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6" r:id="rId1"/>
  </p:sldMasterIdLst>
  <p:notesMasterIdLst>
    <p:notesMasterId r:id="rId73"/>
  </p:notesMasterIdLst>
  <p:handoutMasterIdLst>
    <p:handoutMasterId r:id="rId74"/>
  </p:handoutMasterIdLst>
  <p:sldIdLst>
    <p:sldId id="552" r:id="rId2"/>
    <p:sldId id="555" r:id="rId3"/>
    <p:sldId id="556" r:id="rId4"/>
    <p:sldId id="627" r:id="rId5"/>
    <p:sldId id="560" r:id="rId6"/>
    <p:sldId id="561" r:id="rId7"/>
    <p:sldId id="562" r:id="rId8"/>
    <p:sldId id="563" r:id="rId9"/>
    <p:sldId id="635" r:id="rId10"/>
    <p:sldId id="637" r:id="rId11"/>
    <p:sldId id="567" r:id="rId12"/>
    <p:sldId id="568" r:id="rId13"/>
    <p:sldId id="569" r:id="rId14"/>
    <p:sldId id="570" r:id="rId15"/>
    <p:sldId id="572" r:id="rId16"/>
    <p:sldId id="573" r:id="rId17"/>
    <p:sldId id="574" r:id="rId18"/>
    <p:sldId id="628" r:id="rId19"/>
    <p:sldId id="629" r:id="rId20"/>
    <p:sldId id="630" r:id="rId21"/>
    <p:sldId id="631" r:id="rId22"/>
    <p:sldId id="632" r:id="rId23"/>
    <p:sldId id="633" r:id="rId24"/>
    <p:sldId id="640" r:id="rId25"/>
    <p:sldId id="642" r:id="rId26"/>
    <p:sldId id="641" r:id="rId27"/>
    <p:sldId id="581" r:id="rId28"/>
    <p:sldId id="634" r:id="rId29"/>
    <p:sldId id="583" r:id="rId30"/>
    <p:sldId id="584" r:id="rId31"/>
    <p:sldId id="585" r:id="rId32"/>
    <p:sldId id="586" r:id="rId33"/>
    <p:sldId id="587" r:id="rId34"/>
    <p:sldId id="588" r:id="rId35"/>
    <p:sldId id="589" r:id="rId36"/>
    <p:sldId id="590" r:id="rId37"/>
    <p:sldId id="591" r:id="rId38"/>
    <p:sldId id="592" r:id="rId39"/>
    <p:sldId id="593" r:id="rId40"/>
    <p:sldId id="594" r:id="rId41"/>
    <p:sldId id="595" r:id="rId42"/>
    <p:sldId id="596" r:id="rId43"/>
    <p:sldId id="597" r:id="rId44"/>
    <p:sldId id="598" r:id="rId45"/>
    <p:sldId id="643" r:id="rId46"/>
    <p:sldId id="644" r:id="rId47"/>
    <p:sldId id="645" r:id="rId48"/>
    <p:sldId id="646" r:id="rId49"/>
    <p:sldId id="599" r:id="rId50"/>
    <p:sldId id="600" r:id="rId51"/>
    <p:sldId id="601" r:id="rId52"/>
    <p:sldId id="602" r:id="rId53"/>
    <p:sldId id="603" r:id="rId54"/>
    <p:sldId id="604" r:id="rId55"/>
    <p:sldId id="605" r:id="rId56"/>
    <p:sldId id="606" r:id="rId57"/>
    <p:sldId id="607" r:id="rId58"/>
    <p:sldId id="608" r:id="rId59"/>
    <p:sldId id="610" r:id="rId60"/>
    <p:sldId id="611" r:id="rId61"/>
    <p:sldId id="617" r:id="rId62"/>
    <p:sldId id="618" r:id="rId63"/>
    <p:sldId id="619" r:id="rId64"/>
    <p:sldId id="620" r:id="rId65"/>
    <p:sldId id="623" r:id="rId66"/>
    <p:sldId id="624" r:id="rId67"/>
    <p:sldId id="625" r:id="rId68"/>
    <p:sldId id="638" r:id="rId69"/>
    <p:sldId id="639" r:id="rId70"/>
    <p:sldId id="647" r:id="rId71"/>
    <p:sldId id="626" r:id="rId72"/>
  </p:sldIdLst>
  <p:sldSz cx="12192000" cy="6858000"/>
  <p:notesSz cx="6858000" cy="9144000"/>
  <p:defaultTextStyle>
    <a:defPPr>
      <a:defRPr lang="zh-CN"/>
    </a:defPPr>
    <a:lvl1pPr algn="l" rtl="0" fontAlgn="base">
      <a:spcBef>
        <a:spcPct val="0"/>
      </a:spcBef>
      <a:spcAft>
        <a:spcPct val="0"/>
      </a:spcAft>
      <a:defRPr kern="1200">
        <a:solidFill>
          <a:schemeClr val="tx1"/>
        </a:solidFill>
        <a:latin typeface="Verdana" pitchFamily="34" charset="0"/>
        <a:ea typeface="宋体" charset="-122"/>
        <a:cs typeface="+mn-cs"/>
      </a:defRPr>
    </a:lvl1pPr>
    <a:lvl2pPr marL="457200" algn="l" rtl="0" fontAlgn="base">
      <a:spcBef>
        <a:spcPct val="0"/>
      </a:spcBef>
      <a:spcAft>
        <a:spcPct val="0"/>
      </a:spcAft>
      <a:defRPr kern="1200">
        <a:solidFill>
          <a:schemeClr val="tx1"/>
        </a:solidFill>
        <a:latin typeface="Verdana" pitchFamily="34" charset="0"/>
        <a:ea typeface="宋体" charset="-122"/>
        <a:cs typeface="+mn-cs"/>
      </a:defRPr>
    </a:lvl2pPr>
    <a:lvl3pPr marL="914400" algn="l" rtl="0" fontAlgn="base">
      <a:spcBef>
        <a:spcPct val="0"/>
      </a:spcBef>
      <a:spcAft>
        <a:spcPct val="0"/>
      </a:spcAft>
      <a:defRPr kern="1200">
        <a:solidFill>
          <a:schemeClr val="tx1"/>
        </a:solidFill>
        <a:latin typeface="Verdana" pitchFamily="34" charset="0"/>
        <a:ea typeface="宋体" charset="-122"/>
        <a:cs typeface="+mn-cs"/>
      </a:defRPr>
    </a:lvl3pPr>
    <a:lvl4pPr marL="1371600" algn="l" rtl="0" fontAlgn="base">
      <a:spcBef>
        <a:spcPct val="0"/>
      </a:spcBef>
      <a:spcAft>
        <a:spcPct val="0"/>
      </a:spcAft>
      <a:defRPr kern="1200">
        <a:solidFill>
          <a:schemeClr val="tx1"/>
        </a:solidFill>
        <a:latin typeface="Verdana" pitchFamily="34" charset="0"/>
        <a:ea typeface="宋体" charset="-122"/>
        <a:cs typeface="+mn-cs"/>
      </a:defRPr>
    </a:lvl4pPr>
    <a:lvl5pPr marL="1828800" algn="l" rtl="0" fontAlgn="base">
      <a:spcBef>
        <a:spcPct val="0"/>
      </a:spcBef>
      <a:spcAft>
        <a:spcPct val="0"/>
      </a:spcAft>
      <a:defRPr kern="1200">
        <a:solidFill>
          <a:schemeClr val="tx1"/>
        </a:solidFill>
        <a:latin typeface="Verdana" pitchFamily="34" charset="0"/>
        <a:ea typeface="宋体" charset="-122"/>
        <a:cs typeface="+mn-cs"/>
      </a:defRPr>
    </a:lvl5pPr>
    <a:lvl6pPr marL="2286000" algn="l" defTabSz="914400" rtl="0" eaLnBrk="1" latinLnBrk="0" hangingPunct="1">
      <a:defRPr kern="1200">
        <a:solidFill>
          <a:schemeClr val="tx1"/>
        </a:solidFill>
        <a:latin typeface="Verdana" pitchFamily="34" charset="0"/>
        <a:ea typeface="宋体" charset="-122"/>
        <a:cs typeface="+mn-cs"/>
      </a:defRPr>
    </a:lvl6pPr>
    <a:lvl7pPr marL="2743200" algn="l" defTabSz="914400" rtl="0" eaLnBrk="1" latinLnBrk="0" hangingPunct="1">
      <a:defRPr kern="1200">
        <a:solidFill>
          <a:schemeClr val="tx1"/>
        </a:solidFill>
        <a:latin typeface="Verdana" pitchFamily="34" charset="0"/>
        <a:ea typeface="宋体" charset="-122"/>
        <a:cs typeface="+mn-cs"/>
      </a:defRPr>
    </a:lvl7pPr>
    <a:lvl8pPr marL="3200400" algn="l" defTabSz="914400" rtl="0" eaLnBrk="1" latinLnBrk="0" hangingPunct="1">
      <a:defRPr kern="1200">
        <a:solidFill>
          <a:schemeClr val="tx1"/>
        </a:solidFill>
        <a:latin typeface="Verdana" pitchFamily="34" charset="0"/>
        <a:ea typeface="宋体" charset="-122"/>
        <a:cs typeface="+mn-cs"/>
      </a:defRPr>
    </a:lvl8pPr>
    <a:lvl9pPr marL="3657600" algn="l" defTabSz="914400" rtl="0" eaLnBrk="1" latinLnBrk="0" hangingPunct="1">
      <a:defRPr kern="1200">
        <a:solidFill>
          <a:schemeClr val="tx1"/>
        </a:solidFill>
        <a:latin typeface="Verdana" pitchFamily="34" charset="0"/>
        <a:ea typeface="宋体" charset="-122"/>
        <a:cs typeface="+mn-cs"/>
      </a:defRPr>
    </a:lvl9pPr>
  </p:defaultTextStyle>
  <p:extLst>
    <p:ext uri="{EFAFB233-063F-42B5-8137-9DF3F51BA10A}">
      <p15:sldGuideLst xmlns:p15="http://schemas.microsoft.com/office/powerpoint/2012/main" xmlns="">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C0C0"/>
    <a:srgbClr val="FF0000"/>
    <a:srgbClr val="0000FF"/>
    <a:srgbClr val="FFFF99"/>
    <a:srgbClr val="FFFFFF"/>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浅色样式 3 - 强调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838" autoAdjust="0"/>
    <p:restoredTop sz="90406" autoAdjust="0"/>
  </p:normalViewPr>
  <p:slideViewPr>
    <p:cSldViewPr>
      <p:cViewPr varScale="1">
        <p:scale>
          <a:sx n="64" d="100"/>
          <a:sy n="64" d="100"/>
        </p:scale>
        <p:origin x="-474" y="-132"/>
      </p:cViewPr>
      <p:guideLst>
        <p:guide orient="horz" pos="2160"/>
        <p:guide pos="3840"/>
      </p:guideLst>
    </p:cSldViewPr>
  </p:slideViewPr>
  <p:notesTextViewPr>
    <p:cViewPr>
      <p:scale>
        <a:sx n="100" d="100"/>
        <a:sy n="100" d="100"/>
      </p:scale>
      <p:origin x="0" y="0"/>
    </p:cViewPr>
  </p:notesTextViewPr>
  <p:notesViewPr>
    <p:cSldViewPr>
      <p:cViewPr varScale="1">
        <p:scale>
          <a:sx n="60" d="100"/>
          <a:sy n="60" d="100"/>
        </p:scale>
        <p:origin x="-2484"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notesMaster" Target="notesMasters/notesMaster1.xml"/><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909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ea typeface="宋体" pitchFamily="2" charset="-122"/>
              </a:defRPr>
            </a:lvl1pPr>
          </a:lstStyle>
          <a:p>
            <a:pPr>
              <a:defRPr/>
            </a:pPr>
            <a:endParaRPr lang="en-US" altLang="zh-CN" dirty="0"/>
          </a:p>
        </p:txBody>
      </p:sp>
      <p:sp>
        <p:nvSpPr>
          <p:cNvPr id="89091"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宋体" pitchFamily="2" charset="-122"/>
              </a:defRPr>
            </a:lvl1pPr>
          </a:lstStyle>
          <a:p>
            <a:pPr>
              <a:defRPr/>
            </a:pPr>
            <a:endParaRPr lang="en-US" altLang="zh-CN" dirty="0"/>
          </a:p>
        </p:txBody>
      </p:sp>
      <p:sp>
        <p:nvSpPr>
          <p:cNvPr id="89092"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ea typeface="宋体" pitchFamily="2" charset="-122"/>
              </a:defRPr>
            </a:lvl1pPr>
          </a:lstStyle>
          <a:p>
            <a:pPr>
              <a:defRPr/>
            </a:pPr>
            <a:endParaRPr lang="en-US" altLang="zh-CN" dirty="0"/>
          </a:p>
        </p:txBody>
      </p:sp>
      <p:sp>
        <p:nvSpPr>
          <p:cNvPr id="89093"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ea typeface="宋体" pitchFamily="2" charset="-122"/>
              </a:defRPr>
            </a:lvl1pPr>
          </a:lstStyle>
          <a:p>
            <a:pPr>
              <a:defRPr/>
            </a:pPr>
            <a:fld id="{7BE119F4-F7CC-4430-A1DB-88C455E8BC26}" type="slidenum">
              <a:rPr lang="en-US" altLang="zh-CN"/>
              <a:pPr>
                <a:defRPr/>
              </a:pPr>
              <a:t>‹#›</a:t>
            </a:fld>
            <a:endParaRPr lang="en-US" altLang="zh-CN" dirty="0"/>
          </a:p>
        </p:txBody>
      </p:sp>
    </p:spTree>
    <p:extLst>
      <p:ext uri="{BB962C8B-B14F-4D97-AF65-F5344CB8AC3E}">
        <p14:creationId xmlns:p14="http://schemas.microsoft.com/office/powerpoint/2010/main" val="276209965"/>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758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ea typeface="宋体" pitchFamily="2" charset="-122"/>
              </a:defRPr>
            </a:lvl1pPr>
          </a:lstStyle>
          <a:p>
            <a:pPr>
              <a:defRPr/>
            </a:pPr>
            <a:endParaRPr lang="en-US" altLang="zh-CN" dirty="0"/>
          </a:p>
        </p:txBody>
      </p:sp>
      <p:sp>
        <p:nvSpPr>
          <p:cNvPr id="6758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宋体" pitchFamily="2" charset="-122"/>
              </a:defRPr>
            </a:lvl1pPr>
          </a:lstStyle>
          <a:p>
            <a:pPr>
              <a:defRPr/>
            </a:pPr>
            <a:endParaRPr lang="en-US" altLang="zh-CN" dirty="0"/>
          </a:p>
        </p:txBody>
      </p:sp>
      <p:sp>
        <p:nvSpPr>
          <p:cNvPr id="16388"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758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759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ea typeface="宋体" pitchFamily="2" charset="-122"/>
              </a:defRPr>
            </a:lvl1pPr>
          </a:lstStyle>
          <a:p>
            <a:pPr>
              <a:defRPr/>
            </a:pPr>
            <a:endParaRPr lang="en-US" altLang="zh-CN" dirty="0"/>
          </a:p>
        </p:txBody>
      </p:sp>
      <p:sp>
        <p:nvSpPr>
          <p:cNvPr id="6759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ea typeface="宋体" pitchFamily="2" charset="-122"/>
              </a:defRPr>
            </a:lvl1pPr>
          </a:lstStyle>
          <a:p>
            <a:pPr>
              <a:defRPr/>
            </a:pPr>
            <a:fld id="{06DBFBB8-2C88-4EF5-ACA0-AB33D3C579D0}" type="slidenum">
              <a:rPr lang="en-US" altLang="zh-CN"/>
              <a:pPr>
                <a:defRPr/>
              </a:pPr>
              <a:t>‹#›</a:t>
            </a:fld>
            <a:endParaRPr lang="en-US" altLang="zh-CN" dirty="0"/>
          </a:p>
        </p:txBody>
      </p:sp>
    </p:spTree>
    <p:extLst>
      <p:ext uri="{BB962C8B-B14F-4D97-AF65-F5344CB8AC3E}">
        <p14:creationId xmlns:p14="http://schemas.microsoft.com/office/powerpoint/2010/main" val="2953713297"/>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294396F-7CC6-42E5-83BE-72592AAF95CF}" type="slidenum">
              <a:rPr lang="zh-CN" altLang="en-US" smtClean="0"/>
              <a:t>5</a:t>
            </a:fld>
            <a:endParaRPr lang="zh-CN" altLang="en-US"/>
          </a:p>
        </p:txBody>
      </p:sp>
    </p:spTree>
    <p:extLst>
      <p:ext uri="{BB962C8B-B14F-4D97-AF65-F5344CB8AC3E}">
        <p14:creationId xmlns:p14="http://schemas.microsoft.com/office/powerpoint/2010/main" val="21118284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大厂的</a:t>
            </a:r>
            <a:r>
              <a:rPr lang="en-US" altLang="zh-CN" dirty="0" smtClean="0"/>
              <a:t>Java</a:t>
            </a:r>
            <a:r>
              <a:rPr lang="zh-CN" altLang="en-US" dirty="0" smtClean="0"/>
              <a:t>编码标准，如唯品会</a:t>
            </a:r>
            <a:r>
              <a:rPr lang="en-US" altLang="zh-CN" dirty="0" smtClean="0"/>
              <a:t>Java</a:t>
            </a:r>
            <a:r>
              <a:rPr lang="zh-CN" altLang="en-US" dirty="0" smtClean="0"/>
              <a:t>编码规范，阿里</a:t>
            </a:r>
            <a:r>
              <a:rPr lang="en-US" altLang="zh-CN" dirty="0" smtClean="0"/>
              <a:t>Java</a:t>
            </a:r>
            <a:r>
              <a:rPr lang="zh-CN" altLang="en-US" dirty="0" smtClean="0"/>
              <a:t>编码规范</a:t>
            </a:r>
          </a:p>
          <a:p>
            <a:r>
              <a:rPr lang="zh-CN" altLang="en-US" dirty="0" smtClean="0"/>
              <a:t>设计模式： </a:t>
            </a:r>
            <a:r>
              <a:rPr lang="en-US" altLang="zh-CN" dirty="0" smtClean="0"/>
              <a:t>Design Patterns, Elements of Reusable Object-Oriented Software</a:t>
            </a:r>
          </a:p>
          <a:p>
            <a:r>
              <a:rPr lang="zh-CN" altLang="en-US" dirty="0" smtClean="0"/>
              <a:t>代码整洁之道</a:t>
            </a:r>
            <a:r>
              <a:rPr lang="en-US" altLang="zh-CN" dirty="0" smtClean="0"/>
              <a:t>: clean code-</a:t>
            </a:r>
            <a:r>
              <a:rPr lang="zh-CN" altLang="en-US" dirty="0" smtClean="0"/>
              <a:t>代码整洁之道</a:t>
            </a:r>
          </a:p>
          <a:p>
            <a:r>
              <a:rPr lang="zh-CN" altLang="en-US" dirty="0" smtClean="0"/>
              <a:t>高性能</a:t>
            </a:r>
            <a:r>
              <a:rPr lang="en-US" altLang="zh-CN" dirty="0" smtClean="0"/>
              <a:t>Java</a:t>
            </a:r>
            <a:r>
              <a:rPr lang="zh-CN" altLang="en-US" dirty="0" smtClean="0"/>
              <a:t>开发</a:t>
            </a:r>
            <a:r>
              <a:rPr lang="en-US" altLang="zh-CN" dirty="0" smtClean="0"/>
              <a:t>: Effective Java, Third Edition</a:t>
            </a:r>
          </a:p>
          <a:p>
            <a:r>
              <a:rPr lang="zh-CN" altLang="en-US" dirty="0" smtClean="0"/>
              <a:t>重构</a:t>
            </a:r>
            <a:r>
              <a:rPr lang="en-US" altLang="zh-CN" dirty="0" smtClean="0"/>
              <a:t>: </a:t>
            </a:r>
            <a:r>
              <a:rPr lang="en-US" altLang="zh-CN" dirty="0" err="1" smtClean="0"/>
              <a:t>Refactoring_improving_the_design_of_existing_code</a:t>
            </a:r>
            <a:endParaRPr lang="en-US" altLang="zh-CN" dirty="0" smtClean="0"/>
          </a:p>
          <a:p>
            <a:r>
              <a:rPr lang="zh-CN" altLang="en-US" dirty="0" smtClean="0"/>
              <a:t>代码大全</a:t>
            </a:r>
            <a:r>
              <a:rPr lang="en-US" altLang="zh-CN" dirty="0" smtClean="0"/>
              <a:t>: code-complete-2nd-edition-v413hav.pdf</a:t>
            </a:r>
          </a:p>
        </p:txBody>
      </p:sp>
    </p:spTree>
    <p:extLst>
      <p:ext uri="{BB962C8B-B14F-4D97-AF65-F5344CB8AC3E}">
        <p14:creationId xmlns:p14="http://schemas.microsoft.com/office/powerpoint/2010/main" val="22632052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大厂的</a:t>
            </a:r>
            <a:r>
              <a:rPr lang="en-US" altLang="zh-CN" dirty="0" smtClean="0"/>
              <a:t>Java</a:t>
            </a:r>
            <a:r>
              <a:rPr lang="zh-CN" altLang="en-US" dirty="0" smtClean="0"/>
              <a:t>编码标准，如唯品会</a:t>
            </a:r>
            <a:r>
              <a:rPr lang="en-US" altLang="zh-CN" dirty="0" smtClean="0"/>
              <a:t>Java</a:t>
            </a:r>
            <a:r>
              <a:rPr lang="zh-CN" altLang="en-US" dirty="0" smtClean="0"/>
              <a:t>编码规范，阿里</a:t>
            </a:r>
            <a:r>
              <a:rPr lang="en-US" altLang="zh-CN" dirty="0" smtClean="0"/>
              <a:t>Java</a:t>
            </a:r>
            <a:r>
              <a:rPr lang="zh-CN" altLang="en-US" dirty="0" smtClean="0"/>
              <a:t>编码规范</a:t>
            </a:r>
          </a:p>
          <a:p>
            <a:r>
              <a:rPr lang="zh-CN" altLang="en-US" dirty="0" smtClean="0"/>
              <a:t>设计模式： </a:t>
            </a:r>
            <a:r>
              <a:rPr lang="en-US" altLang="zh-CN" dirty="0" smtClean="0"/>
              <a:t>Design Patterns, Elements of Reusable Object-Oriented Software</a:t>
            </a:r>
          </a:p>
          <a:p>
            <a:r>
              <a:rPr lang="zh-CN" altLang="en-US" dirty="0" smtClean="0"/>
              <a:t>代码整洁之道</a:t>
            </a:r>
            <a:r>
              <a:rPr lang="en-US" altLang="zh-CN" dirty="0" smtClean="0"/>
              <a:t>: clean code-</a:t>
            </a:r>
            <a:r>
              <a:rPr lang="zh-CN" altLang="en-US" dirty="0" smtClean="0"/>
              <a:t>代码整洁之道</a:t>
            </a:r>
          </a:p>
          <a:p>
            <a:r>
              <a:rPr lang="zh-CN" altLang="en-US" dirty="0" smtClean="0"/>
              <a:t>高性能</a:t>
            </a:r>
            <a:r>
              <a:rPr lang="en-US" altLang="zh-CN" dirty="0" smtClean="0"/>
              <a:t>Java</a:t>
            </a:r>
            <a:r>
              <a:rPr lang="zh-CN" altLang="en-US" dirty="0" smtClean="0"/>
              <a:t>开发</a:t>
            </a:r>
            <a:r>
              <a:rPr lang="en-US" altLang="zh-CN" dirty="0" smtClean="0"/>
              <a:t>: Effective Java, Third Edition</a:t>
            </a:r>
          </a:p>
          <a:p>
            <a:r>
              <a:rPr lang="zh-CN" altLang="en-US" dirty="0" smtClean="0"/>
              <a:t>重构</a:t>
            </a:r>
            <a:r>
              <a:rPr lang="en-US" altLang="zh-CN" dirty="0" smtClean="0"/>
              <a:t>: </a:t>
            </a:r>
            <a:r>
              <a:rPr lang="en-US" altLang="zh-CN" dirty="0" err="1" smtClean="0"/>
              <a:t>Refactoring_improving_the_design_of_existing_code</a:t>
            </a:r>
            <a:endParaRPr lang="en-US" altLang="zh-CN" dirty="0" smtClean="0"/>
          </a:p>
          <a:p>
            <a:r>
              <a:rPr lang="zh-CN" altLang="en-US" dirty="0" smtClean="0"/>
              <a:t>代码大全</a:t>
            </a:r>
            <a:r>
              <a:rPr lang="en-US" altLang="zh-CN" dirty="0" smtClean="0"/>
              <a:t>: code-complete-2nd-edition-v413hav.pdf</a:t>
            </a:r>
          </a:p>
        </p:txBody>
      </p:sp>
    </p:spTree>
    <p:extLst>
      <p:ext uri="{BB962C8B-B14F-4D97-AF65-F5344CB8AC3E}">
        <p14:creationId xmlns:p14="http://schemas.microsoft.com/office/powerpoint/2010/main" val="22632052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294396F-7CC6-42E5-83BE-72592AAF95CF}" type="slidenum">
              <a:rPr lang="zh-CN" altLang="en-US" smtClean="0"/>
              <a:t>27</a:t>
            </a:fld>
            <a:endParaRPr lang="zh-CN" altLang="en-US"/>
          </a:p>
        </p:txBody>
      </p:sp>
    </p:spTree>
    <p:extLst>
      <p:ext uri="{BB962C8B-B14F-4D97-AF65-F5344CB8AC3E}">
        <p14:creationId xmlns:p14="http://schemas.microsoft.com/office/powerpoint/2010/main" val="323462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召开评审会议：主持人，讲解员，评审员：听取讲解员的讲解，发表意见，指出产品中存在的问题，与作者确定问题，定义问题的严重程度，如果需要测试，则需要提前准备测试用例，测试程序的逻辑，状态等，并记录测试结果，供分析和讨论所用</a:t>
            </a:r>
            <a:endParaRPr lang="zh-CN" altLang="en-US" dirty="0"/>
          </a:p>
        </p:txBody>
      </p:sp>
    </p:spTree>
    <p:extLst>
      <p:ext uri="{BB962C8B-B14F-4D97-AF65-F5344CB8AC3E}">
        <p14:creationId xmlns:p14="http://schemas.microsoft.com/office/powerpoint/2010/main" val="15114983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294396F-7CC6-42E5-83BE-72592AAF95CF}" type="slidenum">
              <a:rPr lang="zh-CN" altLang="en-US" smtClean="0"/>
              <a:t>29</a:t>
            </a:fld>
            <a:endParaRPr lang="zh-CN" altLang="en-US"/>
          </a:p>
        </p:txBody>
      </p:sp>
    </p:spTree>
    <p:extLst>
      <p:ext uri="{BB962C8B-B14F-4D97-AF65-F5344CB8AC3E}">
        <p14:creationId xmlns:p14="http://schemas.microsoft.com/office/powerpoint/2010/main" val="27207010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294396F-7CC6-42E5-83BE-72592AAF95CF}" type="slidenum">
              <a:rPr lang="zh-CN" altLang="en-US" smtClean="0"/>
              <a:t>30</a:t>
            </a:fld>
            <a:endParaRPr lang="zh-CN" altLang="en-US"/>
          </a:p>
        </p:txBody>
      </p:sp>
    </p:spTree>
    <p:extLst>
      <p:ext uri="{BB962C8B-B14F-4D97-AF65-F5344CB8AC3E}">
        <p14:creationId xmlns:p14="http://schemas.microsoft.com/office/powerpoint/2010/main" val="29963919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5436034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C6E7EC9E-A07B-4D49-8E17-EEA97947E75D}" type="slidenum">
              <a:rPr lang="en-US" altLang="zh-CN" smtClean="0"/>
              <a:pPr>
                <a:defRPr/>
              </a:pPr>
              <a:t>33</a:t>
            </a:fld>
            <a:endParaRPr lang="en-US" altLang="zh-CN"/>
          </a:p>
        </p:txBody>
      </p:sp>
    </p:spTree>
    <p:extLst>
      <p:ext uri="{BB962C8B-B14F-4D97-AF65-F5344CB8AC3E}">
        <p14:creationId xmlns:p14="http://schemas.microsoft.com/office/powerpoint/2010/main" val="29259540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C6E7EC9E-A07B-4D49-8E17-EEA97947E75D}" type="slidenum">
              <a:rPr lang="en-US" altLang="zh-CN" smtClean="0"/>
              <a:pPr>
                <a:defRPr/>
              </a:pPr>
              <a:t>34</a:t>
            </a:fld>
            <a:endParaRPr lang="en-US" altLang="zh-CN"/>
          </a:p>
        </p:txBody>
      </p:sp>
    </p:spTree>
    <p:extLst>
      <p:ext uri="{BB962C8B-B14F-4D97-AF65-F5344CB8AC3E}">
        <p14:creationId xmlns:p14="http://schemas.microsoft.com/office/powerpoint/2010/main" val="22025445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4493319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内存泄漏     例子</a:t>
            </a:r>
            <a:endParaRPr lang="en-US" altLang="zh-CN" dirty="0" smtClean="0"/>
          </a:p>
          <a:p>
            <a:r>
              <a:rPr lang="en-US" altLang="zh-CN" dirty="0" smtClean="0"/>
              <a:t>  </a:t>
            </a:r>
            <a:r>
              <a:rPr lang="zh-CN" altLang="en-US" dirty="0" smtClean="0"/>
              <a:t>贝尔实验室：是晶体管，激光器，太阳能电池等多项重大发明的诞生地，成立于</a:t>
            </a:r>
            <a:r>
              <a:rPr lang="en-US" altLang="zh-CN" dirty="0" smtClean="0"/>
              <a:t>1925</a:t>
            </a:r>
            <a:r>
              <a:rPr lang="zh-CN" altLang="en-US" dirty="0" smtClean="0"/>
              <a:t>年，自成立以来获得</a:t>
            </a:r>
            <a:r>
              <a:rPr lang="en-US" altLang="zh-CN" dirty="0" smtClean="0"/>
              <a:t>2</a:t>
            </a:r>
            <a:r>
              <a:rPr lang="zh-CN" altLang="en-US" dirty="0" smtClean="0"/>
              <a:t>万</a:t>
            </a:r>
            <a:r>
              <a:rPr lang="en-US" altLang="zh-CN" dirty="0" smtClean="0"/>
              <a:t>5</a:t>
            </a:r>
            <a:r>
              <a:rPr lang="zh-CN" altLang="en-US" dirty="0" smtClean="0"/>
              <a:t>千重大发明，平均每个工作日获得</a:t>
            </a:r>
            <a:r>
              <a:rPr lang="en-US" altLang="zh-CN" dirty="0" smtClean="0"/>
              <a:t>3</a:t>
            </a:r>
            <a:r>
              <a:rPr lang="zh-CN" altLang="en-US" dirty="0" smtClean="0"/>
              <a:t>项专利。</a:t>
            </a:r>
            <a:endParaRPr lang="zh-CN" altLang="en-US" dirty="0"/>
          </a:p>
        </p:txBody>
      </p:sp>
      <p:sp>
        <p:nvSpPr>
          <p:cNvPr id="4" name="灯片编号占位符 3"/>
          <p:cNvSpPr>
            <a:spLocks noGrp="1"/>
          </p:cNvSpPr>
          <p:nvPr>
            <p:ph type="sldNum" sz="quarter" idx="10"/>
          </p:nvPr>
        </p:nvSpPr>
        <p:spPr/>
        <p:txBody>
          <a:bodyPr/>
          <a:lstStyle/>
          <a:p>
            <a:fld id="{9294396F-7CC6-42E5-83BE-72592AAF95CF}" type="slidenum">
              <a:rPr lang="zh-CN" altLang="en-US" smtClean="0"/>
              <a:t>9</a:t>
            </a:fld>
            <a:endParaRPr lang="zh-CN" altLang="en-US"/>
          </a:p>
        </p:txBody>
      </p:sp>
    </p:spTree>
    <p:extLst>
      <p:ext uri="{BB962C8B-B14F-4D97-AF65-F5344CB8AC3E}">
        <p14:creationId xmlns:p14="http://schemas.microsoft.com/office/powerpoint/2010/main" val="377177375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TBD</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To Be Determined </a:t>
            </a:r>
            <a:r>
              <a:rPr lang="zh-CN" altLang="en-US" sz="1200" b="0" i="0" kern="1200" dirty="0" smtClean="0">
                <a:solidFill>
                  <a:schemeClr val="tx1"/>
                </a:solidFill>
                <a:effectLst/>
                <a:latin typeface="+mn-lt"/>
                <a:ea typeface="+mn-ea"/>
                <a:cs typeface="+mn-cs"/>
              </a:rPr>
              <a:t>待决定</a:t>
            </a:r>
            <a:endParaRPr lang="zh-CN" altLang="en-US" dirty="0"/>
          </a:p>
        </p:txBody>
      </p:sp>
      <p:sp>
        <p:nvSpPr>
          <p:cNvPr id="4" name="灯片编号占位符 3"/>
          <p:cNvSpPr>
            <a:spLocks noGrp="1"/>
          </p:cNvSpPr>
          <p:nvPr>
            <p:ph type="sldNum" sz="quarter" idx="10"/>
          </p:nvPr>
        </p:nvSpPr>
        <p:spPr/>
        <p:txBody>
          <a:bodyPr/>
          <a:lstStyle/>
          <a:p>
            <a:fld id="{9294396F-7CC6-42E5-83BE-72592AAF95CF}" type="slidenum">
              <a:rPr lang="zh-CN" altLang="en-US" smtClean="0"/>
              <a:t>37</a:t>
            </a:fld>
            <a:endParaRPr lang="zh-CN" altLang="en-US"/>
          </a:p>
        </p:txBody>
      </p:sp>
    </p:spTree>
    <p:extLst>
      <p:ext uri="{BB962C8B-B14F-4D97-AF65-F5344CB8AC3E}">
        <p14:creationId xmlns:p14="http://schemas.microsoft.com/office/powerpoint/2010/main" val="409916402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根节点：不仅涉及的接口较多，而且起到主要的控制执行作用，其执行正确性至关重要；</a:t>
            </a:r>
            <a:endParaRPr lang="en-US" altLang="zh-CN" dirty="0" smtClean="0"/>
          </a:p>
          <a:p>
            <a:r>
              <a:rPr lang="zh-CN" altLang="en-US" dirty="0" smtClean="0"/>
              <a:t>叶子节点：包含核心算法或较为复杂的算法，整个结果的正确性多依赖于这类节点的输出正确性</a:t>
            </a:r>
            <a:endParaRPr lang="en-US" altLang="zh-CN" dirty="0" smtClean="0"/>
          </a:p>
          <a:p>
            <a:endParaRPr lang="zh-CN" altLang="en-US" dirty="0"/>
          </a:p>
        </p:txBody>
      </p:sp>
    </p:spTree>
    <p:extLst>
      <p:ext uri="{BB962C8B-B14F-4D97-AF65-F5344CB8AC3E}">
        <p14:creationId xmlns:p14="http://schemas.microsoft.com/office/powerpoint/2010/main" val="365201808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36576685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65365665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66643428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McCall</a:t>
            </a:r>
          </a:p>
          <a:p>
            <a:endParaRPr lang="zh-CN" altLang="en-US" dirty="0"/>
          </a:p>
        </p:txBody>
      </p:sp>
      <p:sp>
        <p:nvSpPr>
          <p:cNvPr id="4" name="灯片编号占位符 3"/>
          <p:cNvSpPr>
            <a:spLocks noGrp="1"/>
          </p:cNvSpPr>
          <p:nvPr>
            <p:ph type="sldNum" sz="quarter" idx="10"/>
          </p:nvPr>
        </p:nvSpPr>
        <p:spPr/>
        <p:txBody>
          <a:bodyPr/>
          <a:lstStyle/>
          <a:p>
            <a:fld id="{9294396F-7CC6-42E5-83BE-72592AAF95CF}" type="slidenum">
              <a:rPr lang="zh-CN" altLang="en-US" smtClean="0"/>
              <a:t>62</a:t>
            </a:fld>
            <a:endParaRPr lang="zh-CN" altLang="en-US"/>
          </a:p>
        </p:txBody>
      </p:sp>
    </p:spTree>
    <p:extLst>
      <p:ext uri="{BB962C8B-B14F-4D97-AF65-F5344CB8AC3E}">
        <p14:creationId xmlns:p14="http://schemas.microsoft.com/office/powerpoint/2010/main" val="331421787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概要评审：</a:t>
            </a:r>
            <a:endParaRPr lang="en-US" altLang="zh-CN" dirty="0" smtClean="0"/>
          </a:p>
          <a:p>
            <a:r>
              <a:rPr lang="en-US" altLang="zh-CN" dirty="0" smtClean="0"/>
              <a:t>1</a:t>
            </a:r>
            <a:r>
              <a:rPr lang="zh-CN" altLang="en-US" dirty="0" smtClean="0"/>
              <a:t>、站在用户的角度问自己：需要什么功能？与现有系统是否冲突，功能是不是方便使用？性能如何？安全情况如何？</a:t>
            </a:r>
            <a:endParaRPr lang="en-US" altLang="zh-CN" dirty="0" smtClean="0"/>
          </a:p>
          <a:p>
            <a:r>
              <a:rPr lang="en-US" altLang="zh-CN" dirty="0" smtClean="0"/>
              <a:t>2</a:t>
            </a:r>
            <a:r>
              <a:rPr lang="zh-CN" altLang="en-US" dirty="0" smtClean="0"/>
              <a:t>、参考现有的标准和基线，终端用户的通用术语，工业标准（通信、金融必须遵守的协议）、政府标准、安全标准</a:t>
            </a:r>
            <a:endParaRPr lang="en-US" altLang="zh-CN" dirty="0" smtClean="0"/>
          </a:p>
          <a:p>
            <a:r>
              <a:rPr lang="en-US" altLang="zh-CN" dirty="0" smtClean="0"/>
              <a:t>3</a:t>
            </a:r>
            <a:r>
              <a:rPr lang="zh-CN" altLang="en-US" dirty="0" smtClean="0"/>
              <a:t>、从类似软件获得信息，早期版本，公司内的类似软件，竞争对手的软件。是否会影响其他软件</a:t>
            </a:r>
            <a:endParaRPr lang="en-US" altLang="zh-CN" dirty="0" smtClean="0"/>
          </a:p>
          <a:p>
            <a:r>
              <a:rPr lang="zh-CN" altLang="en-US" dirty="0" smtClean="0"/>
              <a:t>精确性：合适的目标</a:t>
            </a:r>
            <a:endParaRPr lang="en-US" altLang="zh-CN" dirty="0" smtClean="0"/>
          </a:p>
          <a:p>
            <a:r>
              <a:rPr lang="zh-CN" altLang="en-US" dirty="0" smtClean="0"/>
              <a:t>准确性以及明确而清晰：是否有歧义</a:t>
            </a:r>
            <a:endParaRPr lang="en-US" altLang="zh-CN" dirty="0" smtClean="0"/>
          </a:p>
          <a:p>
            <a:pPr marL="0" marR="0" lvl="1"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一致性：特性之间是否互相矛盾</a:t>
            </a:r>
            <a:endParaRPr lang="en-US" altLang="zh-CN" dirty="0" smtClean="0"/>
          </a:p>
          <a:p>
            <a:pPr marL="0" marR="0" lvl="1"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相关性：细分特性是否必修，是否需要去除不必要的信息？特性是否可以追踪到用户需求</a:t>
            </a:r>
            <a:endParaRPr lang="en-US" altLang="zh-CN" dirty="0" smtClean="0"/>
          </a:p>
          <a:p>
            <a:pPr marL="0" marR="0" lvl="1"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可行性：计划和预算都是明确的，在给定的人力、工具和资源下，特性能否实现。</a:t>
            </a:r>
          </a:p>
          <a:p>
            <a:endParaRPr lang="en-US" altLang="zh-CN" dirty="0" smtClean="0"/>
          </a:p>
          <a:p>
            <a:endParaRPr lang="zh-CN" altLang="en-US" dirty="0"/>
          </a:p>
        </p:txBody>
      </p:sp>
    </p:spTree>
    <p:extLst>
      <p:ext uri="{BB962C8B-B14F-4D97-AF65-F5344CB8AC3E}">
        <p14:creationId xmlns:p14="http://schemas.microsoft.com/office/powerpoint/2010/main" val="39884208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长度，命名（类名不能以小写字母开头，方法名不能以大写字母开头），编码（</a:t>
            </a:r>
            <a:r>
              <a:rPr lang="en-US" altLang="zh-CN" dirty="0" smtClean="0"/>
              <a:t>if</a:t>
            </a:r>
            <a:r>
              <a:rPr lang="zh-CN" altLang="en-US" dirty="0" smtClean="0"/>
              <a:t>最多</a:t>
            </a:r>
            <a:r>
              <a:rPr lang="en-US" altLang="zh-CN" dirty="0" smtClean="0"/>
              <a:t>3</a:t>
            </a:r>
            <a:r>
              <a:rPr lang="zh-CN" altLang="en-US" dirty="0" smtClean="0"/>
              <a:t>层）</a:t>
            </a:r>
            <a:endParaRPr lang="zh-CN" altLang="en-US" dirty="0"/>
          </a:p>
        </p:txBody>
      </p:sp>
    </p:spTree>
    <p:extLst>
      <p:ext uri="{BB962C8B-B14F-4D97-AF65-F5344CB8AC3E}">
        <p14:creationId xmlns:p14="http://schemas.microsoft.com/office/powerpoint/2010/main" val="3400786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C6E7EC9E-A07B-4D49-8E17-EEA97947E75D}" type="slidenum">
              <a:rPr lang="en-US" altLang="zh-CN" smtClean="0"/>
              <a:pPr>
                <a:defRPr/>
              </a:pPr>
              <a:t>14</a:t>
            </a:fld>
            <a:endParaRPr lang="en-US" altLang="zh-CN"/>
          </a:p>
        </p:txBody>
      </p:sp>
    </p:spTree>
    <p:extLst>
      <p:ext uri="{BB962C8B-B14F-4D97-AF65-F5344CB8AC3E}">
        <p14:creationId xmlns:p14="http://schemas.microsoft.com/office/powerpoint/2010/main" val="24163280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审查的概念是</a:t>
            </a:r>
            <a:r>
              <a:rPr lang="en-US" altLang="zh-CN" dirty="0" smtClean="0"/>
              <a:t>IBM</a:t>
            </a:r>
            <a:r>
              <a:rPr lang="zh-CN" altLang="en-US" dirty="0" smtClean="0"/>
              <a:t>的工程师</a:t>
            </a:r>
            <a:r>
              <a:rPr lang="en-US" altLang="zh-CN" dirty="0" smtClean="0"/>
              <a:t>20</a:t>
            </a:r>
            <a:r>
              <a:rPr lang="zh-CN" altLang="en-US" dirty="0" smtClean="0"/>
              <a:t>世纪</a:t>
            </a:r>
            <a:r>
              <a:rPr lang="en-US" altLang="zh-CN" dirty="0" smtClean="0"/>
              <a:t>70</a:t>
            </a:r>
            <a:r>
              <a:rPr lang="zh-CN" altLang="en-US" dirty="0" smtClean="0"/>
              <a:t>年代提出的</a:t>
            </a:r>
            <a:endParaRPr lang="zh-CN" altLang="en-US" dirty="0"/>
          </a:p>
        </p:txBody>
      </p:sp>
    </p:spTree>
    <p:extLst>
      <p:ext uri="{BB962C8B-B14F-4D97-AF65-F5344CB8AC3E}">
        <p14:creationId xmlns:p14="http://schemas.microsoft.com/office/powerpoint/2010/main" val="27084548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3181712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2241645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8615542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5949129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92555789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84322" name="Rectangle 2"/>
          <p:cNvSpPr>
            <a:spLocks noGrp="1" noChangeArrowheads="1"/>
          </p:cNvSpPr>
          <p:nvPr>
            <p:ph type="ctrTitle"/>
          </p:nvPr>
        </p:nvSpPr>
        <p:spPr>
          <a:xfrm>
            <a:off x="1055440" y="1484784"/>
            <a:ext cx="10363200" cy="1128192"/>
          </a:xfrm>
        </p:spPr>
        <p:txBody>
          <a:bodyPr/>
          <a:lstStyle>
            <a:lvl1pPr>
              <a:defRPr sz="4000"/>
            </a:lvl1pPr>
          </a:lstStyle>
          <a:p>
            <a:r>
              <a:rPr lang="zh-CN" altLang="en-US" dirty="0"/>
              <a:t>单击此处编辑母版标题样式</a:t>
            </a:r>
          </a:p>
        </p:txBody>
      </p:sp>
      <p:sp>
        <p:nvSpPr>
          <p:cNvPr id="184323" name="Rectangle 3"/>
          <p:cNvSpPr>
            <a:spLocks noGrp="1" noChangeArrowheads="1"/>
          </p:cNvSpPr>
          <p:nvPr>
            <p:ph type="subTitle" idx="1"/>
          </p:nvPr>
        </p:nvSpPr>
        <p:spPr>
          <a:xfrm>
            <a:off x="1930400" y="3429000"/>
            <a:ext cx="9347200" cy="1600200"/>
          </a:xfrm>
        </p:spPr>
        <p:txBody>
          <a:bodyPr/>
          <a:lstStyle>
            <a:lvl1pPr marL="0" indent="0">
              <a:buFont typeface="Wingdings" pitchFamily="2" charset="2"/>
              <a:buNone/>
              <a:defRPr sz="2800"/>
            </a:lvl1pPr>
          </a:lstStyle>
          <a:p>
            <a:r>
              <a:rPr lang="zh-CN" altLang="en-US" dirty="0"/>
              <a:t>单击此处编辑母版副标题样式</a:t>
            </a:r>
          </a:p>
        </p:txBody>
      </p:sp>
      <p:pic>
        <p:nvPicPr>
          <p:cNvPr id="8" name="图片 7"/>
          <p:cNvPicPr>
            <a:picLocks noChangeAspect="1"/>
          </p:cNvPicPr>
          <p:nvPr userDrawn="1"/>
        </p:nvPicPr>
        <p:blipFill>
          <a:blip r:embed="rId2">
            <a:clrChange>
              <a:clrFrom>
                <a:srgbClr val="F5F5F5"/>
              </a:clrFrom>
              <a:clrTo>
                <a:srgbClr val="F5F5F5">
                  <a:alpha val="0"/>
                </a:srgbClr>
              </a:clrTo>
            </a:clrChange>
          </a:blip>
          <a:stretch>
            <a:fillRect/>
          </a:stretch>
        </p:blipFill>
        <p:spPr>
          <a:xfrm>
            <a:off x="263352" y="6093296"/>
            <a:ext cx="3209524" cy="647619"/>
          </a:xfrm>
          <a:prstGeom prst="rect">
            <a:avLst/>
          </a:prstGeom>
        </p:spPr>
      </p:pic>
    </p:spTree>
    <p:extLst>
      <p:ext uri="{BB962C8B-B14F-4D97-AF65-F5344CB8AC3E}">
        <p14:creationId xmlns:p14="http://schemas.microsoft.com/office/powerpoint/2010/main" val="2717098660"/>
      </p:ext>
    </p:extLst>
  </p:cSld>
  <p:clrMapOvr>
    <a:masterClrMapping/>
  </p:clrMapOvr>
  <p:transition>
    <p:blinds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6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smtClean="0">
              <a:latin typeface="Arial" pitchFamily="34" charset="0"/>
              <a:ea typeface="黑体" pitchFamily="49" charset="-122"/>
            </a:endParaRPr>
          </a:p>
        </p:txBody>
      </p:sp>
      <p:sp>
        <p:nvSpPr>
          <p:cNvPr id="5"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a:lvl1pPr>
          </a:lstStyle>
          <a:p>
            <a:pPr>
              <a:defRPr/>
            </a:pPr>
            <a:fld id="{D993C422-5C1A-4741-A841-95E2C597F899}" type="slidenum">
              <a:rPr lang="zh-CN" altLang="zh-CN" smtClean="0"/>
              <a:pPr>
                <a:defRPr/>
              </a:pPr>
              <a:t>‹#›</a:t>
            </a:fld>
            <a:endParaRPr lang="zh-CN" altLang="zh-CN" sz="3200"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smtClean="0">
              <a:latin typeface="Arial" pitchFamily="34" charset="0"/>
              <a:ea typeface="黑体" pitchFamily="49" charset="-122"/>
            </a:endParaRPr>
          </a:p>
        </p:txBody>
      </p:sp>
      <p:sp>
        <p:nvSpPr>
          <p:cNvPr id="8"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9" name="Rectangle 3"/>
          <p:cNvSpPr>
            <a:spLocks noGrp="1" noChangeArrowheads="1"/>
          </p:cNvSpPr>
          <p:nvPr>
            <p:ph idx="1"/>
          </p:nvPr>
        </p:nvSpPr>
        <p:spPr bwMode="auto">
          <a:xfrm>
            <a:off x="918936" y="864553"/>
            <a:ext cx="10221383"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defRPr baseline="0">
                <a:latin typeface="Lucida Console" panose="020B0609040504020204" pitchFamily="49" charset="0"/>
              </a:defRPr>
            </a:lvl1pPr>
            <a:lvl2pPr>
              <a:defRPr baseline="0">
                <a:latin typeface="Lucida Console" panose="020B0609040504020204" pitchFamily="49" charset="0"/>
              </a:defRPr>
            </a:lvl2pPr>
            <a:lvl3pPr>
              <a:defRPr baseline="0">
                <a:latin typeface="Lucida Console" panose="020B0609040504020204" pitchFamily="49" charset="0"/>
              </a:defRPr>
            </a:lvl3pPr>
            <a:lvl4pPr>
              <a:defRPr baseline="0">
                <a:latin typeface="Lucida Console" panose="020B0609040504020204" pitchFamily="49" charset="0"/>
              </a:defRPr>
            </a:lvl4pPr>
          </a:lstStyle>
          <a:p>
            <a:pPr lvl="0"/>
            <a:r>
              <a:rPr lang="zh-CN" altLang="zh-CN" dirty="0" smtClean="0"/>
              <a:t>Click to edit Master text styles</a:t>
            </a:r>
          </a:p>
          <a:p>
            <a:pPr lvl="1"/>
            <a:r>
              <a:rPr lang="zh-CN" altLang="zh-CN" dirty="0" smtClean="0"/>
              <a:t>Second level</a:t>
            </a:r>
          </a:p>
          <a:p>
            <a:pPr lvl="2"/>
            <a:r>
              <a:rPr lang="zh-CN" altLang="zh-CN" dirty="0" smtClean="0"/>
              <a:t>Third level</a:t>
            </a:r>
          </a:p>
          <a:p>
            <a:pPr lvl="3"/>
            <a:r>
              <a:rPr lang="zh-CN" altLang="zh-CN" dirty="0" smtClean="0"/>
              <a:t>Fourth level</a:t>
            </a:r>
          </a:p>
        </p:txBody>
      </p:sp>
      <p:sp>
        <p:nvSpPr>
          <p:cNvPr id="10" name="Rectangle 14"/>
          <p:cNvSpPr>
            <a:spLocks noGrp="1" noChangeArrowheads="1"/>
          </p:cNvSpPr>
          <p:nvPr>
            <p:ph type="title" idx="4294967295"/>
          </p:nvPr>
        </p:nvSpPr>
        <p:spPr bwMode="auto">
          <a:xfrm>
            <a:off x="858583" y="145142"/>
            <a:ext cx="8301567"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zh-CN" altLang="en-US" dirty="0" smtClean="0"/>
              <a:t>单击此处编辑母版标题样式</a:t>
            </a:r>
            <a:endParaRPr lang="zh-CN" altLang="zh-CN" dirty="0" smtClean="0"/>
          </a:p>
        </p:txBody>
      </p:sp>
    </p:spTree>
    <p:extLst>
      <p:ext uri="{BB962C8B-B14F-4D97-AF65-F5344CB8AC3E}">
        <p14:creationId xmlns:p14="http://schemas.microsoft.com/office/powerpoint/2010/main" val="237810827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aseline="0">
                <a:ea typeface="楷体" panose="02010609060101010101" pitchFamily="49"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lvl1pPr marL="469900" indent="-469900">
              <a:buFont typeface="Wingdings" panose="05000000000000000000" pitchFamily="2" charset="2"/>
              <a:buChar char="Ø"/>
              <a:defRPr baseline="0">
                <a:ea typeface="楷体" panose="02010609060101010101" pitchFamily="49" charset="-122"/>
              </a:defRPr>
            </a:lvl1pPr>
            <a:lvl2pPr marL="908050" indent="-436563">
              <a:buFont typeface="Wingdings" panose="05000000000000000000" pitchFamily="2" charset="2"/>
              <a:buChar char="l"/>
              <a:defRPr baseline="0">
                <a:ea typeface="楷体" panose="02010609060101010101" pitchFamily="49" charset="-122"/>
              </a:defRPr>
            </a:lvl2pPr>
            <a:lvl3pPr marL="1304925" indent="-395288">
              <a:buFont typeface="Arial" panose="020B0604020202020204" pitchFamily="34" charset="0"/>
              <a:buChar char="•"/>
              <a:defRPr baseline="0">
                <a:ea typeface="楷体" panose="02010609060101010101" pitchFamily="49" charset="-122"/>
              </a:defRPr>
            </a:lvl3pPr>
            <a:lvl4pPr>
              <a:defRPr baseline="0">
                <a:ea typeface="楷体" panose="02010609060101010101" pitchFamily="49" charset="-122"/>
              </a:defRPr>
            </a:lvl4pPr>
            <a:lvl5pPr>
              <a:defRPr baseline="0">
                <a:ea typeface="楷体" panose="02010609060101010101" pitchFamily="49"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p:txBody>
      </p:sp>
      <p:sp>
        <p:nvSpPr>
          <p:cNvPr id="4" name="Rectangle 6"/>
          <p:cNvSpPr>
            <a:spLocks noGrp="1" noChangeArrowheads="1"/>
          </p:cNvSpPr>
          <p:nvPr>
            <p:ph type="dt" sz="half" idx="10"/>
          </p:nvPr>
        </p:nvSpPr>
        <p:spPr>
          <a:xfrm>
            <a:off x="812800" y="6245225"/>
            <a:ext cx="2641600" cy="476250"/>
          </a:xfrm>
          <a:prstGeom prst="rect">
            <a:avLst/>
          </a:prstGeom>
          <a:ln/>
        </p:spPr>
        <p:txBody>
          <a:bodyPr/>
          <a:lstStyle>
            <a:lvl1pPr>
              <a:defRPr/>
            </a:lvl1pPr>
          </a:lstStyle>
          <a:p>
            <a:pPr>
              <a:defRPr/>
            </a:pPr>
            <a:endParaRPr lang="en-US" altLang="zh-CN" dirty="0"/>
          </a:p>
        </p:txBody>
      </p:sp>
      <p:sp>
        <p:nvSpPr>
          <p:cNvPr id="5" name="Rectangle 7"/>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endParaRPr lang="en-US" altLang="zh-CN" dirty="0"/>
          </a:p>
        </p:txBody>
      </p:sp>
    </p:spTree>
    <p:extLst>
      <p:ext uri="{BB962C8B-B14F-4D97-AF65-F5344CB8AC3E}">
        <p14:creationId xmlns:p14="http://schemas.microsoft.com/office/powerpoint/2010/main" val="3364467347"/>
      </p:ext>
    </p:extLst>
  </p:cSld>
  <p:clrMapOvr>
    <a:masterClrMapping/>
  </p:clrMapOvr>
  <p:transition>
    <p:blinds dir="vert"/>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华文新魏" panose="02010800040101010101" pitchFamily="2" charset="-122"/>
                <a:ea typeface="华文新魏" panose="02010800040101010101"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lvl1pPr>
              <a:defRPr>
                <a:solidFill>
                  <a:srgbClr val="0000FF"/>
                </a:solidFill>
                <a:latin typeface="华文新魏" panose="02010800040101010101" pitchFamily="2" charset="-122"/>
                <a:ea typeface="华文新魏" panose="02010800040101010101" pitchFamily="2" charset="-122"/>
              </a:defRPr>
            </a:lvl1pPr>
            <a:lvl2pPr>
              <a:defRPr>
                <a:solidFill>
                  <a:srgbClr val="0000FF"/>
                </a:solidFill>
                <a:latin typeface="华文新魏" panose="02010800040101010101" pitchFamily="2" charset="-122"/>
                <a:ea typeface="华文新魏" panose="02010800040101010101" pitchFamily="2" charset="-122"/>
              </a:defRPr>
            </a:lvl2pPr>
            <a:lvl3pPr marL="1304925" indent="-395288">
              <a:defRPr lang="zh-CN" altLang="en-US" sz="2400" b="1" baseline="0" dirty="0" smtClean="0">
                <a:solidFill>
                  <a:srgbClr val="0000FF"/>
                </a:solidFill>
                <a:latin typeface="华文楷体" panose="02010600040101010101" pitchFamily="2" charset="-122"/>
                <a:ea typeface="楷体" panose="02010609060101010101" pitchFamily="49" charset="-122"/>
              </a:defRPr>
            </a:lvl3pPr>
            <a:lvl4pPr>
              <a:defRPr>
                <a:solidFill>
                  <a:srgbClr val="0000FF"/>
                </a:solidFill>
                <a:latin typeface="华文新魏" panose="02010800040101010101" pitchFamily="2" charset="-122"/>
                <a:ea typeface="华文新魏" panose="02010800040101010101" pitchFamily="2" charset="-122"/>
              </a:defRPr>
            </a:lvl4pPr>
            <a:lvl5pPr>
              <a:defRPr>
                <a:solidFill>
                  <a:srgbClr val="0000FF"/>
                </a:solidFill>
                <a:latin typeface="华文新魏" panose="02010800040101010101" pitchFamily="2" charset="-122"/>
                <a:ea typeface="华文新魏" panose="02010800040101010101" pitchFamily="2" charset="-122"/>
              </a:defRPr>
            </a:lvl5pPr>
          </a:lstStyle>
          <a:p>
            <a:pPr lvl="0"/>
            <a:r>
              <a:rPr lang="zh-CN" altLang="en-US" dirty="0" smtClean="0"/>
              <a:t>单击此处编辑母版文本样式</a:t>
            </a:r>
          </a:p>
          <a:p>
            <a:pPr lvl="1"/>
            <a:r>
              <a:rPr lang="zh-CN" altLang="en-US" dirty="0" smtClean="0"/>
              <a:t>第二级</a:t>
            </a:r>
          </a:p>
          <a:p>
            <a:pPr marL="1304925" lvl="2" indent="-395288" algn="l" rtl="0" eaLnBrk="0" fontAlgn="base" hangingPunct="0">
              <a:lnSpc>
                <a:spcPct val="150000"/>
              </a:lnSpc>
              <a:spcBef>
                <a:spcPct val="20000"/>
              </a:spcBef>
              <a:spcAft>
                <a:spcPct val="0"/>
              </a:spcAft>
              <a:buClr>
                <a:schemeClr val="accent2"/>
              </a:buClr>
              <a:buFont typeface="Arial" panose="020B0604020202020204" pitchFamily="34" charset="0"/>
              <a:buChar char="•"/>
            </a:pPr>
            <a:r>
              <a:rPr lang="zh-CN" altLang="en-US" dirty="0" smtClean="0"/>
              <a:t>第三级</a:t>
            </a:r>
          </a:p>
          <a:p>
            <a:pPr lvl="3"/>
            <a:r>
              <a:rPr lang="zh-CN" altLang="en-US" dirty="0" smtClean="0"/>
              <a:t>第四级</a:t>
            </a:r>
          </a:p>
        </p:txBody>
      </p:sp>
      <p:sp>
        <p:nvSpPr>
          <p:cNvPr id="4" name="Rectangle 6"/>
          <p:cNvSpPr>
            <a:spLocks noGrp="1" noChangeArrowheads="1"/>
          </p:cNvSpPr>
          <p:nvPr>
            <p:ph type="dt" sz="half" idx="10"/>
          </p:nvPr>
        </p:nvSpPr>
        <p:spPr>
          <a:xfrm>
            <a:off x="812800" y="6245225"/>
            <a:ext cx="2641600" cy="476250"/>
          </a:xfrm>
          <a:prstGeom prst="rect">
            <a:avLst/>
          </a:prstGeom>
          <a:ln/>
        </p:spPr>
        <p:txBody>
          <a:bodyPr/>
          <a:lstStyle>
            <a:lvl1pPr>
              <a:defRPr/>
            </a:lvl1pPr>
          </a:lstStyle>
          <a:p>
            <a:pPr>
              <a:defRPr/>
            </a:pPr>
            <a:endParaRPr lang="en-US" altLang="zh-CN" dirty="0"/>
          </a:p>
        </p:txBody>
      </p:sp>
      <p:sp>
        <p:nvSpPr>
          <p:cNvPr id="5" name="Rectangle 7"/>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endParaRPr lang="en-US" altLang="zh-CN" dirty="0"/>
          </a:p>
        </p:txBody>
      </p:sp>
    </p:spTree>
    <p:extLst>
      <p:ext uri="{BB962C8B-B14F-4D97-AF65-F5344CB8AC3E}">
        <p14:creationId xmlns:p14="http://schemas.microsoft.com/office/powerpoint/2010/main" val="3846945651"/>
      </p:ext>
    </p:extLst>
  </p:cSld>
  <p:clrMapOvr>
    <a:masterClrMapping/>
  </p:clrMapOvr>
  <p:transition>
    <p:blinds dir="vert"/>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6"/>
          <p:cNvSpPr>
            <a:spLocks noGrp="1" noChangeArrowheads="1"/>
          </p:cNvSpPr>
          <p:nvPr>
            <p:ph type="dt" sz="half" idx="10"/>
          </p:nvPr>
        </p:nvSpPr>
        <p:spPr>
          <a:xfrm>
            <a:off x="812800" y="6245225"/>
            <a:ext cx="2641600" cy="476250"/>
          </a:xfrm>
          <a:prstGeom prst="rect">
            <a:avLst/>
          </a:prstGeom>
          <a:ln/>
        </p:spPr>
        <p:txBody>
          <a:bodyPr/>
          <a:lstStyle>
            <a:lvl1pPr>
              <a:defRPr/>
            </a:lvl1pPr>
          </a:lstStyle>
          <a:p>
            <a:pPr>
              <a:defRPr/>
            </a:pPr>
            <a:endParaRPr lang="en-US" altLang="zh-CN" dirty="0"/>
          </a:p>
        </p:txBody>
      </p:sp>
      <p:sp>
        <p:nvSpPr>
          <p:cNvPr id="5" name="Rectangle 7"/>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endParaRPr lang="en-US" altLang="zh-CN" dirty="0"/>
          </a:p>
        </p:txBody>
      </p:sp>
      <p:sp>
        <p:nvSpPr>
          <p:cNvPr id="6" name="Rectangle 8"/>
          <p:cNvSpPr>
            <a:spLocks noGrp="1" noChangeArrowheads="1"/>
          </p:cNvSpPr>
          <p:nvPr>
            <p:ph type="sldNum" sz="quarter" idx="12"/>
          </p:nvPr>
        </p:nvSpPr>
        <p:spPr>
          <a:xfrm>
            <a:off x="8737600" y="6245225"/>
            <a:ext cx="2641600" cy="476250"/>
          </a:xfrm>
          <a:prstGeom prst="rect">
            <a:avLst/>
          </a:prstGeom>
          <a:ln/>
        </p:spPr>
        <p:txBody>
          <a:bodyPr/>
          <a:lstStyle>
            <a:lvl1pPr>
              <a:defRPr/>
            </a:lvl1pPr>
          </a:lstStyle>
          <a:p>
            <a:pPr>
              <a:defRPr/>
            </a:pPr>
            <a:fld id="{B62FBA93-7C77-4D32-BA8C-F7EFDB1910E6}" type="slidenum">
              <a:rPr lang="en-US" altLang="zh-CN"/>
              <a:pPr>
                <a:defRPr/>
              </a:pPr>
              <a:t>‹#›</a:t>
            </a:fld>
            <a:endParaRPr lang="en-US" altLang="zh-CN" dirty="0"/>
          </a:p>
        </p:txBody>
      </p:sp>
    </p:spTree>
    <p:extLst>
      <p:ext uri="{BB962C8B-B14F-4D97-AF65-F5344CB8AC3E}">
        <p14:creationId xmlns:p14="http://schemas.microsoft.com/office/powerpoint/2010/main" val="1355284535"/>
      </p:ext>
    </p:extLst>
  </p:cSld>
  <p:clrMapOvr>
    <a:masterClrMapping/>
  </p:clrMapOvr>
  <p:transition>
    <p:blinds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755651" y="1752600"/>
            <a:ext cx="5232400" cy="4267200"/>
          </a:xfrm>
        </p:spPr>
        <p:txBody>
          <a:bodyPr/>
          <a:lstStyle>
            <a:lvl1pPr>
              <a:defRPr sz="2800"/>
            </a:lvl1pPr>
            <a:lvl2pPr>
              <a:defRPr sz="2400"/>
            </a:lvl2pPr>
            <a:lvl3pPr marL="1304925" indent="-395288">
              <a:defRPr lang="zh-CN" altLang="en-US" sz="2400" b="1" baseline="0" dirty="0" smtClean="0">
                <a:solidFill>
                  <a:schemeClr val="tx1"/>
                </a:solidFill>
                <a:latin typeface="华文楷体" panose="02010600040101010101" pitchFamily="2" charset="-122"/>
                <a:ea typeface="楷体" panose="02010609060101010101" pitchFamily="49" charset="-122"/>
              </a:defRPr>
            </a:lvl3pPr>
            <a:lvl4pPr>
              <a:defRPr sz="1800"/>
            </a:lvl4pPr>
            <a:lvl5pPr>
              <a:defRPr sz="1800"/>
            </a:lvl5pPr>
            <a:lvl6pPr>
              <a:defRPr sz="1800"/>
            </a:lvl6pPr>
            <a:lvl7pPr>
              <a:defRPr sz="1800"/>
            </a:lvl7pPr>
            <a:lvl8pPr>
              <a:defRPr sz="1800"/>
            </a:lvl8pPr>
            <a:lvl9pPr>
              <a:defRPr sz="1800"/>
            </a:lvl9pPr>
          </a:lstStyle>
          <a:p>
            <a:pPr lvl="0"/>
            <a:r>
              <a:rPr lang="zh-CN" altLang="en-US" dirty="0" smtClean="0"/>
              <a:t>单击此处编辑母版文本样式</a:t>
            </a:r>
          </a:p>
          <a:p>
            <a:pPr lvl="1"/>
            <a:r>
              <a:rPr lang="zh-CN" altLang="en-US" dirty="0" smtClean="0"/>
              <a:t>第二级</a:t>
            </a:r>
          </a:p>
          <a:p>
            <a:pPr marL="1304925" lvl="2" indent="-395288" algn="l" rtl="0" eaLnBrk="0" fontAlgn="base" hangingPunct="0">
              <a:lnSpc>
                <a:spcPct val="150000"/>
              </a:lnSpc>
              <a:spcBef>
                <a:spcPct val="20000"/>
              </a:spcBef>
              <a:spcAft>
                <a:spcPct val="0"/>
              </a:spcAft>
              <a:buClr>
                <a:schemeClr val="accent2"/>
              </a:buClr>
              <a:buFont typeface="Arial" panose="020B0604020202020204" pitchFamily="34" charset="0"/>
              <a:buChar char="•"/>
            </a:pPr>
            <a:r>
              <a:rPr lang="zh-CN" altLang="en-US" dirty="0" smtClean="0"/>
              <a:t>第三级</a:t>
            </a:r>
          </a:p>
          <a:p>
            <a:pPr lvl="3"/>
            <a:r>
              <a:rPr lang="zh-CN" altLang="en-US" dirty="0" smtClean="0"/>
              <a:t>第四级</a:t>
            </a:r>
          </a:p>
        </p:txBody>
      </p:sp>
      <p:sp>
        <p:nvSpPr>
          <p:cNvPr id="4" name="内容占位符 3"/>
          <p:cNvSpPr>
            <a:spLocks noGrp="1"/>
          </p:cNvSpPr>
          <p:nvPr>
            <p:ph sz="half" idx="2"/>
          </p:nvPr>
        </p:nvSpPr>
        <p:spPr>
          <a:xfrm>
            <a:off x="6191251" y="1752600"/>
            <a:ext cx="5232400" cy="4267200"/>
          </a:xfrm>
        </p:spPr>
        <p:txBody>
          <a:bodyPr/>
          <a:lstStyle>
            <a:lvl1pPr>
              <a:defRPr sz="2800"/>
            </a:lvl1pPr>
            <a:lvl2pPr>
              <a:defRPr sz="2400"/>
            </a:lvl2pPr>
            <a:lvl3pPr marL="1304925" indent="-395288">
              <a:defRPr lang="zh-CN" altLang="en-US" sz="2400" b="1" baseline="0" dirty="0" smtClean="0">
                <a:solidFill>
                  <a:schemeClr val="tx1"/>
                </a:solidFill>
                <a:latin typeface="华文楷体" panose="02010600040101010101" pitchFamily="2" charset="-122"/>
                <a:ea typeface="楷体" panose="02010609060101010101" pitchFamily="49" charset="-122"/>
              </a:defRPr>
            </a:lvl3pPr>
            <a:lvl4pPr>
              <a:defRPr sz="1800"/>
            </a:lvl4pPr>
            <a:lvl5pPr>
              <a:defRPr sz="1800"/>
            </a:lvl5pPr>
            <a:lvl6pPr>
              <a:defRPr sz="1800"/>
            </a:lvl6pPr>
            <a:lvl7pPr>
              <a:defRPr sz="1800"/>
            </a:lvl7pPr>
            <a:lvl8pPr>
              <a:defRPr sz="1800"/>
            </a:lvl8pPr>
            <a:lvl9pPr>
              <a:defRPr sz="1800"/>
            </a:lvl9pPr>
          </a:lstStyle>
          <a:p>
            <a:pPr lvl="0"/>
            <a:r>
              <a:rPr lang="zh-CN" altLang="en-US" dirty="0" smtClean="0"/>
              <a:t>单击此处编辑母版文本样式</a:t>
            </a:r>
          </a:p>
          <a:p>
            <a:pPr lvl="1"/>
            <a:r>
              <a:rPr lang="zh-CN" altLang="en-US" dirty="0" smtClean="0"/>
              <a:t>第二级</a:t>
            </a:r>
          </a:p>
          <a:p>
            <a:pPr marL="1304925" lvl="2" indent="-395288" algn="l" rtl="0" eaLnBrk="0" fontAlgn="base" hangingPunct="0">
              <a:lnSpc>
                <a:spcPct val="150000"/>
              </a:lnSpc>
              <a:spcBef>
                <a:spcPct val="20000"/>
              </a:spcBef>
              <a:spcAft>
                <a:spcPct val="0"/>
              </a:spcAft>
              <a:buClr>
                <a:schemeClr val="accent2"/>
              </a:buClr>
              <a:buFont typeface="Arial" panose="020B0604020202020204" pitchFamily="34" charset="0"/>
              <a:buChar char="•"/>
            </a:pPr>
            <a:r>
              <a:rPr lang="zh-CN" altLang="en-US" dirty="0" smtClean="0"/>
              <a:t>第三级</a:t>
            </a:r>
          </a:p>
          <a:p>
            <a:pPr lvl="3"/>
            <a:r>
              <a:rPr lang="zh-CN" altLang="en-US" dirty="0" smtClean="0"/>
              <a:t>第四级</a:t>
            </a:r>
          </a:p>
        </p:txBody>
      </p:sp>
      <p:sp>
        <p:nvSpPr>
          <p:cNvPr id="5" name="Rectangle 6"/>
          <p:cNvSpPr>
            <a:spLocks noGrp="1" noChangeArrowheads="1"/>
          </p:cNvSpPr>
          <p:nvPr>
            <p:ph type="dt" sz="half" idx="10"/>
          </p:nvPr>
        </p:nvSpPr>
        <p:spPr>
          <a:xfrm>
            <a:off x="812800" y="6245225"/>
            <a:ext cx="2641600" cy="476250"/>
          </a:xfrm>
          <a:prstGeom prst="rect">
            <a:avLst/>
          </a:prstGeom>
          <a:ln/>
        </p:spPr>
        <p:txBody>
          <a:bodyPr/>
          <a:lstStyle>
            <a:lvl1pPr>
              <a:defRPr/>
            </a:lvl1pPr>
          </a:lstStyle>
          <a:p>
            <a:pPr>
              <a:defRPr/>
            </a:pPr>
            <a:endParaRPr lang="en-US" altLang="zh-CN" dirty="0"/>
          </a:p>
        </p:txBody>
      </p:sp>
      <p:sp>
        <p:nvSpPr>
          <p:cNvPr id="6" name="Rectangle 7"/>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endParaRPr lang="en-US" altLang="zh-CN" dirty="0"/>
          </a:p>
        </p:txBody>
      </p:sp>
      <p:sp>
        <p:nvSpPr>
          <p:cNvPr id="7" name="Rectangle 8"/>
          <p:cNvSpPr>
            <a:spLocks noGrp="1" noChangeArrowheads="1"/>
          </p:cNvSpPr>
          <p:nvPr>
            <p:ph type="sldNum" sz="quarter" idx="12"/>
          </p:nvPr>
        </p:nvSpPr>
        <p:spPr>
          <a:xfrm>
            <a:off x="8737600" y="6245225"/>
            <a:ext cx="2641600" cy="476250"/>
          </a:xfrm>
          <a:prstGeom prst="rect">
            <a:avLst/>
          </a:prstGeom>
          <a:ln/>
        </p:spPr>
        <p:txBody>
          <a:bodyPr/>
          <a:lstStyle>
            <a:lvl1pPr>
              <a:defRPr/>
            </a:lvl1pPr>
          </a:lstStyle>
          <a:p>
            <a:pPr>
              <a:defRPr/>
            </a:pPr>
            <a:fld id="{85100CE9-0662-4089-B8E8-68467DB42791}" type="slidenum">
              <a:rPr lang="en-US" altLang="zh-CN"/>
              <a:pPr>
                <a:defRPr/>
              </a:pPr>
              <a:t>‹#›</a:t>
            </a:fld>
            <a:endParaRPr lang="en-US" altLang="zh-CN" dirty="0"/>
          </a:p>
        </p:txBody>
      </p:sp>
    </p:spTree>
    <p:extLst>
      <p:ext uri="{BB962C8B-B14F-4D97-AF65-F5344CB8AC3E}">
        <p14:creationId xmlns:p14="http://schemas.microsoft.com/office/powerpoint/2010/main" val="2246299959"/>
      </p:ext>
    </p:extLst>
  </p:cSld>
  <p:clrMapOvr>
    <a:masterClrMapping/>
  </p:clrMapOvr>
  <p:transition>
    <p:blinds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6"/>
          <p:cNvSpPr>
            <a:spLocks noGrp="1" noChangeArrowheads="1"/>
          </p:cNvSpPr>
          <p:nvPr>
            <p:ph type="dt" sz="half" idx="10"/>
          </p:nvPr>
        </p:nvSpPr>
        <p:spPr>
          <a:xfrm>
            <a:off x="812800" y="6245225"/>
            <a:ext cx="2641600" cy="476250"/>
          </a:xfrm>
          <a:prstGeom prst="rect">
            <a:avLst/>
          </a:prstGeom>
          <a:ln/>
        </p:spPr>
        <p:txBody>
          <a:bodyPr/>
          <a:lstStyle>
            <a:lvl1pPr>
              <a:defRPr/>
            </a:lvl1pPr>
          </a:lstStyle>
          <a:p>
            <a:pPr>
              <a:defRPr/>
            </a:pPr>
            <a:endParaRPr lang="en-US" altLang="zh-CN" dirty="0"/>
          </a:p>
        </p:txBody>
      </p:sp>
      <p:sp>
        <p:nvSpPr>
          <p:cNvPr id="4" name="Rectangle 7"/>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endParaRPr lang="en-US" altLang="zh-CN" dirty="0"/>
          </a:p>
        </p:txBody>
      </p:sp>
      <p:sp>
        <p:nvSpPr>
          <p:cNvPr id="5" name="Rectangle 8"/>
          <p:cNvSpPr>
            <a:spLocks noGrp="1" noChangeArrowheads="1"/>
          </p:cNvSpPr>
          <p:nvPr>
            <p:ph type="sldNum" sz="quarter" idx="12"/>
          </p:nvPr>
        </p:nvSpPr>
        <p:spPr>
          <a:xfrm>
            <a:off x="8737600" y="6245225"/>
            <a:ext cx="2641600" cy="476250"/>
          </a:xfrm>
          <a:prstGeom prst="rect">
            <a:avLst/>
          </a:prstGeom>
          <a:ln/>
        </p:spPr>
        <p:txBody>
          <a:bodyPr/>
          <a:lstStyle>
            <a:lvl1pPr>
              <a:defRPr/>
            </a:lvl1pPr>
          </a:lstStyle>
          <a:p>
            <a:pPr>
              <a:defRPr/>
            </a:pPr>
            <a:fld id="{15209603-DA32-4E08-B993-D56C85C4BB77}" type="slidenum">
              <a:rPr lang="en-US" altLang="zh-CN"/>
              <a:pPr>
                <a:defRPr/>
              </a:pPr>
              <a:t>‹#›</a:t>
            </a:fld>
            <a:endParaRPr lang="en-US" altLang="zh-CN" dirty="0"/>
          </a:p>
        </p:txBody>
      </p:sp>
    </p:spTree>
    <p:extLst>
      <p:ext uri="{BB962C8B-B14F-4D97-AF65-F5344CB8AC3E}">
        <p14:creationId xmlns:p14="http://schemas.microsoft.com/office/powerpoint/2010/main" val="2443479709"/>
      </p:ext>
    </p:extLst>
  </p:cSld>
  <p:clrMapOvr>
    <a:masterClrMapping/>
  </p:clrMapOvr>
  <p:transition>
    <p:blinds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
        <p:nvSpPr>
          <p:cNvPr id="184322" name="Rectangle 2"/>
          <p:cNvSpPr>
            <a:spLocks noGrp="1" noChangeArrowheads="1"/>
          </p:cNvSpPr>
          <p:nvPr>
            <p:ph type="ctrTitle"/>
          </p:nvPr>
        </p:nvSpPr>
        <p:spPr>
          <a:xfrm>
            <a:off x="1127448" y="2636912"/>
            <a:ext cx="10363200" cy="1128192"/>
          </a:xfrm>
        </p:spPr>
        <p:txBody>
          <a:bodyPr/>
          <a:lstStyle>
            <a:lvl1pPr algn="ctr">
              <a:defRPr sz="4000"/>
            </a:lvl1pPr>
          </a:lstStyle>
          <a:p>
            <a:endParaRPr lang="zh-CN" altLang="en-US" dirty="0"/>
          </a:p>
        </p:txBody>
      </p:sp>
      <p:sp>
        <p:nvSpPr>
          <p:cNvPr id="5" name="Rectangle 4"/>
          <p:cNvSpPr>
            <a:spLocks noGrp="1" noChangeArrowheads="1"/>
          </p:cNvSpPr>
          <p:nvPr>
            <p:ph type="dt" sz="half" idx="10"/>
          </p:nvPr>
        </p:nvSpPr>
        <p:spPr>
          <a:xfrm>
            <a:off x="914400" y="6248400"/>
            <a:ext cx="2540000" cy="457200"/>
          </a:xfrm>
          <a:prstGeom prst="rect">
            <a:avLst/>
          </a:prstGeom>
        </p:spPr>
        <p:txBody>
          <a:bodyPr/>
          <a:lstStyle>
            <a:lvl1pPr>
              <a:defRPr/>
            </a:lvl1pPr>
          </a:lstStyle>
          <a:p>
            <a:pPr>
              <a:defRPr/>
            </a:pPr>
            <a:endParaRPr lang="en-US" altLang="zh-CN" dirty="0"/>
          </a:p>
        </p:txBody>
      </p:sp>
      <p:sp>
        <p:nvSpPr>
          <p:cNvPr id="6" name="Rectangle 5"/>
          <p:cNvSpPr>
            <a:spLocks noGrp="1" noChangeArrowheads="1"/>
          </p:cNvSpPr>
          <p:nvPr>
            <p:ph type="ftr" sz="quarter" idx="11"/>
          </p:nvPr>
        </p:nvSpPr>
        <p:spPr>
          <a:xfrm>
            <a:off x="4165600" y="6248400"/>
            <a:ext cx="3860800" cy="457200"/>
          </a:xfrm>
          <a:prstGeom prst="rect">
            <a:avLst/>
          </a:prstGeom>
        </p:spPr>
        <p:txBody>
          <a:bodyPr/>
          <a:lstStyle>
            <a:lvl1pPr>
              <a:defRPr/>
            </a:lvl1pPr>
          </a:lstStyle>
          <a:p>
            <a:pPr>
              <a:defRPr/>
            </a:pPr>
            <a:endParaRPr lang="en-US" altLang="zh-CN" dirty="0"/>
          </a:p>
        </p:txBody>
      </p:sp>
      <p:sp>
        <p:nvSpPr>
          <p:cNvPr id="7" name="Rectangle 6"/>
          <p:cNvSpPr>
            <a:spLocks noGrp="1" noChangeArrowheads="1"/>
          </p:cNvSpPr>
          <p:nvPr>
            <p:ph type="sldNum" sz="quarter" idx="12"/>
          </p:nvPr>
        </p:nvSpPr>
        <p:spPr>
          <a:xfrm>
            <a:off x="8737600" y="6248400"/>
            <a:ext cx="2540000" cy="457200"/>
          </a:xfrm>
          <a:prstGeom prst="rect">
            <a:avLst/>
          </a:prstGeom>
        </p:spPr>
        <p:txBody>
          <a:bodyPr/>
          <a:lstStyle>
            <a:lvl1pPr>
              <a:defRPr/>
            </a:lvl1pPr>
          </a:lstStyle>
          <a:p>
            <a:pPr>
              <a:defRPr/>
            </a:pPr>
            <a:fld id="{D69D5A50-F480-4E46-95E7-D0B4288BA79C}" type="slidenum">
              <a:rPr lang="en-US" altLang="zh-CN"/>
              <a:pPr>
                <a:defRPr/>
              </a:pPr>
              <a:t>‹#›</a:t>
            </a:fld>
            <a:endParaRPr lang="en-US" altLang="zh-CN" dirty="0"/>
          </a:p>
        </p:txBody>
      </p:sp>
    </p:spTree>
    <p:extLst>
      <p:ext uri="{BB962C8B-B14F-4D97-AF65-F5344CB8AC3E}">
        <p14:creationId xmlns:p14="http://schemas.microsoft.com/office/powerpoint/2010/main" val="3284914725"/>
      </p:ext>
    </p:extLst>
  </p:cSld>
  <p:clrMapOvr>
    <a:masterClrMapping/>
  </p:clrMapOvr>
  <p:transition>
    <p:blinds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5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smtClean="0">
              <a:latin typeface="Arial" pitchFamily="34" charset="0"/>
              <a:ea typeface="黑体" pitchFamily="49" charset="-122"/>
            </a:endParaRPr>
          </a:p>
        </p:txBody>
      </p:sp>
      <p:sp>
        <p:nvSpPr>
          <p:cNvPr id="5"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a:lvl1pPr>
          </a:lstStyle>
          <a:p>
            <a:pPr>
              <a:defRPr/>
            </a:pPr>
            <a:fld id="{D993C422-5C1A-4741-A841-95E2C597F899}" type="slidenum">
              <a:rPr lang="zh-CN" altLang="zh-CN" smtClean="0"/>
              <a:pPr>
                <a:defRPr/>
              </a:pPr>
              <a:t>‹#›</a:t>
            </a:fld>
            <a:endParaRPr lang="zh-CN" altLang="zh-CN" sz="3200"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smtClean="0">
              <a:latin typeface="Arial" pitchFamily="34" charset="0"/>
              <a:ea typeface="黑体" pitchFamily="49" charset="-122"/>
            </a:endParaRPr>
          </a:p>
        </p:txBody>
      </p:sp>
      <p:sp>
        <p:nvSpPr>
          <p:cNvPr id="8"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9" name="Rectangle 3"/>
          <p:cNvSpPr>
            <a:spLocks noGrp="1" noChangeArrowheads="1"/>
          </p:cNvSpPr>
          <p:nvPr>
            <p:ph idx="1"/>
          </p:nvPr>
        </p:nvSpPr>
        <p:spPr bwMode="auto">
          <a:xfrm>
            <a:off x="918936" y="864553"/>
            <a:ext cx="10221383"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defRPr baseline="0">
                <a:latin typeface="Lucida Console" panose="020B0609040504020204" pitchFamily="49" charset="0"/>
              </a:defRPr>
            </a:lvl1pPr>
            <a:lvl2pPr>
              <a:defRPr baseline="0">
                <a:latin typeface="Lucida Console" panose="020B0609040504020204" pitchFamily="49" charset="0"/>
              </a:defRPr>
            </a:lvl2pPr>
            <a:lvl3pPr>
              <a:defRPr baseline="0">
                <a:latin typeface="Lucida Console" panose="020B0609040504020204" pitchFamily="49" charset="0"/>
              </a:defRPr>
            </a:lvl3pPr>
            <a:lvl4pPr>
              <a:defRPr baseline="0">
                <a:latin typeface="Lucida Console" panose="020B0609040504020204" pitchFamily="49" charset="0"/>
              </a:defRPr>
            </a:lvl4pPr>
          </a:lstStyle>
          <a:p>
            <a:pPr lvl="0"/>
            <a:r>
              <a:rPr lang="zh-CN" altLang="zh-CN" dirty="0" smtClean="0"/>
              <a:t>Click to edit Master text styles</a:t>
            </a:r>
          </a:p>
          <a:p>
            <a:pPr lvl="1"/>
            <a:r>
              <a:rPr lang="zh-CN" altLang="zh-CN" dirty="0" smtClean="0"/>
              <a:t>Second level</a:t>
            </a:r>
          </a:p>
          <a:p>
            <a:pPr lvl="2"/>
            <a:r>
              <a:rPr lang="zh-CN" altLang="zh-CN" dirty="0" smtClean="0"/>
              <a:t>Third level</a:t>
            </a:r>
          </a:p>
          <a:p>
            <a:pPr lvl="3"/>
            <a:r>
              <a:rPr lang="zh-CN" altLang="zh-CN" dirty="0" smtClean="0"/>
              <a:t>Fourth level</a:t>
            </a:r>
          </a:p>
        </p:txBody>
      </p:sp>
      <p:sp>
        <p:nvSpPr>
          <p:cNvPr id="10" name="Rectangle 14"/>
          <p:cNvSpPr>
            <a:spLocks noGrp="1" noChangeArrowheads="1"/>
          </p:cNvSpPr>
          <p:nvPr>
            <p:ph type="title" idx="4294967295"/>
          </p:nvPr>
        </p:nvSpPr>
        <p:spPr bwMode="auto">
          <a:xfrm>
            <a:off x="858583" y="145142"/>
            <a:ext cx="8301567"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zh-CN" altLang="en-US" dirty="0" smtClean="0"/>
              <a:t>单击此处编辑母版标题样式</a:t>
            </a:r>
            <a:endParaRPr lang="zh-CN" altLang="zh-CN" dirty="0" smtClean="0"/>
          </a:p>
        </p:txBody>
      </p:sp>
    </p:spTree>
    <p:extLst>
      <p:ext uri="{BB962C8B-B14F-4D97-AF65-F5344CB8AC3E}">
        <p14:creationId xmlns:p14="http://schemas.microsoft.com/office/powerpoint/2010/main" val="4189386877"/>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4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smtClean="0">
              <a:latin typeface="Arial" pitchFamily="34" charset="0"/>
              <a:ea typeface="黑体" pitchFamily="49" charset="-122"/>
            </a:endParaRPr>
          </a:p>
        </p:txBody>
      </p:sp>
      <p:sp>
        <p:nvSpPr>
          <p:cNvPr id="5"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a:lvl1pPr>
          </a:lstStyle>
          <a:p>
            <a:pPr>
              <a:defRPr/>
            </a:pPr>
            <a:fld id="{D993C422-5C1A-4741-A841-95E2C597F899}" type="slidenum">
              <a:rPr lang="zh-CN" altLang="zh-CN" smtClean="0"/>
              <a:pPr>
                <a:defRPr/>
              </a:pPr>
              <a:t>‹#›</a:t>
            </a:fld>
            <a:endParaRPr lang="zh-CN" altLang="zh-CN" sz="3200"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smtClean="0">
              <a:latin typeface="Arial" pitchFamily="34" charset="0"/>
              <a:ea typeface="黑体" pitchFamily="49" charset="-122"/>
            </a:endParaRPr>
          </a:p>
        </p:txBody>
      </p:sp>
      <p:sp>
        <p:nvSpPr>
          <p:cNvPr id="8"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9" name="Rectangle 3"/>
          <p:cNvSpPr>
            <a:spLocks noGrp="1" noChangeArrowheads="1"/>
          </p:cNvSpPr>
          <p:nvPr>
            <p:ph idx="1"/>
          </p:nvPr>
        </p:nvSpPr>
        <p:spPr bwMode="auto">
          <a:xfrm>
            <a:off x="918936" y="864553"/>
            <a:ext cx="10221383"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defRPr baseline="0">
                <a:latin typeface="Lucida Console" panose="020B0609040504020204" pitchFamily="49" charset="0"/>
              </a:defRPr>
            </a:lvl1pPr>
            <a:lvl2pPr>
              <a:defRPr baseline="0">
                <a:latin typeface="Lucida Console" panose="020B0609040504020204" pitchFamily="49" charset="0"/>
              </a:defRPr>
            </a:lvl2pPr>
            <a:lvl3pPr>
              <a:defRPr baseline="0">
                <a:latin typeface="Lucida Console" panose="020B0609040504020204" pitchFamily="49" charset="0"/>
              </a:defRPr>
            </a:lvl3pPr>
            <a:lvl4pPr>
              <a:defRPr baseline="0">
                <a:latin typeface="Lucida Console" panose="020B0609040504020204" pitchFamily="49" charset="0"/>
              </a:defRPr>
            </a:lvl4pPr>
          </a:lstStyle>
          <a:p>
            <a:pPr lvl="0"/>
            <a:r>
              <a:rPr lang="zh-CN" altLang="zh-CN" dirty="0" smtClean="0"/>
              <a:t>Click to edit Master text styles</a:t>
            </a:r>
          </a:p>
          <a:p>
            <a:pPr lvl="1"/>
            <a:r>
              <a:rPr lang="zh-CN" altLang="zh-CN" dirty="0" smtClean="0"/>
              <a:t>Second level</a:t>
            </a:r>
          </a:p>
          <a:p>
            <a:pPr lvl="2"/>
            <a:r>
              <a:rPr lang="zh-CN" altLang="zh-CN" dirty="0" smtClean="0"/>
              <a:t>Third level</a:t>
            </a:r>
          </a:p>
          <a:p>
            <a:pPr lvl="3"/>
            <a:r>
              <a:rPr lang="zh-CN" altLang="zh-CN" dirty="0" smtClean="0"/>
              <a:t>Fourth level</a:t>
            </a:r>
          </a:p>
        </p:txBody>
      </p:sp>
      <p:sp>
        <p:nvSpPr>
          <p:cNvPr id="10" name="Rectangle 14"/>
          <p:cNvSpPr>
            <a:spLocks noGrp="1" noChangeArrowheads="1"/>
          </p:cNvSpPr>
          <p:nvPr>
            <p:ph type="title" idx="4294967295"/>
          </p:nvPr>
        </p:nvSpPr>
        <p:spPr bwMode="auto">
          <a:xfrm>
            <a:off x="858583" y="145142"/>
            <a:ext cx="8301567"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zh-CN" altLang="en-US" dirty="0" smtClean="0"/>
              <a:t>单击此处编辑母版标题样式</a:t>
            </a:r>
            <a:endParaRPr lang="zh-CN" altLang="zh-CN" dirty="0" smtClean="0"/>
          </a:p>
        </p:txBody>
      </p:sp>
    </p:spTree>
    <p:extLst>
      <p:ext uri="{BB962C8B-B14F-4D97-AF65-F5344CB8AC3E}">
        <p14:creationId xmlns:p14="http://schemas.microsoft.com/office/powerpoint/2010/main" val="3425693699"/>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4584" y="260648"/>
            <a:ext cx="10668000" cy="720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dirty="0" smtClean="0"/>
              <a:t>单击此处编辑母版标题样式</a:t>
            </a:r>
          </a:p>
        </p:txBody>
      </p:sp>
      <p:sp>
        <p:nvSpPr>
          <p:cNvPr id="1027" name="Rectangle 3"/>
          <p:cNvSpPr>
            <a:spLocks noGrp="1" noChangeArrowheads="1"/>
          </p:cNvSpPr>
          <p:nvPr>
            <p:ph type="body" idx="1"/>
          </p:nvPr>
        </p:nvSpPr>
        <p:spPr bwMode="auto">
          <a:xfrm>
            <a:off x="695400" y="1196752"/>
            <a:ext cx="10668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marL="1304925" lvl="2" indent="-395288" algn="l" rtl="0" eaLnBrk="0" fontAlgn="base" hangingPunct="0">
              <a:lnSpc>
                <a:spcPct val="150000"/>
              </a:lnSpc>
              <a:spcBef>
                <a:spcPct val="20000"/>
              </a:spcBef>
              <a:spcAft>
                <a:spcPct val="0"/>
              </a:spcAft>
              <a:buClr>
                <a:schemeClr val="accent2"/>
              </a:buClr>
              <a:buFont typeface="Arial" panose="020B0604020202020204" pitchFamily="34" charset="0"/>
              <a:buChar char="•"/>
            </a:pPr>
            <a:r>
              <a:rPr lang="zh-CN" altLang="en-US" dirty="0" smtClean="0"/>
              <a:t>第三级</a:t>
            </a:r>
          </a:p>
          <a:p>
            <a:pPr lvl="3"/>
            <a:r>
              <a:rPr lang="zh-CN" altLang="en-US" dirty="0" smtClean="0"/>
              <a:t>第四级</a:t>
            </a:r>
          </a:p>
        </p:txBody>
      </p:sp>
      <p:sp>
        <p:nvSpPr>
          <p:cNvPr id="1028" name="AutoShape 4"/>
          <p:cNvSpPr>
            <a:spLocks noChangeArrowheads="1"/>
          </p:cNvSpPr>
          <p:nvPr/>
        </p:nvSpPr>
        <p:spPr bwMode="auto">
          <a:xfrm>
            <a:off x="695400" y="980728"/>
            <a:ext cx="10610851" cy="109537"/>
          </a:xfrm>
          <a:custGeom>
            <a:avLst/>
            <a:gdLst>
              <a:gd name="T0" fmla="*/ 0 w 1000"/>
              <a:gd name="T1" fmla="*/ 0 h 1000"/>
              <a:gd name="T2" fmla="*/ 4655511 w 1000"/>
              <a:gd name="T3" fmla="*/ 0 h 1000"/>
              <a:gd name="T4" fmla="*/ 4655511 w 1000"/>
              <a:gd name="T5" fmla="*/ 109537 h 1000"/>
              <a:gd name="T6" fmla="*/ 0 w 1000"/>
              <a:gd name="T7" fmla="*/ 109537 h 1000"/>
              <a:gd name="T8" fmla="*/ 0 w 1000"/>
              <a:gd name="T9" fmla="*/ 0 h 1000"/>
              <a:gd name="T10" fmla="*/ 7958138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zh-CN" altLang="en-US"/>
          </a:p>
        </p:txBody>
      </p:sp>
      <p:sp>
        <p:nvSpPr>
          <p:cNvPr id="1029" name="Line 5"/>
          <p:cNvSpPr>
            <a:spLocks noChangeShapeType="1"/>
          </p:cNvSpPr>
          <p:nvPr/>
        </p:nvSpPr>
        <p:spPr bwMode="auto">
          <a:xfrm flipV="1">
            <a:off x="695400" y="5949280"/>
            <a:ext cx="10566400" cy="0"/>
          </a:xfrm>
          <a:prstGeom prst="line">
            <a:avLst/>
          </a:prstGeom>
          <a:noFill/>
          <a:ln w="317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 bg1="lt1" tx1="dk1" bg2="lt2" tx2="dk2" accent1="accent1" accent2="accent2" accent3="accent3" accent4="accent4" accent5="accent5" accent6="accent6" hlink="hlink" folHlink="folHlink"/>
  <p:sldLayoutIdLst>
    <p:sldLayoutId id="2147483892" r:id="rId1"/>
    <p:sldLayoutId id="2147483881" r:id="rId2"/>
    <p:sldLayoutId id="2147483922" r:id="rId3"/>
    <p:sldLayoutId id="2147483882" r:id="rId4"/>
    <p:sldLayoutId id="2147483883" r:id="rId5"/>
    <p:sldLayoutId id="2147483885" r:id="rId6"/>
    <p:sldLayoutId id="2147483923" r:id="rId7"/>
    <p:sldLayoutId id="2147483924" r:id="rId8"/>
    <p:sldLayoutId id="2147483925" r:id="rId9"/>
    <p:sldLayoutId id="2147483926" r:id="rId10"/>
  </p:sldLayoutIdLst>
  <p:transition>
    <p:blinds dir="vert"/>
  </p:transition>
  <p:timing>
    <p:tnLst>
      <p:par>
        <p:cTn id="1" dur="indefinite" restart="never" nodeType="tmRoot"/>
      </p:par>
    </p:tnLst>
  </p:timing>
  <p:hf sldNum="0" hdr="0" ftr="0" dt="0"/>
  <p:txStyles>
    <p:titleStyle>
      <a:lvl1pPr algn="l" rtl="0" eaLnBrk="0" fontAlgn="base" hangingPunct="0">
        <a:spcBef>
          <a:spcPct val="0"/>
        </a:spcBef>
        <a:spcAft>
          <a:spcPct val="0"/>
        </a:spcAft>
        <a:defRPr sz="3600" b="1" baseline="0">
          <a:solidFill>
            <a:schemeClr val="tx2"/>
          </a:solidFill>
          <a:latin typeface="华文楷体" panose="02010600040101010101" pitchFamily="2" charset="-122"/>
          <a:ea typeface="华文楷体" panose="02010600040101010101" pitchFamily="2" charset="-122"/>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p:titleStyle>
    <p:bodyStyle>
      <a:lvl1pPr marL="469900" indent="-469900" algn="l" rtl="0" eaLnBrk="0" fontAlgn="base" hangingPunct="0">
        <a:lnSpc>
          <a:spcPct val="150000"/>
        </a:lnSpc>
        <a:spcBef>
          <a:spcPct val="20000"/>
        </a:spcBef>
        <a:spcAft>
          <a:spcPct val="0"/>
        </a:spcAft>
        <a:buClr>
          <a:schemeClr val="accent2"/>
        </a:buClr>
        <a:buFont typeface="Wingdings" pitchFamily="2" charset="2"/>
        <a:buChar char="Ø"/>
        <a:defRPr sz="2800" b="1" baseline="0">
          <a:solidFill>
            <a:schemeClr val="tx1"/>
          </a:solidFill>
          <a:latin typeface="华文楷体" panose="02010600040101010101" pitchFamily="2" charset="-122"/>
          <a:ea typeface="华文楷体" panose="02010600040101010101" pitchFamily="2" charset="-122"/>
          <a:cs typeface="+mn-cs"/>
        </a:defRPr>
      </a:lvl1pPr>
      <a:lvl2pPr marL="908050" indent="-436563" algn="l" rtl="0" eaLnBrk="0" fontAlgn="base" hangingPunct="0">
        <a:lnSpc>
          <a:spcPct val="150000"/>
        </a:lnSpc>
        <a:spcBef>
          <a:spcPct val="20000"/>
        </a:spcBef>
        <a:spcAft>
          <a:spcPct val="0"/>
        </a:spcAft>
        <a:buClr>
          <a:schemeClr val="accent2"/>
        </a:buClr>
        <a:buFont typeface="Wingdings" pitchFamily="2" charset="2"/>
        <a:buChar char="l"/>
        <a:defRPr sz="2600" b="1" baseline="0">
          <a:solidFill>
            <a:schemeClr val="tx1"/>
          </a:solidFill>
          <a:latin typeface="华文楷体" panose="02010600040101010101" pitchFamily="2" charset="-122"/>
          <a:ea typeface="华文楷体" panose="02010600040101010101" pitchFamily="2" charset="-122"/>
        </a:defRPr>
      </a:lvl2pPr>
      <a:lvl3pPr marL="1304925" indent="-395288" algn="l" rtl="0" eaLnBrk="0" fontAlgn="base" hangingPunct="0">
        <a:lnSpc>
          <a:spcPct val="150000"/>
        </a:lnSpc>
        <a:spcBef>
          <a:spcPct val="20000"/>
        </a:spcBef>
        <a:spcAft>
          <a:spcPct val="0"/>
        </a:spcAft>
        <a:buClr>
          <a:schemeClr val="accent2"/>
        </a:buClr>
        <a:buFont typeface="Wingdings" pitchFamily="2" charset="2"/>
        <a:buChar char="o"/>
        <a:defRPr lang="zh-CN" altLang="en-US" sz="2400" b="1" baseline="0" dirty="0" smtClean="0">
          <a:solidFill>
            <a:schemeClr val="tx1"/>
          </a:solidFill>
          <a:latin typeface="华文楷体" panose="02010600040101010101" pitchFamily="2" charset="-122"/>
          <a:ea typeface="楷体" panose="02010609060101010101" pitchFamily="49" charset="-122"/>
        </a:defRPr>
      </a:lvl3pPr>
      <a:lvl4pPr marL="1693863" indent="-387350" algn="l" rtl="0" eaLnBrk="0" fontAlgn="base" hangingPunct="0">
        <a:lnSpc>
          <a:spcPct val="150000"/>
        </a:lnSpc>
        <a:spcBef>
          <a:spcPct val="20000"/>
        </a:spcBef>
        <a:spcAft>
          <a:spcPct val="0"/>
        </a:spcAft>
        <a:buClr>
          <a:schemeClr val="accent2"/>
        </a:buClr>
        <a:buFont typeface="Arial" panose="020B0604020202020204" pitchFamily="34" charset="0"/>
        <a:buChar char="•"/>
        <a:defRPr sz="2000" b="1" baseline="0">
          <a:solidFill>
            <a:schemeClr val="tx1"/>
          </a:solidFill>
          <a:latin typeface="华文楷体" panose="02010600040101010101" pitchFamily="2" charset="-122"/>
          <a:ea typeface="华文楷体" panose="02010600040101010101" pitchFamily="2" charset="-122"/>
        </a:defRPr>
      </a:lvl4pPr>
      <a:lvl5pPr marL="2093913" indent="-398463" algn="l" rtl="0" eaLnBrk="0" fontAlgn="base" hangingPunct="0">
        <a:lnSpc>
          <a:spcPct val="150000"/>
        </a:lnSpc>
        <a:spcBef>
          <a:spcPct val="25000"/>
        </a:spcBef>
        <a:spcAft>
          <a:spcPct val="0"/>
        </a:spcAft>
        <a:buClr>
          <a:schemeClr val="accent2"/>
        </a:buClr>
        <a:buFont typeface="Wingdings" pitchFamily="2" charset="2"/>
        <a:buChar char="§"/>
        <a:defRPr sz="2000" b="1" baseline="0">
          <a:solidFill>
            <a:schemeClr val="tx1"/>
          </a:solidFill>
          <a:latin typeface="华文楷体" panose="02010600040101010101" pitchFamily="2" charset="-122"/>
          <a:ea typeface="华文楷体" panose="02010600040101010101" pitchFamily="2" charset="-122"/>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0.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ctrTitle"/>
          </p:nvPr>
        </p:nvSpPr>
        <p:spPr>
          <a:xfrm>
            <a:off x="983432" y="1772816"/>
            <a:ext cx="10363200" cy="1128192"/>
          </a:xfrm>
        </p:spPr>
        <p:txBody>
          <a:bodyPr/>
          <a:lstStyle/>
          <a:p>
            <a:pPr algn="ctr" eaLnBrk="1" hangingPunct="1"/>
            <a:r>
              <a:rPr lang="zh-CN" altLang="en-US" sz="6000" b="1" dirty="0">
                <a:ea typeface="华文隶书" pitchFamily="2" charset="-122"/>
              </a:rPr>
              <a:t>软件测试实用教程</a:t>
            </a:r>
            <a:r>
              <a:rPr lang="en-US" altLang="zh-CN" sz="6000" b="1" dirty="0">
                <a:ea typeface="华文隶书" pitchFamily="2" charset="-122"/>
              </a:rPr>
              <a:t/>
            </a:r>
            <a:br>
              <a:rPr lang="en-US" altLang="zh-CN" sz="6000" b="1" dirty="0">
                <a:ea typeface="华文隶书" pitchFamily="2" charset="-122"/>
              </a:rPr>
            </a:br>
            <a:r>
              <a:rPr lang="en-US" altLang="zh-CN" sz="6000" b="1" dirty="0">
                <a:ea typeface="华文隶书" pitchFamily="2" charset="-122"/>
              </a:rPr>
              <a:t>——</a:t>
            </a:r>
            <a:r>
              <a:rPr lang="zh-CN" altLang="en-US" sz="6000" b="1" dirty="0">
                <a:ea typeface="华文隶书" pitchFamily="2" charset="-122"/>
              </a:rPr>
              <a:t>方法与实践</a:t>
            </a:r>
          </a:p>
        </p:txBody>
      </p:sp>
      <p:sp>
        <p:nvSpPr>
          <p:cNvPr id="3076" name="Rectangle 3"/>
          <p:cNvSpPr>
            <a:spLocks noGrp="1" noChangeArrowheads="1"/>
          </p:cNvSpPr>
          <p:nvPr>
            <p:ph type="subTitle" idx="1"/>
          </p:nvPr>
        </p:nvSpPr>
        <p:spPr/>
        <p:txBody>
          <a:bodyPr/>
          <a:lstStyle/>
          <a:p>
            <a:pPr algn="ctr" eaLnBrk="1" hangingPunct="1"/>
            <a:r>
              <a:rPr lang="en-US" altLang="zh-CN" sz="4400" b="1" dirty="0" err="1">
                <a:latin typeface="华文隶书" pitchFamily="2" charset="-122"/>
                <a:ea typeface="华文隶书" pitchFamily="2" charset="-122"/>
              </a:rPr>
              <a:t>PartII</a:t>
            </a:r>
            <a:r>
              <a:rPr lang="en-US" altLang="zh-CN" sz="4400" b="1" dirty="0">
                <a:latin typeface="华文隶书" pitchFamily="2" charset="-122"/>
                <a:ea typeface="华文隶书" pitchFamily="2" charset="-122"/>
              </a:rPr>
              <a:t> </a:t>
            </a:r>
            <a:r>
              <a:rPr lang="en-US" altLang="zh-CN" sz="4400" b="1" dirty="0" smtClean="0">
                <a:latin typeface="华文隶书" pitchFamily="2" charset="-122"/>
                <a:ea typeface="华文隶书" pitchFamily="2" charset="-122"/>
              </a:rPr>
              <a:t> </a:t>
            </a:r>
            <a:r>
              <a:rPr lang="zh-CN" altLang="en-US" sz="4400" b="1" dirty="0" smtClean="0">
                <a:latin typeface="华文隶书" pitchFamily="2" charset="-122"/>
                <a:ea typeface="华文隶书" pitchFamily="2" charset="-122"/>
              </a:rPr>
              <a:t>软件测试</a:t>
            </a:r>
            <a:r>
              <a:rPr lang="zh-CN" altLang="en-US" sz="4400" b="1" dirty="0">
                <a:latin typeface="华文隶书" pitchFamily="2" charset="-122"/>
                <a:ea typeface="华文隶书" pitchFamily="2" charset="-122"/>
              </a:rPr>
              <a:t>技术</a:t>
            </a:r>
            <a:r>
              <a:rPr lang="en-US" altLang="zh-CN" sz="4400" b="1" dirty="0" smtClean="0">
                <a:latin typeface="华文隶书" pitchFamily="2" charset="-122"/>
                <a:ea typeface="华文隶书" pitchFamily="2" charset="-122"/>
              </a:rPr>
              <a:t>---</a:t>
            </a:r>
            <a:r>
              <a:rPr lang="zh-CN" altLang="en-US" sz="4400" b="1" dirty="0" smtClean="0">
                <a:latin typeface="华文隶书" pitchFamily="2" charset="-122"/>
                <a:ea typeface="华文隶书" pitchFamily="2" charset="-122"/>
              </a:rPr>
              <a:t>白盒测试概述及静态白盒测试</a:t>
            </a:r>
            <a:endParaRPr lang="zh-CN" altLang="en-US" sz="4400" b="1" dirty="0">
              <a:latin typeface="华文隶书" pitchFamily="2" charset="-122"/>
              <a:ea typeface="华文隶书" pitchFamily="2" charset="-122"/>
            </a:endParaRPr>
          </a:p>
        </p:txBody>
      </p:sp>
    </p:spTree>
    <p:extLst>
      <p:ext uri="{BB962C8B-B14F-4D97-AF65-F5344CB8AC3E}">
        <p14:creationId xmlns:p14="http://schemas.microsoft.com/office/powerpoint/2010/main" val="2346229373"/>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静态白盒测试背景知识</a:t>
            </a:r>
          </a:p>
        </p:txBody>
      </p:sp>
      <p:sp>
        <p:nvSpPr>
          <p:cNvPr id="3" name="内容占位符 2"/>
          <p:cNvSpPr>
            <a:spLocks noGrp="1"/>
          </p:cNvSpPr>
          <p:nvPr>
            <p:ph idx="1"/>
          </p:nvPr>
        </p:nvSpPr>
        <p:spPr/>
        <p:txBody>
          <a:bodyPr/>
          <a:lstStyle/>
          <a:p>
            <a:r>
              <a:rPr lang="zh-CN" altLang="en-US" dirty="0" smtClean="0"/>
              <a:t>静态测试特点：</a:t>
            </a:r>
            <a:endParaRPr lang="en-US" altLang="zh-CN" dirty="0" smtClean="0"/>
          </a:p>
          <a:p>
            <a:pPr lvl="1"/>
            <a:r>
              <a:rPr lang="zh-CN" altLang="en-US" dirty="0"/>
              <a:t>静态测试不需要运行程序，不必设计测试用例和结果分析</a:t>
            </a:r>
            <a:endParaRPr lang="en-US" altLang="zh-CN" dirty="0"/>
          </a:p>
          <a:p>
            <a:pPr lvl="1"/>
            <a:r>
              <a:rPr lang="zh-CN" altLang="en-US" dirty="0"/>
              <a:t>静态测试可以人工执行，充分发挥人的思维优势</a:t>
            </a:r>
            <a:endParaRPr lang="en-US" altLang="zh-CN" dirty="0"/>
          </a:p>
          <a:p>
            <a:pPr lvl="1"/>
            <a:r>
              <a:rPr lang="zh-CN" altLang="en-US" dirty="0"/>
              <a:t>静态测试不需要特别的条件，容易展开</a:t>
            </a:r>
            <a:endParaRPr lang="en-US" altLang="zh-CN" dirty="0"/>
          </a:p>
          <a:p>
            <a:pPr lvl="1"/>
            <a:r>
              <a:rPr lang="zh-CN" altLang="en-US" dirty="0"/>
              <a:t>静态测试对测试人员的要求较高，需要具有编程经验</a:t>
            </a:r>
          </a:p>
        </p:txBody>
      </p:sp>
    </p:spTree>
    <p:extLst>
      <p:ext uri="{BB962C8B-B14F-4D97-AF65-F5344CB8AC3E}">
        <p14:creationId xmlns:p14="http://schemas.microsoft.com/office/powerpoint/2010/main" val="4292670040"/>
      </p:ext>
    </p:extLst>
  </p:cSld>
  <p:clrMapOvr>
    <a:masterClrMapping/>
  </p:clrMapOvr>
  <p:transition>
    <p:blinds dir="ver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2927648" y="1052736"/>
            <a:ext cx="10221383" cy="4641850"/>
          </a:xfrm>
        </p:spPr>
        <p:txBody>
          <a:bodyPr/>
          <a:lstStyle/>
          <a:p>
            <a:pPr>
              <a:lnSpc>
                <a:spcPct val="150000"/>
              </a:lnSpc>
            </a:pPr>
            <a:r>
              <a:rPr lang="zh-CN" altLang="en-US" dirty="0" smtClean="0"/>
              <a:t>静态白盒测试背景知识</a:t>
            </a:r>
            <a:endParaRPr lang="en-US" altLang="zh-CN" dirty="0" smtClean="0"/>
          </a:p>
          <a:p>
            <a:pPr>
              <a:lnSpc>
                <a:spcPct val="150000"/>
              </a:lnSpc>
            </a:pPr>
            <a:r>
              <a:rPr lang="zh-CN" altLang="en-US" dirty="0" smtClean="0">
                <a:solidFill>
                  <a:srgbClr val="FF0000"/>
                </a:solidFill>
              </a:rPr>
              <a:t>静态白盒测试怎样做</a:t>
            </a:r>
            <a:endParaRPr lang="en-US" altLang="zh-CN" dirty="0" smtClean="0">
              <a:solidFill>
                <a:srgbClr val="FF0000"/>
              </a:solidFill>
            </a:endParaRPr>
          </a:p>
          <a:p>
            <a:pPr>
              <a:lnSpc>
                <a:spcPct val="150000"/>
              </a:lnSpc>
            </a:pPr>
            <a:r>
              <a:rPr lang="zh-CN" altLang="en-US" dirty="0"/>
              <a:t>对静态白盒测试的总结</a:t>
            </a:r>
            <a:endParaRPr lang="en-US" altLang="zh-CN" dirty="0" smtClean="0"/>
          </a:p>
          <a:p>
            <a:pPr>
              <a:lnSpc>
                <a:spcPct val="150000"/>
              </a:lnSpc>
            </a:pPr>
            <a:endParaRPr lang="en-US" altLang="zh-CN" dirty="0" smtClean="0"/>
          </a:p>
          <a:p>
            <a:pPr>
              <a:lnSpc>
                <a:spcPct val="150000"/>
              </a:lnSpc>
            </a:pPr>
            <a:endParaRPr lang="zh-CN" altLang="en-US" dirty="0"/>
          </a:p>
        </p:txBody>
      </p:sp>
      <p:sp>
        <p:nvSpPr>
          <p:cNvPr id="3" name="标题 2"/>
          <p:cNvSpPr>
            <a:spLocks noGrp="1"/>
          </p:cNvSpPr>
          <p:nvPr>
            <p:ph type="title" idx="4294967295"/>
          </p:nvPr>
        </p:nvSpPr>
        <p:spPr>
          <a:xfrm>
            <a:off x="858583" y="145142"/>
            <a:ext cx="8301567" cy="407988"/>
          </a:xfrm>
        </p:spPr>
        <p:txBody>
          <a:bodyPr/>
          <a:lstStyle/>
          <a:p>
            <a:pPr algn="ctr"/>
            <a:r>
              <a:rPr lang="zh-CN" altLang="en-US" dirty="0" smtClean="0"/>
              <a:t>目   录</a:t>
            </a:r>
            <a:endParaRPr lang="zh-CN" altLang="en-US" dirty="0"/>
          </a:p>
        </p:txBody>
      </p:sp>
    </p:spTree>
    <p:extLst>
      <p:ext uri="{BB962C8B-B14F-4D97-AF65-F5344CB8AC3E}">
        <p14:creationId xmlns:p14="http://schemas.microsoft.com/office/powerpoint/2010/main" val="126388128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静态白盒测试怎样做</a:t>
            </a:r>
            <a:endParaRPr lang="zh-CN" altLang="en-US" dirty="0"/>
          </a:p>
        </p:txBody>
      </p:sp>
      <p:sp>
        <p:nvSpPr>
          <p:cNvPr id="2" name="内容占位符 1"/>
          <p:cNvSpPr>
            <a:spLocks noGrp="1"/>
          </p:cNvSpPr>
          <p:nvPr>
            <p:ph idx="1"/>
          </p:nvPr>
        </p:nvSpPr>
        <p:spPr/>
        <p:txBody>
          <a:bodyPr/>
          <a:lstStyle/>
          <a:p>
            <a:pPr marL="0" indent="0">
              <a:buNone/>
            </a:pPr>
            <a:r>
              <a:rPr lang="zh-CN" altLang="en-US" dirty="0" smtClean="0"/>
              <a:t>静态白盒测试的内容主要包括三种：</a:t>
            </a:r>
            <a:endParaRPr lang="en-US" altLang="zh-CN" dirty="0" smtClean="0"/>
          </a:p>
          <a:p>
            <a:r>
              <a:rPr lang="zh-CN" altLang="en-US" dirty="0" smtClean="0"/>
              <a:t>代码检查</a:t>
            </a:r>
            <a:endParaRPr lang="en-US" altLang="zh-CN" dirty="0" smtClean="0"/>
          </a:p>
          <a:p>
            <a:r>
              <a:rPr lang="zh-CN" altLang="en-US" dirty="0" smtClean="0"/>
              <a:t>静态结构分析</a:t>
            </a:r>
            <a:endParaRPr lang="en-US" altLang="zh-CN" dirty="0" smtClean="0"/>
          </a:p>
          <a:p>
            <a:r>
              <a:rPr lang="zh-CN" altLang="en-US" dirty="0" smtClean="0"/>
              <a:t>代码质量度量                                                                                                                                                                                                                              </a:t>
            </a:r>
            <a:r>
              <a:rPr lang="en-US" altLang="zh-CN" dirty="0" smtClean="0"/>
              <a:t>                                                                                                                                                                                                                                                                                                                                                                                                                                                                                                                                                                                                                                                                                                                                                                                                                                                                                                                                                                                                                                                                                                                                                                                                                                                                                                                                                                                                                                                                           </a:t>
            </a:r>
            <a:endParaRPr lang="zh-CN" altLang="en-US" dirty="0"/>
          </a:p>
        </p:txBody>
      </p:sp>
    </p:spTree>
    <p:extLst>
      <p:ext uri="{BB962C8B-B14F-4D97-AF65-F5344CB8AC3E}">
        <p14:creationId xmlns:p14="http://schemas.microsoft.com/office/powerpoint/2010/main" val="1252054759"/>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500" fill="hold"/>
                                        <p:tgtEl>
                                          <p:spTgt spid="2">
                                            <p:txEl>
                                              <p:pRg st="1" end="1"/>
                                            </p:txEl>
                                          </p:spTgt>
                                        </p:tgtEl>
                                        <p:attrNameLst>
                                          <p:attrName>style.color</p:attrName>
                                        </p:attrNameLst>
                                      </p:cBhvr>
                                      <p:to>
                                        <a:schemeClr val="accent2"/>
                                      </p:to>
                                    </p:animClr>
                                  </p:childTnLst>
                                </p:cTn>
                              </p:par>
                            </p:childTnLst>
                          </p:cTn>
                        </p:par>
                      </p:childTnLst>
                    </p:cTn>
                  </p:par>
                  <p:par>
                    <p:cTn id="7" fill="hold">
                      <p:stCondLst>
                        <p:cond delay="indefinite"/>
                      </p:stCondLst>
                      <p:childTnLst>
                        <p:par>
                          <p:cTn id="8" fill="hold">
                            <p:stCondLst>
                              <p:cond delay="0"/>
                            </p:stCondLst>
                            <p:childTnLst>
                              <p:par>
                                <p:cTn id="9" presetID="3" presetClass="emph" presetSubtype="2" fill="hold" nodeType="clickEffect">
                                  <p:stCondLst>
                                    <p:cond delay="0"/>
                                  </p:stCondLst>
                                  <p:childTnLst>
                                    <p:animClr clrSpc="rgb" dir="cw">
                                      <p:cBhvr override="childStyle">
                                        <p:cTn id="10" dur="500" fill="hold"/>
                                        <p:tgtEl>
                                          <p:spTgt spid="2">
                                            <p:txEl>
                                              <p:pRg st="0" end="0"/>
                                            </p:txEl>
                                          </p:spTgt>
                                        </p:tgtEl>
                                        <p:attrNameLst>
                                          <p:attrName>style.color</p:attrName>
                                        </p:attrNameLst>
                                      </p:cBhvr>
                                      <p:to>
                                        <a:schemeClr val="accent2"/>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代码检查</a:t>
            </a:r>
            <a:endParaRPr lang="zh-CN" altLang="en-US" dirty="0"/>
          </a:p>
        </p:txBody>
      </p:sp>
      <p:sp>
        <p:nvSpPr>
          <p:cNvPr id="2" name="内容占位符 1"/>
          <p:cNvSpPr>
            <a:spLocks noGrp="1"/>
          </p:cNvSpPr>
          <p:nvPr>
            <p:ph idx="1"/>
          </p:nvPr>
        </p:nvSpPr>
        <p:spPr/>
        <p:txBody>
          <a:bodyPr/>
          <a:lstStyle/>
          <a:p>
            <a:r>
              <a:rPr lang="zh-CN" altLang="en-US" dirty="0" smtClean="0"/>
              <a:t>代码检查主要是通过</a:t>
            </a:r>
            <a:r>
              <a:rPr lang="zh-CN" altLang="en-US" dirty="0" smtClean="0">
                <a:solidFill>
                  <a:srgbClr val="FF0000"/>
                </a:solidFill>
              </a:rPr>
              <a:t>同行评审</a:t>
            </a:r>
            <a:r>
              <a:rPr lang="zh-CN" altLang="en-US" dirty="0" smtClean="0"/>
              <a:t>来发现缺陷；</a:t>
            </a:r>
            <a:endParaRPr lang="en-US" altLang="zh-CN" dirty="0" smtClean="0"/>
          </a:p>
          <a:p>
            <a:r>
              <a:rPr lang="zh-CN" altLang="en-US" dirty="0" smtClean="0"/>
              <a:t>以</a:t>
            </a:r>
            <a:r>
              <a:rPr lang="zh-CN" altLang="en-US" dirty="0" smtClean="0">
                <a:solidFill>
                  <a:srgbClr val="FF0000"/>
                </a:solidFill>
              </a:rPr>
              <a:t>评审会议</a:t>
            </a:r>
            <a:r>
              <a:rPr lang="zh-CN" altLang="en-US" dirty="0" smtClean="0"/>
              <a:t>为形式，通过多人对软件交付物进行检查，从而发现缺陷，或者获得改进优化的机会</a:t>
            </a:r>
            <a:endParaRPr lang="en-US" altLang="zh-CN" dirty="0" smtClean="0"/>
          </a:p>
          <a:p>
            <a:r>
              <a:rPr lang="zh-CN" altLang="en-US" dirty="0" smtClean="0"/>
              <a:t>同行评审往往需要投入大量时间和人力资源</a:t>
            </a:r>
            <a:endParaRPr lang="en-US" altLang="zh-CN" dirty="0" smtClean="0"/>
          </a:p>
          <a:p>
            <a:endParaRPr lang="zh-CN" altLang="en-US" dirty="0"/>
          </a:p>
        </p:txBody>
      </p:sp>
    </p:spTree>
    <p:extLst>
      <p:ext uri="{BB962C8B-B14F-4D97-AF65-F5344CB8AC3E}">
        <p14:creationId xmlns:p14="http://schemas.microsoft.com/office/powerpoint/2010/main" val="2713929999"/>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客户真正需要什么？</a:t>
            </a:r>
            <a:endParaRPr lang="zh-CN" altLang="en-US" dirty="0"/>
          </a:p>
        </p:txBody>
      </p:sp>
      <p:sp>
        <p:nvSpPr>
          <p:cNvPr id="7" name="内容占位符 6"/>
          <p:cNvSpPr>
            <a:spLocks noGrp="1"/>
          </p:cNvSpPr>
          <p:nvPr>
            <p:ph idx="1"/>
          </p:nvPr>
        </p:nvSpPr>
        <p:spPr/>
        <p:txBody>
          <a:bodyPr/>
          <a:lstStyle/>
          <a:p>
            <a:endParaRPr lang="zh-CN" altLang="en-US"/>
          </a:p>
        </p:txBody>
      </p:sp>
      <p:pic>
        <p:nvPicPr>
          <p:cNvPr id="4" name="图片 3"/>
          <p:cNvPicPr>
            <a:picLocks noChangeAspect="1"/>
          </p:cNvPicPr>
          <p:nvPr/>
        </p:nvPicPr>
        <p:blipFill>
          <a:blip r:embed="rId3"/>
          <a:stretch>
            <a:fillRect/>
          </a:stretch>
        </p:blipFill>
        <p:spPr>
          <a:xfrm>
            <a:off x="705501" y="895646"/>
            <a:ext cx="10409524" cy="4752381"/>
          </a:xfrm>
          <a:prstGeom prst="rect">
            <a:avLst/>
          </a:prstGeom>
        </p:spPr>
      </p:pic>
    </p:spTree>
    <p:extLst>
      <p:ext uri="{BB962C8B-B14F-4D97-AF65-F5344CB8AC3E}">
        <p14:creationId xmlns:p14="http://schemas.microsoft.com/office/powerpoint/2010/main" val="3261951514"/>
      </p:ext>
    </p:extLst>
  </p:cSld>
  <p:clrMapOvr>
    <a:masterClrMapping/>
  </p:clrMapOvr>
  <p:transition>
    <p:blinds dir="ver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为什么需要评审</a:t>
            </a:r>
            <a:endParaRPr lang="zh-CN" altLang="en-US" dirty="0"/>
          </a:p>
        </p:txBody>
      </p:sp>
      <p:sp>
        <p:nvSpPr>
          <p:cNvPr id="2" name="内容占位符 1"/>
          <p:cNvSpPr>
            <a:spLocks noGrp="1"/>
          </p:cNvSpPr>
          <p:nvPr>
            <p:ph idx="1"/>
          </p:nvPr>
        </p:nvSpPr>
        <p:spPr/>
        <p:txBody>
          <a:bodyPr/>
          <a:lstStyle/>
          <a:p>
            <a:r>
              <a:rPr lang="zh-CN" altLang="en-US" dirty="0" smtClean="0"/>
              <a:t>为什么需要评审？</a:t>
            </a:r>
            <a:endParaRPr lang="en-US" altLang="zh-CN" dirty="0" smtClean="0"/>
          </a:p>
          <a:p>
            <a:pPr lvl="1"/>
            <a:r>
              <a:rPr lang="zh-CN" altLang="en-US" dirty="0" smtClean="0"/>
              <a:t>开发早期无法提供可运行对象，</a:t>
            </a:r>
            <a:r>
              <a:rPr lang="zh-CN" altLang="en-US" dirty="0" smtClean="0">
                <a:solidFill>
                  <a:srgbClr val="FF0000"/>
                </a:solidFill>
              </a:rPr>
              <a:t>无法执行测试</a:t>
            </a:r>
            <a:endParaRPr lang="en-US" altLang="zh-CN" dirty="0" smtClean="0">
              <a:solidFill>
                <a:srgbClr val="FF0000"/>
              </a:solidFill>
            </a:endParaRPr>
          </a:p>
          <a:p>
            <a:pPr lvl="1"/>
            <a:r>
              <a:rPr lang="zh-CN" altLang="en-US" dirty="0" smtClean="0">
                <a:solidFill>
                  <a:srgbClr val="FF0000"/>
                </a:solidFill>
              </a:rPr>
              <a:t>特定类型的缺陷</a:t>
            </a:r>
            <a:r>
              <a:rPr lang="zh-CN" altLang="en-US" dirty="0" smtClean="0"/>
              <a:t>，通过测试无法发现</a:t>
            </a:r>
            <a:endParaRPr lang="en-US" altLang="zh-CN" dirty="0" smtClean="0"/>
          </a:p>
          <a:p>
            <a:r>
              <a:rPr lang="zh-CN" altLang="en-US" dirty="0" smtClean="0"/>
              <a:t>增加评审的意义：</a:t>
            </a:r>
            <a:endParaRPr lang="en-US" altLang="zh-CN" dirty="0" smtClean="0"/>
          </a:p>
          <a:p>
            <a:pPr lvl="1"/>
            <a:r>
              <a:rPr lang="zh-CN" altLang="en-US" dirty="0" smtClean="0">
                <a:solidFill>
                  <a:srgbClr val="FF0000"/>
                </a:solidFill>
              </a:rPr>
              <a:t>有助于发现开发早期</a:t>
            </a:r>
            <a:r>
              <a:rPr lang="zh-CN" altLang="en-US" dirty="0" smtClean="0"/>
              <a:t>需求和设计中的缺陷</a:t>
            </a:r>
            <a:endParaRPr lang="en-US" altLang="zh-CN" dirty="0" smtClean="0"/>
          </a:p>
          <a:p>
            <a:pPr lvl="1"/>
            <a:r>
              <a:rPr lang="zh-CN" altLang="en-US" dirty="0" smtClean="0"/>
              <a:t>促使参与者在有监督压力下工作，</a:t>
            </a:r>
            <a:r>
              <a:rPr lang="zh-CN" altLang="en-US" dirty="0" smtClean="0">
                <a:solidFill>
                  <a:srgbClr val="FF0000"/>
                </a:solidFill>
              </a:rPr>
              <a:t>提高责任心</a:t>
            </a:r>
            <a:endParaRPr lang="en-US" altLang="zh-CN" dirty="0" smtClean="0">
              <a:solidFill>
                <a:srgbClr val="FF0000"/>
              </a:solidFill>
            </a:endParaRPr>
          </a:p>
          <a:p>
            <a:pPr lvl="1"/>
            <a:r>
              <a:rPr lang="zh-CN" altLang="en-US" dirty="0" smtClean="0">
                <a:solidFill>
                  <a:srgbClr val="FF0000"/>
                </a:solidFill>
              </a:rPr>
              <a:t>有助于程序员发现不足</a:t>
            </a:r>
            <a:r>
              <a:rPr lang="zh-CN" altLang="en-US" dirty="0" smtClean="0"/>
              <a:t>，提高工作质量</a:t>
            </a:r>
            <a:endParaRPr lang="en-US" altLang="zh-CN" dirty="0" smtClean="0"/>
          </a:p>
        </p:txBody>
      </p:sp>
    </p:spTree>
    <p:extLst>
      <p:ext uri="{BB962C8B-B14F-4D97-AF65-F5344CB8AC3E}">
        <p14:creationId xmlns:p14="http://schemas.microsoft.com/office/powerpoint/2010/main" val="2659290951"/>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 calcmode="lin" valueType="num">
                                      <p:cBhvr additive="base">
                                        <p:cTn id="25"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
                                            <p:txEl>
                                              <p:pRg st="4" end="4"/>
                                            </p:txEl>
                                          </p:spTgt>
                                        </p:tgtEl>
                                        <p:attrNameLst>
                                          <p:attrName>style.visibility</p:attrName>
                                        </p:attrNameLst>
                                      </p:cBhvr>
                                      <p:to>
                                        <p:strVal val="visible"/>
                                      </p:to>
                                    </p:set>
                                    <p:anim calcmode="lin" valueType="num">
                                      <p:cBhvr additive="base">
                                        <p:cTn id="31"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2">
                                            <p:txEl>
                                              <p:pRg st="5" end="5"/>
                                            </p:txEl>
                                          </p:spTgt>
                                        </p:tgtEl>
                                        <p:attrNameLst>
                                          <p:attrName>style.visibility</p:attrName>
                                        </p:attrNameLst>
                                      </p:cBhvr>
                                      <p:to>
                                        <p:strVal val="visible"/>
                                      </p:to>
                                    </p:set>
                                    <p:anim calcmode="lin" valueType="num">
                                      <p:cBhvr additive="base">
                                        <p:cTn id="37"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2">
                                            <p:txEl>
                                              <p:pRg st="6" end="6"/>
                                            </p:txEl>
                                          </p:spTgt>
                                        </p:tgtEl>
                                        <p:attrNameLst>
                                          <p:attrName>style.visibility</p:attrName>
                                        </p:attrNameLst>
                                      </p:cBhvr>
                                      <p:to>
                                        <p:strVal val="visible"/>
                                      </p:to>
                                    </p:set>
                                    <p:anim calcmode="lin" valueType="num">
                                      <p:cBhvr additive="base">
                                        <p:cTn id="43" dur="500" fill="hold"/>
                                        <p:tgtEl>
                                          <p:spTgt spid="2">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2">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为什么需要评审（续）</a:t>
            </a:r>
            <a:endParaRPr lang="zh-CN" altLang="en-US" dirty="0"/>
          </a:p>
        </p:txBody>
      </p:sp>
      <p:sp>
        <p:nvSpPr>
          <p:cNvPr id="3" name="内容占位符 2"/>
          <p:cNvSpPr>
            <a:spLocks noGrp="1"/>
          </p:cNvSpPr>
          <p:nvPr>
            <p:ph idx="1"/>
          </p:nvPr>
        </p:nvSpPr>
        <p:spPr/>
        <p:txBody>
          <a:bodyPr/>
          <a:lstStyle/>
          <a:p>
            <a:r>
              <a:rPr lang="zh-CN" altLang="en-US" dirty="0"/>
              <a:t>同行评审的</a:t>
            </a:r>
            <a:r>
              <a:rPr lang="zh-CN" altLang="en-US" dirty="0">
                <a:solidFill>
                  <a:srgbClr val="FF0000"/>
                </a:solidFill>
              </a:rPr>
              <a:t>核心</a:t>
            </a:r>
            <a:r>
              <a:rPr lang="zh-CN" altLang="en-US" dirty="0"/>
              <a:t>：缺陷预防</a:t>
            </a:r>
            <a:endParaRPr lang="en-US" altLang="zh-CN" dirty="0"/>
          </a:p>
          <a:p>
            <a:r>
              <a:rPr lang="zh-CN" altLang="en-US" dirty="0">
                <a:solidFill>
                  <a:srgbClr val="FF0000"/>
                </a:solidFill>
              </a:rPr>
              <a:t>目的</a:t>
            </a:r>
            <a:r>
              <a:rPr lang="zh-CN" altLang="en-US" dirty="0"/>
              <a:t>：发现缺陷，改进开发过程</a:t>
            </a:r>
          </a:p>
          <a:p>
            <a:endParaRPr lang="zh-CN" altLang="en-US" dirty="0"/>
          </a:p>
        </p:txBody>
      </p:sp>
    </p:spTree>
    <p:extLst>
      <p:ext uri="{BB962C8B-B14F-4D97-AF65-F5344CB8AC3E}">
        <p14:creationId xmlns:p14="http://schemas.microsoft.com/office/powerpoint/2010/main" val="2520526407"/>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同行评审的方法</a:t>
            </a:r>
            <a:endParaRPr lang="zh-CN" altLang="en-US" dirty="0"/>
          </a:p>
        </p:txBody>
      </p:sp>
      <p:sp>
        <p:nvSpPr>
          <p:cNvPr id="2" name="内容占位符 1"/>
          <p:cNvSpPr>
            <a:spLocks noGrp="1"/>
          </p:cNvSpPr>
          <p:nvPr>
            <p:ph idx="1"/>
          </p:nvPr>
        </p:nvSpPr>
        <p:spPr>
          <a:xfrm>
            <a:off x="695400" y="1052736"/>
            <a:ext cx="10668000" cy="4267200"/>
          </a:xfrm>
        </p:spPr>
        <p:txBody>
          <a:bodyPr/>
          <a:lstStyle/>
          <a:p>
            <a:r>
              <a:rPr lang="zh-CN" altLang="en-US" dirty="0" smtClean="0"/>
              <a:t>审查（</a:t>
            </a:r>
            <a:r>
              <a:rPr lang="en-US" altLang="zh-CN" dirty="0" smtClean="0"/>
              <a:t>Inspection</a:t>
            </a:r>
            <a:r>
              <a:rPr lang="zh-CN" altLang="en-US" dirty="0" smtClean="0"/>
              <a:t>）</a:t>
            </a:r>
            <a:endParaRPr lang="en-US" altLang="zh-CN" dirty="0" smtClean="0"/>
          </a:p>
          <a:p>
            <a:r>
              <a:rPr lang="zh-CN" altLang="en-US" dirty="0" smtClean="0"/>
              <a:t>团队评审（</a:t>
            </a:r>
            <a:r>
              <a:rPr lang="en-US" altLang="zh-CN" dirty="0" smtClean="0"/>
              <a:t>Team Review</a:t>
            </a:r>
            <a:r>
              <a:rPr lang="zh-CN" altLang="en-US" dirty="0" smtClean="0"/>
              <a:t>）</a:t>
            </a:r>
            <a:endParaRPr lang="en-US" altLang="zh-CN" dirty="0" smtClean="0"/>
          </a:p>
          <a:p>
            <a:r>
              <a:rPr lang="zh-CN" altLang="en-US" dirty="0" smtClean="0"/>
              <a:t>走查（</a:t>
            </a:r>
            <a:r>
              <a:rPr lang="en-US" altLang="zh-CN" dirty="0" smtClean="0"/>
              <a:t>Walk Through</a:t>
            </a:r>
            <a:r>
              <a:rPr lang="zh-CN" altLang="en-US" dirty="0" smtClean="0"/>
              <a:t>）</a:t>
            </a:r>
            <a:endParaRPr lang="en-US" altLang="zh-CN" dirty="0" smtClean="0"/>
          </a:p>
          <a:p>
            <a:r>
              <a:rPr lang="zh-CN" altLang="en-US" dirty="0" smtClean="0"/>
              <a:t>结对编程（</a:t>
            </a:r>
            <a:r>
              <a:rPr lang="en-US" altLang="zh-CN" dirty="0" smtClean="0"/>
              <a:t>Pair </a:t>
            </a:r>
            <a:r>
              <a:rPr lang="en-US" altLang="zh-CN" dirty="0" err="1" smtClean="0"/>
              <a:t>Programma</a:t>
            </a:r>
            <a:r>
              <a:rPr lang="zh-CN" altLang="en-US" dirty="0" smtClean="0"/>
              <a:t>）</a:t>
            </a:r>
            <a:endParaRPr lang="en-US" altLang="zh-CN" dirty="0" smtClean="0"/>
          </a:p>
          <a:p>
            <a:r>
              <a:rPr lang="zh-CN" altLang="en-US" dirty="0" smtClean="0"/>
              <a:t>同行桌查（</a:t>
            </a:r>
            <a:r>
              <a:rPr lang="en-US" altLang="zh-CN" dirty="0" smtClean="0"/>
              <a:t>Peer Desk Check</a:t>
            </a:r>
            <a:r>
              <a:rPr lang="zh-CN" altLang="en-US" dirty="0" smtClean="0"/>
              <a:t>）</a:t>
            </a:r>
            <a:endParaRPr lang="en-US" altLang="zh-CN" dirty="0" smtClean="0"/>
          </a:p>
          <a:p>
            <a:r>
              <a:rPr lang="zh-CN" altLang="en-US" dirty="0" smtClean="0"/>
              <a:t>轮查（</a:t>
            </a:r>
            <a:r>
              <a:rPr lang="en-US" altLang="zh-CN" dirty="0" smtClean="0"/>
              <a:t>Pass Around</a:t>
            </a:r>
            <a:r>
              <a:rPr lang="zh-CN" altLang="en-US" dirty="0" smtClean="0"/>
              <a:t>）</a:t>
            </a:r>
            <a:endParaRPr lang="en-US" altLang="zh-CN" dirty="0" smtClean="0"/>
          </a:p>
          <a:p>
            <a:r>
              <a:rPr lang="zh-CN" altLang="en-US" dirty="0" smtClean="0"/>
              <a:t>特别检查（</a:t>
            </a:r>
            <a:r>
              <a:rPr lang="en-US" altLang="zh-CN" dirty="0" smtClean="0"/>
              <a:t>Ad hoc Review</a:t>
            </a:r>
            <a:r>
              <a:rPr lang="zh-CN" altLang="en-US" dirty="0" smtClean="0"/>
              <a:t>）</a:t>
            </a:r>
            <a:endParaRPr lang="zh-CN" altLang="en-US" dirty="0"/>
          </a:p>
        </p:txBody>
      </p:sp>
    </p:spTree>
    <p:extLst>
      <p:ext uri="{BB962C8B-B14F-4D97-AF65-F5344CB8AC3E}">
        <p14:creationId xmlns:p14="http://schemas.microsoft.com/office/powerpoint/2010/main" val="1045807623"/>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 calcmode="lin" valueType="num">
                                      <p:cBhvr additive="base">
                                        <p:cTn id="25"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
                                            <p:txEl>
                                              <p:pRg st="4" end="4"/>
                                            </p:txEl>
                                          </p:spTgt>
                                        </p:tgtEl>
                                        <p:attrNameLst>
                                          <p:attrName>style.visibility</p:attrName>
                                        </p:attrNameLst>
                                      </p:cBhvr>
                                      <p:to>
                                        <p:strVal val="visible"/>
                                      </p:to>
                                    </p:set>
                                    <p:anim calcmode="lin" valueType="num">
                                      <p:cBhvr additive="base">
                                        <p:cTn id="31"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2">
                                            <p:txEl>
                                              <p:pRg st="5" end="5"/>
                                            </p:txEl>
                                          </p:spTgt>
                                        </p:tgtEl>
                                        <p:attrNameLst>
                                          <p:attrName>style.visibility</p:attrName>
                                        </p:attrNameLst>
                                      </p:cBhvr>
                                      <p:to>
                                        <p:strVal val="visible"/>
                                      </p:to>
                                    </p:set>
                                    <p:anim calcmode="lin" valueType="num">
                                      <p:cBhvr additive="base">
                                        <p:cTn id="37"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2">
                                            <p:txEl>
                                              <p:pRg st="6" end="6"/>
                                            </p:txEl>
                                          </p:spTgt>
                                        </p:tgtEl>
                                        <p:attrNameLst>
                                          <p:attrName>style.visibility</p:attrName>
                                        </p:attrNameLst>
                                      </p:cBhvr>
                                      <p:to>
                                        <p:strVal val="visible"/>
                                      </p:to>
                                    </p:set>
                                    <p:anim calcmode="lin" valueType="num">
                                      <p:cBhvr additive="base">
                                        <p:cTn id="43" dur="500" fill="hold"/>
                                        <p:tgtEl>
                                          <p:spTgt spid="2">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2">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p:cNvGraphicFramePr>
            <a:graphicFrameLocks noGrp="1"/>
          </p:cNvGraphicFramePr>
          <p:nvPr>
            <p:ph idx="1"/>
            <p:extLst>
              <p:ext uri="{D42A27DB-BD31-4B8C-83A1-F6EECF244321}">
                <p14:modId xmlns:p14="http://schemas.microsoft.com/office/powerpoint/2010/main" val="1172905183"/>
              </p:ext>
            </p:extLst>
          </p:nvPr>
        </p:nvGraphicFramePr>
        <p:xfrm>
          <a:off x="92687" y="908720"/>
          <a:ext cx="12072663" cy="5719779"/>
        </p:xfrm>
        <a:graphic>
          <a:graphicData uri="http://schemas.openxmlformats.org/drawingml/2006/table">
            <a:tbl>
              <a:tblPr firstRow="1" bandRow="1">
                <a:tableStyleId>{5C22544A-7EE6-4342-B048-85BDC9FD1C3A}</a:tableStyleId>
              </a:tblPr>
              <a:tblGrid>
                <a:gridCol w="714902"/>
                <a:gridCol w="2021404"/>
                <a:gridCol w="1584176"/>
                <a:gridCol w="1584176"/>
                <a:gridCol w="1656184"/>
                <a:gridCol w="732110"/>
                <a:gridCol w="732110"/>
                <a:gridCol w="732110"/>
                <a:gridCol w="732110"/>
                <a:gridCol w="732110"/>
                <a:gridCol w="851271"/>
              </a:tblGrid>
              <a:tr h="367987">
                <a:tc rowSpan="2">
                  <a:txBody>
                    <a:bodyPr/>
                    <a:lstStyle/>
                    <a:p>
                      <a:r>
                        <a:rPr lang="zh-CN" altLang="en-US" sz="1700" b="1" dirty="0" smtClean="0">
                          <a:solidFill>
                            <a:schemeClr val="tx1"/>
                          </a:solidFill>
                          <a:latin typeface="楷体" panose="02010609060101010101" pitchFamily="49" charset="-122"/>
                          <a:ea typeface="楷体" panose="02010609060101010101" pitchFamily="49" charset="-122"/>
                        </a:rPr>
                        <a:t>评审方法</a:t>
                      </a:r>
                      <a:endParaRPr lang="zh-CN" altLang="en-US" sz="1700" b="1" dirty="0">
                        <a:solidFill>
                          <a:schemeClr val="tx1"/>
                        </a:solidFill>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rowSpan="2">
                  <a:txBody>
                    <a:bodyPr/>
                    <a:lstStyle/>
                    <a:p>
                      <a:r>
                        <a:rPr lang="zh-CN" altLang="en-US" sz="1700" b="1" dirty="0" smtClean="0">
                          <a:solidFill>
                            <a:schemeClr val="tx1"/>
                          </a:solidFill>
                          <a:latin typeface="楷体" panose="02010609060101010101" pitchFamily="49" charset="-122"/>
                          <a:ea typeface="楷体" panose="02010609060101010101" pitchFamily="49" charset="-122"/>
                        </a:rPr>
                        <a:t>评审目的</a:t>
                      </a:r>
                      <a:endParaRPr lang="zh-CN" altLang="en-US" sz="1700" b="1" dirty="0">
                        <a:solidFill>
                          <a:schemeClr val="tx1"/>
                        </a:solidFill>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rowSpan="2">
                  <a:txBody>
                    <a:bodyPr/>
                    <a:lstStyle/>
                    <a:p>
                      <a:r>
                        <a:rPr lang="zh-CN" altLang="en-US" sz="1700" b="1" dirty="0" smtClean="0">
                          <a:solidFill>
                            <a:schemeClr val="tx1"/>
                          </a:solidFill>
                          <a:latin typeface="楷体" panose="02010609060101010101" pitchFamily="49" charset="-122"/>
                          <a:ea typeface="楷体" panose="02010609060101010101" pitchFamily="49" charset="-122"/>
                        </a:rPr>
                        <a:t>参与人数</a:t>
                      </a:r>
                      <a:endParaRPr lang="zh-CN" altLang="en-US" sz="1700" b="1" dirty="0">
                        <a:solidFill>
                          <a:schemeClr val="tx1"/>
                        </a:solidFill>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rowSpan="2">
                  <a:txBody>
                    <a:bodyPr/>
                    <a:lstStyle/>
                    <a:p>
                      <a:r>
                        <a:rPr lang="zh-CN" altLang="en-US" sz="1700" b="1" dirty="0" smtClean="0">
                          <a:solidFill>
                            <a:schemeClr val="tx1"/>
                          </a:solidFill>
                          <a:latin typeface="楷体" panose="02010609060101010101" pitchFamily="49" charset="-122"/>
                          <a:ea typeface="楷体" panose="02010609060101010101" pitchFamily="49" charset="-122"/>
                        </a:rPr>
                        <a:t>评审形式</a:t>
                      </a:r>
                      <a:endParaRPr lang="zh-CN" altLang="en-US" sz="1700" b="1" dirty="0">
                        <a:solidFill>
                          <a:schemeClr val="tx1"/>
                        </a:solidFill>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rowSpan="2">
                  <a:txBody>
                    <a:bodyPr/>
                    <a:lstStyle/>
                    <a:p>
                      <a:r>
                        <a:rPr lang="zh-CN" altLang="en-US" sz="1700" b="1" dirty="0" smtClean="0">
                          <a:solidFill>
                            <a:schemeClr val="tx1"/>
                          </a:solidFill>
                          <a:latin typeface="楷体" panose="02010609060101010101" pitchFamily="49" charset="-122"/>
                          <a:ea typeface="楷体" panose="02010609060101010101" pitchFamily="49" charset="-122"/>
                        </a:rPr>
                        <a:t>适用对象</a:t>
                      </a:r>
                      <a:endParaRPr lang="zh-CN" altLang="en-US" sz="1700" b="1" dirty="0">
                        <a:solidFill>
                          <a:schemeClr val="tx1"/>
                        </a:solidFill>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gridSpan="5">
                  <a:txBody>
                    <a:bodyPr/>
                    <a:lstStyle/>
                    <a:p>
                      <a:r>
                        <a:rPr lang="zh-CN" altLang="en-US" sz="1700" b="1" dirty="0" smtClean="0">
                          <a:solidFill>
                            <a:schemeClr val="tx1"/>
                          </a:solidFill>
                          <a:latin typeface="楷体" panose="02010609060101010101" pitchFamily="49" charset="-122"/>
                          <a:ea typeface="楷体" panose="02010609060101010101" pitchFamily="49" charset="-122"/>
                        </a:rPr>
                        <a:t>评审过程</a:t>
                      </a:r>
                      <a:endParaRPr lang="zh-CN" altLang="en-US" sz="1700" b="1" dirty="0">
                        <a:solidFill>
                          <a:schemeClr val="tx1"/>
                        </a:solidFill>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rowSpan="2">
                  <a:txBody>
                    <a:bodyPr/>
                    <a:lstStyle/>
                    <a:p>
                      <a:r>
                        <a:rPr lang="zh-CN" altLang="en-US" sz="1700" b="1" dirty="0" smtClean="0">
                          <a:solidFill>
                            <a:schemeClr val="tx1"/>
                          </a:solidFill>
                          <a:latin typeface="楷体" panose="02010609060101010101" pitchFamily="49" charset="-122"/>
                          <a:ea typeface="楷体" panose="02010609060101010101" pitchFamily="49" charset="-122"/>
                        </a:rPr>
                        <a:t>正式程度</a:t>
                      </a:r>
                      <a:endParaRPr lang="zh-CN" altLang="en-US" sz="1700" b="1" dirty="0">
                        <a:solidFill>
                          <a:schemeClr val="tx1"/>
                        </a:solidFill>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r>
              <a:tr h="428924">
                <a:tc vMerge="1">
                  <a:txBody>
                    <a:bodyPr/>
                    <a:lstStyle/>
                    <a:p>
                      <a:endParaRPr lang="zh-CN" altLang="en-US" dirty="0"/>
                    </a:p>
                  </a:txBody>
                  <a:tcPr/>
                </a:tc>
                <a:tc vMerge="1">
                  <a:txBody>
                    <a:bodyPr/>
                    <a:lstStyle/>
                    <a:p>
                      <a:endParaRPr lang="zh-CN" altLang="en-US" dirty="0"/>
                    </a:p>
                  </a:txBody>
                  <a:tcPr/>
                </a:tc>
                <a:tc vMerge="1">
                  <a:txBody>
                    <a:bodyPr/>
                    <a:lstStyle/>
                    <a:p>
                      <a:endParaRPr lang="zh-CN" altLang="en-US" dirty="0"/>
                    </a:p>
                  </a:txBody>
                  <a:tcPr/>
                </a:tc>
                <a:tc vMerge="1">
                  <a:txBody>
                    <a:bodyPr/>
                    <a:lstStyle/>
                    <a:p>
                      <a:endParaRPr lang="zh-CN" altLang="en-US" dirty="0"/>
                    </a:p>
                  </a:txBody>
                  <a:tcPr/>
                </a:tc>
                <a:tc vMerge="1">
                  <a:txBody>
                    <a:bodyPr/>
                    <a:lstStyle/>
                    <a:p>
                      <a:endParaRPr lang="zh-CN" altLang="en-US" dirty="0"/>
                    </a:p>
                  </a:txBody>
                  <a:tcPr/>
                </a:tc>
                <a:tc>
                  <a:txBody>
                    <a:bodyPr/>
                    <a:lstStyle/>
                    <a:p>
                      <a:r>
                        <a:rPr lang="zh-CN" altLang="en-US" sz="1700" b="1" dirty="0" smtClean="0">
                          <a:solidFill>
                            <a:schemeClr val="tx1"/>
                          </a:solidFill>
                          <a:latin typeface="楷体" panose="02010609060101010101" pitchFamily="49" charset="-122"/>
                          <a:ea typeface="楷体" panose="02010609060101010101" pitchFamily="49" charset="-122"/>
                        </a:rPr>
                        <a:t>计划</a:t>
                      </a:r>
                      <a:endParaRPr lang="zh-CN" altLang="en-US" sz="1700" b="1" dirty="0">
                        <a:solidFill>
                          <a:schemeClr val="tx1"/>
                        </a:solidFill>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solidFill>
                            <a:schemeClr val="tx1"/>
                          </a:solidFill>
                          <a:latin typeface="楷体" panose="02010609060101010101" pitchFamily="49" charset="-122"/>
                          <a:ea typeface="楷体" panose="02010609060101010101" pitchFamily="49" charset="-122"/>
                        </a:rPr>
                        <a:t>准备</a:t>
                      </a:r>
                      <a:endParaRPr lang="zh-CN" altLang="en-US" sz="1700" b="1" dirty="0">
                        <a:solidFill>
                          <a:schemeClr val="tx1"/>
                        </a:solidFill>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solidFill>
                            <a:schemeClr val="tx1"/>
                          </a:solidFill>
                          <a:latin typeface="楷体" panose="02010609060101010101" pitchFamily="49" charset="-122"/>
                          <a:ea typeface="楷体" panose="02010609060101010101" pitchFamily="49" charset="-122"/>
                        </a:rPr>
                        <a:t>会议</a:t>
                      </a:r>
                      <a:endParaRPr lang="zh-CN" altLang="en-US" sz="1700" b="1" dirty="0">
                        <a:solidFill>
                          <a:schemeClr val="tx1"/>
                        </a:solidFill>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solidFill>
                            <a:schemeClr val="tx1"/>
                          </a:solidFill>
                          <a:latin typeface="楷体" panose="02010609060101010101" pitchFamily="49" charset="-122"/>
                          <a:ea typeface="楷体" panose="02010609060101010101" pitchFamily="49" charset="-122"/>
                        </a:rPr>
                        <a:t>修复</a:t>
                      </a:r>
                      <a:endParaRPr lang="zh-CN" altLang="en-US" sz="1700" b="1" dirty="0">
                        <a:solidFill>
                          <a:schemeClr val="tx1"/>
                        </a:solidFill>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solidFill>
                            <a:schemeClr val="tx1"/>
                          </a:solidFill>
                          <a:latin typeface="楷体" panose="02010609060101010101" pitchFamily="49" charset="-122"/>
                          <a:ea typeface="楷体" panose="02010609060101010101" pitchFamily="49" charset="-122"/>
                        </a:rPr>
                        <a:t>确认</a:t>
                      </a:r>
                      <a:endParaRPr lang="zh-CN" altLang="en-US" sz="1700" b="1" dirty="0">
                        <a:solidFill>
                          <a:schemeClr val="tx1"/>
                        </a:solidFill>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zh-CN" altLang="en-US" dirty="0"/>
                    </a:p>
                  </a:txBody>
                  <a:tcPr/>
                </a:tc>
              </a:tr>
              <a:tr h="606589">
                <a:tc>
                  <a:txBody>
                    <a:bodyPr/>
                    <a:lstStyle/>
                    <a:p>
                      <a:r>
                        <a:rPr lang="zh-CN" altLang="en-US" sz="1700" b="1" dirty="0" smtClean="0">
                          <a:latin typeface="楷体" panose="02010609060101010101" pitchFamily="49" charset="-122"/>
                          <a:ea typeface="楷体" panose="02010609060101010101" pitchFamily="49" charset="-122"/>
                        </a:rPr>
                        <a:t>审查</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发现缺陷，找到违反既定标准的问题</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不含作者，</a:t>
                      </a:r>
                      <a:r>
                        <a:rPr lang="en-US" altLang="zh-CN" sz="1700" b="1" dirty="0" smtClean="0">
                          <a:latin typeface="楷体" panose="02010609060101010101" pitchFamily="49" charset="-122"/>
                          <a:ea typeface="楷体" panose="02010609060101010101" pitchFamily="49" charset="-122"/>
                        </a:rPr>
                        <a:t>3-8</a:t>
                      </a:r>
                      <a:r>
                        <a:rPr lang="zh-CN" altLang="en-US" sz="1700" b="1" dirty="0" smtClean="0">
                          <a:latin typeface="楷体" panose="02010609060101010101" pitchFamily="49" charset="-122"/>
                          <a:ea typeface="楷体" panose="02010609060101010101" pitchFamily="49" charset="-122"/>
                        </a:rPr>
                        <a:t>人</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专门的会议</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软件生命周期中重要阶段的产品</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是</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是</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700" b="1" dirty="0" smtClean="0">
                          <a:latin typeface="楷体" panose="02010609060101010101" pitchFamily="49" charset="-122"/>
                          <a:ea typeface="楷体" panose="02010609060101010101" pitchFamily="49" charset="-122"/>
                        </a:rPr>
                        <a:t>是</a:t>
                      </a:r>
                    </a:p>
                    <a:p>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700" b="1" dirty="0" smtClean="0">
                          <a:latin typeface="楷体" panose="02010609060101010101" pitchFamily="49" charset="-122"/>
                          <a:ea typeface="楷体" panose="02010609060101010101" pitchFamily="49" charset="-122"/>
                        </a:rPr>
                        <a:t>是</a:t>
                      </a:r>
                    </a:p>
                    <a:p>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700" b="1" dirty="0" smtClean="0">
                          <a:latin typeface="楷体" panose="02010609060101010101" pitchFamily="49" charset="-122"/>
                          <a:ea typeface="楷体" panose="02010609060101010101" pitchFamily="49" charset="-122"/>
                        </a:rPr>
                        <a:t>是</a:t>
                      </a:r>
                    </a:p>
                    <a:p>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7">
                  <a:txBody>
                    <a:bodyPr/>
                    <a:lstStyle/>
                    <a:p>
                      <a:r>
                        <a:rPr lang="zh-CN" altLang="en-US" sz="1700" b="1" dirty="0" smtClean="0">
                          <a:latin typeface="楷体" panose="02010609060101010101" pitchFamily="49" charset="-122"/>
                          <a:ea typeface="楷体" panose="02010609060101010101" pitchFamily="49" charset="-122"/>
                        </a:rPr>
                        <a:t>最正式</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43977">
                <a:tc>
                  <a:txBody>
                    <a:bodyPr/>
                    <a:lstStyle/>
                    <a:p>
                      <a:r>
                        <a:rPr lang="zh-CN" altLang="en-US" sz="1700" b="1" dirty="0" smtClean="0">
                          <a:latin typeface="楷体" panose="02010609060101010101" pitchFamily="49" charset="-122"/>
                          <a:ea typeface="楷体" panose="02010609060101010101" pitchFamily="49" charset="-122"/>
                        </a:rPr>
                        <a:t>团队评审</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发现缺陷，达成共识，教育参加者</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作者可为组长，</a:t>
                      </a:r>
                      <a:r>
                        <a:rPr lang="en-US" altLang="zh-CN" sz="1700" b="1" dirty="0" smtClean="0">
                          <a:latin typeface="楷体" panose="02010609060101010101" pitchFamily="49" charset="-122"/>
                          <a:ea typeface="楷体" panose="02010609060101010101" pitchFamily="49" charset="-122"/>
                        </a:rPr>
                        <a:t>3-5</a:t>
                      </a:r>
                      <a:r>
                        <a:rPr lang="zh-CN" altLang="en-US" sz="1700" b="1" dirty="0" smtClean="0">
                          <a:latin typeface="楷体" panose="02010609060101010101" pitchFamily="49" charset="-122"/>
                          <a:ea typeface="楷体" panose="02010609060101010101" pitchFamily="49" charset="-122"/>
                        </a:rPr>
                        <a:t>人</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专门的会议</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阶段性产品</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是</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是</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700" b="1" dirty="0" smtClean="0">
                          <a:latin typeface="楷体" panose="02010609060101010101" pitchFamily="49" charset="-122"/>
                          <a:ea typeface="楷体" panose="02010609060101010101" pitchFamily="49" charset="-122"/>
                        </a:rPr>
                        <a:t>是</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700" b="1" dirty="0" smtClean="0">
                          <a:latin typeface="楷体" panose="02010609060101010101" pitchFamily="49" charset="-122"/>
                          <a:ea typeface="楷体" panose="02010609060101010101" pitchFamily="49" charset="-122"/>
                        </a:rPr>
                        <a:t>是</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700" b="1" dirty="0" smtClean="0">
                          <a:latin typeface="楷体" panose="02010609060101010101" pitchFamily="49" charset="-122"/>
                          <a:ea typeface="楷体" panose="02010609060101010101" pitchFamily="49" charset="-122"/>
                        </a:rPr>
                        <a:t>是</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zh-CN" altLang="en-US" dirty="0"/>
                    </a:p>
                  </a:txBody>
                  <a:tcPr/>
                </a:tc>
              </a:tr>
              <a:tr h="643977">
                <a:tc>
                  <a:txBody>
                    <a:bodyPr/>
                    <a:lstStyle/>
                    <a:p>
                      <a:r>
                        <a:rPr lang="zh-CN" altLang="en-US" sz="1700" b="1" dirty="0" smtClean="0">
                          <a:latin typeface="楷体" panose="02010609060101010101" pitchFamily="49" charset="-122"/>
                          <a:ea typeface="楷体" panose="02010609060101010101" pitchFamily="49" charset="-122"/>
                        </a:rPr>
                        <a:t>走查</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发现缺陷，达成共识，教育参加者</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作者为主导，</a:t>
                      </a:r>
                      <a:r>
                        <a:rPr lang="en-US" altLang="zh-CN" sz="1700" b="1" dirty="0" smtClean="0">
                          <a:latin typeface="楷体" panose="02010609060101010101" pitchFamily="49" charset="-122"/>
                          <a:ea typeface="楷体" panose="02010609060101010101" pitchFamily="49" charset="-122"/>
                        </a:rPr>
                        <a:t>2-3</a:t>
                      </a:r>
                      <a:r>
                        <a:rPr lang="zh-CN" altLang="en-US" sz="1700" b="1" dirty="0" smtClean="0">
                          <a:latin typeface="楷体" panose="02010609060101010101" pitchFamily="49" charset="-122"/>
                          <a:ea typeface="楷体" panose="02010609060101010101" pitchFamily="49" charset="-122"/>
                        </a:rPr>
                        <a:t>人</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专门的会议</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架构、蓝图、源代码</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是</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否</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700" b="1" dirty="0" smtClean="0">
                          <a:latin typeface="楷体" panose="02010609060101010101" pitchFamily="49" charset="-122"/>
                          <a:ea typeface="楷体" panose="02010609060101010101" pitchFamily="49" charset="-122"/>
                        </a:rPr>
                        <a:t>是</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700" b="1" dirty="0" smtClean="0">
                          <a:latin typeface="楷体" panose="02010609060101010101" pitchFamily="49" charset="-122"/>
                          <a:ea typeface="楷体" panose="02010609060101010101" pitchFamily="49" charset="-122"/>
                        </a:rPr>
                        <a:t>是</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700" b="1" dirty="0" smtClean="0">
                          <a:latin typeface="楷体" panose="02010609060101010101" pitchFamily="49" charset="-122"/>
                          <a:ea typeface="楷体" panose="02010609060101010101" pitchFamily="49" charset="-122"/>
                        </a:rPr>
                        <a:t>否</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zh-CN" altLang="en-US" dirty="0"/>
                    </a:p>
                  </a:txBody>
                  <a:tcPr/>
                </a:tc>
              </a:tr>
              <a:tr h="846940">
                <a:tc>
                  <a:txBody>
                    <a:bodyPr/>
                    <a:lstStyle/>
                    <a:p>
                      <a:r>
                        <a:rPr lang="zh-CN" altLang="en-US" sz="1700" b="1" dirty="0" smtClean="0">
                          <a:latin typeface="楷体" panose="02010609060101010101" pitchFamily="49" charset="-122"/>
                          <a:ea typeface="楷体" panose="02010609060101010101" pitchFamily="49" charset="-122"/>
                        </a:rPr>
                        <a:t>结对编程</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发现缺陷并立即修复</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结对编程人员（</a:t>
                      </a:r>
                      <a:r>
                        <a:rPr lang="en-US" altLang="zh-CN" sz="1700" b="1" dirty="0" smtClean="0">
                          <a:latin typeface="楷体" panose="02010609060101010101" pitchFamily="49" charset="-122"/>
                          <a:ea typeface="楷体" panose="02010609060101010101" pitchFamily="49" charset="-122"/>
                        </a:rPr>
                        <a:t>2</a:t>
                      </a:r>
                      <a:r>
                        <a:rPr lang="zh-CN" altLang="en-US" sz="1700" b="1" dirty="0" smtClean="0">
                          <a:latin typeface="楷体" panose="02010609060101010101" pitchFamily="49" charset="-122"/>
                          <a:ea typeface="楷体" panose="02010609060101010101" pitchFamily="49" charset="-122"/>
                        </a:rPr>
                        <a:t>人）</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两程序员在同一工作站</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产品模块开发（包括设计、算法、代码）</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是</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否</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持续</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700" b="1" dirty="0" smtClean="0">
                          <a:latin typeface="楷体" panose="02010609060101010101" pitchFamily="49" charset="-122"/>
                          <a:ea typeface="楷体" panose="02010609060101010101" pitchFamily="49" charset="-122"/>
                        </a:rPr>
                        <a:t>是</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700" b="1" dirty="0" smtClean="0">
                          <a:latin typeface="楷体" panose="02010609060101010101" pitchFamily="49" charset="-122"/>
                          <a:ea typeface="楷体" panose="02010609060101010101" pitchFamily="49" charset="-122"/>
                        </a:rPr>
                        <a:t>是</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smtClean="0"/>
                    </a:p>
                  </a:txBody>
                  <a:tcPr/>
                </a:tc>
              </a:tr>
              <a:tr h="643977">
                <a:tc>
                  <a:txBody>
                    <a:bodyPr/>
                    <a:lstStyle/>
                    <a:p>
                      <a:r>
                        <a:rPr lang="zh-CN" altLang="en-US" sz="1700" b="1" dirty="0" smtClean="0">
                          <a:latin typeface="楷体" panose="02010609060101010101" pitchFamily="49" charset="-122"/>
                          <a:ea typeface="楷体" panose="02010609060101010101" pitchFamily="49" charset="-122"/>
                        </a:rPr>
                        <a:t>同行评审</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发现缺陷</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不含作者，单人</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独立评审</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阶段性产品</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否</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是</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否</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是</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否</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zh-CN" altLang="en-US" dirty="0"/>
                    </a:p>
                  </a:txBody>
                  <a:tcPr/>
                </a:tc>
              </a:tr>
              <a:tr h="537698">
                <a:tc>
                  <a:txBody>
                    <a:bodyPr/>
                    <a:lstStyle/>
                    <a:p>
                      <a:r>
                        <a:rPr lang="zh-CN" altLang="en-US" sz="1700" b="1" dirty="0" smtClean="0">
                          <a:latin typeface="楷体" panose="02010609060101010101" pitchFamily="49" charset="-122"/>
                          <a:ea typeface="楷体" panose="02010609060101010101" pitchFamily="49" charset="-122"/>
                        </a:rPr>
                        <a:t>轮查</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发现缺陷</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不含作者，多人并行桌查</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分别独立评审，最后汇总</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阶段性产品</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否</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是</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可能</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是</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否</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zh-CN" altLang="en-US" dirty="0"/>
                    </a:p>
                  </a:txBody>
                  <a:tcPr/>
                </a:tc>
              </a:tr>
              <a:tr h="643977">
                <a:tc>
                  <a:txBody>
                    <a:bodyPr/>
                    <a:lstStyle/>
                    <a:p>
                      <a:r>
                        <a:rPr lang="zh-CN" altLang="en-US" sz="1700" b="1" dirty="0" smtClean="0">
                          <a:latin typeface="楷体" panose="02010609060101010101" pitchFamily="49" charset="-122"/>
                          <a:ea typeface="楷体" panose="02010609060101010101" pitchFamily="49" charset="-122"/>
                        </a:rPr>
                        <a:t>特别检查</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解决当前问题</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单人（程序员）</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与作者讨论</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需要解决的问题</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否</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否</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是</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是</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否</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zh-CN" altLang="en-US" dirty="0"/>
                    </a:p>
                  </a:txBody>
                  <a:tcPr/>
                </a:tc>
              </a:tr>
            </a:tbl>
          </a:graphicData>
        </a:graphic>
      </p:graphicFrame>
      <p:sp>
        <p:nvSpPr>
          <p:cNvPr id="9" name="文本框 8"/>
          <p:cNvSpPr txBox="1"/>
          <p:nvPr/>
        </p:nvSpPr>
        <p:spPr>
          <a:xfrm>
            <a:off x="11397945" y="5873071"/>
            <a:ext cx="767408" cy="707886"/>
          </a:xfrm>
          <a:prstGeom prst="rect">
            <a:avLst/>
          </a:prstGeom>
          <a:noFill/>
        </p:spPr>
        <p:txBody>
          <a:bodyPr wrap="square" rtlCol="0">
            <a:spAutoFit/>
          </a:bodyPr>
          <a:lstStyle/>
          <a:p>
            <a:r>
              <a:rPr lang="zh-CN" altLang="en-US" sz="2000" b="1" dirty="0" smtClean="0">
                <a:latin typeface="楷体" panose="02010609060101010101" pitchFamily="49" charset="-122"/>
                <a:ea typeface="楷体" panose="02010609060101010101" pitchFamily="49" charset="-122"/>
              </a:rPr>
              <a:t>最随意</a:t>
            </a:r>
            <a:endParaRPr lang="zh-CN" altLang="en-US" sz="2000" b="1" dirty="0">
              <a:latin typeface="楷体" panose="02010609060101010101" pitchFamily="49" charset="-122"/>
              <a:ea typeface="楷体" panose="02010609060101010101" pitchFamily="49" charset="-122"/>
            </a:endParaRPr>
          </a:p>
        </p:txBody>
      </p:sp>
      <p:cxnSp>
        <p:nvCxnSpPr>
          <p:cNvPr id="11" name="直接箭头连接符 10"/>
          <p:cNvCxnSpPr/>
          <p:nvPr/>
        </p:nvCxnSpPr>
        <p:spPr>
          <a:xfrm>
            <a:off x="11784632" y="1988840"/>
            <a:ext cx="0" cy="3816424"/>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3" name="标题 2"/>
          <p:cNvSpPr>
            <a:spLocks noGrp="1"/>
          </p:cNvSpPr>
          <p:nvPr>
            <p:ph type="title"/>
          </p:nvPr>
        </p:nvSpPr>
        <p:spPr>
          <a:xfrm>
            <a:off x="263352" y="188640"/>
            <a:ext cx="10668000" cy="720080"/>
          </a:xfrm>
        </p:spPr>
        <p:txBody>
          <a:bodyPr/>
          <a:lstStyle/>
          <a:p>
            <a:r>
              <a:rPr lang="zh-CN" altLang="en-US" dirty="0" smtClean="0"/>
              <a:t>同行评审方法的比较</a:t>
            </a:r>
            <a:endParaRPr lang="zh-CN" altLang="en-US" dirty="0"/>
          </a:p>
        </p:txBody>
      </p:sp>
    </p:spTree>
    <p:extLst>
      <p:ext uri="{BB962C8B-B14F-4D97-AF65-F5344CB8AC3E}">
        <p14:creationId xmlns:p14="http://schemas.microsoft.com/office/powerpoint/2010/main" val="1610682410"/>
      </p:ext>
    </p:extLst>
  </p:cSld>
  <p:clrMapOvr>
    <a:masterClrMapping/>
  </p:clrMapOvr>
  <p:transition>
    <p:blinds dir="ver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p:cNvGraphicFramePr>
            <a:graphicFrameLocks noGrp="1"/>
          </p:cNvGraphicFramePr>
          <p:nvPr>
            <p:ph idx="1"/>
          </p:nvPr>
        </p:nvGraphicFramePr>
        <p:xfrm>
          <a:off x="92687" y="908720"/>
          <a:ext cx="12072663" cy="5719779"/>
        </p:xfrm>
        <a:graphic>
          <a:graphicData uri="http://schemas.openxmlformats.org/drawingml/2006/table">
            <a:tbl>
              <a:tblPr firstRow="1" bandRow="1">
                <a:tableStyleId>{5C22544A-7EE6-4342-B048-85BDC9FD1C3A}</a:tableStyleId>
              </a:tblPr>
              <a:tblGrid>
                <a:gridCol w="714902"/>
                <a:gridCol w="2021404"/>
                <a:gridCol w="1584176"/>
                <a:gridCol w="1584176"/>
                <a:gridCol w="1656184"/>
                <a:gridCol w="732110"/>
                <a:gridCol w="732110"/>
                <a:gridCol w="732110"/>
                <a:gridCol w="732110"/>
                <a:gridCol w="732110"/>
                <a:gridCol w="851271"/>
              </a:tblGrid>
              <a:tr h="367987">
                <a:tc rowSpan="2">
                  <a:txBody>
                    <a:bodyPr/>
                    <a:lstStyle/>
                    <a:p>
                      <a:r>
                        <a:rPr lang="zh-CN" altLang="en-US" sz="1700" b="1" dirty="0" smtClean="0">
                          <a:solidFill>
                            <a:schemeClr val="tx1"/>
                          </a:solidFill>
                          <a:latin typeface="楷体" panose="02010609060101010101" pitchFamily="49" charset="-122"/>
                          <a:ea typeface="楷体" panose="02010609060101010101" pitchFamily="49" charset="-122"/>
                        </a:rPr>
                        <a:t>评审方法</a:t>
                      </a:r>
                      <a:endParaRPr lang="zh-CN" altLang="en-US" sz="1700" b="1" dirty="0">
                        <a:solidFill>
                          <a:schemeClr val="tx1"/>
                        </a:solidFill>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rowSpan="2">
                  <a:txBody>
                    <a:bodyPr/>
                    <a:lstStyle/>
                    <a:p>
                      <a:r>
                        <a:rPr lang="zh-CN" altLang="en-US" sz="1700" b="1" dirty="0" smtClean="0">
                          <a:solidFill>
                            <a:schemeClr val="tx1"/>
                          </a:solidFill>
                          <a:latin typeface="楷体" panose="02010609060101010101" pitchFamily="49" charset="-122"/>
                          <a:ea typeface="楷体" panose="02010609060101010101" pitchFamily="49" charset="-122"/>
                        </a:rPr>
                        <a:t>评审目的</a:t>
                      </a:r>
                      <a:endParaRPr lang="zh-CN" altLang="en-US" sz="1700" b="1" dirty="0">
                        <a:solidFill>
                          <a:schemeClr val="tx1"/>
                        </a:solidFill>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rowSpan="2">
                  <a:txBody>
                    <a:bodyPr/>
                    <a:lstStyle/>
                    <a:p>
                      <a:r>
                        <a:rPr lang="zh-CN" altLang="en-US" sz="1700" b="1" dirty="0" smtClean="0">
                          <a:solidFill>
                            <a:schemeClr val="tx1"/>
                          </a:solidFill>
                          <a:latin typeface="楷体" panose="02010609060101010101" pitchFamily="49" charset="-122"/>
                          <a:ea typeface="楷体" panose="02010609060101010101" pitchFamily="49" charset="-122"/>
                        </a:rPr>
                        <a:t>参与人数</a:t>
                      </a:r>
                      <a:endParaRPr lang="zh-CN" altLang="en-US" sz="1700" b="1" dirty="0">
                        <a:solidFill>
                          <a:schemeClr val="tx1"/>
                        </a:solidFill>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rowSpan="2">
                  <a:txBody>
                    <a:bodyPr/>
                    <a:lstStyle/>
                    <a:p>
                      <a:r>
                        <a:rPr lang="zh-CN" altLang="en-US" sz="1700" b="1" dirty="0" smtClean="0">
                          <a:solidFill>
                            <a:schemeClr val="tx1"/>
                          </a:solidFill>
                          <a:latin typeface="楷体" panose="02010609060101010101" pitchFamily="49" charset="-122"/>
                          <a:ea typeface="楷体" panose="02010609060101010101" pitchFamily="49" charset="-122"/>
                        </a:rPr>
                        <a:t>评审形式</a:t>
                      </a:r>
                      <a:endParaRPr lang="zh-CN" altLang="en-US" sz="1700" b="1" dirty="0">
                        <a:solidFill>
                          <a:schemeClr val="tx1"/>
                        </a:solidFill>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rowSpan="2">
                  <a:txBody>
                    <a:bodyPr/>
                    <a:lstStyle/>
                    <a:p>
                      <a:r>
                        <a:rPr lang="zh-CN" altLang="en-US" sz="1700" b="1" dirty="0" smtClean="0">
                          <a:solidFill>
                            <a:schemeClr val="tx1"/>
                          </a:solidFill>
                          <a:latin typeface="楷体" panose="02010609060101010101" pitchFamily="49" charset="-122"/>
                          <a:ea typeface="楷体" panose="02010609060101010101" pitchFamily="49" charset="-122"/>
                        </a:rPr>
                        <a:t>适用对象</a:t>
                      </a:r>
                      <a:endParaRPr lang="zh-CN" altLang="en-US" sz="1700" b="1" dirty="0">
                        <a:solidFill>
                          <a:schemeClr val="tx1"/>
                        </a:solidFill>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gridSpan="5">
                  <a:txBody>
                    <a:bodyPr/>
                    <a:lstStyle/>
                    <a:p>
                      <a:r>
                        <a:rPr lang="zh-CN" altLang="en-US" sz="1700" b="1" dirty="0" smtClean="0">
                          <a:solidFill>
                            <a:schemeClr val="tx1"/>
                          </a:solidFill>
                          <a:latin typeface="楷体" panose="02010609060101010101" pitchFamily="49" charset="-122"/>
                          <a:ea typeface="楷体" panose="02010609060101010101" pitchFamily="49" charset="-122"/>
                        </a:rPr>
                        <a:t>评审过程</a:t>
                      </a:r>
                      <a:endParaRPr lang="zh-CN" altLang="en-US" sz="1700" b="1" dirty="0">
                        <a:solidFill>
                          <a:schemeClr val="tx1"/>
                        </a:solidFill>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rowSpan="2">
                  <a:txBody>
                    <a:bodyPr/>
                    <a:lstStyle/>
                    <a:p>
                      <a:r>
                        <a:rPr lang="zh-CN" altLang="en-US" sz="1700" b="1" dirty="0" smtClean="0">
                          <a:solidFill>
                            <a:schemeClr val="tx1"/>
                          </a:solidFill>
                          <a:latin typeface="楷体" panose="02010609060101010101" pitchFamily="49" charset="-122"/>
                          <a:ea typeface="楷体" panose="02010609060101010101" pitchFamily="49" charset="-122"/>
                        </a:rPr>
                        <a:t>正式程度</a:t>
                      </a:r>
                      <a:endParaRPr lang="zh-CN" altLang="en-US" sz="1700" b="1" dirty="0">
                        <a:solidFill>
                          <a:schemeClr val="tx1"/>
                        </a:solidFill>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r>
              <a:tr h="428924">
                <a:tc vMerge="1">
                  <a:txBody>
                    <a:bodyPr/>
                    <a:lstStyle/>
                    <a:p>
                      <a:endParaRPr lang="zh-CN" altLang="en-US" dirty="0"/>
                    </a:p>
                  </a:txBody>
                  <a:tcPr/>
                </a:tc>
                <a:tc vMerge="1">
                  <a:txBody>
                    <a:bodyPr/>
                    <a:lstStyle/>
                    <a:p>
                      <a:endParaRPr lang="zh-CN" altLang="en-US" dirty="0"/>
                    </a:p>
                  </a:txBody>
                  <a:tcPr/>
                </a:tc>
                <a:tc vMerge="1">
                  <a:txBody>
                    <a:bodyPr/>
                    <a:lstStyle/>
                    <a:p>
                      <a:endParaRPr lang="zh-CN" altLang="en-US" dirty="0"/>
                    </a:p>
                  </a:txBody>
                  <a:tcPr/>
                </a:tc>
                <a:tc vMerge="1">
                  <a:txBody>
                    <a:bodyPr/>
                    <a:lstStyle/>
                    <a:p>
                      <a:endParaRPr lang="zh-CN" altLang="en-US" dirty="0"/>
                    </a:p>
                  </a:txBody>
                  <a:tcPr/>
                </a:tc>
                <a:tc vMerge="1">
                  <a:txBody>
                    <a:bodyPr/>
                    <a:lstStyle/>
                    <a:p>
                      <a:endParaRPr lang="zh-CN" altLang="en-US" dirty="0"/>
                    </a:p>
                  </a:txBody>
                  <a:tcPr/>
                </a:tc>
                <a:tc>
                  <a:txBody>
                    <a:bodyPr/>
                    <a:lstStyle/>
                    <a:p>
                      <a:r>
                        <a:rPr lang="zh-CN" altLang="en-US" sz="1700" b="1" dirty="0" smtClean="0">
                          <a:solidFill>
                            <a:schemeClr val="tx1"/>
                          </a:solidFill>
                          <a:latin typeface="楷体" panose="02010609060101010101" pitchFamily="49" charset="-122"/>
                          <a:ea typeface="楷体" panose="02010609060101010101" pitchFamily="49" charset="-122"/>
                        </a:rPr>
                        <a:t>计划</a:t>
                      </a:r>
                      <a:endParaRPr lang="zh-CN" altLang="en-US" sz="1700" b="1" dirty="0">
                        <a:solidFill>
                          <a:schemeClr val="tx1"/>
                        </a:solidFill>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solidFill>
                            <a:schemeClr val="tx1"/>
                          </a:solidFill>
                          <a:latin typeface="楷体" panose="02010609060101010101" pitchFamily="49" charset="-122"/>
                          <a:ea typeface="楷体" panose="02010609060101010101" pitchFamily="49" charset="-122"/>
                        </a:rPr>
                        <a:t>准备</a:t>
                      </a:r>
                      <a:endParaRPr lang="zh-CN" altLang="en-US" sz="1700" b="1" dirty="0">
                        <a:solidFill>
                          <a:schemeClr val="tx1"/>
                        </a:solidFill>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solidFill>
                            <a:schemeClr val="tx1"/>
                          </a:solidFill>
                          <a:latin typeface="楷体" panose="02010609060101010101" pitchFamily="49" charset="-122"/>
                          <a:ea typeface="楷体" panose="02010609060101010101" pitchFamily="49" charset="-122"/>
                        </a:rPr>
                        <a:t>会议</a:t>
                      </a:r>
                      <a:endParaRPr lang="zh-CN" altLang="en-US" sz="1700" b="1" dirty="0">
                        <a:solidFill>
                          <a:schemeClr val="tx1"/>
                        </a:solidFill>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solidFill>
                            <a:schemeClr val="tx1"/>
                          </a:solidFill>
                          <a:latin typeface="楷体" panose="02010609060101010101" pitchFamily="49" charset="-122"/>
                          <a:ea typeface="楷体" panose="02010609060101010101" pitchFamily="49" charset="-122"/>
                        </a:rPr>
                        <a:t>修复</a:t>
                      </a:r>
                      <a:endParaRPr lang="zh-CN" altLang="en-US" sz="1700" b="1" dirty="0">
                        <a:solidFill>
                          <a:schemeClr val="tx1"/>
                        </a:solidFill>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solidFill>
                            <a:schemeClr val="tx1"/>
                          </a:solidFill>
                          <a:latin typeface="楷体" panose="02010609060101010101" pitchFamily="49" charset="-122"/>
                          <a:ea typeface="楷体" panose="02010609060101010101" pitchFamily="49" charset="-122"/>
                        </a:rPr>
                        <a:t>确认</a:t>
                      </a:r>
                      <a:endParaRPr lang="zh-CN" altLang="en-US" sz="1700" b="1" dirty="0">
                        <a:solidFill>
                          <a:schemeClr val="tx1"/>
                        </a:solidFill>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zh-CN" altLang="en-US" dirty="0"/>
                    </a:p>
                  </a:txBody>
                  <a:tcPr/>
                </a:tc>
              </a:tr>
              <a:tr h="606589">
                <a:tc>
                  <a:txBody>
                    <a:bodyPr/>
                    <a:lstStyle/>
                    <a:p>
                      <a:r>
                        <a:rPr lang="zh-CN" altLang="en-US" sz="1700" b="1" dirty="0" smtClean="0">
                          <a:latin typeface="楷体" panose="02010609060101010101" pitchFamily="49" charset="-122"/>
                          <a:ea typeface="楷体" panose="02010609060101010101" pitchFamily="49" charset="-122"/>
                        </a:rPr>
                        <a:t>审查</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发现缺陷，找到违反既定标准的问题</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不含作者，</a:t>
                      </a:r>
                      <a:r>
                        <a:rPr lang="en-US" altLang="zh-CN" sz="1700" b="1" dirty="0" smtClean="0">
                          <a:latin typeface="楷体" panose="02010609060101010101" pitchFamily="49" charset="-122"/>
                          <a:ea typeface="楷体" panose="02010609060101010101" pitchFamily="49" charset="-122"/>
                        </a:rPr>
                        <a:t>3-8</a:t>
                      </a:r>
                      <a:r>
                        <a:rPr lang="zh-CN" altLang="en-US" sz="1700" b="1" dirty="0" smtClean="0">
                          <a:latin typeface="楷体" panose="02010609060101010101" pitchFamily="49" charset="-122"/>
                          <a:ea typeface="楷体" panose="02010609060101010101" pitchFamily="49" charset="-122"/>
                        </a:rPr>
                        <a:t>人</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专门的会议</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软件生命周期中重要阶段的产品</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是</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是</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700" b="1" dirty="0" smtClean="0">
                          <a:latin typeface="楷体" panose="02010609060101010101" pitchFamily="49" charset="-122"/>
                          <a:ea typeface="楷体" panose="02010609060101010101" pitchFamily="49" charset="-122"/>
                        </a:rPr>
                        <a:t>是</a:t>
                      </a:r>
                    </a:p>
                    <a:p>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700" b="1" dirty="0" smtClean="0">
                          <a:latin typeface="楷体" panose="02010609060101010101" pitchFamily="49" charset="-122"/>
                          <a:ea typeface="楷体" panose="02010609060101010101" pitchFamily="49" charset="-122"/>
                        </a:rPr>
                        <a:t>是</a:t>
                      </a:r>
                    </a:p>
                    <a:p>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700" b="1" dirty="0" smtClean="0">
                          <a:latin typeface="楷体" panose="02010609060101010101" pitchFamily="49" charset="-122"/>
                          <a:ea typeface="楷体" panose="02010609060101010101" pitchFamily="49" charset="-122"/>
                        </a:rPr>
                        <a:t>是</a:t>
                      </a:r>
                    </a:p>
                    <a:p>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7">
                  <a:txBody>
                    <a:bodyPr/>
                    <a:lstStyle/>
                    <a:p>
                      <a:r>
                        <a:rPr lang="zh-CN" altLang="en-US" sz="1700" b="1" dirty="0" smtClean="0">
                          <a:latin typeface="楷体" panose="02010609060101010101" pitchFamily="49" charset="-122"/>
                          <a:ea typeface="楷体" panose="02010609060101010101" pitchFamily="49" charset="-122"/>
                        </a:rPr>
                        <a:t>最正式</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43977">
                <a:tc>
                  <a:txBody>
                    <a:bodyPr/>
                    <a:lstStyle/>
                    <a:p>
                      <a:r>
                        <a:rPr lang="zh-CN" altLang="en-US" sz="1700" b="1" dirty="0" smtClean="0">
                          <a:latin typeface="楷体" panose="02010609060101010101" pitchFamily="49" charset="-122"/>
                          <a:ea typeface="楷体" panose="02010609060101010101" pitchFamily="49" charset="-122"/>
                        </a:rPr>
                        <a:t>团队评审</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发现缺陷，达成共识，教育参加者</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作者可为组长，</a:t>
                      </a:r>
                      <a:r>
                        <a:rPr lang="en-US" altLang="zh-CN" sz="1700" b="1" dirty="0" smtClean="0">
                          <a:latin typeface="楷体" panose="02010609060101010101" pitchFamily="49" charset="-122"/>
                          <a:ea typeface="楷体" panose="02010609060101010101" pitchFamily="49" charset="-122"/>
                        </a:rPr>
                        <a:t>3-5</a:t>
                      </a:r>
                      <a:r>
                        <a:rPr lang="zh-CN" altLang="en-US" sz="1700" b="1" dirty="0" smtClean="0">
                          <a:latin typeface="楷体" panose="02010609060101010101" pitchFamily="49" charset="-122"/>
                          <a:ea typeface="楷体" panose="02010609060101010101" pitchFamily="49" charset="-122"/>
                        </a:rPr>
                        <a:t>人</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专门的会议</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阶段性产品</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是</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是</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700" b="1" dirty="0" smtClean="0">
                          <a:latin typeface="楷体" panose="02010609060101010101" pitchFamily="49" charset="-122"/>
                          <a:ea typeface="楷体" panose="02010609060101010101" pitchFamily="49" charset="-122"/>
                        </a:rPr>
                        <a:t>是</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700" b="1" dirty="0" smtClean="0">
                          <a:latin typeface="楷体" panose="02010609060101010101" pitchFamily="49" charset="-122"/>
                          <a:ea typeface="楷体" panose="02010609060101010101" pitchFamily="49" charset="-122"/>
                        </a:rPr>
                        <a:t>是</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700" b="1" dirty="0" smtClean="0">
                          <a:latin typeface="楷体" panose="02010609060101010101" pitchFamily="49" charset="-122"/>
                          <a:ea typeface="楷体" panose="02010609060101010101" pitchFamily="49" charset="-122"/>
                        </a:rPr>
                        <a:t>是</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zh-CN" altLang="en-US" dirty="0"/>
                    </a:p>
                  </a:txBody>
                  <a:tcPr/>
                </a:tc>
              </a:tr>
              <a:tr h="643977">
                <a:tc>
                  <a:txBody>
                    <a:bodyPr/>
                    <a:lstStyle/>
                    <a:p>
                      <a:r>
                        <a:rPr lang="zh-CN" altLang="en-US" sz="1700" b="1" dirty="0" smtClean="0">
                          <a:latin typeface="楷体" panose="02010609060101010101" pitchFamily="49" charset="-122"/>
                          <a:ea typeface="楷体" panose="02010609060101010101" pitchFamily="49" charset="-122"/>
                        </a:rPr>
                        <a:t>走查</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发现缺陷，达成共识，教育参加者</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作者为主导，</a:t>
                      </a:r>
                      <a:r>
                        <a:rPr lang="en-US" altLang="zh-CN" sz="1700" b="1" dirty="0" smtClean="0">
                          <a:latin typeface="楷体" panose="02010609060101010101" pitchFamily="49" charset="-122"/>
                          <a:ea typeface="楷体" panose="02010609060101010101" pitchFamily="49" charset="-122"/>
                        </a:rPr>
                        <a:t>2-3</a:t>
                      </a:r>
                      <a:r>
                        <a:rPr lang="zh-CN" altLang="en-US" sz="1700" b="1" dirty="0" smtClean="0">
                          <a:latin typeface="楷体" panose="02010609060101010101" pitchFamily="49" charset="-122"/>
                          <a:ea typeface="楷体" panose="02010609060101010101" pitchFamily="49" charset="-122"/>
                        </a:rPr>
                        <a:t>人</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专门的会议</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架构、蓝图、源代码</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是</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否</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700" b="1" dirty="0" smtClean="0">
                          <a:latin typeface="楷体" panose="02010609060101010101" pitchFamily="49" charset="-122"/>
                          <a:ea typeface="楷体" panose="02010609060101010101" pitchFamily="49" charset="-122"/>
                        </a:rPr>
                        <a:t>是</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700" b="1" dirty="0" smtClean="0">
                          <a:latin typeface="楷体" panose="02010609060101010101" pitchFamily="49" charset="-122"/>
                          <a:ea typeface="楷体" panose="02010609060101010101" pitchFamily="49" charset="-122"/>
                        </a:rPr>
                        <a:t>是</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700" b="1" dirty="0" smtClean="0">
                          <a:latin typeface="楷体" panose="02010609060101010101" pitchFamily="49" charset="-122"/>
                          <a:ea typeface="楷体" panose="02010609060101010101" pitchFamily="49" charset="-122"/>
                        </a:rPr>
                        <a:t>否</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zh-CN" altLang="en-US" dirty="0"/>
                    </a:p>
                  </a:txBody>
                  <a:tcPr/>
                </a:tc>
              </a:tr>
              <a:tr h="846940">
                <a:tc>
                  <a:txBody>
                    <a:bodyPr/>
                    <a:lstStyle/>
                    <a:p>
                      <a:r>
                        <a:rPr lang="zh-CN" altLang="en-US" sz="1700" b="1" dirty="0" smtClean="0">
                          <a:latin typeface="楷体" panose="02010609060101010101" pitchFamily="49" charset="-122"/>
                          <a:ea typeface="楷体" panose="02010609060101010101" pitchFamily="49" charset="-122"/>
                        </a:rPr>
                        <a:t>结对编程</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发现缺陷并立即修复</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结对编程人员（</a:t>
                      </a:r>
                      <a:r>
                        <a:rPr lang="en-US" altLang="zh-CN" sz="1700" b="1" dirty="0" smtClean="0">
                          <a:latin typeface="楷体" panose="02010609060101010101" pitchFamily="49" charset="-122"/>
                          <a:ea typeface="楷体" panose="02010609060101010101" pitchFamily="49" charset="-122"/>
                        </a:rPr>
                        <a:t>2</a:t>
                      </a:r>
                      <a:r>
                        <a:rPr lang="zh-CN" altLang="en-US" sz="1700" b="1" dirty="0" smtClean="0">
                          <a:latin typeface="楷体" panose="02010609060101010101" pitchFamily="49" charset="-122"/>
                          <a:ea typeface="楷体" panose="02010609060101010101" pitchFamily="49" charset="-122"/>
                        </a:rPr>
                        <a:t>人）</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两程序员在同一工作站</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产品模块开发（包括设计、算法、代码）</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是</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否</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持续</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700" b="1" dirty="0" smtClean="0">
                          <a:latin typeface="楷体" panose="02010609060101010101" pitchFamily="49" charset="-122"/>
                          <a:ea typeface="楷体" panose="02010609060101010101" pitchFamily="49" charset="-122"/>
                        </a:rPr>
                        <a:t>是</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700" b="1" dirty="0" smtClean="0">
                          <a:latin typeface="楷体" panose="02010609060101010101" pitchFamily="49" charset="-122"/>
                          <a:ea typeface="楷体" panose="02010609060101010101" pitchFamily="49" charset="-122"/>
                        </a:rPr>
                        <a:t>是</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smtClean="0"/>
                    </a:p>
                  </a:txBody>
                  <a:tcPr/>
                </a:tc>
              </a:tr>
              <a:tr h="643977">
                <a:tc>
                  <a:txBody>
                    <a:bodyPr/>
                    <a:lstStyle/>
                    <a:p>
                      <a:r>
                        <a:rPr lang="zh-CN" altLang="en-US" sz="1700" b="1" dirty="0" smtClean="0">
                          <a:latin typeface="楷体" panose="02010609060101010101" pitchFamily="49" charset="-122"/>
                          <a:ea typeface="楷体" panose="02010609060101010101" pitchFamily="49" charset="-122"/>
                        </a:rPr>
                        <a:t>同行评审</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发现缺陷</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不含作者，单人</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独立评审</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阶段性产品</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否</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是</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否</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是</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否</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zh-CN" altLang="en-US" dirty="0"/>
                    </a:p>
                  </a:txBody>
                  <a:tcPr/>
                </a:tc>
              </a:tr>
              <a:tr h="537698">
                <a:tc>
                  <a:txBody>
                    <a:bodyPr/>
                    <a:lstStyle/>
                    <a:p>
                      <a:r>
                        <a:rPr lang="zh-CN" altLang="en-US" sz="1700" b="1" dirty="0" smtClean="0">
                          <a:latin typeface="楷体" panose="02010609060101010101" pitchFamily="49" charset="-122"/>
                          <a:ea typeface="楷体" panose="02010609060101010101" pitchFamily="49" charset="-122"/>
                        </a:rPr>
                        <a:t>轮查</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发现缺陷</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不含作者，多人并行桌查</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分别独立评审，最后汇总</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阶段性产品</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否</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是</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可能</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是</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否</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zh-CN" altLang="en-US" dirty="0"/>
                    </a:p>
                  </a:txBody>
                  <a:tcPr/>
                </a:tc>
              </a:tr>
              <a:tr h="643977">
                <a:tc>
                  <a:txBody>
                    <a:bodyPr/>
                    <a:lstStyle/>
                    <a:p>
                      <a:r>
                        <a:rPr lang="zh-CN" altLang="en-US" sz="1700" b="1" dirty="0" smtClean="0">
                          <a:latin typeface="楷体" panose="02010609060101010101" pitchFamily="49" charset="-122"/>
                          <a:ea typeface="楷体" panose="02010609060101010101" pitchFamily="49" charset="-122"/>
                        </a:rPr>
                        <a:t>特别检查</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解决当前问题</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单人（程序员）</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与作者讨论</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需要解决的问题</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否</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否</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是</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是</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否</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zh-CN" altLang="en-US" dirty="0"/>
                    </a:p>
                  </a:txBody>
                  <a:tcPr/>
                </a:tc>
              </a:tr>
            </a:tbl>
          </a:graphicData>
        </a:graphic>
      </p:graphicFrame>
      <p:sp>
        <p:nvSpPr>
          <p:cNvPr id="9" name="文本框 8"/>
          <p:cNvSpPr txBox="1"/>
          <p:nvPr/>
        </p:nvSpPr>
        <p:spPr>
          <a:xfrm>
            <a:off x="11397945" y="5873071"/>
            <a:ext cx="767408" cy="707886"/>
          </a:xfrm>
          <a:prstGeom prst="rect">
            <a:avLst/>
          </a:prstGeom>
          <a:noFill/>
        </p:spPr>
        <p:txBody>
          <a:bodyPr wrap="square" rtlCol="0">
            <a:spAutoFit/>
          </a:bodyPr>
          <a:lstStyle/>
          <a:p>
            <a:r>
              <a:rPr lang="zh-CN" altLang="en-US" sz="2000" b="1" dirty="0" smtClean="0">
                <a:latin typeface="楷体" panose="02010609060101010101" pitchFamily="49" charset="-122"/>
                <a:ea typeface="楷体" panose="02010609060101010101" pitchFamily="49" charset="-122"/>
              </a:rPr>
              <a:t>最随意</a:t>
            </a:r>
            <a:endParaRPr lang="zh-CN" altLang="en-US" sz="2000" b="1" dirty="0">
              <a:latin typeface="楷体" panose="02010609060101010101" pitchFamily="49" charset="-122"/>
              <a:ea typeface="楷体" panose="02010609060101010101" pitchFamily="49" charset="-122"/>
            </a:endParaRPr>
          </a:p>
        </p:txBody>
      </p:sp>
      <p:cxnSp>
        <p:nvCxnSpPr>
          <p:cNvPr id="11" name="直接箭头连接符 10"/>
          <p:cNvCxnSpPr/>
          <p:nvPr/>
        </p:nvCxnSpPr>
        <p:spPr>
          <a:xfrm>
            <a:off x="11784632" y="1988840"/>
            <a:ext cx="0" cy="3816424"/>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3" name="标题 2"/>
          <p:cNvSpPr>
            <a:spLocks noGrp="1"/>
          </p:cNvSpPr>
          <p:nvPr>
            <p:ph type="title"/>
          </p:nvPr>
        </p:nvSpPr>
        <p:spPr>
          <a:xfrm>
            <a:off x="263352" y="188640"/>
            <a:ext cx="10668000" cy="720080"/>
          </a:xfrm>
        </p:spPr>
        <p:txBody>
          <a:bodyPr/>
          <a:lstStyle/>
          <a:p>
            <a:r>
              <a:rPr lang="zh-CN" altLang="en-US" dirty="0" smtClean="0"/>
              <a:t>同行评审方法的比较</a:t>
            </a:r>
            <a:endParaRPr lang="zh-CN" altLang="en-US" dirty="0"/>
          </a:p>
        </p:txBody>
      </p:sp>
      <p:sp>
        <p:nvSpPr>
          <p:cNvPr id="2" name="圆角矩形 1"/>
          <p:cNvSpPr/>
          <p:nvPr/>
        </p:nvSpPr>
        <p:spPr>
          <a:xfrm>
            <a:off x="5447928" y="2204864"/>
            <a:ext cx="4752528" cy="1872208"/>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600" b="1" dirty="0" smtClean="0">
                <a:latin typeface="楷体" panose="02010609060101010101" pitchFamily="49" charset="-122"/>
                <a:ea typeface="楷体" panose="02010609060101010101" pitchFamily="49" charset="-122"/>
              </a:rPr>
              <a:t>对缺陷修复的结果是否需要指派专人进行确定，保证对缺陷进行了正确的修复，而且不会引入新的缺陷</a:t>
            </a:r>
            <a:endParaRPr lang="zh-CN" altLang="en-US" sz="2600" b="1" dirty="0">
              <a:latin typeface="楷体" panose="02010609060101010101" pitchFamily="49" charset="-122"/>
              <a:ea typeface="楷体" panose="02010609060101010101" pitchFamily="49" charset="-122"/>
            </a:endParaRPr>
          </a:p>
        </p:txBody>
      </p:sp>
      <p:cxnSp>
        <p:nvCxnSpPr>
          <p:cNvPr id="6" name="直接连接符 5"/>
          <p:cNvCxnSpPr/>
          <p:nvPr/>
        </p:nvCxnSpPr>
        <p:spPr>
          <a:xfrm flipV="1">
            <a:off x="8760296" y="1628800"/>
            <a:ext cx="1944216" cy="576064"/>
          </a:xfrm>
          <a:prstGeom prst="line">
            <a:avLst/>
          </a:prstGeom>
          <a:ln w="57150">
            <a:solidFill>
              <a:srgbClr val="FF0000"/>
            </a:solidFill>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3492239442"/>
      </p:ext>
    </p:extLst>
  </p:cSld>
  <p:clrMapOvr>
    <a:masterClrMapping/>
  </p:clrMapOvr>
  <p:transition>
    <p:blinds dir="ver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2855640" y="1268760"/>
            <a:ext cx="10221383" cy="4641850"/>
          </a:xfrm>
        </p:spPr>
        <p:txBody>
          <a:bodyPr/>
          <a:lstStyle/>
          <a:p>
            <a:pPr>
              <a:lnSpc>
                <a:spcPct val="150000"/>
              </a:lnSpc>
            </a:pPr>
            <a:r>
              <a:rPr lang="zh-CN" altLang="en-US" dirty="0" smtClean="0"/>
              <a:t>静态白盒测试背景知识</a:t>
            </a:r>
            <a:endParaRPr lang="en-US" altLang="zh-CN" dirty="0" smtClean="0"/>
          </a:p>
          <a:p>
            <a:pPr>
              <a:lnSpc>
                <a:spcPct val="150000"/>
              </a:lnSpc>
            </a:pPr>
            <a:r>
              <a:rPr lang="zh-CN" altLang="en-US" dirty="0" smtClean="0"/>
              <a:t>静态白盒测试怎样做</a:t>
            </a:r>
            <a:endParaRPr lang="en-US" altLang="zh-CN" dirty="0" smtClean="0"/>
          </a:p>
          <a:p>
            <a:pPr>
              <a:lnSpc>
                <a:spcPct val="150000"/>
              </a:lnSpc>
            </a:pPr>
            <a:r>
              <a:rPr lang="zh-CN" altLang="en-US" dirty="0"/>
              <a:t>对静态白盒测试的总结</a:t>
            </a:r>
            <a:endParaRPr lang="en-US" altLang="zh-CN" dirty="0" smtClean="0"/>
          </a:p>
          <a:p>
            <a:pPr>
              <a:lnSpc>
                <a:spcPct val="150000"/>
              </a:lnSpc>
            </a:pPr>
            <a:endParaRPr lang="en-US" altLang="zh-CN" dirty="0" smtClean="0"/>
          </a:p>
          <a:p>
            <a:pPr>
              <a:lnSpc>
                <a:spcPct val="150000"/>
              </a:lnSpc>
            </a:pPr>
            <a:endParaRPr lang="zh-CN" altLang="en-US" dirty="0"/>
          </a:p>
        </p:txBody>
      </p:sp>
      <p:sp>
        <p:nvSpPr>
          <p:cNvPr id="3" name="标题 2"/>
          <p:cNvSpPr>
            <a:spLocks noGrp="1"/>
          </p:cNvSpPr>
          <p:nvPr>
            <p:ph type="title" idx="4294967295"/>
          </p:nvPr>
        </p:nvSpPr>
        <p:spPr/>
        <p:txBody>
          <a:bodyPr/>
          <a:lstStyle/>
          <a:p>
            <a:pPr algn="ctr"/>
            <a:r>
              <a:rPr lang="zh-CN" altLang="en-US" dirty="0" smtClean="0"/>
              <a:t>目   录</a:t>
            </a:r>
            <a:endParaRPr lang="zh-CN" altLang="en-US" dirty="0"/>
          </a:p>
        </p:txBody>
      </p:sp>
    </p:spTree>
    <p:extLst>
      <p:ext uri="{BB962C8B-B14F-4D97-AF65-F5344CB8AC3E}">
        <p14:creationId xmlns:p14="http://schemas.microsoft.com/office/powerpoint/2010/main" val="1643047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750" fill="hold"/>
                                        <p:tgtEl>
                                          <p:spTgt spid="2">
                                            <p:txEl>
                                              <p:pRg st="0" end="0"/>
                                            </p:txEl>
                                          </p:spTgt>
                                        </p:tgtEl>
                                        <p:attrNameLst>
                                          <p:attrName>style.color</p:attrName>
                                        </p:attrNameLst>
                                      </p:cBhvr>
                                      <p:to>
                                        <a:srgbClr val="FF00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p:cNvGraphicFramePr>
            <a:graphicFrameLocks noGrp="1"/>
          </p:cNvGraphicFramePr>
          <p:nvPr>
            <p:ph idx="1"/>
          </p:nvPr>
        </p:nvGraphicFramePr>
        <p:xfrm>
          <a:off x="92687" y="908720"/>
          <a:ext cx="12072663" cy="5719779"/>
        </p:xfrm>
        <a:graphic>
          <a:graphicData uri="http://schemas.openxmlformats.org/drawingml/2006/table">
            <a:tbl>
              <a:tblPr firstRow="1" bandRow="1">
                <a:tableStyleId>{5C22544A-7EE6-4342-B048-85BDC9FD1C3A}</a:tableStyleId>
              </a:tblPr>
              <a:tblGrid>
                <a:gridCol w="714902"/>
                <a:gridCol w="2021404"/>
                <a:gridCol w="1584176"/>
                <a:gridCol w="1584176"/>
                <a:gridCol w="1656184"/>
                <a:gridCol w="732110"/>
                <a:gridCol w="732110"/>
                <a:gridCol w="732110"/>
                <a:gridCol w="732110"/>
                <a:gridCol w="732110"/>
                <a:gridCol w="851271"/>
              </a:tblGrid>
              <a:tr h="367987">
                <a:tc rowSpan="2">
                  <a:txBody>
                    <a:bodyPr/>
                    <a:lstStyle/>
                    <a:p>
                      <a:r>
                        <a:rPr lang="zh-CN" altLang="en-US" sz="1700" b="1" dirty="0" smtClean="0">
                          <a:solidFill>
                            <a:schemeClr val="tx1"/>
                          </a:solidFill>
                          <a:latin typeface="楷体" panose="02010609060101010101" pitchFamily="49" charset="-122"/>
                          <a:ea typeface="楷体" panose="02010609060101010101" pitchFamily="49" charset="-122"/>
                        </a:rPr>
                        <a:t>评审方法</a:t>
                      </a:r>
                      <a:endParaRPr lang="zh-CN" altLang="en-US" sz="1700" b="1" dirty="0">
                        <a:solidFill>
                          <a:schemeClr val="tx1"/>
                        </a:solidFill>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rowSpan="2">
                  <a:txBody>
                    <a:bodyPr/>
                    <a:lstStyle/>
                    <a:p>
                      <a:r>
                        <a:rPr lang="zh-CN" altLang="en-US" sz="1700" b="1" dirty="0" smtClean="0">
                          <a:solidFill>
                            <a:schemeClr val="tx1"/>
                          </a:solidFill>
                          <a:latin typeface="楷体" panose="02010609060101010101" pitchFamily="49" charset="-122"/>
                          <a:ea typeface="楷体" panose="02010609060101010101" pitchFamily="49" charset="-122"/>
                        </a:rPr>
                        <a:t>评审目的</a:t>
                      </a:r>
                      <a:endParaRPr lang="zh-CN" altLang="en-US" sz="1700" b="1" dirty="0">
                        <a:solidFill>
                          <a:schemeClr val="tx1"/>
                        </a:solidFill>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rowSpan="2">
                  <a:txBody>
                    <a:bodyPr/>
                    <a:lstStyle/>
                    <a:p>
                      <a:r>
                        <a:rPr lang="zh-CN" altLang="en-US" sz="1700" b="1" dirty="0" smtClean="0">
                          <a:solidFill>
                            <a:schemeClr val="tx1"/>
                          </a:solidFill>
                          <a:latin typeface="楷体" panose="02010609060101010101" pitchFamily="49" charset="-122"/>
                          <a:ea typeface="楷体" panose="02010609060101010101" pitchFamily="49" charset="-122"/>
                        </a:rPr>
                        <a:t>参与人数</a:t>
                      </a:r>
                      <a:endParaRPr lang="zh-CN" altLang="en-US" sz="1700" b="1" dirty="0">
                        <a:solidFill>
                          <a:schemeClr val="tx1"/>
                        </a:solidFill>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rowSpan="2">
                  <a:txBody>
                    <a:bodyPr/>
                    <a:lstStyle/>
                    <a:p>
                      <a:r>
                        <a:rPr lang="zh-CN" altLang="en-US" sz="1700" b="1" dirty="0" smtClean="0">
                          <a:solidFill>
                            <a:schemeClr val="tx1"/>
                          </a:solidFill>
                          <a:latin typeface="楷体" panose="02010609060101010101" pitchFamily="49" charset="-122"/>
                          <a:ea typeface="楷体" panose="02010609060101010101" pitchFamily="49" charset="-122"/>
                        </a:rPr>
                        <a:t>评审形式</a:t>
                      </a:r>
                      <a:endParaRPr lang="zh-CN" altLang="en-US" sz="1700" b="1" dirty="0">
                        <a:solidFill>
                          <a:schemeClr val="tx1"/>
                        </a:solidFill>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rowSpan="2">
                  <a:txBody>
                    <a:bodyPr/>
                    <a:lstStyle/>
                    <a:p>
                      <a:r>
                        <a:rPr lang="zh-CN" altLang="en-US" sz="1700" b="1" dirty="0" smtClean="0">
                          <a:solidFill>
                            <a:schemeClr val="tx1"/>
                          </a:solidFill>
                          <a:latin typeface="楷体" panose="02010609060101010101" pitchFamily="49" charset="-122"/>
                          <a:ea typeface="楷体" panose="02010609060101010101" pitchFamily="49" charset="-122"/>
                        </a:rPr>
                        <a:t>适用对象</a:t>
                      </a:r>
                      <a:endParaRPr lang="zh-CN" altLang="en-US" sz="1700" b="1" dirty="0">
                        <a:solidFill>
                          <a:schemeClr val="tx1"/>
                        </a:solidFill>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gridSpan="5">
                  <a:txBody>
                    <a:bodyPr/>
                    <a:lstStyle/>
                    <a:p>
                      <a:r>
                        <a:rPr lang="zh-CN" altLang="en-US" sz="1700" b="1" dirty="0" smtClean="0">
                          <a:solidFill>
                            <a:schemeClr val="tx1"/>
                          </a:solidFill>
                          <a:latin typeface="楷体" panose="02010609060101010101" pitchFamily="49" charset="-122"/>
                          <a:ea typeface="楷体" panose="02010609060101010101" pitchFamily="49" charset="-122"/>
                        </a:rPr>
                        <a:t>评审过程</a:t>
                      </a:r>
                      <a:endParaRPr lang="zh-CN" altLang="en-US" sz="1700" b="1" dirty="0">
                        <a:solidFill>
                          <a:schemeClr val="tx1"/>
                        </a:solidFill>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rowSpan="2">
                  <a:txBody>
                    <a:bodyPr/>
                    <a:lstStyle/>
                    <a:p>
                      <a:r>
                        <a:rPr lang="zh-CN" altLang="en-US" sz="1700" b="1" dirty="0" smtClean="0">
                          <a:solidFill>
                            <a:schemeClr val="tx1"/>
                          </a:solidFill>
                          <a:latin typeface="楷体" panose="02010609060101010101" pitchFamily="49" charset="-122"/>
                          <a:ea typeface="楷体" panose="02010609060101010101" pitchFamily="49" charset="-122"/>
                        </a:rPr>
                        <a:t>正式程度</a:t>
                      </a:r>
                      <a:endParaRPr lang="zh-CN" altLang="en-US" sz="1700" b="1" dirty="0">
                        <a:solidFill>
                          <a:schemeClr val="tx1"/>
                        </a:solidFill>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r>
              <a:tr h="428924">
                <a:tc vMerge="1">
                  <a:txBody>
                    <a:bodyPr/>
                    <a:lstStyle/>
                    <a:p>
                      <a:endParaRPr lang="zh-CN" altLang="en-US" dirty="0"/>
                    </a:p>
                  </a:txBody>
                  <a:tcPr/>
                </a:tc>
                <a:tc vMerge="1">
                  <a:txBody>
                    <a:bodyPr/>
                    <a:lstStyle/>
                    <a:p>
                      <a:endParaRPr lang="zh-CN" altLang="en-US" dirty="0"/>
                    </a:p>
                  </a:txBody>
                  <a:tcPr/>
                </a:tc>
                <a:tc vMerge="1">
                  <a:txBody>
                    <a:bodyPr/>
                    <a:lstStyle/>
                    <a:p>
                      <a:endParaRPr lang="zh-CN" altLang="en-US" dirty="0"/>
                    </a:p>
                  </a:txBody>
                  <a:tcPr/>
                </a:tc>
                <a:tc vMerge="1">
                  <a:txBody>
                    <a:bodyPr/>
                    <a:lstStyle/>
                    <a:p>
                      <a:endParaRPr lang="zh-CN" altLang="en-US" dirty="0"/>
                    </a:p>
                  </a:txBody>
                  <a:tcPr/>
                </a:tc>
                <a:tc vMerge="1">
                  <a:txBody>
                    <a:bodyPr/>
                    <a:lstStyle/>
                    <a:p>
                      <a:endParaRPr lang="zh-CN" altLang="en-US" dirty="0"/>
                    </a:p>
                  </a:txBody>
                  <a:tcPr/>
                </a:tc>
                <a:tc>
                  <a:txBody>
                    <a:bodyPr/>
                    <a:lstStyle/>
                    <a:p>
                      <a:r>
                        <a:rPr lang="zh-CN" altLang="en-US" sz="1700" b="1" dirty="0" smtClean="0">
                          <a:solidFill>
                            <a:schemeClr val="tx1"/>
                          </a:solidFill>
                          <a:latin typeface="楷体" panose="02010609060101010101" pitchFamily="49" charset="-122"/>
                          <a:ea typeface="楷体" panose="02010609060101010101" pitchFamily="49" charset="-122"/>
                        </a:rPr>
                        <a:t>计划</a:t>
                      </a:r>
                      <a:endParaRPr lang="zh-CN" altLang="en-US" sz="1700" b="1" dirty="0">
                        <a:solidFill>
                          <a:schemeClr val="tx1"/>
                        </a:solidFill>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solidFill>
                            <a:schemeClr val="tx1"/>
                          </a:solidFill>
                          <a:latin typeface="楷体" panose="02010609060101010101" pitchFamily="49" charset="-122"/>
                          <a:ea typeface="楷体" panose="02010609060101010101" pitchFamily="49" charset="-122"/>
                        </a:rPr>
                        <a:t>准备</a:t>
                      </a:r>
                      <a:endParaRPr lang="zh-CN" altLang="en-US" sz="1700" b="1" dirty="0">
                        <a:solidFill>
                          <a:schemeClr val="tx1"/>
                        </a:solidFill>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solidFill>
                            <a:schemeClr val="tx1"/>
                          </a:solidFill>
                          <a:latin typeface="楷体" panose="02010609060101010101" pitchFamily="49" charset="-122"/>
                          <a:ea typeface="楷体" panose="02010609060101010101" pitchFamily="49" charset="-122"/>
                        </a:rPr>
                        <a:t>会议</a:t>
                      </a:r>
                      <a:endParaRPr lang="zh-CN" altLang="en-US" sz="1700" b="1" dirty="0">
                        <a:solidFill>
                          <a:schemeClr val="tx1"/>
                        </a:solidFill>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solidFill>
                            <a:schemeClr val="tx1"/>
                          </a:solidFill>
                          <a:latin typeface="楷体" panose="02010609060101010101" pitchFamily="49" charset="-122"/>
                          <a:ea typeface="楷体" panose="02010609060101010101" pitchFamily="49" charset="-122"/>
                        </a:rPr>
                        <a:t>修复</a:t>
                      </a:r>
                      <a:endParaRPr lang="zh-CN" altLang="en-US" sz="1700" b="1" dirty="0">
                        <a:solidFill>
                          <a:schemeClr val="tx1"/>
                        </a:solidFill>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solidFill>
                            <a:schemeClr val="tx1"/>
                          </a:solidFill>
                          <a:latin typeface="楷体" panose="02010609060101010101" pitchFamily="49" charset="-122"/>
                          <a:ea typeface="楷体" panose="02010609060101010101" pitchFamily="49" charset="-122"/>
                        </a:rPr>
                        <a:t>确认</a:t>
                      </a:r>
                      <a:endParaRPr lang="zh-CN" altLang="en-US" sz="1700" b="1" dirty="0">
                        <a:solidFill>
                          <a:schemeClr val="tx1"/>
                        </a:solidFill>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zh-CN" altLang="en-US" dirty="0"/>
                    </a:p>
                  </a:txBody>
                  <a:tcPr/>
                </a:tc>
              </a:tr>
              <a:tr h="606589">
                <a:tc>
                  <a:txBody>
                    <a:bodyPr/>
                    <a:lstStyle/>
                    <a:p>
                      <a:r>
                        <a:rPr lang="zh-CN" altLang="en-US" sz="1700" b="1" dirty="0" smtClean="0">
                          <a:latin typeface="楷体" panose="02010609060101010101" pitchFamily="49" charset="-122"/>
                          <a:ea typeface="楷体" panose="02010609060101010101" pitchFamily="49" charset="-122"/>
                        </a:rPr>
                        <a:t>审查</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发现缺陷，找到违反既定标准的问题</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不含作者，</a:t>
                      </a:r>
                      <a:r>
                        <a:rPr lang="en-US" altLang="zh-CN" sz="1700" b="1" dirty="0" smtClean="0">
                          <a:latin typeface="楷体" panose="02010609060101010101" pitchFamily="49" charset="-122"/>
                          <a:ea typeface="楷体" panose="02010609060101010101" pitchFamily="49" charset="-122"/>
                        </a:rPr>
                        <a:t>3-8</a:t>
                      </a:r>
                      <a:r>
                        <a:rPr lang="zh-CN" altLang="en-US" sz="1700" b="1" dirty="0" smtClean="0">
                          <a:latin typeface="楷体" panose="02010609060101010101" pitchFamily="49" charset="-122"/>
                          <a:ea typeface="楷体" panose="02010609060101010101" pitchFamily="49" charset="-122"/>
                        </a:rPr>
                        <a:t>人</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专门的会议</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软件生命周期中重要阶段的产品</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是</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是</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700" b="1" dirty="0" smtClean="0">
                          <a:latin typeface="楷体" panose="02010609060101010101" pitchFamily="49" charset="-122"/>
                          <a:ea typeface="楷体" panose="02010609060101010101" pitchFamily="49" charset="-122"/>
                        </a:rPr>
                        <a:t>是</a:t>
                      </a:r>
                    </a:p>
                    <a:p>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700" b="1" dirty="0" smtClean="0">
                          <a:latin typeface="楷体" panose="02010609060101010101" pitchFamily="49" charset="-122"/>
                          <a:ea typeface="楷体" panose="02010609060101010101" pitchFamily="49" charset="-122"/>
                        </a:rPr>
                        <a:t>是</a:t>
                      </a:r>
                    </a:p>
                    <a:p>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700" b="1" dirty="0" smtClean="0">
                          <a:latin typeface="楷体" panose="02010609060101010101" pitchFamily="49" charset="-122"/>
                          <a:ea typeface="楷体" panose="02010609060101010101" pitchFamily="49" charset="-122"/>
                        </a:rPr>
                        <a:t>是</a:t>
                      </a:r>
                    </a:p>
                    <a:p>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7">
                  <a:txBody>
                    <a:bodyPr/>
                    <a:lstStyle/>
                    <a:p>
                      <a:r>
                        <a:rPr lang="zh-CN" altLang="en-US" sz="1700" b="1" dirty="0" smtClean="0">
                          <a:latin typeface="楷体" panose="02010609060101010101" pitchFamily="49" charset="-122"/>
                          <a:ea typeface="楷体" panose="02010609060101010101" pitchFamily="49" charset="-122"/>
                        </a:rPr>
                        <a:t>最正式</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43977">
                <a:tc>
                  <a:txBody>
                    <a:bodyPr/>
                    <a:lstStyle/>
                    <a:p>
                      <a:r>
                        <a:rPr lang="zh-CN" altLang="en-US" sz="1700" b="1" dirty="0" smtClean="0">
                          <a:latin typeface="楷体" panose="02010609060101010101" pitchFamily="49" charset="-122"/>
                          <a:ea typeface="楷体" panose="02010609060101010101" pitchFamily="49" charset="-122"/>
                        </a:rPr>
                        <a:t>团队评审</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发现缺陷，达成共识，教育参加者</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作者可为组长，</a:t>
                      </a:r>
                      <a:r>
                        <a:rPr lang="en-US" altLang="zh-CN" sz="1700" b="1" dirty="0" smtClean="0">
                          <a:latin typeface="楷体" panose="02010609060101010101" pitchFamily="49" charset="-122"/>
                          <a:ea typeface="楷体" panose="02010609060101010101" pitchFamily="49" charset="-122"/>
                        </a:rPr>
                        <a:t>3-5</a:t>
                      </a:r>
                      <a:r>
                        <a:rPr lang="zh-CN" altLang="en-US" sz="1700" b="1" dirty="0" smtClean="0">
                          <a:latin typeface="楷体" panose="02010609060101010101" pitchFamily="49" charset="-122"/>
                          <a:ea typeface="楷体" panose="02010609060101010101" pitchFamily="49" charset="-122"/>
                        </a:rPr>
                        <a:t>人</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专门的会议</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阶段性产品</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是</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是</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700" b="1" dirty="0" smtClean="0">
                          <a:latin typeface="楷体" panose="02010609060101010101" pitchFamily="49" charset="-122"/>
                          <a:ea typeface="楷体" panose="02010609060101010101" pitchFamily="49" charset="-122"/>
                        </a:rPr>
                        <a:t>是</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700" b="1" dirty="0" smtClean="0">
                          <a:latin typeface="楷体" panose="02010609060101010101" pitchFamily="49" charset="-122"/>
                          <a:ea typeface="楷体" panose="02010609060101010101" pitchFamily="49" charset="-122"/>
                        </a:rPr>
                        <a:t>是</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700" b="1" dirty="0" smtClean="0">
                          <a:latin typeface="楷体" panose="02010609060101010101" pitchFamily="49" charset="-122"/>
                          <a:ea typeface="楷体" panose="02010609060101010101" pitchFamily="49" charset="-122"/>
                        </a:rPr>
                        <a:t>是</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zh-CN" altLang="en-US" dirty="0"/>
                    </a:p>
                  </a:txBody>
                  <a:tcPr/>
                </a:tc>
              </a:tr>
              <a:tr h="643977">
                <a:tc>
                  <a:txBody>
                    <a:bodyPr/>
                    <a:lstStyle/>
                    <a:p>
                      <a:r>
                        <a:rPr lang="zh-CN" altLang="en-US" sz="1700" b="1" dirty="0" smtClean="0">
                          <a:latin typeface="楷体" panose="02010609060101010101" pitchFamily="49" charset="-122"/>
                          <a:ea typeface="楷体" panose="02010609060101010101" pitchFamily="49" charset="-122"/>
                        </a:rPr>
                        <a:t>走查</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发现缺陷，达成共识，教育参加者</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作者为主导，</a:t>
                      </a:r>
                      <a:r>
                        <a:rPr lang="en-US" altLang="zh-CN" sz="1700" b="1" dirty="0" smtClean="0">
                          <a:latin typeface="楷体" panose="02010609060101010101" pitchFamily="49" charset="-122"/>
                          <a:ea typeface="楷体" panose="02010609060101010101" pitchFamily="49" charset="-122"/>
                        </a:rPr>
                        <a:t>2-3</a:t>
                      </a:r>
                      <a:r>
                        <a:rPr lang="zh-CN" altLang="en-US" sz="1700" b="1" dirty="0" smtClean="0">
                          <a:latin typeface="楷体" panose="02010609060101010101" pitchFamily="49" charset="-122"/>
                          <a:ea typeface="楷体" panose="02010609060101010101" pitchFamily="49" charset="-122"/>
                        </a:rPr>
                        <a:t>人</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专门的会议</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架构、蓝图、源代码</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是</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否</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700" b="1" dirty="0" smtClean="0">
                          <a:latin typeface="楷体" panose="02010609060101010101" pitchFamily="49" charset="-122"/>
                          <a:ea typeface="楷体" panose="02010609060101010101" pitchFamily="49" charset="-122"/>
                        </a:rPr>
                        <a:t>是</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700" b="1" dirty="0" smtClean="0">
                          <a:latin typeface="楷体" panose="02010609060101010101" pitchFamily="49" charset="-122"/>
                          <a:ea typeface="楷体" panose="02010609060101010101" pitchFamily="49" charset="-122"/>
                        </a:rPr>
                        <a:t>是</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700" b="1" dirty="0" smtClean="0">
                          <a:latin typeface="楷体" panose="02010609060101010101" pitchFamily="49" charset="-122"/>
                          <a:ea typeface="楷体" panose="02010609060101010101" pitchFamily="49" charset="-122"/>
                        </a:rPr>
                        <a:t>否</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zh-CN" altLang="en-US" dirty="0"/>
                    </a:p>
                  </a:txBody>
                  <a:tcPr/>
                </a:tc>
              </a:tr>
              <a:tr h="846940">
                <a:tc>
                  <a:txBody>
                    <a:bodyPr/>
                    <a:lstStyle/>
                    <a:p>
                      <a:r>
                        <a:rPr lang="zh-CN" altLang="en-US" sz="1700" b="1" dirty="0" smtClean="0">
                          <a:latin typeface="楷体" panose="02010609060101010101" pitchFamily="49" charset="-122"/>
                          <a:ea typeface="楷体" panose="02010609060101010101" pitchFamily="49" charset="-122"/>
                        </a:rPr>
                        <a:t>结对编程</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发现缺陷并立即修复</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结对编程人员（</a:t>
                      </a:r>
                      <a:r>
                        <a:rPr lang="en-US" altLang="zh-CN" sz="1700" b="1" dirty="0" smtClean="0">
                          <a:latin typeface="楷体" panose="02010609060101010101" pitchFamily="49" charset="-122"/>
                          <a:ea typeface="楷体" panose="02010609060101010101" pitchFamily="49" charset="-122"/>
                        </a:rPr>
                        <a:t>2</a:t>
                      </a:r>
                      <a:r>
                        <a:rPr lang="zh-CN" altLang="en-US" sz="1700" b="1" dirty="0" smtClean="0">
                          <a:latin typeface="楷体" panose="02010609060101010101" pitchFamily="49" charset="-122"/>
                          <a:ea typeface="楷体" panose="02010609060101010101" pitchFamily="49" charset="-122"/>
                        </a:rPr>
                        <a:t>人）</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两程序员在同一工作站</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产品模块开发（包括设计、算法、代码）</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是</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否</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持续</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700" b="1" dirty="0" smtClean="0">
                          <a:latin typeface="楷体" panose="02010609060101010101" pitchFamily="49" charset="-122"/>
                          <a:ea typeface="楷体" panose="02010609060101010101" pitchFamily="49" charset="-122"/>
                        </a:rPr>
                        <a:t>是</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700" b="1" dirty="0" smtClean="0">
                          <a:latin typeface="楷体" panose="02010609060101010101" pitchFamily="49" charset="-122"/>
                          <a:ea typeface="楷体" panose="02010609060101010101" pitchFamily="49" charset="-122"/>
                        </a:rPr>
                        <a:t>是</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smtClean="0"/>
                    </a:p>
                  </a:txBody>
                  <a:tcPr/>
                </a:tc>
              </a:tr>
              <a:tr h="643977">
                <a:tc>
                  <a:txBody>
                    <a:bodyPr/>
                    <a:lstStyle/>
                    <a:p>
                      <a:r>
                        <a:rPr lang="zh-CN" altLang="en-US" sz="1700" b="1" dirty="0" smtClean="0">
                          <a:latin typeface="楷体" panose="02010609060101010101" pitchFamily="49" charset="-122"/>
                          <a:ea typeface="楷体" panose="02010609060101010101" pitchFamily="49" charset="-122"/>
                        </a:rPr>
                        <a:t>同行评审</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发现缺陷</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不含作者，单人</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独立评审</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阶段性产品</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否</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是</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否</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是</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否</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zh-CN" altLang="en-US" dirty="0"/>
                    </a:p>
                  </a:txBody>
                  <a:tcPr/>
                </a:tc>
              </a:tr>
              <a:tr h="537698">
                <a:tc>
                  <a:txBody>
                    <a:bodyPr/>
                    <a:lstStyle/>
                    <a:p>
                      <a:r>
                        <a:rPr lang="zh-CN" altLang="en-US" sz="1700" b="1" dirty="0" smtClean="0">
                          <a:latin typeface="楷体" panose="02010609060101010101" pitchFamily="49" charset="-122"/>
                          <a:ea typeface="楷体" panose="02010609060101010101" pitchFamily="49" charset="-122"/>
                        </a:rPr>
                        <a:t>轮查</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发现缺陷</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不含作者，多人并行桌查</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分别独立评审，最后汇总</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阶段性产品</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否</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是</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可能</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是</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否</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zh-CN" altLang="en-US" dirty="0"/>
                    </a:p>
                  </a:txBody>
                  <a:tcPr/>
                </a:tc>
              </a:tr>
              <a:tr h="643977">
                <a:tc>
                  <a:txBody>
                    <a:bodyPr/>
                    <a:lstStyle/>
                    <a:p>
                      <a:r>
                        <a:rPr lang="zh-CN" altLang="en-US" sz="1700" b="1" dirty="0" smtClean="0">
                          <a:latin typeface="楷体" panose="02010609060101010101" pitchFamily="49" charset="-122"/>
                          <a:ea typeface="楷体" panose="02010609060101010101" pitchFamily="49" charset="-122"/>
                        </a:rPr>
                        <a:t>特别检查</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解决当前问题</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单人（程序员）</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与作者讨论</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需要解决的问题</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否</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否</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是</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是</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否</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zh-CN" altLang="en-US" dirty="0"/>
                    </a:p>
                  </a:txBody>
                  <a:tcPr/>
                </a:tc>
              </a:tr>
            </a:tbl>
          </a:graphicData>
        </a:graphic>
      </p:graphicFrame>
      <p:sp>
        <p:nvSpPr>
          <p:cNvPr id="9" name="文本框 8"/>
          <p:cNvSpPr txBox="1"/>
          <p:nvPr/>
        </p:nvSpPr>
        <p:spPr>
          <a:xfrm>
            <a:off x="11397945" y="5873071"/>
            <a:ext cx="767408" cy="707886"/>
          </a:xfrm>
          <a:prstGeom prst="rect">
            <a:avLst/>
          </a:prstGeom>
          <a:noFill/>
        </p:spPr>
        <p:txBody>
          <a:bodyPr wrap="square" rtlCol="0">
            <a:spAutoFit/>
          </a:bodyPr>
          <a:lstStyle/>
          <a:p>
            <a:r>
              <a:rPr lang="zh-CN" altLang="en-US" sz="2000" b="1" dirty="0" smtClean="0">
                <a:latin typeface="楷体" panose="02010609060101010101" pitchFamily="49" charset="-122"/>
                <a:ea typeface="楷体" panose="02010609060101010101" pitchFamily="49" charset="-122"/>
              </a:rPr>
              <a:t>最随意</a:t>
            </a:r>
            <a:endParaRPr lang="zh-CN" altLang="en-US" sz="2000" b="1" dirty="0">
              <a:latin typeface="楷体" panose="02010609060101010101" pitchFamily="49" charset="-122"/>
              <a:ea typeface="楷体" panose="02010609060101010101" pitchFamily="49" charset="-122"/>
            </a:endParaRPr>
          </a:p>
        </p:txBody>
      </p:sp>
      <p:cxnSp>
        <p:nvCxnSpPr>
          <p:cNvPr id="11" name="直接箭头连接符 10"/>
          <p:cNvCxnSpPr/>
          <p:nvPr/>
        </p:nvCxnSpPr>
        <p:spPr>
          <a:xfrm>
            <a:off x="11784632" y="1988840"/>
            <a:ext cx="0" cy="3816424"/>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3" name="标题 2"/>
          <p:cNvSpPr>
            <a:spLocks noGrp="1"/>
          </p:cNvSpPr>
          <p:nvPr>
            <p:ph type="title"/>
          </p:nvPr>
        </p:nvSpPr>
        <p:spPr>
          <a:xfrm>
            <a:off x="263352" y="188640"/>
            <a:ext cx="10668000" cy="720080"/>
          </a:xfrm>
        </p:spPr>
        <p:txBody>
          <a:bodyPr/>
          <a:lstStyle/>
          <a:p>
            <a:r>
              <a:rPr lang="zh-CN" altLang="en-US" dirty="0" smtClean="0"/>
              <a:t>同行评审方法的比较</a:t>
            </a:r>
            <a:endParaRPr lang="zh-CN" altLang="en-US" dirty="0"/>
          </a:p>
        </p:txBody>
      </p:sp>
      <p:cxnSp>
        <p:nvCxnSpPr>
          <p:cNvPr id="6" name="直接连接符 5"/>
          <p:cNvCxnSpPr/>
          <p:nvPr/>
        </p:nvCxnSpPr>
        <p:spPr>
          <a:xfrm>
            <a:off x="8328248" y="3356992"/>
            <a:ext cx="1368152" cy="648072"/>
          </a:xfrm>
          <a:prstGeom prst="line">
            <a:avLst/>
          </a:prstGeom>
          <a:ln w="57150">
            <a:solidFill>
              <a:srgbClr val="FF0000"/>
            </a:solidFill>
          </a:ln>
        </p:spPr>
        <p:style>
          <a:lnRef idx="1">
            <a:schemeClr val="accent6"/>
          </a:lnRef>
          <a:fillRef idx="0">
            <a:schemeClr val="accent6"/>
          </a:fillRef>
          <a:effectRef idx="0">
            <a:schemeClr val="accent6"/>
          </a:effectRef>
          <a:fontRef idx="minor">
            <a:schemeClr val="tx1"/>
          </a:fontRef>
        </p:style>
      </p:cxnSp>
      <p:sp>
        <p:nvSpPr>
          <p:cNvPr id="10" name="文本框 9"/>
          <p:cNvSpPr txBox="1"/>
          <p:nvPr/>
        </p:nvSpPr>
        <p:spPr>
          <a:xfrm>
            <a:off x="4000501" y="1985964"/>
            <a:ext cx="4872038" cy="1384995"/>
          </a:xfrm>
          <a:prstGeom prst="rect">
            <a:avLst/>
          </a:prstGeom>
          <a:solidFill>
            <a:srgbClr val="FF0000"/>
          </a:solidFill>
        </p:spPr>
        <p:txBody>
          <a:bodyPr wrap="square" rtlCol="0">
            <a:spAutoFit/>
          </a:bodyPr>
          <a:lstStyle/>
          <a:p>
            <a:r>
              <a:rPr lang="zh-CN" altLang="en-US" sz="2800" b="1" dirty="0" smtClean="0">
                <a:solidFill>
                  <a:schemeClr val="bg1"/>
                </a:solidFill>
                <a:latin typeface="楷体" panose="02010609060101010101" pitchFamily="49" charset="-122"/>
                <a:ea typeface="楷体" panose="02010609060101010101" pitchFamily="49" charset="-122"/>
              </a:rPr>
              <a:t>评审过程不限于一次会议过程，而是从产品模块开发开始一直持续到开发完成为止</a:t>
            </a:r>
            <a:endParaRPr lang="zh-CN" altLang="en-US" sz="2800" b="1" dirty="0">
              <a:solidFill>
                <a:schemeClr val="bg1"/>
              </a:solidFill>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1047730188"/>
      </p:ext>
    </p:extLst>
  </p:cSld>
  <p:clrMapOvr>
    <a:masterClrMapping/>
  </p:clrMapOvr>
  <p:transition>
    <p:blinds dir="vert"/>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p:cNvGraphicFramePr>
            <a:graphicFrameLocks noGrp="1"/>
          </p:cNvGraphicFramePr>
          <p:nvPr>
            <p:ph idx="1"/>
          </p:nvPr>
        </p:nvGraphicFramePr>
        <p:xfrm>
          <a:off x="92687" y="908720"/>
          <a:ext cx="12072663" cy="5719779"/>
        </p:xfrm>
        <a:graphic>
          <a:graphicData uri="http://schemas.openxmlformats.org/drawingml/2006/table">
            <a:tbl>
              <a:tblPr firstRow="1" bandRow="1">
                <a:tableStyleId>{5C22544A-7EE6-4342-B048-85BDC9FD1C3A}</a:tableStyleId>
              </a:tblPr>
              <a:tblGrid>
                <a:gridCol w="714902"/>
                <a:gridCol w="2021404"/>
                <a:gridCol w="1584176"/>
                <a:gridCol w="1584176"/>
                <a:gridCol w="1656184"/>
                <a:gridCol w="732110"/>
                <a:gridCol w="732110"/>
                <a:gridCol w="732110"/>
                <a:gridCol w="732110"/>
                <a:gridCol w="732110"/>
                <a:gridCol w="851271"/>
              </a:tblGrid>
              <a:tr h="367987">
                <a:tc rowSpan="2">
                  <a:txBody>
                    <a:bodyPr/>
                    <a:lstStyle/>
                    <a:p>
                      <a:r>
                        <a:rPr lang="zh-CN" altLang="en-US" sz="1700" b="1" dirty="0" smtClean="0">
                          <a:solidFill>
                            <a:schemeClr val="tx1"/>
                          </a:solidFill>
                          <a:latin typeface="楷体" panose="02010609060101010101" pitchFamily="49" charset="-122"/>
                          <a:ea typeface="楷体" panose="02010609060101010101" pitchFamily="49" charset="-122"/>
                        </a:rPr>
                        <a:t>评审方法</a:t>
                      </a:r>
                      <a:endParaRPr lang="zh-CN" altLang="en-US" sz="1700" b="1" dirty="0">
                        <a:solidFill>
                          <a:schemeClr val="tx1"/>
                        </a:solidFill>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rowSpan="2">
                  <a:txBody>
                    <a:bodyPr/>
                    <a:lstStyle/>
                    <a:p>
                      <a:r>
                        <a:rPr lang="zh-CN" altLang="en-US" sz="1700" b="1" dirty="0" smtClean="0">
                          <a:solidFill>
                            <a:schemeClr val="tx1"/>
                          </a:solidFill>
                          <a:latin typeface="楷体" panose="02010609060101010101" pitchFamily="49" charset="-122"/>
                          <a:ea typeface="楷体" panose="02010609060101010101" pitchFamily="49" charset="-122"/>
                        </a:rPr>
                        <a:t>评审目的</a:t>
                      </a:r>
                      <a:endParaRPr lang="zh-CN" altLang="en-US" sz="1700" b="1" dirty="0">
                        <a:solidFill>
                          <a:schemeClr val="tx1"/>
                        </a:solidFill>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rowSpan="2">
                  <a:txBody>
                    <a:bodyPr/>
                    <a:lstStyle/>
                    <a:p>
                      <a:r>
                        <a:rPr lang="zh-CN" altLang="en-US" sz="1700" b="1" dirty="0" smtClean="0">
                          <a:solidFill>
                            <a:schemeClr val="tx1"/>
                          </a:solidFill>
                          <a:latin typeface="楷体" panose="02010609060101010101" pitchFamily="49" charset="-122"/>
                          <a:ea typeface="楷体" panose="02010609060101010101" pitchFamily="49" charset="-122"/>
                        </a:rPr>
                        <a:t>参与人数</a:t>
                      </a:r>
                      <a:endParaRPr lang="zh-CN" altLang="en-US" sz="1700" b="1" dirty="0">
                        <a:solidFill>
                          <a:schemeClr val="tx1"/>
                        </a:solidFill>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rowSpan="2">
                  <a:txBody>
                    <a:bodyPr/>
                    <a:lstStyle/>
                    <a:p>
                      <a:r>
                        <a:rPr lang="zh-CN" altLang="en-US" sz="1700" b="1" dirty="0" smtClean="0">
                          <a:solidFill>
                            <a:schemeClr val="tx1"/>
                          </a:solidFill>
                          <a:latin typeface="楷体" panose="02010609060101010101" pitchFamily="49" charset="-122"/>
                          <a:ea typeface="楷体" panose="02010609060101010101" pitchFamily="49" charset="-122"/>
                        </a:rPr>
                        <a:t>评审形式</a:t>
                      </a:r>
                      <a:endParaRPr lang="zh-CN" altLang="en-US" sz="1700" b="1" dirty="0">
                        <a:solidFill>
                          <a:schemeClr val="tx1"/>
                        </a:solidFill>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rowSpan="2">
                  <a:txBody>
                    <a:bodyPr/>
                    <a:lstStyle/>
                    <a:p>
                      <a:r>
                        <a:rPr lang="zh-CN" altLang="en-US" sz="1700" b="1" dirty="0" smtClean="0">
                          <a:solidFill>
                            <a:schemeClr val="tx1"/>
                          </a:solidFill>
                          <a:latin typeface="楷体" panose="02010609060101010101" pitchFamily="49" charset="-122"/>
                          <a:ea typeface="楷体" panose="02010609060101010101" pitchFamily="49" charset="-122"/>
                        </a:rPr>
                        <a:t>适用对象</a:t>
                      </a:r>
                      <a:endParaRPr lang="zh-CN" altLang="en-US" sz="1700" b="1" dirty="0">
                        <a:solidFill>
                          <a:schemeClr val="tx1"/>
                        </a:solidFill>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gridSpan="5">
                  <a:txBody>
                    <a:bodyPr/>
                    <a:lstStyle/>
                    <a:p>
                      <a:r>
                        <a:rPr lang="zh-CN" altLang="en-US" sz="1700" b="1" dirty="0" smtClean="0">
                          <a:solidFill>
                            <a:schemeClr val="tx1"/>
                          </a:solidFill>
                          <a:latin typeface="楷体" panose="02010609060101010101" pitchFamily="49" charset="-122"/>
                          <a:ea typeface="楷体" panose="02010609060101010101" pitchFamily="49" charset="-122"/>
                        </a:rPr>
                        <a:t>评审过程</a:t>
                      </a:r>
                      <a:endParaRPr lang="zh-CN" altLang="en-US" sz="1700" b="1" dirty="0">
                        <a:solidFill>
                          <a:schemeClr val="tx1"/>
                        </a:solidFill>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rowSpan="2">
                  <a:txBody>
                    <a:bodyPr/>
                    <a:lstStyle/>
                    <a:p>
                      <a:r>
                        <a:rPr lang="zh-CN" altLang="en-US" sz="1700" b="1" dirty="0" smtClean="0">
                          <a:solidFill>
                            <a:schemeClr val="tx1"/>
                          </a:solidFill>
                          <a:latin typeface="楷体" panose="02010609060101010101" pitchFamily="49" charset="-122"/>
                          <a:ea typeface="楷体" panose="02010609060101010101" pitchFamily="49" charset="-122"/>
                        </a:rPr>
                        <a:t>正式程度</a:t>
                      </a:r>
                      <a:endParaRPr lang="zh-CN" altLang="en-US" sz="1700" b="1" dirty="0">
                        <a:solidFill>
                          <a:schemeClr val="tx1"/>
                        </a:solidFill>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r>
              <a:tr h="428924">
                <a:tc vMerge="1">
                  <a:txBody>
                    <a:bodyPr/>
                    <a:lstStyle/>
                    <a:p>
                      <a:endParaRPr lang="zh-CN" altLang="en-US" dirty="0"/>
                    </a:p>
                  </a:txBody>
                  <a:tcPr/>
                </a:tc>
                <a:tc vMerge="1">
                  <a:txBody>
                    <a:bodyPr/>
                    <a:lstStyle/>
                    <a:p>
                      <a:endParaRPr lang="zh-CN" altLang="en-US" dirty="0"/>
                    </a:p>
                  </a:txBody>
                  <a:tcPr/>
                </a:tc>
                <a:tc vMerge="1">
                  <a:txBody>
                    <a:bodyPr/>
                    <a:lstStyle/>
                    <a:p>
                      <a:endParaRPr lang="zh-CN" altLang="en-US" dirty="0"/>
                    </a:p>
                  </a:txBody>
                  <a:tcPr/>
                </a:tc>
                <a:tc vMerge="1">
                  <a:txBody>
                    <a:bodyPr/>
                    <a:lstStyle/>
                    <a:p>
                      <a:endParaRPr lang="zh-CN" altLang="en-US" dirty="0"/>
                    </a:p>
                  </a:txBody>
                  <a:tcPr/>
                </a:tc>
                <a:tc vMerge="1">
                  <a:txBody>
                    <a:bodyPr/>
                    <a:lstStyle/>
                    <a:p>
                      <a:endParaRPr lang="zh-CN" altLang="en-US" dirty="0"/>
                    </a:p>
                  </a:txBody>
                  <a:tcPr/>
                </a:tc>
                <a:tc>
                  <a:txBody>
                    <a:bodyPr/>
                    <a:lstStyle/>
                    <a:p>
                      <a:r>
                        <a:rPr lang="zh-CN" altLang="en-US" sz="1700" b="1" dirty="0" smtClean="0">
                          <a:solidFill>
                            <a:schemeClr val="tx1"/>
                          </a:solidFill>
                          <a:latin typeface="楷体" panose="02010609060101010101" pitchFamily="49" charset="-122"/>
                          <a:ea typeface="楷体" panose="02010609060101010101" pitchFamily="49" charset="-122"/>
                        </a:rPr>
                        <a:t>计划</a:t>
                      </a:r>
                      <a:endParaRPr lang="zh-CN" altLang="en-US" sz="1700" b="1" dirty="0">
                        <a:solidFill>
                          <a:schemeClr val="tx1"/>
                        </a:solidFill>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solidFill>
                            <a:schemeClr val="tx1"/>
                          </a:solidFill>
                          <a:latin typeface="楷体" panose="02010609060101010101" pitchFamily="49" charset="-122"/>
                          <a:ea typeface="楷体" panose="02010609060101010101" pitchFamily="49" charset="-122"/>
                        </a:rPr>
                        <a:t>准备</a:t>
                      </a:r>
                      <a:endParaRPr lang="zh-CN" altLang="en-US" sz="1700" b="1" dirty="0">
                        <a:solidFill>
                          <a:schemeClr val="tx1"/>
                        </a:solidFill>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solidFill>
                            <a:schemeClr val="tx1"/>
                          </a:solidFill>
                          <a:latin typeface="楷体" panose="02010609060101010101" pitchFamily="49" charset="-122"/>
                          <a:ea typeface="楷体" panose="02010609060101010101" pitchFamily="49" charset="-122"/>
                        </a:rPr>
                        <a:t>会议</a:t>
                      </a:r>
                      <a:endParaRPr lang="zh-CN" altLang="en-US" sz="1700" b="1" dirty="0">
                        <a:solidFill>
                          <a:schemeClr val="tx1"/>
                        </a:solidFill>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solidFill>
                            <a:schemeClr val="tx1"/>
                          </a:solidFill>
                          <a:latin typeface="楷体" panose="02010609060101010101" pitchFamily="49" charset="-122"/>
                          <a:ea typeface="楷体" panose="02010609060101010101" pitchFamily="49" charset="-122"/>
                        </a:rPr>
                        <a:t>修复</a:t>
                      </a:r>
                      <a:endParaRPr lang="zh-CN" altLang="en-US" sz="1700" b="1" dirty="0">
                        <a:solidFill>
                          <a:schemeClr val="tx1"/>
                        </a:solidFill>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solidFill>
                            <a:schemeClr val="tx1"/>
                          </a:solidFill>
                          <a:latin typeface="楷体" panose="02010609060101010101" pitchFamily="49" charset="-122"/>
                          <a:ea typeface="楷体" panose="02010609060101010101" pitchFamily="49" charset="-122"/>
                        </a:rPr>
                        <a:t>确认</a:t>
                      </a:r>
                      <a:endParaRPr lang="zh-CN" altLang="en-US" sz="1700" b="1" dirty="0">
                        <a:solidFill>
                          <a:schemeClr val="tx1"/>
                        </a:solidFill>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zh-CN" altLang="en-US" dirty="0"/>
                    </a:p>
                  </a:txBody>
                  <a:tcPr/>
                </a:tc>
              </a:tr>
              <a:tr h="606589">
                <a:tc>
                  <a:txBody>
                    <a:bodyPr/>
                    <a:lstStyle/>
                    <a:p>
                      <a:r>
                        <a:rPr lang="zh-CN" altLang="en-US" sz="1700" b="1" dirty="0" smtClean="0">
                          <a:latin typeface="楷体" panose="02010609060101010101" pitchFamily="49" charset="-122"/>
                          <a:ea typeface="楷体" panose="02010609060101010101" pitchFamily="49" charset="-122"/>
                        </a:rPr>
                        <a:t>审查</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发现缺陷，找到违反既定标准的问题</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不含作者，</a:t>
                      </a:r>
                      <a:r>
                        <a:rPr lang="en-US" altLang="zh-CN" sz="1700" b="1" dirty="0" smtClean="0">
                          <a:latin typeface="楷体" panose="02010609060101010101" pitchFamily="49" charset="-122"/>
                          <a:ea typeface="楷体" panose="02010609060101010101" pitchFamily="49" charset="-122"/>
                        </a:rPr>
                        <a:t>3-8</a:t>
                      </a:r>
                      <a:r>
                        <a:rPr lang="zh-CN" altLang="en-US" sz="1700" b="1" dirty="0" smtClean="0">
                          <a:latin typeface="楷体" panose="02010609060101010101" pitchFamily="49" charset="-122"/>
                          <a:ea typeface="楷体" panose="02010609060101010101" pitchFamily="49" charset="-122"/>
                        </a:rPr>
                        <a:t>人</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专门的会议</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软件生命周期中重要阶段的产品</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是</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是</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700" b="1" dirty="0" smtClean="0">
                          <a:latin typeface="楷体" panose="02010609060101010101" pitchFamily="49" charset="-122"/>
                          <a:ea typeface="楷体" panose="02010609060101010101" pitchFamily="49" charset="-122"/>
                        </a:rPr>
                        <a:t>是</a:t>
                      </a:r>
                    </a:p>
                    <a:p>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700" b="1" dirty="0" smtClean="0">
                          <a:latin typeface="楷体" panose="02010609060101010101" pitchFamily="49" charset="-122"/>
                          <a:ea typeface="楷体" panose="02010609060101010101" pitchFamily="49" charset="-122"/>
                        </a:rPr>
                        <a:t>是</a:t>
                      </a:r>
                    </a:p>
                    <a:p>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700" b="1" dirty="0" smtClean="0">
                          <a:latin typeface="楷体" panose="02010609060101010101" pitchFamily="49" charset="-122"/>
                          <a:ea typeface="楷体" panose="02010609060101010101" pitchFamily="49" charset="-122"/>
                        </a:rPr>
                        <a:t>是</a:t>
                      </a:r>
                    </a:p>
                    <a:p>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7">
                  <a:txBody>
                    <a:bodyPr/>
                    <a:lstStyle/>
                    <a:p>
                      <a:r>
                        <a:rPr lang="zh-CN" altLang="en-US" sz="1700" b="1" dirty="0" smtClean="0">
                          <a:latin typeface="楷体" panose="02010609060101010101" pitchFamily="49" charset="-122"/>
                          <a:ea typeface="楷体" panose="02010609060101010101" pitchFamily="49" charset="-122"/>
                        </a:rPr>
                        <a:t>最正式</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43977">
                <a:tc>
                  <a:txBody>
                    <a:bodyPr/>
                    <a:lstStyle/>
                    <a:p>
                      <a:r>
                        <a:rPr lang="zh-CN" altLang="en-US" sz="1700" b="1" dirty="0" smtClean="0">
                          <a:latin typeface="楷体" panose="02010609060101010101" pitchFamily="49" charset="-122"/>
                          <a:ea typeface="楷体" panose="02010609060101010101" pitchFamily="49" charset="-122"/>
                        </a:rPr>
                        <a:t>团队评审</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发现缺陷，达成共识，教育参加者</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作者可为组长，</a:t>
                      </a:r>
                      <a:r>
                        <a:rPr lang="en-US" altLang="zh-CN" sz="1700" b="1" dirty="0" smtClean="0">
                          <a:latin typeface="楷体" panose="02010609060101010101" pitchFamily="49" charset="-122"/>
                          <a:ea typeface="楷体" panose="02010609060101010101" pitchFamily="49" charset="-122"/>
                        </a:rPr>
                        <a:t>3-5</a:t>
                      </a:r>
                      <a:r>
                        <a:rPr lang="zh-CN" altLang="en-US" sz="1700" b="1" dirty="0" smtClean="0">
                          <a:latin typeface="楷体" panose="02010609060101010101" pitchFamily="49" charset="-122"/>
                          <a:ea typeface="楷体" panose="02010609060101010101" pitchFamily="49" charset="-122"/>
                        </a:rPr>
                        <a:t>人</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专门的会议</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阶段性产品</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是</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是</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700" b="1" dirty="0" smtClean="0">
                          <a:latin typeface="楷体" panose="02010609060101010101" pitchFamily="49" charset="-122"/>
                          <a:ea typeface="楷体" panose="02010609060101010101" pitchFamily="49" charset="-122"/>
                        </a:rPr>
                        <a:t>是</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700" b="1" dirty="0" smtClean="0">
                          <a:latin typeface="楷体" panose="02010609060101010101" pitchFamily="49" charset="-122"/>
                          <a:ea typeface="楷体" panose="02010609060101010101" pitchFamily="49" charset="-122"/>
                        </a:rPr>
                        <a:t>是</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700" b="1" dirty="0" smtClean="0">
                          <a:latin typeface="楷体" panose="02010609060101010101" pitchFamily="49" charset="-122"/>
                          <a:ea typeface="楷体" panose="02010609060101010101" pitchFamily="49" charset="-122"/>
                        </a:rPr>
                        <a:t>是</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zh-CN" altLang="en-US" dirty="0"/>
                    </a:p>
                  </a:txBody>
                  <a:tcPr/>
                </a:tc>
              </a:tr>
              <a:tr h="643977">
                <a:tc>
                  <a:txBody>
                    <a:bodyPr/>
                    <a:lstStyle/>
                    <a:p>
                      <a:r>
                        <a:rPr lang="zh-CN" altLang="en-US" sz="1700" b="1" dirty="0" smtClean="0">
                          <a:latin typeface="楷体" panose="02010609060101010101" pitchFamily="49" charset="-122"/>
                          <a:ea typeface="楷体" panose="02010609060101010101" pitchFamily="49" charset="-122"/>
                        </a:rPr>
                        <a:t>走查</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发现缺陷，达成共识，教育参加者</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作者为主导，</a:t>
                      </a:r>
                      <a:r>
                        <a:rPr lang="en-US" altLang="zh-CN" sz="1700" b="1" dirty="0" smtClean="0">
                          <a:latin typeface="楷体" panose="02010609060101010101" pitchFamily="49" charset="-122"/>
                          <a:ea typeface="楷体" panose="02010609060101010101" pitchFamily="49" charset="-122"/>
                        </a:rPr>
                        <a:t>2-3</a:t>
                      </a:r>
                      <a:r>
                        <a:rPr lang="zh-CN" altLang="en-US" sz="1700" b="1" dirty="0" smtClean="0">
                          <a:latin typeface="楷体" panose="02010609060101010101" pitchFamily="49" charset="-122"/>
                          <a:ea typeface="楷体" panose="02010609060101010101" pitchFamily="49" charset="-122"/>
                        </a:rPr>
                        <a:t>人</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专门的会议</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架构、蓝图、源代码</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是</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否</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700" b="1" dirty="0" smtClean="0">
                          <a:latin typeface="楷体" panose="02010609060101010101" pitchFamily="49" charset="-122"/>
                          <a:ea typeface="楷体" panose="02010609060101010101" pitchFamily="49" charset="-122"/>
                        </a:rPr>
                        <a:t>是</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700" b="1" dirty="0" smtClean="0">
                          <a:latin typeface="楷体" panose="02010609060101010101" pitchFamily="49" charset="-122"/>
                          <a:ea typeface="楷体" panose="02010609060101010101" pitchFamily="49" charset="-122"/>
                        </a:rPr>
                        <a:t>是</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700" b="1" dirty="0" smtClean="0">
                          <a:latin typeface="楷体" panose="02010609060101010101" pitchFamily="49" charset="-122"/>
                          <a:ea typeface="楷体" panose="02010609060101010101" pitchFamily="49" charset="-122"/>
                        </a:rPr>
                        <a:t>否</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zh-CN" altLang="en-US" dirty="0"/>
                    </a:p>
                  </a:txBody>
                  <a:tcPr/>
                </a:tc>
              </a:tr>
              <a:tr h="846940">
                <a:tc>
                  <a:txBody>
                    <a:bodyPr/>
                    <a:lstStyle/>
                    <a:p>
                      <a:r>
                        <a:rPr lang="zh-CN" altLang="en-US" sz="1700" b="1" dirty="0" smtClean="0">
                          <a:latin typeface="楷体" panose="02010609060101010101" pitchFamily="49" charset="-122"/>
                          <a:ea typeface="楷体" panose="02010609060101010101" pitchFamily="49" charset="-122"/>
                        </a:rPr>
                        <a:t>结对编程</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发现缺陷并立即修复</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结对编程人员（</a:t>
                      </a:r>
                      <a:r>
                        <a:rPr lang="en-US" altLang="zh-CN" sz="1700" b="1" dirty="0" smtClean="0">
                          <a:latin typeface="楷体" panose="02010609060101010101" pitchFamily="49" charset="-122"/>
                          <a:ea typeface="楷体" panose="02010609060101010101" pitchFamily="49" charset="-122"/>
                        </a:rPr>
                        <a:t>2</a:t>
                      </a:r>
                      <a:r>
                        <a:rPr lang="zh-CN" altLang="en-US" sz="1700" b="1" dirty="0" smtClean="0">
                          <a:latin typeface="楷体" panose="02010609060101010101" pitchFamily="49" charset="-122"/>
                          <a:ea typeface="楷体" panose="02010609060101010101" pitchFamily="49" charset="-122"/>
                        </a:rPr>
                        <a:t>人）</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两程序员在同一工作站</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产品模块开发（包括设计、算法、代码）</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是</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否</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持续</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700" b="1" dirty="0" smtClean="0">
                          <a:latin typeface="楷体" panose="02010609060101010101" pitchFamily="49" charset="-122"/>
                          <a:ea typeface="楷体" panose="02010609060101010101" pitchFamily="49" charset="-122"/>
                        </a:rPr>
                        <a:t>是</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700" b="1" dirty="0" smtClean="0">
                          <a:latin typeface="楷体" panose="02010609060101010101" pitchFamily="49" charset="-122"/>
                          <a:ea typeface="楷体" panose="02010609060101010101" pitchFamily="49" charset="-122"/>
                        </a:rPr>
                        <a:t>是</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smtClean="0"/>
                    </a:p>
                  </a:txBody>
                  <a:tcPr/>
                </a:tc>
              </a:tr>
              <a:tr h="643977">
                <a:tc>
                  <a:txBody>
                    <a:bodyPr/>
                    <a:lstStyle/>
                    <a:p>
                      <a:r>
                        <a:rPr lang="zh-CN" altLang="en-US" sz="1700" b="1" dirty="0" smtClean="0">
                          <a:latin typeface="楷体" panose="02010609060101010101" pitchFamily="49" charset="-122"/>
                          <a:ea typeface="楷体" panose="02010609060101010101" pitchFamily="49" charset="-122"/>
                        </a:rPr>
                        <a:t>同行评审</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发现缺陷</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不含作者，单人</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独立评审</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阶段性产品</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否</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是</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否</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是</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否</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zh-CN" altLang="en-US" dirty="0"/>
                    </a:p>
                  </a:txBody>
                  <a:tcPr/>
                </a:tc>
              </a:tr>
              <a:tr h="537698">
                <a:tc>
                  <a:txBody>
                    <a:bodyPr/>
                    <a:lstStyle/>
                    <a:p>
                      <a:r>
                        <a:rPr lang="zh-CN" altLang="en-US" sz="1700" b="1" dirty="0" smtClean="0">
                          <a:latin typeface="楷体" panose="02010609060101010101" pitchFamily="49" charset="-122"/>
                          <a:ea typeface="楷体" panose="02010609060101010101" pitchFamily="49" charset="-122"/>
                        </a:rPr>
                        <a:t>轮查</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发现缺陷</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不含作者，多人并行桌查</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分别独立评审，最后汇总</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阶段性产品</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否</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是</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可能</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是</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否</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zh-CN" altLang="en-US" dirty="0"/>
                    </a:p>
                  </a:txBody>
                  <a:tcPr/>
                </a:tc>
              </a:tr>
              <a:tr h="643977">
                <a:tc>
                  <a:txBody>
                    <a:bodyPr/>
                    <a:lstStyle/>
                    <a:p>
                      <a:r>
                        <a:rPr lang="zh-CN" altLang="en-US" sz="1700" b="1" dirty="0" smtClean="0">
                          <a:latin typeface="楷体" panose="02010609060101010101" pitchFamily="49" charset="-122"/>
                          <a:ea typeface="楷体" panose="02010609060101010101" pitchFamily="49" charset="-122"/>
                        </a:rPr>
                        <a:t>特别检查</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解决当前问题</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单人（程序员）</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与作者讨论</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需要解决的问题</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否</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否</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是</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是</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否</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zh-CN" altLang="en-US" dirty="0"/>
                    </a:p>
                  </a:txBody>
                  <a:tcPr/>
                </a:tc>
              </a:tr>
            </a:tbl>
          </a:graphicData>
        </a:graphic>
      </p:graphicFrame>
      <p:sp>
        <p:nvSpPr>
          <p:cNvPr id="9" name="文本框 8"/>
          <p:cNvSpPr txBox="1"/>
          <p:nvPr/>
        </p:nvSpPr>
        <p:spPr>
          <a:xfrm>
            <a:off x="11397945" y="5873071"/>
            <a:ext cx="767408" cy="707886"/>
          </a:xfrm>
          <a:prstGeom prst="rect">
            <a:avLst/>
          </a:prstGeom>
          <a:noFill/>
        </p:spPr>
        <p:txBody>
          <a:bodyPr wrap="square" rtlCol="0">
            <a:spAutoFit/>
          </a:bodyPr>
          <a:lstStyle/>
          <a:p>
            <a:r>
              <a:rPr lang="zh-CN" altLang="en-US" sz="2000" b="1" dirty="0" smtClean="0">
                <a:latin typeface="楷体" panose="02010609060101010101" pitchFamily="49" charset="-122"/>
                <a:ea typeface="楷体" panose="02010609060101010101" pitchFamily="49" charset="-122"/>
              </a:rPr>
              <a:t>最随意</a:t>
            </a:r>
            <a:endParaRPr lang="zh-CN" altLang="en-US" sz="2000" b="1" dirty="0">
              <a:latin typeface="楷体" panose="02010609060101010101" pitchFamily="49" charset="-122"/>
              <a:ea typeface="楷体" panose="02010609060101010101" pitchFamily="49" charset="-122"/>
            </a:endParaRPr>
          </a:p>
        </p:txBody>
      </p:sp>
      <p:cxnSp>
        <p:nvCxnSpPr>
          <p:cNvPr id="11" name="直接箭头连接符 10"/>
          <p:cNvCxnSpPr/>
          <p:nvPr/>
        </p:nvCxnSpPr>
        <p:spPr>
          <a:xfrm>
            <a:off x="11784632" y="1988840"/>
            <a:ext cx="0" cy="3816424"/>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3" name="标题 2"/>
          <p:cNvSpPr>
            <a:spLocks noGrp="1"/>
          </p:cNvSpPr>
          <p:nvPr>
            <p:ph type="title"/>
          </p:nvPr>
        </p:nvSpPr>
        <p:spPr>
          <a:xfrm>
            <a:off x="263352" y="188640"/>
            <a:ext cx="10668000" cy="720080"/>
          </a:xfrm>
        </p:spPr>
        <p:txBody>
          <a:bodyPr/>
          <a:lstStyle/>
          <a:p>
            <a:r>
              <a:rPr lang="zh-CN" altLang="en-US" dirty="0" smtClean="0"/>
              <a:t>同行评审方法的比较</a:t>
            </a:r>
            <a:endParaRPr lang="zh-CN" altLang="en-US" dirty="0"/>
          </a:p>
        </p:txBody>
      </p:sp>
      <p:cxnSp>
        <p:nvCxnSpPr>
          <p:cNvPr id="6" name="直接连接符 5"/>
          <p:cNvCxnSpPr/>
          <p:nvPr/>
        </p:nvCxnSpPr>
        <p:spPr>
          <a:xfrm>
            <a:off x="8112224" y="3717032"/>
            <a:ext cx="1152128" cy="1944216"/>
          </a:xfrm>
          <a:prstGeom prst="line">
            <a:avLst/>
          </a:prstGeom>
          <a:ln w="57150">
            <a:solidFill>
              <a:srgbClr val="FF0000"/>
            </a:solidFill>
          </a:ln>
        </p:spPr>
        <p:style>
          <a:lnRef idx="1">
            <a:schemeClr val="accent6"/>
          </a:lnRef>
          <a:fillRef idx="0">
            <a:schemeClr val="accent6"/>
          </a:fillRef>
          <a:effectRef idx="0">
            <a:schemeClr val="accent6"/>
          </a:effectRef>
          <a:fontRef idx="minor">
            <a:schemeClr val="tx1"/>
          </a:fontRef>
        </p:style>
      </p:cxnSp>
      <p:sp>
        <p:nvSpPr>
          <p:cNvPr id="10" name="文本框 9"/>
          <p:cNvSpPr txBox="1"/>
          <p:nvPr/>
        </p:nvSpPr>
        <p:spPr>
          <a:xfrm>
            <a:off x="3431704" y="2492896"/>
            <a:ext cx="4872038" cy="2246769"/>
          </a:xfrm>
          <a:prstGeom prst="rect">
            <a:avLst/>
          </a:prstGeom>
          <a:solidFill>
            <a:srgbClr val="FF0000"/>
          </a:solidFill>
        </p:spPr>
        <p:txBody>
          <a:bodyPr wrap="square" rtlCol="0">
            <a:spAutoFit/>
          </a:bodyPr>
          <a:lstStyle/>
          <a:p>
            <a:r>
              <a:rPr lang="zh-CN" altLang="en-US" sz="2800" b="1" dirty="0" smtClean="0">
                <a:solidFill>
                  <a:schemeClr val="bg1"/>
                </a:solidFill>
                <a:latin typeface="楷体" panose="02010609060101010101" pitchFamily="49" charset="-122"/>
                <a:ea typeface="楷体" panose="02010609060101010101" pitchFamily="49" charset="-122"/>
              </a:rPr>
              <a:t>不确定是否需要举行会议，可在会议中由参与人员同时进行单独评审并汇总，也可由参与人员分别抽时间单独评审后由组织者对意见加以汇总</a:t>
            </a:r>
            <a:endParaRPr lang="zh-CN" altLang="en-US" sz="2800" b="1" dirty="0">
              <a:solidFill>
                <a:schemeClr val="bg1"/>
              </a:solidFill>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530519682"/>
      </p:ext>
    </p:extLst>
  </p:cSld>
  <p:clrMapOvr>
    <a:masterClrMapping/>
  </p:clrMapOvr>
  <p:transition>
    <p:blinds dir="vert"/>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p:cNvGraphicFramePr>
            <a:graphicFrameLocks noGrp="1"/>
          </p:cNvGraphicFramePr>
          <p:nvPr>
            <p:ph idx="1"/>
            <p:extLst>
              <p:ext uri="{D42A27DB-BD31-4B8C-83A1-F6EECF244321}">
                <p14:modId xmlns:p14="http://schemas.microsoft.com/office/powerpoint/2010/main" val="3556512926"/>
              </p:ext>
            </p:extLst>
          </p:nvPr>
        </p:nvGraphicFramePr>
        <p:xfrm>
          <a:off x="92687" y="908720"/>
          <a:ext cx="12072663" cy="5719779"/>
        </p:xfrm>
        <a:graphic>
          <a:graphicData uri="http://schemas.openxmlformats.org/drawingml/2006/table">
            <a:tbl>
              <a:tblPr firstRow="1" bandRow="1">
                <a:tableStyleId>{5C22544A-7EE6-4342-B048-85BDC9FD1C3A}</a:tableStyleId>
              </a:tblPr>
              <a:tblGrid>
                <a:gridCol w="714902"/>
                <a:gridCol w="2021404"/>
                <a:gridCol w="1584176"/>
                <a:gridCol w="1584176"/>
                <a:gridCol w="1656184"/>
                <a:gridCol w="732110"/>
                <a:gridCol w="732110"/>
                <a:gridCol w="732110"/>
                <a:gridCol w="732110"/>
                <a:gridCol w="732110"/>
                <a:gridCol w="851271"/>
              </a:tblGrid>
              <a:tr h="367987">
                <a:tc rowSpan="2">
                  <a:txBody>
                    <a:bodyPr/>
                    <a:lstStyle/>
                    <a:p>
                      <a:r>
                        <a:rPr lang="zh-CN" altLang="en-US" sz="1700" b="1" dirty="0" smtClean="0">
                          <a:solidFill>
                            <a:schemeClr val="tx1"/>
                          </a:solidFill>
                          <a:latin typeface="楷体" panose="02010609060101010101" pitchFamily="49" charset="-122"/>
                          <a:ea typeface="楷体" panose="02010609060101010101" pitchFamily="49" charset="-122"/>
                        </a:rPr>
                        <a:t>评审方法</a:t>
                      </a:r>
                      <a:endParaRPr lang="zh-CN" altLang="en-US" sz="1700" b="1" dirty="0">
                        <a:solidFill>
                          <a:schemeClr val="tx1"/>
                        </a:solidFill>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rowSpan="2">
                  <a:txBody>
                    <a:bodyPr/>
                    <a:lstStyle/>
                    <a:p>
                      <a:r>
                        <a:rPr lang="zh-CN" altLang="en-US" sz="1700" b="1" dirty="0" smtClean="0">
                          <a:solidFill>
                            <a:schemeClr val="tx1"/>
                          </a:solidFill>
                          <a:latin typeface="楷体" panose="02010609060101010101" pitchFamily="49" charset="-122"/>
                          <a:ea typeface="楷体" panose="02010609060101010101" pitchFamily="49" charset="-122"/>
                        </a:rPr>
                        <a:t>评审目的</a:t>
                      </a:r>
                      <a:endParaRPr lang="zh-CN" altLang="en-US" sz="1700" b="1" dirty="0">
                        <a:solidFill>
                          <a:schemeClr val="tx1"/>
                        </a:solidFill>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rowSpan="2">
                  <a:txBody>
                    <a:bodyPr/>
                    <a:lstStyle/>
                    <a:p>
                      <a:r>
                        <a:rPr lang="zh-CN" altLang="en-US" sz="1700" b="1" dirty="0" smtClean="0">
                          <a:solidFill>
                            <a:schemeClr val="tx1"/>
                          </a:solidFill>
                          <a:latin typeface="楷体" panose="02010609060101010101" pitchFamily="49" charset="-122"/>
                          <a:ea typeface="楷体" panose="02010609060101010101" pitchFamily="49" charset="-122"/>
                        </a:rPr>
                        <a:t>参与人数</a:t>
                      </a:r>
                      <a:endParaRPr lang="zh-CN" altLang="en-US" sz="1700" b="1" dirty="0">
                        <a:solidFill>
                          <a:schemeClr val="tx1"/>
                        </a:solidFill>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rowSpan="2">
                  <a:txBody>
                    <a:bodyPr/>
                    <a:lstStyle/>
                    <a:p>
                      <a:r>
                        <a:rPr lang="zh-CN" altLang="en-US" sz="1700" b="1" dirty="0" smtClean="0">
                          <a:solidFill>
                            <a:schemeClr val="tx1"/>
                          </a:solidFill>
                          <a:latin typeface="楷体" panose="02010609060101010101" pitchFamily="49" charset="-122"/>
                          <a:ea typeface="楷体" panose="02010609060101010101" pitchFamily="49" charset="-122"/>
                        </a:rPr>
                        <a:t>评审形式</a:t>
                      </a:r>
                      <a:endParaRPr lang="zh-CN" altLang="en-US" sz="1700" b="1" dirty="0">
                        <a:solidFill>
                          <a:schemeClr val="tx1"/>
                        </a:solidFill>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rowSpan="2">
                  <a:txBody>
                    <a:bodyPr/>
                    <a:lstStyle/>
                    <a:p>
                      <a:r>
                        <a:rPr lang="zh-CN" altLang="en-US" sz="1700" b="1" dirty="0" smtClean="0">
                          <a:solidFill>
                            <a:schemeClr val="tx1"/>
                          </a:solidFill>
                          <a:latin typeface="楷体" panose="02010609060101010101" pitchFamily="49" charset="-122"/>
                          <a:ea typeface="楷体" panose="02010609060101010101" pitchFamily="49" charset="-122"/>
                        </a:rPr>
                        <a:t>适用对象</a:t>
                      </a:r>
                      <a:endParaRPr lang="zh-CN" altLang="en-US" sz="1700" b="1" dirty="0">
                        <a:solidFill>
                          <a:schemeClr val="tx1"/>
                        </a:solidFill>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gridSpan="5">
                  <a:txBody>
                    <a:bodyPr/>
                    <a:lstStyle/>
                    <a:p>
                      <a:r>
                        <a:rPr lang="zh-CN" altLang="en-US" sz="1700" b="1" dirty="0" smtClean="0">
                          <a:solidFill>
                            <a:schemeClr val="tx1"/>
                          </a:solidFill>
                          <a:latin typeface="楷体" panose="02010609060101010101" pitchFamily="49" charset="-122"/>
                          <a:ea typeface="楷体" panose="02010609060101010101" pitchFamily="49" charset="-122"/>
                        </a:rPr>
                        <a:t>评审过程</a:t>
                      </a:r>
                      <a:endParaRPr lang="zh-CN" altLang="en-US" sz="1700" b="1" dirty="0">
                        <a:solidFill>
                          <a:schemeClr val="tx1"/>
                        </a:solidFill>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rowSpan="2">
                  <a:txBody>
                    <a:bodyPr/>
                    <a:lstStyle/>
                    <a:p>
                      <a:r>
                        <a:rPr lang="zh-CN" altLang="en-US" sz="1700" b="1" dirty="0" smtClean="0">
                          <a:solidFill>
                            <a:schemeClr val="tx1"/>
                          </a:solidFill>
                          <a:latin typeface="楷体" panose="02010609060101010101" pitchFamily="49" charset="-122"/>
                          <a:ea typeface="楷体" panose="02010609060101010101" pitchFamily="49" charset="-122"/>
                        </a:rPr>
                        <a:t>正式程度</a:t>
                      </a:r>
                      <a:endParaRPr lang="zh-CN" altLang="en-US" sz="1700" b="1" dirty="0">
                        <a:solidFill>
                          <a:schemeClr val="tx1"/>
                        </a:solidFill>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r>
              <a:tr h="428924">
                <a:tc vMerge="1">
                  <a:txBody>
                    <a:bodyPr/>
                    <a:lstStyle/>
                    <a:p>
                      <a:endParaRPr lang="zh-CN" altLang="en-US" dirty="0"/>
                    </a:p>
                  </a:txBody>
                  <a:tcPr/>
                </a:tc>
                <a:tc vMerge="1">
                  <a:txBody>
                    <a:bodyPr/>
                    <a:lstStyle/>
                    <a:p>
                      <a:endParaRPr lang="zh-CN" altLang="en-US" dirty="0"/>
                    </a:p>
                  </a:txBody>
                  <a:tcPr/>
                </a:tc>
                <a:tc vMerge="1">
                  <a:txBody>
                    <a:bodyPr/>
                    <a:lstStyle/>
                    <a:p>
                      <a:endParaRPr lang="zh-CN" altLang="en-US" dirty="0"/>
                    </a:p>
                  </a:txBody>
                  <a:tcPr/>
                </a:tc>
                <a:tc vMerge="1">
                  <a:txBody>
                    <a:bodyPr/>
                    <a:lstStyle/>
                    <a:p>
                      <a:endParaRPr lang="zh-CN" altLang="en-US" dirty="0"/>
                    </a:p>
                  </a:txBody>
                  <a:tcPr/>
                </a:tc>
                <a:tc vMerge="1">
                  <a:txBody>
                    <a:bodyPr/>
                    <a:lstStyle/>
                    <a:p>
                      <a:endParaRPr lang="zh-CN" altLang="en-US" dirty="0"/>
                    </a:p>
                  </a:txBody>
                  <a:tcPr/>
                </a:tc>
                <a:tc>
                  <a:txBody>
                    <a:bodyPr/>
                    <a:lstStyle/>
                    <a:p>
                      <a:r>
                        <a:rPr lang="zh-CN" altLang="en-US" sz="1700" b="1" dirty="0" smtClean="0">
                          <a:solidFill>
                            <a:schemeClr val="tx1"/>
                          </a:solidFill>
                          <a:latin typeface="楷体" panose="02010609060101010101" pitchFamily="49" charset="-122"/>
                          <a:ea typeface="楷体" panose="02010609060101010101" pitchFamily="49" charset="-122"/>
                        </a:rPr>
                        <a:t>计划</a:t>
                      </a:r>
                      <a:endParaRPr lang="zh-CN" altLang="en-US" sz="1700" b="1" dirty="0">
                        <a:solidFill>
                          <a:schemeClr val="tx1"/>
                        </a:solidFill>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solidFill>
                            <a:schemeClr val="tx1"/>
                          </a:solidFill>
                          <a:latin typeface="楷体" panose="02010609060101010101" pitchFamily="49" charset="-122"/>
                          <a:ea typeface="楷体" panose="02010609060101010101" pitchFamily="49" charset="-122"/>
                        </a:rPr>
                        <a:t>准备</a:t>
                      </a:r>
                      <a:endParaRPr lang="zh-CN" altLang="en-US" sz="1700" b="1" dirty="0">
                        <a:solidFill>
                          <a:schemeClr val="tx1"/>
                        </a:solidFill>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solidFill>
                            <a:schemeClr val="tx1"/>
                          </a:solidFill>
                          <a:latin typeface="楷体" panose="02010609060101010101" pitchFamily="49" charset="-122"/>
                          <a:ea typeface="楷体" panose="02010609060101010101" pitchFamily="49" charset="-122"/>
                        </a:rPr>
                        <a:t>会议</a:t>
                      </a:r>
                      <a:endParaRPr lang="zh-CN" altLang="en-US" sz="1700" b="1" dirty="0">
                        <a:solidFill>
                          <a:schemeClr val="tx1"/>
                        </a:solidFill>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solidFill>
                            <a:schemeClr val="tx1"/>
                          </a:solidFill>
                          <a:latin typeface="楷体" panose="02010609060101010101" pitchFamily="49" charset="-122"/>
                          <a:ea typeface="楷体" panose="02010609060101010101" pitchFamily="49" charset="-122"/>
                        </a:rPr>
                        <a:t>修复</a:t>
                      </a:r>
                      <a:endParaRPr lang="zh-CN" altLang="en-US" sz="1700" b="1" dirty="0">
                        <a:solidFill>
                          <a:schemeClr val="tx1"/>
                        </a:solidFill>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solidFill>
                            <a:schemeClr val="tx1"/>
                          </a:solidFill>
                          <a:latin typeface="楷体" panose="02010609060101010101" pitchFamily="49" charset="-122"/>
                          <a:ea typeface="楷体" panose="02010609060101010101" pitchFamily="49" charset="-122"/>
                        </a:rPr>
                        <a:t>确认</a:t>
                      </a:r>
                      <a:endParaRPr lang="zh-CN" altLang="en-US" sz="1700" b="1" dirty="0">
                        <a:solidFill>
                          <a:schemeClr val="tx1"/>
                        </a:solidFill>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zh-CN" altLang="en-US" dirty="0"/>
                    </a:p>
                  </a:txBody>
                  <a:tcPr/>
                </a:tc>
              </a:tr>
              <a:tr h="606589">
                <a:tc>
                  <a:txBody>
                    <a:bodyPr/>
                    <a:lstStyle/>
                    <a:p>
                      <a:r>
                        <a:rPr lang="zh-CN" altLang="en-US" sz="1700" b="1" dirty="0" smtClean="0">
                          <a:latin typeface="楷体" panose="02010609060101010101" pitchFamily="49" charset="-122"/>
                          <a:ea typeface="楷体" panose="02010609060101010101" pitchFamily="49" charset="-122"/>
                        </a:rPr>
                        <a:t>审查</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发现缺陷，找到违反既定标准的问题</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不含作者，</a:t>
                      </a:r>
                      <a:r>
                        <a:rPr lang="en-US" altLang="zh-CN" sz="1700" b="1" dirty="0" smtClean="0">
                          <a:latin typeface="楷体" panose="02010609060101010101" pitchFamily="49" charset="-122"/>
                          <a:ea typeface="楷体" panose="02010609060101010101" pitchFamily="49" charset="-122"/>
                        </a:rPr>
                        <a:t>3-8</a:t>
                      </a:r>
                      <a:r>
                        <a:rPr lang="zh-CN" altLang="en-US" sz="1700" b="1" dirty="0" smtClean="0">
                          <a:latin typeface="楷体" panose="02010609060101010101" pitchFamily="49" charset="-122"/>
                          <a:ea typeface="楷体" panose="02010609060101010101" pitchFamily="49" charset="-122"/>
                        </a:rPr>
                        <a:t>人</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专门的会议</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软件生命周期中重要阶段的产品</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是</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是</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700" b="1" dirty="0" smtClean="0">
                          <a:latin typeface="楷体" panose="02010609060101010101" pitchFamily="49" charset="-122"/>
                          <a:ea typeface="楷体" panose="02010609060101010101" pitchFamily="49" charset="-122"/>
                        </a:rPr>
                        <a:t>是</a:t>
                      </a:r>
                    </a:p>
                    <a:p>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700" b="1" dirty="0" smtClean="0">
                          <a:latin typeface="楷体" panose="02010609060101010101" pitchFamily="49" charset="-122"/>
                          <a:ea typeface="楷体" panose="02010609060101010101" pitchFamily="49" charset="-122"/>
                        </a:rPr>
                        <a:t>是</a:t>
                      </a:r>
                    </a:p>
                    <a:p>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700" b="1" dirty="0" smtClean="0">
                          <a:latin typeface="楷体" panose="02010609060101010101" pitchFamily="49" charset="-122"/>
                          <a:ea typeface="楷体" panose="02010609060101010101" pitchFamily="49" charset="-122"/>
                        </a:rPr>
                        <a:t>是</a:t>
                      </a:r>
                    </a:p>
                    <a:p>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7">
                  <a:txBody>
                    <a:bodyPr/>
                    <a:lstStyle/>
                    <a:p>
                      <a:r>
                        <a:rPr lang="zh-CN" altLang="en-US" sz="1700" b="1" dirty="0" smtClean="0">
                          <a:latin typeface="楷体" panose="02010609060101010101" pitchFamily="49" charset="-122"/>
                          <a:ea typeface="楷体" panose="02010609060101010101" pitchFamily="49" charset="-122"/>
                        </a:rPr>
                        <a:t>最正式</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43977">
                <a:tc>
                  <a:txBody>
                    <a:bodyPr/>
                    <a:lstStyle/>
                    <a:p>
                      <a:r>
                        <a:rPr lang="zh-CN" altLang="en-US" sz="1700" b="1" dirty="0" smtClean="0">
                          <a:latin typeface="楷体" panose="02010609060101010101" pitchFamily="49" charset="-122"/>
                          <a:ea typeface="楷体" panose="02010609060101010101" pitchFamily="49" charset="-122"/>
                        </a:rPr>
                        <a:t>团队评审</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发现缺陷，达成共识，教育参加者</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作者可为组长，</a:t>
                      </a:r>
                      <a:r>
                        <a:rPr lang="en-US" altLang="zh-CN" sz="1700" b="1" dirty="0" smtClean="0">
                          <a:latin typeface="楷体" panose="02010609060101010101" pitchFamily="49" charset="-122"/>
                          <a:ea typeface="楷体" panose="02010609060101010101" pitchFamily="49" charset="-122"/>
                        </a:rPr>
                        <a:t>3-5</a:t>
                      </a:r>
                      <a:r>
                        <a:rPr lang="zh-CN" altLang="en-US" sz="1700" b="1" dirty="0" smtClean="0">
                          <a:latin typeface="楷体" panose="02010609060101010101" pitchFamily="49" charset="-122"/>
                          <a:ea typeface="楷体" panose="02010609060101010101" pitchFamily="49" charset="-122"/>
                        </a:rPr>
                        <a:t>人</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专门的会议</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阶段性产品</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是</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是</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700" b="1" dirty="0" smtClean="0">
                          <a:latin typeface="楷体" panose="02010609060101010101" pitchFamily="49" charset="-122"/>
                          <a:ea typeface="楷体" panose="02010609060101010101" pitchFamily="49" charset="-122"/>
                        </a:rPr>
                        <a:t>是</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700" b="1" dirty="0" smtClean="0">
                          <a:latin typeface="楷体" panose="02010609060101010101" pitchFamily="49" charset="-122"/>
                          <a:ea typeface="楷体" panose="02010609060101010101" pitchFamily="49" charset="-122"/>
                        </a:rPr>
                        <a:t>是</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700" b="1" dirty="0" smtClean="0">
                          <a:latin typeface="楷体" panose="02010609060101010101" pitchFamily="49" charset="-122"/>
                          <a:ea typeface="楷体" panose="02010609060101010101" pitchFamily="49" charset="-122"/>
                        </a:rPr>
                        <a:t>是</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zh-CN" altLang="en-US" dirty="0"/>
                    </a:p>
                  </a:txBody>
                  <a:tcPr/>
                </a:tc>
              </a:tr>
              <a:tr h="643977">
                <a:tc>
                  <a:txBody>
                    <a:bodyPr/>
                    <a:lstStyle/>
                    <a:p>
                      <a:r>
                        <a:rPr lang="zh-CN" altLang="en-US" sz="1700" b="1" dirty="0" smtClean="0">
                          <a:latin typeface="楷体" panose="02010609060101010101" pitchFamily="49" charset="-122"/>
                          <a:ea typeface="楷体" panose="02010609060101010101" pitchFamily="49" charset="-122"/>
                        </a:rPr>
                        <a:t>走查</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发现缺陷，达成共识，教育参加者</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作者为主导，</a:t>
                      </a:r>
                      <a:r>
                        <a:rPr lang="en-US" altLang="zh-CN" sz="1700" b="1" dirty="0" smtClean="0">
                          <a:latin typeface="楷体" panose="02010609060101010101" pitchFamily="49" charset="-122"/>
                          <a:ea typeface="楷体" panose="02010609060101010101" pitchFamily="49" charset="-122"/>
                        </a:rPr>
                        <a:t>2-3</a:t>
                      </a:r>
                      <a:r>
                        <a:rPr lang="zh-CN" altLang="en-US" sz="1700" b="1" dirty="0" smtClean="0">
                          <a:latin typeface="楷体" panose="02010609060101010101" pitchFamily="49" charset="-122"/>
                          <a:ea typeface="楷体" panose="02010609060101010101" pitchFamily="49" charset="-122"/>
                        </a:rPr>
                        <a:t>人</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专门的会议</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架构、蓝图、源代码</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是</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否</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700" b="1" dirty="0" smtClean="0">
                          <a:latin typeface="楷体" panose="02010609060101010101" pitchFamily="49" charset="-122"/>
                          <a:ea typeface="楷体" panose="02010609060101010101" pitchFamily="49" charset="-122"/>
                        </a:rPr>
                        <a:t>是</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700" b="1" dirty="0" smtClean="0">
                          <a:latin typeface="楷体" panose="02010609060101010101" pitchFamily="49" charset="-122"/>
                          <a:ea typeface="楷体" panose="02010609060101010101" pitchFamily="49" charset="-122"/>
                        </a:rPr>
                        <a:t>是</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700" b="1" dirty="0" smtClean="0">
                          <a:latin typeface="楷体" panose="02010609060101010101" pitchFamily="49" charset="-122"/>
                          <a:ea typeface="楷体" panose="02010609060101010101" pitchFamily="49" charset="-122"/>
                        </a:rPr>
                        <a:t>否</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zh-CN" altLang="en-US" dirty="0"/>
                    </a:p>
                  </a:txBody>
                  <a:tcPr/>
                </a:tc>
              </a:tr>
              <a:tr h="846940">
                <a:tc>
                  <a:txBody>
                    <a:bodyPr/>
                    <a:lstStyle/>
                    <a:p>
                      <a:r>
                        <a:rPr lang="zh-CN" altLang="en-US" sz="1700" b="1" dirty="0" smtClean="0">
                          <a:latin typeface="楷体" panose="02010609060101010101" pitchFamily="49" charset="-122"/>
                          <a:ea typeface="楷体" panose="02010609060101010101" pitchFamily="49" charset="-122"/>
                        </a:rPr>
                        <a:t>结对编程</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发现缺陷并立即修复</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结对编程人员（</a:t>
                      </a:r>
                      <a:r>
                        <a:rPr lang="en-US" altLang="zh-CN" sz="1700" b="1" dirty="0" smtClean="0">
                          <a:latin typeface="楷体" panose="02010609060101010101" pitchFamily="49" charset="-122"/>
                          <a:ea typeface="楷体" panose="02010609060101010101" pitchFamily="49" charset="-122"/>
                        </a:rPr>
                        <a:t>2</a:t>
                      </a:r>
                      <a:r>
                        <a:rPr lang="zh-CN" altLang="en-US" sz="1700" b="1" dirty="0" smtClean="0">
                          <a:latin typeface="楷体" panose="02010609060101010101" pitchFamily="49" charset="-122"/>
                          <a:ea typeface="楷体" panose="02010609060101010101" pitchFamily="49" charset="-122"/>
                        </a:rPr>
                        <a:t>人）</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两程序员在同一工作站</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产品模块开发（包括设计、算法、代码）</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是</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否</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持续</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700" b="1" dirty="0" smtClean="0">
                          <a:latin typeface="楷体" panose="02010609060101010101" pitchFamily="49" charset="-122"/>
                          <a:ea typeface="楷体" panose="02010609060101010101" pitchFamily="49" charset="-122"/>
                        </a:rPr>
                        <a:t>是</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700" b="1" dirty="0" smtClean="0">
                          <a:latin typeface="楷体" panose="02010609060101010101" pitchFamily="49" charset="-122"/>
                          <a:ea typeface="楷体" panose="02010609060101010101" pitchFamily="49" charset="-122"/>
                        </a:rPr>
                        <a:t>是</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smtClean="0"/>
                    </a:p>
                  </a:txBody>
                  <a:tcPr/>
                </a:tc>
              </a:tr>
              <a:tr h="643977">
                <a:tc>
                  <a:txBody>
                    <a:bodyPr/>
                    <a:lstStyle/>
                    <a:p>
                      <a:r>
                        <a:rPr lang="zh-CN" altLang="en-US" sz="1700" b="1" dirty="0" smtClean="0">
                          <a:latin typeface="楷体" panose="02010609060101010101" pitchFamily="49" charset="-122"/>
                          <a:ea typeface="楷体" panose="02010609060101010101" pitchFamily="49" charset="-122"/>
                        </a:rPr>
                        <a:t>同行评审</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发现缺陷</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不含作者，单人</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独立评审</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阶段性产品</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否</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是</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否</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是</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否</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zh-CN" altLang="en-US" dirty="0"/>
                    </a:p>
                  </a:txBody>
                  <a:tcPr/>
                </a:tc>
              </a:tr>
              <a:tr h="537698">
                <a:tc>
                  <a:txBody>
                    <a:bodyPr/>
                    <a:lstStyle/>
                    <a:p>
                      <a:r>
                        <a:rPr lang="zh-CN" altLang="en-US" sz="1700" b="1" dirty="0" smtClean="0">
                          <a:latin typeface="楷体" panose="02010609060101010101" pitchFamily="49" charset="-122"/>
                          <a:ea typeface="楷体" panose="02010609060101010101" pitchFamily="49" charset="-122"/>
                        </a:rPr>
                        <a:t>轮查</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发现缺陷</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不含作者，多人并行桌查</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分别独立评审，最后汇总</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阶段性产品</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否</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是</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可能</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是</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否</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zh-CN" altLang="en-US" dirty="0"/>
                    </a:p>
                  </a:txBody>
                  <a:tcPr/>
                </a:tc>
              </a:tr>
              <a:tr h="643977">
                <a:tc>
                  <a:txBody>
                    <a:bodyPr/>
                    <a:lstStyle/>
                    <a:p>
                      <a:r>
                        <a:rPr lang="zh-CN" altLang="en-US" sz="1700" b="1" dirty="0" smtClean="0">
                          <a:latin typeface="楷体" panose="02010609060101010101" pitchFamily="49" charset="-122"/>
                          <a:ea typeface="楷体" panose="02010609060101010101" pitchFamily="49" charset="-122"/>
                        </a:rPr>
                        <a:t>特别检查</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解决当前问题</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单人（程序员）</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与作者讨论</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需要解决的问题</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否</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否</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是</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是</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否</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zh-CN" altLang="en-US" dirty="0"/>
                    </a:p>
                  </a:txBody>
                  <a:tcPr/>
                </a:tc>
              </a:tr>
            </a:tbl>
          </a:graphicData>
        </a:graphic>
      </p:graphicFrame>
      <p:sp>
        <p:nvSpPr>
          <p:cNvPr id="9" name="文本框 8"/>
          <p:cNvSpPr txBox="1"/>
          <p:nvPr/>
        </p:nvSpPr>
        <p:spPr>
          <a:xfrm>
            <a:off x="11397945" y="5873071"/>
            <a:ext cx="767408" cy="707886"/>
          </a:xfrm>
          <a:prstGeom prst="rect">
            <a:avLst/>
          </a:prstGeom>
          <a:noFill/>
        </p:spPr>
        <p:txBody>
          <a:bodyPr wrap="square" rtlCol="0">
            <a:spAutoFit/>
          </a:bodyPr>
          <a:lstStyle/>
          <a:p>
            <a:r>
              <a:rPr lang="zh-CN" altLang="en-US" sz="2000" b="1" dirty="0" smtClean="0">
                <a:latin typeface="楷体" panose="02010609060101010101" pitchFamily="49" charset="-122"/>
                <a:ea typeface="楷体" panose="02010609060101010101" pitchFamily="49" charset="-122"/>
              </a:rPr>
              <a:t>最随意</a:t>
            </a:r>
            <a:endParaRPr lang="zh-CN" altLang="en-US" sz="2000" b="1" dirty="0">
              <a:latin typeface="楷体" panose="02010609060101010101" pitchFamily="49" charset="-122"/>
              <a:ea typeface="楷体" panose="02010609060101010101" pitchFamily="49" charset="-122"/>
            </a:endParaRPr>
          </a:p>
        </p:txBody>
      </p:sp>
      <p:cxnSp>
        <p:nvCxnSpPr>
          <p:cNvPr id="11" name="直接箭头连接符 10"/>
          <p:cNvCxnSpPr/>
          <p:nvPr/>
        </p:nvCxnSpPr>
        <p:spPr>
          <a:xfrm>
            <a:off x="11784632" y="1988840"/>
            <a:ext cx="0" cy="3816424"/>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3" name="标题 2"/>
          <p:cNvSpPr>
            <a:spLocks noGrp="1"/>
          </p:cNvSpPr>
          <p:nvPr>
            <p:ph type="title"/>
          </p:nvPr>
        </p:nvSpPr>
        <p:spPr>
          <a:xfrm>
            <a:off x="263352" y="188640"/>
            <a:ext cx="10668000" cy="720080"/>
          </a:xfrm>
        </p:spPr>
        <p:txBody>
          <a:bodyPr/>
          <a:lstStyle/>
          <a:p>
            <a:r>
              <a:rPr lang="zh-CN" altLang="en-US" dirty="0" smtClean="0"/>
              <a:t>同行评审方法的比较</a:t>
            </a:r>
            <a:endParaRPr lang="zh-CN" altLang="en-US" dirty="0"/>
          </a:p>
        </p:txBody>
      </p:sp>
      <p:cxnSp>
        <p:nvCxnSpPr>
          <p:cNvPr id="6" name="直接连接符 5"/>
          <p:cNvCxnSpPr/>
          <p:nvPr/>
        </p:nvCxnSpPr>
        <p:spPr>
          <a:xfrm flipV="1">
            <a:off x="695400" y="3861048"/>
            <a:ext cx="1512168" cy="864096"/>
          </a:xfrm>
          <a:prstGeom prst="line">
            <a:avLst/>
          </a:prstGeom>
          <a:ln w="57150">
            <a:solidFill>
              <a:srgbClr val="FF0000"/>
            </a:solidFill>
          </a:ln>
        </p:spPr>
        <p:style>
          <a:lnRef idx="1">
            <a:schemeClr val="accent6"/>
          </a:lnRef>
          <a:fillRef idx="0">
            <a:schemeClr val="accent6"/>
          </a:fillRef>
          <a:effectRef idx="0">
            <a:schemeClr val="accent6"/>
          </a:effectRef>
          <a:fontRef idx="minor">
            <a:schemeClr val="tx1"/>
          </a:fontRef>
        </p:style>
      </p:cxnSp>
      <p:sp>
        <p:nvSpPr>
          <p:cNvPr id="2" name="圆角矩形 1"/>
          <p:cNvSpPr/>
          <p:nvPr/>
        </p:nvSpPr>
        <p:spPr>
          <a:xfrm>
            <a:off x="119336" y="3861048"/>
            <a:ext cx="648072" cy="2736304"/>
          </a:xfrm>
          <a:prstGeom prst="roundRect">
            <a:avLst/>
          </a:prstGeom>
          <a:noFill/>
          <a:ln w="38100"/>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3" name="圆角矩形 2"/>
          <p:cNvSpPr/>
          <p:nvPr/>
        </p:nvSpPr>
        <p:spPr>
          <a:xfrm>
            <a:off x="1775520" y="2852936"/>
            <a:ext cx="5256584" cy="1368152"/>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indent="-457200">
              <a:buFont typeface="Wingdings" panose="05000000000000000000" pitchFamily="2" charset="2"/>
              <a:buChar char="l"/>
            </a:pPr>
            <a:r>
              <a:rPr lang="zh-CN" altLang="en-US" sz="2600" b="1" dirty="0" smtClean="0">
                <a:latin typeface="楷体" panose="02010609060101010101" pitchFamily="49" charset="-122"/>
                <a:ea typeface="楷体" panose="02010609060101010101" pitchFamily="49" charset="-122"/>
              </a:rPr>
              <a:t>较随意</a:t>
            </a:r>
            <a:endParaRPr lang="en-US" altLang="zh-CN" sz="2600" b="1" dirty="0" smtClean="0">
              <a:latin typeface="楷体" panose="02010609060101010101" pitchFamily="49" charset="-122"/>
              <a:ea typeface="楷体" panose="02010609060101010101" pitchFamily="49" charset="-122"/>
            </a:endParaRPr>
          </a:p>
          <a:p>
            <a:pPr marL="457200" indent="-457200">
              <a:buFont typeface="Wingdings" panose="05000000000000000000" pitchFamily="2" charset="2"/>
              <a:buChar char="l"/>
            </a:pPr>
            <a:r>
              <a:rPr lang="zh-CN" altLang="en-US" sz="2600" b="1" dirty="0" smtClean="0">
                <a:latin typeface="楷体" panose="02010609060101010101" pitchFamily="49" charset="-122"/>
                <a:ea typeface="楷体" panose="02010609060101010101" pitchFamily="49" charset="-122"/>
              </a:rPr>
              <a:t>目的是发现缺陷</a:t>
            </a:r>
            <a:endParaRPr lang="en-US" altLang="zh-CN" sz="2600" b="1" dirty="0" smtClean="0">
              <a:latin typeface="楷体" panose="02010609060101010101" pitchFamily="49" charset="-122"/>
              <a:ea typeface="楷体" panose="02010609060101010101" pitchFamily="49" charset="-122"/>
            </a:endParaRPr>
          </a:p>
          <a:p>
            <a:pPr marL="457200" indent="-457200">
              <a:buFont typeface="Wingdings" panose="05000000000000000000" pitchFamily="2" charset="2"/>
              <a:buChar char="l"/>
            </a:pPr>
            <a:r>
              <a:rPr lang="zh-CN" altLang="en-US" sz="2600" b="1" dirty="0" smtClean="0">
                <a:latin typeface="楷体" panose="02010609060101010101" pitchFamily="49" charset="-122"/>
                <a:ea typeface="楷体" panose="02010609060101010101" pitchFamily="49" charset="-122"/>
              </a:rPr>
              <a:t>过程简洁，</a:t>
            </a:r>
            <a:r>
              <a:rPr lang="en-US" altLang="zh-CN" sz="2600" b="1" dirty="0" smtClean="0">
                <a:latin typeface="楷体" panose="02010609060101010101" pitchFamily="49" charset="-122"/>
                <a:ea typeface="楷体" panose="02010609060101010101" pitchFamily="49" charset="-122"/>
              </a:rPr>
              <a:t>1-2</a:t>
            </a:r>
            <a:r>
              <a:rPr lang="zh-CN" altLang="en-US" sz="2600" b="1" dirty="0" smtClean="0">
                <a:latin typeface="楷体" panose="02010609060101010101" pitchFamily="49" charset="-122"/>
                <a:ea typeface="楷体" panose="02010609060101010101" pitchFamily="49" charset="-122"/>
              </a:rPr>
              <a:t>人，快速审查</a:t>
            </a:r>
            <a:endParaRPr lang="en-US" altLang="zh-CN" sz="2600" b="1" dirty="0" smtClean="0">
              <a:latin typeface="楷体" panose="02010609060101010101" pitchFamily="49" charset="-122"/>
              <a:ea typeface="楷体" panose="02010609060101010101" pitchFamily="49" charset="-122"/>
            </a:endParaRPr>
          </a:p>
          <a:p>
            <a:pPr algn="ctr"/>
            <a:endParaRPr lang="zh-CN" altLang="en-US" dirty="0"/>
          </a:p>
        </p:txBody>
      </p:sp>
    </p:spTree>
    <p:extLst>
      <p:ext uri="{BB962C8B-B14F-4D97-AF65-F5344CB8AC3E}">
        <p14:creationId xmlns:p14="http://schemas.microsoft.com/office/powerpoint/2010/main" val="1217707972"/>
      </p:ext>
    </p:extLst>
  </p:cSld>
  <p:clrMapOvr>
    <a:masterClrMapping/>
  </p:clrMapOvr>
  <p:transition>
    <p:blinds dir="vert"/>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p:cNvGraphicFramePr>
            <a:graphicFrameLocks noGrp="1"/>
          </p:cNvGraphicFramePr>
          <p:nvPr>
            <p:ph idx="1"/>
          </p:nvPr>
        </p:nvGraphicFramePr>
        <p:xfrm>
          <a:off x="92687" y="908720"/>
          <a:ext cx="12072663" cy="5719779"/>
        </p:xfrm>
        <a:graphic>
          <a:graphicData uri="http://schemas.openxmlformats.org/drawingml/2006/table">
            <a:tbl>
              <a:tblPr firstRow="1" bandRow="1">
                <a:tableStyleId>{5C22544A-7EE6-4342-B048-85BDC9FD1C3A}</a:tableStyleId>
              </a:tblPr>
              <a:tblGrid>
                <a:gridCol w="714902"/>
                <a:gridCol w="2021404"/>
                <a:gridCol w="1584176"/>
                <a:gridCol w="1584176"/>
                <a:gridCol w="1656184"/>
                <a:gridCol w="732110"/>
                <a:gridCol w="732110"/>
                <a:gridCol w="732110"/>
                <a:gridCol w="732110"/>
                <a:gridCol w="732110"/>
                <a:gridCol w="851271"/>
              </a:tblGrid>
              <a:tr h="367987">
                <a:tc rowSpan="2">
                  <a:txBody>
                    <a:bodyPr/>
                    <a:lstStyle/>
                    <a:p>
                      <a:r>
                        <a:rPr lang="zh-CN" altLang="en-US" sz="1700" b="1" dirty="0" smtClean="0">
                          <a:solidFill>
                            <a:schemeClr val="tx1"/>
                          </a:solidFill>
                          <a:latin typeface="楷体" panose="02010609060101010101" pitchFamily="49" charset="-122"/>
                          <a:ea typeface="楷体" panose="02010609060101010101" pitchFamily="49" charset="-122"/>
                        </a:rPr>
                        <a:t>评审方法</a:t>
                      </a:r>
                      <a:endParaRPr lang="zh-CN" altLang="en-US" sz="1700" b="1" dirty="0">
                        <a:solidFill>
                          <a:schemeClr val="tx1"/>
                        </a:solidFill>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rowSpan="2">
                  <a:txBody>
                    <a:bodyPr/>
                    <a:lstStyle/>
                    <a:p>
                      <a:r>
                        <a:rPr lang="zh-CN" altLang="en-US" sz="1700" b="1" dirty="0" smtClean="0">
                          <a:solidFill>
                            <a:schemeClr val="tx1"/>
                          </a:solidFill>
                          <a:latin typeface="楷体" panose="02010609060101010101" pitchFamily="49" charset="-122"/>
                          <a:ea typeface="楷体" panose="02010609060101010101" pitchFamily="49" charset="-122"/>
                        </a:rPr>
                        <a:t>评审目的</a:t>
                      </a:r>
                      <a:endParaRPr lang="zh-CN" altLang="en-US" sz="1700" b="1" dirty="0">
                        <a:solidFill>
                          <a:schemeClr val="tx1"/>
                        </a:solidFill>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rowSpan="2">
                  <a:txBody>
                    <a:bodyPr/>
                    <a:lstStyle/>
                    <a:p>
                      <a:r>
                        <a:rPr lang="zh-CN" altLang="en-US" sz="1700" b="1" dirty="0" smtClean="0">
                          <a:solidFill>
                            <a:schemeClr val="tx1"/>
                          </a:solidFill>
                          <a:latin typeface="楷体" panose="02010609060101010101" pitchFamily="49" charset="-122"/>
                          <a:ea typeface="楷体" panose="02010609060101010101" pitchFamily="49" charset="-122"/>
                        </a:rPr>
                        <a:t>参与人数</a:t>
                      </a:r>
                      <a:endParaRPr lang="zh-CN" altLang="en-US" sz="1700" b="1" dirty="0">
                        <a:solidFill>
                          <a:schemeClr val="tx1"/>
                        </a:solidFill>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rowSpan="2">
                  <a:txBody>
                    <a:bodyPr/>
                    <a:lstStyle/>
                    <a:p>
                      <a:r>
                        <a:rPr lang="zh-CN" altLang="en-US" sz="1700" b="1" dirty="0" smtClean="0">
                          <a:solidFill>
                            <a:schemeClr val="tx1"/>
                          </a:solidFill>
                          <a:latin typeface="楷体" panose="02010609060101010101" pitchFamily="49" charset="-122"/>
                          <a:ea typeface="楷体" panose="02010609060101010101" pitchFamily="49" charset="-122"/>
                        </a:rPr>
                        <a:t>评审形式</a:t>
                      </a:r>
                      <a:endParaRPr lang="zh-CN" altLang="en-US" sz="1700" b="1" dirty="0">
                        <a:solidFill>
                          <a:schemeClr val="tx1"/>
                        </a:solidFill>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rowSpan="2">
                  <a:txBody>
                    <a:bodyPr/>
                    <a:lstStyle/>
                    <a:p>
                      <a:r>
                        <a:rPr lang="zh-CN" altLang="en-US" sz="1700" b="1" dirty="0" smtClean="0">
                          <a:solidFill>
                            <a:schemeClr val="tx1"/>
                          </a:solidFill>
                          <a:latin typeface="楷体" panose="02010609060101010101" pitchFamily="49" charset="-122"/>
                          <a:ea typeface="楷体" panose="02010609060101010101" pitchFamily="49" charset="-122"/>
                        </a:rPr>
                        <a:t>适用对象</a:t>
                      </a:r>
                      <a:endParaRPr lang="zh-CN" altLang="en-US" sz="1700" b="1" dirty="0">
                        <a:solidFill>
                          <a:schemeClr val="tx1"/>
                        </a:solidFill>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gridSpan="5">
                  <a:txBody>
                    <a:bodyPr/>
                    <a:lstStyle/>
                    <a:p>
                      <a:r>
                        <a:rPr lang="zh-CN" altLang="en-US" sz="1700" b="1" dirty="0" smtClean="0">
                          <a:solidFill>
                            <a:schemeClr val="tx1"/>
                          </a:solidFill>
                          <a:latin typeface="楷体" panose="02010609060101010101" pitchFamily="49" charset="-122"/>
                          <a:ea typeface="楷体" panose="02010609060101010101" pitchFamily="49" charset="-122"/>
                        </a:rPr>
                        <a:t>评审过程</a:t>
                      </a:r>
                      <a:endParaRPr lang="zh-CN" altLang="en-US" sz="1700" b="1" dirty="0">
                        <a:solidFill>
                          <a:schemeClr val="tx1"/>
                        </a:solidFill>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rowSpan="2">
                  <a:txBody>
                    <a:bodyPr/>
                    <a:lstStyle/>
                    <a:p>
                      <a:r>
                        <a:rPr lang="zh-CN" altLang="en-US" sz="1700" b="1" dirty="0" smtClean="0">
                          <a:solidFill>
                            <a:schemeClr val="tx1"/>
                          </a:solidFill>
                          <a:latin typeface="楷体" panose="02010609060101010101" pitchFamily="49" charset="-122"/>
                          <a:ea typeface="楷体" panose="02010609060101010101" pitchFamily="49" charset="-122"/>
                        </a:rPr>
                        <a:t>正式程度</a:t>
                      </a:r>
                      <a:endParaRPr lang="zh-CN" altLang="en-US" sz="1700" b="1" dirty="0">
                        <a:solidFill>
                          <a:schemeClr val="tx1"/>
                        </a:solidFill>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r>
              <a:tr h="428924">
                <a:tc vMerge="1">
                  <a:txBody>
                    <a:bodyPr/>
                    <a:lstStyle/>
                    <a:p>
                      <a:endParaRPr lang="zh-CN" altLang="en-US" dirty="0"/>
                    </a:p>
                  </a:txBody>
                  <a:tcPr/>
                </a:tc>
                <a:tc vMerge="1">
                  <a:txBody>
                    <a:bodyPr/>
                    <a:lstStyle/>
                    <a:p>
                      <a:endParaRPr lang="zh-CN" altLang="en-US" dirty="0"/>
                    </a:p>
                  </a:txBody>
                  <a:tcPr/>
                </a:tc>
                <a:tc vMerge="1">
                  <a:txBody>
                    <a:bodyPr/>
                    <a:lstStyle/>
                    <a:p>
                      <a:endParaRPr lang="zh-CN" altLang="en-US" dirty="0"/>
                    </a:p>
                  </a:txBody>
                  <a:tcPr/>
                </a:tc>
                <a:tc vMerge="1">
                  <a:txBody>
                    <a:bodyPr/>
                    <a:lstStyle/>
                    <a:p>
                      <a:endParaRPr lang="zh-CN" altLang="en-US" dirty="0"/>
                    </a:p>
                  </a:txBody>
                  <a:tcPr/>
                </a:tc>
                <a:tc vMerge="1">
                  <a:txBody>
                    <a:bodyPr/>
                    <a:lstStyle/>
                    <a:p>
                      <a:endParaRPr lang="zh-CN" altLang="en-US" dirty="0"/>
                    </a:p>
                  </a:txBody>
                  <a:tcPr/>
                </a:tc>
                <a:tc>
                  <a:txBody>
                    <a:bodyPr/>
                    <a:lstStyle/>
                    <a:p>
                      <a:r>
                        <a:rPr lang="zh-CN" altLang="en-US" sz="1700" b="1" dirty="0" smtClean="0">
                          <a:solidFill>
                            <a:schemeClr val="tx1"/>
                          </a:solidFill>
                          <a:latin typeface="楷体" panose="02010609060101010101" pitchFamily="49" charset="-122"/>
                          <a:ea typeface="楷体" panose="02010609060101010101" pitchFamily="49" charset="-122"/>
                        </a:rPr>
                        <a:t>计划</a:t>
                      </a:r>
                      <a:endParaRPr lang="zh-CN" altLang="en-US" sz="1700" b="1" dirty="0">
                        <a:solidFill>
                          <a:schemeClr val="tx1"/>
                        </a:solidFill>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solidFill>
                            <a:schemeClr val="tx1"/>
                          </a:solidFill>
                          <a:latin typeface="楷体" panose="02010609060101010101" pitchFamily="49" charset="-122"/>
                          <a:ea typeface="楷体" panose="02010609060101010101" pitchFamily="49" charset="-122"/>
                        </a:rPr>
                        <a:t>准备</a:t>
                      </a:r>
                      <a:endParaRPr lang="zh-CN" altLang="en-US" sz="1700" b="1" dirty="0">
                        <a:solidFill>
                          <a:schemeClr val="tx1"/>
                        </a:solidFill>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solidFill>
                            <a:schemeClr val="tx1"/>
                          </a:solidFill>
                          <a:latin typeface="楷体" panose="02010609060101010101" pitchFamily="49" charset="-122"/>
                          <a:ea typeface="楷体" panose="02010609060101010101" pitchFamily="49" charset="-122"/>
                        </a:rPr>
                        <a:t>会议</a:t>
                      </a:r>
                      <a:endParaRPr lang="zh-CN" altLang="en-US" sz="1700" b="1" dirty="0">
                        <a:solidFill>
                          <a:schemeClr val="tx1"/>
                        </a:solidFill>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solidFill>
                            <a:schemeClr val="tx1"/>
                          </a:solidFill>
                          <a:latin typeface="楷体" panose="02010609060101010101" pitchFamily="49" charset="-122"/>
                          <a:ea typeface="楷体" panose="02010609060101010101" pitchFamily="49" charset="-122"/>
                        </a:rPr>
                        <a:t>修复</a:t>
                      </a:r>
                      <a:endParaRPr lang="zh-CN" altLang="en-US" sz="1700" b="1" dirty="0">
                        <a:solidFill>
                          <a:schemeClr val="tx1"/>
                        </a:solidFill>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solidFill>
                            <a:schemeClr val="tx1"/>
                          </a:solidFill>
                          <a:latin typeface="楷体" panose="02010609060101010101" pitchFamily="49" charset="-122"/>
                          <a:ea typeface="楷体" panose="02010609060101010101" pitchFamily="49" charset="-122"/>
                        </a:rPr>
                        <a:t>确认</a:t>
                      </a:r>
                      <a:endParaRPr lang="zh-CN" altLang="en-US" sz="1700" b="1" dirty="0">
                        <a:solidFill>
                          <a:schemeClr val="tx1"/>
                        </a:solidFill>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zh-CN" altLang="en-US" dirty="0"/>
                    </a:p>
                  </a:txBody>
                  <a:tcPr/>
                </a:tc>
              </a:tr>
              <a:tr h="606589">
                <a:tc>
                  <a:txBody>
                    <a:bodyPr/>
                    <a:lstStyle/>
                    <a:p>
                      <a:r>
                        <a:rPr lang="zh-CN" altLang="en-US" sz="1700" b="1" dirty="0" smtClean="0">
                          <a:latin typeface="楷体" panose="02010609060101010101" pitchFamily="49" charset="-122"/>
                          <a:ea typeface="楷体" panose="02010609060101010101" pitchFamily="49" charset="-122"/>
                        </a:rPr>
                        <a:t>审查</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发现缺陷，找到违反既定标准的问题</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不含作者，</a:t>
                      </a:r>
                      <a:r>
                        <a:rPr lang="en-US" altLang="zh-CN" sz="1700" b="1" dirty="0" smtClean="0">
                          <a:latin typeface="楷体" panose="02010609060101010101" pitchFamily="49" charset="-122"/>
                          <a:ea typeface="楷体" panose="02010609060101010101" pitchFamily="49" charset="-122"/>
                        </a:rPr>
                        <a:t>3-8</a:t>
                      </a:r>
                      <a:r>
                        <a:rPr lang="zh-CN" altLang="en-US" sz="1700" b="1" dirty="0" smtClean="0">
                          <a:latin typeface="楷体" panose="02010609060101010101" pitchFamily="49" charset="-122"/>
                          <a:ea typeface="楷体" panose="02010609060101010101" pitchFamily="49" charset="-122"/>
                        </a:rPr>
                        <a:t>人</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专门的会议</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软件生命周期中重要阶段的产品</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是</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是</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700" b="1" dirty="0" smtClean="0">
                          <a:latin typeface="楷体" panose="02010609060101010101" pitchFamily="49" charset="-122"/>
                          <a:ea typeface="楷体" panose="02010609060101010101" pitchFamily="49" charset="-122"/>
                        </a:rPr>
                        <a:t>是</a:t>
                      </a:r>
                    </a:p>
                    <a:p>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700" b="1" dirty="0" smtClean="0">
                          <a:latin typeface="楷体" panose="02010609060101010101" pitchFamily="49" charset="-122"/>
                          <a:ea typeface="楷体" panose="02010609060101010101" pitchFamily="49" charset="-122"/>
                        </a:rPr>
                        <a:t>是</a:t>
                      </a:r>
                    </a:p>
                    <a:p>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700" b="1" dirty="0" smtClean="0">
                          <a:latin typeface="楷体" panose="02010609060101010101" pitchFamily="49" charset="-122"/>
                          <a:ea typeface="楷体" panose="02010609060101010101" pitchFamily="49" charset="-122"/>
                        </a:rPr>
                        <a:t>是</a:t>
                      </a:r>
                    </a:p>
                    <a:p>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7">
                  <a:txBody>
                    <a:bodyPr/>
                    <a:lstStyle/>
                    <a:p>
                      <a:r>
                        <a:rPr lang="zh-CN" altLang="en-US" sz="1700" b="1" dirty="0" smtClean="0">
                          <a:latin typeface="楷体" panose="02010609060101010101" pitchFamily="49" charset="-122"/>
                          <a:ea typeface="楷体" panose="02010609060101010101" pitchFamily="49" charset="-122"/>
                        </a:rPr>
                        <a:t>最正式</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43977">
                <a:tc>
                  <a:txBody>
                    <a:bodyPr/>
                    <a:lstStyle/>
                    <a:p>
                      <a:r>
                        <a:rPr lang="zh-CN" altLang="en-US" sz="1700" b="1" dirty="0" smtClean="0">
                          <a:latin typeface="楷体" panose="02010609060101010101" pitchFamily="49" charset="-122"/>
                          <a:ea typeface="楷体" panose="02010609060101010101" pitchFamily="49" charset="-122"/>
                        </a:rPr>
                        <a:t>团队评审</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发现缺陷，达成共识，教育参加者</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作者可为组长，</a:t>
                      </a:r>
                      <a:r>
                        <a:rPr lang="en-US" altLang="zh-CN" sz="1700" b="1" dirty="0" smtClean="0">
                          <a:latin typeface="楷体" panose="02010609060101010101" pitchFamily="49" charset="-122"/>
                          <a:ea typeface="楷体" panose="02010609060101010101" pitchFamily="49" charset="-122"/>
                        </a:rPr>
                        <a:t>3-5</a:t>
                      </a:r>
                      <a:r>
                        <a:rPr lang="zh-CN" altLang="en-US" sz="1700" b="1" dirty="0" smtClean="0">
                          <a:latin typeface="楷体" panose="02010609060101010101" pitchFamily="49" charset="-122"/>
                          <a:ea typeface="楷体" panose="02010609060101010101" pitchFamily="49" charset="-122"/>
                        </a:rPr>
                        <a:t>人</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专门的会议</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阶段性产品</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是</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是</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700" b="1" dirty="0" smtClean="0">
                          <a:latin typeface="楷体" panose="02010609060101010101" pitchFamily="49" charset="-122"/>
                          <a:ea typeface="楷体" panose="02010609060101010101" pitchFamily="49" charset="-122"/>
                        </a:rPr>
                        <a:t>是</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700" b="1" dirty="0" smtClean="0">
                          <a:latin typeface="楷体" panose="02010609060101010101" pitchFamily="49" charset="-122"/>
                          <a:ea typeface="楷体" panose="02010609060101010101" pitchFamily="49" charset="-122"/>
                        </a:rPr>
                        <a:t>是</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700" b="1" dirty="0" smtClean="0">
                          <a:latin typeface="楷体" panose="02010609060101010101" pitchFamily="49" charset="-122"/>
                          <a:ea typeface="楷体" panose="02010609060101010101" pitchFamily="49" charset="-122"/>
                        </a:rPr>
                        <a:t>是</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zh-CN" altLang="en-US" dirty="0"/>
                    </a:p>
                  </a:txBody>
                  <a:tcPr/>
                </a:tc>
              </a:tr>
              <a:tr h="643977">
                <a:tc>
                  <a:txBody>
                    <a:bodyPr/>
                    <a:lstStyle/>
                    <a:p>
                      <a:r>
                        <a:rPr lang="zh-CN" altLang="en-US" sz="1700" b="1" dirty="0" smtClean="0">
                          <a:latin typeface="楷体" panose="02010609060101010101" pitchFamily="49" charset="-122"/>
                          <a:ea typeface="楷体" panose="02010609060101010101" pitchFamily="49" charset="-122"/>
                        </a:rPr>
                        <a:t>走查</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发现缺陷，达成共识，教育参加者</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作者为主导，</a:t>
                      </a:r>
                      <a:r>
                        <a:rPr lang="en-US" altLang="zh-CN" sz="1700" b="1" dirty="0" smtClean="0">
                          <a:latin typeface="楷体" panose="02010609060101010101" pitchFamily="49" charset="-122"/>
                          <a:ea typeface="楷体" panose="02010609060101010101" pitchFamily="49" charset="-122"/>
                        </a:rPr>
                        <a:t>2-3</a:t>
                      </a:r>
                      <a:r>
                        <a:rPr lang="zh-CN" altLang="en-US" sz="1700" b="1" dirty="0" smtClean="0">
                          <a:latin typeface="楷体" panose="02010609060101010101" pitchFamily="49" charset="-122"/>
                          <a:ea typeface="楷体" panose="02010609060101010101" pitchFamily="49" charset="-122"/>
                        </a:rPr>
                        <a:t>人</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专门的会议</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架构、蓝图、源代码</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是</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否</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700" b="1" dirty="0" smtClean="0">
                          <a:latin typeface="楷体" panose="02010609060101010101" pitchFamily="49" charset="-122"/>
                          <a:ea typeface="楷体" panose="02010609060101010101" pitchFamily="49" charset="-122"/>
                        </a:rPr>
                        <a:t>是</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700" b="1" dirty="0" smtClean="0">
                          <a:latin typeface="楷体" panose="02010609060101010101" pitchFamily="49" charset="-122"/>
                          <a:ea typeface="楷体" panose="02010609060101010101" pitchFamily="49" charset="-122"/>
                        </a:rPr>
                        <a:t>是</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700" b="1" dirty="0" smtClean="0">
                          <a:latin typeface="楷体" panose="02010609060101010101" pitchFamily="49" charset="-122"/>
                          <a:ea typeface="楷体" panose="02010609060101010101" pitchFamily="49" charset="-122"/>
                        </a:rPr>
                        <a:t>否</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zh-CN" altLang="en-US" dirty="0"/>
                    </a:p>
                  </a:txBody>
                  <a:tcPr/>
                </a:tc>
              </a:tr>
              <a:tr h="846940">
                <a:tc>
                  <a:txBody>
                    <a:bodyPr/>
                    <a:lstStyle/>
                    <a:p>
                      <a:r>
                        <a:rPr lang="zh-CN" altLang="en-US" sz="1700" b="1" dirty="0" smtClean="0">
                          <a:latin typeface="楷体" panose="02010609060101010101" pitchFamily="49" charset="-122"/>
                          <a:ea typeface="楷体" panose="02010609060101010101" pitchFamily="49" charset="-122"/>
                        </a:rPr>
                        <a:t>结对编程</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发现缺陷并立即修复</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结对编程人员（</a:t>
                      </a:r>
                      <a:r>
                        <a:rPr lang="en-US" altLang="zh-CN" sz="1700" b="1" dirty="0" smtClean="0">
                          <a:latin typeface="楷体" panose="02010609060101010101" pitchFamily="49" charset="-122"/>
                          <a:ea typeface="楷体" panose="02010609060101010101" pitchFamily="49" charset="-122"/>
                        </a:rPr>
                        <a:t>2</a:t>
                      </a:r>
                      <a:r>
                        <a:rPr lang="zh-CN" altLang="en-US" sz="1700" b="1" dirty="0" smtClean="0">
                          <a:latin typeface="楷体" panose="02010609060101010101" pitchFamily="49" charset="-122"/>
                          <a:ea typeface="楷体" panose="02010609060101010101" pitchFamily="49" charset="-122"/>
                        </a:rPr>
                        <a:t>人）</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两程序员在同一工作站</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产品模块开发（包括设计、算法、代码）</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是</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否</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持续</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700" b="1" dirty="0" smtClean="0">
                          <a:latin typeface="楷体" panose="02010609060101010101" pitchFamily="49" charset="-122"/>
                          <a:ea typeface="楷体" panose="02010609060101010101" pitchFamily="49" charset="-122"/>
                        </a:rPr>
                        <a:t>是</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700" b="1" dirty="0" smtClean="0">
                          <a:latin typeface="楷体" panose="02010609060101010101" pitchFamily="49" charset="-122"/>
                          <a:ea typeface="楷体" panose="02010609060101010101" pitchFamily="49" charset="-122"/>
                        </a:rPr>
                        <a:t>是</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smtClean="0"/>
                    </a:p>
                  </a:txBody>
                  <a:tcPr/>
                </a:tc>
              </a:tr>
              <a:tr h="643977">
                <a:tc>
                  <a:txBody>
                    <a:bodyPr/>
                    <a:lstStyle/>
                    <a:p>
                      <a:r>
                        <a:rPr lang="zh-CN" altLang="en-US" sz="1700" b="1" dirty="0" smtClean="0">
                          <a:latin typeface="楷体" panose="02010609060101010101" pitchFamily="49" charset="-122"/>
                          <a:ea typeface="楷体" panose="02010609060101010101" pitchFamily="49" charset="-122"/>
                        </a:rPr>
                        <a:t>同行评审</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发现缺陷</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不含作者，单人</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独立评审</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阶段性产品</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否</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是</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否</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是</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否</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zh-CN" altLang="en-US" dirty="0"/>
                    </a:p>
                  </a:txBody>
                  <a:tcPr/>
                </a:tc>
              </a:tr>
              <a:tr h="537698">
                <a:tc>
                  <a:txBody>
                    <a:bodyPr/>
                    <a:lstStyle/>
                    <a:p>
                      <a:r>
                        <a:rPr lang="zh-CN" altLang="en-US" sz="1700" b="1" dirty="0" smtClean="0">
                          <a:latin typeface="楷体" panose="02010609060101010101" pitchFamily="49" charset="-122"/>
                          <a:ea typeface="楷体" panose="02010609060101010101" pitchFamily="49" charset="-122"/>
                        </a:rPr>
                        <a:t>轮查</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发现缺陷</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不含作者，多人并行桌查</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分别独立评审，最后汇总</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阶段性产品</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否</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是</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可能</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是</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否</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zh-CN" altLang="en-US" dirty="0"/>
                    </a:p>
                  </a:txBody>
                  <a:tcPr/>
                </a:tc>
              </a:tr>
              <a:tr h="643977">
                <a:tc>
                  <a:txBody>
                    <a:bodyPr/>
                    <a:lstStyle/>
                    <a:p>
                      <a:r>
                        <a:rPr lang="zh-CN" altLang="en-US" sz="1700" b="1" dirty="0" smtClean="0">
                          <a:latin typeface="楷体" panose="02010609060101010101" pitchFamily="49" charset="-122"/>
                          <a:ea typeface="楷体" panose="02010609060101010101" pitchFamily="49" charset="-122"/>
                        </a:rPr>
                        <a:t>特别检查</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解决当前问题</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单人（程序员）</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与作者讨论</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需要解决的问题</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否</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否</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是</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是</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否</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zh-CN" altLang="en-US" dirty="0"/>
                    </a:p>
                  </a:txBody>
                  <a:tcPr/>
                </a:tc>
              </a:tr>
            </a:tbl>
          </a:graphicData>
        </a:graphic>
      </p:graphicFrame>
      <p:sp>
        <p:nvSpPr>
          <p:cNvPr id="9" name="文本框 8"/>
          <p:cNvSpPr txBox="1"/>
          <p:nvPr/>
        </p:nvSpPr>
        <p:spPr>
          <a:xfrm>
            <a:off x="11397945" y="5873071"/>
            <a:ext cx="767408" cy="707886"/>
          </a:xfrm>
          <a:prstGeom prst="rect">
            <a:avLst/>
          </a:prstGeom>
          <a:noFill/>
        </p:spPr>
        <p:txBody>
          <a:bodyPr wrap="square" rtlCol="0">
            <a:spAutoFit/>
          </a:bodyPr>
          <a:lstStyle/>
          <a:p>
            <a:r>
              <a:rPr lang="zh-CN" altLang="en-US" sz="2000" b="1" dirty="0" smtClean="0">
                <a:latin typeface="楷体" panose="02010609060101010101" pitchFamily="49" charset="-122"/>
                <a:ea typeface="楷体" panose="02010609060101010101" pitchFamily="49" charset="-122"/>
              </a:rPr>
              <a:t>最随意</a:t>
            </a:r>
            <a:endParaRPr lang="zh-CN" altLang="en-US" sz="2000" b="1" dirty="0">
              <a:latin typeface="楷体" panose="02010609060101010101" pitchFamily="49" charset="-122"/>
              <a:ea typeface="楷体" panose="02010609060101010101" pitchFamily="49" charset="-122"/>
            </a:endParaRPr>
          </a:p>
        </p:txBody>
      </p:sp>
      <p:cxnSp>
        <p:nvCxnSpPr>
          <p:cNvPr id="11" name="直接箭头连接符 10"/>
          <p:cNvCxnSpPr/>
          <p:nvPr/>
        </p:nvCxnSpPr>
        <p:spPr>
          <a:xfrm>
            <a:off x="11784632" y="1988840"/>
            <a:ext cx="0" cy="3816424"/>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3" name="标题 2"/>
          <p:cNvSpPr>
            <a:spLocks noGrp="1"/>
          </p:cNvSpPr>
          <p:nvPr>
            <p:ph type="title"/>
          </p:nvPr>
        </p:nvSpPr>
        <p:spPr>
          <a:xfrm>
            <a:off x="263352" y="188640"/>
            <a:ext cx="10668000" cy="720080"/>
          </a:xfrm>
        </p:spPr>
        <p:txBody>
          <a:bodyPr/>
          <a:lstStyle/>
          <a:p>
            <a:r>
              <a:rPr lang="zh-CN" altLang="en-US" dirty="0" smtClean="0"/>
              <a:t>同行评审方法的比较</a:t>
            </a:r>
            <a:endParaRPr lang="zh-CN" altLang="en-US" dirty="0"/>
          </a:p>
        </p:txBody>
      </p:sp>
      <p:cxnSp>
        <p:nvCxnSpPr>
          <p:cNvPr id="6" name="直接连接符 5"/>
          <p:cNvCxnSpPr/>
          <p:nvPr/>
        </p:nvCxnSpPr>
        <p:spPr>
          <a:xfrm>
            <a:off x="839416" y="2996952"/>
            <a:ext cx="1368152" cy="864096"/>
          </a:xfrm>
          <a:prstGeom prst="line">
            <a:avLst/>
          </a:prstGeom>
          <a:ln w="57150">
            <a:solidFill>
              <a:srgbClr val="FF0000"/>
            </a:solidFill>
          </a:ln>
        </p:spPr>
        <p:style>
          <a:lnRef idx="1">
            <a:schemeClr val="accent6"/>
          </a:lnRef>
          <a:fillRef idx="0">
            <a:schemeClr val="accent6"/>
          </a:fillRef>
          <a:effectRef idx="0">
            <a:schemeClr val="accent6"/>
          </a:effectRef>
          <a:fontRef idx="minor">
            <a:schemeClr val="tx1"/>
          </a:fontRef>
        </p:style>
      </p:cxnSp>
      <p:sp>
        <p:nvSpPr>
          <p:cNvPr id="2" name="圆角矩形 1"/>
          <p:cNvSpPr/>
          <p:nvPr/>
        </p:nvSpPr>
        <p:spPr>
          <a:xfrm>
            <a:off x="119336" y="1700808"/>
            <a:ext cx="648072" cy="2160240"/>
          </a:xfrm>
          <a:prstGeom prst="roundRect">
            <a:avLst/>
          </a:prstGeom>
          <a:noFill/>
          <a:ln w="38100"/>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3" name="圆角矩形 2"/>
          <p:cNvSpPr/>
          <p:nvPr/>
        </p:nvSpPr>
        <p:spPr>
          <a:xfrm>
            <a:off x="1775520" y="2852936"/>
            <a:ext cx="6120680" cy="2736304"/>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indent="-457200">
              <a:buFont typeface="Wingdings" panose="05000000000000000000" pitchFamily="2" charset="2"/>
              <a:buChar char="l"/>
            </a:pPr>
            <a:r>
              <a:rPr lang="zh-CN" altLang="en-US" sz="2600" b="1" dirty="0" smtClean="0">
                <a:latin typeface="楷体" panose="02010609060101010101" pitchFamily="49" charset="-122"/>
                <a:ea typeface="楷体" panose="02010609060101010101" pitchFamily="49" charset="-122"/>
              </a:rPr>
              <a:t>更正规</a:t>
            </a:r>
            <a:endParaRPr lang="en-US" altLang="zh-CN" sz="2600" b="1" dirty="0" smtClean="0">
              <a:latin typeface="楷体" panose="02010609060101010101" pitchFamily="49" charset="-122"/>
              <a:ea typeface="楷体" panose="02010609060101010101" pitchFamily="49" charset="-122"/>
            </a:endParaRPr>
          </a:p>
          <a:p>
            <a:pPr marL="457200" indent="-457200">
              <a:buFont typeface="Wingdings" panose="05000000000000000000" pitchFamily="2" charset="2"/>
              <a:buChar char="l"/>
            </a:pPr>
            <a:r>
              <a:rPr lang="zh-CN" altLang="en-US" sz="2600" b="1" dirty="0" smtClean="0">
                <a:latin typeface="楷体" panose="02010609060101010101" pitchFamily="49" charset="-122"/>
                <a:ea typeface="楷体" panose="02010609060101010101" pitchFamily="49" charset="-122"/>
              </a:rPr>
              <a:t>目的不仅是发现缺陷，更多包含了提高程序员技术水平、优化代码质量、改进开发质量的因素</a:t>
            </a:r>
            <a:endParaRPr lang="en-US" altLang="zh-CN" sz="2600" b="1" dirty="0" smtClean="0">
              <a:latin typeface="楷体" panose="02010609060101010101" pitchFamily="49" charset="-122"/>
              <a:ea typeface="楷体" panose="02010609060101010101" pitchFamily="49" charset="-122"/>
            </a:endParaRPr>
          </a:p>
          <a:p>
            <a:pPr marL="457200" indent="-457200">
              <a:buFont typeface="Wingdings" panose="05000000000000000000" pitchFamily="2" charset="2"/>
              <a:buChar char="l"/>
            </a:pPr>
            <a:r>
              <a:rPr lang="zh-CN" altLang="en-US" sz="2600" b="1" dirty="0" smtClean="0">
                <a:latin typeface="楷体" panose="02010609060101010101" pitchFamily="49" charset="-122"/>
                <a:ea typeface="楷体" panose="02010609060101010101" pitchFamily="49" charset="-122"/>
              </a:rPr>
              <a:t>被评审的对象更关键，流程更复杂</a:t>
            </a:r>
            <a:endParaRPr lang="en-US" altLang="zh-CN" sz="2600" b="1" dirty="0" smtClean="0">
              <a:latin typeface="楷体" panose="02010609060101010101" pitchFamily="49" charset="-122"/>
              <a:ea typeface="楷体" panose="02010609060101010101" pitchFamily="49" charset="-122"/>
            </a:endParaRPr>
          </a:p>
          <a:p>
            <a:pPr marL="457200" indent="-457200">
              <a:buFont typeface="Wingdings" panose="05000000000000000000" pitchFamily="2" charset="2"/>
              <a:buChar char="l"/>
            </a:pPr>
            <a:r>
              <a:rPr lang="zh-CN" altLang="en-US" sz="2600" b="1" dirty="0" smtClean="0">
                <a:latin typeface="楷体" panose="02010609060101010101" pitchFamily="49" charset="-122"/>
                <a:ea typeface="楷体" panose="02010609060101010101" pitchFamily="49" charset="-122"/>
              </a:rPr>
              <a:t>使用最为广泛</a:t>
            </a:r>
            <a:endParaRPr lang="zh-CN" altLang="en-US" dirty="0"/>
          </a:p>
        </p:txBody>
      </p:sp>
    </p:spTree>
    <p:extLst>
      <p:ext uri="{BB962C8B-B14F-4D97-AF65-F5344CB8AC3E}">
        <p14:creationId xmlns:p14="http://schemas.microsoft.com/office/powerpoint/2010/main" val="4197531246"/>
      </p:ext>
    </p:extLst>
  </p:cSld>
  <p:clrMapOvr>
    <a:masterClrMapping/>
  </p:clrMapOvr>
  <p:transition>
    <p:blinds dir="vert"/>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代码评审的关注</a:t>
            </a:r>
            <a:r>
              <a:rPr lang="zh-CN" altLang="en-US" dirty="0" smtClean="0"/>
              <a:t>点</a:t>
            </a:r>
            <a:endParaRPr lang="zh-CN" altLang="en-US" dirty="0"/>
          </a:p>
        </p:txBody>
      </p:sp>
      <p:sp>
        <p:nvSpPr>
          <p:cNvPr id="3" name="内容占位符 2"/>
          <p:cNvSpPr>
            <a:spLocks noGrp="1"/>
          </p:cNvSpPr>
          <p:nvPr>
            <p:ph idx="1"/>
          </p:nvPr>
        </p:nvSpPr>
        <p:spPr>
          <a:xfrm>
            <a:off x="767408" y="1196752"/>
            <a:ext cx="10729192" cy="4267200"/>
          </a:xfrm>
        </p:spPr>
        <p:txBody>
          <a:bodyPr/>
          <a:lstStyle/>
          <a:p>
            <a:pPr marL="469900" lvl="1" indent="-469900">
              <a:buSzPct val="70000"/>
              <a:buFont typeface="Wingdings" pitchFamily="2" charset="2"/>
              <a:buChar char="Ø"/>
            </a:pPr>
            <a:r>
              <a:rPr lang="zh-CN" altLang="en-US" sz="2800" dirty="0">
                <a:cs typeface="+mn-cs"/>
              </a:rPr>
              <a:t>功能性 ：功能完整，是否严格按照产品说明书实现产品的所需的功能点</a:t>
            </a:r>
          </a:p>
          <a:p>
            <a:pPr marL="469900" lvl="1" indent="-469900">
              <a:buSzPct val="70000"/>
              <a:buFont typeface="Wingdings" pitchFamily="2" charset="2"/>
              <a:buChar char="Ø"/>
            </a:pPr>
            <a:r>
              <a:rPr lang="zh-CN" altLang="en-US" sz="2800" dirty="0">
                <a:cs typeface="+mn-cs"/>
              </a:rPr>
              <a:t>可读性 ：代码易读易懂，其它人能够轻松从代码中读逻辑和设计思想</a:t>
            </a:r>
          </a:p>
          <a:p>
            <a:pPr marL="469900" lvl="1" indent="-469900">
              <a:buSzPct val="70000"/>
              <a:buFont typeface="Wingdings" pitchFamily="2" charset="2"/>
              <a:buChar char="Ø"/>
            </a:pPr>
            <a:r>
              <a:rPr lang="zh-CN" altLang="en-US" sz="2800" dirty="0">
                <a:cs typeface="+mn-cs"/>
              </a:rPr>
              <a:t>可测性 ：代码能够轻松被单元测试覆盖，一般来说无法被单元测试覆盖的代码不是一个好代码</a:t>
            </a:r>
          </a:p>
          <a:p>
            <a:pPr marL="469900" lvl="1" indent="-469900">
              <a:buSzPct val="70000"/>
              <a:buFont typeface="Wingdings" pitchFamily="2" charset="2"/>
              <a:buChar char="Ø"/>
            </a:pPr>
            <a:r>
              <a:rPr lang="zh-CN" altLang="en-US" sz="2800" dirty="0">
                <a:cs typeface="+mn-cs"/>
              </a:rPr>
              <a:t>可维护性 ：代码运行期间日志输出完整，运维人员或者其它人员可以从日志中了解应用的运行逻辑</a:t>
            </a:r>
            <a:r>
              <a:rPr lang="zh-CN" altLang="en-US" sz="2800" dirty="0"/>
              <a:t>和状态</a:t>
            </a:r>
            <a:r>
              <a:rPr lang="zh-CN" altLang="en-US" sz="2800" dirty="0" smtClean="0"/>
              <a:t>。</a:t>
            </a:r>
          </a:p>
        </p:txBody>
      </p:sp>
    </p:spTree>
    <p:extLst>
      <p:ext uri="{BB962C8B-B14F-4D97-AF65-F5344CB8AC3E}">
        <p14:creationId xmlns:p14="http://schemas.microsoft.com/office/powerpoint/2010/main" val="2366167750"/>
      </p:ext>
    </p:extLst>
  </p:cSld>
  <p:clrMapOvr>
    <a:masterClrMapping/>
  </p:clrMapOvr>
  <p:transition>
    <p:blinds dir="vert"/>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代码评审的关注</a:t>
            </a:r>
            <a:r>
              <a:rPr lang="zh-CN" altLang="en-US" dirty="0" smtClean="0"/>
              <a:t>点</a:t>
            </a:r>
            <a:endParaRPr lang="zh-CN" altLang="en-US" dirty="0"/>
          </a:p>
        </p:txBody>
      </p:sp>
      <p:sp>
        <p:nvSpPr>
          <p:cNvPr id="3" name="内容占位符 2"/>
          <p:cNvSpPr>
            <a:spLocks noGrp="1"/>
          </p:cNvSpPr>
          <p:nvPr>
            <p:ph idx="1"/>
          </p:nvPr>
        </p:nvSpPr>
        <p:spPr>
          <a:xfrm>
            <a:off x="695400" y="1196752"/>
            <a:ext cx="10729192" cy="4267200"/>
          </a:xfrm>
        </p:spPr>
        <p:txBody>
          <a:bodyPr/>
          <a:lstStyle/>
          <a:p>
            <a:pPr marL="469900" lvl="1" indent="-469900">
              <a:buSzPct val="70000"/>
              <a:buFont typeface="Wingdings" pitchFamily="2" charset="2"/>
              <a:buChar char="Ø"/>
            </a:pPr>
            <a:r>
              <a:rPr lang="zh-CN" altLang="en-US" sz="2800" dirty="0">
                <a:cs typeface="+mn-cs"/>
              </a:rPr>
              <a:t>性能 ：</a:t>
            </a:r>
            <a:r>
              <a:rPr lang="en-US" altLang="zh-CN" sz="2800" dirty="0">
                <a:cs typeface="+mn-cs"/>
              </a:rPr>
              <a:t> </a:t>
            </a:r>
            <a:r>
              <a:rPr lang="zh-CN" altLang="en-US" sz="2800" dirty="0">
                <a:cs typeface="+mn-cs"/>
              </a:rPr>
              <a:t>确保代码在可度量的数据量级下面保持一个稳定的性能表现。代码是否存在性能问题，预计峰值流量能到多少。</a:t>
            </a:r>
          </a:p>
          <a:p>
            <a:pPr marL="469900" lvl="1" indent="-469900">
              <a:buSzPct val="70000"/>
              <a:buFont typeface="Wingdings" pitchFamily="2" charset="2"/>
              <a:buChar char="Ø"/>
            </a:pPr>
            <a:r>
              <a:rPr lang="zh-CN" altLang="en-US" sz="2800" dirty="0">
                <a:cs typeface="+mn-cs"/>
              </a:rPr>
              <a:t>多线程：并发和锁 </a:t>
            </a:r>
            <a:r>
              <a:rPr lang="en-US" altLang="zh-CN" sz="2800" dirty="0">
                <a:cs typeface="+mn-cs"/>
              </a:rPr>
              <a:t>- </a:t>
            </a:r>
            <a:r>
              <a:rPr lang="zh-CN" altLang="en-US" sz="2800" dirty="0">
                <a:cs typeface="+mn-cs"/>
              </a:rPr>
              <a:t>在并发或者多线程情况下，代码执行结果是否</a:t>
            </a:r>
            <a:r>
              <a:rPr lang="zh-CN" altLang="en-US" sz="2800" dirty="0" smtClean="0">
                <a:cs typeface="+mn-cs"/>
              </a:rPr>
              <a:t>有问题</a:t>
            </a:r>
            <a:endParaRPr lang="en-US" altLang="zh-CN" sz="2800" dirty="0" smtClean="0">
              <a:cs typeface="+mn-cs"/>
            </a:endParaRPr>
          </a:p>
          <a:p>
            <a:pPr marL="469900" lvl="1" indent="-469900">
              <a:buSzPct val="70000"/>
              <a:buFont typeface="Wingdings" pitchFamily="2" charset="2"/>
              <a:buChar char="Ø"/>
            </a:pPr>
            <a:r>
              <a:rPr lang="zh-CN" altLang="en-US" sz="2800" dirty="0" smtClean="0">
                <a:cs typeface="+mn-cs"/>
              </a:rPr>
              <a:t>安全性</a:t>
            </a:r>
            <a:r>
              <a:rPr lang="zh-CN" altLang="en-US" sz="2800" dirty="0">
                <a:cs typeface="+mn-cs"/>
              </a:rPr>
              <a:t>：避免基本的</a:t>
            </a:r>
            <a:r>
              <a:rPr lang="en-US" altLang="zh-CN" sz="2800" dirty="0">
                <a:cs typeface="+mn-cs"/>
              </a:rPr>
              <a:t>SQL</a:t>
            </a:r>
            <a:r>
              <a:rPr lang="zh-CN" altLang="en-US" sz="2800" dirty="0">
                <a:cs typeface="+mn-cs"/>
              </a:rPr>
              <a:t>注入，</a:t>
            </a:r>
            <a:r>
              <a:rPr lang="en-US" altLang="zh-CN" sz="2800" dirty="0" err="1">
                <a:cs typeface="+mn-cs"/>
              </a:rPr>
              <a:t>XSS</a:t>
            </a:r>
            <a:r>
              <a:rPr lang="zh-CN" altLang="en-US" sz="2800" dirty="0">
                <a:cs typeface="+mn-cs"/>
              </a:rPr>
              <a:t>跨域等问题。参考</a:t>
            </a:r>
            <a:r>
              <a:rPr lang="en-US" altLang="zh-CN" sz="2800" dirty="0" err="1">
                <a:cs typeface="+mn-cs"/>
              </a:rPr>
              <a:t>OWASP</a:t>
            </a:r>
            <a:r>
              <a:rPr lang="en-US" altLang="zh-CN" sz="2800" dirty="0">
                <a:cs typeface="+mn-cs"/>
              </a:rPr>
              <a:t> CODE REVIEW GUIDE </a:t>
            </a:r>
          </a:p>
        </p:txBody>
      </p:sp>
    </p:spTree>
    <p:extLst>
      <p:ext uri="{BB962C8B-B14F-4D97-AF65-F5344CB8AC3E}">
        <p14:creationId xmlns:p14="http://schemas.microsoft.com/office/powerpoint/2010/main" val="2060177335"/>
      </p:ext>
    </p:extLst>
  </p:cSld>
  <p:clrMapOvr>
    <a:masterClrMapping/>
  </p:clrMapOvr>
  <p:transition>
    <p:blinds dir="vert"/>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代码审查清单</a:t>
            </a:r>
            <a:endParaRPr lang="zh-CN" altLang="en-US" dirty="0"/>
          </a:p>
        </p:txBody>
      </p:sp>
      <p:sp>
        <p:nvSpPr>
          <p:cNvPr id="3" name="内容占位符 2"/>
          <p:cNvSpPr>
            <a:spLocks noGrp="1"/>
          </p:cNvSpPr>
          <p:nvPr>
            <p:ph idx="1"/>
          </p:nvPr>
        </p:nvSpPr>
        <p:spPr>
          <a:xfrm>
            <a:off x="695400" y="1196752"/>
            <a:ext cx="11089232" cy="4267200"/>
          </a:xfrm>
        </p:spPr>
        <p:txBody>
          <a:bodyPr/>
          <a:lstStyle/>
          <a:p>
            <a:r>
              <a:rPr lang="zh-CN" altLang="en-US" dirty="0" smtClean="0"/>
              <a:t>数据引用错误：是否引用未初始化变量，数组的下标是否正确，引用指针变量时，是否已分配内存</a:t>
            </a:r>
            <a:endParaRPr lang="en-US" altLang="zh-CN" dirty="0" smtClean="0"/>
          </a:p>
          <a:p>
            <a:r>
              <a:rPr lang="zh-CN" altLang="en-US" dirty="0" smtClean="0"/>
              <a:t>数据声明错误：是否存在已声明但从未使用的变量</a:t>
            </a:r>
            <a:endParaRPr lang="en-US" altLang="zh-CN" dirty="0" smtClean="0"/>
          </a:p>
          <a:p>
            <a:r>
              <a:rPr lang="zh-CN" altLang="en-US" dirty="0" smtClean="0"/>
              <a:t>计算错误：是否使用了不同数据类型的变量进行计算；计算过程中是否出现溢出现象，除数是否为</a:t>
            </a:r>
            <a:r>
              <a:rPr lang="en-US" altLang="zh-CN" dirty="0" smtClean="0"/>
              <a:t>0</a:t>
            </a:r>
            <a:r>
              <a:rPr lang="zh-CN" altLang="en-US" dirty="0" smtClean="0"/>
              <a:t>，</a:t>
            </a:r>
            <a:endParaRPr lang="en-US" altLang="zh-CN" dirty="0" smtClean="0"/>
          </a:p>
          <a:p>
            <a:r>
              <a:rPr lang="zh-CN" altLang="en-US" dirty="0" smtClean="0"/>
              <a:t>程序参数错误</a:t>
            </a:r>
            <a:endParaRPr lang="en-US" altLang="zh-CN" dirty="0" smtClean="0"/>
          </a:p>
          <a:p>
            <a:r>
              <a:rPr lang="zh-CN" altLang="en-US" dirty="0" smtClean="0"/>
              <a:t>静态结构分析：函数调用关系是否正确，是否存在孤立的函数，是否存在死循环，代码是否健壮，是否有完善的异常处理和错误处理</a:t>
            </a:r>
            <a:endParaRPr lang="zh-CN" altLang="en-US" dirty="0"/>
          </a:p>
        </p:txBody>
      </p:sp>
    </p:spTree>
    <p:extLst>
      <p:ext uri="{BB962C8B-B14F-4D97-AF65-F5344CB8AC3E}">
        <p14:creationId xmlns:p14="http://schemas.microsoft.com/office/powerpoint/2010/main" val="3544445701"/>
      </p:ext>
    </p:extLst>
  </p:cSld>
  <p:clrMapOvr>
    <a:masterClrMapping/>
  </p:clrMapOvr>
  <p:transition>
    <p:blinds dir="vert"/>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同行评审的</a:t>
            </a:r>
            <a:r>
              <a:rPr lang="en-US" altLang="zh-CN" dirty="0" smtClean="0"/>
              <a:t>5</a:t>
            </a:r>
            <a:r>
              <a:rPr lang="zh-CN" altLang="en-US" dirty="0" smtClean="0"/>
              <a:t>种角色</a:t>
            </a:r>
            <a:endParaRPr lang="zh-CN" altLang="en-US" dirty="0"/>
          </a:p>
        </p:txBody>
      </p:sp>
      <p:sp>
        <p:nvSpPr>
          <p:cNvPr id="15" name="内容占位符 14"/>
          <p:cNvSpPr>
            <a:spLocks noGrp="1"/>
          </p:cNvSpPr>
          <p:nvPr>
            <p:ph idx="1"/>
          </p:nvPr>
        </p:nvSpPr>
        <p:spPr>
          <a:xfrm>
            <a:off x="873597" y="1196752"/>
            <a:ext cx="10668000" cy="4267200"/>
          </a:xfrm>
        </p:spPr>
        <p:txBody>
          <a:bodyPr/>
          <a:lstStyle/>
          <a:p>
            <a:endParaRPr lang="zh-CN" altLang="en-US"/>
          </a:p>
        </p:txBody>
      </p:sp>
      <p:pic>
        <p:nvPicPr>
          <p:cNvPr id="4" name="图片 3"/>
          <p:cNvPicPr>
            <a:picLocks noChangeAspect="1"/>
          </p:cNvPicPr>
          <p:nvPr/>
        </p:nvPicPr>
        <p:blipFill>
          <a:blip r:embed="rId3"/>
          <a:stretch>
            <a:fillRect/>
          </a:stretch>
        </p:blipFill>
        <p:spPr>
          <a:xfrm>
            <a:off x="607399" y="833700"/>
            <a:ext cx="11074986" cy="5052749"/>
          </a:xfrm>
          <a:prstGeom prst="rect">
            <a:avLst/>
          </a:prstGeom>
        </p:spPr>
      </p:pic>
      <p:sp>
        <p:nvSpPr>
          <p:cNvPr id="5" name="文本框 4"/>
          <p:cNvSpPr txBox="1"/>
          <p:nvPr/>
        </p:nvSpPr>
        <p:spPr>
          <a:xfrm>
            <a:off x="10150872" y="2914650"/>
            <a:ext cx="757238" cy="400110"/>
          </a:xfrm>
          <a:prstGeom prst="rect">
            <a:avLst/>
          </a:prstGeom>
          <a:solidFill>
            <a:srgbClr val="002060"/>
          </a:solidFill>
        </p:spPr>
        <p:txBody>
          <a:bodyPr wrap="square" rtlCol="0">
            <a:spAutoFit/>
          </a:bodyPr>
          <a:lstStyle/>
          <a:p>
            <a:r>
              <a:rPr lang="zh-CN" altLang="en-US" sz="2000" b="1" dirty="0" smtClean="0">
                <a:solidFill>
                  <a:schemeClr val="bg1"/>
                </a:solidFill>
              </a:rPr>
              <a:t>作者</a:t>
            </a:r>
            <a:endParaRPr lang="zh-CN" altLang="en-US" sz="2000" b="1" dirty="0">
              <a:solidFill>
                <a:schemeClr val="bg1"/>
              </a:solidFill>
            </a:endParaRPr>
          </a:p>
        </p:txBody>
      </p:sp>
      <p:sp>
        <p:nvSpPr>
          <p:cNvPr id="6" name="文本框 5"/>
          <p:cNvSpPr txBox="1"/>
          <p:nvPr/>
        </p:nvSpPr>
        <p:spPr>
          <a:xfrm>
            <a:off x="10150872" y="3929063"/>
            <a:ext cx="1900237" cy="707886"/>
          </a:xfrm>
          <a:prstGeom prst="rect">
            <a:avLst/>
          </a:prstGeom>
          <a:noFill/>
        </p:spPr>
        <p:txBody>
          <a:bodyPr wrap="square" rtlCol="0">
            <a:spAutoFit/>
          </a:bodyPr>
          <a:lstStyle/>
          <a:p>
            <a:r>
              <a:rPr lang="zh-CN" altLang="en-US" sz="2000" b="1" dirty="0" smtClean="0">
                <a:solidFill>
                  <a:srgbClr val="0070C0"/>
                </a:solidFill>
                <a:latin typeface="楷体" panose="02010609060101010101" pitchFamily="49" charset="-122"/>
                <a:ea typeface="楷体" panose="02010609060101010101" pitchFamily="49" charset="-122"/>
              </a:rPr>
              <a:t>负责提供被评审的工作产品</a:t>
            </a:r>
            <a:endParaRPr lang="zh-CN" altLang="en-US" sz="2000" b="1" dirty="0">
              <a:solidFill>
                <a:srgbClr val="0070C0"/>
              </a:solidFill>
              <a:latin typeface="楷体" panose="02010609060101010101" pitchFamily="49" charset="-122"/>
              <a:ea typeface="楷体" panose="02010609060101010101" pitchFamily="49" charset="-122"/>
            </a:endParaRPr>
          </a:p>
        </p:txBody>
      </p:sp>
      <p:sp>
        <p:nvSpPr>
          <p:cNvPr id="8" name="文本框 7"/>
          <p:cNvSpPr txBox="1"/>
          <p:nvPr/>
        </p:nvSpPr>
        <p:spPr>
          <a:xfrm>
            <a:off x="7393385" y="5114925"/>
            <a:ext cx="985837" cy="400110"/>
          </a:xfrm>
          <a:prstGeom prst="rect">
            <a:avLst/>
          </a:prstGeom>
          <a:solidFill>
            <a:srgbClr val="002060"/>
          </a:solidFill>
        </p:spPr>
        <p:txBody>
          <a:bodyPr wrap="square" rtlCol="0">
            <a:spAutoFit/>
          </a:bodyPr>
          <a:lstStyle/>
          <a:p>
            <a:r>
              <a:rPr lang="zh-CN" altLang="en-US" sz="2000" b="1" dirty="0" smtClean="0">
                <a:solidFill>
                  <a:schemeClr val="bg1"/>
                </a:solidFill>
              </a:rPr>
              <a:t>评审员</a:t>
            </a:r>
            <a:endParaRPr lang="zh-CN" altLang="en-US" sz="2000" b="1" dirty="0">
              <a:solidFill>
                <a:schemeClr val="bg1"/>
              </a:solidFill>
            </a:endParaRPr>
          </a:p>
        </p:txBody>
      </p:sp>
      <p:sp>
        <p:nvSpPr>
          <p:cNvPr id="9" name="文本框 8"/>
          <p:cNvSpPr txBox="1"/>
          <p:nvPr/>
        </p:nvSpPr>
        <p:spPr>
          <a:xfrm>
            <a:off x="5893196" y="6115050"/>
            <a:ext cx="2819401" cy="707886"/>
          </a:xfrm>
          <a:prstGeom prst="rect">
            <a:avLst/>
          </a:prstGeom>
          <a:noFill/>
        </p:spPr>
        <p:txBody>
          <a:bodyPr wrap="square" rtlCol="0">
            <a:spAutoFit/>
          </a:bodyPr>
          <a:lstStyle/>
          <a:p>
            <a:r>
              <a:rPr lang="zh-CN" altLang="en-US" sz="2000" b="1" dirty="0" smtClean="0">
                <a:solidFill>
                  <a:srgbClr val="0070C0"/>
                </a:solidFill>
                <a:latin typeface="楷体" panose="02010609060101010101" pitchFamily="49" charset="-122"/>
                <a:ea typeface="楷体" panose="02010609060101010101" pitchFamily="49" charset="-122"/>
              </a:rPr>
              <a:t>负责评审工作产品，有时也负责设计测试用例</a:t>
            </a:r>
            <a:endParaRPr lang="zh-CN" altLang="en-US" sz="2000" b="1" dirty="0">
              <a:solidFill>
                <a:srgbClr val="0070C0"/>
              </a:solidFill>
              <a:latin typeface="楷体" panose="02010609060101010101" pitchFamily="49" charset="-122"/>
              <a:ea typeface="楷体" panose="02010609060101010101" pitchFamily="49" charset="-122"/>
            </a:endParaRPr>
          </a:p>
        </p:txBody>
      </p:sp>
      <p:sp>
        <p:nvSpPr>
          <p:cNvPr id="10" name="文本框 9"/>
          <p:cNvSpPr txBox="1"/>
          <p:nvPr/>
        </p:nvSpPr>
        <p:spPr>
          <a:xfrm>
            <a:off x="463948" y="2528887"/>
            <a:ext cx="1042987" cy="400110"/>
          </a:xfrm>
          <a:prstGeom prst="rect">
            <a:avLst/>
          </a:prstGeom>
          <a:solidFill>
            <a:srgbClr val="002060"/>
          </a:solidFill>
        </p:spPr>
        <p:txBody>
          <a:bodyPr wrap="square" rtlCol="0">
            <a:spAutoFit/>
          </a:bodyPr>
          <a:lstStyle/>
          <a:p>
            <a:r>
              <a:rPr lang="zh-CN" altLang="en-US" sz="2000" b="1" dirty="0" smtClean="0">
                <a:solidFill>
                  <a:schemeClr val="bg1"/>
                </a:solidFill>
              </a:rPr>
              <a:t>记录员</a:t>
            </a:r>
            <a:endParaRPr lang="zh-CN" altLang="en-US" sz="2000" b="1" dirty="0">
              <a:solidFill>
                <a:schemeClr val="bg1"/>
              </a:solidFill>
            </a:endParaRPr>
          </a:p>
        </p:txBody>
      </p:sp>
      <p:sp>
        <p:nvSpPr>
          <p:cNvPr id="11" name="文本框 10"/>
          <p:cNvSpPr txBox="1"/>
          <p:nvPr/>
        </p:nvSpPr>
        <p:spPr>
          <a:xfrm>
            <a:off x="335360" y="5800725"/>
            <a:ext cx="2214562" cy="707886"/>
          </a:xfrm>
          <a:prstGeom prst="rect">
            <a:avLst/>
          </a:prstGeom>
          <a:noFill/>
        </p:spPr>
        <p:txBody>
          <a:bodyPr wrap="square" rtlCol="0">
            <a:spAutoFit/>
          </a:bodyPr>
          <a:lstStyle/>
          <a:p>
            <a:r>
              <a:rPr lang="zh-CN" altLang="en-US" sz="2000" b="1" dirty="0" smtClean="0">
                <a:solidFill>
                  <a:srgbClr val="0070C0"/>
                </a:solidFill>
                <a:latin typeface="楷体" panose="02010609060101010101" pitchFamily="49" charset="-122"/>
                <a:ea typeface="楷体" panose="02010609060101010101" pitchFamily="49" charset="-122"/>
              </a:rPr>
              <a:t>秘书，负责记录缺陷和决议</a:t>
            </a:r>
            <a:endParaRPr lang="zh-CN" altLang="en-US" sz="2000" b="1" dirty="0">
              <a:solidFill>
                <a:srgbClr val="0070C0"/>
              </a:solidFill>
              <a:latin typeface="楷体" panose="02010609060101010101" pitchFamily="49" charset="-122"/>
              <a:ea typeface="楷体" panose="02010609060101010101" pitchFamily="49" charset="-122"/>
            </a:endParaRPr>
          </a:p>
        </p:txBody>
      </p:sp>
      <p:sp>
        <p:nvSpPr>
          <p:cNvPr id="12" name="文本框 11"/>
          <p:cNvSpPr txBox="1"/>
          <p:nvPr/>
        </p:nvSpPr>
        <p:spPr>
          <a:xfrm>
            <a:off x="2278460" y="900113"/>
            <a:ext cx="1042987" cy="400110"/>
          </a:xfrm>
          <a:prstGeom prst="rect">
            <a:avLst/>
          </a:prstGeom>
          <a:solidFill>
            <a:srgbClr val="002060"/>
          </a:solidFill>
        </p:spPr>
        <p:txBody>
          <a:bodyPr wrap="square" rtlCol="0">
            <a:spAutoFit/>
          </a:bodyPr>
          <a:lstStyle/>
          <a:p>
            <a:r>
              <a:rPr lang="zh-CN" altLang="en-US" sz="2000" b="1" dirty="0" smtClean="0">
                <a:solidFill>
                  <a:schemeClr val="bg1"/>
                </a:solidFill>
              </a:rPr>
              <a:t>讲解员</a:t>
            </a:r>
            <a:endParaRPr lang="zh-CN" altLang="en-US" sz="2000" b="1" dirty="0">
              <a:solidFill>
                <a:schemeClr val="bg1"/>
              </a:solidFill>
            </a:endParaRPr>
          </a:p>
        </p:txBody>
      </p:sp>
      <p:sp>
        <p:nvSpPr>
          <p:cNvPr id="13" name="文本框 12"/>
          <p:cNvSpPr txBox="1"/>
          <p:nvPr/>
        </p:nvSpPr>
        <p:spPr>
          <a:xfrm>
            <a:off x="435372" y="1565154"/>
            <a:ext cx="3371851" cy="400110"/>
          </a:xfrm>
          <a:prstGeom prst="rect">
            <a:avLst/>
          </a:prstGeom>
          <a:noFill/>
        </p:spPr>
        <p:txBody>
          <a:bodyPr wrap="square" rtlCol="0">
            <a:spAutoFit/>
          </a:bodyPr>
          <a:lstStyle/>
          <a:p>
            <a:r>
              <a:rPr lang="zh-CN" altLang="en-US" sz="2000" b="1" dirty="0" smtClean="0">
                <a:solidFill>
                  <a:srgbClr val="0070C0"/>
                </a:solidFill>
                <a:latin typeface="楷体" panose="02010609060101010101" pitchFamily="49" charset="-122"/>
                <a:ea typeface="楷体" panose="02010609060101010101" pitchFamily="49" charset="-122"/>
              </a:rPr>
              <a:t>负责讲解被评审的工作产品</a:t>
            </a:r>
            <a:endParaRPr lang="zh-CN" altLang="en-US" sz="2000" b="1" dirty="0">
              <a:solidFill>
                <a:srgbClr val="0070C0"/>
              </a:solidFill>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4151714048"/>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left)">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left)">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wipe(left)">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wipe(left)">
                                      <p:cBhvr>
                                        <p:cTn id="32" dur="500"/>
                                        <p:tgtEl>
                                          <p:spTgt spid="11"/>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wipe(left)">
                                      <p:cBhvr>
                                        <p:cTn id="37" dur="500"/>
                                        <p:tgtEl>
                                          <p:spTgt spid="12"/>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wipe(left)">
                                      <p:cBhvr>
                                        <p:cTn id="4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8" grpId="0" animBg="1"/>
      <p:bldP spid="9" grpId="0"/>
      <p:bldP spid="10" grpId="0" animBg="1"/>
      <p:bldP spid="11" grpId="0"/>
      <p:bldP spid="12" grpId="0" animBg="1"/>
      <p:bldP spid="13"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4584" y="260648"/>
            <a:ext cx="10668000" cy="720080"/>
          </a:xfrm>
        </p:spPr>
        <p:txBody>
          <a:bodyPr/>
          <a:lstStyle/>
          <a:p>
            <a:r>
              <a:rPr lang="zh-CN" altLang="en-US" dirty="0"/>
              <a:t>评审流程</a:t>
            </a:r>
          </a:p>
        </p:txBody>
      </p:sp>
      <p:grpSp>
        <p:nvGrpSpPr>
          <p:cNvPr id="48" name="组合 47"/>
          <p:cNvGrpSpPr/>
          <p:nvPr/>
        </p:nvGrpSpPr>
        <p:grpSpPr>
          <a:xfrm>
            <a:off x="58144" y="692696"/>
            <a:ext cx="12230544" cy="4968552"/>
            <a:chOff x="58144" y="692696"/>
            <a:chExt cx="12230544" cy="4968552"/>
          </a:xfrm>
        </p:grpSpPr>
        <p:sp>
          <p:nvSpPr>
            <p:cNvPr id="4" name="右箭头 3"/>
            <p:cNvSpPr/>
            <p:nvPr/>
          </p:nvSpPr>
          <p:spPr>
            <a:xfrm>
              <a:off x="58144" y="2420888"/>
              <a:ext cx="1224136" cy="1440160"/>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600" b="1" dirty="0" smtClean="0">
                  <a:latin typeface="楷体" panose="02010609060101010101" pitchFamily="49" charset="-122"/>
                  <a:ea typeface="楷体" panose="02010609060101010101" pitchFamily="49" charset="-122"/>
                </a:rPr>
                <a:t>入口标准</a:t>
              </a:r>
              <a:endParaRPr lang="zh-CN" altLang="en-US" sz="2600" b="1" dirty="0">
                <a:latin typeface="楷体" panose="02010609060101010101" pitchFamily="49" charset="-122"/>
                <a:ea typeface="楷体" panose="02010609060101010101" pitchFamily="49" charset="-122"/>
              </a:endParaRPr>
            </a:p>
          </p:txBody>
        </p:sp>
        <p:sp>
          <p:nvSpPr>
            <p:cNvPr id="5" name="圆角矩形 4"/>
            <p:cNvSpPr/>
            <p:nvPr/>
          </p:nvSpPr>
          <p:spPr>
            <a:xfrm>
              <a:off x="1282280" y="1484784"/>
              <a:ext cx="648072" cy="360040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smtClean="0">
                  <a:latin typeface="楷体" panose="02010609060101010101" pitchFamily="49" charset="-122"/>
                  <a:ea typeface="楷体" panose="02010609060101010101" pitchFamily="49" charset="-122"/>
                </a:rPr>
                <a:t>1 </a:t>
              </a:r>
              <a:r>
                <a:rPr lang="zh-CN" altLang="en-US" sz="2800" b="1" dirty="0" smtClean="0">
                  <a:latin typeface="楷体" panose="02010609060101010101" pitchFamily="49" charset="-122"/>
                  <a:ea typeface="楷体" panose="02010609060101010101" pitchFamily="49" charset="-122"/>
                </a:rPr>
                <a:t>计划评审会议</a:t>
              </a:r>
              <a:endParaRPr lang="zh-CN" altLang="en-US" sz="2800" b="1" dirty="0">
                <a:latin typeface="楷体" panose="02010609060101010101" pitchFamily="49" charset="-122"/>
                <a:ea typeface="楷体" panose="02010609060101010101" pitchFamily="49" charset="-122"/>
              </a:endParaRPr>
            </a:p>
          </p:txBody>
        </p:sp>
        <p:sp>
          <p:nvSpPr>
            <p:cNvPr id="6" name="菱形 5"/>
            <p:cNvSpPr/>
            <p:nvPr/>
          </p:nvSpPr>
          <p:spPr>
            <a:xfrm>
              <a:off x="2279576" y="908720"/>
              <a:ext cx="1008112" cy="4392488"/>
            </a:xfrm>
            <a:prstGeom prst="diamond">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smtClean="0">
                  <a:latin typeface="楷体" panose="02010609060101010101" pitchFamily="49" charset="-122"/>
                  <a:ea typeface="楷体" panose="02010609060101010101" pitchFamily="49" charset="-122"/>
                </a:rPr>
                <a:t>是否召开预备会议</a:t>
              </a:r>
              <a:endParaRPr lang="zh-CN" altLang="en-US" sz="2800" b="1" dirty="0">
                <a:latin typeface="楷体" panose="02010609060101010101" pitchFamily="49" charset="-122"/>
                <a:ea typeface="楷体" panose="02010609060101010101" pitchFamily="49" charset="-122"/>
              </a:endParaRPr>
            </a:p>
          </p:txBody>
        </p:sp>
        <p:sp>
          <p:nvSpPr>
            <p:cNvPr id="9" name="圆角矩形 8"/>
            <p:cNvSpPr/>
            <p:nvPr/>
          </p:nvSpPr>
          <p:spPr>
            <a:xfrm>
              <a:off x="3647728" y="1412776"/>
              <a:ext cx="648072" cy="360040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smtClean="0">
                  <a:latin typeface="楷体" panose="02010609060101010101" pitchFamily="49" charset="-122"/>
                  <a:ea typeface="楷体" panose="02010609060101010101" pitchFamily="49" charset="-122"/>
                </a:rPr>
                <a:t>2</a:t>
              </a:r>
            </a:p>
            <a:p>
              <a:pPr algn="ctr"/>
              <a:r>
                <a:rPr lang="zh-CN" altLang="en-US" sz="2800" b="1" dirty="0" smtClean="0">
                  <a:latin typeface="楷体" panose="02010609060101010101" pitchFamily="49" charset="-122"/>
                  <a:ea typeface="楷体" panose="02010609060101010101" pitchFamily="49" charset="-122"/>
                </a:rPr>
                <a:t>召开评审</a:t>
              </a:r>
              <a:r>
                <a:rPr lang="zh-CN" altLang="en-US" sz="2800" b="1" dirty="0">
                  <a:latin typeface="楷体" panose="02010609060101010101" pitchFamily="49" charset="-122"/>
                  <a:ea typeface="楷体" panose="02010609060101010101" pitchFamily="49" charset="-122"/>
                </a:rPr>
                <a:t>预备</a:t>
              </a:r>
              <a:r>
                <a:rPr lang="zh-CN" altLang="en-US" sz="2800" b="1" dirty="0" smtClean="0">
                  <a:latin typeface="楷体" panose="02010609060101010101" pitchFamily="49" charset="-122"/>
                  <a:ea typeface="楷体" panose="02010609060101010101" pitchFamily="49" charset="-122"/>
                </a:rPr>
                <a:t>会</a:t>
              </a:r>
              <a:endParaRPr lang="zh-CN" altLang="en-US" sz="2800" b="1" dirty="0">
                <a:latin typeface="楷体" panose="02010609060101010101" pitchFamily="49" charset="-122"/>
                <a:ea typeface="楷体" panose="02010609060101010101" pitchFamily="49" charset="-122"/>
              </a:endParaRPr>
            </a:p>
          </p:txBody>
        </p:sp>
        <p:sp>
          <p:nvSpPr>
            <p:cNvPr id="10" name="圆角矩形 9"/>
            <p:cNvSpPr/>
            <p:nvPr/>
          </p:nvSpPr>
          <p:spPr>
            <a:xfrm>
              <a:off x="4810672" y="1412776"/>
              <a:ext cx="648072" cy="360040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smtClean="0">
                  <a:latin typeface="楷体" panose="02010609060101010101" pitchFamily="49" charset="-122"/>
                  <a:ea typeface="楷体" panose="02010609060101010101" pitchFamily="49" charset="-122"/>
                </a:rPr>
                <a:t>3 </a:t>
              </a:r>
              <a:r>
                <a:rPr lang="zh-CN" altLang="en-US" sz="2800" b="1" dirty="0" smtClean="0">
                  <a:latin typeface="楷体" panose="02010609060101010101" pitchFamily="49" charset="-122"/>
                  <a:ea typeface="楷体" panose="02010609060101010101" pitchFamily="49" charset="-122"/>
                </a:rPr>
                <a:t>准备评审会议</a:t>
              </a:r>
              <a:endParaRPr lang="zh-CN" altLang="en-US" sz="2800" b="1" dirty="0">
                <a:latin typeface="楷体" panose="02010609060101010101" pitchFamily="49" charset="-122"/>
                <a:ea typeface="楷体" panose="02010609060101010101" pitchFamily="49" charset="-122"/>
              </a:endParaRPr>
            </a:p>
          </p:txBody>
        </p:sp>
        <p:sp>
          <p:nvSpPr>
            <p:cNvPr id="11" name="圆角矩形 10"/>
            <p:cNvSpPr/>
            <p:nvPr/>
          </p:nvSpPr>
          <p:spPr>
            <a:xfrm>
              <a:off x="5973616" y="1412776"/>
              <a:ext cx="648072" cy="360040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smtClean="0">
                  <a:latin typeface="楷体" panose="02010609060101010101" pitchFamily="49" charset="-122"/>
                  <a:ea typeface="楷体" panose="02010609060101010101" pitchFamily="49" charset="-122"/>
                </a:rPr>
                <a:t>4 </a:t>
              </a:r>
              <a:r>
                <a:rPr lang="zh-CN" altLang="en-US" sz="2800" b="1" dirty="0" smtClean="0">
                  <a:latin typeface="楷体" panose="02010609060101010101" pitchFamily="49" charset="-122"/>
                  <a:ea typeface="楷体" panose="02010609060101010101" pitchFamily="49" charset="-122"/>
                </a:rPr>
                <a:t>召开评审会议</a:t>
              </a:r>
              <a:endParaRPr lang="zh-CN" altLang="en-US" sz="2800" b="1" dirty="0">
                <a:latin typeface="楷体" panose="02010609060101010101" pitchFamily="49" charset="-122"/>
                <a:ea typeface="楷体" panose="02010609060101010101" pitchFamily="49" charset="-122"/>
              </a:endParaRPr>
            </a:p>
          </p:txBody>
        </p:sp>
        <p:sp>
          <p:nvSpPr>
            <p:cNvPr id="12" name="菱形 11"/>
            <p:cNvSpPr/>
            <p:nvPr/>
          </p:nvSpPr>
          <p:spPr>
            <a:xfrm>
              <a:off x="6960096" y="692696"/>
              <a:ext cx="1151192" cy="4882896"/>
            </a:xfrm>
            <a:prstGeom prst="diamond">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smtClean="0">
                  <a:latin typeface="楷体" panose="02010609060101010101" pitchFamily="49" charset="-122"/>
                  <a:ea typeface="楷体" panose="02010609060101010101" pitchFamily="49" charset="-122"/>
                </a:rPr>
                <a:t>是否召开第</a:t>
              </a:r>
              <a:r>
                <a:rPr lang="en-US" altLang="zh-CN" sz="2800" b="1" dirty="0" smtClean="0">
                  <a:latin typeface="楷体" panose="02010609060101010101" pitchFamily="49" charset="-122"/>
                  <a:ea typeface="楷体" panose="02010609060101010101" pitchFamily="49" charset="-122"/>
                </a:rPr>
                <a:t>3</a:t>
              </a:r>
              <a:r>
                <a:rPr lang="zh-CN" altLang="en-US" sz="2800" b="1" dirty="0" smtClean="0">
                  <a:latin typeface="楷体" panose="02010609060101010101" pitchFamily="49" charset="-122"/>
                  <a:ea typeface="楷体" panose="02010609060101010101" pitchFamily="49" charset="-122"/>
                </a:rPr>
                <a:t>小时会议</a:t>
              </a:r>
              <a:endParaRPr lang="zh-CN" altLang="en-US" sz="2800" b="1" dirty="0">
                <a:latin typeface="楷体" panose="02010609060101010101" pitchFamily="49" charset="-122"/>
                <a:ea typeface="楷体" panose="02010609060101010101" pitchFamily="49" charset="-122"/>
              </a:endParaRPr>
            </a:p>
          </p:txBody>
        </p:sp>
        <p:sp>
          <p:nvSpPr>
            <p:cNvPr id="13" name="圆角矩形 12"/>
            <p:cNvSpPr/>
            <p:nvPr/>
          </p:nvSpPr>
          <p:spPr>
            <a:xfrm>
              <a:off x="8339064" y="1340768"/>
              <a:ext cx="648072" cy="360040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smtClean="0">
                  <a:latin typeface="楷体" panose="02010609060101010101" pitchFamily="49" charset="-122"/>
                  <a:ea typeface="楷体" panose="02010609060101010101" pitchFamily="49" charset="-122"/>
                </a:rPr>
                <a:t>5</a:t>
              </a:r>
            </a:p>
            <a:p>
              <a:pPr algn="ctr"/>
              <a:r>
                <a:rPr lang="zh-CN" altLang="en-US" sz="2800" b="1" dirty="0" smtClean="0">
                  <a:latin typeface="楷体" panose="02010609060101010101" pitchFamily="49" charset="-122"/>
                  <a:ea typeface="楷体" panose="02010609060101010101" pitchFamily="49" charset="-122"/>
                </a:rPr>
                <a:t>召开第</a:t>
              </a:r>
              <a:r>
                <a:rPr lang="en-US" altLang="zh-CN" sz="2800" b="1" dirty="0" smtClean="0">
                  <a:latin typeface="楷体" panose="02010609060101010101" pitchFamily="49" charset="-122"/>
                  <a:ea typeface="楷体" panose="02010609060101010101" pitchFamily="49" charset="-122"/>
                </a:rPr>
                <a:t>3</a:t>
              </a:r>
              <a:r>
                <a:rPr lang="zh-CN" altLang="en-US" sz="2800" b="1" dirty="0" smtClean="0">
                  <a:latin typeface="楷体" panose="02010609060101010101" pitchFamily="49" charset="-122"/>
                  <a:ea typeface="楷体" panose="02010609060101010101" pitchFamily="49" charset="-122"/>
                </a:rPr>
                <a:t>小时会议</a:t>
              </a:r>
              <a:endParaRPr lang="zh-CN" altLang="en-US" sz="2800" b="1" dirty="0">
                <a:latin typeface="楷体" panose="02010609060101010101" pitchFamily="49" charset="-122"/>
                <a:ea typeface="楷体" panose="02010609060101010101" pitchFamily="49" charset="-122"/>
              </a:endParaRPr>
            </a:p>
          </p:txBody>
        </p:sp>
        <p:sp>
          <p:nvSpPr>
            <p:cNvPr id="14" name="圆角矩形 13"/>
            <p:cNvSpPr/>
            <p:nvPr/>
          </p:nvSpPr>
          <p:spPr>
            <a:xfrm>
              <a:off x="9408368" y="1340768"/>
              <a:ext cx="648072" cy="360040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smtClean="0">
                  <a:latin typeface="楷体" panose="02010609060101010101" pitchFamily="49" charset="-122"/>
                  <a:ea typeface="楷体" panose="02010609060101010101" pitchFamily="49" charset="-122"/>
                </a:rPr>
                <a:t>6 </a:t>
              </a:r>
              <a:r>
                <a:rPr lang="zh-CN" altLang="en-US" sz="2800" b="1" dirty="0" smtClean="0">
                  <a:latin typeface="楷体" panose="02010609060101010101" pitchFamily="49" charset="-122"/>
                  <a:ea typeface="楷体" panose="02010609060101010101" pitchFamily="49" charset="-122"/>
                </a:rPr>
                <a:t>修复缺陷</a:t>
              </a:r>
              <a:endParaRPr lang="zh-CN" altLang="en-US" sz="2800" b="1" dirty="0">
                <a:latin typeface="楷体" panose="02010609060101010101" pitchFamily="49" charset="-122"/>
                <a:ea typeface="楷体" panose="02010609060101010101" pitchFamily="49" charset="-122"/>
              </a:endParaRPr>
            </a:p>
          </p:txBody>
        </p:sp>
        <p:sp>
          <p:nvSpPr>
            <p:cNvPr id="15" name="圆角矩形 14"/>
            <p:cNvSpPr/>
            <p:nvPr/>
          </p:nvSpPr>
          <p:spPr>
            <a:xfrm>
              <a:off x="10416480" y="1340768"/>
              <a:ext cx="648072" cy="360040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smtClean="0">
                  <a:latin typeface="楷体" panose="02010609060101010101" pitchFamily="49" charset="-122"/>
                  <a:ea typeface="楷体" panose="02010609060101010101" pitchFamily="49" charset="-122"/>
                </a:rPr>
                <a:t>7</a:t>
              </a:r>
              <a:r>
                <a:rPr lang="zh-CN" altLang="en-US" sz="2800" b="1" dirty="0" smtClean="0">
                  <a:latin typeface="楷体" panose="02010609060101010101" pitchFamily="49" charset="-122"/>
                  <a:ea typeface="楷体" panose="02010609060101010101" pitchFamily="49" charset="-122"/>
                </a:rPr>
                <a:t>确认修复</a:t>
              </a:r>
              <a:endParaRPr lang="zh-CN" altLang="en-US" sz="2800" b="1" dirty="0">
                <a:latin typeface="楷体" panose="02010609060101010101" pitchFamily="49" charset="-122"/>
                <a:ea typeface="楷体" panose="02010609060101010101" pitchFamily="49" charset="-122"/>
              </a:endParaRPr>
            </a:p>
          </p:txBody>
        </p:sp>
        <p:sp>
          <p:nvSpPr>
            <p:cNvPr id="16" name="右箭头 15"/>
            <p:cNvSpPr/>
            <p:nvPr/>
          </p:nvSpPr>
          <p:spPr>
            <a:xfrm>
              <a:off x="11064552" y="2276872"/>
              <a:ext cx="1224136" cy="1440160"/>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600" b="1" dirty="0" smtClean="0">
                  <a:latin typeface="楷体" panose="02010609060101010101" pitchFamily="49" charset="-122"/>
                  <a:ea typeface="楷体" panose="02010609060101010101" pitchFamily="49" charset="-122"/>
                </a:rPr>
                <a:t>出口标准</a:t>
              </a:r>
              <a:endParaRPr lang="zh-CN" altLang="en-US" sz="2600" b="1" dirty="0">
                <a:latin typeface="楷体" panose="02010609060101010101" pitchFamily="49" charset="-122"/>
                <a:ea typeface="楷体" panose="02010609060101010101" pitchFamily="49" charset="-122"/>
              </a:endParaRPr>
            </a:p>
          </p:txBody>
        </p:sp>
        <p:sp>
          <p:nvSpPr>
            <p:cNvPr id="20" name="右箭头 19"/>
            <p:cNvSpPr/>
            <p:nvPr/>
          </p:nvSpPr>
          <p:spPr>
            <a:xfrm>
              <a:off x="1919536" y="2996952"/>
              <a:ext cx="360040" cy="144016"/>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右箭头 20"/>
            <p:cNvSpPr/>
            <p:nvPr/>
          </p:nvSpPr>
          <p:spPr>
            <a:xfrm>
              <a:off x="3287688" y="2996952"/>
              <a:ext cx="360040" cy="144016"/>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右箭头 21"/>
            <p:cNvSpPr/>
            <p:nvPr/>
          </p:nvSpPr>
          <p:spPr>
            <a:xfrm>
              <a:off x="4295800" y="2996952"/>
              <a:ext cx="360040" cy="144016"/>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右箭头 22"/>
            <p:cNvSpPr/>
            <p:nvPr/>
          </p:nvSpPr>
          <p:spPr>
            <a:xfrm>
              <a:off x="5447928" y="3068960"/>
              <a:ext cx="360040" cy="144016"/>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右箭头 23"/>
            <p:cNvSpPr/>
            <p:nvPr/>
          </p:nvSpPr>
          <p:spPr>
            <a:xfrm>
              <a:off x="6600056" y="2996952"/>
              <a:ext cx="360040" cy="144016"/>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右箭头 24"/>
            <p:cNvSpPr/>
            <p:nvPr/>
          </p:nvSpPr>
          <p:spPr>
            <a:xfrm>
              <a:off x="8040216" y="2924944"/>
              <a:ext cx="360040" cy="144016"/>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右箭头 25"/>
            <p:cNvSpPr/>
            <p:nvPr/>
          </p:nvSpPr>
          <p:spPr>
            <a:xfrm>
              <a:off x="9048328" y="2924944"/>
              <a:ext cx="360040" cy="144016"/>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右箭头 26"/>
            <p:cNvSpPr/>
            <p:nvPr/>
          </p:nvSpPr>
          <p:spPr>
            <a:xfrm>
              <a:off x="10056440" y="2924944"/>
              <a:ext cx="360040" cy="144016"/>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文本框 27"/>
            <p:cNvSpPr txBox="1"/>
            <p:nvPr/>
          </p:nvSpPr>
          <p:spPr>
            <a:xfrm>
              <a:off x="3143672" y="2564904"/>
              <a:ext cx="360040" cy="492443"/>
            </a:xfrm>
            <a:prstGeom prst="rect">
              <a:avLst/>
            </a:prstGeom>
            <a:noFill/>
          </p:spPr>
          <p:txBody>
            <a:bodyPr wrap="square" rtlCol="0">
              <a:spAutoFit/>
            </a:bodyPr>
            <a:lstStyle/>
            <a:p>
              <a:r>
                <a:rPr lang="zh-CN" altLang="en-US" sz="2600" b="1" dirty="0" smtClean="0">
                  <a:latin typeface="楷体" panose="02010609060101010101" pitchFamily="49" charset="-122"/>
                  <a:ea typeface="楷体" panose="02010609060101010101" pitchFamily="49" charset="-122"/>
                </a:rPr>
                <a:t>是</a:t>
              </a:r>
              <a:endParaRPr lang="zh-CN" altLang="en-US" sz="2600" b="1" dirty="0">
                <a:latin typeface="楷体" panose="02010609060101010101" pitchFamily="49" charset="-122"/>
                <a:ea typeface="楷体" panose="02010609060101010101" pitchFamily="49" charset="-122"/>
              </a:endParaRPr>
            </a:p>
          </p:txBody>
        </p:sp>
        <p:sp>
          <p:nvSpPr>
            <p:cNvPr id="29" name="文本框 28"/>
            <p:cNvSpPr txBox="1"/>
            <p:nvPr/>
          </p:nvSpPr>
          <p:spPr>
            <a:xfrm>
              <a:off x="7896200" y="2432501"/>
              <a:ext cx="360040" cy="492443"/>
            </a:xfrm>
            <a:prstGeom prst="rect">
              <a:avLst/>
            </a:prstGeom>
            <a:noFill/>
          </p:spPr>
          <p:txBody>
            <a:bodyPr wrap="square" rtlCol="0">
              <a:spAutoFit/>
            </a:bodyPr>
            <a:lstStyle/>
            <a:p>
              <a:r>
                <a:rPr lang="zh-CN" altLang="en-US" sz="2600" b="1" dirty="0" smtClean="0">
                  <a:latin typeface="楷体" panose="02010609060101010101" pitchFamily="49" charset="-122"/>
                  <a:ea typeface="楷体" panose="02010609060101010101" pitchFamily="49" charset="-122"/>
                </a:rPr>
                <a:t>是</a:t>
              </a:r>
              <a:endParaRPr lang="zh-CN" altLang="en-US" sz="2600" b="1" dirty="0">
                <a:latin typeface="楷体" panose="02010609060101010101" pitchFamily="49" charset="-122"/>
                <a:ea typeface="楷体" panose="02010609060101010101" pitchFamily="49" charset="-122"/>
              </a:endParaRPr>
            </a:p>
          </p:txBody>
        </p:sp>
        <p:grpSp>
          <p:nvGrpSpPr>
            <p:cNvPr id="40" name="组合 39"/>
            <p:cNvGrpSpPr/>
            <p:nvPr/>
          </p:nvGrpSpPr>
          <p:grpSpPr>
            <a:xfrm>
              <a:off x="2783632" y="3212976"/>
              <a:ext cx="1728192" cy="2304256"/>
              <a:chOff x="2783632" y="3212976"/>
              <a:chExt cx="1728192" cy="2304256"/>
            </a:xfrm>
          </p:grpSpPr>
          <p:cxnSp>
            <p:nvCxnSpPr>
              <p:cNvPr id="34" name="肘形连接符 33"/>
              <p:cNvCxnSpPr/>
              <p:nvPr/>
            </p:nvCxnSpPr>
            <p:spPr>
              <a:xfrm rot="5400000" flipH="1" flipV="1">
                <a:off x="2603612" y="3392996"/>
                <a:ext cx="2088232" cy="1728192"/>
              </a:xfrm>
              <a:prstGeom prst="bentConnector3">
                <a:avLst>
                  <a:gd name="adj1" fmla="val -10947"/>
                </a:avLst>
              </a:prstGeom>
              <a:ln w="762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37" name="文本框 36"/>
              <p:cNvSpPr txBox="1"/>
              <p:nvPr/>
            </p:nvSpPr>
            <p:spPr>
              <a:xfrm>
                <a:off x="3143672" y="5024789"/>
                <a:ext cx="360040" cy="492443"/>
              </a:xfrm>
              <a:prstGeom prst="rect">
                <a:avLst/>
              </a:prstGeom>
              <a:noFill/>
            </p:spPr>
            <p:txBody>
              <a:bodyPr wrap="square" rtlCol="0">
                <a:spAutoFit/>
              </a:bodyPr>
              <a:lstStyle/>
              <a:p>
                <a:r>
                  <a:rPr lang="zh-CN" altLang="en-US" sz="2600" b="1" dirty="0" smtClean="0">
                    <a:latin typeface="楷体" panose="02010609060101010101" pitchFamily="49" charset="-122"/>
                    <a:ea typeface="楷体" panose="02010609060101010101" pitchFamily="49" charset="-122"/>
                  </a:rPr>
                  <a:t>否</a:t>
                </a:r>
                <a:endParaRPr lang="zh-CN" altLang="en-US" sz="2600" b="1" dirty="0">
                  <a:latin typeface="楷体" panose="02010609060101010101" pitchFamily="49" charset="-122"/>
                  <a:ea typeface="楷体" panose="02010609060101010101" pitchFamily="49" charset="-122"/>
                </a:endParaRPr>
              </a:p>
            </p:txBody>
          </p:sp>
        </p:grpSp>
        <p:grpSp>
          <p:nvGrpSpPr>
            <p:cNvPr id="41" name="组合 40"/>
            <p:cNvGrpSpPr/>
            <p:nvPr/>
          </p:nvGrpSpPr>
          <p:grpSpPr>
            <a:xfrm>
              <a:off x="7525344" y="3068960"/>
              <a:ext cx="1728192" cy="2592288"/>
              <a:chOff x="2783632" y="3212976"/>
              <a:chExt cx="1728192" cy="2304256"/>
            </a:xfrm>
          </p:grpSpPr>
          <p:cxnSp>
            <p:nvCxnSpPr>
              <p:cNvPr id="42" name="肘形连接符 41"/>
              <p:cNvCxnSpPr/>
              <p:nvPr/>
            </p:nvCxnSpPr>
            <p:spPr>
              <a:xfrm rot="5400000" flipH="1" flipV="1">
                <a:off x="2603612" y="3392996"/>
                <a:ext cx="2088232" cy="1728192"/>
              </a:xfrm>
              <a:prstGeom prst="bentConnector3">
                <a:avLst>
                  <a:gd name="adj1" fmla="val -10947"/>
                </a:avLst>
              </a:prstGeom>
              <a:ln w="762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43" name="文本框 42"/>
              <p:cNvSpPr txBox="1"/>
              <p:nvPr/>
            </p:nvSpPr>
            <p:spPr>
              <a:xfrm>
                <a:off x="3143672" y="5024789"/>
                <a:ext cx="360040" cy="492443"/>
              </a:xfrm>
              <a:prstGeom prst="rect">
                <a:avLst/>
              </a:prstGeom>
              <a:noFill/>
            </p:spPr>
            <p:txBody>
              <a:bodyPr wrap="square" rtlCol="0">
                <a:spAutoFit/>
              </a:bodyPr>
              <a:lstStyle/>
              <a:p>
                <a:r>
                  <a:rPr lang="zh-CN" altLang="en-US" sz="2600" b="1" dirty="0" smtClean="0">
                    <a:latin typeface="楷体" panose="02010609060101010101" pitchFamily="49" charset="-122"/>
                    <a:ea typeface="楷体" panose="02010609060101010101" pitchFamily="49" charset="-122"/>
                  </a:rPr>
                  <a:t>否</a:t>
                </a:r>
                <a:endParaRPr lang="zh-CN" altLang="en-US" sz="2600" b="1" dirty="0">
                  <a:latin typeface="楷体" panose="02010609060101010101" pitchFamily="49" charset="-122"/>
                  <a:ea typeface="楷体" panose="02010609060101010101" pitchFamily="49" charset="-122"/>
                </a:endParaRPr>
              </a:p>
            </p:txBody>
          </p:sp>
        </p:grpSp>
      </p:grpSp>
    </p:spTree>
    <p:extLst>
      <p:ext uri="{BB962C8B-B14F-4D97-AF65-F5344CB8AC3E}">
        <p14:creationId xmlns:p14="http://schemas.microsoft.com/office/powerpoint/2010/main" val="97965150"/>
      </p:ext>
    </p:extLst>
  </p:cSld>
  <p:clrMapOvr>
    <a:masterClrMapping/>
  </p:clrMapOvr>
  <p:transition>
    <p:blinds dir="vert"/>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计划评审会议</a:t>
            </a:r>
            <a:endParaRPr lang="zh-CN" altLang="en-US" dirty="0"/>
          </a:p>
        </p:txBody>
      </p:sp>
      <p:sp>
        <p:nvSpPr>
          <p:cNvPr id="2" name="内容占位符 1"/>
          <p:cNvSpPr>
            <a:spLocks noGrp="1"/>
          </p:cNvSpPr>
          <p:nvPr>
            <p:ph idx="1"/>
          </p:nvPr>
        </p:nvSpPr>
        <p:spPr>
          <a:xfrm>
            <a:off x="695400" y="836712"/>
            <a:ext cx="10668000" cy="4267200"/>
          </a:xfrm>
        </p:spPr>
        <p:txBody>
          <a:bodyPr/>
          <a:lstStyle/>
          <a:p>
            <a:r>
              <a:rPr lang="zh-CN" altLang="en-US" dirty="0" smtClean="0"/>
              <a:t>一般地，设计部门应在评审前</a:t>
            </a:r>
            <a:r>
              <a:rPr lang="en-US" altLang="zh-CN" dirty="0" smtClean="0"/>
              <a:t>3</a:t>
            </a:r>
            <a:r>
              <a:rPr lang="zh-CN" altLang="en-US" dirty="0" smtClean="0"/>
              <a:t>天向项目管理部门提交</a:t>
            </a:r>
            <a:r>
              <a:rPr lang="en-US" altLang="zh-CN" dirty="0" smtClean="0"/>
              <a:t>《</a:t>
            </a:r>
            <a:r>
              <a:rPr lang="zh-CN" altLang="en-US" dirty="0" smtClean="0"/>
              <a:t>设计和开发评审表</a:t>
            </a:r>
            <a:r>
              <a:rPr lang="en-US" altLang="zh-CN" dirty="0" smtClean="0"/>
              <a:t>》</a:t>
            </a:r>
            <a:r>
              <a:rPr lang="zh-CN" altLang="en-US" dirty="0" smtClean="0"/>
              <a:t>，经批准后，进入计划评审会议阶段</a:t>
            </a:r>
            <a:endParaRPr lang="en-US" altLang="zh-CN" dirty="0" smtClean="0"/>
          </a:p>
          <a:p>
            <a:endParaRPr lang="zh-CN" altLang="en-US" dirty="0"/>
          </a:p>
        </p:txBody>
      </p:sp>
      <p:grpSp>
        <p:nvGrpSpPr>
          <p:cNvPr id="5" name="组合 4"/>
          <p:cNvGrpSpPr/>
          <p:nvPr/>
        </p:nvGrpSpPr>
        <p:grpSpPr>
          <a:xfrm>
            <a:off x="130152" y="1916832"/>
            <a:ext cx="11870504" cy="4608512"/>
            <a:chOff x="58144" y="692696"/>
            <a:chExt cx="12230544" cy="4968552"/>
          </a:xfrm>
        </p:grpSpPr>
        <p:sp>
          <p:nvSpPr>
            <p:cNvPr id="6" name="右箭头 5"/>
            <p:cNvSpPr/>
            <p:nvPr/>
          </p:nvSpPr>
          <p:spPr>
            <a:xfrm>
              <a:off x="58144" y="2420888"/>
              <a:ext cx="1224136" cy="1440160"/>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600" b="1" dirty="0" smtClean="0">
                  <a:latin typeface="楷体" panose="02010609060101010101" pitchFamily="49" charset="-122"/>
                  <a:ea typeface="楷体" panose="02010609060101010101" pitchFamily="49" charset="-122"/>
                </a:rPr>
                <a:t>入口标准</a:t>
              </a:r>
              <a:endParaRPr lang="zh-CN" altLang="en-US" sz="2600" b="1" dirty="0">
                <a:latin typeface="楷体" panose="02010609060101010101" pitchFamily="49" charset="-122"/>
                <a:ea typeface="楷体" panose="02010609060101010101" pitchFamily="49" charset="-122"/>
              </a:endParaRPr>
            </a:p>
          </p:txBody>
        </p:sp>
        <p:sp>
          <p:nvSpPr>
            <p:cNvPr id="7" name="圆角矩形 6"/>
            <p:cNvSpPr/>
            <p:nvPr/>
          </p:nvSpPr>
          <p:spPr>
            <a:xfrm>
              <a:off x="1282280" y="1484784"/>
              <a:ext cx="648072" cy="360040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smtClean="0">
                  <a:latin typeface="楷体" panose="02010609060101010101" pitchFamily="49" charset="-122"/>
                  <a:ea typeface="楷体" panose="02010609060101010101" pitchFamily="49" charset="-122"/>
                </a:rPr>
                <a:t>1 </a:t>
              </a:r>
              <a:r>
                <a:rPr lang="zh-CN" altLang="en-US" sz="2800" b="1" dirty="0" smtClean="0">
                  <a:latin typeface="楷体" panose="02010609060101010101" pitchFamily="49" charset="-122"/>
                  <a:ea typeface="楷体" panose="02010609060101010101" pitchFamily="49" charset="-122"/>
                </a:rPr>
                <a:t>计划评审会议</a:t>
              </a:r>
              <a:endParaRPr lang="zh-CN" altLang="en-US" sz="2800" b="1" dirty="0">
                <a:latin typeface="楷体" panose="02010609060101010101" pitchFamily="49" charset="-122"/>
                <a:ea typeface="楷体" panose="02010609060101010101" pitchFamily="49" charset="-122"/>
              </a:endParaRPr>
            </a:p>
          </p:txBody>
        </p:sp>
        <p:sp>
          <p:nvSpPr>
            <p:cNvPr id="8" name="菱形 7"/>
            <p:cNvSpPr/>
            <p:nvPr/>
          </p:nvSpPr>
          <p:spPr>
            <a:xfrm>
              <a:off x="2279576" y="908720"/>
              <a:ext cx="1008112" cy="4392488"/>
            </a:xfrm>
            <a:prstGeom prst="diamond">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smtClean="0">
                  <a:latin typeface="楷体" panose="02010609060101010101" pitchFamily="49" charset="-122"/>
                  <a:ea typeface="楷体" panose="02010609060101010101" pitchFamily="49" charset="-122"/>
                </a:rPr>
                <a:t>是否召开预备会议</a:t>
              </a:r>
              <a:endParaRPr lang="zh-CN" altLang="en-US" sz="2800" b="1" dirty="0">
                <a:latin typeface="楷体" panose="02010609060101010101" pitchFamily="49" charset="-122"/>
                <a:ea typeface="楷体" panose="02010609060101010101" pitchFamily="49" charset="-122"/>
              </a:endParaRPr>
            </a:p>
          </p:txBody>
        </p:sp>
        <p:sp>
          <p:nvSpPr>
            <p:cNvPr id="9" name="圆角矩形 8"/>
            <p:cNvSpPr/>
            <p:nvPr/>
          </p:nvSpPr>
          <p:spPr>
            <a:xfrm>
              <a:off x="3647728" y="1412776"/>
              <a:ext cx="648072" cy="360040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smtClean="0">
                  <a:latin typeface="楷体" panose="02010609060101010101" pitchFamily="49" charset="-122"/>
                  <a:ea typeface="楷体" panose="02010609060101010101" pitchFamily="49" charset="-122"/>
                </a:rPr>
                <a:t>2</a:t>
              </a:r>
            </a:p>
            <a:p>
              <a:pPr algn="ctr"/>
              <a:r>
                <a:rPr lang="zh-CN" altLang="en-US" sz="2800" b="1" dirty="0" smtClean="0">
                  <a:latin typeface="楷体" panose="02010609060101010101" pitchFamily="49" charset="-122"/>
                  <a:ea typeface="楷体" panose="02010609060101010101" pitchFamily="49" charset="-122"/>
                </a:rPr>
                <a:t>召开评审</a:t>
              </a:r>
              <a:r>
                <a:rPr lang="zh-CN" altLang="en-US" sz="2800" b="1" dirty="0">
                  <a:latin typeface="楷体" panose="02010609060101010101" pitchFamily="49" charset="-122"/>
                  <a:ea typeface="楷体" panose="02010609060101010101" pitchFamily="49" charset="-122"/>
                </a:rPr>
                <a:t>预备</a:t>
              </a:r>
              <a:r>
                <a:rPr lang="zh-CN" altLang="en-US" sz="2800" b="1" dirty="0" smtClean="0">
                  <a:latin typeface="楷体" panose="02010609060101010101" pitchFamily="49" charset="-122"/>
                  <a:ea typeface="楷体" panose="02010609060101010101" pitchFamily="49" charset="-122"/>
                </a:rPr>
                <a:t>会</a:t>
              </a:r>
              <a:endParaRPr lang="zh-CN" altLang="en-US" sz="2800" b="1" dirty="0">
                <a:latin typeface="楷体" panose="02010609060101010101" pitchFamily="49" charset="-122"/>
                <a:ea typeface="楷体" panose="02010609060101010101" pitchFamily="49" charset="-122"/>
              </a:endParaRPr>
            </a:p>
          </p:txBody>
        </p:sp>
        <p:sp>
          <p:nvSpPr>
            <p:cNvPr id="10" name="圆角矩形 9"/>
            <p:cNvSpPr/>
            <p:nvPr/>
          </p:nvSpPr>
          <p:spPr>
            <a:xfrm>
              <a:off x="4810672" y="1412776"/>
              <a:ext cx="648072" cy="360040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smtClean="0">
                  <a:latin typeface="楷体" panose="02010609060101010101" pitchFamily="49" charset="-122"/>
                  <a:ea typeface="楷体" panose="02010609060101010101" pitchFamily="49" charset="-122"/>
                </a:rPr>
                <a:t>3 </a:t>
              </a:r>
              <a:r>
                <a:rPr lang="zh-CN" altLang="en-US" sz="2800" b="1" dirty="0" smtClean="0">
                  <a:latin typeface="楷体" panose="02010609060101010101" pitchFamily="49" charset="-122"/>
                  <a:ea typeface="楷体" panose="02010609060101010101" pitchFamily="49" charset="-122"/>
                </a:rPr>
                <a:t>准备评审会议</a:t>
              </a:r>
              <a:endParaRPr lang="zh-CN" altLang="en-US" sz="2800" b="1" dirty="0">
                <a:latin typeface="楷体" panose="02010609060101010101" pitchFamily="49" charset="-122"/>
                <a:ea typeface="楷体" panose="02010609060101010101" pitchFamily="49" charset="-122"/>
              </a:endParaRPr>
            </a:p>
          </p:txBody>
        </p:sp>
        <p:sp>
          <p:nvSpPr>
            <p:cNvPr id="11" name="圆角矩形 10"/>
            <p:cNvSpPr/>
            <p:nvPr/>
          </p:nvSpPr>
          <p:spPr>
            <a:xfrm>
              <a:off x="5973616" y="1412776"/>
              <a:ext cx="648072" cy="360040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smtClean="0">
                  <a:latin typeface="楷体" panose="02010609060101010101" pitchFamily="49" charset="-122"/>
                  <a:ea typeface="楷体" panose="02010609060101010101" pitchFamily="49" charset="-122"/>
                </a:rPr>
                <a:t>4 </a:t>
              </a:r>
              <a:r>
                <a:rPr lang="zh-CN" altLang="en-US" sz="2800" b="1" dirty="0" smtClean="0">
                  <a:latin typeface="楷体" panose="02010609060101010101" pitchFamily="49" charset="-122"/>
                  <a:ea typeface="楷体" panose="02010609060101010101" pitchFamily="49" charset="-122"/>
                </a:rPr>
                <a:t>召开评审会议</a:t>
              </a:r>
              <a:endParaRPr lang="zh-CN" altLang="en-US" sz="2800" b="1" dirty="0">
                <a:latin typeface="楷体" panose="02010609060101010101" pitchFamily="49" charset="-122"/>
                <a:ea typeface="楷体" panose="02010609060101010101" pitchFamily="49" charset="-122"/>
              </a:endParaRPr>
            </a:p>
          </p:txBody>
        </p:sp>
        <p:sp>
          <p:nvSpPr>
            <p:cNvPr id="12" name="菱形 11"/>
            <p:cNvSpPr/>
            <p:nvPr/>
          </p:nvSpPr>
          <p:spPr>
            <a:xfrm>
              <a:off x="6960096" y="692696"/>
              <a:ext cx="1151192" cy="4882896"/>
            </a:xfrm>
            <a:prstGeom prst="diamond">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smtClean="0">
                  <a:latin typeface="楷体" panose="02010609060101010101" pitchFamily="49" charset="-122"/>
                  <a:ea typeface="楷体" panose="02010609060101010101" pitchFamily="49" charset="-122"/>
                </a:rPr>
                <a:t>是否召开第</a:t>
              </a:r>
              <a:r>
                <a:rPr lang="en-US" altLang="zh-CN" sz="2800" b="1" dirty="0" smtClean="0">
                  <a:latin typeface="楷体" panose="02010609060101010101" pitchFamily="49" charset="-122"/>
                  <a:ea typeface="楷体" panose="02010609060101010101" pitchFamily="49" charset="-122"/>
                </a:rPr>
                <a:t>3</a:t>
              </a:r>
              <a:r>
                <a:rPr lang="zh-CN" altLang="en-US" sz="2800" b="1" dirty="0" smtClean="0">
                  <a:latin typeface="楷体" panose="02010609060101010101" pitchFamily="49" charset="-122"/>
                  <a:ea typeface="楷体" panose="02010609060101010101" pitchFamily="49" charset="-122"/>
                </a:rPr>
                <a:t>小时会议</a:t>
              </a:r>
              <a:endParaRPr lang="zh-CN" altLang="en-US" sz="2800" b="1" dirty="0">
                <a:latin typeface="楷体" panose="02010609060101010101" pitchFamily="49" charset="-122"/>
                <a:ea typeface="楷体" panose="02010609060101010101" pitchFamily="49" charset="-122"/>
              </a:endParaRPr>
            </a:p>
          </p:txBody>
        </p:sp>
        <p:sp>
          <p:nvSpPr>
            <p:cNvPr id="13" name="圆角矩形 12"/>
            <p:cNvSpPr/>
            <p:nvPr/>
          </p:nvSpPr>
          <p:spPr>
            <a:xfrm>
              <a:off x="8339064" y="1340768"/>
              <a:ext cx="648072" cy="360040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smtClean="0">
                  <a:latin typeface="楷体" panose="02010609060101010101" pitchFamily="49" charset="-122"/>
                  <a:ea typeface="楷体" panose="02010609060101010101" pitchFamily="49" charset="-122"/>
                </a:rPr>
                <a:t>5</a:t>
              </a:r>
            </a:p>
            <a:p>
              <a:pPr algn="ctr"/>
              <a:r>
                <a:rPr lang="zh-CN" altLang="en-US" sz="2800" b="1" dirty="0" smtClean="0">
                  <a:latin typeface="楷体" panose="02010609060101010101" pitchFamily="49" charset="-122"/>
                  <a:ea typeface="楷体" panose="02010609060101010101" pitchFamily="49" charset="-122"/>
                </a:rPr>
                <a:t>召开第</a:t>
              </a:r>
              <a:r>
                <a:rPr lang="en-US" altLang="zh-CN" sz="2800" b="1" dirty="0" smtClean="0">
                  <a:latin typeface="楷体" panose="02010609060101010101" pitchFamily="49" charset="-122"/>
                  <a:ea typeface="楷体" panose="02010609060101010101" pitchFamily="49" charset="-122"/>
                </a:rPr>
                <a:t>3</a:t>
              </a:r>
              <a:r>
                <a:rPr lang="zh-CN" altLang="en-US" sz="2800" b="1" dirty="0" smtClean="0">
                  <a:latin typeface="楷体" panose="02010609060101010101" pitchFamily="49" charset="-122"/>
                  <a:ea typeface="楷体" panose="02010609060101010101" pitchFamily="49" charset="-122"/>
                </a:rPr>
                <a:t>小时会议</a:t>
              </a:r>
              <a:endParaRPr lang="zh-CN" altLang="en-US" sz="2800" b="1" dirty="0">
                <a:latin typeface="楷体" panose="02010609060101010101" pitchFamily="49" charset="-122"/>
                <a:ea typeface="楷体" panose="02010609060101010101" pitchFamily="49" charset="-122"/>
              </a:endParaRPr>
            </a:p>
          </p:txBody>
        </p:sp>
        <p:sp>
          <p:nvSpPr>
            <p:cNvPr id="14" name="圆角矩形 13"/>
            <p:cNvSpPr/>
            <p:nvPr/>
          </p:nvSpPr>
          <p:spPr>
            <a:xfrm>
              <a:off x="9408368" y="1340768"/>
              <a:ext cx="648072" cy="360040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smtClean="0">
                  <a:latin typeface="楷体" panose="02010609060101010101" pitchFamily="49" charset="-122"/>
                  <a:ea typeface="楷体" panose="02010609060101010101" pitchFamily="49" charset="-122"/>
                </a:rPr>
                <a:t>6 </a:t>
              </a:r>
              <a:r>
                <a:rPr lang="zh-CN" altLang="en-US" sz="2800" b="1" dirty="0" smtClean="0">
                  <a:latin typeface="楷体" panose="02010609060101010101" pitchFamily="49" charset="-122"/>
                  <a:ea typeface="楷体" panose="02010609060101010101" pitchFamily="49" charset="-122"/>
                </a:rPr>
                <a:t>修复缺陷</a:t>
              </a:r>
              <a:endParaRPr lang="zh-CN" altLang="en-US" sz="2800" b="1" dirty="0">
                <a:latin typeface="楷体" panose="02010609060101010101" pitchFamily="49" charset="-122"/>
                <a:ea typeface="楷体" panose="02010609060101010101" pitchFamily="49" charset="-122"/>
              </a:endParaRPr>
            </a:p>
          </p:txBody>
        </p:sp>
        <p:sp>
          <p:nvSpPr>
            <p:cNvPr id="15" name="圆角矩形 14"/>
            <p:cNvSpPr/>
            <p:nvPr/>
          </p:nvSpPr>
          <p:spPr>
            <a:xfrm>
              <a:off x="10416480" y="1340768"/>
              <a:ext cx="648072" cy="360040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smtClean="0">
                  <a:latin typeface="楷体" panose="02010609060101010101" pitchFamily="49" charset="-122"/>
                  <a:ea typeface="楷体" panose="02010609060101010101" pitchFamily="49" charset="-122"/>
                </a:rPr>
                <a:t>7</a:t>
              </a:r>
              <a:r>
                <a:rPr lang="zh-CN" altLang="en-US" sz="2800" b="1" dirty="0" smtClean="0">
                  <a:latin typeface="楷体" panose="02010609060101010101" pitchFamily="49" charset="-122"/>
                  <a:ea typeface="楷体" panose="02010609060101010101" pitchFamily="49" charset="-122"/>
                </a:rPr>
                <a:t>确认修复</a:t>
              </a:r>
              <a:endParaRPr lang="zh-CN" altLang="en-US" sz="2800" b="1" dirty="0">
                <a:latin typeface="楷体" panose="02010609060101010101" pitchFamily="49" charset="-122"/>
                <a:ea typeface="楷体" panose="02010609060101010101" pitchFamily="49" charset="-122"/>
              </a:endParaRPr>
            </a:p>
          </p:txBody>
        </p:sp>
        <p:sp>
          <p:nvSpPr>
            <p:cNvPr id="16" name="右箭头 15"/>
            <p:cNvSpPr/>
            <p:nvPr/>
          </p:nvSpPr>
          <p:spPr>
            <a:xfrm>
              <a:off x="11064552" y="2276872"/>
              <a:ext cx="1224136" cy="1521169"/>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600" b="1" dirty="0" smtClean="0">
                  <a:latin typeface="楷体" panose="02010609060101010101" pitchFamily="49" charset="-122"/>
                  <a:ea typeface="楷体" panose="02010609060101010101" pitchFamily="49" charset="-122"/>
                </a:rPr>
                <a:t>出口标准</a:t>
              </a:r>
              <a:endParaRPr lang="zh-CN" altLang="en-US" sz="2600" b="1" dirty="0">
                <a:latin typeface="楷体" panose="02010609060101010101" pitchFamily="49" charset="-122"/>
                <a:ea typeface="楷体" panose="02010609060101010101" pitchFamily="49" charset="-122"/>
              </a:endParaRPr>
            </a:p>
          </p:txBody>
        </p:sp>
        <p:sp>
          <p:nvSpPr>
            <p:cNvPr id="17" name="右箭头 16"/>
            <p:cNvSpPr/>
            <p:nvPr/>
          </p:nvSpPr>
          <p:spPr>
            <a:xfrm>
              <a:off x="1919536" y="2996952"/>
              <a:ext cx="360040" cy="144016"/>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右箭头 17"/>
            <p:cNvSpPr/>
            <p:nvPr/>
          </p:nvSpPr>
          <p:spPr>
            <a:xfrm>
              <a:off x="3287688" y="2996952"/>
              <a:ext cx="360040" cy="144016"/>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右箭头 18"/>
            <p:cNvSpPr/>
            <p:nvPr/>
          </p:nvSpPr>
          <p:spPr>
            <a:xfrm>
              <a:off x="4295800" y="2996952"/>
              <a:ext cx="360040" cy="144016"/>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右箭头 19"/>
            <p:cNvSpPr/>
            <p:nvPr/>
          </p:nvSpPr>
          <p:spPr>
            <a:xfrm>
              <a:off x="5447928" y="3068960"/>
              <a:ext cx="360040" cy="144016"/>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右箭头 20"/>
            <p:cNvSpPr/>
            <p:nvPr/>
          </p:nvSpPr>
          <p:spPr>
            <a:xfrm>
              <a:off x="6600056" y="2996952"/>
              <a:ext cx="360040" cy="144016"/>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右箭头 21"/>
            <p:cNvSpPr/>
            <p:nvPr/>
          </p:nvSpPr>
          <p:spPr>
            <a:xfrm>
              <a:off x="8040216" y="2924944"/>
              <a:ext cx="360040" cy="144016"/>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右箭头 22"/>
            <p:cNvSpPr/>
            <p:nvPr/>
          </p:nvSpPr>
          <p:spPr>
            <a:xfrm>
              <a:off x="9048328" y="2924944"/>
              <a:ext cx="360040" cy="144016"/>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右箭头 23"/>
            <p:cNvSpPr/>
            <p:nvPr/>
          </p:nvSpPr>
          <p:spPr>
            <a:xfrm>
              <a:off x="10056440" y="2924944"/>
              <a:ext cx="360040" cy="144016"/>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文本框 24"/>
            <p:cNvSpPr txBox="1"/>
            <p:nvPr/>
          </p:nvSpPr>
          <p:spPr>
            <a:xfrm>
              <a:off x="3143672" y="2564904"/>
              <a:ext cx="360040" cy="492443"/>
            </a:xfrm>
            <a:prstGeom prst="rect">
              <a:avLst/>
            </a:prstGeom>
            <a:noFill/>
          </p:spPr>
          <p:txBody>
            <a:bodyPr wrap="square" rtlCol="0">
              <a:spAutoFit/>
            </a:bodyPr>
            <a:lstStyle/>
            <a:p>
              <a:r>
                <a:rPr lang="zh-CN" altLang="en-US" sz="2600" b="1" dirty="0" smtClean="0">
                  <a:latin typeface="楷体" panose="02010609060101010101" pitchFamily="49" charset="-122"/>
                  <a:ea typeface="楷体" panose="02010609060101010101" pitchFamily="49" charset="-122"/>
                </a:rPr>
                <a:t>是</a:t>
              </a:r>
              <a:endParaRPr lang="zh-CN" altLang="en-US" sz="2600" b="1" dirty="0">
                <a:latin typeface="楷体" panose="02010609060101010101" pitchFamily="49" charset="-122"/>
                <a:ea typeface="楷体" panose="02010609060101010101" pitchFamily="49" charset="-122"/>
              </a:endParaRPr>
            </a:p>
          </p:txBody>
        </p:sp>
        <p:sp>
          <p:nvSpPr>
            <p:cNvPr id="26" name="文本框 25"/>
            <p:cNvSpPr txBox="1"/>
            <p:nvPr/>
          </p:nvSpPr>
          <p:spPr>
            <a:xfrm>
              <a:off x="7896200" y="2432501"/>
              <a:ext cx="360040" cy="492443"/>
            </a:xfrm>
            <a:prstGeom prst="rect">
              <a:avLst/>
            </a:prstGeom>
            <a:noFill/>
          </p:spPr>
          <p:txBody>
            <a:bodyPr wrap="square" rtlCol="0">
              <a:spAutoFit/>
            </a:bodyPr>
            <a:lstStyle/>
            <a:p>
              <a:r>
                <a:rPr lang="zh-CN" altLang="en-US" sz="2600" b="1" dirty="0" smtClean="0">
                  <a:latin typeface="楷体" panose="02010609060101010101" pitchFamily="49" charset="-122"/>
                  <a:ea typeface="楷体" panose="02010609060101010101" pitchFamily="49" charset="-122"/>
                </a:rPr>
                <a:t>是</a:t>
              </a:r>
              <a:endParaRPr lang="zh-CN" altLang="en-US" sz="2600" b="1" dirty="0">
                <a:latin typeface="楷体" panose="02010609060101010101" pitchFamily="49" charset="-122"/>
                <a:ea typeface="楷体" panose="02010609060101010101" pitchFamily="49" charset="-122"/>
              </a:endParaRPr>
            </a:p>
          </p:txBody>
        </p:sp>
        <p:grpSp>
          <p:nvGrpSpPr>
            <p:cNvPr id="27" name="组合 26"/>
            <p:cNvGrpSpPr/>
            <p:nvPr/>
          </p:nvGrpSpPr>
          <p:grpSpPr>
            <a:xfrm>
              <a:off x="2783632" y="3212976"/>
              <a:ext cx="1728192" cy="2304256"/>
              <a:chOff x="2783632" y="3212976"/>
              <a:chExt cx="1728192" cy="2304256"/>
            </a:xfrm>
          </p:grpSpPr>
          <p:cxnSp>
            <p:nvCxnSpPr>
              <p:cNvPr id="31" name="肘形连接符 30"/>
              <p:cNvCxnSpPr/>
              <p:nvPr/>
            </p:nvCxnSpPr>
            <p:spPr>
              <a:xfrm rot="5400000" flipH="1" flipV="1">
                <a:off x="2603612" y="3392996"/>
                <a:ext cx="2088232" cy="1728192"/>
              </a:xfrm>
              <a:prstGeom prst="bentConnector3">
                <a:avLst>
                  <a:gd name="adj1" fmla="val -10947"/>
                </a:avLst>
              </a:prstGeom>
              <a:ln w="762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32" name="文本框 31"/>
              <p:cNvSpPr txBox="1"/>
              <p:nvPr/>
            </p:nvSpPr>
            <p:spPr>
              <a:xfrm>
                <a:off x="3143672" y="5024789"/>
                <a:ext cx="360040" cy="492443"/>
              </a:xfrm>
              <a:prstGeom prst="rect">
                <a:avLst/>
              </a:prstGeom>
              <a:noFill/>
            </p:spPr>
            <p:txBody>
              <a:bodyPr wrap="square" rtlCol="0">
                <a:spAutoFit/>
              </a:bodyPr>
              <a:lstStyle/>
              <a:p>
                <a:r>
                  <a:rPr lang="zh-CN" altLang="en-US" sz="2600" b="1" dirty="0" smtClean="0">
                    <a:latin typeface="楷体" panose="02010609060101010101" pitchFamily="49" charset="-122"/>
                    <a:ea typeface="楷体" panose="02010609060101010101" pitchFamily="49" charset="-122"/>
                  </a:rPr>
                  <a:t>否</a:t>
                </a:r>
                <a:endParaRPr lang="zh-CN" altLang="en-US" sz="2600" b="1" dirty="0">
                  <a:latin typeface="楷体" panose="02010609060101010101" pitchFamily="49" charset="-122"/>
                  <a:ea typeface="楷体" panose="02010609060101010101" pitchFamily="49" charset="-122"/>
                </a:endParaRPr>
              </a:p>
            </p:txBody>
          </p:sp>
        </p:grpSp>
        <p:grpSp>
          <p:nvGrpSpPr>
            <p:cNvPr id="28" name="组合 27"/>
            <p:cNvGrpSpPr/>
            <p:nvPr/>
          </p:nvGrpSpPr>
          <p:grpSpPr>
            <a:xfrm>
              <a:off x="7525344" y="3068960"/>
              <a:ext cx="1728192" cy="2592288"/>
              <a:chOff x="2783632" y="3212976"/>
              <a:chExt cx="1728192" cy="2304256"/>
            </a:xfrm>
          </p:grpSpPr>
          <p:cxnSp>
            <p:nvCxnSpPr>
              <p:cNvPr id="29" name="肘形连接符 28"/>
              <p:cNvCxnSpPr/>
              <p:nvPr/>
            </p:nvCxnSpPr>
            <p:spPr>
              <a:xfrm rot="5400000" flipH="1" flipV="1">
                <a:off x="2603612" y="3392996"/>
                <a:ext cx="2088232" cy="1728192"/>
              </a:xfrm>
              <a:prstGeom prst="bentConnector3">
                <a:avLst>
                  <a:gd name="adj1" fmla="val -10947"/>
                </a:avLst>
              </a:prstGeom>
              <a:ln w="762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3143672" y="5024789"/>
                <a:ext cx="360040" cy="492443"/>
              </a:xfrm>
              <a:prstGeom prst="rect">
                <a:avLst/>
              </a:prstGeom>
              <a:noFill/>
            </p:spPr>
            <p:txBody>
              <a:bodyPr wrap="square" rtlCol="0">
                <a:spAutoFit/>
              </a:bodyPr>
              <a:lstStyle/>
              <a:p>
                <a:r>
                  <a:rPr lang="zh-CN" altLang="en-US" sz="2600" b="1" dirty="0" smtClean="0">
                    <a:latin typeface="楷体" panose="02010609060101010101" pitchFamily="49" charset="-122"/>
                    <a:ea typeface="楷体" panose="02010609060101010101" pitchFamily="49" charset="-122"/>
                  </a:rPr>
                  <a:t>否</a:t>
                </a:r>
                <a:endParaRPr lang="zh-CN" altLang="en-US" sz="2600" b="1" dirty="0">
                  <a:latin typeface="楷体" panose="02010609060101010101" pitchFamily="49" charset="-122"/>
                  <a:ea typeface="楷体" panose="02010609060101010101" pitchFamily="49" charset="-122"/>
                </a:endParaRPr>
              </a:p>
            </p:txBody>
          </p:sp>
        </p:grpSp>
      </p:grpSp>
      <p:sp>
        <p:nvSpPr>
          <p:cNvPr id="34" name="圆角矩形 33"/>
          <p:cNvSpPr/>
          <p:nvPr/>
        </p:nvSpPr>
        <p:spPr>
          <a:xfrm>
            <a:off x="1199456" y="2420888"/>
            <a:ext cx="936104" cy="3744416"/>
          </a:xfrm>
          <a:prstGeom prst="round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846717756"/>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idx="4294967295"/>
          </p:nvPr>
        </p:nvSpPr>
        <p:spPr/>
        <p:txBody>
          <a:bodyPr>
            <a:normAutofit/>
          </a:bodyPr>
          <a:lstStyle/>
          <a:p>
            <a:r>
              <a:rPr lang="zh-CN" altLang="en-US" dirty="0" smtClean="0"/>
              <a:t>白盒测试概述</a:t>
            </a:r>
            <a:endParaRPr lang="zh-CN" altLang="en-US" dirty="0"/>
          </a:p>
        </p:txBody>
      </p:sp>
      <p:sp>
        <p:nvSpPr>
          <p:cNvPr id="5" name="AutoShape 2" descr="https://ss2.bdstatic.com/70cFvnSh_Q1YnxGkpoWK1HF6hhy/it/u=4190679850,4228530686&amp;fm=23&amp;gp=0.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4" descr="https://ss2.bdstatic.com/70cFvnSh_Q1YnxGkpoWK1HF6hhy/it/u=4190679850,4228530686&amp;fm=23&amp;gp=0.jp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 name="AutoShape 8" descr="https://ss2.bdstatic.com/70cFvnSh_Q1YnxGkpoWK1HF6hhy/it/u=4190679850,4228530686&amp;fm=23&amp;gp=0.jpg"/>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AutoShape 12" descr="https://ss2.bdstatic.com/70cFvnSh_Q1YnxGkpoWK1HF6hhy/it/u=4190679850,4228530686&amp;fm=23&amp;gp=0.jpg"/>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AutoShape 14" descr="https://ss2.bdstatic.com/70cFvnSh_Q1YnxGkpoWK1HF6hhy/it/u=4190679850,4228530686&amp;fm=23&amp;gp=0.jpg"/>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19" name="内容占位符 18"/>
          <p:cNvPicPr>
            <a:picLocks noGrp="1" noChangeAspect="1"/>
          </p:cNvPicPr>
          <p:nvPr>
            <p:ph idx="1"/>
          </p:nvPr>
        </p:nvPicPr>
        <p:blipFill>
          <a:blip r:embed="rId2">
            <a:clrChange>
              <a:clrFrom>
                <a:srgbClr val="FFFFFF"/>
              </a:clrFrom>
              <a:clrTo>
                <a:srgbClr val="FFFFFF">
                  <a:alpha val="0"/>
                </a:srgbClr>
              </a:clrTo>
            </a:clrChange>
          </a:blip>
          <a:stretch>
            <a:fillRect/>
          </a:stretch>
        </p:blipFill>
        <p:spPr>
          <a:xfrm rot="10800000">
            <a:off x="5149460" y="4487037"/>
            <a:ext cx="942657" cy="995028"/>
          </a:xfrm>
          <a:prstGeom prst="rect">
            <a:avLst/>
          </a:prstGeom>
        </p:spPr>
      </p:pic>
      <p:pic>
        <p:nvPicPr>
          <p:cNvPr id="18" name="图片 17"/>
          <p:cNvPicPr>
            <a:picLocks noChangeAspect="1"/>
          </p:cNvPicPr>
          <p:nvPr/>
        </p:nvPicPr>
        <p:blipFill>
          <a:blip r:embed="rId3">
            <a:clrChange>
              <a:clrFrom>
                <a:srgbClr val="FFFFFF"/>
              </a:clrFrom>
              <a:clrTo>
                <a:srgbClr val="FFFFFF">
                  <a:alpha val="0"/>
                </a:srgbClr>
              </a:clrTo>
            </a:clrChange>
          </a:blip>
          <a:stretch>
            <a:fillRect/>
          </a:stretch>
        </p:blipFill>
        <p:spPr>
          <a:xfrm>
            <a:off x="4290565" y="2708920"/>
            <a:ext cx="3095238" cy="3161905"/>
          </a:xfrm>
          <a:prstGeom prst="rect">
            <a:avLst/>
          </a:prstGeom>
        </p:spPr>
      </p:pic>
      <p:sp>
        <p:nvSpPr>
          <p:cNvPr id="20" name="内容占位符 1"/>
          <p:cNvSpPr txBox="1">
            <a:spLocks/>
          </p:cNvSpPr>
          <p:nvPr/>
        </p:nvSpPr>
        <p:spPr bwMode="auto">
          <a:xfrm>
            <a:off x="699153" y="1091406"/>
            <a:ext cx="10221383"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2800" b="1" kern="1200" baseline="0">
                <a:solidFill>
                  <a:schemeClr val="tx1"/>
                </a:solidFill>
                <a:latin typeface="Lucida Console" panose="020B0609040504020204" pitchFamily="49" charset="0"/>
                <a:ea typeface="楷体" panose="02010609060101010101" pitchFamily="49"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700" b="1" kern="1200" baseline="0">
                <a:solidFill>
                  <a:schemeClr val="tx1"/>
                </a:solidFill>
                <a:latin typeface="Lucida Console" panose="020B0609040504020204" pitchFamily="49" charset="0"/>
                <a:ea typeface="楷体" panose="02010609060101010101" pitchFamily="49"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600" b="1" kern="1200" baseline="0">
                <a:solidFill>
                  <a:schemeClr val="tx1"/>
                </a:solidFill>
                <a:latin typeface="Lucida Console" panose="020B0609040504020204" pitchFamily="49" charset="0"/>
                <a:ea typeface="楷体" panose="02010609060101010101" pitchFamily="49"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2500" b="1" kern="1200" baseline="0">
                <a:solidFill>
                  <a:schemeClr val="tx1"/>
                </a:solidFill>
                <a:latin typeface="Lucida Console" panose="020B0609040504020204" pitchFamily="49" charset="0"/>
                <a:ea typeface="楷体" panose="02010609060101010101" pitchFamily="49"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2400" b="1" kern="1200" baseline="0">
                <a:solidFill>
                  <a:schemeClr val="tx1"/>
                </a:solidFill>
                <a:latin typeface="Times New Roman" panose="02020603050405020304" pitchFamily="18" charset="0"/>
                <a:ea typeface="楷体" panose="020106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smtClean="0"/>
              <a:t>黑盒测试基本原理：</a:t>
            </a:r>
            <a:endParaRPr lang="zh-CN" altLang="en-US" dirty="0"/>
          </a:p>
        </p:txBody>
      </p:sp>
    </p:spTree>
    <p:extLst>
      <p:ext uri="{BB962C8B-B14F-4D97-AF65-F5344CB8AC3E}">
        <p14:creationId xmlns:p14="http://schemas.microsoft.com/office/powerpoint/2010/main" val="2848535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4" presetClass="path" presetSubtype="0" accel="50000" decel="50000" fill="hold" nodeType="clickEffect">
                                  <p:stCondLst>
                                    <p:cond delay="0"/>
                                  </p:stCondLst>
                                  <p:childTnLst>
                                    <p:animMotion origin="layout" path="M 3.54167E-6 -3.7037E-7 L 0.00078 -0.43287 " pathEditMode="relative" rAng="0" ptsTypes="AA">
                                      <p:cBhvr>
                                        <p:cTn id="6" dur="2000" fill="hold"/>
                                        <p:tgtEl>
                                          <p:spTgt spid="19"/>
                                        </p:tgtEl>
                                        <p:attrNameLst>
                                          <p:attrName>ppt_x</p:attrName>
                                          <p:attrName>ppt_y</p:attrName>
                                        </p:attrNameLst>
                                      </p:cBhvr>
                                      <p:rCtr x="39" y="-2164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计划评审会议</a:t>
            </a:r>
            <a:endParaRPr lang="zh-CN" altLang="en-US" dirty="0"/>
          </a:p>
        </p:txBody>
      </p:sp>
      <p:sp>
        <p:nvSpPr>
          <p:cNvPr id="2" name="内容占位符 1"/>
          <p:cNvSpPr>
            <a:spLocks noGrp="1"/>
          </p:cNvSpPr>
          <p:nvPr>
            <p:ph idx="1"/>
          </p:nvPr>
        </p:nvSpPr>
        <p:spPr>
          <a:xfrm>
            <a:off x="623392" y="980728"/>
            <a:ext cx="4032448" cy="4843264"/>
          </a:xfrm>
        </p:spPr>
        <p:txBody>
          <a:bodyPr/>
          <a:lstStyle/>
          <a:p>
            <a:r>
              <a:rPr lang="zh-CN" altLang="en-US" dirty="0" smtClean="0">
                <a:solidFill>
                  <a:srgbClr val="FF0000"/>
                </a:solidFill>
              </a:rPr>
              <a:t>项目经理</a:t>
            </a:r>
            <a:r>
              <a:rPr lang="zh-CN" altLang="en-US" dirty="0" smtClean="0"/>
              <a:t>：根据申请表来指定合适的会议主持人</a:t>
            </a:r>
            <a:endParaRPr lang="en-US" altLang="zh-CN" dirty="0" smtClean="0"/>
          </a:p>
          <a:p>
            <a:r>
              <a:rPr lang="zh-CN" altLang="en-US" dirty="0" smtClean="0">
                <a:solidFill>
                  <a:srgbClr val="FF0000"/>
                </a:solidFill>
              </a:rPr>
              <a:t>作者</a:t>
            </a:r>
            <a:r>
              <a:rPr lang="zh-CN" altLang="en-US" dirty="0" smtClean="0"/>
              <a:t>：提供工作产品作为被评审的对象，并</a:t>
            </a:r>
            <a:r>
              <a:rPr lang="zh-CN" altLang="en-US" dirty="0"/>
              <a:t>在</a:t>
            </a:r>
            <a:r>
              <a:rPr lang="zh-CN" altLang="en-US" dirty="0" smtClean="0"/>
              <a:t>提交前检查是否符合相关标准和规范</a:t>
            </a:r>
            <a:endParaRPr lang="en-US" altLang="zh-CN" dirty="0" smtClean="0"/>
          </a:p>
        </p:txBody>
      </p:sp>
      <p:pic>
        <p:nvPicPr>
          <p:cNvPr id="4" name="图片 3"/>
          <p:cNvPicPr/>
          <p:nvPr/>
        </p:nvPicPr>
        <p:blipFill rotWithShape="1">
          <a:blip r:embed="rId3"/>
          <a:srcRect l="14936" t="35749" r="5064" b="8041"/>
          <a:stretch/>
        </p:blipFill>
        <p:spPr>
          <a:xfrm>
            <a:off x="4583832" y="1196752"/>
            <a:ext cx="6900863" cy="4129087"/>
          </a:xfrm>
          <a:prstGeom prst="rect">
            <a:avLst/>
          </a:prstGeom>
        </p:spPr>
      </p:pic>
    </p:spTree>
    <p:extLst>
      <p:ext uri="{BB962C8B-B14F-4D97-AF65-F5344CB8AC3E}">
        <p14:creationId xmlns:p14="http://schemas.microsoft.com/office/powerpoint/2010/main" val="3037281201"/>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主持人工作</a:t>
            </a:r>
            <a:endParaRPr lang="zh-CN" altLang="en-US" dirty="0"/>
          </a:p>
        </p:txBody>
      </p:sp>
      <p:pic>
        <p:nvPicPr>
          <p:cNvPr id="4" name="图片 3"/>
          <p:cNvPicPr>
            <a:picLocks noChangeAspect="1"/>
          </p:cNvPicPr>
          <p:nvPr/>
        </p:nvPicPr>
        <p:blipFill>
          <a:blip r:embed="rId2"/>
          <a:stretch>
            <a:fillRect/>
          </a:stretch>
        </p:blipFill>
        <p:spPr>
          <a:xfrm>
            <a:off x="7176120" y="908720"/>
            <a:ext cx="2909751" cy="5260424"/>
          </a:xfrm>
          <a:prstGeom prst="rect">
            <a:avLst/>
          </a:prstGeom>
        </p:spPr>
      </p:pic>
      <p:sp>
        <p:nvSpPr>
          <p:cNvPr id="6" name="内容占位符 1"/>
          <p:cNvSpPr txBox="1">
            <a:spLocks/>
          </p:cNvSpPr>
          <p:nvPr/>
        </p:nvSpPr>
        <p:spPr bwMode="auto">
          <a:xfrm>
            <a:off x="767409" y="1268760"/>
            <a:ext cx="6192688"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2800" b="1" kern="1200" baseline="0">
                <a:solidFill>
                  <a:schemeClr val="tx1"/>
                </a:solidFill>
                <a:latin typeface="Lucida Console" panose="020B0609040504020204" pitchFamily="49" charset="0"/>
                <a:ea typeface="楷体" panose="02010609060101010101" pitchFamily="49"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700" b="1" kern="1200" baseline="0">
                <a:solidFill>
                  <a:schemeClr val="tx1"/>
                </a:solidFill>
                <a:latin typeface="Lucida Console" panose="020B0609040504020204" pitchFamily="49" charset="0"/>
                <a:ea typeface="楷体" panose="02010609060101010101" pitchFamily="49"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600" b="1" kern="1200" baseline="0">
                <a:solidFill>
                  <a:schemeClr val="tx1"/>
                </a:solidFill>
                <a:latin typeface="Lucida Console" panose="020B0609040504020204" pitchFamily="49" charset="0"/>
                <a:ea typeface="楷体" panose="02010609060101010101" pitchFamily="49"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2500" b="1" kern="1200" baseline="0">
                <a:solidFill>
                  <a:schemeClr val="tx1"/>
                </a:solidFill>
                <a:latin typeface="Lucida Console" panose="020B0609040504020204" pitchFamily="49" charset="0"/>
                <a:ea typeface="楷体" panose="02010609060101010101" pitchFamily="49"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2400" b="1" kern="1200" baseline="0">
                <a:solidFill>
                  <a:schemeClr val="tx1"/>
                </a:solidFill>
                <a:latin typeface="Times New Roman" panose="02020603050405020304" pitchFamily="18" charset="0"/>
                <a:ea typeface="楷体" panose="020106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smtClean="0">
                <a:solidFill>
                  <a:srgbClr val="FF0000"/>
                </a:solidFill>
              </a:rPr>
              <a:t>主持人</a:t>
            </a:r>
            <a:r>
              <a:rPr lang="zh-CN" altLang="en-US" dirty="0" smtClean="0"/>
              <a:t>：对本次评审会议进行规划</a:t>
            </a:r>
            <a:r>
              <a:rPr lang="zh-CN" altLang="en-US" dirty="0"/>
              <a:t>，</a:t>
            </a:r>
            <a:r>
              <a:rPr lang="zh-CN" altLang="en-US" dirty="0" smtClean="0"/>
              <a:t>包括：制定评审计划，检查入口标准，准备评审材料包，选择合适的评审员，分发评审材料</a:t>
            </a:r>
          </a:p>
          <a:p>
            <a:endParaRPr lang="zh-CN" altLang="en-US" dirty="0"/>
          </a:p>
        </p:txBody>
      </p:sp>
    </p:spTree>
    <p:extLst>
      <p:ext uri="{BB962C8B-B14F-4D97-AF65-F5344CB8AC3E}">
        <p14:creationId xmlns:p14="http://schemas.microsoft.com/office/powerpoint/2010/main" val="3474792058"/>
      </p:ext>
    </p:extLst>
  </p:cSld>
  <p:clrMapOvr>
    <a:masterClrMapping/>
  </p:clrMapOvr>
  <p:transition>
    <p:blinds dir="vert"/>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召开评审预备会</a:t>
            </a:r>
            <a:endParaRPr lang="zh-CN" altLang="en-US" dirty="0"/>
          </a:p>
        </p:txBody>
      </p:sp>
      <p:sp>
        <p:nvSpPr>
          <p:cNvPr id="7" name="内容占位符 6"/>
          <p:cNvSpPr>
            <a:spLocks noGrp="1"/>
          </p:cNvSpPr>
          <p:nvPr>
            <p:ph idx="1"/>
          </p:nvPr>
        </p:nvSpPr>
        <p:spPr/>
        <p:txBody>
          <a:bodyPr/>
          <a:lstStyle/>
          <a:p>
            <a:endParaRPr lang="zh-CN" altLang="en-US" dirty="0"/>
          </a:p>
        </p:txBody>
      </p:sp>
      <p:grpSp>
        <p:nvGrpSpPr>
          <p:cNvPr id="5" name="组合 4"/>
          <p:cNvGrpSpPr/>
          <p:nvPr/>
        </p:nvGrpSpPr>
        <p:grpSpPr>
          <a:xfrm>
            <a:off x="130152" y="1196752"/>
            <a:ext cx="11870504" cy="5034955"/>
            <a:chOff x="58144" y="692696"/>
            <a:chExt cx="12230544" cy="4893125"/>
          </a:xfrm>
        </p:grpSpPr>
        <p:sp>
          <p:nvSpPr>
            <p:cNvPr id="6" name="右箭头 5"/>
            <p:cNvSpPr/>
            <p:nvPr/>
          </p:nvSpPr>
          <p:spPr>
            <a:xfrm>
              <a:off x="58144" y="2420888"/>
              <a:ext cx="1224136" cy="1440160"/>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600" b="1" dirty="0" smtClean="0">
                  <a:latin typeface="楷体" panose="02010609060101010101" pitchFamily="49" charset="-122"/>
                  <a:ea typeface="楷体" panose="02010609060101010101" pitchFamily="49" charset="-122"/>
                </a:rPr>
                <a:t>入口标准</a:t>
              </a:r>
              <a:endParaRPr lang="zh-CN" altLang="en-US" sz="2600" b="1" dirty="0">
                <a:latin typeface="楷体" panose="02010609060101010101" pitchFamily="49" charset="-122"/>
                <a:ea typeface="楷体" panose="02010609060101010101" pitchFamily="49" charset="-122"/>
              </a:endParaRPr>
            </a:p>
          </p:txBody>
        </p:sp>
        <p:sp>
          <p:nvSpPr>
            <p:cNvPr id="8" name="圆角矩形 7"/>
            <p:cNvSpPr/>
            <p:nvPr/>
          </p:nvSpPr>
          <p:spPr>
            <a:xfrm>
              <a:off x="1282280" y="1484784"/>
              <a:ext cx="648072" cy="360040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800" b="1" dirty="0" smtClean="0">
                  <a:latin typeface="楷体" panose="02010609060101010101" pitchFamily="49" charset="-122"/>
                  <a:ea typeface="楷体" panose="02010609060101010101" pitchFamily="49" charset="-122"/>
                </a:rPr>
                <a:t>1 </a:t>
              </a:r>
              <a:r>
                <a:rPr lang="zh-CN" altLang="en-US" sz="2800" b="1" dirty="0" smtClean="0">
                  <a:latin typeface="楷体" panose="02010609060101010101" pitchFamily="49" charset="-122"/>
                  <a:ea typeface="楷体" panose="02010609060101010101" pitchFamily="49" charset="-122"/>
                </a:rPr>
                <a:t>计划评审会议</a:t>
              </a:r>
              <a:endParaRPr lang="zh-CN" altLang="en-US" sz="2800" b="1" dirty="0">
                <a:latin typeface="楷体" panose="02010609060101010101" pitchFamily="49" charset="-122"/>
                <a:ea typeface="楷体" panose="02010609060101010101" pitchFamily="49" charset="-122"/>
              </a:endParaRPr>
            </a:p>
          </p:txBody>
        </p:sp>
        <p:sp>
          <p:nvSpPr>
            <p:cNvPr id="9" name="菱形 8"/>
            <p:cNvSpPr/>
            <p:nvPr/>
          </p:nvSpPr>
          <p:spPr>
            <a:xfrm>
              <a:off x="2279576" y="908720"/>
              <a:ext cx="1008112" cy="4392488"/>
            </a:xfrm>
            <a:prstGeom prst="diamond">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800" b="1" dirty="0" smtClean="0">
                  <a:latin typeface="楷体" panose="02010609060101010101" pitchFamily="49" charset="-122"/>
                  <a:ea typeface="楷体" panose="02010609060101010101" pitchFamily="49" charset="-122"/>
                </a:rPr>
                <a:t>是否召开预备会议</a:t>
              </a:r>
              <a:endParaRPr lang="zh-CN" altLang="en-US" sz="2800" b="1" dirty="0">
                <a:latin typeface="楷体" panose="02010609060101010101" pitchFamily="49" charset="-122"/>
                <a:ea typeface="楷体" panose="02010609060101010101" pitchFamily="49" charset="-122"/>
              </a:endParaRPr>
            </a:p>
          </p:txBody>
        </p:sp>
        <p:sp>
          <p:nvSpPr>
            <p:cNvPr id="10" name="圆角矩形 9"/>
            <p:cNvSpPr/>
            <p:nvPr/>
          </p:nvSpPr>
          <p:spPr>
            <a:xfrm>
              <a:off x="3647728" y="1412776"/>
              <a:ext cx="648072" cy="360040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800" b="1" dirty="0" smtClean="0">
                  <a:latin typeface="楷体" panose="02010609060101010101" pitchFamily="49" charset="-122"/>
                  <a:ea typeface="楷体" panose="02010609060101010101" pitchFamily="49" charset="-122"/>
                </a:rPr>
                <a:t>2</a:t>
              </a:r>
            </a:p>
            <a:p>
              <a:r>
                <a:rPr lang="zh-CN" altLang="en-US" sz="2800" b="1" dirty="0" smtClean="0">
                  <a:latin typeface="楷体" panose="02010609060101010101" pitchFamily="49" charset="-122"/>
                  <a:ea typeface="楷体" panose="02010609060101010101" pitchFamily="49" charset="-122"/>
                </a:rPr>
                <a:t>召开评审</a:t>
              </a:r>
              <a:r>
                <a:rPr lang="zh-CN" altLang="en-US" sz="2800" b="1" dirty="0">
                  <a:latin typeface="楷体" panose="02010609060101010101" pitchFamily="49" charset="-122"/>
                  <a:ea typeface="楷体" panose="02010609060101010101" pitchFamily="49" charset="-122"/>
                </a:rPr>
                <a:t>预备</a:t>
              </a:r>
              <a:r>
                <a:rPr lang="zh-CN" altLang="en-US" sz="2800" b="1" dirty="0" smtClean="0">
                  <a:latin typeface="楷体" panose="02010609060101010101" pitchFamily="49" charset="-122"/>
                  <a:ea typeface="楷体" panose="02010609060101010101" pitchFamily="49" charset="-122"/>
                </a:rPr>
                <a:t>会</a:t>
              </a:r>
              <a:endParaRPr lang="zh-CN" altLang="en-US" sz="2800" b="1" dirty="0">
                <a:latin typeface="楷体" panose="02010609060101010101" pitchFamily="49" charset="-122"/>
                <a:ea typeface="楷体" panose="02010609060101010101" pitchFamily="49" charset="-122"/>
              </a:endParaRPr>
            </a:p>
          </p:txBody>
        </p:sp>
        <p:sp>
          <p:nvSpPr>
            <p:cNvPr id="11" name="圆角矩形 10"/>
            <p:cNvSpPr/>
            <p:nvPr/>
          </p:nvSpPr>
          <p:spPr>
            <a:xfrm>
              <a:off x="4810672" y="1412776"/>
              <a:ext cx="648072" cy="360040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800" b="1" dirty="0" smtClean="0">
                  <a:latin typeface="楷体" panose="02010609060101010101" pitchFamily="49" charset="-122"/>
                  <a:ea typeface="楷体" panose="02010609060101010101" pitchFamily="49" charset="-122"/>
                </a:rPr>
                <a:t>3 </a:t>
              </a:r>
              <a:r>
                <a:rPr lang="zh-CN" altLang="en-US" sz="2800" b="1" dirty="0" smtClean="0">
                  <a:latin typeface="楷体" panose="02010609060101010101" pitchFamily="49" charset="-122"/>
                  <a:ea typeface="楷体" panose="02010609060101010101" pitchFamily="49" charset="-122"/>
                </a:rPr>
                <a:t>准备评审会议</a:t>
              </a:r>
              <a:endParaRPr lang="zh-CN" altLang="en-US" sz="2800" b="1" dirty="0">
                <a:latin typeface="楷体" panose="02010609060101010101" pitchFamily="49" charset="-122"/>
                <a:ea typeface="楷体" panose="02010609060101010101" pitchFamily="49" charset="-122"/>
              </a:endParaRPr>
            </a:p>
          </p:txBody>
        </p:sp>
        <p:sp>
          <p:nvSpPr>
            <p:cNvPr id="12" name="圆角矩形 11"/>
            <p:cNvSpPr/>
            <p:nvPr/>
          </p:nvSpPr>
          <p:spPr>
            <a:xfrm>
              <a:off x="5973616" y="1412776"/>
              <a:ext cx="648072" cy="360040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800" b="1" dirty="0" smtClean="0">
                  <a:latin typeface="楷体" panose="02010609060101010101" pitchFamily="49" charset="-122"/>
                  <a:ea typeface="楷体" panose="02010609060101010101" pitchFamily="49" charset="-122"/>
                </a:rPr>
                <a:t>4 </a:t>
              </a:r>
              <a:r>
                <a:rPr lang="zh-CN" altLang="en-US" sz="2800" b="1" dirty="0" smtClean="0">
                  <a:latin typeface="楷体" panose="02010609060101010101" pitchFamily="49" charset="-122"/>
                  <a:ea typeface="楷体" panose="02010609060101010101" pitchFamily="49" charset="-122"/>
                </a:rPr>
                <a:t>召开评审会议</a:t>
              </a:r>
              <a:endParaRPr lang="zh-CN" altLang="en-US" sz="2800" b="1" dirty="0">
                <a:latin typeface="楷体" panose="02010609060101010101" pitchFamily="49" charset="-122"/>
                <a:ea typeface="楷体" panose="02010609060101010101" pitchFamily="49" charset="-122"/>
              </a:endParaRPr>
            </a:p>
          </p:txBody>
        </p:sp>
        <p:sp>
          <p:nvSpPr>
            <p:cNvPr id="13" name="菱形 12"/>
            <p:cNvSpPr/>
            <p:nvPr/>
          </p:nvSpPr>
          <p:spPr>
            <a:xfrm>
              <a:off x="6960096" y="692696"/>
              <a:ext cx="1151192" cy="4882896"/>
            </a:xfrm>
            <a:prstGeom prst="diamond">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800" b="1" dirty="0" smtClean="0">
                  <a:latin typeface="楷体" panose="02010609060101010101" pitchFamily="49" charset="-122"/>
                  <a:ea typeface="楷体" panose="02010609060101010101" pitchFamily="49" charset="-122"/>
                </a:rPr>
                <a:t>是否召开第</a:t>
              </a:r>
              <a:r>
                <a:rPr lang="en-US" altLang="zh-CN" sz="2800" b="1" dirty="0" smtClean="0">
                  <a:latin typeface="楷体" panose="02010609060101010101" pitchFamily="49" charset="-122"/>
                  <a:ea typeface="楷体" panose="02010609060101010101" pitchFamily="49" charset="-122"/>
                </a:rPr>
                <a:t>3</a:t>
              </a:r>
              <a:r>
                <a:rPr lang="zh-CN" altLang="en-US" sz="2800" b="1" dirty="0" smtClean="0">
                  <a:latin typeface="楷体" panose="02010609060101010101" pitchFamily="49" charset="-122"/>
                  <a:ea typeface="楷体" panose="02010609060101010101" pitchFamily="49" charset="-122"/>
                </a:rPr>
                <a:t>小时会议</a:t>
              </a:r>
              <a:endParaRPr lang="zh-CN" altLang="en-US" sz="2800" b="1" dirty="0">
                <a:latin typeface="楷体" panose="02010609060101010101" pitchFamily="49" charset="-122"/>
                <a:ea typeface="楷体" panose="02010609060101010101" pitchFamily="49" charset="-122"/>
              </a:endParaRPr>
            </a:p>
          </p:txBody>
        </p:sp>
        <p:sp>
          <p:nvSpPr>
            <p:cNvPr id="14" name="圆角矩形 13"/>
            <p:cNvSpPr/>
            <p:nvPr/>
          </p:nvSpPr>
          <p:spPr>
            <a:xfrm>
              <a:off x="8339064" y="1340768"/>
              <a:ext cx="648072" cy="360040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800" b="1" dirty="0" smtClean="0">
                  <a:latin typeface="楷体" panose="02010609060101010101" pitchFamily="49" charset="-122"/>
                  <a:ea typeface="楷体" panose="02010609060101010101" pitchFamily="49" charset="-122"/>
                </a:rPr>
                <a:t>5</a:t>
              </a:r>
            </a:p>
            <a:p>
              <a:r>
                <a:rPr lang="zh-CN" altLang="en-US" sz="2800" b="1" dirty="0" smtClean="0">
                  <a:latin typeface="楷体" panose="02010609060101010101" pitchFamily="49" charset="-122"/>
                  <a:ea typeface="楷体" panose="02010609060101010101" pitchFamily="49" charset="-122"/>
                </a:rPr>
                <a:t>召开第</a:t>
              </a:r>
              <a:r>
                <a:rPr lang="en-US" altLang="zh-CN" sz="2800" b="1" dirty="0" smtClean="0">
                  <a:latin typeface="楷体" panose="02010609060101010101" pitchFamily="49" charset="-122"/>
                  <a:ea typeface="楷体" panose="02010609060101010101" pitchFamily="49" charset="-122"/>
                </a:rPr>
                <a:t>3</a:t>
              </a:r>
              <a:r>
                <a:rPr lang="zh-CN" altLang="en-US" sz="2800" b="1" dirty="0" smtClean="0">
                  <a:latin typeface="楷体" panose="02010609060101010101" pitchFamily="49" charset="-122"/>
                  <a:ea typeface="楷体" panose="02010609060101010101" pitchFamily="49" charset="-122"/>
                </a:rPr>
                <a:t>小时会议</a:t>
              </a:r>
              <a:endParaRPr lang="zh-CN" altLang="en-US" sz="2800" b="1" dirty="0">
                <a:latin typeface="楷体" panose="02010609060101010101" pitchFamily="49" charset="-122"/>
                <a:ea typeface="楷体" panose="02010609060101010101" pitchFamily="49" charset="-122"/>
              </a:endParaRPr>
            </a:p>
          </p:txBody>
        </p:sp>
        <p:sp>
          <p:nvSpPr>
            <p:cNvPr id="15" name="圆角矩形 14"/>
            <p:cNvSpPr/>
            <p:nvPr/>
          </p:nvSpPr>
          <p:spPr>
            <a:xfrm>
              <a:off x="9408368" y="1340768"/>
              <a:ext cx="648072" cy="360040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800" b="1" dirty="0" smtClean="0">
                  <a:latin typeface="楷体" panose="02010609060101010101" pitchFamily="49" charset="-122"/>
                  <a:ea typeface="楷体" panose="02010609060101010101" pitchFamily="49" charset="-122"/>
                </a:rPr>
                <a:t>6 </a:t>
              </a:r>
              <a:r>
                <a:rPr lang="zh-CN" altLang="en-US" sz="2800" b="1" dirty="0" smtClean="0">
                  <a:latin typeface="楷体" panose="02010609060101010101" pitchFamily="49" charset="-122"/>
                  <a:ea typeface="楷体" panose="02010609060101010101" pitchFamily="49" charset="-122"/>
                </a:rPr>
                <a:t>修复缺陷</a:t>
              </a:r>
              <a:endParaRPr lang="zh-CN" altLang="en-US" sz="2800" b="1" dirty="0">
                <a:latin typeface="楷体" panose="02010609060101010101" pitchFamily="49" charset="-122"/>
                <a:ea typeface="楷体" panose="02010609060101010101" pitchFamily="49" charset="-122"/>
              </a:endParaRPr>
            </a:p>
          </p:txBody>
        </p:sp>
        <p:sp>
          <p:nvSpPr>
            <p:cNvPr id="16" name="圆角矩形 15"/>
            <p:cNvSpPr/>
            <p:nvPr/>
          </p:nvSpPr>
          <p:spPr>
            <a:xfrm>
              <a:off x="10416480" y="1340768"/>
              <a:ext cx="648072" cy="360040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800" b="1" dirty="0" smtClean="0">
                  <a:latin typeface="楷体" panose="02010609060101010101" pitchFamily="49" charset="-122"/>
                  <a:ea typeface="楷体" panose="02010609060101010101" pitchFamily="49" charset="-122"/>
                </a:rPr>
                <a:t>7</a:t>
              </a:r>
              <a:r>
                <a:rPr lang="zh-CN" altLang="en-US" sz="2800" b="1" dirty="0" smtClean="0">
                  <a:latin typeface="楷体" panose="02010609060101010101" pitchFamily="49" charset="-122"/>
                  <a:ea typeface="楷体" panose="02010609060101010101" pitchFamily="49" charset="-122"/>
                </a:rPr>
                <a:t>确认修复</a:t>
              </a:r>
              <a:endParaRPr lang="zh-CN" altLang="en-US" sz="2800" b="1" dirty="0">
                <a:latin typeface="楷体" panose="02010609060101010101" pitchFamily="49" charset="-122"/>
                <a:ea typeface="楷体" panose="02010609060101010101" pitchFamily="49" charset="-122"/>
              </a:endParaRPr>
            </a:p>
          </p:txBody>
        </p:sp>
        <p:sp>
          <p:nvSpPr>
            <p:cNvPr id="17" name="右箭头 16"/>
            <p:cNvSpPr/>
            <p:nvPr/>
          </p:nvSpPr>
          <p:spPr>
            <a:xfrm>
              <a:off x="11064552" y="2276872"/>
              <a:ext cx="1224136" cy="1521169"/>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600" b="1" dirty="0" smtClean="0">
                  <a:latin typeface="楷体" panose="02010609060101010101" pitchFamily="49" charset="-122"/>
                  <a:ea typeface="楷体" panose="02010609060101010101" pitchFamily="49" charset="-122"/>
                </a:rPr>
                <a:t>出口标准</a:t>
              </a:r>
              <a:endParaRPr lang="zh-CN" altLang="en-US" sz="2600" b="1" dirty="0">
                <a:latin typeface="楷体" panose="02010609060101010101" pitchFamily="49" charset="-122"/>
                <a:ea typeface="楷体" panose="02010609060101010101" pitchFamily="49" charset="-122"/>
              </a:endParaRPr>
            </a:p>
          </p:txBody>
        </p:sp>
        <p:sp>
          <p:nvSpPr>
            <p:cNvPr id="18" name="右箭头 17"/>
            <p:cNvSpPr/>
            <p:nvPr/>
          </p:nvSpPr>
          <p:spPr>
            <a:xfrm>
              <a:off x="1919536" y="2996952"/>
              <a:ext cx="360040" cy="144016"/>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p>
          </p:txBody>
        </p:sp>
        <p:sp>
          <p:nvSpPr>
            <p:cNvPr id="19" name="右箭头 18"/>
            <p:cNvSpPr/>
            <p:nvPr/>
          </p:nvSpPr>
          <p:spPr>
            <a:xfrm>
              <a:off x="3287688" y="2996952"/>
              <a:ext cx="360040" cy="144016"/>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p>
          </p:txBody>
        </p:sp>
        <p:sp>
          <p:nvSpPr>
            <p:cNvPr id="20" name="右箭头 19"/>
            <p:cNvSpPr/>
            <p:nvPr/>
          </p:nvSpPr>
          <p:spPr>
            <a:xfrm>
              <a:off x="4295800" y="2996952"/>
              <a:ext cx="360040" cy="144016"/>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p>
          </p:txBody>
        </p:sp>
        <p:sp>
          <p:nvSpPr>
            <p:cNvPr id="21" name="右箭头 20"/>
            <p:cNvSpPr/>
            <p:nvPr/>
          </p:nvSpPr>
          <p:spPr>
            <a:xfrm>
              <a:off x="5447928" y="3068960"/>
              <a:ext cx="360040" cy="144016"/>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p>
          </p:txBody>
        </p:sp>
        <p:sp>
          <p:nvSpPr>
            <p:cNvPr id="22" name="右箭头 21"/>
            <p:cNvSpPr/>
            <p:nvPr/>
          </p:nvSpPr>
          <p:spPr>
            <a:xfrm>
              <a:off x="6600056" y="2996952"/>
              <a:ext cx="360040" cy="144016"/>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p>
          </p:txBody>
        </p:sp>
        <p:sp>
          <p:nvSpPr>
            <p:cNvPr id="23" name="右箭头 22"/>
            <p:cNvSpPr/>
            <p:nvPr/>
          </p:nvSpPr>
          <p:spPr>
            <a:xfrm>
              <a:off x="8040216" y="2924944"/>
              <a:ext cx="360040" cy="144016"/>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p>
          </p:txBody>
        </p:sp>
        <p:sp>
          <p:nvSpPr>
            <p:cNvPr id="24" name="右箭头 23"/>
            <p:cNvSpPr/>
            <p:nvPr/>
          </p:nvSpPr>
          <p:spPr>
            <a:xfrm>
              <a:off x="9048328" y="2924944"/>
              <a:ext cx="360040" cy="144016"/>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p>
          </p:txBody>
        </p:sp>
        <p:sp>
          <p:nvSpPr>
            <p:cNvPr id="25" name="右箭头 24"/>
            <p:cNvSpPr/>
            <p:nvPr/>
          </p:nvSpPr>
          <p:spPr>
            <a:xfrm>
              <a:off x="10056440" y="2924944"/>
              <a:ext cx="360040" cy="144016"/>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p>
          </p:txBody>
        </p:sp>
        <p:sp>
          <p:nvSpPr>
            <p:cNvPr id="26" name="文本框 25"/>
            <p:cNvSpPr txBox="1"/>
            <p:nvPr/>
          </p:nvSpPr>
          <p:spPr>
            <a:xfrm>
              <a:off x="3143672" y="2564904"/>
              <a:ext cx="360040" cy="492443"/>
            </a:xfrm>
            <a:prstGeom prst="rect">
              <a:avLst/>
            </a:prstGeom>
            <a:noFill/>
          </p:spPr>
          <p:txBody>
            <a:bodyPr wrap="square" rtlCol="0">
              <a:spAutoFit/>
            </a:bodyPr>
            <a:lstStyle/>
            <a:p>
              <a:r>
                <a:rPr lang="zh-CN" altLang="en-US" sz="2600" b="1" dirty="0" smtClean="0">
                  <a:latin typeface="楷体" panose="02010609060101010101" pitchFamily="49" charset="-122"/>
                  <a:ea typeface="楷体" panose="02010609060101010101" pitchFamily="49" charset="-122"/>
                </a:rPr>
                <a:t>是</a:t>
              </a:r>
              <a:endParaRPr lang="zh-CN" altLang="en-US" sz="2600" b="1" dirty="0">
                <a:latin typeface="楷体" panose="02010609060101010101" pitchFamily="49" charset="-122"/>
                <a:ea typeface="楷体" panose="02010609060101010101" pitchFamily="49" charset="-122"/>
              </a:endParaRPr>
            </a:p>
          </p:txBody>
        </p:sp>
        <p:sp>
          <p:nvSpPr>
            <p:cNvPr id="27" name="文本框 26"/>
            <p:cNvSpPr txBox="1"/>
            <p:nvPr/>
          </p:nvSpPr>
          <p:spPr>
            <a:xfrm>
              <a:off x="7896200" y="2432501"/>
              <a:ext cx="360040" cy="492443"/>
            </a:xfrm>
            <a:prstGeom prst="rect">
              <a:avLst/>
            </a:prstGeom>
            <a:noFill/>
          </p:spPr>
          <p:txBody>
            <a:bodyPr wrap="square" rtlCol="0">
              <a:spAutoFit/>
            </a:bodyPr>
            <a:lstStyle/>
            <a:p>
              <a:r>
                <a:rPr lang="zh-CN" altLang="en-US" sz="2600" b="1" dirty="0" smtClean="0">
                  <a:latin typeface="楷体" panose="02010609060101010101" pitchFamily="49" charset="-122"/>
                  <a:ea typeface="楷体" panose="02010609060101010101" pitchFamily="49" charset="-122"/>
                </a:rPr>
                <a:t>是</a:t>
              </a:r>
              <a:endParaRPr lang="zh-CN" altLang="en-US" sz="2600" b="1" dirty="0">
                <a:latin typeface="楷体" panose="02010609060101010101" pitchFamily="49" charset="-122"/>
                <a:ea typeface="楷体" panose="02010609060101010101" pitchFamily="49" charset="-122"/>
              </a:endParaRPr>
            </a:p>
          </p:txBody>
        </p:sp>
        <p:grpSp>
          <p:nvGrpSpPr>
            <p:cNvPr id="28" name="组合 27"/>
            <p:cNvGrpSpPr/>
            <p:nvPr/>
          </p:nvGrpSpPr>
          <p:grpSpPr>
            <a:xfrm>
              <a:off x="2783632" y="3212976"/>
              <a:ext cx="1728192" cy="2304256"/>
              <a:chOff x="2783632" y="3212976"/>
              <a:chExt cx="1728192" cy="2304256"/>
            </a:xfrm>
          </p:grpSpPr>
          <p:cxnSp>
            <p:nvCxnSpPr>
              <p:cNvPr id="32" name="肘形连接符 31"/>
              <p:cNvCxnSpPr/>
              <p:nvPr/>
            </p:nvCxnSpPr>
            <p:spPr>
              <a:xfrm rot="5400000" flipH="1" flipV="1">
                <a:off x="2603612" y="3392996"/>
                <a:ext cx="2088232" cy="1728192"/>
              </a:xfrm>
              <a:prstGeom prst="bentConnector3">
                <a:avLst>
                  <a:gd name="adj1" fmla="val -10947"/>
                </a:avLst>
              </a:prstGeom>
              <a:ln w="762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33" name="文本框 32"/>
              <p:cNvSpPr txBox="1"/>
              <p:nvPr/>
            </p:nvSpPr>
            <p:spPr>
              <a:xfrm>
                <a:off x="3143672" y="5024789"/>
                <a:ext cx="360040" cy="492443"/>
              </a:xfrm>
              <a:prstGeom prst="rect">
                <a:avLst/>
              </a:prstGeom>
              <a:noFill/>
            </p:spPr>
            <p:txBody>
              <a:bodyPr wrap="square" rtlCol="0">
                <a:spAutoFit/>
              </a:bodyPr>
              <a:lstStyle/>
              <a:p>
                <a:r>
                  <a:rPr lang="zh-CN" altLang="en-US" sz="2600" b="1" dirty="0" smtClean="0">
                    <a:latin typeface="楷体" panose="02010609060101010101" pitchFamily="49" charset="-122"/>
                    <a:ea typeface="楷体" panose="02010609060101010101" pitchFamily="49" charset="-122"/>
                  </a:rPr>
                  <a:t>否</a:t>
                </a:r>
                <a:endParaRPr lang="zh-CN" altLang="en-US" sz="2600" b="1" dirty="0">
                  <a:latin typeface="楷体" panose="02010609060101010101" pitchFamily="49" charset="-122"/>
                  <a:ea typeface="楷体" panose="02010609060101010101" pitchFamily="49" charset="-122"/>
                </a:endParaRPr>
              </a:p>
            </p:txBody>
          </p:sp>
        </p:grpSp>
        <p:grpSp>
          <p:nvGrpSpPr>
            <p:cNvPr id="29" name="组合 28"/>
            <p:cNvGrpSpPr/>
            <p:nvPr/>
          </p:nvGrpSpPr>
          <p:grpSpPr>
            <a:xfrm>
              <a:off x="7525344" y="3068960"/>
              <a:ext cx="1728192" cy="2516861"/>
              <a:chOff x="2783632" y="3212976"/>
              <a:chExt cx="1728192" cy="2237210"/>
            </a:xfrm>
          </p:grpSpPr>
          <p:cxnSp>
            <p:nvCxnSpPr>
              <p:cNvPr id="30" name="肘形连接符 29"/>
              <p:cNvCxnSpPr/>
              <p:nvPr/>
            </p:nvCxnSpPr>
            <p:spPr>
              <a:xfrm rot="5400000" flipH="1" flipV="1">
                <a:off x="2603612" y="3392996"/>
                <a:ext cx="2088232" cy="1728192"/>
              </a:xfrm>
              <a:prstGeom prst="bentConnector3">
                <a:avLst>
                  <a:gd name="adj1" fmla="val -10947"/>
                </a:avLst>
              </a:prstGeom>
              <a:ln w="762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31" name="文本框 30"/>
              <p:cNvSpPr txBox="1"/>
              <p:nvPr/>
            </p:nvSpPr>
            <p:spPr>
              <a:xfrm>
                <a:off x="3143672" y="5024789"/>
                <a:ext cx="360040" cy="425397"/>
              </a:xfrm>
              <a:prstGeom prst="rect">
                <a:avLst/>
              </a:prstGeom>
              <a:noFill/>
            </p:spPr>
            <p:txBody>
              <a:bodyPr wrap="square" rtlCol="0">
                <a:spAutoFit/>
              </a:bodyPr>
              <a:lstStyle/>
              <a:p>
                <a:r>
                  <a:rPr lang="zh-CN" altLang="en-US" sz="2600" b="1" dirty="0" smtClean="0">
                    <a:latin typeface="楷体" panose="02010609060101010101" pitchFamily="49" charset="-122"/>
                    <a:ea typeface="楷体" panose="02010609060101010101" pitchFamily="49" charset="-122"/>
                  </a:rPr>
                  <a:t>否</a:t>
                </a:r>
                <a:endParaRPr lang="zh-CN" altLang="en-US" sz="2600" b="1" dirty="0">
                  <a:latin typeface="楷体" panose="02010609060101010101" pitchFamily="49" charset="-122"/>
                  <a:ea typeface="楷体" panose="02010609060101010101" pitchFamily="49" charset="-122"/>
                </a:endParaRPr>
              </a:p>
            </p:txBody>
          </p:sp>
        </p:grpSp>
      </p:grpSp>
      <p:sp>
        <p:nvSpPr>
          <p:cNvPr id="34" name="圆角矩形 33"/>
          <p:cNvSpPr/>
          <p:nvPr/>
        </p:nvSpPr>
        <p:spPr>
          <a:xfrm>
            <a:off x="3503712" y="1772816"/>
            <a:ext cx="864096" cy="3994194"/>
          </a:xfrm>
          <a:prstGeom prst="roundRect">
            <a:avLst/>
          </a:prstGeom>
          <a:noFill/>
          <a:ln w="5715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021657734"/>
      </p:ext>
    </p:extLst>
  </p:cSld>
  <p:clrMapOvr>
    <a:masterClrMapping/>
  </p:clrMapOvr>
  <p:transition>
    <p:blinds dir="vert"/>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召开预备评审会议</a:t>
            </a:r>
            <a:endParaRPr lang="zh-CN" altLang="en-US" dirty="0"/>
          </a:p>
        </p:txBody>
      </p:sp>
      <p:sp>
        <p:nvSpPr>
          <p:cNvPr id="2" name="内容占位符 1"/>
          <p:cNvSpPr>
            <a:spLocks noGrp="1"/>
          </p:cNvSpPr>
          <p:nvPr>
            <p:ph idx="1"/>
          </p:nvPr>
        </p:nvSpPr>
        <p:spPr>
          <a:xfrm>
            <a:off x="623392" y="980728"/>
            <a:ext cx="6120680" cy="4843264"/>
          </a:xfrm>
        </p:spPr>
        <p:txBody>
          <a:bodyPr/>
          <a:lstStyle/>
          <a:p>
            <a:r>
              <a:rPr lang="zh-CN" altLang="en-US" dirty="0" smtClean="0">
                <a:solidFill>
                  <a:srgbClr val="FF0000"/>
                </a:solidFill>
              </a:rPr>
              <a:t>评审员</a:t>
            </a:r>
            <a:r>
              <a:rPr lang="zh-CN" altLang="en-US" dirty="0" smtClean="0"/>
              <a:t>向主持人提出申请，由主持人决定是否需要召开评审预备会</a:t>
            </a:r>
            <a:endParaRPr lang="en-US" altLang="zh-CN" dirty="0" smtClean="0"/>
          </a:p>
          <a:p>
            <a:r>
              <a:rPr lang="zh-CN" altLang="en-US" dirty="0" smtClean="0"/>
              <a:t>时间 </a:t>
            </a:r>
            <a:r>
              <a:rPr lang="en-US" altLang="zh-CN" dirty="0" smtClean="0"/>
              <a:t>&lt; 2</a:t>
            </a:r>
            <a:r>
              <a:rPr lang="zh-CN" altLang="en-US" dirty="0" smtClean="0"/>
              <a:t>小时</a:t>
            </a:r>
            <a:endParaRPr lang="en-US" altLang="zh-CN" dirty="0" smtClean="0"/>
          </a:p>
          <a:p>
            <a:r>
              <a:rPr lang="zh-CN" altLang="en-US" dirty="0" smtClean="0"/>
              <a:t>了解评审流程、目的</a:t>
            </a:r>
            <a:endParaRPr lang="en-US" altLang="zh-CN" dirty="0" smtClean="0"/>
          </a:p>
          <a:p>
            <a:r>
              <a:rPr lang="zh-CN" altLang="en-US" dirty="0" smtClean="0"/>
              <a:t>理解自己的责任</a:t>
            </a:r>
            <a:endParaRPr lang="en-US" altLang="zh-CN" dirty="0" smtClean="0"/>
          </a:p>
          <a:p>
            <a:r>
              <a:rPr lang="zh-CN" altLang="en-US" dirty="0" smtClean="0"/>
              <a:t>评审材料正确无误</a:t>
            </a:r>
            <a:endParaRPr lang="zh-CN" altLang="en-US" dirty="0"/>
          </a:p>
        </p:txBody>
      </p:sp>
      <p:pic>
        <p:nvPicPr>
          <p:cNvPr id="4" name="图片 3"/>
          <p:cNvPicPr>
            <a:picLocks noChangeAspect="1"/>
          </p:cNvPicPr>
          <p:nvPr/>
        </p:nvPicPr>
        <p:blipFill>
          <a:blip r:embed="rId3"/>
          <a:stretch>
            <a:fillRect/>
          </a:stretch>
        </p:blipFill>
        <p:spPr>
          <a:xfrm>
            <a:off x="6744072" y="1124744"/>
            <a:ext cx="4828571" cy="4704762"/>
          </a:xfrm>
          <a:prstGeom prst="rect">
            <a:avLst/>
          </a:prstGeom>
        </p:spPr>
      </p:pic>
    </p:spTree>
    <p:extLst>
      <p:ext uri="{BB962C8B-B14F-4D97-AF65-F5344CB8AC3E}">
        <p14:creationId xmlns:p14="http://schemas.microsoft.com/office/powerpoint/2010/main" val="1373135320"/>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 calcmode="lin" valueType="num">
                                      <p:cBhvr additive="base">
                                        <p:cTn id="25"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
                                            <p:txEl>
                                              <p:pRg st="4" end="4"/>
                                            </p:txEl>
                                          </p:spTgt>
                                        </p:tgtEl>
                                        <p:attrNameLst>
                                          <p:attrName>style.visibility</p:attrName>
                                        </p:attrNameLst>
                                      </p:cBhvr>
                                      <p:to>
                                        <p:strVal val="visible"/>
                                      </p:to>
                                    </p:set>
                                    <p:anim calcmode="lin" valueType="num">
                                      <p:cBhvr additive="base">
                                        <p:cTn id="31"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召开预备评审会议</a:t>
            </a:r>
            <a:endParaRPr lang="zh-CN" altLang="en-US" dirty="0"/>
          </a:p>
        </p:txBody>
      </p:sp>
      <p:sp>
        <p:nvSpPr>
          <p:cNvPr id="10" name="内容占位符 9"/>
          <p:cNvSpPr>
            <a:spLocks noGrp="1"/>
          </p:cNvSpPr>
          <p:nvPr>
            <p:ph idx="1"/>
          </p:nvPr>
        </p:nvSpPr>
        <p:spPr/>
        <p:txBody>
          <a:bodyPr/>
          <a:lstStyle/>
          <a:p>
            <a:endParaRPr lang="zh-CN" altLang="en-US" dirty="0"/>
          </a:p>
        </p:txBody>
      </p:sp>
      <p:pic>
        <p:nvPicPr>
          <p:cNvPr id="4" name="图片 3"/>
          <p:cNvPicPr>
            <a:picLocks noChangeAspect="1"/>
          </p:cNvPicPr>
          <p:nvPr/>
        </p:nvPicPr>
        <p:blipFill>
          <a:blip r:embed="rId3"/>
          <a:stretch>
            <a:fillRect/>
          </a:stretch>
        </p:blipFill>
        <p:spPr>
          <a:xfrm>
            <a:off x="407368" y="1071998"/>
            <a:ext cx="9133995" cy="5093306"/>
          </a:xfrm>
          <a:prstGeom prst="rect">
            <a:avLst/>
          </a:prstGeom>
        </p:spPr>
      </p:pic>
      <p:sp>
        <p:nvSpPr>
          <p:cNvPr id="5" name="文本框 4"/>
          <p:cNvSpPr txBox="1"/>
          <p:nvPr/>
        </p:nvSpPr>
        <p:spPr>
          <a:xfrm>
            <a:off x="9501188" y="2800350"/>
            <a:ext cx="2071687" cy="830997"/>
          </a:xfrm>
          <a:prstGeom prst="rect">
            <a:avLst/>
          </a:prstGeom>
          <a:noFill/>
        </p:spPr>
        <p:txBody>
          <a:bodyPr wrap="square" rtlCol="0">
            <a:spAutoFit/>
          </a:bodyPr>
          <a:lstStyle/>
          <a:p>
            <a:r>
              <a:rPr lang="zh-CN" altLang="en-US" sz="2400" b="1" dirty="0" smtClean="0">
                <a:solidFill>
                  <a:srgbClr val="0070C0"/>
                </a:solidFill>
                <a:latin typeface="楷体" panose="02010609060101010101" pitchFamily="49" charset="-122"/>
                <a:ea typeface="楷体" panose="02010609060101010101" pitchFamily="49" charset="-122"/>
              </a:rPr>
              <a:t>介绍工作产品和相关材料</a:t>
            </a:r>
            <a:endParaRPr lang="zh-CN" altLang="en-US" sz="2400" b="1" dirty="0">
              <a:solidFill>
                <a:srgbClr val="0070C0"/>
              </a:solidFill>
              <a:latin typeface="楷体" panose="02010609060101010101" pitchFamily="49" charset="-122"/>
              <a:ea typeface="楷体" panose="02010609060101010101" pitchFamily="49" charset="-122"/>
            </a:endParaRPr>
          </a:p>
        </p:txBody>
      </p:sp>
      <p:sp>
        <p:nvSpPr>
          <p:cNvPr id="6" name="文本框 5"/>
          <p:cNvSpPr txBox="1"/>
          <p:nvPr/>
        </p:nvSpPr>
        <p:spPr>
          <a:xfrm>
            <a:off x="3357563" y="1843089"/>
            <a:ext cx="3714749" cy="830997"/>
          </a:xfrm>
          <a:prstGeom prst="rect">
            <a:avLst/>
          </a:prstGeom>
          <a:noFill/>
        </p:spPr>
        <p:txBody>
          <a:bodyPr wrap="square" rtlCol="0">
            <a:spAutoFit/>
          </a:bodyPr>
          <a:lstStyle/>
          <a:p>
            <a:r>
              <a:rPr lang="zh-CN" altLang="en-US" sz="2400" b="1" dirty="0" smtClean="0">
                <a:solidFill>
                  <a:srgbClr val="0070C0"/>
                </a:solidFill>
                <a:latin typeface="楷体" panose="02010609060101010101" pitchFamily="49" charset="-122"/>
                <a:ea typeface="楷体" panose="02010609060101010101" pitchFamily="49" charset="-122"/>
              </a:rPr>
              <a:t>向评审员说明评审流程及相关要求，确定评审重点</a:t>
            </a:r>
            <a:endParaRPr lang="zh-CN" altLang="en-US" sz="2400" b="1" dirty="0">
              <a:solidFill>
                <a:srgbClr val="0070C0"/>
              </a:solidFill>
              <a:latin typeface="楷体" panose="02010609060101010101" pitchFamily="49" charset="-122"/>
              <a:ea typeface="楷体" panose="02010609060101010101" pitchFamily="49" charset="-122"/>
            </a:endParaRPr>
          </a:p>
        </p:txBody>
      </p:sp>
      <p:sp>
        <p:nvSpPr>
          <p:cNvPr id="7" name="文本框 6"/>
          <p:cNvSpPr txBox="1"/>
          <p:nvPr/>
        </p:nvSpPr>
        <p:spPr>
          <a:xfrm>
            <a:off x="4986337" y="4943475"/>
            <a:ext cx="3714750" cy="1200329"/>
          </a:xfrm>
          <a:prstGeom prst="rect">
            <a:avLst/>
          </a:prstGeom>
          <a:noFill/>
        </p:spPr>
        <p:txBody>
          <a:bodyPr wrap="square" rtlCol="0">
            <a:spAutoFit/>
          </a:bodyPr>
          <a:lstStyle/>
          <a:p>
            <a:r>
              <a:rPr lang="zh-CN" altLang="en-US" sz="2400" b="1" dirty="0" smtClean="0">
                <a:solidFill>
                  <a:srgbClr val="0070C0"/>
                </a:solidFill>
                <a:latin typeface="楷体" panose="02010609060101010101" pitchFamily="49" charset="-122"/>
                <a:ea typeface="楷体" panose="02010609060101010101" pitchFamily="49" charset="-122"/>
              </a:rPr>
              <a:t>听取作者和主持人的介绍，查看所有得到的工作产品正确无误</a:t>
            </a:r>
            <a:endParaRPr lang="zh-CN" altLang="en-US" sz="2400" b="1" dirty="0">
              <a:solidFill>
                <a:srgbClr val="0070C0"/>
              </a:solidFill>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3897771542"/>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left)">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准备评审会议</a:t>
            </a:r>
            <a:endParaRPr lang="zh-CN" altLang="en-US" dirty="0"/>
          </a:p>
        </p:txBody>
      </p:sp>
      <p:sp>
        <p:nvSpPr>
          <p:cNvPr id="2" name="内容占位符 1"/>
          <p:cNvSpPr>
            <a:spLocks noGrp="1"/>
          </p:cNvSpPr>
          <p:nvPr>
            <p:ph idx="1"/>
          </p:nvPr>
        </p:nvSpPr>
        <p:spPr>
          <a:xfrm>
            <a:off x="695400" y="908720"/>
            <a:ext cx="10668000" cy="4267200"/>
          </a:xfrm>
        </p:spPr>
        <p:txBody>
          <a:bodyPr/>
          <a:lstStyle/>
          <a:p>
            <a:r>
              <a:rPr lang="zh-CN" altLang="en-US" dirty="0" smtClean="0">
                <a:solidFill>
                  <a:srgbClr val="FF0000"/>
                </a:solidFill>
              </a:rPr>
              <a:t>评审员</a:t>
            </a:r>
            <a:r>
              <a:rPr lang="zh-CN" altLang="en-US" dirty="0" smtClean="0"/>
              <a:t>：检查工作产品，记录发现缺陷，反馈给主持人。提前准备测试用例</a:t>
            </a:r>
            <a:endParaRPr lang="en-US" altLang="zh-CN" dirty="0" smtClean="0"/>
          </a:p>
          <a:p>
            <a:r>
              <a:rPr lang="zh-CN" altLang="en-US" dirty="0" smtClean="0">
                <a:solidFill>
                  <a:srgbClr val="FF0000"/>
                </a:solidFill>
              </a:rPr>
              <a:t>主持人</a:t>
            </a:r>
            <a:r>
              <a:rPr lang="zh-CN" altLang="en-US" dirty="0" smtClean="0"/>
              <a:t>：汇总收集的审阅情况记录表，并判断是否需要增加评审的投入</a:t>
            </a:r>
            <a:endParaRPr lang="zh-CN" altLang="en-US" dirty="0"/>
          </a:p>
        </p:txBody>
      </p:sp>
      <p:grpSp>
        <p:nvGrpSpPr>
          <p:cNvPr id="5" name="组合 4"/>
          <p:cNvGrpSpPr/>
          <p:nvPr/>
        </p:nvGrpSpPr>
        <p:grpSpPr>
          <a:xfrm>
            <a:off x="1282280" y="2564904"/>
            <a:ext cx="10862392" cy="3728286"/>
            <a:chOff x="58144" y="692696"/>
            <a:chExt cx="12230544" cy="4882896"/>
          </a:xfrm>
        </p:grpSpPr>
        <p:sp>
          <p:nvSpPr>
            <p:cNvPr id="6" name="右箭头 5"/>
            <p:cNvSpPr/>
            <p:nvPr/>
          </p:nvSpPr>
          <p:spPr>
            <a:xfrm>
              <a:off x="58144" y="2420888"/>
              <a:ext cx="1224136" cy="1440160"/>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200" b="1" dirty="0" smtClean="0">
                  <a:latin typeface="楷体" panose="02010609060101010101" pitchFamily="49" charset="-122"/>
                  <a:ea typeface="楷体" panose="02010609060101010101" pitchFamily="49" charset="-122"/>
                </a:rPr>
                <a:t>入口标准</a:t>
              </a:r>
              <a:endParaRPr lang="zh-CN" altLang="en-US" sz="2200" b="1" dirty="0">
                <a:latin typeface="楷体" panose="02010609060101010101" pitchFamily="49" charset="-122"/>
                <a:ea typeface="楷体" panose="02010609060101010101" pitchFamily="49" charset="-122"/>
              </a:endParaRPr>
            </a:p>
          </p:txBody>
        </p:sp>
        <p:sp>
          <p:nvSpPr>
            <p:cNvPr id="7" name="圆角矩形 6"/>
            <p:cNvSpPr/>
            <p:nvPr/>
          </p:nvSpPr>
          <p:spPr>
            <a:xfrm>
              <a:off x="1282280" y="1484784"/>
              <a:ext cx="648072" cy="360040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200" b="1" dirty="0" smtClean="0">
                  <a:latin typeface="楷体" panose="02010609060101010101" pitchFamily="49" charset="-122"/>
                  <a:ea typeface="楷体" panose="02010609060101010101" pitchFamily="49" charset="-122"/>
                </a:rPr>
                <a:t>1 </a:t>
              </a:r>
              <a:r>
                <a:rPr lang="zh-CN" altLang="en-US" sz="2200" b="1" dirty="0" smtClean="0">
                  <a:latin typeface="楷体" panose="02010609060101010101" pitchFamily="49" charset="-122"/>
                  <a:ea typeface="楷体" panose="02010609060101010101" pitchFamily="49" charset="-122"/>
                </a:rPr>
                <a:t>计划评审会议</a:t>
              </a:r>
              <a:endParaRPr lang="zh-CN" altLang="en-US" sz="2200" b="1" dirty="0">
                <a:latin typeface="楷体" panose="02010609060101010101" pitchFamily="49" charset="-122"/>
                <a:ea typeface="楷体" panose="02010609060101010101" pitchFamily="49" charset="-122"/>
              </a:endParaRPr>
            </a:p>
          </p:txBody>
        </p:sp>
        <p:sp>
          <p:nvSpPr>
            <p:cNvPr id="8" name="菱形 7"/>
            <p:cNvSpPr/>
            <p:nvPr/>
          </p:nvSpPr>
          <p:spPr>
            <a:xfrm>
              <a:off x="2279576" y="908720"/>
              <a:ext cx="1008112" cy="4392488"/>
            </a:xfrm>
            <a:prstGeom prst="diamond">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200" b="1" dirty="0" smtClean="0">
                  <a:latin typeface="楷体" panose="02010609060101010101" pitchFamily="49" charset="-122"/>
                  <a:ea typeface="楷体" panose="02010609060101010101" pitchFamily="49" charset="-122"/>
                </a:rPr>
                <a:t>是否召开预备会议</a:t>
              </a:r>
              <a:endParaRPr lang="zh-CN" altLang="en-US" sz="2200" b="1" dirty="0">
                <a:latin typeface="楷体" panose="02010609060101010101" pitchFamily="49" charset="-122"/>
                <a:ea typeface="楷体" panose="02010609060101010101" pitchFamily="49" charset="-122"/>
              </a:endParaRPr>
            </a:p>
          </p:txBody>
        </p:sp>
        <p:sp>
          <p:nvSpPr>
            <p:cNvPr id="9" name="圆角矩形 8"/>
            <p:cNvSpPr/>
            <p:nvPr/>
          </p:nvSpPr>
          <p:spPr>
            <a:xfrm>
              <a:off x="3647728" y="1412776"/>
              <a:ext cx="648072" cy="360040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200" b="1" dirty="0" smtClean="0">
                  <a:latin typeface="楷体" panose="02010609060101010101" pitchFamily="49" charset="-122"/>
                  <a:ea typeface="楷体" panose="02010609060101010101" pitchFamily="49" charset="-122"/>
                </a:rPr>
                <a:t>2</a:t>
              </a:r>
            </a:p>
            <a:p>
              <a:r>
                <a:rPr lang="zh-CN" altLang="en-US" sz="2200" b="1" dirty="0" smtClean="0">
                  <a:latin typeface="楷体" panose="02010609060101010101" pitchFamily="49" charset="-122"/>
                  <a:ea typeface="楷体" panose="02010609060101010101" pitchFamily="49" charset="-122"/>
                </a:rPr>
                <a:t>召开评审</a:t>
              </a:r>
              <a:r>
                <a:rPr lang="zh-CN" altLang="en-US" sz="2200" b="1" dirty="0">
                  <a:latin typeface="楷体" panose="02010609060101010101" pitchFamily="49" charset="-122"/>
                  <a:ea typeface="楷体" panose="02010609060101010101" pitchFamily="49" charset="-122"/>
                </a:rPr>
                <a:t>预备</a:t>
              </a:r>
              <a:r>
                <a:rPr lang="zh-CN" altLang="en-US" sz="2200" b="1" dirty="0" smtClean="0">
                  <a:latin typeface="楷体" panose="02010609060101010101" pitchFamily="49" charset="-122"/>
                  <a:ea typeface="楷体" panose="02010609060101010101" pitchFamily="49" charset="-122"/>
                </a:rPr>
                <a:t>会</a:t>
              </a:r>
              <a:endParaRPr lang="zh-CN" altLang="en-US" sz="2200" b="1" dirty="0">
                <a:latin typeface="楷体" panose="02010609060101010101" pitchFamily="49" charset="-122"/>
                <a:ea typeface="楷体" panose="02010609060101010101" pitchFamily="49" charset="-122"/>
              </a:endParaRPr>
            </a:p>
          </p:txBody>
        </p:sp>
        <p:sp>
          <p:nvSpPr>
            <p:cNvPr id="10" name="圆角矩形 9"/>
            <p:cNvSpPr/>
            <p:nvPr/>
          </p:nvSpPr>
          <p:spPr>
            <a:xfrm>
              <a:off x="4810672" y="1412776"/>
              <a:ext cx="648072" cy="360040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200" b="1" dirty="0" smtClean="0">
                  <a:latin typeface="楷体" panose="02010609060101010101" pitchFamily="49" charset="-122"/>
                  <a:ea typeface="楷体" panose="02010609060101010101" pitchFamily="49" charset="-122"/>
                </a:rPr>
                <a:t>3 </a:t>
              </a:r>
              <a:r>
                <a:rPr lang="zh-CN" altLang="en-US" sz="2200" b="1" dirty="0" smtClean="0">
                  <a:latin typeface="楷体" panose="02010609060101010101" pitchFamily="49" charset="-122"/>
                  <a:ea typeface="楷体" panose="02010609060101010101" pitchFamily="49" charset="-122"/>
                </a:rPr>
                <a:t>准备评审会议</a:t>
              </a:r>
              <a:endParaRPr lang="zh-CN" altLang="en-US" sz="2200" b="1" dirty="0">
                <a:latin typeface="楷体" panose="02010609060101010101" pitchFamily="49" charset="-122"/>
                <a:ea typeface="楷体" panose="02010609060101010101" pitchFamily="49" charset="-122"/>
              </a:endParaRPr>
            </a:p>
          </p:txBody>
        </p:sp>
        <p:sp>
          <p:nvSpPr>
            <p:cNvPr id="11" name="圆角矩形 10"/>
            <p:cNvSpPr/>
            <p:nvPr/>
          </p:nvSpPr>
          <p:spPr>
            <a:xfrm>
              <a:off x="5973616" y="1412776"/>
              <a:ext cx="648072" cy="360040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200" b="1" dirty="0" smtClean="0">
                  <a:latin typeface="楷体" panose="02010609060101010101" pitchFamily="49" charset="-122"/>
                  <a:ea typeface="楷体" panose="02010609060101010101" pitchFamily="49" charset="-122"/>
                </a:rPr>
                <a:t>4 </a:t>
              </a:r>
              <a:r>
                <a:rPr lang="zh-CN" altLang="en-US" sz="2200" b="1" dirty="0" smtClean="0">
                  <a:latin typeface="楷体" panose="02010609060101010101" pitchFamily="49" charset="-122"/>
                  <a:ea typeface="楷体" panose="02010609060101010101" pitchFamily="49" charset="-122"/>
                </a:rPr>
                <a:t>召开评审会议</a:t>
              </a:r>
              <a:endParaRPr lang="zh-CN" altLang="en-US" sz="2200" b="1" dirty="0">
                <a:latin typeface="楷体" panose="02010609060101010101" pitchFamily="49" charset="-122"/>
                <a:ea typeface="楷体" panose="02010609060101010101" pitchFamily="49" charset="-122"/>
              </a:endParaRPr>
            </a:p>
          </p:txBody>
        </p:sp>
        <p:sp>
          <p:nvSpPr>
            <p:cNvPr id="12" name="菱形 11"/>
            <p:cNvSpPr/>
            <p:nvPr/>
          </p:nvSpPr>
          <p:spPr>
            <a:xfrm>
              <a:off x="6960096" y="692696"/>
              <a:ext cx="1151192" cy="4882896"/>
            </a:xfrm>
            <a:prstGeom prst="diamond">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200" b="1" dirty="0" smtClean="0">
                  <a:latin typeface="楷体" panose="02010609060101010101" pitchFamily="49" charset="-122"/>
                  <a:ea typeface="楷体" panose="02010609060101010101" pitchFamily="49" charset="-122"/>
                </a:rPr>
                <a:t>是否召开第</a:t>
              </a:r>
              <a:r>
                <a:rPr lang="en-US" altLang="zh-CN" sz="2200" b="1" dirty="0" smtClean="0">
                  <a:latin typeface="楷体" panose="02010609060101010101" pitchFamily="49" charset="-122"/>
                  <a:ea typeface="楷体" panose="02010609060101010101" pitchFamily="49" charset="-122"/>
                </a:rPr>
                <a:t>3</a:t>
              </a:r>
              <a:r>
                <a:rPr lang="zh-CN" altLang="en-US" sz="2200" b="1" dirty="0" smtClean="0">
                  <a:latin typeface="楷体" panose="02010609060101010101" pitchFamily="49" charset="-122"/>
                  <a:ea typeface="楷体" panose="02010609060101010101" pitchFamily="49" charset="-122"/>
                </a:rPr>
                <a:t>小时会议</a:t>
              </a:r>
              <a:endParaRPr lang="zh-CN" altLang="en-US" sz="2200" b="1" dirty="0">
                <a:latin typeface="楷体" panose="02010609060101010101" pitchFamily="49" charset="-122"/>
                <a:ea typeface="楷体" panose="02010609060101010101" pitchFamily="49" charset="-122"/>
              </a:endParaRPr>
            </a:p>
          </p:txBody>
        </p:sp>
        <p:sp>
          <p:nvSpPr>
            <p:cNvPr id="13" name="圆角矩形 12"/>
            <p:cNvSpPr/>
            <p:nvPr/>
          </p:nvSpPr>
          <p:spPr>
            <a:xfrm>
              <a:off x="8339064" y="1340768"/>
              <a:ext cx="648072" cy="360040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200" b="1" dirty="0" smtClean="0">
                  <a:latin typeface="楷体" panose="02010609060101010101" pitchFamily="49" charset="-122"/>
                  <a:ea typeface="楷体" panose="02010609060101010101" pitchFamily="49" charset="-122"/>
                </a:rPr>
                <a:t>5</a:t>
              </a:r>
            </a:p>
            <a:p>
              <a:r>
                <a:rPr lang="zh-CN" altLang="en-US" sz="2200" b="1" dirty="0" smtClean="0">
                  <a:latin typeface="楷体" panose="02010609060101010101" pitchFamily="49" charset="-122"/>
                  <a:ea typeface="楷体" panose="02010609060101010101" pitchFamily="49" charset="-122"/>
                </a:rPr>
                <a:t>召开第</a:t>
              </a:r>
              <a:r>
                <a:rPr lang="en-US" altLang="zh-CN" sz="2200" b="1" dirty="0" smtClean="0">
                  <a:latin typeface="楷体" panose="02010609060101010101" pitchFamily="49" charset="-122"/>
                  <a:ea typeface="楷体" panose="02010609060101010101" pitchFamily="49" charset="-122"/>
                </a:rPr>
                <a:t>3</a:t>
              </a:r>
              <a:r>
                <a:rPr lang="zh-CN" altLang="en-US" sz="2200" b="1" dirty="0" smtClean="0">
                  <a:latin typeface="楷体" panose="02010609060101010101" pitchFamily="49" charset="-122"/>
                  <a:ea typeface="楷体" panose="02010609060101010101" pitchFamily="49" charset="-122"/>
                </a:rPr>
                <a:t>小时会议</a:t>
              </a:r>
              <a:endParaRPr lang="zh-CN" altLang="en-US" sz="2200" b="1" dirty="0">
                <a:latin typeface="楷体" panose="02010609060101010101" pitchFamily="49" charset="-122"/>
                <a:ea typeface="楷体" panose="02010609060101010101" pitchFamily="49" charset="-122"/>
              </a:endParaRPr>
            </a:p>
          </p:txBody>
        </p:sp>
        <p:sp>
          <p:nvSpPr>
            <p:cNvPr id="14" name="圆角矩形 13"/>
            <p:cNvSpPr/>
            <p:nvPr/>
          </p:nvSpPr>
          <p:spPr>
            <a:xfrm>
              <a:off x="9408368" y="1340768"/>
              <a:ext cx="648072" cy="360040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200" b="1" dirty="0" smtClean="0">
                  <a:latin typeface="楷体" panose="02010609060101010101" pitchFamily="49" charset="-122"/>
                  <a:ea typeface="楷体" panose="02010609060101010101" pitchFamily="49" charset="-122"/>
                </a:rPr>
                <a:t>6 </a:t>
              </a:r>
              <a:r>
                <a:rPr lang="zh-CN" altLang="en-US" sz="2200" b="1" dirty="0" smtClean="0">
                  <a:latin typeface="楷体" panose="02010609060101010101" pitchFamily="49" charset="-122"/>
                  <a:ea typeface="楷体" panose="02010609060101010101" pitchFamily="49" charset="-122"/>
                </a:rPr>
                <a:t>修复缺陷</a:t>
              </a:r>
              <a:endParaRPr lang="zh-CN" altLang="en-US" sz="2200" b="1" dirty="0">
                <a:latin typeface="楷体" panose="02010609060101010101" pitchFamily="49" charset="-122"/>
                <a:ea typeface="楷体" panose="02010609060101010101" pitchFamily="49" charset="-122"/>
              </a:endParaRPr>
            </a:p>
          </p:txBody>
        </p:sp>
        <p:sp>
          <p:nvSpPr>
            <p:cNvPr id="15" name="圆角矩形 14"/>
            <p:cNvSpPr/>
            <p:nvPr/>
          </p:nvSpPr>
          <p:spPr>
            <a:xfrm>
              <a:off x="10416480" y="1340768"/>
              <a:ext cx="648072" cy="360040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200" b="1" dirty="0" smtClean="0">
                  <a:latin typeface="楷体" panose="02010609060101010101" pitchFamily="49" charset="-122"/>
                  <a:ea typeface="楷体" panose="02010609060101010101" pitchFamily="49" charset="-122"/>
                </a:rPr>
                <a:t>7</a:t>
              </a:r>
              <a:r>
                <a:rPr lang="zh-CN" altLang="en-US" sz="2200" b="1" dirty="0" smtClean="0">
                  <a:latin typeface="楷体" panose="02010609060101010101" pitchFamily="49" charset="-122"/>
                  <a:ea typeface="楷体" panose="02010609060101010101" pitchFamily="49" charset="-122"/>
                </a:rPr>
                <a:t>确认修复</a:t>
              </a:r>
              <a:endParaRPr lang="zh-CN" altLang="en-US" sz="2200" b="1" dirty="0">
                <a:latin typeface="楷体" panose="02010609060101010101" pitchFamily="49" charset="-122"/>
                <a:ea typeface="楷体" panose="02010609060101010101" pitchFamily="49" charset="-122"/>
              </a:endParaRPr>
            </a:p>
          </p:txBody>
        </p:sp>
        <p:sp>
          <p:nvSpPr>
            <p:cNvPr id="16" name="右箭头 15"/>
            <p:cNvSpPr/>
            <p:nvPr/>
          </p:nvSpPr>
          <p:spPr>
            <a:xfrm>
              <a:off x="11064552" y="2276872"/>
              <a:ext cx="1224136" cy="1521169"/>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200" b="1" dirty="0" smtClean="0">
                  <a:latin typeface="楷体" panose="02010609060101010101" pitchFamily="49" charset="-122"/>
                  <a:ea typeface="楷体" panose="02010609060101010101" pitchFamily="49" charset="-122"/>
                </a:rPr>
                <a:t>出口标准</a:t>
              </a:r>
              <a:endParaRPr lang="zh-CN" altLang="en-US" sz="2200" b="1" dirty="0">
                <a:latin typeface="楷体" panose="02010609060101010101" pitchFamily="49" charset="-122"/>
                <a:ea typeface="楷体" panose="02010609060101010101" pitchFamily="49" charset="-122"/>
              </a:endParaRPr>
            </a:p>
          </p:txBody>
        </p:sp>
        <p:sp>
          <p:nvSpPr>
            <p:cNvPr id="17" name="右箭头 16"/>
            <p:cNvSpPr/>
            <p:nvPr/>
          </p:nvSpPr>
          <p:spPr>
            <a:xfrm>
              <a:off x="1919536" y="2996952"/>
              <a:ext cx="360040" cy="144016"/>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200"/>
            </a:p>
          </p:txBody>
        </p:sp>
        <p:sp>
          <p:nvSpPr>
            <p:cNvPr id="18" name="右箭头 17"/>
            <p:cNvSpPr/>
            <p:nvPr/>
          </p:nvSpPr>
          <p:spPr>
            <a:xfrm>
              <a:off x="3287688" y="2996952"/>
              <a:ext cx="360040" cy="144016"/>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200"/>
            </a:p>
          </p:txBody>
        </p:sp>
        <p:sp>
          <p:nvSpPr>
            <p:cNvPr id="19" name="右箭头 18"/>
            <p:cNvSpPr/>
            <p:nvPr/>
          </p:nvSpPr>
          <p:spPr>
            <a:xfrm>
              <a:off x="4295800" y="2996952"/>
              <a:ext cx="360040" cy="144016"/>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200"/>
            </a:p>
          </p:txBody>
        </p:sp>
        <p:sp>
          <p:nvSpPr>
            <p:cNvPr id="20" name="右箭头 19"/>
            <p:cNvSpPr/>
            <p:nvPr/>
          </p:nvSpPr>
          <p:spPr>
            <a:xfrm>
              <a:off x="5447928" y="3068960"/>
              <a:ext cx="360040" cy="144016"/>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200"/>
            </a:p>
          </p:txBody>
        </p:sp>
        <p:sp>
          <p:nvSpPr>
            <p:cNvPr id="21" name="右箭头 20"/>
            <p:cNvSpPr/>
            <p:nvPr/>
          </p:nvSpPr>
          <p:spPr>
            <a:xfrm>
              <a:off x="6600056" y="2996952"/>
              <a:ext cx="360040" cy="144016"/>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200"/>
            </a:p>
          </p:txBody>
        </p:sp>
        <p:sp>
          <p:nvSpPr>
            <p:cNvPr id="22" name="右箭头 21"/>
            <p:cNvSpPr/>
            <p:nvPr/>
          </p:nvSpPr>
          <p:spPr>
            <a:xfrm>
              <a:off x="8040216" y="2924944"/>
              <a:ext cx="360040" cy="144016"/>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200"/>
            </a:p>
          </p:txBody>
        </p:sp>
        <p:sp>
          <p:nvSpPr>
            <p:cNvPr id="23" name="右箭头 22"/>
            <p:cNvSpPr/>
            <p:nvPr/>
          </p:nvSpPr>
          <p:spPr>
            <a:xfrm>
              <a:off x="9048328" y="2924944"/>
              <a:ext cx="360040" cy="144016"/>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200"/>
            </a:p>
          </p:txBody>
        </p:sp>
        <p:sp>
          <p:nvSpPr>
            <p:cNvPr id="24" name="右箭头 23"/>
            <p:cNvSpPr/>
            <p:nvPr/>
          </p:nvSpPr>
          <p:spPr>
            <a:xfrm>
              <a:off x="10056440" y="2924944"/>
              <a:ext cx="360040" cy="144016"/>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200"/>
            </a:p>
          </p:txBody>
        </p:sp>
        <p:sp>
          <p:nvSpPr>
            <p:cNvPr id="25" name="文本框 24"/>
            <p:cNvSpPr txBox="1"/>
            <p:nvPr/>
          </p:nvSpPr>
          <p:spPr>
            <a:xfrm>
              <a:off x="3143672" y="2564904"/>
              <a:ext cx="360040" cy="418749"/>
            </a:xfrm>
            <a:prstGeom prst="rect">
              <a:avLst/>
            </a:prstGeom>
            <a:noFill/>
          </p:spPr>
          <p:txBody>
            <a:bodyPr wrap="square" rtlCol="0">
              <a:spAutoFit/>
            </a:bodyPr>
            <a:lstStyle/>
            <a:p>
              <a:r>
                <a:rPr lang="zh-CN" altLang="en-US" sz="2200" b="1" dirty="0" smtClean="0">
                  <a:latin typeface="楷体" panose="02010609060101010101" pitchFamily="49" charset="-122"/>
                  <a:ea typeface="楷体" panose="02010609060101010101" pitchFamily="49" charset="-122"/>
                </a:rPr>
                <a:t>是</a:t>
              </a:r>
              <a:endParaRPr lang="zh-CN" altLang="en-US" sz="2200" b="1" dirty="0">
                <a:latin typeface="楷体" panose="02010609060101010101" pitchFamily="49" charset="-122"/>
                <a:ea typeface="楷体" panose="02010609060101010101" pitchFamily="49" charset="-122"/>
              </a:endParaRPr>
            </a:p>
          </p:txBody>
        </p:sp>
        <p:sp>
          <p:nvSpPr>
            <p:cNvPr id="26" name="文本框 25"/>
            <p:cNvSpPr txBox="1"/>
            <p:nvPr/>
          </p:nvSpPr>
          <p:spPr>
            <a:xfrm>
              <a:off x="7896200" y="2432501"/>
              <a:ext cx="360040" cy="418749"/>
            </a:xfrm>
            <a:prstGeom prst="rect">
              <a:avLst/>
            </a:prstGeom>
            <a:noFill/>
          </p:spPr>
          <p:txBody>
            <a:bodyPr wrap="square" rtlCol="0">
              <a:spAutoFit/>
            </a:bodyPr>
            <a:lstStyle/>
            <a:p>
              <a:r>
                <a:rPr lang="zh-CN" altLang="en-US" sz="2200" b="1" dirty="0" smtClean="0">
                  <a:latin typeface="楷体" panose="02010609060101010101" pitchFamily="49" charset="-122"/>
                  <a:ea typeface="楷体" panose="02010609060101010101" pitchFamily="49" charset="-122"/>
                </a:rPr>
                <a:t>是</a:t>
              </a:r>
              <a:endParaRPr lang="zh-CN" altLang="en-US" sz="2200" b="1" dirty="0">
                <a:latin typeface="楷体" panose="02010609060101010101" pitchFamily="49" charset="-122"/>
                <a:ea typeface="楷体" panose="02010609060101010101" pitchFamily="49" charset="-122"/>
              </a:endParaRPr>
            </a:p>
          </p:txBody>
        </p:sp>
        <p:grpSp>
          <p:nvGrpSpPr>
            <p:cNvPr id="27" name="组合 26"/>
            <p:cNvGrpSpPr/>
            <p:nvPr/>
          </p:nvGrpSpPr>
          <p:grpSpPr>
            <a:xfrm>
              <a:off x="2783632" y="3212976"/>
              <a:ext cx="1728192" cy="2230562"/>
              <a:chOff x="2783632" y="3212976"/>
              <a:chExt cx="1728192" cy="2230562"/>
            </a:xfrm>
          </p:grpSpPr>
          <p:cxnSp>
            <p:nvCxnSpPr>
              <p:cNvPr id="31" name="肘形连接符 30"/>
              <p:cNvCxnSpPr/>
              <p:nvPr/>
            </p:nvCxnSpPr>
            <p:spPr>
              <a:xfrm rot="5400000" flipH="1" flipV="1">
                <a:off x="2603612" y="3392996"/>
                <a:ext cx="2088232" cy="1728192"/>
              </a:xfrm>
              <a:prstGeom prst="bentConnector3">
                <a:avLst>
                  <a:gd name="adj1" fmla="val -10947"/>
                </a:avLst>
              </a:prstGeom>
              <a:ln w="762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32" name="文本框 31"/>
              <p:cNvSpPr txBox="1"/>
              <p:nvPr/>
            </p:nvSpPr>
            <p:spPr>
              <a:xfrm>
                <a:off x="3143672" y="5024789"/>
                <a:ext cx="360040" cy="418749"/>
              </a:xfrm>
              <a:prstGeom prst="rect">
                <a:avLst/>
              </a:prstGeom>
              <a:noFill/>
            </p:spPr>
            <p:txBody>
              <a:bodyPr wrap="square" rtlCol="0">
                <a:spAutoFit/>
              </a:bodyPr>
              <a:lstStyle/>
              <a:p>
                <a:r>
                  <a:rPr lang="zh-CN" altLang="en-US" sz="2200" b="1" dirty="0" smtClean="0">
                    <a:latin typeface="楷体" panose="02010609060101010101" pitchFamily="49" charset="-122"/>
                    <a:ea typeface="楷体" panose="02010609060101010101" pitchFamily="49" charset="-122"/>
                  </a:rPr>
                  <a:t>否</a:t>
                </a:r>
                <a:endParaRPr lang="zh-CN" altLang="en-US" sz="2200" b="1" dirty="0">
                  <a:latin typeface="楷体" panose="02010609060101010101" pitchFamily="49" charset="-122"/>
                  <a:ea typeface="楷体" panose="02010609060101010101" pitchFamily="49" charset="-122"/>
                </a:endParaRPr>
              </a:p>
            </p:txBody>
          </p:sp>
        </p:grpSp>
        <p:grpSp>
          <p:nvGrpSpPr>
            <p:cNvPr id="28" name="组合 27"/>
            <p:cNvGrpSpPr/>
            <p:nvPr/>
          </p:nvGrpSpPr>
          <p:grpSpPr>
            <a:xfrm>
              <a:off x="7525344" y="3068960"/>
              <a:ext cx="1728192" cy="2457039"/>
              <a:chOff x="2783632" y="3212976"/>
              <a:chExt cx="1728192" cy="2184035"/>
            </a:xfrm>
          </p:grpSpPr>
          <p:cxnSp>
            <p:nvCxnSpPr>
              <p:cNvPr id="29" name="肘形连接符 28"/>
              <p:cNvCxnSpPr/>
              <p:nvPr/>
            </p:nvCxnSpPr>
            <p:spPr>
              <a:xfrm rot="5400000" flipH="1" flipV="1">
                <a:off x="2603612" y="3392996"/>
                <a:ext cx="2088232" cy="1728192"/>
              </a:xfrm>
              <a:prstGeom prst="bentConnector3">
                <a:avLst>
                  <a:gd name="adj1" fmla="val -10947"/>
                </a:avLst>
              </a:prstGeom>
              <a:ln w="762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3143672" y="5024789"/>
                <a:ext cx="360040" cy="372222"/>
              </a:xfrm>
              <a:prstGeom prst="rect">
                <a:avLst/>
              </a:prstGeom>
              <a:noFill/>
            </p:spPr>
            <p:txBody>
              <a:bodyPr wrap="square" rtlCol="0">
                <a:spAutoFit/>
              </a:bodyPr>
              <a:lstStyle/>
              <a:p>
                <a:r>
                  <a:rPr lang="zh-CN" altLang="en-US" sz="2200" b="1" dirty="0" smtClean="0">
                    <a:latin typeface="楷体" panose="02010609060101010101" pitchFamily="49" charset="-122"/>
                    <a:ea typeface="楷体" panose="02010609060101010101" pitchFamily="49" charset="-122"/>
                  </a:rPr>
                  <a:t>否</a:t>
                </a:r>
                <a:endParaRPr lang="zh-CN" altLang="en-US" sz="2200" b="1" dirty="0">
                  <a:latin typeface="楷体" panose="02010609060101010101" pitchFamily="49" charset="-122"/>
                  <a:ea typeface="楷体" panose="02010609060101010101" pitchFamily="49" charset="-122"/>
                </a:endParaRPr>
              </a:p>
            </p:txBody>
          </p:sp>
        </p:grpSp>
      </p:grpSp>
      <p:sp>
        <p:nvSpPr>
          <p:cNvPr id="33" name="圆角矩形 32"/>
          <p:cNvSpPr/>
          <p:nvPr/>
        </p:nvSpPr>
        <p:spPr>
          <a:xfrm>
            <a:off x="5375920" y="3068960"/>
            <a:ext cx="790712" cy="2963818"/>
          </a:xfrm>
          <a:prstGeom prst="roundRect">
            <a:avLst/>
          </a:prstGeom>
          <a:noFill/>
          <a:ln w="5715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200"/>
          </a:p>
        </p:txBody>
      </p:sp>
    </p:spTree>
    <p:extLst>
      <p:ext uri="{BB962C8B-B14F-4D97-AF65-F5344CB8AC3E}">
        <p14:creationId xmlns:p14="http://schemas.microsoft.com/office/powerpoint/2010/main" val="693926170"/>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召开评审会议</a:t>
            </a:r>
            <a:endParaRPr lang="zh-CN" altLang="en-US" dirty="0"/>
          </a:p>
        </p:txBody>
      </p:sp>
      <p:sp>
        <p:nvSpPr>
          <p:cNvPr id="2" name="内容占位符 1"/>
          <p:cNvSpPr>
            <a:spLocks noGrp="1"/>
          </p:cNvSpPr>
          <p:nvPr>
            <p:ph idx="1"/>
          </p:nvPr>
        </p:nvSpPr>
        <p:spPr>
          <a:xfrm>
            <a:off x="623392" y="1052736"/>
            <a:ext cx="10668000" cy="4267200"/>
          </a:xfrm>
        </p:spPr>
        <p:txBody>
          <a:bodyPr/>
          <a:lstStyle/>
          <a:p>
            <a:r>
              <a:rPr lang="zh-CN" altLang="en-US" dirty="0" smtClean="0"/>
              <a:t>参会人员职责：</a:t>
            </a:r>
            <a:endParaRPr lang="en-US" altLang="zh-CN" dirty="0" smtClean="0"/>
          </a:p>
          <a:p>
            <a:r>
              <a:rPr lang="zh-CN" altLang="en-US" dirty="0" smtClean="0">
                <a:solidFill>
                  <a:srgbClr val="FF0000"/>
                </a:solidFill>
              </a:rPr>
              <a:t>主持人</a:t>
            </a:r>
            <a:r>
              <a:rPr lang="zh-CN" altLang="en-US" dirty="0" smtClean="0"/>
              <a:t>：召开并主持会议，控制会议进度，维持会议程序，决定</a:t>
            </a:r>
            <a:r>
              <a:rPr lang="zh-CN" altLang="en-US" dirty="0" smtClean="0">
                <a:solidFill>
                  <a:srgbClr val="FF0000"/>
                </a:solidFill>
              </a:rPr>
              <a:t>是否要召开第</a:t>
            </a:r>
            <a:r>
              <a:rPr lang="en-US" altLang="zh-CN" dirty="0" smtClean="0">
                <a:solidFill>
                  <a:srgbClr val="FF0000"/>
                </a:solidFill>
              </a:rPr>
              <a:t>3</a:t>
            </a:r>
            <a:r>
              <a:rPr lang="zh-CN" altLang="en-US" dirty="0" smtClean="0">
                <a:solidFill>
                  <a:srgbClr val="FF0000"/>
                </a:solidFill>
              </a:rPr>
              <a:t>小时会议</a:t>
            </a:r>
            <a:r>
              <a:rPr lang="zh-CN" altLang="en-US" dirty="0" smtClean="0"/>
              <a:t>，会后提交评审报告，给出评审结论</a:t>
            </a:r>
            <a:endParaRPr lang="en-US" altLang="zh-CN" dirty="0" smtClean="0"/>
          </a:p>
        </p:txBody>
      </p:sp>
      <p:grpSp>
        <p:nvGrpSpPr>
          <p:cNvPr id="5" name="组合 4"/>
          <p:cNvGrpSpPr/>
          <p:nvPr/>
        </p:nvGrpSpPr>
        <p:grpSpPr>
          <a:xfrm>
            <a:off x="479376" y="2581034"/>
            <a:ext cx="10862392" cy="3728286"/>
            <a:chOff x="58144" y="692696"/>
            <a:chExt cx="12230544" cy="4882896"/>
          </a:xfrm>
        </p:grpSpPr>
        <p:sp>
          <p:nvSpPr>
            <p:cNvPr id="6" name="右箭头 5"/>
            <p:cNvSpPr/>
            <p:nvPr/>
          </p:nvSpPr>
          <p:spPr>
            <a:xfrm>
              <a:off x="58144" y="2420888"/>
              <a:ext cx="1224136" cy="1440160"/>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200" b="1" dirty="0" smtClean="0">
                  <a:latin typeface="楷体" panose="02010609060101010101" pitchFamily="49" charset="-122"/>
                  <a:ea typeface="楷体" panose="02010609060101010101" pitchFamily="49" charset="-122"/>
                </a:rPr>
                <a:t>入口标准</a:t>
              </a:r>
              <a:endParaRPr lang="zh-CN" altLang="en-US" sz="2200" b="1" dirty="0">
                <a:latin typeface="楷体" panose="02010609060101010101" pitchFamily="49" charset="-122"/>
                <a:ea typeface="楷体" panose="02010609060101010101" pitchFamily="49" charset="-122"/>
              </a:endParaRPr>
            </a:p>
          </p:txBody>
        </p:sp>
        <p:sp>
          <p:nvSpPr>
            <p:cNvPr id="7" name="圆角矩形 6"/>
            <p:cNvSpPr/>
            <p:nvPr/>
          </p:nvSpPr>
          <p:spPr>
            <a:xfrm>
              <a:off x="1282280" y="1484784"/>
              <a:ext cx="648072" cy="360040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200" b="1" dirty="0" smtClean="0">
                  <a:latin typeface="楷体" panose="02010609060101010101" pitchFamily="49" charset="-122"/>
                  <a:ea typeface="楷体" panose="02010609060101010101" pitchFamily="49" charset="-122"/>
                </a:rPr>
                <a:t>1 </a:t>
              </a:r>
              <a:r>
                <a:rPr lang="zh-CN" altLang="en-US" sz="2200" b="1" dirty="0" smtClean="0">
                  <a:latin typeface="楷体" panose="02010609060101010101" pitchFamily="49" charset="-122"/>
                  <a:ea typeface="楷体" panose="02010609060101010101" pitchFamily="49" charset="-122"/>
                </a:rPr>
                <a:t>计划评审会议</a:t>
              </a:r>
              <a:endParaRPr lang="zh-CN" altLang="en-US" sz="2200" b="1" dirty="0">
                <a:latin typeface="楷体" panose="02010609060101010101" pitchFamily="49" charset="-122"/>
                <a:ea typeface="楷体" panose="02010609060101010101" pitchFamily="49" charset="-122"/>
              </a:endParaRPr>
            </a:p>
          </p:txBody>
        </p:sp>
        <p:sp>
          <p:nvSpPr>
            <p:cNvPr id="8" name="菱形 7"/>
            <p:cNvSpPr/>
            <p:nvPr/>
          </p:nvSpPr>
          <p:spPr>
            <a:xfrm>
              <a:off x="2279576" y="908720"/>
              <a:ext cx="1008112" cy="4392488"/>
            </a:xfrm>
            <a:prstGeom prst="diamond">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200" b="1" dirty="0" smtClean="0">
                  <a:latin typeface="楷体" panose="02010609060101010101" pitchFamily="49" charset="-122"/>
                  <a:ea typeface="楷体" panose="02010609060101010101" pitchFamily="49" charset="-122"/>
                </a:rPr>
                <a:t>是否召开预备会议</a:t>
              </a:r>
              <a:endParaRPr lang="zh-CN" altLang="en-US" sz="2200" b="1" dirty="0">
                <a:latin typeface="楷体" panose="02010609060101010101" pitchFamily="49" charset="-122"/>
                <a:ea typeface="楷体" panose="02010609060101010101" pitchFamily="49" charset="-122"/>
              </a:endParaRPr>
            </a:p>
          </p:txBody>
        </p:sp>
        <p:sp>
          <p:nvSpPr>
            <p:cNvPr id="9" name="圆角矩形 8"/>
            <p:cNvSpPr/>
            <p:nvPr/>
          </p:nvSpPr>
          <p:spPr>
            <a:xfrm>
              <a:off x="3647728" y="1412776"/>
              <a:ext cx="648072" cy="360040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200" b="1" dirty="0" smtClean="0">
                  <a:latin typeface="楷体" panose="02010609060101010101" pitchFamily="49" charset="-122"/>
                  <a:ea typeface="楷体" panose="02010609060101010101" pitchFamily="49" charset="-122"/>
                </a:rPr>
                <a:t>2</a:t>
              </a:r>
            </a:p>
            <a:p>
              <a:r>
                <a:rPr lang="zh-CN" altLang="en-US" sz="2200" b="1" dirty="0" smtClean="0">
                  <a:latin typeface="楷体" panose="02010609060101010101" pitchFamily="49" charset="-122"/>
                  <a:ea typeface="楷体" panose="02010609060101010101" pitchFamily="49" charset="-122"/>
                </a:rPr>
                <a:t>召开评审</a:t>
              </a:r>
              <a:r>
                <a:rPr lang="zh-CN" altLang="en-US" sz="2200" b="1" dirty="0">
                  <a:latin typeface="楷体" panose="02010609060101010101" pitchFamily="49" charset="-122"/>
                  <a:ea typeface="楷体" panose="02010609060101010101" pitchFamily="49" charset="-122"/>
                </a:rPr>
                <a:t>预备</a:t>
              </a:r>
              <a:r>
                <a:rPr lang="zh-CN" altLang="en-US" sz="2200" b="1" dirty="0" smtClean="0">
                  <a:latin typeface="楷体" panose="02010609060101010101" pitchFamily="49" charset="-122"/>
                  <a:ea typeface="楷体" panose="02010609060101010101" pitchFamily="49" charset="-122"/>
                </a:rPr>
                <a:t>会</a:t>
              </a:r>
              <a:endParaRPr lang="zh-CN" altLang="en-US" sz="2200" b="1" dirty="0">
                <a:latin typeface="楷体" panose="02010609060101010101" pitchFamily="49" charset="-122"/>
                <a:ea typeface="楷体" panose="02010609060101010101" pitchFamily="49" charset="-122"/>
              </a:endParaRPr>
            </a:p>
          </p:txBody>
        </p:sp>
        <p:sp>
          <p:nvSpPr>
            <p:cNvPr id="10" name="圆角矩形 9"/>
            <p:cNvSpPr/>
            <p:nvPr/>
          </p:nvSpPr>
          <p:spPr>
            <a:xfrm>
              <a:off x="4810672" y="1412776"/>
              <a:ext cx="648072" cy="360040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200" b="1" dirty="0" smtClean="0">
                  <a:latin typeface="楷体" panose="02010609060101010101" pitchFamily="49" charset="-122"/>
                  <a:ea typeface="楷体" panose="02010609060101010101" pitchFamily="49" charset="-122"/>
                </a:rPr>
                <a:t>3 </a:t>
              </a:r>
              <a:r>
                <a:rPr lang="zh-CN" altLang="en-US" sz="2200" b="1" dirty="0" smtClean="0">
                  <a:latin typeface="楷体" panose="02010609060101010101" pitchFamily="49" charset="-122"/>
                  <a:ea typeface="楷体" panose="02010609060101010101" pitchFamily="49" charset="-122"/>
                </a:rPr>
                <a:t>准备评审会议</a:t>
              </a:r>
              <a:endParaRPr lang="zh-CN" altLang="en-US" sz="2200" b="1" dirty="0">
                <a:latin typeface="楷体" panose="02010609060101010101" pitchFamily="49" charset="-122"/>
                <a:ea typeface="楷体" panose="02010609060101010101" pitchFamily="49" charset="-122"/>
              </a:endParaRPr>
            </a:p>
          </p:txBody>
        </p:sp>
        <p:sp>
          <p:nvSpPr>
            <p:cNvPr id="11" name="圆角矩形 10"/>
            <p:cNvSpPr/>
            <p:nvPr/>
          </p:nvSpPr>
          <p:spPr>
            <a:xfrm>
              <a:off x="5973616" y="1412776"/>
              <a:ext cx="648072" cy="360040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200" b="1" dirty="0" smtClean="0">
                  <a:latin typeface="楷体" panose="02010609060101010101" pitchFamily="49" charset="-122"/>
                  <a:ea typeface="楷体" panose="02010609060101010101" pitchFamily="49" charset="-122"/>
                </a:rPr>
                <a:t>4 </a:t>
              </a:r>
              <a:r>
                <a:rPr lang="zh-CN" altLang="en-US" sz="2200" b="1" dirty="0" smtClean="0">
                  <a:latin typeface="楷体" panose="02010609060101010101" pitchFamily="49" charset="-122"/>
                  <a:ea typeface="楷体" panose="02010609060101010101" pitchFamily="49" charset="-122"/>
                </a:rPr>
                <a:t>召开评审会议</a:t>
              </a:r>
              <a:endParaRPr lang="zh-CN" altLang="en-US" sz="2200" b="1" dirty="0">
                <a:latin typeface="楷体" panose="02010609060101010101" pitchFamily="49" charset="-122"/>
                <a:ea typeface="楷体" panose="02010609060101010101" pitchFamily="49" charset="-122"/>
              </a:endParaRPr>
            </a:p>
          </p:txBody>
        </p:sp>
        <p:sp>
          <p:nvSpPr>
            <p:cNvPr id="12" name="菱形 11"/>
            <p:cNvSpPr/>
            <p:nvPr/>
          </p:nvSpPr>
          <p:spPr>
            <a:xfrm>
              <a:off x="6960096" y="692696"/>
              <a:ext cx="1151192" cy="4882896"/>
            </a:xfrm>
            <a:prstGeom prst="diamond">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200" b="1" dirty="0" smtClean="0">
                  <a:latin typeface="楷体" panose="02010609060101010101" pitchFamily="49" charset="-122"/>
                  <a:ea typeface="楷体" panose="02010609060101010101" pitchFamily="49" charset="-122"/>
                </a:rPr>
                <a:t>是否召开第</a:t>
              </a:r>
              <a:r>
                <a:rPr lang="en-US" altLang="zh-CN" sz="2200" b="1" dirty="0" smtClean="0">
                  <a:latin typeface="楷体" panose="02010609060101010101" pitchFamily="49" charset="-122"/>
                  <a:ea typeface="楷体" panose="02010609060101010101" pitchFamily="49" charset="-122"/>
                </a:rPr>
                <a:t>3</a:t>
              </a:r>
              <a:r>
                <a:rPr lang="zh-CN" altLang="en-US" sz="2200" b="1" dirty="0" smtClean="0">
                  <a:latin typeface="楷体" panose="02010609060101010101" pitchFamily="49" charset="-122"/>
                  <a:ea typeface="楷体" panose="02010609060101010101" pitchFamily="49" charset="-122"/>
                </a:rPr>
                <a:t>小时会议</a:t>
              </a:r>
              <a:endParaRPr lang="zh-CN" altLang="en-US" sz="2200" b="1" dirty="0">
                <a:latin typeface="楷体" panose="02010609060101010101" pitchFamily="49" charset="-122"/>
                <a:ea typeface="楷体" panose="02010609060101010101" pitchFamily="49" charset="-122"/>
              </a:endParaRPr>
            </a:p>
          </p:txBody>
        </p:sp>
        <p:sp>
          <p:nvSpPr>
            <p:cNvPr id="13" name="圆角矩形 12"/>
            <p:cNvSpPr/>
            <p:nvPr/>
          </p:nvSpPr>
          <p:spPr>
            <a:xfrm>
              <a:off x="8339064" y="1340768"/>
              <a:ext cx="648072" cy="3857591"/>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200" b="1" dirty="0" smtClean="0">
                  <a:latin typeface="楷体" panose="02010609060101010101" pitchFamily="49" charset="-122"/>
                  <a:ea typeface="楷体" panose="02010609060101010101" pitchFamily="49" charset="-122"/>
                </a:rPr>
                <a:t>5</a:t>
              </a:r>
            </a:p>
            <a:p>
              <a:r>
                <a:rPr lang="zh-CN" altLang="en-US" sz="2200" b="1" dirty="0" smtClean="0">
                  <a:latin typeface="楷体" panose="02010609060101010101" pitchFamily="49" charset="-122"/>
                  <a:ea typeface="楷体" panose="02010609060101010101" pitchFamily="49" charset="-122"/>
                </a:rPr>
                <a:t>召开第</a:t>
              </a:r>
              <a:r>
                <a:rPr lang="en-US" altLang="zh-CN" sz="2200" b="1" dirty="0" smtClean="0">
                  <a:latin typeface="楷体" panose="02010609060101010101" pitchFamily="49" charset="-122"/>
                  <a:ea typeface="楷体" panose="02010609060101010101" pitchFamily="49" charset="-122"/>
                </a:rPr>
                <a:t>3</a:t>
              </a:r>
              <a:r>
                <a:rPr lang="zh-CN" altLang="en-US" sz="2200" b="1" dirty="0" smtClean="0">
                  <a:latin typeface="楷体" panose="02010609060101010101" pitchFamily="49" charset="-122"/>
                  <a:ea typeface="楷体" panose="02010609060101010101" pitchFamily="49" charset="-122"/>
                </a:rPr>
                <a:t>小时会议</a:t>
              </a:r>
              <a:endParaRPr lang="zh-CN" altLang="en-US" sz="2200" b="1" dirty="0">
                <a:latin typeface="楷体" panose="02010609060101010101" pitchFamily="49" charset="-122"/>
                <a:ea typeface="楷体" panose="02010609060101010101" pitchFamily="49" charset="-122"/>
              </a:endParaRPr>
            </a:p>
          </p:txBody>
        </p:sp>
        <p:sp>
          <p:nvSpPr>
            <p:cNvPr id="14" name="圆角矩形 13"/>
            <p:cNvSpPr/>
            <p:nvPr/>
          </p:nvSpPr>
          <p:spPr>
            <a:xfrm>
              <a:off x="9408368" y="1340768"/>
              <a:ext cx="648072" cy="360040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200" b="1" dirty="0" smtClean="0">
                  <a:latin typeface="楷体" panose="02010609060101010101" pitchFamily="49" charset="-122"/>
                  <a:ea typeface="楷体" panose="02010609060101010101" pitchFamily="49" charset="-122"/>
                </a:rPr>
                <a:t>6 </a:t>
              </a:r>
              <a:r>
                <a:rPr lang="zh-CN" altLang="en-US" sz="2200" b="1" dirty="0" smtClean="0">
                  <a:latin typeface="楷体" panose="02010609060101010101" pitchFamily="49" charset="-122"/>
                  <a:ea typeface="楷体" panose="02010609060101010101" pitchFamily="49" charset="-122"/>
                </a:rPr>
                <a:t>修复缺陷</a:t>
              </a:r>
              <a:endParaRPr lang="zh-CN" altLang="en-US" sz="2200" b="1" dirty="0">
                <a:latin typeface="楷体" panose="02010609060101010101" pitchFamily="49" charset="-122"/>
                <a:ea typeface="楷体" panose="02010609060101010101" pitchFamily="49" charset="-122"/>
              </a:endParaRPr>
            </a:p>
          </p:txBody>
        </p:sp>
        <p:sp>
          <p:nvSpPr>
            <p:cNvPr id="15" name="圆角矩形 14"/>
            <p:cNvSpPr/>
            <p:nvPr/>
          </p:nvSpPr>
          <p:spPr>
            <a:xfrm>
              <a:off x="10416480" y="1340768"/>
              <a:ext cx="648072" cy="360040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200" b="1" dirty="0" smtClean="0">
                  <a:latin typeface="楷体" panose="02010609060101010101" pitchFamily="49" charset="-122"/>
                  <a:ea typeface="楷体" panose="02010609060101010101" pitchFamily="49" charset="-122"/>
                </a:rPr>
                <a:t>7</a:t>
              </a:r>
              <a:r>
                <a:rPr lang="zh-CN" altLang="en-US" sz="2200" b="1" dirty="0" smtClean="0">
                  <a:latin typeface="楷体" panose="02010609060101010101" pitchFamily="49" charset="-122"/>
                  <a:ea typeface="楷体" panose="02010609060101010101" pitchFamily="49" charset="-122"/>
                </a:rPr>
                <a:t>确认修复</a:t>
              </a:r>
              <a:endParaRPr lang="zh-CN" altLang="en-US" sz="2200" b="1" dirty="0">
                <a:latin typeface="楷体" panose="02010609060101010101" pitchFamily="49" charset="-122"/>
                <a:ea typeface="楷体" panose="02010609060101010101" pitchFamily="49" charset="-122"/>
              </a:endParaRPr>
            </a:p>
          </p:txBody>
        </p:sp>
        <p:sp>
          <p:nvSpPr>
            <p:cNvPr id="16" name="右箭头 15"/>
            <p:cNvSpPr/>
            <p:nvPr/>
          </p:nvSpPr>
          <p:spPr>
            <a:xfrm>
              <a:off x="11064552" y="2276872"/>
              <a:ext cx="1224136" cy="1521169"/>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200" b="1" dirty="0" smtClean="0">
                  <a:latin typeface="楷体" panose="02010609060101010101" pitchFamily="49" charset="-122"/>
                  <a:ea typeface="楷体" panose="02010609060101010101" pitchFamily="49" charset="-122"/>
                </a:rPr>
                <a:t>出口标准</a:t>
              </a:r>
              <a:endParaRPr lang="zh-CN" altLang="en-US" sz="2200" b="1" dirty="0">
                <a:latin typeface="楷体" panose="02010609060101010101" pitchFamily="49" charset="-122"/>
                <a:ea typeface="楷体" panose="02010609060101010101" pitchFamily="49" charset="-122"/>
              </a:endParaRPr>
            </a:p>
          </p:txBody>
        </p:sp>
        <p:sp>
          <p:nvSpPr>
            <p:cNvPr id="17" name="右箭头 16"/>
            <p:cNvSpPr/>
            <p:nvPr/>
          </p:nvSpPr>
          <p:spPr>
            <a:xfrm>
              <a:off x="1919536" y="2996952"/>
              <a:ext cx="360040" cy="144016"/>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200"/>
            </a:p>
          </p:txBody>
        </p:sp>
        <p:sp>
          <p:nvSpPr>
            <p:cNvPr id="18" name="右箭头 17"/>
            <p:cNvSpPr/>
            <p:nvPr/>
          </p:nvSpPr>
          <p:spPr>
            <a:xfrm>
              <a:off x="3287688" y="2996952"/>
              <a:ext cx="360040" cy="144016"/>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200"/>
            </a:p>
          </p:txBody>
        </p:sp>
        <p:sp>
          <p:nvSpPr>
            <p:cNvPr id="19" name="右箭头 18"/>
            <p:cNvSpPr/>
            <p:nvPr/>
          </p:nvSpPr>
          <p:spPr>
            <a:xfrm>
              <a:off x="4295800" y="2996952"/>
              <a:ext cx="360040" cy="144016"/>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200"/>
            </a:p>
          </p:txBody>
        </p:sp>
        <p:sp>
          <p:nvSpPr>
            <p:cNvPr id="20" name="右箭头 19"/>
            <p:cNvSpPr/>
            <p:nvPr/>
          </p:nvSpPr>
          <p:spPr>
            <a:xfrm>
              <a:off x="5447928" y="3068960"/>
              <a:ext cx="360040" cy="144016"/>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200"/>
            </a:p>
          </p:txBody>
        </p:sp>
        <p:sp>
          <p:nvSpPr>
            <p:cNvPr id="21" name="右箭头 20"/>
            <p:cNvSpPr/>
            <p:nvPr/>
          </p:nvSpPr>
          <p:spPr>
            <a:xfrm>
              <a:off x="6600056" y="2996952"/>
              <a:ext cx="360040" cy="144016"/>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200"/>
            </a:p>
          </p:txBody>
        </p:sp>
        <p:sp>
          <p:nvSpPr>
            <p:cNvPr id="22" name="右箭头 21"/>
            <p:cNvSpPr/>
            <p:nvPr/>
          </p:nvSpPr>
          <p:spPr>
            <a:xfrm>
              <a:off x="8040216" y="2924944"/>
              <a:ext cx="360040" cy="144016"/>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200"/>
            </a:p>
          </p:txBody>
        </p:sp>
        <p:sp>
          <p:nvSpPr>
            <p:cNvPr id="23" name="右箭头 22"/>
            <p:cNvSpPr/>
            <p:nvPr/>
          </p:nvSpPr>
          <p:spPr>
            <a:xfrm>
              <a:off x="9048328" y="2924944"/>
              <a:ext cx="360040" cy="144016"/>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200"/>
            </a:p>
          </p:txBody>
        </p:sp>
        <p:sp>
          <p:nvSpPr>
            <p:cNvPr id="24" name="右箭头 23"/>
            <p:cNvSpPr/>
            <p:nvPr/>
          </p:nvSpPr>
          <p:spPr>
            <a:xfrm>
              <a:off x="10056440" y="2924944"/>
              <a:ext cx="360040" cy="144016"/>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200"/>
            </a:p>
          </p:txBody>
        </p:sp>
        <p:sp>
          <p:nvSpPr>
            <p:cNvPr id="25" name="文本框 24"/>
            <p:cNvSpPr txBox="1"/>
            <p:nvPr/>
          </p:nvSpPr>
          <p:spPr>
            <a:xfrm>
              <a:off x="3143672" y="2564904"/>
              <a:ext cx="360040" cy="418749"/>
            </a:xfrm>
            <a:prstGeom prst="rect">
              <a:avLst/>
            </a:prstGeom>
            <a:noFill/>
          </p:spPr>
          <p:txBody>
            <a:bodyPr wrap="square" rtlCol="0">
              <a:spAutoFit/>
            </a:bodyPr>
            <a:lstStyle/>
            <a:p>
              <a:r>
                <a:rPr lang="zh-CN" altLang="en-US" sz="2200" b="1" dirty="0" smtClean="0">
                  <a:latin typeface="楷体" panose="02010609060101010101" pitchFamily="49" charset="-122"/>
                  <a:ea typeface="楷体" panose="02010609060101010101" pitchFamily="49" charset="-122"/>
                </a:rPr>
                <a:t>是</a:t>
              </a:r>
              <a:endParaRPr lang="zh-CN" altLang="en-US" sz="2200" b="1" dirty="0">
                <a:latin typeface="楷体" panose="02010609060101010101" pitchFamily="49" charset="-122"/>
                <a:ea typeface="楷体" panose="02010609060101010101" pitchFamily="49" charset="-122"/>
              </a:endParaRPr>
            </a:p>
          </p:txBody>
        </p:sp>
        <p:sp>
          <p:nvSpPr>
            <p:cNvPr id="26" name="文本框 25"/>
            <p:cNvSpPr txBox="1"/>
            <p:nvPr/>
          </p:nvSpPr>
          <p:spPr>
            <a:xfrm>
              <a:off x="7896200" y="2432501"/>
              <a:ext cx="360040" cy="418749"/>
            </a:xfrm>
            <a:prstGeom prst="rect">
              <a:avLst/>
            </a:prstGeom>
            <a:noFill/>
          </p:spPr>
          <p:txBody>
            <a:bodyPr wrap="square" rtlCol="0">
              <a:spAutoFit/>
            </a:bodyPr>
            <a:lstStyle/>
            <a:p>
              <a:r>
                <a:rPr lang="zh-CN" altLang="en-US" sz="2200" b="1" dirty="0" smtClean="0">
                  <a:latin typeface="楷体" panose="02010609060101010101" pitchFamily="49" charset="-122"/>
                  <a:ea typeface="楷体" panose="02010609060101010101" pitchFamily="49" charset="-122"/>
                </a:rPr>
                <a:t>是</a:t>
              </a:r>
              <a:endParaRPr lang="zh-CN" altLang="en-US" sz="2200" b="1" dirty="0">
                <a:latin typeface="楷体" panose="02010609060101010101" pitchFamily="49" charset="-122"/>
                <a:ea typeface="楷体" panose="02010609060101010101" pitchFamily="49" charset="-122"/>
              </a:endParaRPr>
            </a:p>
          </p:txBody>
        </p:sp>
        <p:grpSp>
          <p:nvGrpSpPr>
            <p:cNvPr id="27" name="组合 26"/>
            <p:cNvGrpSpPr/>
            <p:nvPr/>
          </p:nvGrpSpPr>
          <p:grpSpPr>
            <a:xfrm>
              <a:off x="2783632" y="3212976"/>
              <a:ext cx="1728192" cy="2230562"/>
              <a:chOff x="2783632" y="3212976"/>
              <a:chExt cx="1728192" cy="2230562"/>
            </a:xfrm>
          </p:grpSpPr>
          <p:cxnSp>
            <p:nvCxnSpPr>
              <p:cNvPr id="31" name="肘形连接符 30"/>
              <p:cNvCxnSpPr/>
              <p:nvPr/>
            </p:nvCxnSpPr>
            <p:spPr>
              <a:xfrm rot="5400000" flipH="1" flipV="1">
                <a:off x="2603612" y="3392996"/>
                <a:ext cx="2088232" cy="1728192"/>
              </a:xfrm>
              <a:prstGeom prst="bentConnector3">
                <a:avLst>
                  <a:gd name="adj1" fmla="val -10947"/>
                </a:avLst>
              </a:prstGeom>
              <a:ln w="762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32" name="文本框 31"/>
              <p:cNvSpPr txBox="1"/>
              <p:nvPr/>
            </p:nvSpPr>
            <p:spPr>
              <a:xfrm>
                <a:off x="3143672" y="5024789"/>
                <a:ext cx="360040" cy="418749"/>
              </a:xfrm>
              <a:prstGeom prst="rect">
                <a:avLst/>
              </a:prstGeom>
              <a:noFill/>
            </p:spPr>
            <p:txBody>
              <a:bodyPr wrap="square" rtlCol="0">
                <a:spAutoFit/>
              </a:bodyPr>
              <a:lstStyle/>
              <a:p>
                <a:r>
                  <a:rPr lang="zh-CN" altLang="en-US" sz="2200" b="1" dirty="0" smtClean="0">
                    <a:latin typeface="楷体" panose="02010609060101010101" pitchFamily="49" charset="-122"/>
                    <a:ea typeface="楷体" panose="02010609060101010101" pitchFamily="49" charset="-122"/>
                  </a:rPr>
                  <a:t>否</a:t>
                </a:r>
                <a:endParaRPr lang="zh-CN" altLang="en-US" sz="2200" b="1" dirty="0">
                  <a:latin typeface="楷体" panose="02010609060101010101" pitchFamily="49" charset="-122"/>
                  <a:ea typeface="楷体" panose="02010609060101010101" pitchFamily="49" charset="-122"/>
                </a:endParaRPr>
              </a:p>
            </p:txBody>
          </p:sp>
        </p:grpSp>
        <p:grpSp>
          <p:nvGrpSpPr>
            <p:cNvPr id="28" name="组合 27"/>
            <p:cNvGrpSpPr/>
            <p:nvPr/>
          </p:nvGrpSpPr>
          <p:grpSpPr>
            <a:xfrm>
              <a:off x="7525344" y="3068960"/>
              <a:ext cx="1728192" cy="2457039"/>
              <a:chOff x="2783632" y="3212976"/>
              <a:chExt cx="1728192" cy="2184035"/>
            </a:xfrm>
          </p:grpSpPr>
          <p:cxnSp>
            <p:nvCxnSpPr>
              <p:cNvPr id="29" name="肘形连接符 28"/>
              <p:cNvCxnSpPr/>
              <p:nvPr/>
            </p:nvCxnSpPr>
            <p:spPr>
              <a:xfrm rot="5400000" flipH="1" flipV="1">
                <a:off x="2603612" y="3392996"/>
                <a:ext cx="2088232" cy="1728192"/>
              </a:xfrm>
              <a:prstGeom prst="bentConnector3">
                <a:avLst>
                  <a:gd name="adj1" fmla="val -10947"/>
                </a:avLst>
              </a:prstGeom>
              <a:ln w="762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3143672" y="5024789"/>
                <a:ext cx="360040" cy="372222"/>
              </a:xfrm>
              <a:prstGeom prst="rect">
                <a:avLst/>
              </a:prstGeom>
              <a:noFill/>
            </p:spPr>
            <p:txBody>
              <a:bodyPr wrap="square" rtlCol="0">
                <a:spAutoFit/>
              </a:bodyPr>
              <a:lstStyle/>
              <a:p>
                <a:r>
                  <a:rPr lang="zh-CN" altLang="en-US" sz="2200" b="1" dirty="0" smtClean="0">
                    <a:latin typeface="楷体" panose="02010609060101010101" pitchFamily="49" charset="-122"/>
                    <a:ea typeface="楷体" panose="02010609060101010101" pitchFamily="49" charset="-122"/>
                  </a:rPr>
                  <a:t>否</a:t>
                </a:r>
                <a:endParaRPr lang="zh-CN" altLang="en-US" sz="2200" b="1" dirty="0">
                  <a:latin typeface="楷体" panose="02010609060101010101" pitchFamily="49" charset="-122"/>
                  <a:ea typeface="楷体" panose="02010609060101010101" pitchFamily="49" charset="-122"/>
                </a:endParaRPr>
              </a:p>
            </p:txBody>
          </p:sp>
        </p:grpSp>
      </p:grpSp>
      <p:sp>
        <p:nvSpPr>
          <p:cNvPr id="33" name="圆角矩形 32"/>
          <p:cNvSpPr/>
          <p:nvPr/>
        </p:nvSpPr>
        <p:spPr>
          <a:xfrm>
            <a:off x="5653136" y="3013082"/>
            <a:ext cx="790712" cy="2963818"/>
          </a:xfrm>
          <a:prstGeom prst="roundRect">
            <a:avLst/>
          </a:prstGeom>
          <a:noFill/>
          <a:ln w="5715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200"/>
          </a:p>
        </p:txBody>
      </p:sp>
    </p:spTree>
    <p:extLst>
      <p:ext uri="{BB962C8B-B14F-4D97-AF65-F5344CB8AC3E}">
        <p14:creationId xmlns:p14="http://schemas.microsoft.com/office/powerpoint/2010/main" val="4228019804"/>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召开评审会议</a:t>
            </a:r>
            <a:endParaRPr lang="zh-CN" altLang="en-US" dirty="0"/>
          </a:p>
        </p:txBody>
      </p:sp>
      <p:sp>
        <p:nvSpPr>
          <p:cNvPr id="2" name="内容占位符 1"/>
          <p:cNvSpPr>
            <a:spLocks noGrp="1"/>
          </p:cNvSpPr>
          <p:nvPr>
            <p:ph idx="1"/>
          </p:nvPr>
        </p:nvSpPr>
        <p:spPr/>
        <p:txBody>
          <a:bodyPr/>
          <a:lstStyle/>
          <a:p>
            <a:r>
              <a:rPr lang="zh-CN" altLang="en-US" dirty="0" smtClean="0">
                <a:solidFill>
                  <a:srgbClr val="FF0000"/>
                </a:solidFill>
              </a:rPr>
              <a:t>讲解员</a:t>
            </a:r>
            <a:r>
              <a:rPr lang="zh-CN" altLang="en-US" dirty="0" smtClean="0"/>
              <a:t>：讲解工作产品，引导评审员浏览工作产品</a:t>
            </a:r>
          </a:p>
          <a:p>
            <a:r>
              <a:rPr lang="zh-CN" altLang="en-US" dirty="0" smtClean="0">
                <a:solidFill>
                  <a:srgbClr val="FF0000"/>
                </a:solidFill>
              </a:rPr>
              <a:t>评审员</a:t>
            </a:r>
            <a:r>
              <a:rPr lang="zh-CN" altLang="en-US" dirty="0" smtClean="0"/>
              <a:t>：听取讲解，发表意见，指出问题，与作者确定问题，定义问题的严重程度</a:t>
            </a:r>
            <a:endParaRPr lang="en-US" altLang="zh-CN" dirty="0" smtClean="0"/>
          </a:p>
          <a:p>
            <a:r>
              <a:rPr lang="zh-CN" altLang="en-US" dirty="0" smtClean="0">
                <a:solidFill>
                  <a:srgbClr val="FF0000"/>
                </a:solidFill>
              </a:rPr>
              <a:t>作者</a:t>
            </a:r>
            <a:r>
              <a:rPr lang="zh-CN" altLang="en-US" dirty="0" smtClean="0"/>
              <a:t>：倾听讲解和评审员的意见，回答提问</a:t>
            </a:r>
            <a:endParaRPr lang="en-US" altLang="zh-CN" dirty="0" smtClean="0"/>
          </a:p>
          <a:p>
            <a:r>
              <a:rPr lang="zh-CN" altLang="en-US" dirty="0" smtClean="0">
                <a:solidFill>
                  <a:srgbClr val="FF0000"/>
                </a:solidFill>
              </a:rPr>
              <a:t>记录员</a:t>
            </a:r>
            <a:r>
              <a:rPr lang="zh-CN" altLang="en-US" dirty="0" smtClean="0"/>
              <a:t>：记录每个达成共识的缺陷，确保评审员同意对问题的记录，并记录未达成共识的缺陷，标记为</a:t>
            </a:r>
            <a:r>
              <a:rPr lang="en-US" altLang="zh-CN" dirty="0" smtClean="0"/>
              <a:t>TBD,</a:t>
            </a:r>
            <a:r>
              <a:rPr lang="zh-CN" altLang="en-US" dirty="0" smtClean="0"/>
              <a:t>作为第</a:t>
            </a:r>
            <a:r>
              <a:rPr lang="en-US" altLang="zh-CN" dirty="0" smtClean="0"/>
              <a:t>3</a:t>
            </a:r>
            <a:r>
              <a:rPr lang="zh-CN" altLang="en-US" dirty="0" smtClean="0"/>
              <a:t>小时会议评审的对象。更新审阅情况记录表</a:t>
            </a:r>
            <a:endParaRPr lang="zh-CN" altLang="en-US" dirty="0"/>
          </a:p>
        </p:txBody>
      </p:sp>
    </p:spTree>
    <p:extLst>
      <p:ext uri="{BB962C8B-B14F-4D97-AF65-F5344CB8AC3E}">
        <p14:creationId xmlns:p14="http://schemas.microsoft.com/office/powerpoint/2010/main" val="3421035196"/>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 calcmode="lin" valueType="num">
                                      <p:cBhvr additive="base">
                                        <p:cTn id="25"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召开第</a:t>
            </a:r>
            <a:r>
              <a:rPr lang="en-US" altLang="zh-CN" smtClean="0"/>
              <a:t>3</a:t>
            </a:r>
            <a:r>
              <a:rPr lang="zh-CN" altLang="en-US" smtClean="0"/>
              <a:t>小时会议</a:t>
            </a:r>
            <a:endParaRPr lang="zh-CN" altLang="en-US" dirty="0"/>
          </a:p>
        </p:txBody>
      </p:sp>
      <p:sp>
        <p:nvSpPr>
          <p:cNvPr id="2" name="内容占位符 1"/>
          <p:cNvSpPr>
            <a:spLocks noGrp="1"/>
          </p:cNvSpPr>
          <p:nvPr>
            <p:ph idx="1"/>
          </p:nvPr>
        </p:nvSpPr>
        <p:spPr/>
        <p:txBody>
          <a:bodyPr/>
          <a:lstStyle/>
          <a:p>
            <a:r>
              <a:rPr lang="zh-CN" altLang="en-US" dirty="0" smtClean="0">
                <a:solidFill>
                  <a:srgbClr val="FF0000"/>
                </a:solidFill>
              </a:rPr>
              <a:t>主持人</a:t>
            </a:r>
            <a:r>
              <a:rPr lang="zh-CN" altLang="en-US" dirty="0" smtClean="0"/>
              <a:t>：主持并维持会议程序，控制会议进度。会议结束后一天内负责更新审阅情况记录表，撰写评审报告，并给出评审结论</a:t>
            </a:r>
            <a:endParaRPr lang="en-US" altLang="zh-CN" dirty="0" smtClean="0"/>
          </a:p>
        </p:txBody>
      </p:sp>
      <p:grpSp>
        <p:nvGrpSpPr>
          <p:cNvPr id="5" name="组合 4"/>
          <p:cNvGrpSpPr/>
          <p:nvPr/>
        </p:nvGrpSpPr>
        <p:grpSpPr>
          <a:xfrm>
            <a:off x="983432" y="2437018"/>
            <a:ext cx="10862392" cy="3728286"/>
            <a:chOff x="58144" y="692696"/>
            <a:chExt cx="12230544" cy="4882896"/>
          </a:xfrm>
        </p:grpSpPr>
        <p:sp>
          <p:nvSpPr>
            <p:cNvPr id="6" name="右箭头 5"/>
            <p:cNvSpPr/>
            <p:nvPr/>
          </p:nvSpPr>
          <p:spPr>
            <a:xfrm>
              <a:off x="58144" y="2420888"/>
              <a:ext cx="1224136" cy="1440160"/>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200" b="1" dirty="0" smtClean="0">
                  <a:latin typeface="楷体" panose="02010609060101010101" pitchFamily="49" charset="-122"/>
                  <a:ea typeface="楷体" panose="02010609060101010101" pitchFamily="49" charset="-122"/>
                </a:rPr>
                <a:t>入口标准</a:t>
              </a:r>
              <a:endParaRPr lang="zh-CN" altLang="en-US" sz="2200" b="1" dirty="0">
                <a:latin typeface="楷体" panose="02010609060101010101" pitchFamily="49" charset="-122"/>
                <a:ea typeface="楷体" panose="02010609060101010101" pitchFamily="49" charset="-122"/>
              </a:endParaRPr>
            </a:p>
          </p:txBody>
        </p:sp>
        <p:sp>
          <p:nvSpPr>
            <p:cNvPr id="7" name="圆角矩形 6"/>
            <p:cNvSpPr/>
            <p:nvPr/>
          </p:nvSpPr>
          <p:spPr>
            <a:xfrm>
              <a:off x="1282280" y="1484784"/>
              <a:ext cx="648072" cy="360040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200" b="1" dirty="0" smtClean="0">
                  <a:latin typeface="楷体" panose="02010609060101010101" pitchFamily="49" charset="-122"/>
                  <a:ea typeface="楷体" panose="02010609060101010101" pitchFamily="49" charset="-122"/>
                </a:rPr>
                <a:t>1 </a:t>
              </a:r>
              <a:r>
                <a:rPr lang="zh-CN" altLang="en-US" sz="2200" b="1" dirty="0" smtClean="0">
                  <a:latin typeface="楷体" panose="02010609060101010101" pitchFamily="49" charset="-122"/>
                  <a:ea typeface="楷体" panose="02010609060101010101" pitchFamily="49" charset="-122"/>
                </a:rPr>
                <a:t>计划评审会议</a:t>
              </a:r>
              <a:endParaRPr lang="zh-CN" altLang="en-US" sz="2200" b="1" dirty="0">
                <a:latin typeface="楷体" panose="02010609060101010101" pitchFamily="49" charset="-122"/>
                <a:ea typeface="楷体" panose="02010609060101010101" pitchFamily="49" charset="-122"/>
              </a:endParaRPr>
            </a:p>
          </p:txBody>
        </p:sp>
        <p:sp>
          <p:nvSpPr>
            <p:cNvPr id="8" name="菱形 7"/>
            <p:cNvSpPr/>
            <p:nvPr/>
          </p:nvSpPr>
          <p:spPr>
            <a:xfrm>
              <a:off x="2279576" y="908720"/>
              <a:ext cx="1008112" cy="4392488"/>
            </a:xfrm>
            <a:prstGeom prst="diamond">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200" b="1" dirty="0" smtClean="0">
                  <a:latin typeface="楷体" panose="02010609060101010101" pitchFamily="49" charset="-122"/>
                  <a:ea typeface="楷体" panose="02010609060101010101" pitchFamily="49" charset="-122"/>
                </a:rPr>
                <a:t>是否召开预备会议</a:t>
              </a:r>
              <a:endParaRPr lang="zh-CN" altLang="en-US" sz="2200" b="1" dirty="0">
                <a:latin typeface="楷体" panose="02010609060101010101" pitchFamily="49" charset="-122"/>
                <a:ea typeface="楷体" panose="02010609060101010101" pitchFamily="49" charset="-122"/>
              </a:endParaRPr>
            </a:p>
          </p:txBody>
        </p:sp>
        <p:sp>
          <p:nvSpPr>
            <p:cNvPr id="9" name="圆角矩形 8"/>
            <p:cNvSpPr/>
            <p:nvPr/>
          </p:nvSpPr>
          <p:spPr>
            <a:xfrm>
              <a:off x="3647728" y="1412776"/>
              <a:ext cx="648072" cy="360040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200" b="1" dirty="0" smtClean="0">
                  <a:latin typeface="楷体" panose="02010609060101010101" pitchFamily="49" charset="-122"/>
                  <a:ea typeface="楷体" panose="02010609060101010101" pitchFamily="49" charset="-122"/>
                </a:rPr>
                <a:t>2</a:t>
              </a:r>
            </a:p>
            <a:p>
              <a:r>
                <a:rPr lang="zh-CN" altLang="en-US" sz="2200" b="1" dirty="0" smtClean="0">
                  <a:latin typeface="楷体" panose="02010609060101010101" pitchFamily="49" charset="-122"/>
                  <a:ea typeface="楷体" panose="02010609060101010101" pitchFamily="49" charset="-122"/>
                </a:rPr>
                <a:t>召开评审</a:t>
              </a:r>
              <a:r>
                <a:rPr lang="zh-CN" altLang="en-US" sz="2200" b="1" dirty="0">
                  <a:latin typeface="楷体" panose="02010609060101010101" pitchFamily="49" charset="-122"/>
                  <a:ea typeface="楷体" panose="02010609060101010101" pitchFamily="49" charset="-122"/>
                </a:rPr>
                <a:t>预备</a:t>
              </a:r>
              <a:r>
                <a:rPr lang="zh-CN" altLang="en-US" sz="2200" b="1" dirty="0" smtClean="0">
                  <a:latin typeface="楷体" panose="02010609060101010101" pitchFamily="49" charset="-122"/>
                  <a:ea typeface="楷体" panose="02010609060101010101" pitchFamily="49" charset="-122"/>
                </a:rPr>
                <a:t>会</a:t>
              </a:r>
              <a:endParaRPr lang="zh-CN" altLang="en-US" sz="2200" b="1" dirty="0">
                <a:latin typeface="楷体" panose="02010609060101010101" pitchFamily="49" charset="-122"/>
                <a:ea typeface="楷体" panose="02010609060101010101" pitchFamily="49" charset="-122"/>
              </a:endParaRPr>
            </a:p>
          </p:txBody>
        </p:sp>
        <p:sp>
          <p:nvSpPr>
            <p:cNvPr id="10" name="圆角矩形 9"/>
            <p:cNvSpPr/>
            <p:nvPr/>
          </p:nvSpPr>
          <p:spPr>
            <a:xfrm>
              <a:off x="4810672" y="1412776"/>
              <a:ext cx="648072" cy="360040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200" b="1" dirty="0" smtClean="0">
                  <a:latin typeface="楷体" panose="02010609060101010101" pitchFamily="49" charset="-122"/>
                  <a:ea typeface="楷体" panose="02010609060101010101" pitchFamily="49" charset="-122"/>
                </a:rPr>
                <a:t>3 </a:t>
              </a:r>
              <a:r>
                <a:rPr lang="zh-CN" altLang="en-US" sz="2200" b="1" dirty="0" smtClean="0">
                  <a:latin typeface="楷体" panose="02010609060101010101" pitchFamily="49" charset="-122"/>
                  <a:ea typeface="楷体" panose="02010609060101010101" pitchFamily="49" charset="-122"/>
                </a:rPr>
                <a:t>准备评审会议</a:t>
              </a:r>
              <a:endParaRPr lang="zh-CN" altLang="en-US" sz="2200" b="1" dirty="0">
                <a:latin typeface="楷体" panose="02010609060101010101" pitchFamily="49" charset="-122"/>
                <a:ea typeface="楷体" panose="02010609060101010101" pitchFamily="49" charset="-122"/>
              </a:endParaRPr>
            </a:p>
          </p:txBody>
        </p:sp>
        <p:sp>
          <p:nvSpPr>
            <p:cNvPr id="11" name="圆角矩形 10"/>
            <p:cNvSpPr/>
            <p:nvPr/>
          </p:nvSpPr>
          <p:spPr>
            <a:xfrm>
              <a:off x="5973616" y="1412776"/>
              <a:ext cx="648072" cy="360040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200" b="1" dirty="0" smtClean="0">
                  <a:latin typeface="楷体" panose="02010609060101010101" pitchFamily="49" charset="-122"/>
                  <a:ea typeface="楷体" panose="02010609060101010101" pitchFamily="49" charset="-122"/>
                </a:rPr>
                <a:t>4 </a:t>
              </a:r>
              <a:r>
                <a:rPr lang="zh-CN" altLang="en-US" sz="2200" b="1" dirty="0" smtClean="0">
                  <a:latin typeface="楷体" panose="02010609060101010101" pitchFamily="49" charset="-122"/>
                  <a:ea typeface="楷体" panose="02010609060101010101" pitchFamily="49" charset="-122"/>
                </a:rPr>
                <a:t>召开评审会议</a:t>
              </a:r>
              <a:endParaRPr lang="zh-CN" altLang="en-US" sz="2200" b="1" dirty="0">
                <a:latin typeface="楷体" panose="02010609060101010101" pitchFamily="49" charset="-122"/>
                <a:ea typeface="楷体" panose="02010609060101010101" pitchFamily="49" charset="-122"/>
              </a:endParaRPr>
            </a:p>
          </p:txBody>
        </p:sp>
        <p:sp>
          <p:nvSpPr>
            <p:cNvPr id="12" name="菱形 11"/>
            <p:cNvSpPr/>
            <p:nvPr/>
          </p:nvSpPr>
          <p:spPr>
            <a:xfrm>
              <a:off x="6960096" y="692696"/>
              <a:ext cx="1151192" cy="4882896"/>
            </a:xfrm>
            <a:prstGeom prst="diamond">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200" b="1" dirty="0" smtClean="0">
                  <a:latin typeface="楷体" panose="02010609060101010101" pitchFamily="49" charset="-122"/>
                  <a:ea typeface="楷体" panose="02010609060101010101" pitchFamily="49" charset="-122"/>
                </a:rPr>
                <a:t>是否召开第</a:t>
              </a:r>
              <a:r>
                <a:rPr lang="en-US" altLang="zh-CN" sz="2200" b="1" dirty="0" smtClean="0">
                  <a:latin typeface="楷体" panose="02010609060101010101" pitchFamily="49" charset="-122"/>
                  <a:ea typeface="楷体" panose="02010609060101010101" pitchFamily="49" charset="-122"/>
                </a:rPr>
                <a:t>3</a:t>
              </a:r>
              <a:r>
                <a:rPr lang="zh-CN" altLang="en-US" sz="2200" b="1" dirty="0" smtClean="0">
                  <a:latin typeface="楷体" panose="02010609060101010101" pitchFamily="49" charset="-122"/>
                  <a:ea typeface="楷体" panose="02010609060101010101" pitchFamily="49" charset="-122"/>
                </a:rPr>
                <a:t>小时会议</a:t>
              </a:r>
              <a:endParaRPr lang="zh-CN" altLang="en-US" sz="2200" b="1" dirty="0">
                <a:latin typeface="楷体" panose="02010609060101010101" pitchFamily="49" charset="-122"/>
                <a:ea typeface="楷体" panose="02010609060101010101" pitchFamily="49" charset="-122"/>
              </a:endParaRPr>
            </a:p>
          </p:txBody>
        </p:sp>
        <p:sp>
          <p:nvSpPr>
            <p:cNvPr id="13" name="圆角矩形 12"/>
            <p:cNvSpPr/>
            <p:nvPr/>
          </p:nvSpPr>
          <p:spPr>
            <a:xfrm>
              <a:off x="8339064" y="1340768"/>
              <a:ext cx="648072" cy="360040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200" b="1" dirty="0" smtClean="0">
                  <a:latin typeface="楷体" panose="02010609060101010101" pitchFamily="49" charset="-122"/>
                  <a:ea typeface="楷体" panose="02010609060101010101" pitchFamily="49" charset="-122"/>
                </a:rPr>
                <a:t>5</a:t>
              </a:r>
            </a:p>
            <a:p>
              <a:r>
                <a:rPr lang="zh-CN" altLang="en-US" sz="2200" b="1" dirty="0" smtClean="0">
                  <a:latin typeface="楷体" panose="02010609060101010101" pitchFamily="49" charset="-122"/>
                  <a:ea typeface="楷体" panose="02010609060101010101" pitchFamily="49" charset="-122"/>
                </a:rPr>
                <a:t>召开第</a:t>
              </a:r>
              <a:r>
                <a:rPr lang="en-US" altLang="zh-CN" sz="2200" b="1" dirty="0" smtClean="0">
                  <a:latin typeface="楷体" panose="02010609060101010101" pitchFamily="49" charset="-122"/>
                  <a:ea typeface="楷体" panose="02010609060101010101" pitchFamily="49" charset="-122"/>
                </a:rPr>
                <a:t>3</a:t>
              </a:r>
              <a:r>
                <a:rPr lang="zh-CN" altLang="en-US" sz="2200" b="1" dirty="0" smtClean="0">
                  <a:latin typeface="楷体" panose="02010609060101010101" pitchFamily="49" charset="-122"/>
                  <a:ea typeface="楷体" panose="02010609060101010101" pitchFamily="49" charset="-122"/>
                </a:rPr>
                <a:t>小时会议</a:t>
              </a:r>
              <a:endParaRPr lang="zh-CN" altLang="en-US" sz="2200" b="1" dirty="0">
                <a:latin typeface="楷体" panose="02010609060101010101" pitchFamily="49" charset="-122"/>
                <a:ea typeface="楷体" panose="02010609060101010101" pitchFamily="49" charset="-122"/>
              </a:endParaRPr>
            </a:p>
          </p:txBody>
        </p:sp>
        <p:sp>
          <p:nvSpPr>
            <p:cNvPr id="14" name="圆角矩形 13"/>
            <p:cNvSpPr/>
            <p:nvPr/>
          </p:nvSpPr>
          <p:spPr>
            <a:xfrm>
              <a:off x="9408368" y="1340768"/>
              <a:ext cx="648072" cy="360040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200" b="1" dirty="0" smtClean="0">
                  <a:latin typeface="楷体" panose="02010609060101010101" pitchFamily="49" charset="-122"/>
                  <a:ea typeface="楷体" panose="02010609060101010101" pitchFamily="49" charset="-122"/>
                </a:rPr>
                <a:t>6 </a:t>
              </a:r>
              <a:r>
                <a:rPr lang="zh-CN" altLang="en-US" sz="2200" b="1" dirty="0" smtClean="0">
                  <a:latin typeface="楷体" panose="02010609060101010101" pitchFamily="49" charset="-122"/>
                  <a:ea typeface="楷体" panose="02010609060101010101" pitchFamily="49" charset="-122"/>
                </a:rPr>
                <a:t>修复缺陷</a:t>
              </a:r>
              <a:endParaRPr lang="zh-CN" altLang="en-US" sz="2200" b="1" dirty="0">
                <a:latin typeface="楷体" panose="02010609060101010101" pitchFamily="49" charset="-122"/>
                <a:ea typeface="楷体" panose="02010609060101010101" pitchFamily="49" charset="-122"/>
              </a:endParaRPr>
            </a:p>
          </p:txBody>
        </p:sp>
        <p:sp>
          <p:nvSpPr>
            <p:cNvPr id="15" name="圆角矩形 14"/>
            <p:cNvSpPr/>
            <p:nvPr/>
          </p:nvSpPr>
          <p:spPr>
            <a:xfrm>
              <a:off x="10416480" y="1340768"/>
              <a:ext cx="648072" cy="360040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200" b="1" dirty="0" smtClean="0">
                  <a:latin typeface="楷体" panose="02010609060101010101" pitchFamily="49" charset="-122"/>
                  <a:ea typeface="楷体" panose="02010609060101010101" pitchFamily="49" charset="-122"/>
                </a:rPr>
                <a:t>7</a:t>
              </a:r>
              <a:r>
                <a:rPr lang="zh-CN" altLang="en-US" sz="2200" b="1" dirty="0" smtClean="0">
                  <a:latin typeface="楷体" panose="02010609060101010101" pitchFamily="49" charset="-122"/>
                  <a:ea typeface="楷体" panose="02010609060101010101" pitchFamily="49" charset="-122"/>
                </a:rPr>
                <a:t>确认修复</a:t>
              </a:r>
              <a:endParaRPr lang="zh-CN" altLang="en-US" sz="2200" b="1" dirty="0">
                <a:latin typeface="楷体" panose="02010609060101010101" pitchFamily="49" charset="-122"/>
                <a:ea typeface="楷体" panose="02010609060101010101" pitchFamily="49" charset="-122"/>
              </a:endParaRPr>
            </a:p>
          </p:txBody>
        </p:sp>
        <p:sp>
          <p:nvSpPr>
            <p:cNvPr id="16" name="右箭头 15"/>
            <p:cNvSpPr/>
            <p:nvPr/>
          </p:nvSpPr>
          <p:spPr>
            <a:xfrm>
              <a:off x="11064552" y="2276872"/>
              <a:ext cx="1224136" cy="1521169"/>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200" b="1" dirty="0">
                  <a:latin typeface="楷体" panose="02010609060101010101" pitchFamily="49" charset="-122"/>
                  <a:ea typeface="楷体" panose="02010609060101010101" pitchFamily="49" charset="-122"/>
                </a:rPr>
                <a:t>出</a:t>
              </a:r>
              <a:r>
                <a:rPr lang="zh-CN" altLang="en-US" sz="2200" b="1" dirty="0" smtClean="0">
                  <a:latin typeface="楷体" panose="02010609060101010101" pitchFamily="49" charset="-122"/>
                  <a:ea typeface="楷体" panose="02010609060101010101" pitchFamily="49" charset="-122"/>
                </a:rPr>
                <a:t>口标准</a:t>
              </a:r>
              <a:endParaRPr lang="zh-CN" altLang="en-US" sz="2200" b="1" dirty="0">
                <a:latin typeface="楷体" panose="02010609060101010101" pitchFamily="49" charset="-122"/>
                <a:ea typeface="楷体" panose="02010609060101010101" pitchFamily="49" charset="-122"/>
              </a:endParaRPr>
            </a:p>
          </p:txBody>
        </p:sp>
        <p:sp>
          <p:nvSpPr>
            <p:cNvPr id="17" name="右箭头 16"/>
            <p:cNvSpPr/>
            <p:nvPr/>
          </p:nvSpPr>
          <p:spPr>
            <a:xfrm>
              <a:off x="1919536" y="2996952"/>
              <a:ext cx="360040" cy="144016"/>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200"/>
            </a:p>
          </p:txBody>
        </p:sp>
        <p:sp>
          <p:nvSpPr>
            <p:cNvPr id="18" name="右箭头 17"/>
            <p:cNvSpPr/>
            <p:nvPr/>
          </p:nvSpPr>
          <p:spPr>
            <a:xfrm>
              <a:off x="3287688" y="2996952"/>
              <a:ext cx="360040" cy="144016"/>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200"/>
            </a:p>
          </p:txBody>
        </p:sp>
        <p:sp>
          <p:nvSpPr>
            <p:cNvPr id="19" name="右箭头 18"/>
            <p:cNvSpPr/>
            <p:nvPr/>
          </p:nvSpPr>
          <p:spPr>
            <a:xfrm>
              <a:off x="4295800" y="2996952"/>
              <a:ext cx="360040" cy="144016"/>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200"/>
            </a:p>
          </p:txBody>
        </p:sp>
        <p:sp>
          <p:nvSpPr>
            <p:cNvPr id="20" name="右箭头 19"/>
            <p:cNvSpPr/>
            <p:nvPr/>
          </p:nvSpPr>
          <p:spPr>
            <a:xfrm>
              <a:off x="5447928" y="3068960"/>
              <a:ext cx="360040" cy="144016"/>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200"/>
            </a:p>
          </p:txBody>
        </p:sp>
        <p:sp>
          <p:nvSpPr>
            <p:cNvPr id="21" name="右箭头 20"/>
            <p:cNvSpPr/>
            <p:nvPr/>
          </p:nvSpPr>
          <p:spPr>
            <a:xfrm>
              <a:off x="6600056" y="2996952"/>
              <a:ext cx="360040" cy="144016"/>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200"/>
            </a:p>
          </p:txBody>
        </p:sp>
        <p:sp>
          <p:nvSpPr>
            <p:cNvPr id="22" name="右箭头 21"/>
            <p:cNvSpPr/>
            <p:nvPr/>
          </p:nvSpPr>
          <p:spPr>
            <a:xfrm>
              <a:off x="8040216" y="2924944"/>
              <a:ext cx="360040" cy="144016"/>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200"/>
            </a:p>
          </p:txBody>
        </p:sp>
        <p:sp>
          <p:nvSpPr>
            <p:cNvPr id="23" name="右箭头 22"/>
            <p:cNvSpPr/>
            <p:nvPr/>
          </p:nvSpPr>
          <p:spPr>
            <a:xfrm>
              <a:off x="9048328" y="2924944"/>
              <a:ext cx="360040" cy="144016"/>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200"/>
            </a:p>
          </p:txBody>
        </p:sp>
        <p:sp>
          <p:nvSpPr>
            <p:cNvPr id="24" name="右箭头 23"/>
            <p:cNvSpPr/>
            <p:nvPr/>
          </p:nvSpPr>
          <p:spPr>
            <a:xfrm>
              <a:off x="10056440" y="2924944"/>
              <a:ext cx="360040" cy="144016"/>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200"/>
            </a:p>
          </p:txBody>
        </p:sp>
        <p:sp>
          <p:nvSpPr>
            <p:cNvPr id="25" name="文本框 24"/>
            <p:cNvSpPr txBox="1"/>
            <p:nvPr/>
          </p:nvSpPr>
          <p:spPr>
            <a:xfrm>
              <a:off x="3143672" y="2564904"/>
              <a:ext cx="360040" cy="418749"/>
            </a:xfrm>
            <a:prstGeom prst="rect">
              <a:avLst/>
            </a:prstGeom>
            <a:noFill/>
          </p:spPr>
          <p:txBody>
            <a:bodyPr wrap="square" rtlCol="0">
              <a:spAutoFit/>
            </a:bodyPr>
            <a:lstStyle/>
            <a:p>
              <a:r>
                <a:rPr lang="zh-CN" altLang="en-US" sz="2200" b="1" dirty="0" smtClean="0">
                  <a:latin typeface="楷体" panose="02010609060101010101" pitchFamily="49" charset="-122"/>
                  <a:ea typeface="楷体" panose="02010609060101010101" pitchFamily="49" charset="-122"/>
                </a:rPr>
                <a:t>是</a:t>
              </a:r>
              <a:endParaRPr lang="zh-CN" altLang="en-US" sz="2200" b="1" dirty="0">
                <a:latin typeface="楷体" panose="02010609060101010101" pitchFamily="49" charset="-122"/>
                <a:ea typeface="楷体" panose="02010609060101010101" pitchFamily="49" charset="-122"/>
              </a:endParaRPr>
            </a:p>
          </p:txBody>
        </p:sp>
        <p:sp>
          <p:nvSpPr>
            <p:cNvPr id="26" name="文本框 25"/>
            <p:cNvSpPr txBox="1"/>
            <p:nvPr/>
          </p:nvSpPr>
          <p:spPr>
            <a:xfrm>
              <a:off x="7896200" y="2432501"/>
              <a:ext cx="360040" cy="418749"/>
            </a:xfrm>
            <a:prstGeom prst="rect">
              <a:avLst/>
            </a:prstGeom>
            <a:noFill/>
          </p:spPr>
          <p:txBody>
            <a:bodyPr wrap="square" rtlCol="0">
              <a:spAutoFit/>
            </a:bodyPr>
            <a:lstStyle/>
            <a:p>
              <a:r>
                <a:rPr lang="zh-CN" altLang="en-US" sz="2200" b="1" dirty="0" smtClean="0">
                  <a:latin typeface="楷体" panose="02010609060101010101" pitchFamily="49" charset="-122"/>
                  <a:ea typeface="楷体" panose="02010609060101010101" pitchFamily="49" charset="-122"/>
                </a:rPr>
                <a:t>是</a:t>
              </a:r>
              <a:endParaRPr lang="zh-CN" altLang="en-US" sz="2200" b="1" dirty="0">
                <a:latin typeface="楷体" panose="02010609060101010101" pitchFamily="49" charset="-122"/>
                <a:ea typeface="楷体" panose="02010609060101010101" pitchFamily="49" charset="-122"/>
              </a:endParaRPr>
            </a:p>
          </p:txBody>
        </p:sp>
        <p:grpSp>
          <p:nvGrpSpPr>
            <p:cNvPr id="27" name="组合 26"/>
            <p:cNvGrpSpPr/>
            <p:nvPr/>
          </p:nvGrpSpPr>
          <p:grpSpPr>
            <a:xfrm>
              <a:off x="2783632" y="3212976"/>
              <a:ext cx="1728192" cy="2230562"/>
              <a:chOff x="2783632" y="3212976"/>
              <a:chExt cx="1728192" cy="2230562"/>
            </a:xfrm>
          </p:grpSpPr>
          <p:cxnSp>
            <p:nvCxnSpPr>
              <p:cNvPr id="31" name="肘形连接符 30"/>
              <p:cNvCxnSpPr/>
              <p:nvPr/>
            </p:nvCxnSpPr>
            <p:spPr>
              <a:xfrm rot="5400000" flipH="1" flipV="1">
                <a:off x="2603612" y="3392996"/>
                <a:ext cx="2088232" cy="1728192"/>
              </a:xfrm>
              <a:prstGeom prst="bentConnector3">
                <a:avLst>
                  <a:gd name="adj1" fmla="val -10947"/>
                </a:avLst>
              </a:prstGeom>
              <a:ln w="762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32" name="文本框 31"/>
              <p:cNvSpPr txBox="1"/>
              <p:nvPr/>
            </p:nvSpPr>
            <p:spPr>
              <a:xfrm>
                <a:off x="3143672" y="5024789"/>
                <a:ext cx="360040" cy="418749"/>
              </a:xfrm>
              <a:prstGeom prst="rect">
                <a:avLst/>
              </a:prstGeom>
              <a:noFill/>
            </p:spPr>
            <p:txBody>
              <a:bodyPr wrap="square" rtlCol="0">
                <a:spAutoFit/>
              </a:bodyPr>
              <a:lstStyle/>
              <a:p>
                <a:r>
                  <a:rPr lang="zh-CN" altLang="en-US" sz="2200" b="1" dirty="0" smtClean="0">
                    <a:latin typeface="楷体" panose="02010609060101010101" pitchFamily="49" charset="-122"/>
                    <a:ea typeface="楷体" panose="02010609060101010101" pitchFamily="49" charset="-122"/>
                  </a:rPr>
                  <a:t>否</a:t>
                </a:r>
                <a:endParaRPr lang="zh-CN" altLang="en-US" sz="2200" b="1" dirty="0">
                  <a:latin typeface="楷体" panose="02010609060101010101" pitchFamily="49" charset="-122"/>
                  <a:ea typeface="楷体" panose="02010609060101010101" pitchFamily="49" charset="-122"/>
                </a:endParaRPr>
              </a:p>
            </p:txBody>
          </p:sp>
        </p:grpSp>
        <p:grpSp>
          <p:nvGrpSpPr>
            <p:cNvPr id="28" name="组合 27"/>
            <p:cNvGrpSpPr/>
            <p:nvPr/>
          </p:nvGrpSpPr>
          <p:grpSpPr>
            <a:xfrm>
              <a:off x="7525344" y="3068960"/>
              <a:ext cx="1728192" cy="2457039"/>
              <a:chOff x="2783632" y="3212976"/>
              <a:chExt cx="1728192" cy="2184035"/>
            </a:xfrm>
          </p:grpSpPr>
          <p:cxnSp>
            <p:nvCxnSpPr>
              <p:cNvPr id="29" name="肘形连接符 28"/>
              <p:cNvCxnSpPr/>
              <p:nvPr/>
            </p:nvCxnSpPr>
            <p:spPr>
              <a:xfrm rot="5400000" flipH="1" flipV="1">
                <a:off x="2603612" y="3392996"/>
                <a:ext cx="2088232" cy="1728192"/>
              </a:xfrm>
              <a:prstGeom prst="bentConnector3">
                <a:avLst>
                  <a:gd name="adj1" fmla="val -10947"/>
                </a:avLst>
              </a:prstGeom>
              <a:ln w="762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3143672" y="5024789"/>
                <a:ext cx="360040" cy="372222"/>
              </a:xfrm>
              <a:prstGeom prst="rect">
                <a:avLst/>
              </a:prstGeom>
              <a:noFill/>
            </p:spPr>
            <p:txBody>
              <a:bodyPr wrap="square" rtlCol="0">
                <a:spAutoFit/>
              </a:bodyPr>
              <a:lstStyle/>
              <a:p>
                <a:r>
                  <a:rPr lang="zh-CN" altLang="en-US" sz="2200" b="1" dirty="0" smtClean="0">
                    <a:latin typeface="楷体" panose="02010609060101010101" pitchFamily="49" charset="-122"/>
                    <a:ea typeface="楷体" panose="02010609060101010101" pitchFamily="49" charset="-122"/>
                  </a:rPr>
                  <a:t>否</a:t>
                </a:r>
                <a:endParaRPr lang="zh-CN" altLang="en-US" sz="2200" b="1" dirty="0">
                  <a:latin typeface="楷体" panose="02010609060101010101" pitchFamily="49" charset="-122"/>
                  <a:ea typeface="楷体" panose="02010609060101010101" pitchFamily="49" charset="-122"/>
                </a:endParaRPr>
              </a:p>
            </p:txBody>
          </p:sp>
        </p:grpSp>
      </p:grpSp>
      <p:sp>
        <p:nvSpPr>
          <p:cNvPr id="33" name="圆角矩形 32"/>
          <p:cNvSpPr/>
          <p:nvPr/>
        </p:nvSpPr>
        <p:spPr>
          <a:xfrm>
            <a:off x="8245424" y="2797058"/>
            <a:ext cx="790712" cy="3024336"/>
          </a:xfrm>
          <a:prstGeom prst="roundRect">
            <a:avLst/>
          </a:prstGeom>
          <a:noFill/>
          <a:ln w="5715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200"/>
          </a:p>
        </p:txBody>
      </p:sp>
    </p:spTree>
    <p:extLst>
      <p:ext uri="{BB962C8B-B14F-4D97-AF65-F5344CB8AC3E}">
        <p14:creationId xmlns:p14="http://schemas.microsoft.com/office/powerpoint/2010/main" val="1417162269"/>
      </p:ext>
    </p:extLst>
  </p:cSld>
  <p:clrMapOvr>
    <a:masterClrMapping/>
  </p:clrMapOvr>
  <p:transition>
    <p:blinds dir="vert"/>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召开第</a:t>
            </a:r>
            <a:r>
              <a:rPr lang="en-US" altLang="zh-CN" smtClean="0"/>
              <a:t>3</a:t>
            </a:r>
            <a:r>
              <a:rPr lang="zh-CN" altLang="en-US" smtClean="0"/>
              <a:t>小时会议</a:t>
            </a:r>
            <a:endParaRPr lang="zh-CN" altLang="en-US" dirty="0"/>
          </a:p>
        </p:txBody>
      </p:sp>
      <p:sp>
        <p:nvSpPr>
          <p:cNvPr id="2" name="内容占位符 1"/>
          <p:cNvSpPr>
            <a:spLocks noGrp="1"/>
          </p:cNvSpPr>
          <p:nvPr>
            <p:ph idx="1"/>
          </p:nvPr>
        </p:nvSpPr>
        <p:spPr/>
        <p:txBody>
          <a:bodyPr/>
          <a:lstStyle/>
          <a:p>
            <a:r>
              <a:rPr lang="zh-CN" altLang="en-US" dirty="0" smtClean="0">
                <a:solidFill>
                  <a:srgbClr val="FF0000"/>
                </a:solidFill>
              </a:rPr>
              <a:t>评审员</a:t>
            </a:r>
            <a:r>
              <a:rPr lang="zh-CN" altLang="en-US" dirty="0" smtClean="0"/>
              <a:t>：对标记为</a:t>
            </a:r>
            <a:r>
              <a:rPr lang="en-US" altLang="zh-CN" dirty="0" smtClean="0"/>
              <a:t>TBD</a:t>
            </a:r>
            <a:r>
              <a:rPr lang="zh-CN" altLang="en-US" dirty="0" smtClean="0"/>
              <a:t>的问题进行讨论，给出确定意见，并针对达成共识的缺陷修复方案提出自己的意见</a:t>
            </a:r>
          </a:p>
          <a:p>
            <a:r>
              <a:rPr lang="zh-CN" altLang="en-US" dirty="0" smtClean="0">
                <a:solidFill>
                  <a:srgbClr val="FF0000"/>
                </a:solidFill>
              </a:rPr>
              <a:t>作者</a:t>
            </a:r>
            <a:r>
              <a:rPr lang="zh-CN" altLang="en-US" dirty="0" smtClean="0"/>
              <a:t>：倾听评审员的意见，提出自己的看法</a:t>
            </a:r>
            <a:endParaRPr lang="en-US" altLang="zh-CN" dirty="0" smtClean="0"/>
          </a:p>
          <a:p>
            <a:r>
              <a:rPr lang="zh-CN" altLang="en-US" dirty="0" smtClean="0">
                <a:solidFill>
                  <a:srgbClr val="FF0000"/>
                </a:solidFill>
              </a:rPr>
              <a:t>记录员</a:t>
            </a:r>
            <a:r>
              <a:rPr lang="zh-CN" altLang="en-US" dirty="0" smtClean="0"/>
              <a:t>：记录每个达成共识的缺陷及其对应的解决方案</a:t>
            </a:r>
            <a:endParaRPr lang="zh-CN" altLang="en-US" dirty="0"/>
          </a:p>
        </p:txBody>
      </p:sp>
    </p:spTree>
    <p:extLst>
      <p:ext uri="{BB962C8B-B14F-4D97-AF65-F5344CB8AC3E}">
        <p14:creationId xmlns:p14="http://schemas.microsoft.com/office/powerpoint/2010/main" val="3753753832"/>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918936" y="1091406"/>
            <a:ext cx="10221383" cy="4641850"/>
          </a:xfrm>
        </p:spPr>
        <p:txBody>
          <a:bodyPr/>
          <a:lstStyle/>
          <a:p>
            <a:r>
              <a:rPr lang="zh-CN" altLang="en-US" dirty="0" smtClean="0"/>
              <a:t>白盒测试基本原理：</a:t>
            </a:r>
            <a:endParaRPr lang="zh-CN" altLang="en-US" dirty="0"/>
          </a:p>
        </p:txBody>
      </p:sp>
      <p:sp>
        <p:nvSpPr>
          <p:cNvPr id="3" name="标题 2"/>
          <p:cNvSpPr>
            <a:spLocks noGrp="1"/>
          </p:cNvSpPr>
          <p:nvPr>
            <p:ph type="title" idx="4294967295"/>
          </p:nvPr>
        </p:nvSpPr>
        <p:spPr/>
        <p:txBody>
          <a:bodyPr>
            <a:normAutofit/>
          </a:bodyPr>
          <a:lstStyle/>
          <a:p>
            <a:r>
              <a:rPr lang="zh-CN" altLang="en-US" dirty="0" smtClean="0"/>
              <a:t>白盒测试概述</a:t>
            </a:r>
            <a:endParaRPr lang="zh-CN" altLang="en-US" dirty="0"/>
          </a:p>
        </p:txBody>
      </p:sp>
      <p:pic>
        <p:nvPicPr>
          <p:cNvPr id="4" name="图片 3"/>
          <p:cNvPicPr>
            <a:picLocks noChangeAspect="1"/>
          </p:cNvPicPr>
          <p:nvPr/>
        </p:nvPicPr>
        <p:blipFill>
          <a:blip r:embed="rId2">
            <a:clrChange>
              <a:clrFrom>
                <a:srgbClr val="FFFFFF"/>
              </a:clrFrom>
              <a:clrTo>
                <a:srgbClr val="FFFFFF">
                  <a:alpha val="0"/>
                </a:srgbClr>
              </a:clrTo>
            </a:clrChange>
          </a:blip>
          <a:stretch>
            <a:fillRect/>
          </a:stretch>
        </p:blipFill>
        <p:spPr>
          <a:xfrm>
            <a:off x="776577" y="1766253"/>
            <a:ext cx="10155035" cy="4546710"/>
          </a:xfrm>
          <a:prstGeom prst="rect">
            <a:avLst/>
          </a:prstGeom>
        </p:spPr>
      </p:pic>
    </p:spTree>
    <p:extLst>
      <p:ext uri="{BB962C8B-B14F-4D97-AF65-F5344CB8AC3E}">
        <p14:creationId xmlns:p14="http://schemas.microsoft.com/office/powerpoint/2010/main" val="397140296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修复缺陷</a:t>
            </a:r>
            <a:endParaRPr lang="zh-CN" altLang="en-US" dirty="0"/>
          </a:p>
        </p:txBody>
      </p:sp>
      <p:sp>
        <p:nvSpPr>
          <p:cNvPr id="7" name="内容占位符 6"/>
          <p:cNvSpPr>
            <a:spLocks noGrp="1"/>
          </p:cNvSpPr>
          <p:nvPr>
            <p:ph idx="1"/>
          </p:nvPr>
        </p:nvSpPr>
        <p:spPr/>
        <p:txBody>
          <a:bodyPr/>
          <a:lstStyle/>
          <a:p>
            <a:endParaRPr lang="zh-CN" altLang="en-US" dirty="0"/>
          </a:p>
        </p:txBody>
      </p:sp>
      <p:grpSp>
        <p:nvGrpSpPr>
          <p:cNvPr id="5" name="组合 4"/>
          <p:cNvGrpSpPr/>
          <p:nvPr/>
        </p:nvGrpSpPr>
        <p:grpSpPr>
          <a:xfrm>
            <a:off x="839416" y="1556792"/>
            <a:ext cx="10862392" cy="3728286"/>
            <a:chOff x="58144" y="692696"/>
            <a:chExt cx="12230544" cy="4882896"/>
          </a:xfrm>
        </p:grpSpPr>
        <p:sp>
          <p:nvSpPr>
            <p:cNvPr id="6" name="右箭头 5"/>
            <p:cNvSpPr/>
            <p:nvPr/>
          </p:nvSpPr>
          <p:spPr>
            <a:xfrm>
              <a:off x="58144" y="2420888"/>
              <a:ext cx="1224136" cy="1440160"/>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200" b="1" dirty="0" smtClean="0">
                  <a:latin typeface="楷体" panose="02010609060101010101" pitchFamily="49" charset="-122"/>
                  <a:ea typeface="楷体" panose="02010609060101010101" pitchFamily="49" charset="-122"/>
                </a:rPr>
                <a:t>入口标准</a:t>
              </a:r>
              <a:endParaRPr lang="zh-CN" altLang="en-US" sz="2200" b="1" dirty="0">
                <a:latin typeface="楷体" panose="02010609060101010101" pitchFamily="49" charset="-122"/>
                <a:ea typeface="楷体" panose="02010609060101010101" pitchFamily="49" charset="-122"/>
              </a:endParaRPr>
            </a:p>
          </p:txBody>
        </p:sp>
        <p:sp>
          <p:nvSpPr>
            <p:cNvPr id="8" name="圆角矩形 7"/>
            <p:cNvSpPr/>
            <p:nvPr/>
          </p:nvSpPr>
          <p:spPr>
            <a:xfrm>
              <a:off x="1282280" y="1484784"/>
              <a:ext cx="648072" cy="360040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200" b="1" dirty="0" smtClean="0">
                  <a:latin typeface="楷体" panose="02010609060101010101" pitchFamily="49" charset="-122"/>
                  <a:ea typeface="楷体" panose="02010609060101010101" pitchFamily="49" charset="-122"/>
                </a:rPr>
                <a:t>1 </a:t>
              </a:r>
              <a:r>
                <a:rPr lang="zh-CN" altLang="en-US" sz="2200" b="1" dirty="0" smtClean="0">
                  <a:latin typeface="楷体" panose="02010609060101010101" pitchFamily="49" charset="-122"/>
                  <a:ea typeface="楷体" panose="02010609060101010101" pitchFamily="49" charset="-122"/>
                </a:rPr>
                <a:t>计划评审会议</a:t>
              </a:r>
              <a:endParaRPr lang="zh-CN" altLang="en-US" sz="2200" b="1" dirty="0">
                <a:latin typeface="楷体" panose="02010609060101010101" pitchFamily="49" charset="-122"/>
                <a:ea typeface="楷体" panose="02010609060101010101" pitchFamily="49" charset="-122"/>
              </a:endParaRPr>
            </a:p>
          </p:txBody>
        </p:sp>
        <p:sp>
          <p:nvSpPr>
            <p:cNvPr id="9" name="菱形 8"/>
            <p:cNvSpPr/>
            <p:nvPr/>
          </p:nvSpPr>
          <p:spPr>
            <a:xfrm>
              <a:off x="2279576" y="908720"/>
              <a:ext cx="1008112" cy="4392488"/>
            </a:xfrm>
            <a:prstGeom prst="diamond">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200" b="1" dirty="0" smtClean="0">
                  <a:latin typeface="楷体" panose="02010609060101010101" pitchFamily="49" charset="-122"/>
                  <a:ea typeface="楷体" panose="02010609060101010101" pitchFamily="49" charset="-122"/>
                </a:rPr>
                <a:t>是否召开预备会议</a:t>
              </a:r>
              <a:endParaRPr lang="zh-CN" altLang="en-US" sz="2200" b="1" dirty="0">
                <a:latin typeface="楷体" panose="02010609060101010101" pitchFamily="49" charset="-122"/>
                <a:ea typeface="楷体" panose="02010609060101010101" pitchFamily="49" charset="-122"/>
              </a:endParaRPr>
            </a:p>
          </p:txBody>
        </p:sp>
        <p:sp>
          <p:nvSpPr>
            <p:cNvPr id="10" name="圆角矩形 9"/>
            <p:cNvSpPr/>
            <p:nvPr/>
          </p:nvSpPr>
          <p:spPr>
            <a:xfrm>
              <a:off x="3647728" y="1412776"/>
              <a:ext cx="648072" cy="360040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200" b="1" dirty="0" smtClean="0">
                  <a:latin typeface="楷体" panose="02010609060101010101" pitchFamily="49" charset="-122"/>
                  <a:ea typeface="楷体" panose="02010609060101010101" pitchFamily="49" charset="-122"/>
                </a:rPr>
                <a:t>2</a:t>
              </a:r>
            </a:p>
            <a:p>
              <a:r>
                <a:rPr lang="zh-CN" altLang="en-US" sz="2200" b="1" dirty="0" smtClean="0">
                  <a:latin typeface="楷体" panose="02010609060101010101" pitchFamily="49" charset="-122"/>
                  <a:ea typeface="楷体" panose="02010609060101010101" pitchFamily="49" charset="-122"/>
                </a:rPr>
                <a:t>召开评审</a:t>
              </a:r>
              <a:r>
                <a:rPr lang="zh-CN" altLang="en-US" sz="2200" b="1" dirty="0">
                  <a:latin typeface="楷体" panose="02010609060101010101" pitchFamily="49" charset="-122"/>
                  <a:ea typeface="楷体" panose="02010609060101010101" pitchFamily="49" charset="-122"/>
                </a:rPr>
                <a:t>预备</a:t>
              </a:r>
              <a:r>
                <a:rPr lang="zh-CN" altLang="en-US" sz="2200" b="1" dirty="0" smtClean="0">
                  <a:latin typeface="楷体" panose="02010609060101010101" pitchFamily="49" charset="-122"/>
                  <a:ea typeface="楷体" panose="02010609060101010101" pitchFamily="49" charset="-122"/>
                </a:rPr>
                <a:t>会</a:t>
              </a:r>
              <a:endParaRPr lang="zh-CN" altLang="en-US" sz="2200" b="1" dirty="0">
                <a:latin typeface="楷体" panose="02010609060101010101" pitchFamily="49" charset="-122"/>
                <a:ea typeface="楷体" panose="02010609060101010101" pitchFamily="49" charset="-122"/>
              </a:endParaRPr>
            </a:p>
          </p:txBody>
        </p:sp>
        <p:sp>
          <p:nvSpPr>
            <p:cNvPr id="11" name="圆角矩形 10"/>
            <p:cNvSpPr/>
            <p:nvPr/>
          </p:nvSpPr>
          <p:spPr>
            <a:xfrm>
              <a:off x="4810672" y="1412776"/>
              <a:ext cx="648072" cy="360040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200" b="1" dirty="0" smtClean="0">
                  <a:latin typeface="楷体" panose="02010609060101010101" pitchFamily="49" charset="-122"/>
                  <a:ea typeface="楷体" panose="02010609060101010101" pitchFamily="49" charset="-122"/>
                </a:rPr>
                <a:t>3 </a:t>
              </a:r>
              <a:r>
                <a:rPr lang="zh-CN" altLang="en-US" sz="2200" b="1" dirty="0" smtClean="0">
                  <a:latin typeface="楷体" panose="02010609060101010101" pitchFamily="49" charset="-122"/>
                  <a:ea typeface="楷体" panose="02010609060101010101" pitchFamily="49" charset="-122"/>
                </a:rPr>
                <a:t>准备评审会议</a:t>
              </a:r>
              <a:endParaRPr lang="zh-CN" altLang="en-US" sz="2200" b="1" dirty="0">
                <a:latin typeface="楷体" panose="02010609060101010101" pitchFamily="49" charset="-122"/>
                <a:ea typeface="楷体" panose="02010609060101010101" pitchFamily="49" charset="-122"/>
              </a:endParaRPr>
            </a:p>
          </p:txBody>
        </p:sp>
        <p:sp>
          <p:nvSpPr>
            <p:cNvPr id="12" name="圆角矩形 11"/>
            <p:cNvSpPr/>
            <p:nvPr/>
          </p:nvSpPr>
          <p:spPr>
            <a:xfrm>
              <a:off x="5973616" y="1412776"/>
              <a:ext cx="648072" cy="360040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200" b="1" dirty="0" smtClean="0">
                  <a:latin typeface="楷体" panose="02010609060101010101" pitchFamily="49" charset="-122"/>
                  <a:ea typeface="楷体" panose="02010609060101010101" pitchFamily="49" charset="-122"/>
                </a:rPr>
                <a:t>4 </a:t>
              </a:r>
              <a:r>
                <a:rPr lang="zh-CN" altLang="en-US" sz="2200" b="1" dirty="0" smtClean="0">
                  <a:latin typeface="楷体" panose="02010609060101010101" pitchFamily="49" charset="-122"/>
                  <a:ea typeface="楷体" panose="02010609060101010101" pitchFamily="49" charset="-122"/>
                </a:rPr>
                <a:t>召开评审会议</a:t>
              </a:r>
              <a:endParaRPr lang="zh-CN" altLang="en-US" sz="2200" b="1" dirty="0">
                <a:latin typeface="楷体" panose="02010609060101010101" pitchFamily="49" charset="-122"/>
                <a:ea typeface="楷体" panose="02010609060101010101" pitchFamily="49" charset="-122"/>
              </a:endParaRPr>
            </a:p>
          </p:txBody>
        </p:sp>
        <p:sp>
          <p:nvSpPr>
            <p:cNvPr id="13" name="菱形 12"/>
            <p:cNvSpPr/>
            <p:nvPr/>
          </p:nvSpPr>
          <p:spPr>
            <a:xfrm>
              <a:off x="6960096" y="692696"/>
              <a:ext cx="1151192" cy="4882896"/>
            </a:xfrm>
            <a:prstGeom prst="diamond">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200" b="1" dirty="0" smtClean="0">
                  <a:latin typeface="楷体" panose="02010609060101010101" pitchFamily="49" charset="-122"/>
                  <a:ea typeface="楷体" panose="02010609060101010101" pitchFamily="49" charset="-122"/>
                </a:rPr>
                <a:t>是否召开第</a:t>
              </a:r>
              <a:r>
                <a:rPr lang="en-US" altLang="zh-CN" sz="2200" b="1" dirty="0" smtClean="0">
                  <a:latin typeface="楷体" panose="02010609060101010101" pitchFamily="49" charset="-122"/>
                  <a:ea typeface="楷体" panose="02010609060101010101" pitchFamily="49" charset="-122"/>
                </a:rPr>
                <a:t>3</a:t>
              </a:r>
              <a:r>
                <a:rPr lang="zh-CN" altLang="en-US" sz="2200" b="1" dirty="0" smtClean="0">
                  <a:latin typeface="楷体" panose="02010609060101010101" pitchFamily="49" charset="-122"/>
                  <a:ea typeface="楷体" panose="02010609060101010101" pitchFamily="49" charset="-122"/>
                </a:rPr>
                <a:t>小时会议</a:t>
              </a:r>
              <a:endParaRPr lang="zh-CN" altLang="en-US" sz="2200" b="1" dirty="0">
                <a:latin typeface="楷体" panose="02010609060101010101" pitchFamily="49" charset="-122"/>
                <a:ea typeface="楷体" panose="02010609060101010101" pitchFamily="49" charset="-122"/>
              </a:endParaRPr>
            </a:p>
          </p:txBody>
        </p:sp>
        <p:sp>
          <p:nvSpPr>
            <p:cNvPr id="14" name="圆角矩形 13"/>
            <p:cNvSpPr/>
            <p:nvPr/>
          </p:nvSpPr>
          <p:spPr>
            <a:xfrm>
              <a:off x="8339064" y="1340768"/>
              <a:ext cx="648072" cy="4161641"/>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200" b="1" dirty="0" smtClean="0">
                  <a:latin typeface="楷体" panose="02010609060101010101" pitchFamily="49" charset="-122"/>
                  <a:ea typeface="楷体" panose="02010609060101010101" pitchFamily="49" charset="-122"/>
                </a:rPr>
                <a:t>5</a:t>
              </a:r>
            </a:p>
            <a:p>
              <a:r>
                <a:rPr lang="zh-CN" altLang="en-US" sz="2200" b="1" dirty="0" smtClean="0">
                  <a:latin typeface="楷体" panose="02010609060101010101" pitchFamily="49" charset="-122"/>
                  <a:ea typeface="楷体" panose="02010609060101010101" pitchFamily="49" charset="-122"/>
                </a:rPr>
                <a:t>召开第</a:t>
              </a:r>
              <a:r>
                <a:rPr lang="en-US" altLang="zh-CN" sz="2200" b="1" dirty="0" smtClean="0">
                  <a:latin typeface="楷体" panose="02010609060101010101" pitchFamily="49" charset="-122"/>
                  <a:ea typeface="楷体" panose="02010609060101010101" pitchFamily="49" charset="-122"/>
                </a:rPr>
                <a:t>3</a:t>
              </a:r>
              <a:r>
                <a:rPr lang="zh-CN" altLang="en-US" sz="2200" b="1" dirty="0" smtClean="0">
                  <a:latin typeface="楷体" panose="02010609060101010101" pitchFamily="49" charset="-122"/>
                  <a:ea typeface="楷体" panose="02010609060101010101" pitchFamily="49" charset="-122"/>
                </a:rPr>
                <a:t>小时会议</a:t>
              </a:r>
              <a:endParaRPr lang="zh-CN" altLang="en-US" sz="2200" b="1" dirty="0">
                <a:latin typeface="楷体" panose="02010609060101010101" pitchFamily="49" charset="-122"/>
                <a:ea typeface="楷体" panose="02010609060101010101" pitchFamily="49" charset="-122"/>
              </a:endParaRPr>
            </a:p>
          </p:txBody>
        </p:sp>
        <p:sp>
          <p:nvSpPr>
            <p:cNvPr id="15" name="圆角矩形 14"/>
            <p:cNvSpPr/>
            <p:nvPr/>
          </p:nvSpPr>
          <p:spPr>
            <a:xfrm>
              <a:off x="9408368" y="1340768"/>
              <a:ext cx="648072" cy="360040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200" b="1" dirty="0" smtClean="0">
                  <a:latin typeface="楷体" panose="02010609060101010101" pitchFamily="49" charset="-122"/>
                  <a:ea typeface="楷体" panose="02010609060101010101" pitchFamily="49" charset="-122"/>
                </a:rPr>
                <a:t>6 </a:t>
              </a:r>
              <a:r>
                <a:rPr lang="zh-CN" altLang="en-US" sz="2200" b="1" dirty="0" smtClean="0">
                  <a:latin typeface="楷体" panose="02010609060101010101" pitchFamily="49" charset="-122"/>
                  <a:ea typeface="楷体" panose="02010609060101010101" pitchFamily="49" charset="-122"/>
                </a:rPr>
                <a:t>修复缺陷</a:t>
              </a:r>
              <a:endParaRPr lang="zh-CN" altLang="en-US" sz="2200" b="1" dirty="0">
                <a:latin typeface="楷体" panose="02010609060101010101" pitchFamily="49" charset="-122"/>
                <a:ea typeface="楷体" panose="02010609060101010101" pitchFamily="49" charset="-122"/>
              </a:endParaRPr>
            </a:p>
          </p:txBody>
        </p:sp>
        <p:sp>
          <p:nvSpPr>
            <p:cNvPr id="16" name="圆角矩形 15"/>
            <p:cNvSpPr/>
            <p:nvPr/>
          </p:nvSpPr>
          <p:spPr>
            <a:xfrm>
              <a:off x="10416480" y="1340768"/>
              <a:ext cx="648072" cy="360040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200" b="1" dirty="0" smtClean="0">
                  <a:latin typeface="楷体" panose="02010609060101010101" pitchFamily="49" charset="-122"/>
                  <a:ea typeface="楷体" panose="02010609060101010101" pitchFamily="49" charset="-122"/>
                </a:rPr>
                <a:t>7</a:t>
              </a:r>
              <a:r>
                <a:rPr lang="zh-CN" altLang="en-US" sz="2200" b="1" dirty="0" smtClean="0">
                  <a:latin typeface="楷体" panose="02010609060101010101" pitchFamily="49" charset="-122"/>
                  <a:ea typeface="楷体" panose="02010609060101010101" pitchFamily="49" charset="-122"/>
                </a:rPr>
                <a:t>确认修复</a:t>
              </a:r>
              <a:endParaRPr lang="zh-CN" altLang="en-US" sz="2200" b="1" dirty="0">
                <a:latin typeface="楷体" panose="02010609060101010101" pitchFamily="49" charset="-122"/>
                <a:ea typeface="楷体" panose="02010609060101010101" pitchFamily="49" charset="-122"/>
              </a:endParaRPr>
            </a:p>
          </p:txBody>
        </p:sp>
        <p:sp>
          <p:nvSpPr>
            <p:cNvPr id="17" name="右箭头 16"/>
            <p:cNvSpPr/>
            <p:nvPr/>
          </p:nvSpPr>
          <p:spPr>
            <a:xfrm>
              <a:off x="11064552" y="2276872"/>
              <a:ext cx="1224136" cy="1521169"/>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200" b="1" dirty="0" smtClean="0">
                  <a:latin typeface="楷体" panose="02010609060101010101" pitchFamily="49" charset="-122"/>
                  <a:ea typeface="楷体" panose="02010609060101010101" pitchFamily="49" charset="-122"/>
                </a:rPr>
                <a:t>出口标准</a:t>
              </a:r>
              <a:endParaRPr lang="zh-CN" altLang="en-US" sz="2200" b="1" dirty="0">
                <a:latin typeface="楷体" panose="02010609060101010101" pitchFamily="49" charset="-122"/>
                <a:ea typeface="楷体" panose="02010609060101010101" pitchFamily="49" charset="-122"/>
              </a:endParaRPr>
            </a:p>
          </p:txBody>
        </p:sp>
        <p:sp>
          <p:nvSpPr>
            <p:cNvPr id="18" name="右箭头 17"/>
            <p:cNvSpPr/>
            <p:nvPr/>
          </p:nvSpPr>
          <p:spPr>
            <a:xfrm>
              <a:off x="1919536" y="2996952"/>
              <a:ext cx="360040" cy="144016"/>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200"/>
            </a:p>
          </p:txBody>
        </p:sp>
        <p:sp>
          <p:nvSpPr>
            <p:cNvPr id="19" name="右箭头 18"/>
            <p:cNvSpPr/>
            <p:nvPr/>
          </p:nvSpPr>
          <p:spPr>
            <a:xfrm>
              <a:off x="3287688" y="2996952"/>
              <a:ext cx="360040" cy="144016"/>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200"/>
            </a:p>
          </p:txBody>
        </p:sp>
        <p:sp>
          <p:nvSpPr>
            <p:cNvPr id="20" name="右箭头 19"/>
            <p:cNvSpPr/>
            <p:nvPr/>
          </p:nvSpPr>
          <p:spPr>
            <a:xfrm>
              <a:off x="4295800" y="2996952"/>
              <a:ext cx="360040" cy="144016"/>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200"/>
            </a:p>
          </p:txBody>
        </p:sp>
        <p:sp>
          <p:nvSpPr>
            <p:cNvPr id="21" name="右箭头 20"/>
            <p:cNvSpPr/>
            <p:nvPr/>
          </p:nvSpPr>
          <p:spPr>
            <a:xfrm>
              <a:off x="5447928" y="3068960"/>
              <a:ext cx="360040" cy="144016"/>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200"/>
            </a:p>
          </p:txBody>
        </p:sp>
        <p:sp>
          <p:nvSpPr>
            <p:cNvPr id="22" name="右箭头 21"/>
            <p:cNvSpPr/>
            <p:nvPr/>
          </p:nvSpPr>
          <p:spPr>
            <a:xfrm>
              <a:off x="6600056" y="2996952"/>
              <a:ext cx="360040" cy="144016"/>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200"/>
            </a:p>
          </p:txBody>
        </p:sp>
        <p:sp>
          <p:nvSpPr>
            <p:cNvPr id="23" name="右箭头 22"/>
            <p:cNvSpPr/>
            <p:nvPr/>
          </p:nvSpPr>
          <p:spPr>
            <a:xfrm>
              <a:off x="8040216" y="2924944"/>
              <a:ext cx="360040" cy="144016"/>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200"/>
            </a:p>
          </p:txBody>
        </p:sp>
        <p:sp>
          <p:nvSpPr>
            <p:cNvPr id="24" name="右箭头 23"/>
            <p:cNvSpPr/>
            <p:nvPr/>
          </p:nvSpPr>
          <p:spPr>
            <a:xfrm>
              <a:off x="9048328" y="2924944"/>
              <a:ext cx="360040" cy="144016"/>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200"/>
            </a:p>
          </p:txBody>
        </p:sp>
        <p:sp>
          <p:nvSpPr>
            <p:cNvPr id="25" name="右箭头 24"/>
            <p:cNvSpPr/>
            <p:nvPr/>
          </p:nvSpPr>
          <p:spPr>
            <a:xfrm>
              <a:off x="10056440" y="2924944"/>
              <a:ext cx="360040" cy="144016"/>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200"/>
            </a:p>
          </p:txBody>
        </p:sp>
        <p:sp>
          <p:nvSpPr>
            <p:cNvPr id="26" name="文本框 25"/>
            <p:cNvSpPr txBox="1"/>
            <p:nvPr/>
          </p:nvSpPr>
          <p:spPr>
            <a:xfrm>
              <a:off x="3143672" y="2564904"/>
              <a:ext cx="360040" cy="418749"/>
            </a:xfrm>
            <a:prstGeom prst="rect">
              <a:avLst/>
            </a:prstGeom>
            <a:noFill/>
          </p:spPr>
          <p:txBody>
            <a:bodyPr wrap="square" rtlCol="0">
              <a:spAutoFit/>
            </a:bodyPr>
            <a:lstStyle/>
            <a:p>
              <a:r>
                <a:rPr lang="zh-CN" altLang="en-US" sz="2200" b="1" dirty="0" smtClean="0">
                  <a:latin typeface="楷体" panose="02010609060101010101" pitchFamily="49" charset="-122"/>
                  <a:ea typeface="楷体" panose="02010609060101010101" pitchFamily="49" charset="-122"/>
                </a:rPr>
                <a:t>是</a:t>
              </a:r>
              <a:endParaRPr lang="zh-CN" altLang="en-US" sz="2200" b="1" dirty="0">
                <a:latin typeface="楷体" panose="02010609060101010101" pitchFamily="49" charset="-122"/>
                <a:ea typeface="楷体" panose="02010609060101010101" pitchFamily="49" charset="-122"/>
              </a:endParaRPr>
            </a:p>
          </p:txBody>
        </p:sp>
        <p:sp>
          <p:nvSpPr>
            <p:cNvPr id="27" name="文本框 26"/>
            <p:cNvSpPr txBox="1"/>
            <p:nvPr/>
          </p:nvSpPr>
          <p:spPr>
            <a:xfrm>
              <a:off x="7896200" y="2432501"/>
              <a:ext cx="360040" cy="418749"/>
            </a:xfrm>
            <a:prstGeom prst="rect">
              <a:avLst/>
            </a:prstGeom>
            <a:noFill/>
          </p:spPr>
          <p:txBody>
            <a:bodyPr wrap="square" rtlCol="0">
              <a:spAutoFit/>
            </a:bodyPr>
            <a:lstStyle/>
            <a:p>
              <a:r>
                <a:rPr lang="zh-CN" altLang="en-US" sz="2200" b="1" dirty="0" smtClean="0">
                  <a:latin typeface="楷体" panose="02010609060101010101" pitchFamily="49" charset="-122"/>
                  <a:ea typeface="楷体" panose="02010609060101010101" pitchFamily="49" charset="-122"/>
                </a:rPr>
                <a:t>是</a:t>
              </a:r>
              <a:endParaRPr lang="zh-CN" altLang="en-US" sz="2200" b="1" dirty="0">
                <a:latin typeface="楷体" panose="02010609060101010101" pitchFamily="49" charset="-122"/>
                <a:ea typeface="楷体" panose="02010609060101010101" pitchFamily="49" charset="-122"/>
              </a:endParaRPr>
            </a:p>
          </p:txBody>
        </p:sp>
        <p:grpSp>
          <p:nvGrpSpPr>
            <p:cNvPr id="28" name="组合 27"/>
            <p:cNvGrpSpPr/>
            <p:nvPr/>
          </p:nvGrpSpPr>
          <p:grpSpPr>
            <a:xfrm>
              <a:off x="2783632" y="3212976"/>
              <a:ext cx="1728192" cy="2230562"/>
              <a:chOff x="2783632" y="3212976"/>
              <a:chExt cx="1728192" cy="2230562"/>
            </a:xfrm>
          </p:grpSpPr>
          <p:cxnSp>
            <p:nvCxnSpPr>
              <p:cNvPr id="32" name="肘形连接符 31"/>
              <p:cNvCxnSpPr/>
              <p:nvPr/>
            </p:nvCxnSpPr>
            <p:spPr>
              <a:xfrm rot="5400000" flipH="1" flipV="1">
                <a:off x="2603612" y="3392996"/>
                <a:ext cx="2088232" cy="1728192"/>
              </a:xfrm>
              <a:prstGeom prst="bentConnector3">
                <a:avLst>
                  <a:gd name="adj1" fmla="val -10947"/>
                </a:avLst>
              </a:prstGeom>
              <a:ln w="762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33" name="文本框 32"/>
              <p:cNvSpPr txBox="1"/>
              <p:nvPr/>
            </p:nvSpPr>
            <p:spPr>
              <a:xfrm>
                <a:off x="3143672" y="5024789"/>
                <a:ext cx="360040" cy="418749"/>
              </a:xfrm>
              <a:prstGeom prst="rect">
                <a:avLst/>
              </a:prstGeom>
              <a:noFill/>
            </p:spPr>
            <p:txBody>
              <a:bodyPr wrap="square" rtlCol="0">
                <a:spAutoFit/>
              </a:bodyPr>
              <a:lstStyle/>
              <a:p>
                <a:r>
                  <a:rPr lang="zh-CN" altLang="en-US" sz="2200" b="1" dirty="0" smtClean="0">
                    <a:latin typeface="楷体" panose="02010609060101010101" pitchFamily="49" charset="-122"/>
                    <a:ea typeface="楷体" panose="02010609060101010101" pitchFamily="49" charset="-122"/>
                  </a:rPr>
                  <a:t>否</a:t>
                </a:r>
                <a:endParaRPr lang="zh-CN" altLang="en-US" sz="2200" b="1" dirty="0">
                  <a:latin typeface="楷体" panose="02010609060101010101" pitchFamily="49" charset="-122"/>
                  <a:ea typeface="楷体" panose="02010609060101010101" pitchFamily="49" charset="-122"/>
                </a:endParaRPr>
              </a:p>
            </p:txBody>
          </p:sp>
        </p:grpSp>
        <p:grpSp>
          <p:nvGrpSpPr>
            <p:cNvPr id="29" name="组合 28"/>
            <p:cNvGrpSpPr/>
            <p:nvPr/>
          </p:nvGrpSpPr>
          <p:grpSpPr>
            <a:xfrm>
              <a:off x="7525344" y="3068960"/>
              <a:ext cx="1728192" cy="2457039"/>
              <a:chOff x="2783632" y="3212976"/>
              <a:chExt cx="1728192" cy="2184035"/>
            </a:xfrm>
          </p:grpSpPr>
          <p:cxnSp>
            <p:nvCxnSpPr>
              <p:cNvPr id="30" name="肘形连接符 29"/>
              <p:cNvCxnSpPr/>
              <p:nvPr/>
            </p:nvCxnSpPr>
            <p:spPr>
              <a:xfrm rot="5400000" flipH="1" flipV="1">
                <a:off x="2603612" y="3392996"/>
                <a:ext cx="2088232" cy="1728192"/>
              </a:xfrm>
              <a:prstGeom prst="bentConnector3">
                <a:avLst>
                  <a:gd name="adj1" fmla="val -10947"/>
                </a:avLst>
              </a:prstGeom>
              <a:ln w="762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31" name="文本框 30"/>
              <p:cNvSpPr txBox="1"/>
              <p:nvPr/>
            </p:nvSpPr>
            <p:spPr>
              <a:xfrm>
                <a:off x="3143672" y="5024789"/>
                <a:ext cx="360040" cy="372222"/>
              </a:xfrm>
              <a:prstGeom prst="rect">
                <a:avLst/>
              </a:prstGeom>
              <a:noFill/>
            </p:spPr>
            <p:txBody>
              <a:bodyPr wrap="square" rtlCol="0">
                <a:spAutoFit/>
              </a:bodyPr>
              <a:lstStyle/>
              <a:p>
                <a:r>
                  <a:rPr lang="zh-CN" altLang="en-US" sz="2200" b="1" dirty="0" smtClean="0">
                    <a:latin typeface="楷体" panose="02010609060101010101" pitchFamily="49" charset="-122"/>
                    <a:ea typeface="楷体" panose="02010609060101010101" pitchFamily="49" charset="-122"/>
                  </a:rPr>
                  <a:t>否</a:t>
                </a:r>
                <a:endParaRPr lang="zh-CN" altLang="en-US" sz="2200" b="1" dirty="0">
                  <a:latin typeface="楷体" panose="02010609060101010101" pitchFamily="49" charset="-122"/>
                  <a:ea typeface="楷体" panose="02010609060101010101" pitchFamily="49" charset="-122"/>
                </a:endParaRPr>
              </a:p>
            </p:txBody>
          </p:sp>
        </p:grpSp>
      </p:grpSp>
      <p:sp>
        <p:nvSpPr>
          <p:cNvPr id="34" name="圆角矩形 33"/>
          <p:cNvSpPr/>
          <p:nvPr/>
        </p:nvSpPr>
        <p:spPr>
          <a:xfrm>
            <a:off x="9048328" y="1988840"/>
            <a:ext cx="790712" cy="2963818"/>
          </a:xfrm>
          <a:prstGeom prst="roundRect">
            <a:avLst/>
          </a:prstGeom>
          <a:noFill/>
          <a:ln w="5715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200"/>
          </a:p>
        </p:txBody>
      </p:sp>
    </p:spTree>
    <p:extLst>
      <p:ext uri="{BB962C8B-B14F-4D97-AF65-F5344CB8AC3E}">
        <p14:creationId xmlns:p14="http://schemas.microsoft.com/office/powerpoint/2010/main" val="63111399"/>
      </p:ext>
    </p:extLst>
  </p:cSld>
  <p:clrMapOvr>
    <a:masterClrMapping/>
  </p:clrMapOvr>
  <p:transition>
    <p:blinds dir="vert"/>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修复缺陷</a:t>
            </a:r>
            <a:endParaRPr lang="zh-CN" altLang="en-US" dirty="0"/>
          </a:p>
        </p:txBody>
      </p:sp>
      <p:sp>
        <p:nvSpPr>
          <p:cNvPr id="2" name="内容占位符 1"/>
          <p:cNvSpPr>
            <a:spLocks noGrp="1"/>
          </p:cNvSpPr>
          <p:nvPr>
            <p:ph idx="1"/>
          </p:nvPr>
        </p:nvSpPr>
        <p:spPr/>
        <p:txBody>
          <a:bodyPr/>
          <a:lstStyle/>
          <a:p>
            <a:r>
              <a:rPr lang="zh-CN" altLang="en-US" dirty="0" smtClean="0"/>
              <a:t>定位、调试和修复工作产品</a:t>
            </a:r>
            <a:endParaRPr lang="en-US" altLang="zh-CN" dirty="0" smtClean="0"/>
          </a:p>
          <a:p>
            <a:r>
              <a:rPr lang="zh-CN" altLang="en-US" dirty="0" smtClean="0"/>
              <a:t>提交工作产品</a:t>
            </a:r>
            <a:endParaRPr lang="en-US" altLang="zh-CN" dirty="0" smtClean="0"/>
          </a:p>
          <a:p>
            <a:r>
              <a:rPr lang="zh-CN" altLang="en-US" dirty="0" smtClean="0"/>
              <a:t>更新审阅情况记录表</a:t>
            </a:r>
            <a:endParaRPr lang="en-US" altLang="zh-CN" dirty="0" smtClean="0"/>
          </a:p>
          <a:p>
            <a:r>
              <a:rPr lang="zh-CN" altLang="en-US" dirty="0" smtClean="0"/>
              <a:t>分析整理缺陷清单</a:t>
            </a:r>
            <a:endParaRPr lang="en-US" altLang="zh-CN" dirty="0" smtClean="0"/>
          </a:p>
          <a:p>
            <a:r>
              <a:rPr lang="zh-CN" altLang="en-US" dirty="0" smtClean="0"/>
              <a:t>提供给评审员</a:t>
            </a:r>
            <a:endParaRPr lang="zh-CN" altLang="en-US" dirty="0"/>
          </a:p>
        </p:txBody>
      </p:sp>
      <p:pic>
        <p:nvPicPr>
          <p:cNvPr id="4" name="图片 3"/>
          <p:cNvPicPr>
            <a:picLocks noChangeAspect="1"/>
          </p:cNvPicPr>
          <p:nvPr/>
        </p:nvPicPr>
        <p:blipFill>
          <a:blip r:embed="rId2"/>
          <a:stretch>
            <a:fillRect/>
          </a:stretch>
        </p:blipFill>
        <p:spPr>
          <a:xfrm>
            <a:off x="6096000" y="1124744"/>
            <a:ext cx="2804993" cy="4661032"/>
          </a:xfrm>
          <a:prstGeom prst="rect">
            <a:avLst/>
          </a:prstGeom>
        </p:spPr>
      </p:pic>
    </p:spTree>
    <p:extLst>
      <p:ext uri="{BB962C8B-B14F-4D97-AF65-F5344CB8AC3E}">
        <p14:creationId xmlns:p14="http://schemas.microsoft.com/office/powerpoint/2010/main" val="2586194645"/>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 calcmode="lin" valueType="num">
                                      <p:cBhvr additive="base">
                                        <p:cTn id="25"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
                                            <p:txEl>
                                              <p:pRg st="4" end="4"/>
                                            </p:txEl>
                                          </p:spTgt>
                                        </p:tgtEl>
                                        <p:attrNameLst>
                                          <p:attrName>style.visibility</p:attrName>
                                        </p:attrNameLst>
                                      </p:cBhvr>
                                      <p:to>
                                        <p:strVal val="visible"/>
                                      </p:to>
                                    </p:set>
                                    <p:anim calcmode="lin" valueType="num">
                                      <p:cBhvr additive="base">
                                        <p:cTn id="31"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确认修复</a:t>
            </a:r>
            <a:endParaRPr lang="zh-CN" altLang="en-US" dirty="0"/>
          </a:p>
        </p:txBody>
      </p:sp>
      <p:sp>
        <p:nvSpPr>
          <p:cNvPr id="7" name="内容占位符 6"/>
          <p:cNvSpPr>
            <a:spLocks noGrp="1"/>
          </p:cNvSpPr>
          <p:nvPr>
            <p:ph idx="1"/>
          </p:nvPr>
        </p:nvSpPr>
        <p:spPr/>
        <p:txBody>
          <a:bodyPr/>
          <a:lstStyle/>
          <a:p>
            <a:endParaRPr lang="zh-CN" altLang="en-US"/>
          </a:p>
        </p:txBody>
      </p:sp>
      <p:grpSp>
        <p:nvGrpSpPr>
          <p:cNvPr id="6" name="组合 5"/>
          <p:cNvGrpSpPr/>
          <p:nvPr/>
        </p:nvGrpSpPr>
        <p:grpSpPr>
          <a:xfrm>
            <a:off x="839416" y="1556792"/>
            <a:ext cx="10862392" cy="3728286"/>
            <a:chOff x="58144" y="692696"/>
            <a:chExt cx="12230544" cy="4882896"/>
          </a:xfrm>
        </p:grpSpPr>
        <p:sp>
          <p:nvSpPr>
            <p:cNvPr id="8" name="右箭头 7"/>
            <p:cNvSpPr/>
            <p:nvPr/>
          </p:nvSpPr>
          <p:spPr>
            <a:xfrm>
              <a:off x="58144" y="2420888"/>
              <a:ext cx="1224136" cy="1440160"/>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200" b="1" dirty="0" smtClean="0">
                  <a:latin typeface="楷体" panose="02010609060101010101" pitchFamily="49" charset="-122"/>
                  <a:ea typeface="楷体" panose="02010609060101010101" pitchFamily="49" charset="-122"/>
                </a:rPr>
                <a:t>入口标准</a:t>
              </a:r>
              <a:endParaRPr lang="zh-CN" altLang="en-US" sz="2200" b="1" dirty="0">
                <a:latin typeface="楷体" panose="02010609060101010101" pitchFamily="49" charset="-122"/>
                <a:ea typeface="楷体" panose="02010609060101010101" pitchFamily="49" charset="-122"/>
              </a:endParaRPr>
            </a:p>
          </p:txBody>
        </p:sp>
        <p:sp>
          <p:nvSpPr>
            <p:cNvPr id="9" name="圆角矩形 8"/>
            <p:cNvSpPr/>
            <p:nvPr/>
          </p:nvSpPr>
          <p:spPr>
            <a:xfrm>
              <a:off x="1282280" y="1484784"/>
              <a:ext cx="648072" cy="360040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200" b="1" dirty="0" smtClean="0">
                  <a:latin typeface="楷体" panose="02010609060101010101" pitchFamily="49" charset="-122"/>
                  <a:ea typeface="楷体" panose="02010609060101010101" pitchFamily="49" charset="-122"/>
                </a:rPr>
                <a:t>1 </a:t>
              </a:r>
              <a:r>
                <a:rPr lang="zh-CN" altLang="en-US" sz="2200" b="1" dirty="0" smtClean="0">
                  <a:latin typeface="楷体" panose="02010609060101010101" pitchFamily="49" charset="-122"/>
                  <a:ea typeface="楷体" panose="02010609060101010101" pitchFamily="49" charset="-122"/>
                </a:rPr>
                <a:t>计划评审会议</a:t>
              </a:r>
              <a:endParaRPr lang="zh-CN" altLang="en-US" sz="2200" b="1" dirty="0">
                <a:latin typeface="楷体" panose="02010609060101010101" pitchFamily="49" charset="-122"/>
                <a:ea typeface="楷体" panose="02010609060101010101" pitchFamily="49" charset="-122"/>
              </a:endParaRPr>
            </a:p>
          </p:txBody>
        </p:sp>
        <p:sp>
          <p:nvSpPr>
            <p:cNvPr id="10" name="菱形 9"/>
            <p:cNvSpPr/>
            <p:nvPr/>
          </p:nvSpPr>
          <p:spPr>
            <a:xfrm>
              <a:off x="2279576" y="908720"/>
              <a:ext cx="1008112" cy="4392488"/>
            </a:xfrm>
            <a:prstGeom prst="diamond">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200" b="1" dirty="0" smtClean="0">
                  <a:latin typeface="楷体" panose="02010609060101010101" pitchFamily="49" charset="-122"/>
                  <a:ea typeface="楷体" panose="02010609060101010101" pitchFamily="49" charset="-122"/>
                </a:rPr>
                <a:t>是否召开预备会议</a:t>
              </a:r>
              <a:endParaRPr lang="zh-CN" altLang="en-US" sz="2200" b="1" dirty="0">
                <a:latin typeface="楷体" panose="02010609060101010101" pitchFamily="49" charset="-122"/>
                <a:ea typeface="楷体" panose="02010609060101010101" pitchFamily="49" charset="-122"/>
              </a:endParaRPr>
            </a:p>
          </p:txBody>
        </p:sp>
        <p:sp>
          <p:nvSpPr>
            <p:cNvPr id="11" name="圆角矩形 10"/>
            <p:cNvSpPr/>
            <p:nvPr/>
          </p:nvSpPr>
          <p:spPr>
            <a:xfrm>
              <a:off x="3647728" y="1412776"/>
              <a:ext cx="648072" cy="360040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200" b="1" dirty="0" smtClean="0">
                  <a:latin typeface="楷体" panose="02010609060101010101" pitchFamily="49" charset="-122"/>
                  <a:ea typeface="楷体" panose="02010609060101010101" pitchFamily="49" charset="-122"/>
                </a:rPr>
                <a:t>2</a:t>
              </a:r>
            </a:p>
            <a:p>
              <a:r>
                <a:rPr lang="zh-CN" altLang="en-US" sz="2200" b="1" dirty="0" smtClean="0">
                  <a:latin typeface="楷体" panose="02010609060101010101" pitchFamily="49" charset="-122"/>
                  <a:ea typeface="楷体" panose="02010609060101010101" pitchFamily="49" charset="-122"/>
                </a:rPr>
                <a:t>召开评审</a:t>
              </a:r>
              <a:r>
                <a:rPr lang="zh-CN" altLang="en-US" sz="2200" b="1" dirty="0">
                  <a:latin typeface="楷体" panose="02010609060101010101" pitchFamily="49" charset="-122"/>
                  <a:ea typeface="楷体" panose="02010609060101010101" pitchFamily="49" charset="-122"/>
                </a:rPr>
                <a:t>预备</a:t>
              </a:r>
              <a:r>
                <a:rPr lang="zh-CN" altLang="en-US" sz="2200" b="1" dirty="0" smtClean="0">
                  <a:latin typeface="楷体" panose="02010609060101010101" pitchFamily="49" charset="-122"/>
                  <a:ea typeface="楷体" panose="02010609060101010101" pitchFamily="49" charset="-122"/>
                </a:rPr>
                <a:t>会</a:t>
              </a:r>
              <a:endParaRPr lang="zh-CN" altLang="en-US" sz="2200" b="1" dirty="0">
                <a:latin typeface="楷体" panose="02010609060101010101" pitchFamily="49" charset="-122"/>
                <a:ea typeface="楷体" panose="02010609060101010101" pitchFamily="49" charset="-122"/>
              </a:endParaRPr>
            </a:p>
          </p:txBody>
        </p:sp>
        <p:sp>
          <p:nvSpPr>
            <p:cNvPr id="12" name="圆角矩形 11"/>
            <p:cNvSpPr/>
            <p:nvPr/>
          </p:nvSpPr>
          <p:spPr>
            <a:xfrm>
              <a:off x="4810672" y="1412776"/>
              <a:ext cx="648072" cy="360040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200" b="1" dirty="0" smtClean="0">
                  <a:latin typeface="楷体" panose="02010609060101010101" pitchFamily="49" charset="-122"/>
                  <a:ea typeface="楷体" panose="02010609060101010101" pitchFamily="49" charset="-122"/>
                </a:rPr>
                <a:t>3 </a:t>
              </a:r>
              <a:r>
                <a:rPr lang="zh-CN" altLang="en-US" sz="2200" b="1" dirty="0" smtClean="0">
                  <a:latin typeface="楷体" panose="02010609060101010101" pitchFamily="49" charset="-122"/>
                  <a:ea typeface="楷体" panose="02010609060101010101" pitchFamily="49" charset="-122"/>
                </a:rPr>
                <a:t>准备评审会议</a:t>
              </a:r>
              <a:endParaRPr lang="zh-CN" altLang="en-US" sz="2200" b="1" dirty="0">
                <a:latin typeface="楷体" panose="02010609060101010101" pitchFamily="49" charset="-122"/>
                <a:ea typeface="楷体" panose="02010609060101010101" pitchFamily="49" charset="-122"/>
              </a:endParaRPr>
            </a:p>
          </p:txBody>
        </p:sp>
        <p:sp>
          <p:nvSpPr>
            <p:cNvPr id="13" name="圆角矩形 12"/>
            <p:cNvSpPr/>
            <p:nvPr/>
          </p:nvSpPr>
          <p:spPr>
            <a:xfrm>
              <a:off x="5973616" y="1412776"/>
              <a:ext cx="648072" cy="360040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200" b="1" dirty="0" smtClean="0">
                  <a:latin typeface="楷体" panose="02010609060101010101" pitchFamily="49" charset="-122"/>
                  <a:ea typeface="楷体" panose="02010609060101010101" pitchFamily="49" charset="-122"/>
                </a:rPr>
                <a:t>4 </a:t>
              </a:r>
              <a:r>
                <a:rPr lang="zh-CN" altLang="en-US" sz="2200" b="1" dirty="0" smtClean="0">
                  <a:latin typeface="楷体" panose="02010609060101010101" pitchFamily="49" charset="-122"/>
                  <a:ea typeface="楷体" panose="02010609060101010101" pitchFamily="49" charset="-122"/>
                </a:rPr>
                <a:t>召开评审会议</a:t>
              </a:r>
              <a:endParaRPr lang="zh-CN" altLang="en-US" sz="2200" b="1" dirty="0">
                <a:latin typeface="楷体" panose="02010609060101010101" pitchFamily="49" charset="-122"/>
                <a:ea typeface="楷体" panose="02010609060101010101" pitchFamily="49" charset="-122"/>
              </a:endParaRPr>
            </a:p>
          </p:txBody>
        </p:sp>
        <p:sp>
          <p:nvSpPr>
            <p:cNvPr id="14" name="菱形 13"/>
            <p:cNvSpPr/>
            <p:nvPr/>
          </p:nvSpPr>
          <p:spPr>
            <a:xfrm>
              <a:off x="6960096" y="692696"/>
              <a:ext cx="1151192" cy="4882896"/>
            </a:xfrm>
            <a:prstGeom prst="diamond">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200" b="1" dirty="0" smtClean="0">
                  <a:latin typeface="楷体" panose="02010609060101010101" pitchFamily="49" charset="-122"/>
                  <a:ea typeface="楷体" panose="02010609060101010101" pitchFamily="49" charset="-122"/>
                </a:rPr>
                <a:t>是否召开第</a:t>
              </a:r>
              <a:r>
                <a:rPr lang="en-US" altLang="zh-CN" sz="2200" b="1" dirty="0" smtClean="0">
                  <a:latin typeface="楷体" panose="02010609060101010101" pitchFamily="49" charset="-122"/>
                  <a:ea typeface="楷体" panose="02010609060101010101" pitchFamily="49" charset="-122"/>
                </a:rPr>
                <a:t>3</a:t>
              </a:r>
              <a:r>
                <a:rPr lang="zh-CN" altLang="en-US" sz="2200" b="1" dirty="0" smtClean="0">
                  <a:latin typeface="楷体" panose="02010609060101010101" pitchFamily="49" charset="-122"/>
                  <a:ea typeface="楷体" panose="02010609060101010101" pitchFamily="49" charset="-122"/>
                </a:rPr>
                <a:t>小时会议</a:t>
              </a:r>
              <a:endParaRPr lang="zh-CN" altLang="en-US" sz="2200" b="1" dirty="0">
                <a:latin typeface="楷体" panose="02010609060101010101" pitchFamily="49" charset="-122"/>
                <a:ea typeface="楷体" panose="02010609060101010101" pitchFamily="49" charset="-122"/>
              </a:endParaRPr>
            </a:p>
          </p:txBody>
        </p:sp>
        <p:sp>
          <p:nvSpPr>
            <p:cNvPr id="15" name="圆角矩形 14"/>
            <p:cNvSpPr/>
            <p:nvPr/>
          </p:nvSpPr>
          <p:spPr>
            <a:xfrm>
              <a:off x="8339064" y="1340768"/>
              <a:ext cx="648072" cy="4161641"/>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200" b="1" dirty="0" smtClean="0">
                  <a:latin typeface="楷体" panose="02010609060101010101" pitchFamily="49" charset="-122"/>
                  <a:ea typeface="楷体" panose="02010609060101010101" pitchFamily="49" charset="-122"/>
                </a:rPr>
                <a:t>5</a:t>
              </a:r>
            </a:p>
            <a:p>
              <a:r>
                <a:rPr lang="zh-CN" altLang="en-US" sz="2200" b="1" dirty="0" smtClean="0">
                  <a:latin typeface="楷体" panose="02010609060101010101" pitchFamily="49" charset="-122"/>
                  <a:ea typeface="楷体" panose="02010609060101010101" pitchFamily="49" charset="-122"/>
                </a:rPr>
                <a:t>召开第</a:t>
              </a:r>
              <a:r>
                <a:rPr lang="en-US" altLang="zh-CN" sz="2200" b="1" dirty="0" smtClean="0">
                  <a:latin typeface="楷体" panose="02010609060101010101" pitchFamily="49" charset="-122"/>
                  <a:ea typeface="楷体" panose="02010609060101010101" pitchFamily="49" charset="-122"/>
                </a:rPr>
                <a:t>3</a:t>
              </a:r>
              <a:r>
                <a:rPr lang="zh-CN" altLang="en-US" sz="2200" b="1" dirty="0" smtClean="0">
                  <a:latin typeface="楷体" panose="02010609060101010101" pitchFamily="49" charset="-122"/>
                  <a:ea typeface="楷体" panose="02010609060101010101" pitchFamily="49" charset="-122"/>
                </a:rPr>
                <a:t>小时会议</a:t>
              </a:r>
              <a:endParaRPr lang="zh-CN" altLang="en-US" sz="2200" b="1" dirty="0">
                <a:latin typeface="楷体" panose="02010609060101010101" pitchFamily="49" charset="-122"/>
                <a:ea typeface="楷体" panose="02010609060101010101" pitchFamily="49" charset="-122"/>
              </a:endParaRPr>
            </a:p>
          </p:txBody>
        </p:sp>
        <p:sp>
          <p:nvSpPr>
            <p:cNvPr id="16" name="圆角矩形 15"/>
            <p:cNvSpPr/>
            <p:nvPr/>
          </p:nvSpPr>
          <p:spPr>
            <a:xfrm>
              <a:off x="9408368" y="1340768"/>
              <a:ext cx="648072" cy="360040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200" b="1" dirty="0" smtClean="0">
                  <a:latin typeface="楷体" panose="02010609060101010101" pitchFamily="49" charset="-122"/>
                  <a:ea typeface="楷体" panose="02010609060101010101" pitchFamily="49" charset="-122"/>
                </a:rPr>
                <a:t>6 </a:t>
              </a:r>
              <a:r>
                <a:rPr lang="zh-CN" altLang="en-US" sz="2200" b="1" dirty="0" smtClean="0">
                  <a:latin typeface="楷体" panose="02010609060101010101" pitchFamily="49" charset="-122"/>
                  <a:ea typeface="楷体" panose="02010609060101010101" pitchFamily="49" charset="-122"/>
                </a:rPr>
                <a:t>修复缺陷</a:t>
              </a:r>
              <a:endParaRPr lang="zh-CN" altLang="en-US" sz="2200" b="1" dirty="0">
                <a:latin typeface="楷体" panose="02010609060101010101" pitchFamily="49" charset="-122"/>
                <a:ea typeface="楷体" panose="02010609060101010101" pitchFamily="49" charset="-122"/>
              </a:endParaRPr>
            </a:p>
          </p:txBody>
        </p:sp>
        <p:sp>
          <p:nvSpPr>
            <p:cNvPr id="17" name="圆角矩形 16"/>
            <p:cNvSpPr/>
            <p:nvPr/>
          </p:nvSpPr>
          <p:spPr>
            <a:xfrm>
              <a:off x="10416480" y="1340768"/>
              <a:ext cx="648072" cy="360040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200" b="1" dirty="0" smtClean="0">
                  <a:latin typeface="楷体" panose="02010609060101010101" pitchFamily="49" charset="-122"/>
                  <a:ea typeface="楷体" panose="02010609060101010101" pitchFamily="49" charset="-122"/>
                </a:rPr>
                <a:t>7</a:t>
              </a:r>
              <a:r>
                <a:rPr lang="zh-CN" altLang="en-US" sz="2200" b="1" dirty="0" smtClean="0">
                  <a:latin typeface="楷体" panose="02010609060101010101" pitchFamily="49" charset="-122"/>
                  <a:ea typeface="楷体" panose="02010609060101010101" pitchFamily="49" charset="-122"/>
                </a:rPr>
                <a:t>确认修复</a:t>
              </a:r>
              <a:endParaRPr lang="zh-CN" altLang="en-US" sz="2200" b="1" dirty="0">
                <a:latin typeface="楷体" panose="02010609060101010101" pitchFamily="49" charset="-122"/>
                <a:ea typeface="楷体" panose="02010609060101010101" pitchFamily="49" charset="-122"/>
              </a:endParaRPr>
            </a:p>
          </p:txBody>
        </p:sp>
        <p:sp>
          <p:nvSpPr>
            <p:cNvPr id="18" name="右箭头 17"/>
            <p:cNvSpPr/>
            <p:nvPr/>
          </p:nvSpPr>
          <p:spPr>
            <a:xfrm>
              <a:off x="11064552" y="2276872"/>
              <a:ext cx="1224136" cy="1521169"/>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200" b="1" dirty="0" smtClean="0">
                  <a:latin typeface="楷体" panose="02010609060101010101" pitchFamily="49" charset="-122"/>
                  <a:ea typeface="楷体" panose="02010609060101010101" pitchFamily="49" charset="-122"/>
                </a:rPr>
                <a:t>出口标准</a:t>
              </a:r>
              <a:endParaRPr lang="zh-CN" altLang="en-US" sz="2200" b="1" dirty="0">
                <a:latin typeface="楷体" panose="02010609060101010101" pitchFamily="49" charset="-122"/>
                <a:ea typeface="楷体" panose="02010609060101010101" pitchFamily="49" charset="-122"/>
              </a:endParaRPr>
            </a:p>
          </p:txBody>
        </p:sp>
        <p:sp>
          <p:nvSpPr>
            <p:cNvPr id="19" name="右箭头 18"/>
            <p:cNvSpPr/>
            <p:nvPr/>
          </p:nvSpPr>
          <p:spPr>
            <a:xfrm>
              <a:off x="1919536" y="2996952"/>
              <a:ext cx="360040" cy="144016"/>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200"/>
            </a:p>
          </p:txBody>
        </p:sp>
        <p:sp>
          <p:nvSpPr>
            <p:cNvPr id="20" name="右箭头 19"/>
            <p:cNvSpPr/>
            <p:nvPr/>
          </p:nvSpPr>
          <p:spPr>
            <a:xfrm>
              <a:off x="3287688" y="2996952"/>
              <a:ext cx="360040" cy="144016"/>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200"/>
            </a:p>
          </p:txBody>
        </p:sp>
        <p:sp>
          <p:nvSpPr>
            <p:cNvPr id="21" name="右箭头 20"/>
            <p:cNvSpPr/>
            <p:nvPr/>
          </p:nvSpPr>
          <p:spPr>
            <a:xfrm>
              <a:off x="4295800" y="2996952"/>
              <a:ext cx="360040" cy="144016"/>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200"/>
            </a:p>
          </p:txBody>
        </p:sp>
        <p:sp>
          <p:nvSpPr>
            <p:cNvPr id="22" name="右箭头 21"/>
            <p:cNvSpPr/>
            <p:nvPr/>
          </p:nvSpPr>
          <p:spPr>
            <a:xfrm>
              <a:off x="5447928" y="3068960"/>
              <a:ext cx="360040" cy="144016"/>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200"/>
            </a:p>
          </p:txBody>
        </p:sp>
        <p:sp>
          <p:nvSpPr>
            <p:cNvPr id="23" name="右箭头 22"/>
            <p:cNvSpPr/>
            <p:nvPr/>
          </p:nvSpPr>
          <p:spPr>
            <a:xfrm>
              <a:off x="6600056" y="2996952"/>
              <a:ext cx="360040" cy="144016"/>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200"/>
            </a:p>
          </p:txBody>
        </p:sp>
        <p:sp>
          <p:nvSpPr>
            <p:cNvPr id="24" name="右箭头 23"/>
            <p:cNvSpPr/>
            <p:nvPr/>
          </p:nvSpPr>
          <p:spPr>
            <a:xfrm>
              <a:off x="8040216" y="2924944"/>
              <a:ext cx="360040" cy="144016"/>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200"/>
            </a:p>
          </p:txBody>
        </p:sp>
        <p:sp>
          <p:nvSpPr>
            <p:cNvPr id="25" name="右箭头 24"/>
            <p:cNvSpPr/>
            <p:nvPr/>
          </p:nvSpPr>
          <p:spPr>
            <a:xfrm>
              <a:off x="9048328" y="2924944"/>
              <a:ext cx="360040" cy="144016"/>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200"/>
            </a:p>
          </p:txBody>
        </p:sp>
        <p:sp>
          <p:nvSpPr>
            <p:cNvPr id="26" name="右箭头 25"/>
            <p:cNvSpPr/>
            <p:nvPr/>
          </p:nvSpPr>
          <p:spPr>
            <a:xfrm>
              <a:off x="10056440" y="2924944"/>
              <a:ext cx="360040" cy="144016"/>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200"/>
            </a:p>
          </p:txBody>
        </p:sp>
        <p:sp>
          <p:nvSpPr>
            <p:cNvPr id="27" name="文本框 26"/>
            <p:cNvSpPr txBox="1"/>
            <p:nvPr/>
          </p:nvSpPr>
          <p:spPr>
            <a:xfrm>
              <a:off x="3143672" y="2564904"/>
              <a:ext cx="360040" cy="418749"/>
            </a:xfrm>
            <a:prstGeom prst="rect">
              <a:avLst/>
            </a:prstGeom>
            <a:noFill/>
          </p:spPr>
          <p:txBody>
            <a:bodyPr wrap="square" rtlCol="0">
              <a:spAutoFit/>
            </a:bodyPr>
            <a:lstStyle/>
            <a:p>
              <a:r>
                <a:rPr lang="zh-CN" altLang="en-US" sz="2200" b="1" dirty="0" smtClean="0">
                  <a:latin typeface="楷体" panose="02010609060101010101" pitchFamily="49" charset="-122"/>
                  <a:ea typeface="楷体" panose="02010609060101010101" pitchFamily="49" charset="-122"/>
                </a:rPr>
                <a:t>是</a:t>
              </a:r>
              <a:endParaRPr lang="zh-CN" altLang="en-US" sz="2200" b="1" dirty="0">
                <a:latin typeface="楷体" panose="02010609060101010101" pitchFamily="49" charset="-122"/>
                <a:ea typeface="楷体" panose="02010609060101010101" pitchFamily="49" charset="-122"/>
              </a:endParaRPr>
            </a:p>
          </p:txBody>
        </p:sp>
        <p:sp>
          <p:nvSpPr>
            <p:cNvPr id="28" name="文本框 27"/>
            <p:cNvSpPr txBox="1"/>
            <p:nvPr/>
          </p:nvSpPr>
          <p:spPr>
            <a:xfrm>
              <a:off x="7896200" y="2432501"/>
              <a:ext cx="360040" cy="418749"/>
            </a:xfrm>
            <a:prstGeom prst="rect">
              <a:avLst/>
            </a:prstGeom>
            <a:noFill/>
          </p:spPr>
          <p:txBody>
            <a:bodyPr wrap="square" rtlCol="0">
              <a:spAutoFit/>
            </a:bodyPr>
            <a:lstStyle/>
            <a:p>
              <a:r>
                <a:rPr lang="zh-CN" altLang="en-US" sz="2200" b="1" dirty="0" smtClean="0">
                  <a:latin typeface="楷体" panose="02010609060101010101" pitchFamily="49" charset="-122"/>
                  <a:ea typeface="楷体" panose="02010609060101010101" pitchFamily="49" charset="-122"/>
                </a:rPr>
                <a:t>是</a:t>
              </a:r>
              <a:endParaRPr lang="zh-CN" altLang="en-US" sz="2200" b="1" dirty="0">
                <a:latin typeface="楷体" panose="02010609060101010101" pitchFamily="49" charset="-122"/>
                <a:ea typeface="楷体" panose="02010609060101010101" pitchFamily="49" charset="-122"/>
              </a:endParaRPr>
            </a:p>
          </p:txBody>
        </p:sp>
        <p:grpSp>
          <p:nvGrpSpPr>
            <p:cNvPr id="29" name="组合 28"/>
            <p:cNvGrpSpPr/>
            <p:nvPr/>
          </p:nvGrpSpPr>
          <p:grpSpPr>
            <a:xfrm>
              <a:off x="2783632" y="3212976"/>
              <a:ext cx="1728192" cy="2230562"/>
              <a:chOff x="2783632" y="3212976"/>
              <a:chExt cx="1728192" cy="2230562"/>
            </a:xfrm>
          </p:grpSpPr>
          <p:cxnSp>
            <p:nvCxnSpPr>
              <p:cNvPr id="33" name="肘形连接符 32"/>
              <p:cNvCxnSpPr/>
              <p:nvPr/>
            </p:nvCxnSpPr>
            <p:spPr>
              <a:xfrm rot="5400000" flipH="1" flipV="1">
                <a:off x="2603612" y="3392996"/>
                <a:ext cx="2088232" cy="1728192"/>
              </a:xfrm>
              <a:prstGeom prst="bentConnector3">
                <a:avLst>
                  <a:gd name="adj1" fmla="val -10947"/>
                </a:avLst>
              </a:prstGeom>
              <a:ln w="762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34" name="文本框 33"/>
              <p:cNvSpPr txBox="1"/>
              <p:nvPr/>
            </p:nvSpPr>
            <p:spPr>
              <a:xfrm>
                <a:off x="3143672" y="5024789"/>
                <a:ext cx="360040" cy="418749"/>
              </a:xfrm>
              <a:prstGeom prst="rect">
                <a:avLst/>
              </a:prstGeom>
              <a:noFill/>
            </p:spPr>
            <p:txBody>
              <a:bodyPr wrap="square" rtlCol="0">
                <a:spAutoFit/>
              </a:bodyPr>
              <a:lstStyle/>
              <a:p>
                <a:r>
                  <a:rPr lang="zh-CN" altLang="en-US" sz="2200" b="1" dirty="0" smtClean="0">
                    <a:latin typeface="楷体" panose="02010609060101010101" pitchFamily="49" charset="-122"/>
                    <a:ea typeface="楷体" panose="02010609060101010101" pitchFamily="49" charset="-122"/>
                  </a:rPr>
                  <a:t>否</a:t>
                </a:r>
                <a:endParaRPr lang="zh-CN" altLang="en-US" sz="2200" b="1" dirty="0">
                  <a:latin typeface="楷体" panose="02010609060101010101" pitchFamily="49" charset="-122"/>
                  <a:ea typeface="楷体" panose="02010609060101010101" pitchFamily="49" charset="-122"/>
                </a:endParaRPr>
              </a:p>
            </p:txBody>
          </p:sp>
        </p:grpSp>
        <p:grpSp>
          <p:nvGrpSpPr>
            <p:cNvPr id="30" name="组合 29"/>
            <p:cNvGrpSpPr/>
            <p:nvPr/>
          </p:nvGrpSpPr>
          <p:grpSpPr>
            <a:xfrm>
              <a:off x="7525344" y="3068960"/>
              <a:ext cx="1728192" cy="2457039"/>
              <a:chOff x="2783632" y="3212976"/>
              <a:chExt cx="1728192" cy="2184035"/>
            </a:xfrm>
          </p:grpSpPr>
          <p:cxnSp>
            <p:nvCxnSpPr>
              <p:cNvPr id="31" name="肘形连接符 30"/>
              <p:cNvCxnSpPr/>
              <p:nvPr/>
            </p:nvCxnSpPr>
            <p:spPr>
              <a:xfrm rot="5400000" flipH="1" flipV="1">
                <a:off x="2603612" y="3392996"/>
                <a:ext cx="2088232" cy="1728192"/>
              </a:xfrm>
              <a:prstGeom prst="bentConnector3">
                <a:avLst>
                  <a:gd name="adj1" fmla="val -10947"/>
                </a:avLst>
              </a:prstGeom>
              <a:ln w="762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32" name="文本框 31"/>
              <p:cNvSpPr txBox="1"/>
              <p:nvPr/>
            </p:nvSpPr>
            <p:spPr>
              <a:xfrm>
                <a:off x="3143672" y="5024789"/>
                <a:ext cx="360040" cy="372222"/>
              </a:xfrm>
              <a:prstGeom prst="rect">
                <a:avLst/>
              </a:prstGeom>
              <a:noFill/>
            </p:spPr>
            <p:txBody>
              <a:bodyPr wrap="square" rtlCol="0">
                <a:spAutoFit/>
              </a:bodyPr>
              <a:lstStyle/>
              <a:p>
                <a:r>
                  <a:rPr lang="zh-CN" altLang="en-US" sz="2200" b="1" dirty="0" smtClean="0">
                    <a:latin typeface="楷体" panose="02010609060101010101" pitchFamily="49" charset="-122"/>
                    <a:ea typeface="楷体" panose="02010609060101010101" pitchFamily="49" charset="-122"/>
                  </a:rPr>
                  <a:t>否</a:t>
                </a:r>
                <a:endParaRPr lang="zh-CN" altLang="en-US" sz="2200" b="1" dirty="0">
                  <a:latin typeface="楷体" panose="02010609060101010101" pitchFamily="49" charset="-122"/>
                  <a:ea typeface="楷体" panose="02010609060101010101" pitchFamily="49" charset="-122"/>
                </a:endParaRPr>
              </a:p>
            </p:txBody>
          </p:sp>
        </p:grpSp>
      </p:grpSp>
      <p:sp>
        <p:nvSpPr>
          <p:cNvPr id="35" name="圆角矩形 34"/>
          <p:cNvSpPr/>
          <p:nvPr/>
        </p:nvSpPr>
        <p:spPr>
          <a:xfrm>
            <a:off x="9985808" y="1988840"/>
            <a:ext cx="790712" cy="2963818"/>
          </a:xfrm>
          <a:prstGeom prst="roundRect">
            <a:avLst/>
          </a:prstGeom>
          <a:noFill/>
          <a:ln w="5715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200"/>
          </a:p>
        </p:txBody>
      </p:sp>
    </p:spTree>
    <p:extLst>
      <p:ext uri="{BB962C8B-B14F-4D97-AF65-F5344CB8AC3E}">
        <p14:creationId xmlns:p14="http://schemas.microsoft.com/office/powerpoint/2010/main" val="3507179493"/>
      </p:ext>
    </p:extLst>
  </p:cSld>
  <p:clrMapOvr>
    <a:masterClrMapping/>
  </p:clrMapOvr>
  <p:transition>
    <p:blinds dir="vert"/>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确认修复</a:t>
            </a:r>
            <a:endParaRPr lang="zh-CN" altLang="en-US" dirty="0"/>
          </a:p>
        </p:txBody>
      </p:sp>
      <p:sp>
        <p:nvSpPr>
          <p:cNvPr id="9" name="内容占位符 8"/>
          <p:cNvSpPr>
            <a:spLocks noGrp="1"/>
          </p:cNvSpPr>
          <p:nvPr>
            <p:ph idx="1"/>
          </p:nvPr>
        </p:nvSpPr>
        <p:spPr/>
        <p:txBody>
          <a:bodyPr/>
          <a:lstStyle/>
          <a:p>
            <a:endParaRPr lang="zh-CN" altLang="en-US"/>
          </a:p>
        </p:txBody>
      </p:sp>
      <p:pic>
        <p:nvPicPr>
          <p:cNvPr id="4" name="图片 3"/>
          <p:cNvPicPr>
            <a:picLocks noChangeAspect="1"/>
          </p:cNvPicPr>
          <p:nvPr/>
        </p:nvPicPr>
        <p:blipFill>
          <a:blip r:embed="rId2"/>
          <a:stretch>
            <a:fillRect/>
          </a:stretch>
        </p:blipFill>
        <p:spPr>
          <a:xfrm>
            <a:off x="767408" y="1142780"/>
            <a:ext cx="10523809" cy="4590476"/>
          </a:xfrm>
          <a:prstGeom prst="rect">
            <a:avLst/>
          </a:prstGeom>
        </p:spPr>
      </p:pic>
      <p:sp>
        <p:nvSpPr>
          <p:cNvPr id="5" name="文本框 4"/>
          <p:cNvSpPr txBox="1"/>
          <p:nvPr/>
        </p:nvSpPr>
        <p:spPr>
          <a:xfrm>
            <a:off x="8758238" y="1071563"/>
            <a:ext cx="3143250" cy="1107996"/>
          </a:xfrm>
          <a:prstGeom prst="rect">
            <a:avLst/>
          </a:prstGeom>
          <a:noFill/>
        </p:spPr>
        <p:txBody>
          <a:bodyPr wrap="square" rtlCol="0">
            <a:spAutoFit/>
          </a:bodyPr>
          <a:lstStyle/>
          <a:p>
            <a:r>
              <a:rPr lang="zh-CN" altLang="en-US" sz="2200" b="1" dirty="0" smtClean="0">
                <a:solidFill>
                  <a:srgbClr val="0070C0"/>
                </a:solidFill>
                <a:latin typeface="楷体" panose="02010609060101010101" pitchFamily="49" charset="-122"/>
                <a:ea typeface="楷体" panose="02010609060101010101" pitchFamily="49" charset="-122"/>
              </a:rPr>
              <a:t>确认工作产品，查看记录表，判断是否符合退出标准</a:t>
            </a:r>
            <a:endParaRPr lang="zh-CN" altLang="en-US" sz="2200" b="1" dirty="0">
              <a:solidFill>
                <a:srgbClr val="0070C0"/>
              </a:solidFill>
              <a:latin typeface="楷体" panose="02010609060101010101" pitchFamily="49" charset="-122"/>
              <a:ea typeface="楷体" panose="02010609060101010101" pitchFamily="49" charset="-122"/>
            </a:endParaRPr>
          </a:p>
        </p:txBody>
      </p:sp>
      <p:sp>
        <p:nvSpPr>
          <p:cNvPr id="6" name="文本框 5"/>
          <p:cNvSpPr txBox="1"/>
          <p:nvPr/>
        </p:nvSpPr>
        <p:spPr>
          <a:xfrm>
            <a:off x="7204006" y="4068003"/>
            <a:ext cx="3410985" cy="1446550"/>
          </a:xfrm>
          <a:prstGeom prst="rect">
            <a:avLst/>
          </a:prstGeom>
          <a:noFill/>
        </p:spPr>
        <p:txBody>
          <a:bodyPr wrap="square" rtlCol="0">
            <a:spAutoFit/>
          </a:bodyPr>
          <a:lstStyle/>
          <a:p>
            <a:r>
              <a:rPr lang="zh-CN" altLang="en-US" sz="2200" b="1" dirty="0" smtClean="0">
                <a:solidFill>
                  <a:srgbClr val="0070C0"/>
                </a:solidFill>
                <a:latin typeface="楷体" panose="02010609060101010101" pitchFamily="49" charset="-122"/>
                <a:ea typeface="楷体" panose="02010609060101010101" pitchFamily="49" charset="-122"/>
              </a:rPr>
              <a:t>检查工作产品</a:t>
            </a:r>
            <a:endParaRPr lang="en-US" altLang="zh-CN" sz="2200" b="1" dirty="0" smtClean="0">
              <a:solidFill>
                <a:srgbClr val="0070C0"/>
              </a:solidFill>
              <a:latin typeface="楷体" panose="02010609060101010101" pitchFamily="49" charset="-122"/>
              <a:ea typeface="楷体" panose="02010609060101010101" pitchFamily="49" charset="-122"/>
            </a:endParaRPr>
          </a:p>
          <a:p>
            <a:r>
              <a:rPr lang="zh-CN" altLang="en-US" sz="2200" b="1" dirty="0" smtClean="0">
                <a:solidFill>
                  <a:srgbClr val="0070C0"/>
                </a:solidFill>
                <a:latin typeface="楷体" panose="02010609060101010101" pitchFamily="49" charset="-122"/>
                <a:ea typeface="楷体" panose="02010609060101010101" pitchFamily="49" charset="-122"/>
              </a:rPr>
              <a:t>判断缺陷是否修复</a:t>
            </a:r>
            <a:endParaRPr lang="en-US" altLang="zh-CN" sz="2200" b="1" dirty="0" smtClean="0">
              <a:solidFill>
                <a:srgbClr val="0070C0"/>
              </a:solidFill>
              <a:latin typeface="楷体" panose="02010609060101010101" pitchFamily="49" charset="-122"/>
              <a:ea typeface="楷体" panose="02010609060101010101" pitchFamily="49" charset="-122"/>
            </a:endParaRPr>
          </a:p>
          <a:p>
            <a:r>
              <a:rPr lang="zh-CN" altLang="en-US" sz="2200" b="1" dirty="0" smtClean="0">
                <a:solidFill>
                  <a:srgbClr val="0070C0"/>
                </a:solidFill>
                <a:latin typeface="楷体" panose="02010609060101010101" pitchFamily="49" charset="-122"/>
                <a:ea typeface="楷体" panose="02010609060101010101" pitchFamily="49" charset="-122"/>
              </a:rPr>
              <a:t>更新记录表</a:t>
            </a:r>
            <a:endParaRPr lang="en-US" altLang="zh-CN" sz="2200" b="1" dirty="0" smtClean="0">
              <a:solidFill>
                <a:srgbClr val="0070C0"/>
              </a:solidFill>
              <a:latin typeface="楷体" panose="02010609060101010101" pitchFamily="49" charset="-122"/>
              <a:ea typeface="楷体" panose="02010609060101010101" pitchFamily="49" charset="-122"/>
            </a:endParaRPr>
          </a:p>
          <a:p>
            <a:r>
              <a:rPr lang="zh-CN" altLang="en-US" sz="2200" b="1" dirty="0" smtClean="0">
                <a:solidFill>
                  <a:srgbClr val="0070C0"/>
                </a:solidFill>
                <a:latin typeface="楷体" panose="02010609060101010101" pitchFamily="49" charset="-122"/>
                <a:ea typeface="楷体" panose="02010609060101010101" pitchFamily="49" charset="-122"/>
              </a:rPr>
              <a:t>提交给主持人</a:t>
            </a:r>
            <a:endParaRPr lang="zh-CN" altLang="en-US" sz="2200" b="1" dirty="0">
              <a:solidFill>
                <a:srgbClr val="0070C0"/>
              </a:solidFill>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76564784"/>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评审结果</a:t>
            </a:r>
            <a:endParaRPr lang="zh-CN" altLang="en-US" dirty="0"/>
          </a:p>
        </p:txBody>
      </p:sp>
      <p:sp>
        <p:nvSpPr>
          <p:cNvPr id="2" name="内容占位符 1"/>
          <p:cNvSpPr>
            <a:spLocks noGrp="1"/>
          </p:cNvSpPr>
          <p:nvPr>
            <p:ph idx="1"/>
          </p:nvPr>
        </p:nvSpPr>
        <p:spPr>
          <a:xfrm>
            <a:off x="695400" y="1196752"/>
            <a:ext cx="10945216" cy="4267200"/>
          </a:xfrm>
        </p:spPr>
        <p:txBody>
          <a:bodyPr/>
          <a:lstStyle/>
          <a:p>
            <a:r>
              <a:rPr lang="zh-CN" altLang="en-US" dirty="0" smtClean="0">
                <a:solidFill>
                  <a:srgbClr val="FF0000"/>
                </a:solidFill>
              </a:rPr>
              <a:t>正常</a:t>
            </a:r>
            <a:r>
              <a:rPr lang="zh-CN" altLang="en-US" dirty="0" smtClean="0"/>
              <a:t>：评审专家做好了评审准备，评审会议顺利进行，达到了预期目的，达成明确的评审结论，不需要再次评审</a:t>
            </a:r>
            <a:endParaRPr lang="en-US" altLang="zh-CN" dirty="0" smtClean="0"/>
          </a:p>
          <a:p>
            <a:r>
              <a:rPr lang="zh-CN" altLang="en-US" dirty="0" smtClean="0">
                <a:solidFill>
                  <a:srgbClr val="FF0000"/>
                </a:solidFill>
              </a:rPr>
              <a:t>延期</a:t>
            </a:r>
            <a:r>
              <a:rPr lang="zh-CN" altLang="en-US" dirty="0" smtClean="0"/>
              <a:t>：</a:t>
            </a:r>
            <a:r>
              <a:rPr lang="en-US" altLang="zh-CN" dirty="0" smtClean="0"/>
              <a:t>30%</a:t>
            </a:r>
            <a:r>
              <a:rPr lang="zh-CN" altLang="en-US" dirty="0" smtClean="0"/>
              <a:t>以上的评审专家未做好评审准备，会议无法正常进行，需要重新安排评审日程</a:t>
            </a:r>
            <a:endParaRPr lang="en-US" altLang="zh-CN" dirty="0" smtClean="0"/>
          </a:p>
          <a:p>
            <a:r>
              <a:rPr lang="zh-CN" altLang="en-US" dirty="0" smtClean="0">
                <a:solidFill>
                  <a:srgbClr val="FF0000"/>
                </a:solidFill>
              </a:rPr>
              <a:t>取消</a:t>
            </a:r>
            <a:r>
              <a:rPr lang="zh-CN" altLang="en-US" dirty="0" smtClean="0"/>
              <a:t>：初审阶段就发现工作产品中存在太多的问题，需要作者进行修复，然后再进行第二次同行评审</a:t>
            </a:r>
            <a:endParaRPr lang="zh-CN" altLang="en-US" dirty="0"/>
          </a:p>
        </p:txBody>
      </p:sp>
    </p:spTree>
    <p:extLst>
      <p:ext uri="{BB962C8B-B14F-4D97-AF65-F5344CB8AC3E}">
        <p14:creationId xmlns:p14="http://schemas.microsoft.com/office/powerpoint/2010/main" val="3315161209"/>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p:nvPr>
        </p:nvSpPr>
        <p:spPr/>
        <p:txBody>
          <a:bodyPr/>
          <a:lstStyle/>
          <a:p>
            <a:r>
              <a:rPr lang="zh-CN" altLang="en-US" dirty="0"/>
              <a:t>注意事项</a:t>
            </a:r>
          </a:p>
        </p:txBody>
      </p:sp>
      <p:sp>
        <p:nvSpPr>
          <p:cNvPr id="17412" name="Rectangle 3"/>
          <p:cNvSpPr>
            <a:spLocks noGrp="1" noChangeArrowheads="1"/>
          </p:cNvSpPr>
          <p:nvPr>
            <p:ph idx="1"/>
          </p:nvPr>
        </p:nvSpPr>
        <p:spPr/>
        <p:txBody>
          <a:bodyPr/>
          <a:lstStyle/>
          <a:p>
            <a:pPr algn="just" eaLnBrk="1" hangingPunct="1"/>
            <a:r>
              <a:rPr lang="en-US" altLang="zh-CN" sz="3400" b="1" dirty="0" smtClean="0"/>
              <a:t>1</a:t>
            </a:r>
            <a:r>
              <a:rPr lang="zh-CN" altLang="en-US" sz="3400" b="1" dirty="0" smtClean="0"/>
              <a:t>、计划和准备阶段</a:t>
            </a:r>
            <a:endParaRPr lang="en-US" altLang="zh-CN" sz="3400" b="1" dirty="0" smtClean="0"/>
          </a:p>
          <a:p>
            <a:pPr lvl="1" algn="just" eaLnBrk="1" hangingPunct="1"/>
            <a:r>
              <a:rPr lang="zh-CN" altLang="en-US" b="1" dirty="0" smtClean="0"/>
              <a:t>管理层的问题：不重视，无计划，无培训</a:t>
            </a:r>
            <a:endParaRPr lang="en-US" altLang="zh-CN" b="1" dirty="0" smtClean="0"/>
          </a:p>
          <a:p>
            <a:pPr lvl="1" algn="just" eaLnBrk="1" hangingPunct="1"/>
            <a:r>
              <a:rPr lang="zh-CN" altLang="en-US" b="1" dirty="0" smtClean="0"/>
              <a:t>主持人的问题：评审员不合理，评审员搭配不合理，让管理者参与评审，制订日程不合理，无检查表</a:t>
            </a:r>
            <a:endParaRPr lang="en-US" altLang="zh-CN" b="1" dirty="0" smtClean="0"/>
          </a:p>
          <a:p>
            <a:pPr lvl="1" algn="just" eaLnBrk="1" hangingPunct="1"/>
            <a:r>
              <a:rPr lang="zh-CN" altLang="en-US" b="1" dirty="0" smtClean="0"/>
              <a:t>作者的问题：不认真检查工作产品</a:t>
            </a:r>
            <a:endParaRPr lang="en-US" altLang="zh-CN" b="1" dirty="0" smtClean="0"/>
          </a:p>
          <a:p>
            <a:pPr algn="just" eaLnBrk="1" hangingPunct="1"/>
            <a:endParaRPr lang="en-US" altLang="zh-CN" sz="3400" b="1" dirty="0" smtClean="0"/>
          </a:p>
        </p:txBody>
      </p:sp>
    </p:spTree>
    <p:extLst>
      <p:ext uri="{BB962C8B-B14F-4D97-AF65-F5344CB8AC3E}">
        <p14:creationId xmlns:p14="http://schemas.microsoft.com/office/powerpoint/2010/main" val="1030029493"/>
      </p:ext>
    </p:extLst>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p:txBody>
          <a:bodyPr/>
          <a:lstStyle/>
          <a:p>
            <a:r>
              <a:rPr lang="zh-CN" altLang="en-US" dirty="0"/>
              <a:t>注意事项</a:t>
            </a:r>
            <a:endParaRPr lang="zh-CN" altLang="en-US" dirty="0"/>
          </a:p>
        </p:txBody>
      </p:sp>
      <p:sp>
        <p:nvSpPr>
          <p:cNvPr id="18436" name="Rectangle 3"/>
          <p:cNvSpPr>
            <a:spLocks noGrp="1" noChangeArrowheads="1"/>
          </p:cNvSpPr>
          <p:nvPr>
            <p:ph idx="1"/>
          </p:nvPr>
        </p:nvSpPr>
        <p:spPr/>
        <p:txBody>
          <a:bodyPr/>
          <a:lstStyle/>
          <a:p>
            <a:pPr algn="just" eaLnBrk="1" hangingPunct="1"/>
            <a:r>
              <a:rPr lang="en-US" altLang="zh-CN" sz="3400" b="1" dirty="0" smtClean="0"/>
              <a:t>2</a:t>
            </a:r>
            <a:r>
              <a:rPr lang="zh-CN" altLang="en-US" sz="3400" b="1" dirty="0" smtClean="0"/>
              <a:t>、评审会进行阶段</a:t>
            </a:r>
            <a:endParaRPr lang="en-US" altLang="zh-CN" sz="3400" b="1" dirty="0" smtClean="0"/>
          </a:p>
          <a:p>
            <a:pPr lvl="1"/>
            <a:r>
              <a:rPr lang="zh-CN" altLang="en-US" b="1" dirty="0" smtClean="0"/>
              <a:t>主持人的问题：过分注重会议时间，不控制进度，针对某个技术问题讨论时间过长</a:t>
            </a:r>
            <a:endParaRPr lang="en-US" altLang="zh-CN" b="1" dirty="0" smtClean="0"/>
          </a:p>
          <a:p>
            <a:pPr lvl="1"/>
            <a:r>
              <a:rPr lang="zh-CN" altLang="en-US" b="1" dirty="0" smtClean="0"/>
              <a:t>评审员的问题：无评审重点，不考虑数据间、业务间及系统间相关性，过分依赖检查表，在会议中措辞刻薄，不重视评审会，过多讨论缺陷的修复，担心得罪人拒绝评审他人工作，现场修改缺陷，评审会变成个人批斗会，测试用例太多太复杂</a:t>
            </a:r>
            <a:endParaRPr lang="en-US" altLang="zh-CN" b="1" dirty="0" smtClean="0"/>
          </a:p>
        </p:txBody>
      </p:sp>
    </p:spTree>
    <p:extLst>
      <p:ext uri="{BB962C8B-B14F-4D97-AF65-F5344CB8AC3E}">
        <p14:creationId xmlns:p14="http://schemas.microsoft.com/office/powerpoint/2010/main" val="2931403609"/>
      </p:ext>
    </p:extLst>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p:txBody>
          <a:bodyPr/>
          <a:lstStyle/>
          <a:p>
            <a:r>
              <a:rPr lang="zh-CN" altLang="en-US" dirty="0"/>
              <a:t>注意事项</a:t>
            </a:r>
            <a:endParaRPr lang="zh-CN" altLang="en-US" dirty="0"/>
          </a:p>
        </p:txBody>
      </p:sp>
      <p:sp>
        <p:nvSpPr>
          <p:cNvPr id="19460" name="Rectangle 3"/>
          <p:cNvSpPr>
            <a:spLocks noGrp="1" noChangeArrowheads="1"/>
          </p:cNvSpPr>
          <p:nvPr>
            <p:ph idx="1"/>
          </p:nvPr>
        </p:nvSpPr>
        <p:spPr>
          <a:xfrm>
            <a:off x="839416" y="1268760"/>
            <a:ext cx="10668000" cy="4267200"/>
          </a:xfrm>
        </p:spPr>
        <p:txBody>
          <a:bodyPr/>
          <a:lstStyle/>
          <a:p>
            <a:pPr algn="just" eaLnBrk="1" hangingPunct="1"/>
            <a:r>
              <a:rPr lang="en-US" altLang="zh-CN" sz="3400" b="1" dirty="0" smtClean="0"/>
              <a:t>3</a:t>
            </a:r>
            <a:r>
              <a:rPr lang="zh-CN" altLang="en-US" sz="3400" b="1" dirty="0" smtClean="0"/>
              <a:t>、评审会后阶段</a:t>
            </a:r>
            <a:endParaRPr lang="en-US" altLang="zh-CN" sz="3400" b="1" dirty="0" smtClean="0"/>
          </a:p>
          <a:p>
            <a:pPr lvl="1" algn="just" eaLnBrk="1" hangingPunct="1"/>
            <a:r>
              <a:rPr lang="zh-CN" altLang="en-US" b="1" dirty="0" smtClean="0"/>
              <a:t>主持人的问题：对发现的缺陷缺乏有效跟踪，评审中仅仅是收集数据，却不注重上报和改进</a:t>
            </a:r>
            <a:endParaRPr lang="en-US" altLang="zh-CN" sz="3400" b="1" dirty="0" smtClean="0"/>
          </a:p>
        </p:txBody>
      </p:sp>
    </p:spTree>
    <p:extLst>
      <p:ext uri="{BB962C8B-B14F-4D97-AF65-F5344CB8AC3E}">
        <p14:creationId xmlns:p14="http://schemas.microsoft.com/office/powerpoint/2010/main" val="3836365927"/>
      </p:ext>
    </p:extLst>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lgn="just"/>
            <a:r>
              <a:rPr lang="zh-CN" altLang="en-US" sz="3400" b="1" dirty="0" smtClean="0"/>
              <a:t>所有</a:t>
            </a:r>
            <a:r>
              <a:rPr lang="zh-CN" altLang="en-US" sz="3400" b="1" dirty="0"/>
              <a:t>评审都要遵循这样的流程吗</a:t>
            </a:r>
            <a:r>
              <a:rPr lang="zh-CN" altLang="en-US" sz="3400" b="1" dirty="0" smtClean="0"/>
              <a:t>？</a:t>
            </a:r>
            <a:endParaRPr lang="en-US" altLang="zh-CN" sz="3400" b="1" dirty="0" smtClean="0"/>
          </a:p>
          <a:p>
            <a:pPr lvl="1"/>
            <a:r>
              <a:rPr lang="zh-CN" altLang="en-US" sz="2800" b="1" dirty="0"/>
              <a:t>不太正式的评审，不需要这么多环节</a:t>
            </a:r>
          </a:p>
          <a:p>
            <a:pPr lvl="1"/>
            <a:r>
              <a:rPr lang="zh-CN" altLang="en-US" sz="2800" b="1" dirty="0"/>
              <a:t>正式的评审，需要完整执行所有流程 </a:t>
            </a:r>
          </a:p>
          <a:p>
            <a:pPr lvl="1" algn="just"/>
            <a:endParaRPr lang="zh-CN" altLang="en-US" sz="2400" b="1" dirty="0"/>
          </a:p>
        </p:txBody>
      </p:sp>
      <p:sp>
        <p:nvSpPr>
          <p:cNvPr id="4" name="矩形 3"/>
          <p:cNvSpPr/>
          <p:nvPr/>
        </p:nvSpPr>
        <p:spPr>
          <a:xfrm>
            <a:off x="3048000" y="2828837"/>
            <a:ext cx="6096000" cy="646331"/>
          </a:xfrm>
          <a:prstGeom prst="rect">
            <a:avLst/>
          </a:prstGeom>
        </p:spPr>
        <p:txBody>
          <a:bodyPr>
            <a:spAutoFit/>
          </a:bodyPr>
          <a:lstStyle/>
          <a:p>
            <a:endParaRPr lang="zh-CN" altLang="en-US" dirty="0"/>
          </a:p>
          <a:p>
            <a:endParaRPr lang="zh-CN" altLang="en-US" dirty="0"/>
          </a:p>
        </p:txBody>
      </p:sp>
      <p:sp>
        <p:nvSpPr>
          <p:cNvPr id="5" name="Rectangle 2"/>
          <p:cNvSpPr>
            <a:spLocks noGrp="1" noChangeArrowheads="1"/>
          </p:cNvSpPr>
          <p:nvPr>
            <p:ph type="title"/>
          </p:nvPr>
        </p:nvSpPr>
        <p:spPr>
          <a:xfrm>
            <a:off x="762000" y="-171400"/>
            <a:ext cx="10668000" cy="1216025"/>
          </a:xfrm>
        </p:spPr>
        <p:txBody>
          <a:bodyPr/>
          <a:lstStyle/>
          <a:p>
            <a:r>
              <a:rPr lang="zh-CN" altLang="en-US" dirty="0"/>
              <a:t>注意事项</a:t>
            </a:r>
          </a:p>
        </p:txBody>
      </p:sp>
    </p:spTree>
    <p:extLst>
      <p:ext uri="{BB962C8B-B14F-4D97-AF65-F5344CB8AC3E}">
        <p14:creationId xmlns:p14="http://schemas.microsoft.com/office/powerpoint/2010/main" val="3787534007"/>
      </p:ext>
    </p:extLst>
  </p:cSld>
  <p:clrMapOvr>
    <a:masterClrMapping/>
  </p:clrMapOvr>
  <p:transition>
    <p:blinds dir="vert"/>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静态白盒测试怎样做</a:t>
            </a:r>
            <a:endParaRPr lang="zh-CN" altLang="en-US" dirty="0"/>
          </a:p>
        </p:txBody>
      </p:sp>
      <p:sp>
        <p:nvSpPr>
          <p:cNvPr id="2" name="内容占位符 1"/>
          <p:cNvSpPr>
            <a:spLocks noGrp="1"/>
          </p:cNvSpPr>
          <p:nvPr>
            <p:ph idx="1"/>
          </p:nvPr>
        </p:nvSpPr>
        <p:spPr/>
        <p:txBody>
          <a:bodyPr/>
          <a:lstStyle/>
          <a:p>
            <a:r>
              <a:rPr lang="zh-CN" altLang="en-US" dirty="0" smtClean="0"/>
              <a:t>代码检查</a:t>
            </a:r>
            <a:endParaRPr lang="en-US" altLang="zh-CN" dirty="0" smtClean="0"/>
          </a:p>
          <a:p>
            <a:r>
              <a:rPr lang="zh-CN" altLang="en-US" dirty="0" smtClean="0">
                <a:solidFill>
                  <a:srgbClr val="FF0000"/>
                </a:solidFill>
              </a:rPr>
              <a:t>静态结构分析</a:t>
            </a:r>
            <a:endParaRPr lang="en-US" altLang="zh-CN" dirty="0" smtClean="0">
              <a:solidFill>
                <a:srgbClr val="FF0000"/>
              </a:solidFill>
            </a:endParaRPr>
          </a:p>
          <a:p>
            <a:r>
              <a:rPr lang="zh-CN" altLang="en-US" dirty="0" smtClean="0"/>
              <a:t>代码质量度量                                                                                                                                                                                                                              </a:t>
            </a:r>
            <a:r>
              <a:rPr lang="en-US" altLang="zh-CN" dirty="0" smtClean="0"/>
              <a:t>                                                                                                                                                                                                                                                                                                                                                                                                                                                                                                                                                                                                                                                                                                                                                                                                                                                                                                                                                                                                                                                                                                                                                                                                                                                                                                                                                                                                                                                                           </a:t>
            </a:r>
            <a:endParaRPr lang="zh-CN" altLang="en-US" dirty="0"/>
          </a:p>
        </p:txBody>
      </p:sp>
    </p:spTree>
    <p:extLst>
      <p:ext uri="{BB962C8B-B14F-4D97-AF65-F5344CB8AC3E}">
        <p14:creationId xmlns:p14="http://schemas.microsoft.com/office/powerpoint/2010/main" val="3163161403"/>
      </p:ext>
    </p:extLst>
  </p:cSld>
  <p:clrMapOvr>
    <a:masterClrMapping/>
  </p:clrMapOvr>
  <p:transition>
    <p:blinds dir="ver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zh-CN" altLang="en-US" dirty="0" smtClean="0"/>
              <a:t>白盒测试概述</a:t>
            </a:r>
            <a:endParaRPr lang="zh-CN" altLang="en-US" dirty="0"/>
          </a:p>
        </p:txBody>
      </p:sp>
      <p:sp>
        <p:nvSpPr>
          <p:cNvPr id="2" name="内容占位符 1"/>
          <p:cNvSpPr>
            <a:spLocks noGrp="1"/>
          </p:cNvSpPr>
          <p:nvPr>
            <p:ph idx="1"/>
          </p:nvPr>
        </p:nvSpPr>
        <p:spPr>
          <a:xfrm>
            <a:off x="623392" y="980728"/>
            <a:ext cx="11017224" cy="4843264"/>
          </a:xfrm>
        </p:spPr>
        <p:txBody>
          <a:bodyPr/>
          <a:lstStyle/>
          <a:p>
            <a:r>
              <a:rPr lang="zh-CN" altLang="en-US" dirty="0" smtClean="0"/>
              <a:t>白盒测试关注的对象：</a:t>
            </a:r>
            <a:endParaRPr lang="en-US" altLang="zh-CN" dirty="0" smtClean="0"/>
          </a:p>
          <a:p>
            <a:pPr lvl="1"/>
            <a:r>
              <a:rPr lang="zh-CN" altLang="en-US" dirty="0" smtClean="0">
                <a:solidFill>
                  <a:srgbClr val="FF0000"/>
                </a:solidFill>
              </a:rPr>
              <a:t>源代码</a:t>
            </a:r>
            <a:r>
              <a:rPr lang="zh-CN" altLang="en-US" dirty="0" smtClean="0"/>
              <a:t>：</a:t>
            </a:r>
            <a:endParaRPr lang="en-US" altLang="zh-CN" dirty="0" smtClean="0"/>
          </a:p>
          <a:p>
            <a:pPr lvl="2"/>
            <a:r>
              <a:rPr lang="zh-CN" altLang="en-US" dirty="0" smtClean="0"/>
              <a:t>阅读源代码，检查代码规范性，并对照函数功能查找代码的逻辑缺陷、内存管理缺陷、数据定义和使用缺陷等</a:t>
            </a:r>
            <a:endParaRPr lang="en-US" altLang="zh-CN" dirty="0" smtClean="0"/>
          </a:p>
          <a:p>
            <a:pPr lvl="1"/>
            <a:r>
              <a:rPr lang="zh-CN" altLang="en-US" dirty="0" smtClean="0">
                <a:solidFill>
                  <a:srgbClr val="FF0000"/>
                </a:solidFill>
              </a:rPr>
              <a:t>程序结构：</a:t>
            </a:r>
            <a:endParaRPr lang="en-US" altLang="zh-CN" dirty="0" smtClean="0">
              <a:solidFill>
                <a:srgbClr val="FF0000"/>
              </a:solidFill>
            </a:endParaRPr>
          </a:p>
          <a:p>
            <a:pPr lvl="2"/>
            <a:r>
              <a:rPr lang="zh-CN" altLang="en-US" dirty="0" smtClean="0"/>
              <a:t>使用与程序设计相关的图表，找到程序设计的缺陷，或评价程序的执行效率</a:t>
            </a:r>
            <a:endParaRPr lang="zh-CN" altLang="en-US" dirty="0"/>
          </a:p>
        </p:txBody>
      </p:sp>
    </p:spTree>
    <p:extLst>
      <p:ext uri="{BB962C8B-B14F-4D97-AF65-F5344CB8AC3E}">
        <p14:creationId xmlns:p14="http://schemas.microsoft.com/office/powerpoint/2010/main" val="3308085483"/>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anim calcmode="lin" valueType="num">
                                      <p:cBhvr additive="base">
                                        <p:cTn id="7"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 calcmode="lin" valueType="num">
                                      <p:cBhvr additive="base">
                                        <p:cTn id="11"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wipe(left)">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wipe(left)">
                                      <p:cBhvr>
                                        <p:cTn id="22"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静态结构分析</a:t>
            </a:r>
            <a:endParaRPr lang="zh-CN" altLang="en-US" dirty="0"/>
          </a:p>
        </p:txBody>
      </p:sp>
      <p:sp>
        <p:nvSpPr>
          <p:cNvPr id="2" name="内容占位符 1"/>
          <p:cNvSpPr>
            <a:spLocks noGrp="1"/>
          </p:cNvSpPr>
          <p:nvPr>
            <p:ph idx="1"/>
          </p:nvPr>
        </p:nvSpPr>
        <p:spPr>
          <a:xfrm>
            <a:off x="551384" y="980728"/>
            <a:ext cx="11507416" cy="4267200"/>
          </a:xfrm>
        </p:spPr>
        <p:txBody>
          <a:bodyPr/>
          <a:lstStyle/>
          <a:p>
            <a:r>
              <a:rPr lang="zh-CN" altLang="en-US" dirty="0" smtClean="0">
                <a:solidFill>
                  <a:srgbClr val="FF0000"/>
                </a:solidFill>
              </a:rPr>
              <a:t>为什么</a:t>
            </a:r>
            <a:r>
              <a:rPr lang="zh-CN" altLang="en-US" dirty="0" smtClean="0"/>
              <a:t>进行静态结构分析</a:t>
            </a:r>
            <a:endParaRPr lang="en-US" altLang="zh-CN" dirty="0" smtClean="0"/>
          </a:p>
          <a:p>
            <a:pPr lvl="1"/>
            <a:r>
              <a:rPr lang="zh-CN" altLang="en-US" dirty="0" smtClean="0"/>
              <a:t>研究表明，程序员</a:t>
            </a:r>
            <a:r>
              <a:rPr lang="en-US" altLang="zh-CN" dirty="0" smtClean="0"/>
              <a:t>38%</a:t>
            </a:r>
            <a:r>
              <a:rPr lang="zh-CN" altLang="en-US" dirty="0" smtClean="0"/>
              <a:t>的时间都花费在对软件系统的理解上</a:t>
            </a:r>
            <a:endParaRPr lang="en-US" altLang="zh-CN" dirty="0" smtClean="0"/>
          </a:p>
          <a:p>
            <a:pPr lvl="1"/>
            <a:r>
              <a:rPr lang="zh-CN" altLang="en-US" dirty="0" smtClean="0"/>
              <a:t>静态结构分析：通过引入</a:t>
            </a:r>
            <a:r>
              <a:rPr lang="zh-CN" altLang="en-US" dirty="0" smtClean="0">
                <a:solidFill>
                  <a:srgbClr val="FF0000"/>
                </a:solidFill>
              </a:rPr>
              <a:t>不同形式的图表</a:t>
            </a:r>
            <a:r>
              <a:rPr lang="zh-CN" altLang="en-US" dirty="0" smtClean="0"/>
              <a:t>，帮助我们快速了解程序设计和结构，更好地理解源代码，有利于找到程序设计的缺陷和代码优化的方向</a:t>
            </a:r>
            <a:endParaRPr lang="en-US" altLang="zh-CN" dirty="0" smtClean="0"/>
          </a:p>
          <a:p>
            <a:r>
              <a:rPr lang="zh-CN" altLang="en-US" dirty="0" smtClean="0">
                <a:solidFill>
                  <a:srgbClr val="FF0000"/>
                </a:solidFill>
              </a:rPr>
              <a:t>怎样</a:t>
            </a:r>
            <a:r>
              <a:rPr lang="zh-CN" altLang="en-US" dirty="0" smtClean="0"/>
              <a:t>进行静态结构分析</a:t>
            </a:r>
            <a:endParaRPr lang="en-US" altLang="zh-CN" dirty="0" smtClean="0"/>
          </a:p>
          <a:p>
            <a:pPr lvl="1"/>
            <a:r>
              <a:rPr lang="zh-CN" altLang="en-US" dirty="0" smtClean="0"/>
              <a:t>函数调用关系图：通过树形方式展示被测系统中各函数之间的调用关系</a:t>
            </a:r>
            <a:endParaRPr lang="en-US" altLang="zh-CN" dirty="0" smtClean="0"/>
          </a:p>
          <a:p>
            <a:pPr lvl="1"/>
            <a:r>
              <a:rPr lang="zh-CN" altLang="en-US" dirty="0" smtClean="0"/>
              <a:t>函数控制流图：从函数内部进行考察，由边和节点组成的有向图</a:t>
            </a:r>
            <a:endParaRPr lang="en-US" altLang="zh-CN" dirty="0" smtClean="0"/>
          </a:p>
          <a:p>
            <a:endParaRPr lang="zh-CN" altLang="en-US" dirty="0"/>
          </a:p>
        </p:txBody>
      </p:sp>
    </p:spTree>
    <p:extLst>
      <p:ext uri="{BB962C8B-B14F-4D97-AF65-F5344CB8AC3E}">
        <p14:creationId xmlns:p14="http://schemas.microsoft.com/office/powerpoint/2010/main" val="4050203269"/>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 calcmode="lin" valueType="num">
                                      <p:cBhvr additive="base">
                                        <p:cTn id="7"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0" end="0"/>
                                            </p:txEl>
                                          </p:spTgt>
                                        </p:tgtEl>
                                        <p:attrNameLst>
                                          <p:attrName>style.visibility</p:attrName>
                                        </p:attrNameLst>
                                      </p:cBhvr>
                                      <p:to>
                                        <p:strVal val="visible"/>
                                      </p:to>
                                    </p:set>
                                    <p:anim calcmode="lin" valueType="num">
                                      <p:cBhvr additive="base">
                                        <p:cTn id="13"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 calcmode="lin" valueType="num">
                                      <p:cBhvr additive="base">
                                        <p:cTn id="25"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
                                            <p:txEl>
                                              <p:pRg st="4" end="4"/>
                                            </p:txEl>
                                          </p:spTgt>
                                        </p:tgtEl>
                                        <p:attrNameLst>
                                          <p:attrName>style.visibility</p:attrName>
                                        </p:attrNameLst>
                                      </p:cBhvr>
                                      <p:to>
                                        <p:strVal val="visible"/>
                                      </p:to>
                                    </p:set>
                                    <p:anim calcmode="lin" valueType="num">
                                      <p:cBhvr additive="base">
                                        <p:cTn id="31"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2">
                                            <p:txEl>
                                              <p:pRg st="5" end="5"/>
                                            </p:txEl>
                                          </p:spTgt>
                                        </p:tgtEl>
                                        <p:attrNameLst>
                                          <p:attrName>style.visibility</p:attrName>
                                        </p:attrNameLst>
                                      </p:cBhvr>
                                      <p:to>
                                        <p:strVal val="visible"/>
                                      </p:to>
                                    </p:set>
                                    <p:anim calcmode="lin" valueType="num">
                                      <p:cBhvr additive="base">
                                        <p:cTn id="37"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静态结构分析</a:t>
            </a:r>
            <a:endParaRPr lang="zh-CN" altLang="en-US" dirty="0"/>
          </a:p>
        </p:txBody>
      </p:sp>
      <p:sp>
        <p:nvSpPr>
          <p:cNvPr id="2" name="内容占位符 1"/>
          <p:cNvSpPr>
            <a:spLocks noGrp="1"/>
          </p:cNvSpPr>
          <p:nvPr>
            <p:ph idx="1"/>
          </p:nvPr>
        </p:nvSpPr>
        <p:spPr/>
        <p:txBody>
          <a:bodyPr/>
          <a:lstStyle/>
          <a:p>
            <a:pPr lvl="1">
              <a:buFont typeface="Wingdings" panose="05000000000000000000" pitchFamily="2" charset="2"/>
              <a:buChar char="Ø"/>
            </a:pPr>
            <a:r>
              <a:rPr lang="zh-CN" altLang="en-US" sz="2800" dirty="0">
                <a:cs typeface="+mn-cs"/>
              </a:rPr>
              <a:t>函数调用关系图</a:t>
            </a:r>
            <a:endParaRPr lang="en-US" altLang="zh-CN" sz="2800" dirty="0">
              <a:cs typeface="+mn-cs"/>
            </a:endParaRPr>
          </a:p>
          <a:p>
            <a:pPr lvl="2">
              <a:buFont typeface="Wingdings" panose="05000000000000000000" pitchFamily="2" charset="2"/>
              <a:buChar char="l"/>
            </a:pPr>
            <a:r>
              <a:rPr lang="zh-CN" altLang="en-US" dirty="0" smtClean="0"/>
              <a:t>函数</a:t>
            </a:r>
            <a:r>
              <a:rPr lang="zh-CN" altLang="en-US" dirty="0" smtClean="0"/>
              <a:t>之间的</a:t>
            </a:r>
            <a:r>
              <a:rPr lang="zh-CN" altLang="en-US" dirty="0" smtClean="0">
                <a:solidFill>
                  <a:srgbClr val="FF0000"/>
                </a:solidFill>
              </a:rPr>
              <a:t>调用关系</a:t>
            </a:r>
            <a:r>
              <a:rPr lang="zh-CN" altLang="en-US" dirty="0" smtClean="0"/>
              <a:t>是否符合要求</a:t>
            </a:r>
            <a:endParaRPr lang="en-US" altLang="zh-CN" dirty="0" smtClean="0"/>
          </a:p>
          <a:p>
            <a:pPr lvl="2">
              <a:buFont typeface="Wingdings" panose="05000000000000000000" pitchFamily="2" charset="2"/>
              <a:buChar char="l"/>
            </a:pPr>
            <a:r>
              <a:rPr lang="zh-CN" altLang="en-US" dirty="0" smtClean="0"/>
              <a:t>是否存在</a:t>
            </a:r>
            <a:r>
              <a:rPr lang="zh-CN" altLang="en-US" dirty="0" smtClean="0">
                <a:solidFill>
                  <a:srgbClr val="FF0000"/>
                </a:solidFill>
              </a:rPr>
              <a:t>递归调用</a:t>
            </a:r>
            <a:r>
              <a:rPr lang="zh-CN" altLang="en-US" dirty="0" smtClean="0"/>
              <a:t>（对内存消耗大，长时间运行容易导致崩溃）</a:t>
            </a:r>
            <a:endParaRPr lang="en-US" altLang="zh-CN" dirty="0" smtClean="0"/>
          </a:p>
          <a:p>
            <a:pPr lvl="2">
              <a:buFont typeface="Wingdings" panose="05000000000000000000" pitchFamily="2" charset="2"/>
              <a:buChar char="l"/>
            </a:pPr>
            <a:r>
              <a:rPr lang="zh-CN" altLang="en-US" dirty="0" smtClean="0"/>
              <a:t>函数</a:t>
            </a:r>
            <a:r>
              <a:rPr lang="zh-CN" altLang="en-US" dirty="0" smtClean="0">
                <a:solidFill>
                  <a:srgbClr val="FF0000"/>
                </a:solidFill>
              </a:rPr>
              <a:t>调用层次</a:t>
            </a:r>
            <a:r>
              <a:rPr lang="zh-CN" altLang="en-US" dirty="0" smtClean="0"/>
              <a:t>是否太深，过深的调用层次容易导致数据和信息传递错误和遗漏，并增大测试的负担</a:t>
            </a:r>
            <a:endParaRPr lang="en-US" altLang="zh-CN" dirty="0" smtClean="0"/>
          </a:p>
          <a:p>
            <a:pPr lvl="2">
              <a:buFont typeface="Wingdings" panose="05000000000000000000" pitchFamily="2" charset="2"/>
              <a:buChar char="l"/>
            </a:pPr>
            <a:r>
              <a:rPr lang="zh-CN" altLang="en-US" dirty="0" smtClean="0"/>
              <a:t>是否存在</a:t>
            </a:r>
            <a:r>
              <a:rPr lang="zh-CN" altLang="en-US" dirty="0" smtClean="0">
                <a:solidFill>
                  <a:srgbClr val="FF0000"/>
                </a:solidFill>
              </a:rPr>
              <a:t>孤立函数</a:t>
            </a:r>
            <a:endParaRPr lang="en-US" altLang="zh-CN" dirty="0" smtClean="0">
              <a:solidFill>
                <a:srgbClr val="FF0000"/>
              </a:solidFill>
            </a:endParaRPr>
          </a:p>
          <a:p>
            <a:endParaRPr lang="zh-CN" altLang="en-US" dirty="0"/>
          </a:p>
        </p:txBody>
      </p:sp>
    </p:spTree>
    <p:extLst>
      <p:ext uri="{BB962C8B-B14F-4D97-AF65-F5344CB8AC3E}">
        <p14:creationId xmlns:p14="http://schemas.microsoft.com/office/powerpoint/2010/main" val="747940623"/>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 calcmode="lin" valueType="num">
                                      <p:cBhvr additive="base">
                                        <p:cTn id="7"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0" end="0"/>
                                            </p:txEl>
                                          </p:spTgt>
                                        </p:tgtEl>
                                        <p:attrNameLst>
                                          <p:attrName>style.visibility</p:attrName>
                                        </p:attrNameLst>
                                      </p:cBhvr>
                                      <p:to>
                                        <p:strVal val="visible"/>
                                      </p:to>
                                    </p:set>
                                    <p:anim calcmode="lin" valueType="num">
                                      <p:cBhvr additive="base">
                                        <p:cTn id="13"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 calcmode="lin" valueType="num">
                                      <p:cBhvr additive="base">
                                        <p:cTn id="25"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
                                            <p:txEl>
                                              <p:pRg st="4" end="4"/>
                                            </p:txEl>
                                          </p:spTgt>
                                        </p:tgtEl>
                                        <p:attrNameLst>
                                          <p:attrName>style.visibility</p:attrName>
                                        </p:attrNameLst>
                                      </p:cBhvr>
                                      <p:to>
                                        <p:strVal val="visible"/>
                                      </p:to>
                                    </p:set>
                                    <p:anim calcmode="lin" valueType="num">
                                      <p:cBhvr additive="base">
                                        <p:cTn id="31"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静态结构分析</a:t>
            </a:r>
            <a:endParaRPr lang="zh-CN" altLang="en-US" dirty="0"/>
          </a:p>
        </p:txBody>
      </p:sp>
      <p:sp>
        <p:nvSpPr>
          <p:cNvPr id="2" name="内容占位符 1"/>
          <p:cNvSpPr>
            <a:spLocks noGrp="1"/>
          </p:cNvSpPr>
          <p:nvPr>
            <p:ph idx="1"/>
          </p:nvPr>
        </p:nvSpPr>
        <p:spPr>
          <a:xfrm>
            <a:off x="623392" y="980728"/>
            <a:ext cx="11017224" cy="4843264"/>
          </a:xfrm>
        </p:spPr>
        <p:txBody>
          <a:bodyPr/>
          <a:lstStyle/>
          <a:p>
            <a:r>
              <a:rPr lang="zh-CN" altLang="en-US" dirty="0" smtClean="0"/>
              <a:t>查看函数调用图不仅发现明确的缺陷，还有利于确定测试重点：</a:t>
            </a:r>
            <a:endParaRPr lang="en-US" altLang="zh-CN" dirty="0" smtClean="0"/>
          </a:p>
          <a:p>
            <a:pPr lvl="1"/>
            <a:r>
              <a:rPr lang="zh-CN" altLang="en-US" dirty="0" smtClean="0">
                <a:solidFill>
                  <a:srgbClr val="FF0000"/>
                </a:solidFill>
              </a:rPr>
              <a:t>根节点</a:t>
            </a:r>
            <a:r>
              <a:rPr lang="zh-CN" altLang="en-US" dirty="0" smtClean="0"/>
              <a:t>需要优先测试</a:t>
            </a:r>
            <a:endParaRPr lang="en-US" altLang="zh-CN" dirty="0" smtClean="0"/>
          </a:p>
          <a:p>
            <a:pPr lvl="1"/>
            <a:r>
              <a:rPr lang="zh-CN" altLang="en-US" dirty="0" smtClean="0">
                <a:solidFill>
                  <a:srgbClr val="FF0000"/>
                </a:solidFill>
              </a:rPr>
              <a:t>叶子节点</a:t>
            </a:r>
            <a:r>
              <a:rPr lang="zh-CN" altLang="en-US" dirty="0" smtClean="0"/>
              <a:t>需要优先测试</a:t>
            </a:r>
            <a:endParaRPr lang="en-US" altLang="zh-CN" dirty="0" smtClean="0"/>
          </a:p>
          <a:p>
            <a:pPr lvl="1"/>
            <a:r>
              <a:rPr lang="zh-CN" altLang="en-US" dirty="0" smtClean="0">
                <a:solidFill>
                  <a:srgbClr val="FF0000"/>
                </a:solidFill>
              </a:rPr>
              <a:t>接口数量多</a:t>
            </a:r>
            <a:r>
              <a:rPr lang="zh-CN" altLang="en-US" dirty="0" smtClean="0"/>
              <a:t>的节点需要优先测试</a:t>
            </a:r>
            <a:endParaRPr lang="zh-CN" altLang="en-US" dirty="0"/>
          </a:p>
        </p:txBody>
      </p:sp>
    </p:spTree>
    <p:extLst>
      <p:ext uri="{BB962C8B-B14F-4D97-AF65-F5344CB8AC3E}">
        <p14:creationId xmlns:p14="http://schemas.microsoft.com/office/powerpoint/2010/main" val="4033851709"/>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 calcmode="lin" valueType="num">
                                      <p:cBhvr additive="base">
                                        <p:cTn id="25"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3392" y="0"/>
            <a:ext cx="10812016" cy="864097"/>
          </a:xfrm>
        </p:spPr>
        <p:txBody>
          <a:bodyPr/>
          <a:lstStyle/>
          <a:p>
            <a:r>
              <a:rPr lang="zh-CN" altLang="en-US" dirty="0" smtClean="0"/>
              <a:t>静态结构分析</a:t>
            </a:r>
            <a:endParaRPr lang="zh-CN" altLang="en-US" dirty="0"/>
          </a:p>
        </p:txBody>
      </p:sp>
      <p:sp>
        <p:nvSpPr>
          <p:cNvPr id="3" name="内容占位符 2"/>
          <p:cNvSpPr>
            <a:spLocks noGrp="1"/>
          </p:cNvSpPr>
          <p:nvPr>
            <p:ph idx="1"/>
          </p:nvPr>
        </p:nvSpPr>
        <p:spPr/>
        <p:txBody>
          <a:bodyPr/>
          <a:lstStyle/>
          <a:p>
            <a:endParaRPr lang="zh-CN" altLang="en-US"/>
          </a:p>
        </p:txBody>
      </p:sp>
      <p:pic>
        <p:nvPicPr>
          <p:cNvPr id="4" name="图片 3"/>
          <p:cNvPicPr>
            <a:picLocks noChangeAspect="1"/>
          </p:cNvPicPr>
          <p:nvPr/>
        </p:nvPicPr>
        <p:blipFill>
          <a:blip r:embed="rId2"/>
          <a:stretch>
            <a:fillRect/>
          </a:stretch>
        </p:blipFill>
        <p:spPr>
          <a:xfrm>
            <a:off x="1127448" y="1200629"/>
            <a:ext cx="9533333" cy="4028571"/>
          </a:xfrm>
          <a:prstGeom prst="rect">
            <a:avLst/>
          </a:prstGeom>
        </p:spPr>
      </p:pic>
      <p:pic>
        <p:nvPicPr>
          <p:cNvPr id="5" name="图片 4"/>
          <p:cNvPicPr>
            <a:picLocks noChangeAspect="1"/>
          </p:cNvPicPr>
          <p:nvPr/>
        </p:nvPicPr>
        <p:blipFill>
          <a:blip r:embed="rId3">
            <a:clrChange>
              <a:clrFrom>
                <a:srgbClr val="FFFFFF"/>
              </a:clrFrom>
              <a:clrTo>
                <a:srgbClr val="FFFFFF">
                  <a:alpha val="0"/>
                </a:srgbClr>
              </a:clrTo>
            </a:clrChange>
          </a:blip>
          <a:stretch>
            <a:fillRect/>
          </a:stretch>
        </p:blipFill>
        <p:spPr>
          <a:xfrm rot="10800000">
            <a:off x="5267514" y="3214914"/>
            <a:ext cx="571429" cy="580952"/>
          </a:xfrm>
          <a:prstGeom prst="rect">
            <a:avLst/>
          </a:prstGeom>
        </p:spPr>
      </p:pic>
      <p:pic>
        <p:nvPicPr>
          <p:cNvPr id="6" name="图片 5"/>
          <p:cNvPicPr>
            <a:picLocks noChangeAspect="1"/>
          </p:cNvPicPr>
          <p:nvPr/>
        </p:nvPicPr>
        <p:blipFill>
          <a:blip r:embed="rId3">
            <a:clrChange>
              <a:clrFrom>
                <a:srgbClr val="FFFFFF"/>
              </a:clrFrom>
              <a:clrTo>
                <a:srgbClr val="FFFFFF">
                  <a:alpha val="0"/>
                </a:srgbClr>
              </a:clrTo>
            </a:clrChange>
          </a:blip>
          <a:stretch>
            <a:fillRect/>
          </a:stretch>
        </p:blipFill>
        <p:spPr>
          <a:xfrm rot="10800000">
            <a:off x="4592383" y="2482101"/>
            <a:ext cx="571429" cy="580952"/>
          </a:xfrm>
          <a:prstGeom prst="rect">
            <a:avLst/>
          </a:prstGeom>
        </p:spPr>
      </p:pic>
      <p:pic>
        <p:nvPicPr>
          <p:cNvPr id="7" name="图片 6"/>
          <p:cNvPicPr>
            <a:picLocks noChangeAspect="1"/>
          </p:cNvPicPr>
          <p:nvPr/>
        </p:nvPicPr>
        <p:blipFill>
          <a:blip r:embed="rId3">
            <a:clrChange>
              <a:clrFrom>
                <a:srgbClr val="FFFFFF"/>
              </a:clrFrom>
              <a:clrTo>
                <a:srgbClr val="FFFFFF">
                  <a:alpha val="0"/>
                </a:srgbClr>
              </a:clrTo>
            </a:clrChange>
          </a:blip>
          <a:stretch>
            <a:fillRect/>
          </a:stretch>
        </p:blipFill>
        <p:spPr>
          <a:xfrm rot="10800000">
            <a:off x="4868310" y="1276615"/>
            <a:ext cx="571429" cy="580952"/>
          </a:xfrm>
          <a:prstGeom prst="rect">
            <a:avLst/>
          </a:prstGeom>
        </p:spPr>
      </p:pic>
    </p:spTree>
    <p:extLst>
      <p:ext uri="{BB962C8B-B14F-4D97-AF65-F5344CB8AC3E}">
        <p14:creationId xmlns:p14="http://schemas.microsoft.com/office/powerpoint/2010/main" val="3402820401"/>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静态结构分析</a:t>
            </a:r>
            <a:endParaRPr lang="zh-CN" altLang="en-US" dirty="0"/>
          </a:p>
        </p:txBody>
      </p:sp>
      <p:sp>
        <p:nvSpPr>
          <p:cNvPr id="2" name="内容占位符 1"/>
          <p:cNvSpPr>
            <a:spLocks noGrp="1"/>
          </p:cNvSpPr>
          <p:nvPr>
            <p:ph idx="1"/>
          </p:nvPr>
        </p:nvSpPr>
        <p:spPr/>
        <p:txBody>
          <a:bodyPr/>
          <a:lstStyle/>
          <a:p>
            <a:r>
              <a:rPr lang="zh-CN" altLang="en-US" dirty="0" smtClean="0"/>
              <a:t>对函数控制流图进行分析</a:t>
            </a:r>
            <a:endParaRPr lang="en-US" altLang="zh-CN" dirty="0" smtClean="0"/>
          </a:p>
          <a:p>
            <a:pPr lvl="1"/>
            <a:r>
              <a:rPr lang="zh-CN" altLang="en-US" dirty="0" smtClean="0"/>
              <a:t>是否存在</a:t>
            </a:r>
            <a:r>
              <a:rPr lang="zh-CN" altLang="en-US" dirty="0" smtClean="0">
                <a:solidFill>
                  <a:srgbClr val="FF0000"/>
                </a:solidFill>
              </a:rPr>
              <a:t>多出口</a:t>
            </a:r>
            <a:r>
              <a:rPr lang="zh-CN" altLang="en-US" dirty="0" smtClean="0"/>
              <a:t>情况，多出口容易导致空指针，内存未释放这类缺陷</a:t>
            </a:r>
            <a:endParaRPr lang="en-US" altLang="zh-CN" dirty="0" smtClean="0"/>
          </a:p>
          <a:p>
            <a:pPr lvl="1"/>
            <a:r>
              <a:rPr lang="zh-CN" altLang="en-US" dirty="0" smtClean="0"/>
              <a:t>是否存在</a:t>
            </a:r>
            <a:r>
              <a:rPr lang="zh-CN" altLang="en-US" dirty="0" smtClean="0">
                <a:solidFill>
                  <a:srgbClr val="FF0000"/>
                </a:solidFill>
              </a:rPr>
              <a:t>孤立语句</a:t>
            </a:r>
            <a:endParaRPr lang="en-US" altLang="zh-CN" dirty="0" smtClean="0">
              <a:solidFill>
                <a:srgbClr val="FF0000"/>
              </a:solidFill>
            </a:endParaRPr>
          </a:p>
          <a:p>
            <a:pPr lvl="1"/>
            <a:r>
              <a:rPr lang="zh-CN" altLang="en-US" dirty="0" smtClean="0">
                <a:solidFill>
                  <a:srgbClr val="FF0000"/>
                </a:solidFill>
              </a:rPr>
              <a:t>环复杂度</a:t>
            </a:r>
            <a:r>
              <a:rPr lang="zh-CN" altLang="en-US" dirty="0" smtClean="0"/>
              <a:t>是否太大</a:t>
            </a:r>
            <a:endParaRPr lang="en-US" altLang="zh-CN" dirty="0" smtClean="0"/>
          </a:p>
          <a:p>
            <a:pPr lvl="1"/>
            <a:r>
              <a:rPr lang="zh-CN" altLang="en-US" dirty="0" smtClean="0"/>
              <a:t>是否存在</a:t>
            </a:r>
            <a:r>
              <a:rPr lang="zh-CN" altLang="en-US" dirty="0" smtClean="0">
                <a:solidFill>
                  <a:srgbClr val="FF0000"/>
                </a:solidFill>
              </a:rPr>
              <a:t>非结构化设计</a:t>
            </a:r>
            <a:endParaRPr lang="en-US" altLang="zh-CN" dirty="0" smtClean="0">
              <a:solidFill>
                <a:srgbClr val="FF0000"/>
              </a:solidFill>
            </a:endParaRPr>
          </a:p>
        </p:txBody>
      </p:sp>
    </p:spTree>
    <p:extLst>
      <p:ext uri="{BB962C8B-B14F-4D97-AF65-F5344CB8AC3E}">
        <p14:creationId xmlns:p14="http://schemas.microsoft.com/office/powerpoint/2010/main" val="2500709466"/>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 calcmode="lin" valueType="num">
                                      <p:cBhvr additive="base">
                                        <p:cTn id="25"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
                                            <p:txEl>
                                              <p:pRg st="4" end="4"/>
                                            </p:txEl>
                                          </p:spTgt>
                                        </p:tgtEl>
                                        <p:attrNameLst>
                                          <p:attrName>style.visibility</p:attrName>
                                        </p:attrNameLst>
                                      </p:cBhvr>
                                      <p:to>
                                        <p:strVal val="visible"/>
                                      </p:to>
                                    </p:set>
                                    <p:anim calcmode="lin" valueType="num">
                                      <p:cBhvr additive="base">
                                        <p:cTn id="31"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计算环复杂度</a:t>
            </a:r>
            <a:r>
              <a:rPr lang="en-US" altLang="zh-CN" dirty="0" smtClean="0"/>
              <a:t>——</a:t>
            </a:r>
            <a:r>
              <a:rPr lang="zh-CN" altLang="en-US" dirty="0" smtClean="0"/>
              <a:t>画程序图</a:t>
            </a:r>
            <a:endParaRPr lang="zh-CN" altLang="en-US" dirty="0"/>
          </a:p>
        </p:txBody>
      </p:sp>
      <p:sp>
        <p:nvSpPr>
          <p:cNvPr id="3" name="内容占位符 2"/>
          <p:cNvSpPr>
            <a:spLocks noGrp="1"/>
          </p:cNvSpPr>
          <p:nvPr>
            <p:ph idx="1"/>
          </p:nvPr>
        </p:nvSpPr>
        <p:spPr>
          <a:xfrm>
            <a:off x="695400" y="1196752"/>
            <a:ext cx="10801200" cy="4267200"/>
          </a:xfrm>
        </p:spPr>
        <p:txBody>
          <a:bodyPr/>
          <a:lstStyle/>
          <a:p>
            <a:r>
              <a:rPr lang="zh-CN" altLang="en-US" dirty="0" smtClean="0">
                <a:solidFill>
                  <a:srgbClr val="FF0000"/>
                </a:solidFill>
              </a:rPr>
              <a:t>程序图</a:t>
            </a:r>
            <a:r>
              <a:rPr lang="zh-CN" altLang="en-US" dirty="0" smtClean="0"/>
              <a:t>：压缩后的程序流程图，也是一种特殊形式的有向图</a:t>
            </a:r>
            <a:endParaRPr lang="en-US" altLang="zh-CN" dirty="0" smtClean="0"/>
          </a:p>
          <a:p>
            <a:r>
              <a:rPr lang="zh-CN" altLang="en-US" dirty="0" smtClean="0"/>
              <a:t>画程序图的压缩原则：</a:t>
            </a:r>
            <a:endParaRPr lang="en-US" altLang="zh-CN" dirty="0" smtClean="0"/>
          </a:p>
          <a:p>
            <a:pPr lvl="1"/>
            <a:r>
              <a:rPr lang="zh-CN" altLang="en-US" dirty="0" smtClean="0"/>
              <a:t>剔除注释语句</a:t>
            </a:r>
            <a:endParaRPr lang="en-US" altLang="zh-CN" dirty="0" smtClean="0"/>
          </a:p>
          <a:p>
            <a:pPr lvl="1"/>
            <a:r>
              <a:rPr lang="zh-CN" altLang="en-US" dirty="0" smtClean="0"/>
              <a:t>剔除所有数据变量声明语句</a:t>
            </a:r>
            <a:endParaRPr lang="en-US" altLang="zh-CN" dirty="0" smtClean="0"/>
          </a:p>
          <a:p>
            <a:pPr lvl="1"/>
            <a:r>
              <a:rPr lang="zh-CN" altLang="en-US" dirty="0" smtClean="0"/>
              <a:t>所有连续的</a:t>
            </a:r>
            <a:r>
              <a:rPr lang="zh-CN" altLang="en-US" dirty="0" smtClean="0">
                <a:solidFill>
                  <a:srgbClr val="FF0000"/>
                </a:solidFill>
              </a:rPr>
              <a:t>串行语句</a:t>
            </a:r>
            <a:r>
              <a:rPr lang="zh-CN" altLang="en-US" dirty="0" smtClean="0"/>
              <a:t>压缩为一个节点</a:t>
            </a:r>
            <a:endParaRPr lang="en-US" altLang="zh-CN" dirty="0" smtClean="0"/>
          </a:p>
          <a:p>
            <a:pPr lvl="1"/>
            <a:r>
              <a:rPr lang="zh-CN" altLang="en-US" dirty="0" smtClean="0"/>
              <a:t>所有循环次数压缩为一次循环：无论某个循环结构将循环多少次，仅考虑执行循环体和不执行循环体这两种情况</a:t>
            </a:r>
            <a:endParaRPr lang="zh-CN" altLang="en-US" dirty="0"/>
          </a:p>
        </p:txBody>
      </p:sp>
      <p:pic>
        <p:nvPicPr>
          <p:cNvPr id="4" name="图片 3"/>
          <p:cNvPicPr>
            <a:picLocks noChangeAspect="1"/>
          </p:cNvPicPr>
          <p:nvPr/>
        </p:nvPicPr>
        <p:blipFill>
          <a:blip r:embed="rId3">
            <a:clrChange>
              <a:clrFrom>
                <a:srgbClr val="EFEFEF"/>
              </a:clrFrom>
              <a:clrTo>
                <a:srgbClr val="EFEFEF">
                  <a:alpha val="0"/>
                </a:srgbClr>
              </a:clrTo>
            </a:clrChange>
          </a:blip>
          <a:stretch>
            <a:fillRect/>
          </a:stretch>
        </p:blipFill>
        <p:spPr>
          <a:xfrm>
            <a:off x="7968208" y="1844824"/>
            <a:ext cx="2838095" cy="2771429"/>
          </a:xfrm>
          <a:prstGeom prst="rect">
            <a:avLst/>
          </a:prstGeom>
        </p:spPr>
      </p:pic>
    </p:spTree>
    <p:extLst>
      <p:ext uri="{BB962C8B-B14F-4D97-AF65-F5344CB8AC3E}">
        <p14:creationId xmlns:p14="http://schemas.microsoft.com/office/powerpoint/2010/main" val="1567630298"/>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计算环复杂度</a:t>
            </a:r>
            <a:endParaRPr lang="zh-CN" altLang="en-US" dirty="0"/>
          </a:p>
        </p:txBody>
      </p:sp>
      <p:sp>
        <p:nvSpPr>
          <p:cNvPr id="3" name="内容占位符 2"/>
          <p:cNvSpPr>
            <a:spLocks noGrp="1"/>
          </p:cNvSpPr>
          <p:nvPr>
            <p:ph idx="1"/>
          </p:nvPr>
        </p:nvSpPr>
        <p:spPr/>
        <p:txBody>
          <a:bodyPr/>
          <a:lstStyle/>
          <a:p>
            <a:r>
              <a:rPr lang="zh-CN" altLang="en-US" dirty="0" smtClean="0"/>
              <a:t>直观观察法</a:t>
            </a:r>
            <a:endParaRPr lang="en-US" altLang="zh-CN" dirty="0" smtClean="0"/>
          </a:p>
          <a:p>
            <a:r>
              <a:rPr lang="zh-CN" altLang="en-US" dirty="0" smtClean="0"/>
              <a:t>公式计算法</a:t>
            </a:r>
            <a:endParaRPr lang="en-US" altLang="zh-CN" dirty="0" smtClean="0"/>
          </a:p>
          <a:p>
            <a:r>
              <a:rPr lang="zh-CN" altLang="en-US" dirty="0" smtClean="0"/>
              <a:t>判定节点法</a:t>
            </a:r>
            <a:endParaRPr lang="en-US" altLang="zh-CN" dirty="0" smtClean="0"/>
          </a:p>
          <a:p>
            <a:pPr lvl="1"/>
            <a:endParaRPr lang="zh-CN" altLang="en-US" dirty="0"/>
          </a:p>
        </p:txBody>
      </p:sp>
    </p:spTree>
    <p:extLst>
      <p:ext uri="{BB962C8B-B14F-4D97-AF65-F5344CB8AC3E}">
        <p14:creationId xmlns:p14="http://schemas.microsoft.com/office/powerpoint/2010/main" val="1578205867"/>
      </p:ext>
    </p:extLst>
  </p:cSld>
  <p:clrMapOvr>
    <a:masterClrMapping/>
  </p:clrMapOvr>
  <p:transition>
    <p:blinds dir="vert"/>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计算环复杂度</a:t>
            </a:r>
            <a:endParaRPr lang="zh-CN" altLang="en-US" dirty="0"/>
          </a:p>
        </p:txBody>
      </p:sp>
      <p:sp>
        <p:nvSpPr>
          <p:cNvPr id="3" name="内容占位符 2"/>
          <p:cNvSpPr>
            <a:spLocks noGrp="1"/>
          </p:cNvSpPr>
          <p:nvPr>
            <p:ph idx="1"/>
          </p:nvPr>
        </p:nvSpPr>
        <p:spPr/>
        <p:txBody>
          <a:bodyPr/>
          <a:lstStyle/>
          <a:p>
            <a:pPr>
              <a:lnSpc>
                <a:spcPct val="120000"/>
              </a:lnSpc>
            </a:pPr>
            <a:r>
              <a:rPr lang="zh-CN" altLang="en-US" dirty="0" smtClean="0"/>
              <a:t>计算环复杂度（</a:t>
            </a:r>
            <a:r>
              <a:rPr lang="en-US" altLang="zh-CN" dirty="0" smtClean="0"/>
              <a:t>1</a:t>
            </a:r>
            <a:r>
              <a:rPr lang="zh-CN" altLang="en-US" dirty="0" smtClean="0"/>
              <a:t>）直观观察法：封闭的区域</a:t>
            </a:r>
            <a:r>
              <a:rPr lang="en-US" altLang="zh-CN" dirty="0" smtClean="0"/>
              <a:t>+1</a:t>
            </a:r>
          </a:p>
          <a:p>
            <a:pPr lvl="1">
              <a:lnSpc>
                <a:spcPct val="120000"/>
              </a:lnSpc>
            </a:pPr>
            <a:r>
              <a:rPr lang="zh-CN" altLang="en-US" dirty="0" smtClean="0"/>
              <a:t>如右图，观察程序图中将二维平面分割为封闭区域</a:t>
            </a:r>
            <a:endParaRPr lang="en-US" altLang="zh-CN" dirty="0" smtClean="0"/>
          </a:p>
          <a:p>
            <a:pPr marL="471487" lvl="1" indent="0">
              <a:lnSpc>
                <a:spcPct val="120000"/>
              </a:lnSpc>
              <a:buNone/>
            </a:pPr>
            <a:r>
              <a:rPr lang="zh-CN" altLang="en-US" dirty="0" smtClean="0"/>
              <a:t>和开放区域的个数</a:t>
            </a:r>
            <a:endParaRPr lang="en-US" altLang="zh-CN" dirty="0" smtClean="0"/>
          </a:p>
          <a:p>
            <a:pPr lvl="1">
              <a:lnSpc>
                <a:spcPct val="120000"/>
              </a:lnSpc>
            </a:pPr>
            <a:r>
              <a:rPr lang="zh-CN" altLang="en-US" dirty="0" smtClean="0"/>
              <a:t>区域</a:t>
            </a:r>
            <a:r>
              <a:rPr lang="en-US" altLang="zh-CN" dirty="0" smtClean="0"/>
              <a:t>1</a:t>
            </a:r>
            <a:r>
              <a:rPr lang="zh-CN" altLang="en-US" dirty="0" smtClean="0"/>
              <a:t>：节点</a:t>
            </a:r>
            <a:r>
              <a:rPr lang="en-US" altLang="zh-CN" dirty="0" smtClean="0"/>
              <a:t>A</a:t>
            </a:r>
            <a:r>
              <a:rPr lang="zh-CN" altLang="en-US" dirty="0" smtClean="0"/>
              <a:t>、</a:t>
            </a:r>
            <a:r>
              <a:rPr lang="en-US" altLang="zh-CN" dirty="0" smtClean="0"/>
              <a:t>B</a:t>
            </a:r>
            <a:r>
              <a:rPr lang="zh-CN" altLang="en-US" dirty="0" smtClean="0"/>
              <a:t>、</a:t>
            </a:r>
            <a:r>
              <a:rPr lang="en-US" altLang="zh-CN" dirty="0" smtClean="0"/>
              <a:t>E</a:t>
            </a:r>
            <a:r>
              <a:rPr lang="zh-CN" altLang="en-US" dirty="0" smtClean="0"/>
              <a:t>、</a:t>
            </a:r>
            <a:r>
              <a:rPr lang="en-US" altLang="zh-CN" dirty="0" smtClean="0"/>
              <a:t>D</a:t>
            </a:r>
            <a:r>
              <a:rPr lang="zh-CN" altLang="en-US" dirty="0" smtClean="0"/>
              <a:t>所围成</a:t>
            </a:r>
            <a:endParaRPr lang="en-US" altLang="zh-CN" dirty="0" smtClean="0"/>
          </a:p>
          <a:p>
            <a:pPr lvl="1">
              <a:lnSpc>
                <a:spcPct val="120000"/>
              </a:lnSpc>
            </a:pPr>
            <a:r>
              <a:rPr lang="zh-CN" altLang="en-US" dirty="0" smtClean="0"/>
              <a:t>区域</a:t>
            </a:r>
            <a:r>
              <a:rPr lang="en-US" altLang="zh-CN" dirty="0" smtClean="0"/>
              <a:t>2</a:t>
            </a:r>
            <a:r>
              <a:rPr lang="zh-CN" altLang="en-US" dirty="0" smtClean="0"/>
              <a:t>：节点</a:t>
            </a:r>
            <a:r>
              <a:rPr lang="en-US" altLang="zh-CN" dirty="0" smtClean="0"/>
              <a:t>B</a:t>
            </a:r>
            <a:r>
              <a:rPr lang="zh-CN" altLang="en-US" dirty="0" smtClean="0"/>
              <a:t>、</a:t>
            </a:r>
            <a:r>
              <a:rPr lang="en-US" altLang="zh-CN" dirty="0" smtClean="0"/>
              <a:t>C</a:t>
            </a:r>
            <a:r>
              <a:rPr lang="zh-CN" altLang="en-US" dirty="0" smtClean="0"/>
              <a:t>所围成</a:t>
            </a:r>
            <a:endParaRPr lang="en-US" altLang="zh-CN" dirty="0" smtClean="0"/>
          </a:p>
          <a:p>
            <a:pPr lvl="1">
              <a:lnSpc>
                <a:spcPct val="120000"/>
              </a:lnSpc>
            </a:pPr>
            <a:r>
              <a:rPr lang="zh-CN" altLang="en-US" dirty="0" smtClean="0"/>
              <a:t>区域</a:t>
            </a:r>
            <a:r>
              <a:rPr lang="en-US" altLang="zh-CN" dirty="0" smtClean="0"/>
              <a:t>3</a:t>
            </a:r>
            <a:r>
              <a:rPr lang="zh-CN" altLang="en-US" dirty="0" smtClean="0"/>
              <a:t>：节点</a:t>
            </a:r>
            <a:r>
              <a:rPr lang="en-US" altLang="zh-CN" dirty="0" smtClean="0"/>
              <a:t>B</a:t>
            </a:r>
            <a:r>
              <a:rPr lang="zh-CN" altLang="en-US" dirty="0" smtClean="0"/>
              <a:t>、</a:t>
            </a:r>
            <a:r>
              <a:rPr lang="en-US" altLang="zh-CN" dirty="0" smtClean="0"/>
              <a:t>C</a:t>
            </a:r>
            <a:r>
              <a:rPr lang="zh-CN" altLang="en-US" dirty="0" smtClean="0"/>
              <a:t>、</a:t>
            </a:r>
            <a:r>
              <a:rPr lang="en-US" altLang="zh-CN" dirty="0" smtClean="0"/>
              <a:t> G </a:t>
            </a:r>
            <a:r>
              <a:rPr lang="zh-CN" altLang="en-US" dirty="0" smtClean="0"/>
              <a:t>、</a:t>
            </a:r>
            <a:r>
              <a:rPr lang="en-US" altLang="zh-CN" dirty="0" smtClean="0"/>
              <a:t>F </a:t>
            </a:r>
            <a:r>
              <a:rPr lang="zh-CN" altLang="en-US" dirty="0" smtClean="0"/>
              <a:t>、</a:t>
            </a:r>
            <a:r>
              <a:rPr lang="en-US" altLang="zh-CN" dirty="0" smtClean="0"/>
              <a:t>E</a:t>
            </a:r>
            <a:r>
              <a:rPr lang="zh-CN" altLang="en-US" dirty="0" smtClean="0"/>
              <a:t>所围成</a:t>
            </a:r>
            <a:endParaRPr lang="en-US" altLang="zh-CN" dirty="0" smtClean="0"/>
          </a:p>
          <a:p>
            <a:pPr lvl="1">
              <a:lnSpc>
                <a:spcPct val="120000"/>
              </a:lnSpc>
            </a:pPr>
            <a:r>
              <a:rPr lang="zh-CN" altLang="en-US" dirty="0" smtClean="0"/>
              <a:t>区域</a:t>
            </a:r>
            <a:r>
              <a:rPr lang="en-US" altLang="zh-CN" dirty="0" smtClean="0"/>
              <a:t>4</a:t>
            </a:r>
            <a:r>
              <a:rPr lang="zh-CN" altLang="en-US" dirty="0" smtClean="0"/>
              <a:t>：节点</a:t>
            </a:r>
            <a:r>
              <a:rPr lang="en-US" altLang="zh-CN" dirty="0"/>
              <a:t>D</a:t>
            </a:r>
            <a:r>
              <a:rPr lang="zh-CN" altLang="en-US" dirty="0" smtClean="0"/>
              <a:t>、</a:t>
            </a:r>
            <a:r>
              <a:rPr lang="en-US" altLang="zh-CN" dirty="0" smtClean="0"/>
              <a:t>E</a:t>
            </a:r>
            <a:r>
              <a:rPr lang="zh-CN" altLang="en-US" dirty="0" smtClean="0"/>
              <a:t>、</a:t>
            </a:r>
            <a:r>
              <a:rPr lang="en-US" altLang="zh-CN" dirty="0" smtClean="0"/>
              <a:t>F</a:t>
            </a:r>
            <a:r>
              <a:rPr lang="zh-CN" altLang="en-US" dirty="0" smtClean="0"/>
              <a:t>所围成</a:t>
            </a:r>
            <a:endParaRPr lang="en-US" altLang="zh-CN" dirty="0" smtClean="0"/>
          </a:p>
          <a:p>
            <a:pPr lvl="1">
              <a:lnSpc>
                <a:spcPct val="120000"/>
              </a:lnSpc>
            </a:pPr>
            <a:r>
              <a:rPr lang="zh-CN" altLang="en-US" dirty="0" smtClean="0"/>
              <a:t>另有一个外部的开放区域，得到程序图的环复杂度为</a:t>
            </a:r>
            <a:r>
              <a:rPr lang="en-US" altLang="zh-CN" dirty="0" smtClean="0"/>
              <a:t>5</a:t>
            </a:r>
          </a:p>
          <a:p>
            <a:pPr>
              <a:lnSpc>
                <a:spcPct val="120000"/>
              </a:lnSpc>
            </a:pPr>
            <a:endParaRPr lang="zh-CN" altLang="en-US" dirty="0"/>
          </a:p>
        </p:txBody>
      </p:sp>
      <p:pic>
        <p:nvPicPr>
          <p:cNvPr id="4" name="图片 3"/>
          <p:cNvPicPr>
            <a:picLocks noChangeAspect="1"/>
          </p:cNvPicPr>
          <p:nvPr/>
        </p:nvPicPr>
        <p:blipFill>
          <a:blip r:embed="rId2">
            <a:clrChange>
              <a:clrFrom>
                <a:srgbClr val="EFEFEF"/>
              </a:clrFrom>
              <a:clrTo>
                <a:srgbClr val="EFEFEF">
                  <a:alpha val="0"/>
                </a:srgbClr>
              </a:clrTo>
            </a:clrChange>
          </a:blip>
          <a:stretch>
            <a:fillRect/>
          </a:stretch>
        </p:blipFill>
        <p:spPr>
          <a:xfrm>
            <a:off x="7536160" y="1412776"/>
            <a:ext cx="4130066" cy="4033051"/>
          </a:xfrm>
          <a:prstGeom prst="rect">
            <a:avLst/>
          </a:prstGeom>
        </p:spPr>
      </p:pic>
    </p:spTree>
    <p:extLst>
      <p:ext uri="{BB962C8B-B14F-4D97-AF65-F5344CB8AC3E}">
        <p14:creationId xmlns:p14="http://schemas.microsoft.com/office/powerpoint/2010/main" val="2378172415"/>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additive="base">
                                        <p:cTn id="2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 calcmode="lin" valueType="num">
                                      <p:cBhvr additive="base">
                                        <p:cTn id="2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 calcmode="lin" valueType="num">
                                      <p:cBhvr additive="base">
                                        <p:cTn id="3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计算环复杂度</a:t>
            </a:r>
            <a:endParaRPr lang="zh-CN" altLang="en-US" dirty="0"/>
          </a:p>
        </p:txBody>
      </p:sp>
      <p:sp>
        <p:nvSpPr>
          <p:cNvPr id="3" name="内容占位符 2"/>
          <p:cNvSpPr>
            <a:spLocks noGrp="1"/>
          </p:cNvSpPr>
          <p:nvPr>
            <p:ph idx="1"/>
          </p:nvPr>
        </p:nvSpPr>
        <p:spPr>
          <a:xfrm>
            <a:off x="623392" y="836712"/>
            <a:ext cx="10873208" cy="4843264"/>
          </a:xfrm>
        </p:spPr>
        <p:txBody>
          <a:bodyPr/>
          <a:lstStyle/>
          <a:p>
            <a:r>
              <a:rPr lang="zh-CN" altLang="en-US" dirty="0" smtClean="0"/>
              <a:t>计算环复杂度（</a:t>
            </a:r>
            <a:r>
              <a:rPr lang="en-US" altLang="zh-CN" dirty="0" smtClean="0"/>
              <a:t>2</a:t>
            </a:r>
            <a:r>
              <a:rPr lang="zh-CN" altLang="en-US" dirty="0" smtClean="0"/>
              <a:t>）公式法：</a:t>
            </a:r>
            <a:endParaRPr lang="en-US" altLang="zh-CN" dirty="0" smtClean="0"/>
          </a:p>
          <a:p>
            <a:pPr lvl="1"/>
            <a:r>
              <a:rPr lang="en-US" altLang="zh-CN" dirty="0" smtClean="0"/>
              <a:t>V(G) = e–n+2</a:t>
            </a:r>
            <a:r>
              <a:rPr lang="zh-CN" altLang="en-US" dirty="0" smtClean="0"/>
              <a:t>（</a:t>
            </a:r>
            <a:r>
              <a:rPr lang="zh-CN" altLang="en-US" dirty="0" smtClean="0">
                <a:solidFill>
                  <a:srgbClr val="FF0000"/>
                </a:solidFill>
              </a:rPr>
              <a:t>前提：单入口和单出口</a:t>
            </a:r>
            <a:r>
              <a:rPr lang="zh-CN" altLang="en-US" dirty="0" smtClean="0"/>
              <a:t>）</a:t>
            </a:r>
            <a:endParaRPr lang="en-US" altLang="zh-CN" dirty="0" smtClean="0"/>
          </a:p>
        </p:txBody>
      </p:sp>
    </p:spTree>
    <p:extLst>
      <p:ext uri="{BB962C8B-B14F-4D97-AF65-F5344CB8AC3E}">
        <p14:creationId xmlns:p14="http://schemas.microsoft.com/office/powerpoint/2010/main" val="2239661706"/>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计算环复杂度</a:t>
            </a:r>
            <a:endParaRPr lang="zh-CN" altLang="en-US" dirty="0"/>
          </a:p>
        </p:txBody>
      </p:sp>
      <p:sp>
        <p:nvSpPr>
          <p:cNvPr id="3" name="内容占位符 2"/>
          <p:cNvSpPr>
            <a:spLocks noGrp="1"/>
          </p:cNvSpPr>
          <p:nvPr>
            <p:ph idx="1"/>
          </p:nvPr>
        </p:nvSpPr>
        <p:spPr>
          <a:xfrm>
            <a:off x="335360" y="980728"/>
            <a:ext cx="10873208" cy="4843264"/>
          </a:xfrm>
        </p:spPr>
        <p:txBody>
          <a:bodyPr/>
          <a:lstStyle/>
          <a:p>
            <a:r>
              <a:rPr lang="en-US" altLang="zh-CN" dirty="0" smtClean="0"/>
              <a:t> </a:t>
            </a:r>
            <a:r>
              <a:rPr lang="zh-CN" altLang="en-US" dirty="0" smtClean="0"/>
              <a:t>计算环复杂度（</a:t>
            </a:r>
            <a:r>
              <a:rPr lang="en-US" altLang="zh-CN" dirty="0" smtClean="0"/>
              <a:t>3</a:t>
            </a:r>
            <a:r>
              <a:rPr lang="zh-CN" altLang="en-US" dirty="0" smtClean="0"/>
              <a:t>）判定节点法：</a:t>
            </a:r>
            <a:endParaRPr lang="en-US" altLang="zh-CN" dirty="0" smtClean="0"/>
          </a:p>
          <a:p>
            <a:pPr lvl="1"/>
            <a:r>
              <a:rPr lang="zh-CN" altLang="en-US" dirty="0" smtClean="0"/>
              <a:t>利用代码中判定节点的数目来计算环复杂度 </a:t>
            </a:r>
            <a:endParaRPr lang="en-US" altLang="zh-CN" dirty="0" smtClean="0"/>
          </a:p>
          <a:p>
            <a:pPr lvl="1"/>
            <a:r>
              <a:rPr lang="en-US" altLang="zh-CN" dirty="0" smtClean="0"/>
              <a:t>V(G)=P+ 1</a:t>
            </a:r>
            <a:r>
              <a:rPr lang="zh-CN" altLang="en-US" dirty="0" smtClean="0"/>
              <a:t>（</a:t>
            </a:r>
            <a:r>
              <a:rPr lang="en-US" altLang="zh-CN" dirty="0" smtClean="0"/>
              <a:t>p</a:t>
            </a:r>
            <a:r>
              <a:rPr lang="zh-CN" altLang="en-US" dirty="0" smtClean="0"/>
              <a:t>代表独立判定节点的数目）</a:t>
            </a:r>
            <a:endParaRPr lang="en-US" altLang="zh-CN" dirty="0" smtClean="0"/>
          </a:p>
          <a:p>
            <a:pPr lvl="1"/>
            <a:r>
              <a:rPr lang="zh-CN" altLang="en-US" dirty="0" smtClean="0"/>
              <a:t>通常情况判定节点非常容易识别</a:t>
            </a:r>
            <a:endParaRPr lang="en-US" altLang="zh-CN" dirty="0" smtClean="0"/>
          </a:p>
          <a:p>
            <a:pPr lvl="1"/>
            <a:r>
              <a:rPr lang="zh-CN" altLang="en-US" dirty="0" smtClean="0"/>
              <a:t>遇到</a:t>
            </a:r>
            <a:r>
              <a:rPr lang="en-US" altLang="zh-CN" dirty="0" smtClean="0"/>
              <a:t>switch</a:t>
            </a:r>
            <a:r>
              <a:rPr lang="zh-CN" altLang="en-US" dirty="0" smtClean="0"/>
              <a:t>语句怎么做？</a:t>
            </a:r>
            <a:endParaRPr lang="en-US" altLang="zh-CN" dirty="0" smtClean="0"/>
          </a:p>
          <a:p>
            <a:pPr lvl="1"/>
            <a:endParaRPr lang="en-US" altLang="zh-CN" dirty="0" smtClean="0"/>
          </a:p>
          <a:p>
            <a:pPr marL="471487" lvl="1" indent="0">
              <a:buNone/>
            </a:pPr>
            <a:r>
              <a:rPr lang="en-US" altLang="zh-CN" dirty="0" smtClean="0"/>
              <a:t>                                                                                                                                                                                                                                                                                                                                                                                             </a:t>
            </a:r>
            <a:endParaRPr lang="zh-CN" altLang="en-US" dirty="0"/>
          </a:p>
        </p:txBody>
      </p:sp>
      <p:pic>
        <p:nvPicPr>
          <p:cNvPr id="4" name="图片 3"/>
          <p:cNvPicPr>
            <a:picLocks noChangeAspect="1"/>
          </p:cNvPicPr>
          <p:nvPr/>
        </p:nvPicPr>
        <p:blipFill>
          <a:blip r:embed="rId3">
            <a:clrChange>
              <a:clrFrom>
                <a:srgbClr val="F0F0F0"/>
              </a:clrFrom>
              <a:clrTo>
                <a:srgbClr val="F0F0F0">
                  <a:alpha val="0"/>
                </a:srgbClr>
              </a:clrTo>
            </a:clrChange>
          </a:blip>
          <a:stretch>
            <a:fillRect/>
          </a:stretch>
        </p:blipFill>
        <p:spPr>
          <a:xfrm>
            <a:off x="5375920" y="2925245"/>
            <a:ext cx="3447619" cy="3238095"/>
          </a:xfrm>
          <a:prstGeom prst="rect">
            <a:avLst/>
          </a:prstGeom>
        </p:spPr>
      </p:pic>
      <p:pic>
        <p:nvPicPr>
          <p:cNvPr id="5" name="图片 4"/>
          <p:cNvPicPr>
            <a:picLocks noChangeAspect="1"/>
          </p:cNvPicPr>
          <p:nvPr/>
        </p:nvPicPr>
        <p:blipFill>
          <a:blip r:embed="rId4">
            <a:clrChange>
              <a:clrFrom>
                <a:srgbClr val="EFEFEF"/>
              </a:clrFrom>
              <a:clrTo>
                <a:srgbClr val="EFEFEF">
                  <a:alpha val="0"/>
                </a:srgbClr>
              </a:clrTo>
            </a:clrChange>
          </a:blip>
          <a:stretch>
            <a:fillRect/>
          </a:stretch>
        </p:blipFill>
        <p:spPr>
          <a:xfrm>
            <a:off x="7968208" y="908720"/>
            <a:ext cx="4130066" cy="4033051"/>
          </a:xfrm>
          <a:prstGeom prst="rect">
            <a:avLst/>
          </a:prstGeom>
        </p:spPr>
      </p:pic>
    </p:spTree>
    <p:extLst>
      <p:ext uri="{BB962C8B-B14F-4D97-AF65-F5344CB8AC3E}">
        <p14:creationId xmlns:p14="http://schemas.microsoft.com/office/powerpoint/2010/main" val="1695916539"/>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 calcmode="lin" valueType="num">
                                      <p:cBhvr additive="base">
                                        <p:cTn id="1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additive="base">
                                        <p:cTn id="2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 calcmode="lin" valueType="num">
                                      <p:cBhvr additive="base">
                                        <p:cTn id="27" dur="500" fill="hold"/>
                                        <p:tgtEl>
                                          <p:spTgt spid="4"/>
                                        </p:tgtEl>
                                        <p:attrNameLst>
                                          <p:attrName>ppt_x</p:attrName>
                                        </p:attrNameLst>
                                      </p:cBhvr>
                                      <p:tavLst>
                                        <p:tav tm="0">
                                          <p:val>
                                            <p:strVal val="#ppt_x"/>
                                          </p:val>
                                        </p:tav>
                                        <p:tav tm="100000">
                                          <p:val>
                                            <p:strVal val="#ppt_x"/>
                                          </p:val>
                                        </p:tav>
                                      </p:tavLst>
                                    </p:anim>
                                    <p:anim calcmode="lin" valueType="num">
                                      <p:cBhvr additive="base">
                                        <p:cTn id="2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zh-CN" altLang="en-US" dirty="0" smtClean="0"/>
              <a:t>白盒测试概述</a:t>
            </a:r>
            <a:endParaRPr lang="zh-CN" altLang="en-US" dirty="0"/>
          </a:p>
        </p:txBody>
      </p:sp>
      <p:sp>
        <p:nvSpPr>
          <p:cNvPr id="2" name="内容占位符 1"/>
          <p:cNvSpPr>
            <a:spLocks noGrp="1"/>
          </p:cNvSpPr>
          <p:nvPr>
            <p:ph idx="1"/>
          </p:nvPr>
        </p:nvSpPr>
        <p:spPr/>
        <p:txBody>
          <a:bodyPr/>
          <a:lstStyle/>
          <a:p>
            <a:r>
              <a:rPr lang="zh-CN" altLang="en-US" dirty="0" smtClean="0"/>
              <a:t>白盒测试与黑盒测试比较</a:t>
            </a:r>
            <a:endParaRPr lang="en-US" altLang="zh-CN" dirty="0" smtClean="0"/>
          </a:p>
          <a:p>
            <a:pPr lvl="1"/>
            <a:r>
              <a:rPr lang="zh-CN" altLang="en-US" dirty="0" smtClean="0"/>
              <a:t>黑盒测试：</a:t>
            </a:r>
            <a:r>
              <a:rPr lang="zh-CN" altLang="en-US" dirty="0" smtClean="0">
                <a:solidFill>
                  <a:srgbClr val="FF0000"/>
                </a:solidFill>
              </a:rPr>
              <a:t>功能</a:t>
            </a:r>
            <a:r>
              <a:rPr lang="zh-CN" altLang="en-US" dirty="0" smtClean="0"/>
              <a:t>级别</a:t>
            </a:r>
            <a:endParaRPr lang="en-US" altLang="zh-CN" dirty="0" smtClean="0"/>
          </a:p>
          <a:p>
            <a:pPr lvl="1"/>
            <a:r>
              <a:rPr lang="zh-CN" altLang="en-US" dirty="0"/>
              <a:t>白</a:t>
            </a:r>
            <a:r>
              <a:rPr lang="zh-CN" altLang="en-US" dirty="0" smtClean="0"/>
              <a:t>盒测试：</a:t>
            </a:r>
            <a:r>
              <a:rPr lang="zh-CN" altLang="en-US" dirty="0" smtClean="0">
                <a:solidFill>
                  <a:srgbClr val="FF0000"/>
                </a:solidFill>
              </a:rPr>
              <a:t>函数</a:t>
            </a:r>
            <a:r>
              <a:rPr lang="zh-CN" altLang="en-US" dirty="0" smtClean="0"/>
              <a:t>级别</a:t>
            </a:r>
            <a:endParaRPr lang="en-US" altLang="zh-CN" dirty="0" smtClean="0"/>
          </a:p>
          <a:p>
            <a:endParaRPr lang="zh-CN" altLang="en-US" dirty="0"/>
          </a:p>
        </p:txBody>
      </p:sp>
    </p:spTree>
    <p:extLst>
      <p:ext uri="{BB962C8B-B14F-4D97-AF65-F5344CB8AC3E}">
        <p14:creationId xmlns:p14="http://schemas.microsoft.com/office/powerpoint/2010/main" val="343051587"/>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 calcmode="lin" valueType="num">
                                      <p:cBhvr additive="base">
                                        <p:cTn id="7"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 calcmode="lin" valueType="num">
                                      <p:cBhvr additive="base">
                                        <p:cTn id="13"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计算环复杂度</a:t>
            </a:r>
            <a:endParaRPr lang="zh-CN" altLang="en-US" dirty="0"/>
          </a:p>
        </p:txBody>
      </p:sp>
      <p:sp>
        <p:nvSpPr>
          <p:cNvPr id="8" name="内容占位符 7"/>
          <p:cNvSpPr>
            <a:spLocks noGrp="1"/>
          </p:cNvSpPr>
          <p:nvPr>
            <p:ph idx="1"/>
          </p:nvPr>
        </p:nvSpPr>
        <p:spPr/>
        <p:txBody>
          <a:bodyPr/>
          <a:lstStyle/>
          <a:p>
            <a:endParaRPr lang="zh-CN" altLang="en-US"/>
          </a:p>
        </p:txBody>
      </p:sp>
      <p:pic>
        <p:nvPicPr>
          <p:cNvPr id="4" name="图片 3"/>
          <p:cNvPicPr>
            <a:picLocks noChangeAspect="1"/>
          </p:cNvPicPr>
          <p:nvPr/>
        </p:nvPicPr>
        <p:blipFill>
          <a:blip r:embed="rId2"/>
          <a:stretch>
            <a:fillRect/>
          </a:stretch>
        </p:blipFill>
        <p:spPr>
          <a:xfrm>
            <a:off x="1487488" y="1556792"/>
            <a:ext cx="3009524" cy="2876190"/>
          </a:xfrm>
          <a:prstGeom prst="rect">
            <a:avLst/>
          </a:prstGeom>
        </p:spPr>
      </p:pic>
      <p:pic>
        <p:nvPicPr>
          <p:cNvPr id="5" name="图片 4"/>
          <p:cNvPicPr>
            <a:picLocks noChangeAspect="1"/>
          </p:cNvPicPr>
          <p:nvPr/>
        </p:nvPicPr>
        <p:blipFill>
          <a:blip r:embed="rId3"/>
          <a:stretch>
            <a:fillRect/>
          </a:stretch>
        </p:blipFill>
        <p:spPr>
          <a:xfrm>
            <a:off x="5375920" y="1052736"/>
            <a:ext cx="3676190" cy="4961905"/>
          </a:xfrm>
          <a:prstGeom prst="rect">
            <a:avLst/>
          </a:prstGeom>
        </p:spPr>
      </p:pic>
    </p:spTree>
    <p:extLst>
      <p:ext uri="{BB962C8B-B14F-4D97-AF65-F5344CB8AC3E}">
        <p14:creationId xmlns:p14="http://schemas.microsoft.com/office/powerpoint/2010/main" val="758564451"/>
      </p:ext>
    </p:extLst>
  </p:cSld>
  <p:clrMapOvr>
    <a:masterClrMapping/>
  </p:clrMapOvr>
  <p:transition>
    <p:blinds dir="vert"/>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静态白盒测试怎样做</a:t>
            </a:r>
            <a:endParaRPr lang="zh-CN" altLang="en-US" dirty="0"/>
          </a:p>
        </p:txBody>
      </p:sp>
      <p:sp>
        <p:nvSpPr>
          <p:cNvPr id="2" name="内容占位符 1"/>
          <p:cNvSpPr>
            <a:spLocks noGrp="1"/>
          </p:cNvSpPr>
          <p:nvPr>
            <p:ph idx="1"/>
          </p:nvPr>
        </p:nvSpPr>
        <p:spPr/>
        <p:txBody>
          <a:bodyPr/>
          <a:lstStyle/>
          <a:p>
            <a:r>
              <a:rPr lang="zh-CN" altLang="en-US" dirty="0" smtClean="0"/>
              <a:t>代码检查</a:t>
            </a:r>
            <a:endParaRPr lang="en-US" altLang="zh-CN" dirty="0" smtClean="0"/>
          </a:p>
          <a:p>
            <a:r>
              <a:rPr lang="zh-CN" altLang="en-US" dirty="0" smtClean="0"/>
              <a:t>静态结构分析</a:t>
            </a:r>
            <a:endParaRPr lang="en-US" altLang="zh-CN" dirty="0" smtClean="0"/>
          </a:p>
          <a:p>
            <a:r>
              <a:rPr lang="zh-CN" altLang="en-US" dirty="0" smtClean="0">
                <a:solidFill>
                  <a:srgbClr val="FF0000"/>
                </a:solidFill>
              </a:rPr>
              <a:t>代码质量度量</a:t>
            </a:r>
            <a:r>
              <a:rPr lang="zh-CN" altLang="en-US" dirty="0" smtClean="0"/>
              <a:t>                                                                                                                                                                                                                              </a:t>
            </a:r>
            <a:r>
              <a:rPr lang="en-US" altLang="zh-CN" dirty="0" smtClean="0"/>
              <a:t>                                                                                                                                                                                                                                                                                                                                                                                                                                                                                                                                                                                                                                                                                                                                                                                                                                                                                                                                                                                                                                                                                                                                                                                                                                                                                                                                                                                                                                                                           </a:t>
            </a:r>
            <a:endParaRPr lang="zh-CN" altLang="en-US" dirty="0"/>
          </a:p>
        </p:txBody>
      </p:sp>
    </p:spTree>
    <p:extLst>
      <p:ext uri="{BB962C8B-B14F-4D97-AF65-F5344CB8AC3E}">
        <p14:creationId xmlns:p14="http://schemas.microsoft.com/office/powerpoint/2010/main" val="2259866234"/>
      </p:ext>
    </p:extLst>
  </p:cSld>
  <p:clrMapOvr>
    <a:masterClrMapping/>
  </p:clrMapOvr>
  <p:transition>
    <p:blinds dir="vert"/>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代码质量度量</a:t>
            </a:r>
            <a:endParaRPr lang="zh-CN" altLang="en-US" dirty="0"/>
          </a:p>
        </p:txBody>
      </p:sp>
      <p:sp>
        <p:nvSpPr>
          <p:cNvPr id="2" name="内容占位符 1"/>
          <p:cNvSpPr>
            <a:spLocks noGrp="1"/>
          </p:cNvSpPr>
          <p:nvPr>
            <p:ph idx="1"/>
          </p:nvPr>
        </p:nvSpPr>
        <p:spPr>
          <a:xfrm>
            <a:off x="119336" y="1196752"/>
            <a:ext cx="1944216" cy="4968552"/>
          </a:xfrm>
        </p:spPr>
        <p:txBody>
          <a:bodyPr/>
          <a:lstStyle/>
          <a:p>
            <a:pPr marL="0" indent="0">
              <a:buNone/>
            </a:pPr>
            <a:r>
              <a:rPr lang="en-US" altLang="zh-CN" dirty="0" smtClean="0">
                <a:solidFill>
                  <a:srgbClr val="FF0000"/>
                </a:solidFill>
              </a:rPr>
              <a:t>ISO9126</a:t>
            </a:r>
            <a:r>
              <a:rPr lang="zh-CN" altLang="en-US" dirty="0" smtClean="0">
                <a:solidFill>
                  <a:srgbClr val="FF0000"/>
                </a:solidFill>
              </a:rPr>
              <a:t>软件质量模型</a:t>
            </a:r>
            <a:endParaRPr lang="en-US" altLang="zh-CN" dirty="0" smtClean="0">
              <a:solidFill>
                <a:srgbClr val="FF0000"/>
              </a:solidFill>
            </a:endParaRPr>
          </a:p>
          <a:p>
            <a:endParaRPr lang="zh-CN" altLang="en-US" dirty="0">
              <a:solidFill>
                <a:srgbClr val="FF0000"/>
              </a:solidFill>
            </a:endParaRPr>
          </a:p>
        </p:txBody>
      </p:sp>
      <p:sp>
        <p:nvSpPr>
          <p:cNvPr id="4" name="AutoShape 2" descr="https://wkbos.bdimg.com/v1/docconvert2928/wk/3c5a3a87dd22c487de8e2c06e4db678c/0.png?responseCacheControl=max-age%3D3888000&amp;responseExpires=Sat%2C%2015%20Jul%202017%2011%3A33%3A10%20%2B0800&amp;authorization=bce-auth-v1%2Ffa1126e91489401fa7cc85045ce7179e%2F2017-05-31T03%3A33%3A10Z%2F3600%2Fhost%2Fa3c82891ab144cfc35641136f2ceeed3b811d0871c0dadf732d7166d8aa060e7&amp;x-bce-range=0-57935&amp;token=3f879e2e5627310b150e037cf2b33d73245e0e842da6ea1e9374c4e42173ca9b&amp;expire=2017-05-31T04:33:10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 name="AutoShape 4" descr="https://wkbos.bdimg.com/v1/docconvert2928/wk/3c5a3a87dd22c487de8e2c06e4db678c/0.png?responseCacheControl=max-age%3D3888000&amp;responseExpires=Sat%2C%2015%20Jul%202017%2011%3A33%3A10%20%2B0800&amp;authorization=bce-auth-v1%2Ffa1126e91489401fa7cc85045ce7179e%2F2017-05-31T03%3A33%3A10Z%2F3600%2Fhost%2Fa3c82891ab144cfc35641136f2ceeed3b811d0871c0dadf732d7166d8aa060e7&amp;x-bce-range=0-57935&amp;token=3f879e2e5627310b150e037cf2b33d73245e0e842da6ea1e9374c4e42173ca9b&amp;expire=2017-05-31T04:33:10Z"/>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6" descr="https://wkbos.bdimg.com/v1/docconvert2928/wk/3c5a3a87dd22c487de8e2c06e4db678c/0.png?responseCacheControl=max-age%3D3888000&amp;responseExpires=Sat%2C%2015%20Jul%202017%2011%3A33%3A10%20%2B0800&amp;authorization=bce-auth-v1%2Ffa1126e91489401fa7cc85045ce7179e%2F2017-05-31T03%3A33%3A10Z%2F3600%2Fhost%2Fa3c82891ab144cfc35641136f2ceeed3b811d0871c0dadf732d7166d8aa060e7&amp;x-bce-range=0-57935&amp;token=3f879e2e5627310b150e037cf2b33d73245e0e842da6ea1e9374c4e42173ca9b&amp;expire=2017-05-31T04:33:10Z"/>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7" name="图片 6"/>
          <p:cNvPicPr>
            <a:picLocks noChangeAspect="1"/>
          </p:cNvPicPr>
          <p:nvPr/>
        </p:nvPicPr>
        <p:blipFill>
          <a:blip r:embed="rId3">
            <a:clrChange>
              <a:clrFrom>
                <a:srgbClr val="FFFFFF"/>
              </a:clrFrom>
              <a:clrTo>
                <a:srgbClr val="FFFFFF">
                  <a:alpha val="0"/>
                </a:srgbClr>
              </a:clrTo>
            </a:clrChange>
          </a:blip>
          <a:stretch>
            <a:fillRect/>
          </a:stretch>
        </p:blipFill>
        <p:spPr>
          <a:xfrm>
            <a:off x="1991544" y="692696"/>
            <a:ext cx="10071746" cy="5670114"/>
          </a:xfrm>
          <a:prstGeom prst="rect">
            <a:avLst/>
          </a:prstGeom>
        </p:spPr>
      </p:pic>
    </p:spTree>
    <p:extLst>
      <p:ext uri="{BB962C8B-B14F-4D97-AF65-F5344CB8AC3E}">
        <p14:creationId xmlns:p14="http://schemas.microsoft.com/office/powerpoint/2010/main" val="419649379"/>
      </p:ext>
    </p:extLst>
  </p:cSld>
  <p:clrMapOvr>
    <a:masterClrMapping/>
  </p:clrMapOvr>
  <p:transition>
    <p:blinds dir="vert"/>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代码质量度量</a:t>
            </a:r>
            <a:endParaRPr lang="zh-CN" altLang="en-US" dirty="0"/>
          </a:p>
        </p:txBody>
      </p:sp>
      <p:sp>
        <p:nvSpPr>
          <p:cNvPr id="2" name="内容占位符 1"/>
          <p:cNvSpPr>
            <a:spLocks noGrp="1"/>
          </p:cNvSpPr>
          <p:nvPr>
            <p:ph idx="1"/>
          </p:nvPr>
        </p:nvSpPr>
        <p:spPr/>
        <p:txBody>
          <a:bodyPr/>
          <a:lstStyle/>
          <a:p>
            <a:r>
              <a:rPr lang="zh-CN" altLang="en-US" dirty="0" smtClean="0">
                <a:solidFill>
                  <a:srgbClr val="FF0000"/>
                </a:solidFill>
              </a:rPr>
              <a:t>质量因素</a:t>
            </a:r>
            <a:r>
              <a:rPr lang="zh-CN" altLang="en-US" dirty="0" smtClean="0"/>
              <a:t>（</a:t>
            </a:r>
            <a:r>
              <a:rPr lang="en-US" altLang="zh-CN" dirty="0" smtClean="0"/>
              <a:t>Factors</a:t>
            </a:r>
            <a:r>
              <a:rPr lang="zh-CN" altLang="en-US" dirty="0" smtClean="0"/>
              <a:t>）</a:t>
            </a:r>
            <a:r>
              <a:rPr lang="en-US" altLang="zh-CN" dirty="0" smtClean="0"/>
              <a:t>:</a:t>
            </a:r>
            <a:r>
              <a:rPr lang="zh-CN" altLang="en-US" dirty="0" smtClean="0"/>
              <a:t>对应</a:t>
            </a:r>
            <a:r>
              <a:rPr lang="en-US" altLang="zh-CN" dirty="0" smtClean="0"/>
              <a:t>ISO9126</a:t>
            </a:r>
            <a:r>
              <a:rPr lang="zh-CN" altLang="en-US" dirty="0" smtClean="0"/>
              <a:t>质量模型的质量特性</a:t>
            </a:r>
            <a:endParaRPr lang="en-US" altLang="zh-CN" dirty="0" smtClean="0"/>
          </a:p>
          <a:p>
            <a:r>
              <a:rPr lang="zh-CN" altLang="en-US" dirty="0" smtClean="0">
                <a:solidFill>
                  <a:srgbClr val="FF0000"/>
                </a:solidFill>
              </a:rPr>
              <a:t>质量标准</a:t>
            </a:r>
            <a:r>
              <a:rPr lang="zh-CN" altLang="en-US" dirty="0" smtClean="0"/>
              <a:t>（</a:t>
            </a:r>
            <a:r>
              <a:rPr lang="en-US" altLang="zh-CN" dirty="0" smtClean="0"/>
              <a:t>Criteria</a:t>
            </a:r>
            <a:r>
              <a:rPr lang="zh-CN" altLang="en-US" dirty="0" smtClean="0"/>
              <a:t>）</a:t>
            </a:r>
            <a:r>
              <a:rPr lang="en-US" altLang="zh-CN" dirty="0" smtClean="0"/>
              <a:t>:</a:t>
            </a:r>
            <a:r>
              <a:rPr lang="zh-CN" altLang="en-US" dirty="0" smtClean="0"/>
              <a:t>对应</a:t>
            </a:r>
            <a:r>
              <a:rPr lang="en-US" altLang="zh-CN" dirty="0" smtClean="0"/>
              <a:t>ISO9126</a:t>
            </a:r>
            <a:r>
              <a:rPr lang="zh-CN" altLang="en-US" dirty="0" smtClean="0"/>
              <a:t>质量模型的子特性</a:t>
            </a:r>
            <a:endParaRPr lang="en-US" altLang="zh-CN" dirty="0" smtClean="0"/>
          </a:p>
          <a:p>
            <a:r>
              <a:rPr lang="zh-CN" altLang="en-US" dirty="0" smtClean="0"/>
              <a:t>质量度量元（</a:t>
            </a:r>
            <a:r>
              <a:rPr lang="en-US" altLang="zh-CN" dirty="0" smtClean="0"/>
              <a:t>Metrics</a:t>
            </a:r>
            <a:r>
              <a:rPr lang="zh-CN" altLang="en-US" dirty="0" smtClean="0"/>
              <a:t>）：规范软件的行为属性。每个质量标准由多个质量度量元组成</a:t>
            </a:r>
            <a:endParaRPr lang="en-US" altLang="zh-CN" dirty="0" smtClean="0"/>
          </a:p>
          <a:p>
            <a:endParaRPr lang="zh-CN" altLang="en-US" dirty="0"/>
          </a:p>
        </p:txBody>
      </p:sp>
    </p:spTree>
    <p:extLst>
      <p:ext uri="{BB962C8B-B14F-4D97-AF65-F5344CB8AC3E}">
        <p14:creationId xmlns:p14="http://schemas.microsoft.com/office/powerpoint/2010/main" val="39433676"/>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代码质量度量</a:t>
            </a:r>
            <a:endParaRPr lang="zh-CN" altLang="en-US" dirty="0"/>
          </a:p>
        </p:txBody>
      </p:sp>
      <p:sp>
        <p:nvSpPr>
          <p:cNvPr id="2" name="内容占位符 1"/>
          <p:cNvSpPr>
            <a:spLocks noGrp="1"/>
          </p:cNvSpPr>
          <p:nvPr>
            <p:ph idx="1"/>
          </p:nvPr>
        </p:nvSpPr>
        <p:spPr>
          <a:xfrm>
            <a:off x="715780" y="980728"/>
            <a:ext cx="10668000" cy="4267200"/>
          </a:xfrm>
        </p:spPr>
        <p:txBody>
          <a:bodyPr/>
          <a:lstStyle/>
          <a:p>
            <a:r>
              <a:rPr lang="zh-CN" altLang="en-US" dirty="0" smtClean="0"/>
              <a:t>质量度量元定义和计算</a:t>
            </a:r>
            <a:endParaRPr lang="en-US" altLang="zh-CN" dirty="0" smtClean="0"/>
          </a:p>
          <a:p>
            <a:pPr lvl="1"/>
            <a:r>
              <a:rPr lang="zh-CN" altLang="en-US" dirty="0" smtClean="0"/>
              <a:t>通过对每个度量元规定上、下限，并将其转化为数字，当被测代码关于该度量元的实际取值落在规定的上下限范围内时，就认为被测代码关于该项度量元是合格的，并赋值为“</a:t>
            </a:r>
            <a:r>
              <a:rPr lang="en-US" altLang="zh-CN" dirty="0" smtClean="0"/>
              <a:t>1</a:t>
            </a:r>
            <a:r>
              <a:rPr lang="zh-CN" altLang="en-US" dirty="0" smtClean="0"/>
              <a:t>”，否则赋值为“</a:t>
            </a:r>
            <a:r>
              <a:rPr lang="en-US" altLang="zh-CN" dirty="0" smtClean="0"/>
              <a:t>0</a:t>
            </a:r>
            <a:r>
              <a:rPr lang="zh-CN" altLang="en-US" dirty="0" smtClean="0"/>
              <a:t>”</a:t>
            </a:r>
            <a:endParaRPr lang="en-US" altLang="zh-CN" dirty="0" smtClean="0"/>
          </a:p>
          <a:p>
            <a:pPr lvl="1"/>
            <a:r>
              <a:rPr lang="zh-CN" altLang="en-US" dirty="0" smtClean="0"/>
              <a:t>例如</a:t>
            </a:r>
            <a:r>
              <a:rPr lang="en-US" altLang="zh-CN" dirty="0" smtClean="0"/>
              <a:t>V(G),</a:t>
            </a:r>
            <a:r>
              <a:rPr lang="zh-CN" altLang="en-US" dirty="0" smtClean="0"/>
              <a:t>上下限分别为</a:t>
            </a:r>
            <a:r>
              <a:rPr lang="en-US" altLang="zh-CN" dirty="0" smtClean="0"/>
              <a:t>10</a:t>
            </a:r>
            <a:r>
              <a:rPr lang="zh-CN" altLang="en-US" dirty="0" smtClean="0"/>
              <a:t>和</a:t>
            </a:r>
            <a:r>
              <a:rPr lang="en-US" altLang="zh-CN" dirty="0" smtClean="0"/>
              <a:t>1</a:t>
            </a:r>
            <a:r>
              <a:rPr lang="zh-CN" altLang="en-US" dirty="0" smtClean="0"/>
              <a:t>，若某段代码</a:t>
            </a:r>
            <a:r>
              <a:rPr lang="en-US" altLang="zh-CN" dirty="0" smtClean="0"/>
              <a:t>V(G)=11,</a:t>
            </a:r>
            <a:r>
              <a:rPr lang="zh-CN" altLang="en-US" dirty="0" smtClean="0"/>
              <a:t>则被测代码关于环复杂度不合格</a:t>
            </a:r>
            <a:endParaRPr lang="en-US" altLang="zh-CN" dirty="0" smtClean="0"/>
          </a:p>
          <a:p>
            <a:pPr lvl="1"/>
            <a:r>
              <a:rPr lang="zh-CN" altLang="en-US" dirty="0" smtClean="0"/>
              <a:t>通常质量度量元由各单位自行规定</a:t>
            </a:r>
            <a:endParaRPr lang="en-US" altLang="zh-CN" dirty="0" smtClean="0"/>
          </a:p>
          <a:p>
            <a:pPr lvl="1"/>
            <a:endParaRPr lang="zh-CN" altLang="en-US" dirty="0"/>
          </a:p>
        </p:txBody>
      </p:sp>
    </p:spTree>
    <p:extLst>
      <p:ext uri="{BB962C8B-B14F-4D97-AF65-F5344CB8AC3E}">
        <p14:creationId xmlns:p14="http://schemas.microsoft.com/office/powerpoint/2010/main" val="1746712601"/>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 calcmode="lin" valueType="num">
                                      <p:cBhvr additive="base">
                                        <p:cTn id="25"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2927648" y="1052736"/>
            <a:ext cx="10221383" cy="4641850"/>
          </a:xfrm>
        </p:spPr>
        <p:txBody>
          <a:bodyPr/>
          <a:lstStyle/>
          <a:p>
            <a:pPr>
              <a:lnSpc>
                <a:spcPct val="150000"/>
              </a:lnSpc>
            </a:pPr>
            <a:r>
              <a:rPr lang="zh-CN" altLang="en-US" dirty="0" smtClean="0"/>
              <a:t>静态白盒测试背景知识</a:t>
            </a:r>
            <a:endParaRPr lang="en-US" altLang="zh-CN" dirty="0" smtClean="0"/>
          </a:p>
          <a:p>
            <a:pPr>
              <a:lnSpc>
                <a:spcPct val="150000"/>
              </a:lnSpc>
            </a:pPr>
            <a:r>
              <a:rPr lang="zh-CN" altLang="en-US" dirty="0" smtClean="0"/>
              <a:t>静态白盒测试怎样做</a:t>
            </a:r>
            <a:endParaRPr lang="en-US" altLang="zh-CN" dirty="0" smtClean="0"/>
          </a:p>
          <a:p>
            <a:pPr>
              <a:lnSpc>
                <a:spcPct val="150000"/>
              </a:lnSpc>
            </a:pPr>
            <a:r>
              <a:rPr lang="zh-CN" altLang="en-US" dirty="0">
                <a:solidFill>
                  <a:srgbClr val="FF0000"/>
                </a:solidFill>
              </a:rPr>
              <a:t>对静态白盒测试的总结</a:t>
            </a:r>
            <a:endParaRPr lang="en-US" altLang="zh-CN" dirty="0" smtClean="0">
              <a:solidFill>
                <a:srgbClr val="FF0000"/>
              </a:solidFill>
            </a:endParaRPr>
          </a:p>
          <a:p>
            <a:pPr>
              <a:lnSpc>
                <a:spcPct val="150000"/>
              </a:lnSpc>
            </a:pPr>
            <a:endParaRPr lang="en-US" altLang="zh-CN" dirty="0" smtClean="0"/>
          </a:p>
          <a:p>
            <a:pPr>
              <a:lnSpc>
                <a:spcPct val="150000"/>
              </a:lnSpc>
            </a:pPr>
            <a:endParaRPr lang="zh-CN" altLang="en-US" dirty="0"/>
          </a:p>
        </p:txBody>
      </p:sp>
      <p:sp>
        <p:nvSpPr>
          <p:cNvPr id="3" name="标题 2"/>
          <p:cNvSpPr>
            <a:spLocks noGrp="1"/>
          </p:cNvSpPr>
          <p:nvPr>
            <p:ph type="title" idx="4294967295"/>
          </p:nvPr>
        </p:nvSpPr>
        <p:spPr>
          <a:xfrm>
            <a:off x="858583" y="145142"/>
            <a:ext cx="8301567" cy="407988"/>
          </a:xfrm>
        </p:spPr>
        <p:txBody>
          <a:bodyPr/>
          <a:lstStyle/>
          <a:p>
            <a:pPr algn="ctr"/>
            <a:r>
              <a:rPr lang="zh-CN" altLang="en-US" dirty="0" smtClean="0"/>
              <a:t>目   录</a:t>
            </a:r>
            <a:endParaRPr lang="zh-CN" altLang="en-US" dirty="0"/>
          </a:p>
        </p:txBody>
      </p:sp>
    </p:spTree>
    <p:extLst>
      <p:ext uri="{BB962C8B-B14F-4D97-AF65-F5344CB8AC3E}">
        <p14:creationId xmlns:p14="http://schemas.microsoft.com/office/powerpoint/2010/main" val="1724498065"/>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静态白盒测试总结</a:t>
            </a:r>
            <a:endParaRPr lang="zh-CN" altLang="en-US" dirty="0"/>
          </a:p>
        </p:txBody>
      </p:sp>
      <p:sp>
        <p:nvSpPr>
          <p:cNvPr id="2" name="内容占位符 1"/>
          <p:cNvSpPr>
            <a:spLocks noGrp="1"/>
          </p:cNvSpPr>
          <p:nvPr>
            <p:ph idx="1"/>
          </p:nvPr>
        </p:nvSpPr>
        <p:spPr/>
        <p:txBody>
          <a:bodyPr/>
          <a:lstStyle/>
          <a:p>
            <a:r>
              <a:rPr lang="zh-CN" altLang="en-US" dirty="0" smtClean="0"/>
              <a:t>静态白盒测试</a:t>
            </a:r>
            <a:r>
              <a:rPr lang="zh-CN" altLang="en-US" dirty="0" smtClean="0">
                <a:solidFill>
                  <a:srgbClr val="FF0000"/>
                </a:solidFill>
              </a:rPr>
              <a:t>通过对比标准和规范</a:t>
            </a:r>
            <a:r>
              <a:rPr lang="zh-CN" altLang="en-US" dirty="0" smtClean="0"/>
              <a:t>，检查程序逻辑，直接定位缺陷，从而加快测试进度，降低测试工作量</a:t>
            </a:r>
            <a:endParaRPr lang="en-US" altLang="zh-CN" dirty="0" smtClean="0"/>
          </a:p>
          <a:p>
            <a:r>
              <a:rPr lang="zh-CN" altLang="en-US" dirty="0" smtClean="0"/>
              <a:t>静态白盒测试</a:t>
            </a:r>
            <a:r>
              <a:rPr lang="zh-CN" altLang="en-US" dirty="0" smtClean="0">
                <a:solidFill>
                  <a:srgbClr val="FF0000"/>
                </a:solidFill>
              </a:rPr>
              <a:t>还基于缺陷预防的思想</a:t>
            </a:r>
            <a:r>
              <a:rPr lang="zh-CN" altLang="en-US" dirty="0" smtClean="0"/>
              <a:t>，通过检查程序的各种图表定位哪些具有高风险的程序代码，并承担部分代码质量度量的工作</a:t>
            </a:r>
            <a:endParaRPr lang="en-US" altLang="zh-CN" dirty="0" smtClean="0"/>
          </a:p>
          <a:p>
            <a:r>
              <a:rPr lang="zh-CN" altLang="en-US" dirty="0" smtClean="0"/>
              <a:t>注意：</a:t>
            </a:r>
            <a:r>
              <a:rPr lang="zh-CN" altLang="en-US" dirty="0" smtClean="0">
                <a:solidFill>
                  <a:srgbClr val="FF0000"/>
                </a:solidFill>
              </a:rPr>
              <a:t>评审并非仅针对源代码</a:t>
            </a:r>
            <a:r>
              <a:rPr lang="zh-CN" altLang="en-US" dirty="0" smtClean="0"/>
              <a:t>，这种静态检查适用于从需求阶段到验收测试阶段的所有阶段工作产品</a:t>
            </a:r>
            <a:endParaRPr lang="zh-CN" altLang="en-US" dirty="0"/>
          </a:p>
        </p:txBody>
      </p:sp>
    </p:spTree>
    <p:extLst>
      <p:ext uri="{BB962C8B-B14F-4D97-AF65-F5344CB8AC3E}">
        <p14:creationId xmlns:p14="http://schemas.microsoft.com/office/powerpoint/2010/main" val="2416090838"/>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内容总结</a:t>
            </a:r>
            <a:endParaRPr lang="zh-CN" altLang="en-US" dirty="0"/>
          </a:p>
        </p:txBody>
      </p:sp>
      <p:sp>
        <p:nvSpPr>
          <p:cNvPr id="2" name="内容占位符 1"/>
          <p:cNvSpPr>
            <a:spLocks noGrp="1"/>
          </p:cNvSpPr>
          <p:nvPr>
            <p:ph idx="1"/>
          </p:nvPr>
        </p:nvSpPr>
        <p:spPr/>
        <p:txBody>
          <a:bodyPr/>
          <a:lstStyle/>
          <a:p>
            <a:r>
              <a:rPr lang="zh-CN" altLang="en-US" dirty="0" smtClean="0"/>
              <a:t>静态白盒测试</a:t>
            </a:r>
            <a:endParaRPr lang="en-US" altLang="zh-CN" dirty="0" smtClean="0"/>
          </a:p>
          <a:p>
            <a:r>
              <a:rPr lang="zh-CN" altLang="en-US" dirty="0" smtClean="0"/>
              <a:t>评审流程及各个环节中人员的职责</a:t>
            </a:r>
            <a:endParaRPr lang="en-US" altLang="zh-CN" dirty="0" smtClean="0"/>
          </a:p>
          <a:p>
            <a:r>
              <a:rPr lang="zh-CN" altLang="en-US" dirty="0"/>
              <a:t>静态</a:t>
            </a:r>
            <a:r>
              <a:rPr lang="zh-CN" altLang="en-US" dirty="0" smtClean="0"/>
              <a:t>结构分析</a:t>
            </a:r>
            <a:endParaRPr lang="en-US" altLang="zh-CN" dirty="0" smtClean="0"/>
          </a:p>
          <a:p>
            <a:r>
              <a:rPr lang="zh-CN" altLang="en-US" dirty="0" smtClean="0"/>
              <a:t>代码质量度量</a:t>
            </a:r>
            <a:endParaRPr lang="zh-CN" altLang="en-US" dirty="0"/>
          </a:p>
        </p:txBody>
      </p:sp>
    </p:spTree>
    <p:extLst>
      <p:ext uri="{BB962C8B-B14F-4D97-AF65-F5344CB8AC3E}">
        <p14:creationId xmlns:p14="http://schemas.microsoft.com/office/powerpoint/2010/main" val="1548585535"/>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 calcmode="lin" valueType="num">
                                      <p:cBhvr additive="base">
                                        <p:cTn id="25"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补充</a:t>
            </a:r>
            <a:endParaRPr lang="zh-CN" altLang="en-US" dirty="0"/>
          </a:p>
        </p:txBody>
      </p:sp>
      <p:sp>
        <p:nvSpPr>
          <p:cNvPr id="3" name="内容占位符 2"/>
          <p:cNvSpPr>
            <a:spLocks noGrp="1"/>
          </p:cNvSpPr>
          <p:nvPr>
            <p:ph idx="1"/>
          </p:nvPr>
        </p:nvSpPr>
        <p:spPr/>
        <p:txBody>
          <a:bodyPr/>
          <a:lstStyle/>
          <a:p>
            <a:r>
              <a:rPr lang="zh-CN" altLang="en-US" dirty="0" smtClean="0"/>
              <a:t>需求说明书的评审</a:t>
            </a:r>
            <a:endParaRPr lang="en-US" altLang="zh-CN" dirty="0" smtClean="0"/>
          </a:p>
          <a:p>
            <a:pPr lvl="1"/>
            <a:r>
              <a:rPr lang="zh-CN" altLang="en-US" dirty="0" smtClean="0"/>
              <a:t>概要评审：发现特定的缺陷，比如大的原理性问题、遗漏或过度复杂的描述。站在用户的角度，研究现有标准和基线，对需求进行评审和测试</a:t>
            </a:r>
            <a:endParaRPr lang="en-US" altLang="zh-CN" dirty="0" smtClean="0"/>
          </a:p>
          <a:p>
            <a:pPr lvl="1"/>
            <a:r>
              <a:rPr lang="zh-CN" altLang="en-US" dirty="0" smtClean="0"/>
              <a:t>详细评审：完整性、精确性、准确性以及明确而清晰、一致性、相关性、可行性</a:t>
            </a:r>
            <a:endParaRPr lang="zh-CN" altLang="en-US" dirty="0"/>
          </a:p>
        </p:txBody>
      </p:sp>
    </p:spTree>
    <p:extLst>
      <p:ext uri="{BB962C8B-B14F-4D97-AF65-F5344CB8AC3E}">
        <p14:creationId xmlns:p14="http://schemas.microsoft.com/office/powerpoint/2010/main" val="3921505399"/>
      </p:ext>
    </p:extLst>
  </p:cSld>
  <p:clrMapOvr>
    <a:masterClrMapping/>
  </p:clrMapOvr>
  <p:transition>
    <p:blinds dir="vert"/>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编程规则检查工具</a:t>
            </a:r>
            <a:r>
              <a:rPr lang="en-US" altLang="zh-CN" dirty="0" smtClean="0"/>
              <a:t>-</a:t>
            </a:r>
            <a:r>
              <a:rPr lang="en-US" altLang="zh-CN" dirty="0" err="1" smtClean="0"/>
              <a:t>Checkstyle</a:t>
            </a:r>
            <a:endParaRPr lang="zh-CN" altLang="en-US" dirty="0"/>
          </a:p>
        </p:txBody>
      </p:sp>
      <p:sp>
        <p:nvSpPr>
          <p:cNvPr id="3" name="内容占位符 2"/>
          <p:cNvSpPr>
            <a:spLocks noGrp="1"/>
          </p:cNvSpPr>
          <p:nvPr>
            <p:ph idx="1"/>
          </p:nvPr>
        </p:nvSpPr>
        <p:spPr/>
        <p:txBody>
          <a:bodyPr/>
          <a:lstStyle/>
          <a:p>
            <a:pPr marL="0" indent="0">
              <a:buNone/>
            </a:pPr>
            <a:r>
              <a:rPr lang="zh-CN" altLang="en-US" dirty="0" smtClean="0"/>
              <a:t>下载地址：</a:t>
            </a:r>
            <a:r>
              <a:rPr lang="en-US" altLang="zh-CN" dirty="0" smtClean="0"/>
              <a:t>https</a:t>
            </a:r>
            <a:r>
              <a:rPr lang="en-US" altLang="zh-CN" dirty="0"/>
              <a:t>://github.com/checkstyle/checkstyle/releases/tag/checkstyle-8.25</a:t>
            </a:r>
            <a:endParaRPr lang="zh-CN" alt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9416" y="2924944"/>
            <a:ext cx="2835033" cy="34377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26663" y="2564904"/>
            <a:ext cx="3976498" cy="35839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5056983"/>
      </p:ext>
    </p:extLst>
  </p:cSld>
  <p:clrMapOvr>
    <a:masterClrMapping/>
  </p:clrMapOvr>
  <p:transition>
    <p:blinds dir="ver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zh-CN" altLang="en-US" dirty="0" smtClean="0"/>
              <a:t>白盒测试概述</a:t>
            </a:r>
            <a:endParaRPr lang="zh-CN" altLang="en-US" dirty="0"/>
          </a:p>
        </p:txBody>
      </p:sp>
      <p:sp>
        <p:nvSpPr>
          <p:cNvPr id="2" name="内容占位符 1"/>
          <p:cNvSpPr>
            <a:spLocks noGrp="1"/>
          </p:cNvSpPr>
          <p:nvPr>
            <p:ph idx="1"/>
          </p:nvPr>
        </p:nvSpPr>
        <p:spPr/>
        <p:txBody>
          <a:bodyPr/>
          <a:lstStyle/>
          <a:p>
            <a:r>
              <a:rPr lang="zh-CN" altLang="en-US" dirty="0" smtClean="0"/>
              <a:t>优势：</a:t>
            </a:r>
            <a:endParaRPr lang="en-US" altLang="zh-CN" dirty="0" smtClean="0"/>
          </a:p>
          <a:p>
            <a:pPr lvl="1"/>
            <a:r>
              <a:rPr lang="zh-CN" altLang="en-US" dirty="0" smtClean="0"/>
              <a:t>针对性强，便于快速定位缺陷</a:t>
            </a:r>
            <a:endParaRPr lang="en-US" altLang="zh-CN" dirty="0" smtClean="0"/>
          </a:p>
          <a:p>
            <a:pPr lvl="1"/>
            <a:r>
              <a:rPr lang="zh-CN" altLang="en-US" dirty="0" smtClean="0"/>
              <a:t>在函数级别开始测试工作，缺陷修复成本低</a:t>
            </a:r>
            <a:endParaRPr lang="en-US" altLang="zh-CN" dirty="0" smtClean="0"/>
          </a:p>
          <a:p>
            <a:pPr lvl="1"/>
            <a:r>
              <a:rPr lang="zh-CN" altLang="en-US" dirty="0" smtClean="0"/>
              <a:t>有助于了解测试覆盖程度</a:t>
            </a:r>
            <a:endParaRPr lang="en-US" altLang="zh-CN" dirty="0" smtClean="0"/>
          </a:p>
          <a:p>
            <a:pPr lvl="1"/>
            <a:r>
              <a:rPr lang="zh-CN" altLang="en-US" dirty="0" smtClean="0"/>
              <a:t>有助于代码优化和缺陷预防</a:t>
            </a:r>
            <a:r>
              <a:rPr lang="en-US" altLang="zh-CN" dirty="0" smtClean="0"/>
              <a:t>	</a:t>
            </a:r>
            <a:endParaRPr lang="zh-CN" altLang="en-US" dirty="0"/>
          </a:p>
        </p:txBody>
      </p:sp>
    </p:spTree>
    <p:extLst>
      <p:ext uri="{BB962C8B-B14F-4D97-AF65-F5344CB8AC3E}">
        <p14:creationId xmlns:p14="http://schemas.microsoft.com/office/powerpoint/2010/main" val="3619700264"/>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 calcmode="lin" valueType="num">
                                      <p:cBhvr additive="base">
                                        <p:cTn id="7"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 calcmode="lin" valueType="num">
                                      <p:cBhvr additive="base">
                                        <p:cTn id="13"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 calcmode="lin" valueType="num">
                                      <p:cBhvr additive="base">
                                        <p:cTn id="19"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
                                            <p:txEl>
                                              <p:pRg st="4" end="4"/>
                                            </p:txEl>
                                          </p:spTgt>
                                        </p:tgtEl>
                                        <p:attrNameLst>
                                          <p:attrName>style.visibility</p:attrName>
                                        </p:attrNameLst>
                                      </p:cBhvr>
                                      <p:to>
                                        <p:strVal val="visible"/>
                                      </p:to>
                                    </p:set>
                                    <p:anim calcmode="lin" valueType="num">
                                      <p:cBhvr additive="base">
                                        <p:cTn id="25"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smtClean="0"/>
              <a:t>请针对</a:t>
            </a:r>
            <a:r>
              <a:rPr lang="en-US" altLang="zh-CN" dirty="0" smtClean="0"/>
              <a:t>P115</a:t>
            </a:r>
            <a:r>
              <a:rPr lang="zh-CN" altLang="en-US" dirty="0" smtClean="0"/>
              <a:t>的代码画出程序流程图</a:t>
            </a:r>
            <a:endParaRPr lang="zh-CN" altLang="en-US" dirty="0"/>
          </a:p>
        </p:txBody>
      </p:sp>
      <p:sp>
        <p:nvSpPr>
          <p:cNvPr id="4" name="Rectangle 2"/>
          <p:cNvSpPr txBox="1">
            <a:spLocks noChangeArrowheads="1"/>
          </p:cNvSpPr>
          <p:nvPr/>
        </p:nvSpPr>
        <p:spPr bwMode="auto">
          <a:xfrm>
            <a:off x="767408" y="-234829"/>
            <a:ext cx="10668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1" fontAlgn="base" hangingPunct="1">
              <a:spcBef>
                <a:spcPct val="0"/>
              </a:spcBef>
              <a:spcAft>
                <a:spcPct val="0"/>
              </a:spcAft>
              <a:defRPr sz="3800">
                <a:solidFill>
                  <a:schemeClr val="tx2"/>
                </a:solidFill>
                <a:latin typeface="+mj-lt"/>
                <a:ea typeface="+mj-ea"/>
                <a:cs typeface="+mj-cs"/>
              </a:defRPr>
            </a:lvl1pPr>
            <a:lvl2pPr algn="l" rtl="0" eaLnBrk="1" fontAlgn="base" hangingPunct="1">
              <a:spcBef>
                <a:spcPct val="0"/>
              </a:spcBef>
              <a:spcAft>
                <a:spcPct val="0"/>
              </a:spcAft>
              <a:defRPr sz="3800">
                <a:solidFill>
                  <a:schemeClr val="tx2"/>
                </a:solidFill>
                <a:latin typeface="Verdana" pitchFamily="34" charset="0"/>
                <a:ea typeface="宋体" pitchFamily="2" charset="-122"/>
              </a:defRPr>
            </a:lvl2pPr>
            <a:lvl3pPr algn="l" rtl="0" eaLnBrk="1" fontAlgn="base" hangingPunct="1">
              <a:spcBef>
                <a:spcPct val="0"/>
              </a:spcBef>
              <a:spcAft>
                <a:spcPct val="0"/>
              </a:spcAft>
              <a:defRPr sz="3800">
                <a:solidFill>
                  <a:schemeClr val="tx2"/>
                </a:solidFill>
                <a:latin typeface="Verdana" pitchFamily="34" charset="0"/>
                <a:ea typeface="宋体" pitchFamily="2" charset="-122"/>
              </a:defRPr>
            </a:lvl3pPr>
            <a:lvl4pPr algn="l" rtl="0" eaLnBrk="1" fontAlgn="base" hangingPunct="1">
              <a:spcBef>
                <a:spcPct val="0"/>
              </a:spcBef>
              <a:spcAft>
                <a:spcPct val="0"/>
              </a:spcAft>
              <a:defRPr sz="3800">
                <a:solidFill>
                  <a:schemeClr val="tx2"/>
                </a:solidFill>
                <a:latin typeface="Verdana" pitchFamily="34" charset="0"/>
                <a:ea typeface="宋体" pitchFamily="2" charset="-122"/>
              </a:defRPr>
            </a:lvl4pPr>
            <a:lvl5pPr algn="l" rtl="0" eaLnBrk="1" fontAlgn="base" hangingPunct="1">
              <a:spcBef>
                <a:spcPct val="0"/>
              </a:spcBef>
              <a:spcAft>
                <a:spcPct val="0"/>
              </a:spcAft>
              <a:defRPr sz="3800">
                <a:solidFill>
                  <a:schemeClr val="tx2"/>
                </a:solidFill>
                <a:latin typeface="Verdana" pitchFamily="34" charset="0"/>
                <a:ea typeface="宋体" pitchFamily="2" charset="-122"/>
              </a:defRPr>
            </a:lvl5pPr>
            <a:lvl6pPr marL="457200" algn="l" rtl="0" eaLnBrk="1" fontAlgn="base" hangingPunct="1">
              <a:spcBef>
                <a:spcPct val="0"/>
              </a:spcBef>
              <a:spcAft>
                <a:spcPct val="0"/>
              </a:spcAft>
              <a:defRPr sz="3800">
                <a:solidFill>
                  <a:schemeClr val="tx2"/>
                </a:solidFill>
                <a:latin typeface="Verdana" pitchFamily="34" charset="0"/>
                <a:ea typeface="宋体" pitchFamily="2" charset="-122"/>
              </a:defRPr>
            </a:lvl6pPr>
            <a:lvl7pPr marL="914400" algn="l" rtl="0" eaLnBrk="1" fontAlgn="base" hangingPunct="1">
              <a:spcBef>
                <a:spcPct val="0"/>
              </a:spcBef>
              <a:spcAft>
                <a:spcPct val="0"/>
              </a:spcAft>
              <a:defRPr sz="3800">
                <a:solidFill>
                  <a:schemeClr val="tx2"/>
                </a:solidFill>
                <a:latin typeface="Verdana" pitchFamily="34" charset="0"/>
                <a:ea typeface="宋体" pitchFamily="2" charset="-122"/>
              </a:defRPr>
            </a:lvl7pPr>
            <a:lvl8pPr marL="1371600" algn="l" rtl="0" eaLnBrk="1" fontAlgn="base" hangingPunct="1">
              <a:spcBef>
                <a:spcPct val="0"/>
              </a:spcBef>
              <a:spcAft>
                <a:spcPct val="0"/>
              </a:spcAft>
              <a:defRPr sz="3800">
                <a:solidFill>
                  <a:schemeClr val="tx2"/>
                </a:solidFill>
                <a:latin typeface="Verdana" pitchFamily="34" charset="0"/>
                <a:ea typeface="宋体" pitchFamily="2" charset="-122"/>
              </a:defRPr>
            </a:lvl8pPr>
            <a:lvl9pPr marL="1828800" algn="l" rtl="0" eaLnBrk="1" fontAlgn="base" hangingPunct="1">
              <a:spcBef>
                <a:spcPct val="0"/>
              </a:spcBef>
              <a:spcAft>
                <a:spcPct val="0"/>
              </a:spcAft>
              <a:defRPr sz="3800">
                <a:solidFill>
                  <a:schemeClr val="tx2"/>
                </a:solidFill>
                <a:latin typeface="Verdana" pitchFamily="34" charset="0"/>
                <a:ea typeface="宋体" pitchFamily="2" charset="-122"/>
              </a:defRPr>
            </a:lvl9pPr>
          </a:lstStyle>
          <a:p>
            <a:r>
              <a:rPr lang="zh-CN" altLang="en-US" b="1" dirty="0" smtClean="0">
                <a:latin typeface="黑体" pitchFamily="49" charset="-122"/>
                <a:ea typeface="黑体" pitchFamily="49" charset="-122"/>
              </a:rPr>
              <a:t>练习</a:t>
            </a:r>
          </a:p>
        </p:txBody>
      </p:sp>
    </p:spTree>
    <p:extLst>
      <p:ext uri="{BB962C8B-B14F-4D97-AF65-F5344CB8AC3E}">
        <p14:creationId xmlns:p14="http://schemas.microsoft.com/office/powerpoint/2010/main" val="2328649624"/>
      </p:ext>
    </p:extLst>
  </p:cSld>
  <p:clrMapOvr>
    <a:masterClrMapping/>
  </p:clrMapOvr>
  <p:transition>
    <p:blinds dir="vert"/>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9164637" y="4038135"/>
            <a:ext cx="3027363" cy="2732957"/>
            <a:chOff x="9164637" y="4038135"/>
            <a:chExt cx="3027363" cy="2732957"/>
          </a:xfrm>
        </p:grpSpPr>
        <p:sp>
          <p:nvSpPr>
            <p:cNvPr id="18" name="等腰三角形 58"/>
            <p:cNvSpPr/>
            <p:nvPr/>
          </p:nvSpPr>
          <p:spPr>
            <a:xfrm>
              <a:off x="9525108" y="5430674"/>
              <a:ext cx="1162051" cy="1307229"/>
            </a:xfrm>
            <a:custGeom>
              <a:avLst/>
              <a:gdLst>
                <a:gd name="connsiteX0" fmla="*/ 0 w 628650"/>
                <a:gd name="connsiteY0" fmla="*/ 215029 h 215029"/>
                <a:gd name="connsiteX1" fmla="*/ 314325 w 628650"/>
                <a:gd name="connsiteY1" fmla="*/ 0 h 215029"/>
                <a:gd name="connsiteX2" fmla="*/ 628650 w 628650"/>
                <a:gd name="connsiteY2" fmla="*/ 215029 h 215029"/>
                <a:gd name="connsiteX3" fmla="*/ 0 w 628650"/>
                <a:gd name="connsiteY3" fmla="*/ 215029 h 215029"/>
                <a:gd name="connsiteX0" fmla="*/ 14287 w 642937"/>
                <a:gd name="connsiteY0" fmla="*/ 186454 h 186454"/>
                <a:gd name="connsiteX1" fmla="*/ 0 w 642937"/>
                <a:gd name="connsiteY1" fmla="*/ 0 h 186454"/>
                <a:gd name="connsiteX2" fmla="*/ 642937 w 642937"/>
                <a:gd name="connsiteY2" fmla="*/ 186454 h 186454"/>
                <a:gd name="connsiteX3" fmla="*/ 14287 w 642937"/>
                <a:gd name="connsiteY3" fmla="*/ 186454 h 186454"/>
                <a:gd name="connsiteX0" fmla="*/ 14287 w 995362"/>
                <a:gd name="connsiteY0" fmla="*/ 186454 h 641273"/>
                <a:gd name="connsiteX1" fmla="*/ 0 w 995362"/>
                <a:gd name="connsiteY1" fmla="*/ 0 h 641273"/>
                <a:gd name="connsiteX2" fmla="*/ 995362 w 995362"/>
                <a:gd name="connsiteY2" fmla="*/ 641273 h 641273"/>
                <a:gd name="connsiteX3" fmla="*/ 14287 w 995362"/>
                <a:gd name="connsiteY3" fmla="*/ 186454 h 641273"/>
                <a:gd name="connsiteX0" fmla="*/ 0 w 1245394"/>
                <a:gd name="connsiteY0" fmla="*/ 203123 h 641273"/>
                <a:gd name="connsiteX1" fmla="*/ 250032 w 1245394"/>
                <a:gd name="connsiteY1" fmla="*/ 0 h 641273"/>
                <a:gd name="connsiteX2" fmla="*/ 1245394 w 1245394"/>
                <a:gd name="connsiteY2" fmla="*/ 641273 h 641273"/>
                <a:gd name="connsiteX3" fmla="*/ 0 w 1245394"/>
                <a:gd name="connsiteY3" fmla="*/ 203123 h 641273"/>
                <a:gd name="connsiteX0" fmla="*/ 0 w 1774032"/>
                <a:gd name="connsiteY0" fmla="*/ 112635 h 641273"/>
                <a:gd name="connsiteX1" fmla="*/ 778670 w 1774032"/>
                <a:gd name="connsiteY1" fmla="*/ 0 h 641273"/>
                <a:gd name="connsiteX2" fmla="*/ 1774032 w 1774032"/>
                <a:gd name="connsiteY2" fmla="*/ 641273 h 641273"/>
                <a:gd name="connsiteX3" fmla="*/ 0 w 1774032"/>
                <a:gd name="connsiteY3" fmla="*/ 112635 h 641273"/>
                <a:gd name="connsiteX0" fmla="*/ 0 w 1774032"/>
                <a:gd name="connsiteY0" fmla="*/ 181691 h 710329"/>
                <a:gd name="connsiteX1" fmla="*/ 1147764 w 1774032"/>
                <a:gd name="connsiteY1" fmla="*/ 0 h 710329"/>
                <a:gd name="connsiteX2" fmla="*/ 1774032 w 1774032"/>
                <a:gd name="connsiteY2" fmla="*/ 710329 h 710329"/>
                <a:gd name="connsiteX3" fmla="*/ 0 w 1774032"/>
                <a:gd name="connsiteY3" fmla="*/ 181691 h 710329"/>
                <a:gd name="connsiteX0" fmla="*/ 0 w 1147764"/>
                <a:gd name="connsiteY0" fmla="*/ 181691 h 348379"/>
                <a:gd name="connsiteX1" fmla="*/ 1147764 w 1147764"/>
                <a:gd name="connsiteY1" fmla="*/ 0 h 348379"/>
                <a:gd name="connsiteX2" fmla="*/ 547688 w 1147764"/>
                <a:gd name="connsiteY2" fmla="*/ 348379 h 348379"/>
                <a:gd name="connsiteX3" fmla="*/ 0 w 1147764"/>
                <a:gd name="connsiteY3" fmla="*/ 181691 h 348379"/>
                <a:gd name="connsiteX0" fmla="*/ 452437 w 1600201"/>
                <a:gd name="connsiteY0" fmla="*/ 181691 h 732554"/>
                <a:gd name="connsiteX1" fmla="*/ 1600201 w 1600201"/>
                <a:gd name="connsiteY1" fmla="*/ 0 h 732554"/>
                <a:gd name="connsiteX2" fmla="*/ 0 w 1600201"/>
                <a:gd name="connsiteY2" fmla="*/ 732554 h 732554"/>
                <a:gd name="connsiteX3" fmla="*/ 452437 w 1600201"/>
                <a:gd name="connsiteY3" fmla="*/ 181691 h 732554"/>
                <a:gd name="connsiteX0" fmla="*/ 547687 w 1600201"/>
                <a:gd name="connsiteY0" fmla="*/ 0 h 957263"/>
                <a:gd name="connsiteX1" fmla="*/ 1600201 w 1600201"/>
                <a:gd name="connsiteY1" fmla="*/ 224709 h 957263"/>
                <a:gd name="connsiteX2" fmla="*/ 0 w 1600201"/>
                <a:gd name="connsiteY2" fmla="*/ 957263 h 957263"/>
                <a:gd name="connsiteX3" fmla="*/ 547687 w 1600201"/>
                <a:gd name="connsiteY3" fmla="*/ 0 h 957263"/>
                <a:gd name="connsiteX0" fmla="*/ 547687 w 1162051"/>
                <a:gd name="connsiteY0" fmla="*/ 349966 h 1307229"/>
                <a:gd name="connsiteX1" fmla="*/ 1162051 w 1162051"/>
                <a:gd name="connsiteY1" fmla="*/ 0 h 1307229"/>
                <a:gd name="connsiteX2" fmla="*/ 0 w 1162051"/>
                <a:gd name="connsiteY2" fmla="*/ 1307229 h 1307229"/>
                <a:gd name="connsiteX3" fmla="*/ 547687 w 1162051"/>
                <a:gd name="connsiteY3" fmla="*/ 349966 h 1307229"/>
              </a:gdLst>
              <a:ahLst/>
              <a:cxnLst>
                <a:cxn ang="0">
                  <a:pos x="connsiteX0" y="connsiteY0"/>
                </a:cxn>
                <a:cxn ang="0">
                  <a:pos x="connsiteX1" y="connsiteY1"/>
                </a:cxn>
                <a:cxn ang="0">
                  <a:pos x="connsiteX2" y="connsiteY2"/>
                </a:cxn>
                <a:cxn ang="0">
                  <a:pos x="connsiteX3" y="connsiteY3"/>
                </a:cxn>
              </a:cxnLst>
              <a:rect l="l" t="t" r="r" b="b"/>
              <a:pathLst>
                <a:path w="1162051" h="1307229">
                  <a:moveTo>
                    <a:pt x="547687" y="349966"/>
                  </a:moveTo>
                  <a:lnTo>
                    <a:pt x="1162051" y="0"/>
                  </a:lnTo>
                  <a:lnTo>
                    <a:pt x="0" y="1307229"/>
                  </a:lnTo>
                  <a:lnTo>
                    <a:pt x="547687" y="349966"/>
                  </a:lnTo>
                  <a:close/>
                </a:path>
              </a:pathLst>
            </a:custGeom>
            <a:solidFill>
              <a:srgbClr val="F2F2F2"/>
            </a:solidFill>
            <a:ln w="6350">
              <a:solidFill>
                <a:srgbClr val="E3E5E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等腰三角形 1"/>
            <p:cNvSpPr/>
            <p:nvPr/>
          </p:nvSpPr>
          <p:spPr>
            <a:xfrm>
              <a:off x="10694277" y="4864997"/>
              <a:ext cx="1474792" cy="557087"/>
            </a:xfrm>
            <a:custGeom>
              <a:avLst/>
              <a:gdLst>
                <a:gd name="connsiteX0" fmla="*/ 0 w 1141417"/>
                <a:gd name="connsiteY0" fmla="*/ 877762 h 877762"/>
                <a:gd name="connsiteX1" fmla="*/ 570709 w 1141417"/>
                <a:gd name="connsiteY1" fmla="*/ 0 h 877762"/>
                <a:gd name="connsiteX2" fmla="*/ 1141417 w 1141417"/>
                <a:gd name="connsiteY2" fmla="*/ 877762 h 877762"/>
                <a:gd name="connsiteX3" fmla="*/ 0 w 1141417"/>
                <a:gd name="connsiteY3" fmla="*/ 877762 h 877762"/>
                <a:gd name="connsiteX0" fmla="*/ 0 w 1833567"/>
                <a:gd name="connsiteY0" fmla="*/ 877762 h 877762"/>
                <a:gd name="connsiteX1" fmla="*/ 570709 w 1833567"/>
                <a:gd name="connsiteY1" fmla="*/ 0 h 877762"/>
                <a:gd name="connsiteX2" fmla="*/ 1833567 w 1833567"/>
                <a:gd name="connsiteY2" fmla="*/ 433262 h 877762"/>
                <a:gd name="connsiteX3" fmla="*/ 0 w 1833567"/>
                <a:gd name="connsiteY3" fmla="*/ 877762 h 877762"/>
                <a:gd name="connsiteX0" fmla="*/ 0 w 1268417"/>
                <a:gd name="connsiteY0" fmla="*/ 426912 h 433262"/>
                <a:gd name="connsiteX1" fmla="*/ 5559 w 1268417"/>
                <a:gd name="connsiteY1" fmla="*/ 0 h 433262"/>
                <a:gd name="connsiteX2" fmla="*/ 1268417 w 1268417"/>
                <a:gd name="connsiteY2" fmla="*/ 433262 h 433262"/>
                <a:gd name="connsiteX3" fmla="*/ 0 w 1268417"/>
                <a:gd name="connsiteY3" fmla="*/ 426912 h 433262"/>
                <a:gd name="connsiteX0" fmla="*/ 0 w 1474792"/>
                <a:gd name="connsiteY0" fmla="*/ 557087 h 557087"/>
                <a:gd name="connsiteX1" fmla="*/ 211934 w 1474792"/>
                <a:gd name="connsiteY1" fmla="*/ 0 h 557087"/>
                <a:gd name="connsiteX2" fmla="*/ 1474792 w 1474792"/>
                <a:gd name="connsiteY2" fmla="*/ 433262 h 557087"/>
                <a:gd name="connsiteX3" fmla="*/ 0 w 1474792"/>
                <a:gd name="connsiteY3" fmla="*/ 557087 h 557087"/>
              </a:gdLst>
              <a:ahLst/>
              <a:cxnLst>
                <a:cxn ang="0">
                  <a:pos x="connsiteX0" y="connsiteY0"/>
                </a:cxn>
                <a:cxn ang="0">
                  <a:pos x="connsiteX1" y="connsiteY1"/>
                </a:cxn>
                <a:cxn ang="0">
                  <a:pos x="connsiteX2" y="connsiteY2"/>
                </a:cxn>
                <a:cxn ang="0">
                  <a:pos x="connsiteX3" y="connsiteY3"/>
                </a:cxn>
              </a:cxnLst>
              <a:rect l="l" t="t" r="r" b="b"/>
              <a:pathLst>
                <a:path w="1474792" h="557087">
                  <a:moveTo>
                    <a:pt x="0" y="557087"/>
                  </a:moveTo>
                  <a:lnTo>
                    <a:pt x="211934" y="0"/>
                  </a:lnTo>
                  <a:lnTo>
                    <a:pt x="1474792" y="433262"/>
                  </a:lnTo>
                  <a:lnTo>
                    <a:pt x="0" y="557087"/>
                  </a:lnTo>
                  <a:close/>
                </a:path>
              </a:pathLst>
            </a:custGeom>
            <a:solidFill>
              <a:schemeClr val="bg1"/>
            </a:solidFill>
            <a:ln>
              <a:solidFill>
                <a:srgbClr val="E4E6E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等腰三角形 58"/>
            <p:cNvSpPr/>
            <p:nvPr/>
          </p:nvSpPr>
          <p:spPr>
            <a:xfrm>
              <a:off x="10914029" y="4654507"/>
              <a:ext cx="1245394" cy="641273"/>
            </a:xfrm>
            <a:custGeom>
              <a:avLst/>
              <a:gdLst>
                <a:gd name="connsiteX0" fmla="*/ 0 w 628650"/>
                <a:gd name="connsiteY0" fmla="*/ 215029 h 215029"/>
                <a:gd name="connsiteX1" fmla="*/ 314325 w 628650"/>
                <a:gd name="connsiteY1" fmla="*/ 0 h 215029"/>
                <a:gd name="connsiteX2" fmla="*/ 628650 w 628650"/>
                <a:gd name="connsiteY2" fmla="*/ 215029 h 215029"/>
                <a:gd name="connsiteX3" fmla="*/ 0 w 628650"/>
                <a:gd name="connsiteY3" fmla="*/ 215029 h 215029"/>
                <a:gd name="connsiteX0" fmla="*/ 14287 w 642937"/>
                <a:gd name="connsiteY0" fmla="*/ 186454 h 186454"/>
                <a:gd name="connsiteX1" fmla="*/ 0 w 642937"/>
                <a:gd name="connsiteY1" fmla="*/ 0 h 186454"/>
                <a:gd name="connsiteX2" fmla="*/ 642937 w 642937"/>
                <a:gd name="connsiteY2" fmla="*/ 186454 h 186454"/>
                <a:gd name="connsiteX3" fmla="*/ 14287 w 642937"/>
                <a:gd name="connsiteY3" fmla="*/ 186454 h 186454"/>
                <a:gd name="connsiteX0" fmla="*/ 14287 w 995362"/>
                <a:gd name="connsiteY0" fmla="*/ 186454 h 641273"/>
                <a:gd name="connsiteX1" fmla="*/ 0 w 995362"/>
                <a:gd name="connsiteY1" fmla="*/ 0 h 641273"/>
                <a:gd name="connsiteX2" fmla="*/ 995362 w 995362"/>
                <a:gd name="connsiteY2" fmla="*/ 641273 h 641273"/>
                <a:gd name="connsiteX3" fmla="*/ 14287 w 995362"/>
                <a:gd name="connsiteY3" fmla="*/ 186454 h 641273"/>
                <a:gd name="connsiteX0" fmla="*/ 0 w 1245394"/>
                <a:gd name="connsiteY0" fmla="*/ 203123 h 641273"/>
                <a:gd name="connsiteX1" fmla="*/ 250032 w 1245394"/>
                <a:gd name="connsiteY1" fmla="*/ 0 h 641273"/>
                <a:gd name="connsiteX2" fmla="*/ 1245394 w 1245394"/>
                <a:gd name="connsiteY2" fmla="*/ 641273 h 641273"/>
                <a:gd name="connsiteX3" fmla="*/ 0 w 1245394"/>
                <a:gd name="connsiteY3" fmla="*/ 203123 h 641273"/>
              </a:gdLst>
              <a:ahLst/>
              <a:cxnLst>
                <a:cxn ang="0">
                  <a:pos x="connsiteX0" y="connsiteY0"/>
                </a:cxn>
                <a:cxn ang="0">
                  <a:pos x="connsiteX1" y="connsiteY1"/>
                </a:cxn>
                <a:cxn ang="0">
                  <a:pos x="connsiteX2" y="connsiteY2"/>
                </a:cxn>
                <a:cxn ang="0">
                  <a:pos x="connsiteX3" y="connsiteY3"/>
                </a:cxn>
              </a:cxnLst>
              <a:rect l="l" t="t" r="r" b="b"/>
              <a:pathLst>
                <a:path w="1245394" h="641273">
                  <a:moveTo>
                    <a:pt x="0" y="203123"/>
                  </a:moveTo>
                  <a:lnTo>
                    <a:pt x="250032" y="0"/>
                  </a:lnTo>
                  <a:lnTo>
                    <a:pt x="1245394" y="641273"/>
                  </a:lnTo>
                  <a:lnTo>
                    <a:pt x="0" y="203123"/>
                  </a:lnTo>
                  <a:close/>
                </a:path>
              </a:pathLst>
            </a:custGeom>
            <a:solidFill>
              <a:srgbClr val="F2F2F2"/>
            </a:solidFill>
            <a:ln w="6350">
              <a:solidFill>
                <a:srgbClr val="E3E5E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等腰三角形 34"/>
            <p:cNvSpPr/>
            <p:nvPr/>
          </p:nvSpPr>
          <p:spPr>
            <a:xfrm rot="7233140">
              <a:off x="9433484" y="4630457"/>
              <a:ext cx="1793112" cy="804826"/>
            </a:xfrm>
            <a:custGeom>
              <a:avLst/>
              <a:gdLst>
                <a:gd name="connsiteX0" fmla="*/ 0 w 1634073"/>
                <a:gd name="connsiteY0" fmla="*/ 702844 h 702844"/>
                <a:gd name="connsiteX1" fmla="*/ 412538 w 1634073"/>
                <a:gd name="connsiteY1" fmla="*/ 0 h 702844"/>
                <a:gd name="connsiteX2" fmla="*/ 1634073 w 1634073"/>
                <a:gd name="connsiteY2" fmla="*/ 702844 h 702844"/>
                <a:gd name="connsiteX3" fmla="*/ 0 w 1634073"/>
                <a:gd name="connsiteY3" fmla="*/ 702844 h 702844"/>
                <a:gd name="connsiteX0" fmla="*/ 0 w 1767688"/>
                <a:gd name="connsiteY0" fmla="*/ 807522 h 807522"/>
                <a:gd name="connsiteX1" fmla="*/ 546153 w 1767688"/>
                <a:gd name="connsiteY1" fmla="*/ 0 h 807522"/>
                <a:gd name="connsiteX2" fmla="*/ 1767688 w 1767688"/>
                <a:gd name="connsiteY2" fmla="*/ 702844 h 807522"/>
                <a:gd name="connsiteX3" fmla="*/ 0 w 1767688"/>
                <a:gd name="connsiteY3" fmla="*/ 807522 h 807522"/>
                <a:gd name="connsiteX0" fmla="*/ 0 w 1793112"/>
                <a:gd name="connsiteY0" fmla="*/ 807522 h 807522"/>
                <a:gd name="connsiteX1" fmla="*/ 546153 w 1793112"/>
                <a:gd name="connsiteY1" fmla="*/ 0 h 807522"/>
                <a:gd name="connsiteX2" fmla="*/ 1793112 w 1793112"/>
                <a:gd name="connsiteY2" fmla="*/ 802128 h 807522"/>
                <a:gd name="connsiteX3" fmla="*/ 0 w 1793112"/>
                <a:gd name="connsiteY3" fmla="*/ 807522 h 807522"/>
                <a:gd name="connsiteX0" fmla="*/ 0 w 1793112"/>
                <a:gd name="connsiteY0" fmla="*/ 804826 h 804826"/>
                <a:gd name="connsiteX1" fmla="*/ 466633 w 1793112"/>
                <a:gd name="connsiteY1" fmla="*/ 0 h 804826"/>
                <a:gd name="connsiteX2" fmla="*/ 1793112 w 1793112"/>
                <a:gd name="connsiteY2" fmla="*/ 799432 h 804826"/>
                <a:gd name="connsiteX3" fmla="*/ 0 w 1793112"/>
                <a:gd name="connsiteY3" fmla="*/ 804826 h 804826"/>
              </a:gdLst>
              <a:ahLst/>
              <a:cxnLst>
                <a:cxn ang="0">
                  <a:pos x="connsiteX0" y="connsiteY0"/>
                </a:cxn>
                <a:cxn ang="0">
                  <a:pos x="connsiteX1" y="connsiteY1"/>
                </a:cxn>
                <a:cxn ang="0">
                  <a:pos x="connsiteX2" y="connsiteY2"/>
                </a:cxn>
                <a:cxn ang="0">
                  <a:pos x="connsiteX3" y="connsiteY3"/>
                </a:cxn>
              </a:cxnLst>
              <a:rect l="l" t="t" r="r" b="b"/>
              <a:pathLst>
                <a:path w="1793112" h="804826">
                  <a:moveTo>
                    <a:pt x="0" y="804826"/>
                  </a:moveTo>
                  <a:lnTo>
                    <a:pt x="466633" y="0"/>
                  </a:lnTo>
                  <a:lnTo>
                    <a:pt x="1793112" y="799432"/>
                  </a:lnTo>
                  <a:lnTo>
                    <a:pt x="0" y="804826"/>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9164637" y="4361031"/>
              <a:ext cx="45719" cy="45719"/>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4" name="直接连接符 23"/>
            <p:cNvCxnSpPr>
              <a:stCxn id="23" idx="7"/>
            </p:cNvCxnSpPr>
            <p:nvPr/>
          </p:nvCxnSpPr>
          <p:spPr>
            <a:xfrm flipV="1">
              <a:off x="9203661" y="4056233"/>
              <a:ext cx="1232563" cy="311493"/>
            </a:xfrm>
            <a:prstGeom prst="line">
              <a:avLst/>
            </a:prstGeom>
            <a:ln w="6350">
              <a:solidFill>
                <a:srgbClr val="C7CBD8"/>
              </a:solidFill>
            </a:ln>
          </p:spPr>
          <p:style>
            <a:lnRef idx="1">
              <a:schemeClr val="accent1"/>
            </a:lnRef>
            <a:fillRef idx="0">
              <a:schemeClr val="accent1"/>
            </a:fillRef>
            <a:effectRef idx="0">
              <a:schemeClr val="accent1"/>
            </a:effectRef>
            <a:fontRef idx="minor">
              <a:schemeClr val="tx1"/>
            </a:fontRef>
          </p:style>
        </p:cxnSp>
        <p:sp>
          <p:nvSpPr>
            <p:cNvPr id="25" name="椭圆 24"/>
            <p:cNvSpPr/>
            <p:nvPr/>
          </p:nvSpPr>
          <p:spPr>
            <a:xfrm>
              <a:off x="10415745" y="4038135"/>
              <a:ext cx="45719" cy="45719"/>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6" name="直接连接符 25"/>
            <p:cNvCxnSpPr/>
            <p:nvPr/>
          </p:nvCxnSpPr>
          <p:spPr>
            <a:xfrm flipV="1">
              <a:off x="9539286" y="4074330"/>
              <a:ext cx="889220" cy="1524954"/>
            </a:xfrm>
            <a:prstGeom prst="line">
              <a:avLst/>
            </a:prstGeom>
            <a:ln w="6350">
              <a:solidFill>
                <a:srgbClr val="C7CBD8"/>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a:stCxn id="39" idx="1"/>
            </p:cNvCxnSpPr>
            <p:nvPr/>
          </p:nvCxnSpPr>
          <p:spPr>
            <a:xfrm flipH="1" flipV="1">
              <a:off x="9187496" y="4406750"/>
              <a:ext cx="330288" cy="1187970"/>
            </a:xfrm>
            <a:prstGeom prst="line">
              <a:avLst/>
            </a:prstGeom>
            <a:ln w="6350">
              <a:solidFill>
                <a:srgbClr val="C7CBD8"/>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flipH="1" flipV="1">
              <a:off x="9210357" y="4383891"/>
              <a:ext cx="1692139" cy="475776"/>
            </a:xfrm>
            <a:prstGeom prst="line">
              <a:avLst/>
            </a:prstGeom>
            <a:ln w="6350">
              <a:solidFill>
                <a:srgbClr val="C7CBD8"/>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a:stCxn id="34" idx="1"/>
              <a:endCxn id="25" idx="5"/>
            </p:cNvCxnSpPr>
            <p:nvPr/>
          </p:nvCxnSpPr>
          <p:spPr>
            <a:xfrm flipH="1" flipV="1">
              <a:off x="10454769" y="4077159"/>
              <a:ext cx="430205" cy="766345"/>
            </a:xfrm>
            <a:prstGeom prst="line">
              <a:avLst/>
            </a:prstGeom>
            <a:ln w="6350">
              <a:solidFill>
                <a:srgbClr val="C7CBD8"/>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a:stCxn id="39" idx="7"/>
              <a:endCxn id="34" idx="3"/>
            </p:cNvCxnSpPr>
            <p:nvPr/>
          </p:nvCxnSpPr>
          <p:spPr>
            <a:xfrm flipV="1">
              <a:off x="9550113" y="4875833"/>
              <a:ext cx="1334861" cy="718887"/>
            </a:xfrm>
            <a:prstGeom prst="line">
              <a:avLst/>
            </a:prstGeom>
            <a:ln w="6350">
              <a:solidFill>
                <a:srgbClr val="C7CBD8"/>
              </a:solidFill>
            </a:ln>
          </p:spPr>
          <p:style>
            <a:lnRef idx="1">
              <a:schemeClr val="accent1"/>
            </a:lnRef>
            <a:fillRef idx="0">
              <a:schemeClr val="accent1"/>
            </a:fillRef>
            <a:effectRef idx="0">
              <a:schemeClr val="accent1"/>
            </a:effectRef>
            <a:fontRef idx="minor">
              <a:schemeClr val="tx1"/>
            </a:fontRef>
          </p:style>
        </p:cxnSp>
        <p:sp>
          <p:nvSpPr>
            <p:cNvPr id="32" name="椭圆 31"/>
            <p:cNvSpPr/>
            <p:nvPr/>
          </p:nvSpPr>
          <p:spPr>
            <a:xfrm>
              <a:off x="10671972" y="5407353"/>
              <a:ext cx="36000" cy="36000"/>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11148994" y="4643238"/>
              <a:ext cx="28800" cy="28800"/>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10878279" y="4836809"/>
              <a:ext cx="45719" cy="45719"/>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等腰三角形 1"/>
            <p:cNvSpPr/>
            <p:nvPr/>
          </p:nvSpPr>
          <p:spPr>
            <a:xfrm>
              <a:off x="9519057" y="5605893"/>
              <a:ext cx="560392" cy="1135731"/>
            </a:xfrm>
            <a:custGeom>
              <a:avLst/>
              <a:gdLst>
                <a:gd name="connsiteX0" fmla="*/ 0 w 1141417"/>
                <a:gd name="connsiteY0" fmla="*/ 877762 h 877762"/>
                <a:gd name="connsiteX1" fmla="*/ 570709 w 1141417"/>
                <a:gd name="connsiteY1" fmla="*/ 0 h 877762"/>
                <a:gd name="connsiteX2" fmla="*/ 1141417 w 1141417"/>
                <a:gd name="connsiteY2" fmla="*/ 877762 h 877762"/>
                <a:gd name="connsiteX3" fmla="*/ 0 w 1141417"/>
                <a:gd name="connsiteY3" fmla="*/ 877762 h 877762"/>
                <a:gd name="connsiteX0" fmla="*/ 0 w 1833567"/>
                <a:gd name="connsiteY0" fmla="*/ 877762 h 877762"/>
                <a:gd name="connsiteX1" fmla="*/ 570709 w 1833567"/>
                <a:gd name="connsiteY1" fmla="*/ 0 h 877762"/>
                <a:gd name="connsiteX2" fmla="*/ 1833567 w 1833567"/>
                <a:gd name="connsiteY2" fmla="*/ 433262 h 877762"/>
                <a:gd name="connsiteX3" fmla="*/ 0 w 1833567"/>
                <a:gd name="connsiteY3" fmla="*/ 877762 h 877762"/>
                <a:gd name="connsiteX0" fmla="*/ 0 w 1268417"/>
                <a:gd name="connsiteY0" fmla="*/ 426912 h 433262"/>
                <a:gd name="connsiteX1" fmla="*/ 5559 w 1268417"/>
                <a:gd name="connsiteY1" fmla="*/ 0 h 433262"/>
                <a:gd name="connsiteX2" fmla="*/ 1268417 w 1268417"/>
                <a:gd name="connsiteY2" fmla="*/ 433262 h 433262"/>
                <a:gd name="connsiteX3" fmla="*/ 0 w 1268417"/>
                <a:gd name="connsiteY3" fmla="*/ 426912 h 433262"/>
                <a:gd name="connsiteX0" fmla="*/ 0 w 1474792"/>
                <a:gd name="connsiteY0" fmla="*/ 557087 h 557087"/>
                <a:gd name="connsiteX1" fmla="*/ 211934 w 1474792"/>
                <a:gd name="connsiteY1" fmla="*/ 0 h 557087"/>
                <a:gd name="connsiteX2" fmla="*/ 1474792 w 1474792"/>
                <a:gd name="connsiteY2" fmla="*/ 433262 h 557087"/>
                <a:gd name="connsiteX3" fmla="*/ 0 w 1474792"/>
                <a:gd name="connsiteY3" fmla="*/ 557087 h 557087"/>
                <a:gd name="connsiteX0" fmla="*/ 0 w 579442"/>
                <a:gd name="connsiteY0" fmla="*/ 557087 h 557087"/>
                <a:gd name="connsiteX1" fmla="*/ 211934 w 579442"/>
                <a:gd name="connsiteY1" fmla="*/ 0 h 557087"/>
                <a:gd name="connsiteX2" fmla="*/ 579442 w 579442"/>
                <a:gd name="connsiteY2" fmla="*/ 273719 h 557087"/>
                <a:gd name="connsiteX3" fmla="*/ 0 w 579442"/>
                <a:gd name="connsiteY3" fmla="*/ 557087 h 557087"/>
                <a:gd name="connsiteX0" fmla="*/ 0 w 758036"/>
                <a:gd name="connsiteY0" fmla="*/ 557087 h 557087"/>
                <a:gd name="connsiteX1" fmla="*/ 211934 w 758036"/>
                <a:gd name="connsiteY1" fmla="*/ 0 h 557087"/>
                <a:gd name="connsiteX2" fmla="*/ 758036 w 758036"/>
                <a:gd name="connsiteY2" fmla="*/ 164181 h 557087"/>
                <a:gd name="connsiteX3" fmla="*/ 0 w 758036"/>
                <a:gd name="connsiteY3" fmla="*/ 557087 h 557087"/>
                <a:gd name="connsiteX0" fmla="*/ 0 w 569917"/>
                <a:gd name="connsiteY0" fmla="*/ 1145256 h 1145256"/>
                <a:gd name="connsiteX1" fmla="*/ 23815 w 569917"/>
                <a:gd name="connsiteY1" fmla="*/ 0 h 1145256"/>
                <a:gd name="connsiteX2" fmla="*/ 569917 w 569917"/>
                <a:gd name="connsiteY2" fmla="*/ 164181 h 1145256"/>
                <a:gd name="connsiteX3" fmla="*/ 0 w 569917"/>
                <a:gd name="connsiteY3" fmla="*/ 1145256 h 1145256"/>
                <a:gd name="connsiteX0" fmla="*/ 0 w 560392"/>
                <a:gd name="connsiteY0" fmla="*/ 1135731 h 1135731"/>
                <a:gd name="connsiteX1" fmla="*/ 14290 w 560392"/>
                <a:gd name="connsiteY1" fmla="*/ 0 h 1135731"/>
                <a:gd name="connsiteX2" fmla="*/ 560392 w 560392"/>
                <a:gd name="connsiteY2" fmla="*/ 164181 h 1135731"/>
                <a:gd name="connsiteX3" fmla="*/ 0 w 560392"/>
                <a:gd name="connsiteY3" fmla="*/ 1135731 h 1135731"/>
              </a:gdLst>
              <a:ahLst/>
              <a:cxnLst>
                <a:cxn ang="0">
                  <a:pos x="connsiteX0" y="connsiteY0"/>
                </a:cxn>
                <a:cxn ang="0">
                  <a:pos x="connsiteX1" y="connsiteY1"/>
                </a:cxn>
                <a:cxn ang="0">
                  <a:pos x="connsiteX2" y="connsiteY2"/>
                </a:cxn>
                <a:cxn ang="0">
                  <a:pos x="connsiteX3" y="connsiteY3"/>
                </a:cxn>
              </a:cxnLst>
              <a:rect l="l" t="t" r="r" b="b"/>
              <a:pathLst>
                <a:path w="560392" h="1135731">
                  <a:moveTo>
                    <a:pt x="0" y="1135731"/>
                  </a:moveTo>
                  <a:lnTo>
                    <a:pt x="14290" y="0"/>
                  </a:lnTo>
                  <a:lnTo>
                    <a:pt x="560392" y="164181"/>
                  </a:lnTo>
                  <a:lnTo>
                    <a:pt x="0" y="1135731"/>
                  </a:lnTo>
                  <a:close/>
                </a:path>
              </a:pathLst>
            </a:custGeom>
            <a:solidFill>
              <a:schemeClr val="bg1">
                <a:lumMod val="95000"/>
              </a:schemeClr>
            </a:solidFill>
            <a:ln>
              <a:solidFill>
                <a:srgbClr val="E4E6E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p:cNvSpPr/>
            <p:nvPr/>
          </p:nvSpPr>
          <p:spPr>
            <a:xfrm>
              <a:off x="9504893" y="6725373"/>
              <a:ext cx="45719" cy="45719"/>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等腰三角形 58"/>
            <p:cNvSpPr/>
            <p:nvPr/>
          </p:nvSpPr>
          <p:spPr>
            <a:xfrm>
              <a:off x="9538637" y="5429148"/>
              <a:ext cx="1147764" cy="348379"/>
            </a:xfrm>
            <a:custGeom>
              <a:avLst/>
              <a:gdLst>
                <a:gd name="connsiteX0" fmla="*/ 0 w 628650"/>
                <a:gd name="connsiteY0" fmla="*/ 215029 h 215029"/>
                <a:gd name="connsiteX1" fmla="*/ 314325 w 628650"/>
                <a:gd name="connsiteY1" fmla="*/ 0 h 215029"/>
                <a:gd name="connsiteX2" fmla="*/ 628650 w 628650"/>
                <a:gd name="connsiteY2" fmla="*/ 215029 h 215029"/>
                <a:gd name="connsiteX3" fmla="*/ 0 w 628650"/>
                <a:gd name="connsiteY3" fmla="*/ 215029 h 215029"/>
                <a:gd name="connsiteX0" fmla="*/ 14287 w 642937"/>
                <a:gd name="connsiteY0" fmla="*/ 186454 h 186454"/>
                <a:gd name="connsiteX1" fmla="*/ 0 w 642937"/>
                <a:gd name="connsiteY1" fmla="*/ 0 h 186454"/>
                <a:gd name="connsiteX2" fmla="*/ 642937 w 642937"/>
                <a:gd name="connsiteY2" fmla="*/ 186454 h 186454"/>
                <a:gd name="connsiteX3" fmla="*/ 14287 w 642937"/>
                <a:gd name="connsiteY3" fmla="*/ 186454 h 186454"/>
                <a:gd name="connsiteX0" fmla="*/ 14287 w 995362"/>
                <a:gd name="connsiteY0" fmla="*/ 186454 h 641273"/>
                <a:gd name="connsiteX1" fmla="*/ 0 w 995362"/>
                <a:gd name="connsiteY1" fmla="*/ 0 h 641273"/>
                <a:gd name="connsiteX2" fmla="*/ 995362 w 995362"/>
                <a:gd name="connsiteY2" fmla="*/ 641273 h 641273"/>
                <a:gd name="connsiteX3" fmla="*/ 14287 w 995362"/>
                <a:gd name="connsiteY3" fmla="*/ 186454 h 641273"/>
                <a:gd name="connsiteX0" fmla="*/ 0 w 1245394"/>
                <a:gd name="connsiteY0" fmla="*/ 203123 h 641273"/>
                <a:gd name="connsiteX1" fmla="*/ 250032 w 1245394"/>
                <a:gd name="connsiteY1" fmla="*/ 0 h 641273"/>
                <a:gd name="connsiteX2" fmla="*/ 1245394 w 1245394"/>
                <a:gd name="connsiteY2" fmla="*/ 641273 h 641273"/>
                <a:gd name="connsiteX3" fmla="*/ 0 w 1245394"/>
                <a:gd name="connsiteY3" fmla="*/ 203123 h 641273"/>
                <a:gd name="connsiteX0" fmla="*/ 0 w 1774032"/>
                <a:gd name="connsiteY0" fmla="*/ 112635 h 641273"/>
                <a:gd name="connsiteX1" fmla="*/ 778670 w 1774032"/>
                <a:gd name="connsiteY1" fmla="*/ 0 h 641273"/>
                <a:gd name="connsiteX2" fmla="*/ 1774032 w 1774032"/>
                <a:gd name="connsiteY2" fmla="*/ 641273 h 641273"/>
                <a:gd name="connsiteX3" fmla="*/ 0 w 1774032"/>
                <a:gd name="connsiteY3" fmla="*/ 112635 h 641273"/>
                <a:gd name="connsiteX0" fmla="*/ 0 w 1774032"/>
                <a:gd name="connsiteY0" fmla="*/ 181691 h 710329"/>
                <a:gd name="connsiteX1" fmla="*/ 1147764 w 1774032"/>
                <a:gd name="connsiteY1" fmla="*/ 0 h 710329"/>
                <a:gd name="connsiteX2" fmla="*/ 1774032 w 1774032"/>
                <a:gd name="connsiteY2" fmla="*/ 710329 h 710329"/>
                <a:gd name="connsiteX3" fmla="*/ 0 w 1774032"/>
                <a:gd name="connsiteY3" fmla="*/ 181691 h 710329"/>
                <a:gd name="connsiteX0" fmla="*/ 0 w 1147764"/>
                <a:gd name="connsiteY0" fmla="*/ 181691 h 348379"/>
                <a:gd name="connsiteX1" fmla="*/ 1147764 w 1147764"/>
                <a:gd name="connsiteY1" fmla="*/ 0 h 348379"/>
                <a:gd name="connsiteX2" fmla="*/ 547688 w 1147764"/>
                <a:gd name="connsiteY2" fmla="*/ 348379 h 348379"/>
                <a:gd name="connsiteX3" fmla="*/ 0 w 1147764"/>
                <a:gd name="connsiteY3" fmla="*/ 181691 h 348379"/>
              </a:gdLst>
              <a:ahLst/>
              <a:cxnLst>
                <a:cxn ang="0">
                  <a:pos x="connsiteX0" y="connsiteY0"/>
                </a:cxn>
                <a:cxn ang="0">
                  <a:pos x="connsiteX1" y="connsiteY1"/>
                </a:cxn>
                <a:cxn ang="0">
                  <a:pos x="connsiteX2" y="connsiteY2"/>
                </a:cxn>
                <a:cxn ang="0">
                  <a:pos x="connsiteX3" y="connsiteY3"/>
                </a:cxn>
              </a:cxnLst>
              <a:rect l="l" t="t" r="r" b="b"/>
              <a:pathLst>
                <a:path w="1147764" h="348379">
                  <a:moveTo>
                    <a:pt x="0" y="181691"/>
                  </a:moveTo>
                  <a:lnTo>
                    <a:pt x="1147764" y="0"/>
                  </a:lnTo>
                  <a:lnTo>
                    <a:pt x="547688" y="348379"/>
                  </a:lnTo>
                  <a:lnTo>
                    <a:pt x="0" y="181691"/>
                  </a:lnTo>
                  <a:close/>
                </a:path>
              </a:pathLst>
            </a:custGeom>
            <a:solidFill>
              <a:schemeClr val="bg1"/>
            </a:solidFill>
            <a:ln w="6350">
              <a:solidFill>
                <a:srgbClr val="E3E5E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9511089" y="5588025"/>
              <a:ext cx="45719" cy="45719"/>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p:cNvSpPr/>
            <p:nvPr/>
          </p:nvSpPr>
          <p:spPr>
            <a:xfrm>
              <a:off x="10056426" y="5764191"/>
              <a:ext cx="36000" cy="36000"/>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p:cNvSpPr/>
            <p:nvPr/>
          </p:nvSpPr>
          <p:spPr>
            <a:xfrm>
              <a:off x="12163200" y="5284321"/>
              <a:ext cx="28800" cy="28800"/>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20" name="直接连接符 19"/>
          <p:cNvCxnSpPr/>
          <p:nvPr/>
        </p:nvCxnSpPr>
        <p:spPr>
          <a:xfrm flipH="1">
            <a:off x="0" y="6433143"/>
            <a:ext cx="1219200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4258103" y="2593076"/>
            <a:ext cx="4339988" cy="830997"/>
          </a:xfrm>
          <a:prstGeom prst="rect">
            <a:avLst/>
          </a:prstGeom>
          <a:noFill/>
        </p:spPr>
        <p:txBody>
          <a:bodyPr wrap="square" rtlCol="0">
            <a:spAutoFit/>
          </a:bodyPr>
          <a:lstStyle/>
          <a:p>
            <a:r>
              <a:rPr lang="en-US" altLang="zh-CN" sz="4800" b="1" dirty="0" smtClean="0">
                <a:latin typeface="Times New Roman" panose="02020603050405020304" pitchFamily="18" charset="0"/>
                <a:cs typeface="Times New Roman" panose="02020603050405020304" pitchFamily="18" charset="0"/>
              </a:rPr>
              <a:t>Question</a:t>
            </a:r>
            <a:endParaRPr lang="zh-CN" altLang="en-US" sz="4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72104629"/>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left)">
                                      <p:cBhvr>
                                        <p:cTn id="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zh-CN" altLang="en-US" dirty="0" smtClean="0"/>
              <a:t>白盒测试概述</a:t>
            </a:r>
            <a:r>
              <a:rPr lang="en-US" altLang="zh-CN" dirty="0" smtClean="0"/>
              <a:t>		</a:t>
            </a:r>
            <a:endParaRPr lang="zh-CN" altLang="en-US" dirty="0"/>
          </a:p>
        </p:txBody>
      </p:sp>
      <p:sp>
        <p:nvSpPr>
          <p:cNvPr id="2" name="内容占位符 1"/>
          <p:cNvSpPr>
            <a:spLocks noGrp="1"/>
          </p:cNvSpPr>
          <p:nvPr>
            <p:ph idx="1"/>
          </p:nvPr>
        </p:nvSpPr>
        <p:spPr/>
        <p:txBody>
          <a:bodyPr/>
          <a:lstStyle/>
          <a:p>
            <a:r>
              <a:rPr lang="zh-CN" altLang="en-US" dirty="0" smtClean="0"/>
              <a:t>不足和弊端：</a:t>
            </a:r>
            <a:endParaRPr lang="en-US" altLang="zh-CN" dirty="0" smtClean="0"/>
          </a:p>
          <a:p>
            <a:pPr lvl="1"/>
            <a:r>
              <a:rPr lang="zh-CN" altLang="en-US" dirty="0" smtClean="0"/>
              <a:t>对测试人员要求高：</a:t>
            </a:r>
            <a:endParaRPr lang="en-US" altLang="zh-CN" dirty="0" smtClean="0"/>
          </a:p>
          <a:p>
            <a:pPr lvl="2"/>
            <a:r>
              <a:rPr lang="zh-CN" altLang="en-US" dirty="0" smtClean="0"/>
              <a:t>测试人员需要具备一定的编程经验</a:t>
            </a:r>
            <a:endParaRPr lang="en-US" altLang="zh-CN" dirty="0" smtClean="0"/>
          </a:p>
          <a:p>
            <a:pPr lvl="2"/>
            <a:r>
              <a:rPr lang="zh-CN" altLang="en-US" dirty="0"/>
              <a:t>白</a:t>
            </a:r>
            <a:r>
              <a:rPr lang="zh-CN" altLang="en-US" dirty="0" smtClean="0"/>
              <a:t>盒测试工程师需要具备广博的知识</a:t>
            </a:r>
            <a:endParaRPr lang="en-US" altLang="zh-CN" dirty="0" smtClean="0"/>
          </a:p>
          <a:p>
            <a:pPr lvl="1"/>
            <a:r>
              <a:rPr lang="zh-CN" altLang="en-US" dirty="0" smtClean="0"/>
              <a:t>成本高：</a:t>
            </a:r>
            <a:endParaRPr lang="en-US" altLang="zh-CN" dirty="0" smtClean="0"/>
          </a:p>
          <a:p>
            <a:pPr lvl="2"/>
            <a:r>
              <a:rPr lang="zh-CN" altLang="en-US" dirty="0"/>
              <a:t>白</a:t>
            </a:r>
            <a:r>
              <a:rPr lang="zh-CN" altLang="en-US" dirty="0" smtClean="0"/>
              <a:t>盒测试需要的时间长</a:t>
            </a:r>
            <a:endParaRPr lang="en-US" altLang="zh-CN" dirty="0" smtClean="0"/>
          </a:p>
          <a:p>
            <a:pPr lvl="1"/>
            <a:endParaRPr lang="zh-CN" altLang="en-US" dirty="0"/>
          </a:p>
        </p:txBody>
      </p:sp>
    </p:spTree>
    <p:extLst>
      <p:ext uri="{BB962C8B-B14F-4D97-AF65-F5344CB8AC3E}">
        <p14:creationId xmlns:p14="http://schemas.microsoft.com/office/powerpoint/2010/main" val="565059098"/>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 calcmode="lin" valueType="num">
                                      <p:cBhvr additive="base">
                                        <p:cTn id="7"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 calcmode="lin" valueType="num">
                                      <p:cBhvr additive="base">
                                        <p:cTn id="13"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 calcmode="lin" valueType="num">
                                      <p:cBhvr additive="base">
                                        <p:cTn id="19"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
                                            <p:txEl>
                                              <p:pRg st="4" end="4"/>
                                            </p:txEl>
                                          </p:spTgt>
                                        </p:tgtEl>
                                        <p:attrNameLst>
                                          <p:attrName>style.visibility</p:attrName>
                                        </p:attrNameLst>
                                      </p:cBhvr>
                                      <p:to>
                                        <p:strVal val="visible"/>
                                      </p:to>
                                    </p:set>
                                    <p:anim calcmode="lin" valueType="num">
                                      <p:cBhvr additive="base">
                                        <p:cTn id="25"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
                                            <p:txEl>
                                              <p:pRg st="5" end="5"/>
                                            </p:txEl>
                                          </p:spTgt>
                                        </p:tgtEl>
                                        <p:attrNameLst>
                                          <p:attrName>style.visibility</p:attrName>
                                        </p:attrNameLst>
                                      </p:cBhvr>
                                      <p:to>
                                        <p:strVal val="visible"/>
                                      </p:to>
                                    </p:set>
                                    <p:anim calcmode="lin" valueType="num">
                                      <p:cBhvr additive="base">
                                        <p:cTn id="31"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静态白盒测试背景知识</a:t>
            </a:r>
            <a:endParaRPr lang="zh-CN" altLang="en-US" dirty="0"/>
          </a:p>
        </p:txBody>
      </p:sp>
      <p:sp>
        <p:nvSpPr>
          <p:cNvPr id="2" name="内容占位符 1"/>
          <p:cNvSpPr>
            <a:spLocks noGrp="1"/>
          </p:cNvSpPr>
          <p:nvPr>
            <p:ph idx="1"/>
          </p:nvPr>
        </p:nvSpPr>
        <p:spPr>
          <a:xfrm>
            <a:off x="720584" y="990125"/>
            <a:ext cx="11136055" cy="4267200"/>
          </a:xfrm>
        </p:spPr>
        <p:txBody>
          <a:bodyPr/>
          <a:lstStyle/>
          <a:p>
            <a:r>
              <a:rPr lang="zh-CN" altLang="en-US" dirty="0" smtClean="0"/>
              <a:t>什么是静态白盒测试？</a:t>
            </a:r>
            <a:endParaRPr lang="en-US" altLang="zh-CN" dirty="0" smtClean="0"/>
          </a:p>
          <a:p>
            <a:pPr lvl="1"/>
            <a:r>
              <a:rPr lang="zh-CN" altLang="en-US" dirty="0" smtClean="0"/>
              <a:t>对系统</a:t>
            </a:r>
            <a:r>
              <a:rPr lang="zh-CN" altLang="en-US" dirty="0" smtClean="0">
                <a:solidFill>
                  <a:srgbClr val="FF0000"/>
                </a:solidFill>
              </a:rPr>
              <a:t>静态检查</a:t>
            </a:r>
            <a:r>
              <a:rPr lang="zh-CN" altLang="en-US" dirty="0" smtClean="0"/>
              <a:t>，这种检查通常</a:t>
            </a:r>
            <a:r>
              <a:rPr lang="zh-CN" altLang="en-US" dirty="0" smtClean="0">
                <a:solidFill>
                  <a:srgbClr val="FF0000"/>
                </a:solidFill>
              </a:rPr>
              <a:t>不</a:t>
            </a:r>
            <a:r>
              <a:rPr lang="zh-CN" altLang="en-US" dirty="0" smtClean="0"/>
              <a:t>需要</a:t>
            </a:r>
            <a:r>
              <a:rPr lang="zh-CN" altLang="en-US" dirty="0" smtClean="0">
                <a:solidFill>
                  <a:srgbClr val="FF0000"/>
                </a:solidFill>
              </a:rPr>
              <a:t>运行被测软件</a:t>
            </a:r>
            <a:r>
              <a:rPr lang="zh-CN" altLang="en-US" dirty="0" smtClean="0"/>
              <a:t>，而是直接对软件</a:t>
            </a:r>
            <a:r>
              <a:rPr lang="zh-CN" altLang="en-US" dirty="0" smtClean="0">
                <a:solidFill>
                  <a:srgbClr val="FF0000"/>
                </a:solidFill>
              </a:rPr>
              <a:t>形式</a:t>
            </a:r>
            <a:r>
              <a:rPr lang="zh-CN" altLang="en-US" dirty="0" smtClean="0"/>
              <a:t>和</a:t>
            </a:r>
            <a:r>
              <a:rPr lang="zh-CN" altLang="en-US" dirty="0" smtClean="0">
                <a:solidFill>
                  <a:srgbClr val="FF0000"/>
                </a:solidFill>
              </a:rPr>
              <a:t>结构</a:t>
            </a:r>
            <a:r>
              <a:rPr lang="zh-CN" altLang="en-US" dirty="0" smtClean="0"/>
              <a:t>进行</a:t>
            </a:r>
            <a:r>
              <a:rPr lang="zh-CN" altLang="en-US" dirty="0" smtClean="0">
                <a:solidFill>
                  <a:srgbClr val="FF0000"/>
                </a:solidFill>
              </a:rPr>
              <a:t>分析</a:t>
            </a:r>
            <a:endParaRPr lang="en-US" altLang="zh-CN" dirty="0" smtClean="0">
              <a:solidFill>
                <a:srgbClr val="FF0000"/>
              </a:solidFill>
            </a:endParaRPr>
          </a:p>
          <a:p>
            <a:r>
              <a:rPr lang="zh-CN" altLang="en-US" dirty="0" smtClean="0"/>
              <a:t>为什么进行静态白盒测试</a:t>
            </a:r>
            <a:endParaRPr lang="en-US" altLang="zh-CN" dirty="0" smtClean="0"/>
          </a:p>
          <a:p>
            <a:pPr lvl="1"/>
            <a:r>
              <a:rPr lang="zh-CN" altLang="en-US" dirty="0" smtClean="0"/>
              <a:t>贝尔实验室在其开发中引入审查后，生成率提高</a:t>
            </a:r>
            <a:r>
              <a:rPr lang="en-US" altLang="zh-CN" dirty="0" smtClean="0">
                <a:solidFill>
                  <a:srgbClr val="FF0000"/>
                </a:solidFill>
              </a:rPr>
              <a:t>14%</a:t>
            </a:r>
            <a:r>
              <a:rPr lang="zh-CN" altLang="en-US" dirty="0" smtClean="0"/>
              <a:t>，质量提高</a:t>
            </a:r>
            <a:r>
              <a:rPr lang="en-US" altLang="zh-CN" dirty="0" smtClean="0">
                <a:solidFill>
                  <a:srgbClr val="FF0000"/>
                </a:solidFill>
              </a:rPr>
              <a:t>10</a:t>
            </a:r>
            <a:r>
              <a:rPr lang="zh-CN" altLang="en-US" dirty="0" smtClean="0">
                <a:solidFill>
                  <a:srgbClr val="FF0000"/>
                </a:solidFill>
              </a:rPr>
              <a:t>倍</a:t>
            </a:r>
            <a:endParaRPr lang="en-US" altLang="zh-CN" dirty="0" smtClean="0">
              <a:solidFill>
                <a:srgbClr val="FF0000"/>
              </a:solidFill>
            </a:endParaRPr>
          </a:p>
          <a:p>
            <a:pPr lvl="1"/>
            <a:r>
              <a:rPr lang="zh-CN" altLang="en-US" dirty="0" smtClean="0"/>
              <a:t>某大型电力交换系统，通过使用审查，发现错误的</a:t>
            </a:r>
            <a:r>
              <a:rPr lang="zh-CN" altLang="en-US" dirty="0" smtClean="0">
                <a:solidFill>
                  <a:srgbClr val="FF0000"/>
                </a:solidFill>
              </a:rPr>
              <a:t>成本降低</a:t>
            </a:r>
            <a:r>
              <a:rPr lang="en-US" altLang="zh-CN" dirty="0" smtClean="0">
                <a:solidFill>
                  <a:srgbClr val="FF0000"/>
                </a:solidFill>
              </a:rPr>
              <a:t>10</a:t>
            </a:r>
            <a:r>
              <a:rPr lang="zh-CN" altLang="en-US" dirty="0" smtClean="0">
                <a:solidFill>
                  <a:srgbClr val="FF0000"/>
                </a:solidFill>
              </a:rPr>
              <a:t>倍</a:t>
            </a:r>
            <a:r>
              <a:rPr lang="zh-CN" altLang="en-US" dirty="0" smtClean="0"/>
              <a:t>，成效是</a:t>
            </a:r>
            <a:r>
              <a:rPr lang="zh-CN" altLang="en-US" dirty="0" smtClean="0">
                <a:solidFill>
                  <a:srgbClr val="FF0000"/>
                </a:solidFill>
              </a:rPr>
              <a:t>测试的</a:t>
            </a:r>
            <a:r>
              <a:rPr lang="en-US" altLang="zh-CN" dirty="0" smtClean="0">
                <a:solidFill>
                  <a:srgbClr val="FF0000"/>
                </a:solidFill>
              </a:rPr>
              <a:t>20</a:t>
            </a:r>
            <a:r>
              <a:rPr lang="zh-CN" altLang="en-US" dirty="0" smtClean="0">
                <a:solidFill>
                  <a:srgbClr val="FF0000"/>
                </a:solidFill>
              </a:rPr>
              <a:t>倍</a:t>
            </a:r>
            <a:endParaRPr lang="en-US" altLang="zh-CN" dirty="0" smtClean="0">
              <a:solidFill>
                <a:srgbClr val="FF0000"/>
              </a:solidFill>
            </a:endParaRPr>
          </a:p>
        </p:txBody>
      </p:sp>
    </p:spTree>
    <p:extLst>
      <p:ext uri="{BB962C8B-B14F-4D97-AF65-F5344CB8AC3E}">
        <p14:creationId xmlns:p14="http://schemas.microsoft.com/office/powerpoint/2010/main" val="3695503649"/>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 calcmode="lin" valueType="num">
                                      <p:cBhvr additive="base">
                                        <p:cTn id="25"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
                                            <p:txEl>
                                              <p:pRg st="4" end="4"/>
                                            </p:txEl>
                                          </p:spTgt>
                                        </p:tgtEl>
                                        <p:attrNameLst>
                                          <p:attrName>style.visibility</p:attrName>
                                        </p:attrNameLst>
                                      </p:cBhvr>
                                      <p:to>
                                        <p:strVal val="visible"/>
                                      </p:to>
                                    </p:set>
                                    <p:anim calcmode="lin" valueType="num">
                                      <p:cBhvr additive="base">
                                        <p:cTn id="31"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Profile</Template>
  <TotalTime>23521</TotalTime>
  <Words>4886</Words>
  <Application>Microsoft Office PowerPoint</Application>
  <PresentationFormat>自定义</PresentationFormat>
  <Paragraphs>966</Paragraphs>
  <Slides>71</Slides>
  <Notes>27</Notes>
  <HiddenSlides>0</HiddenSlides>
  <MMClips>0</MMClips>
  <ScaleCrop>false</ScaleCrop>
  <HeadingPairs>
    <vt:vector size="4" baseType="variant">
      <vt:variant>
        <vt:lpstr>主题</vt:lpstr>
      </vt:variant>
      <vt:variant>
        <vt:i4>1</vt:i4>
      </vt:variant>
      <vt:variant>
        <vt:lpstr>幻灯片标题</vt:lpstr>
      </vt:variant>
      <vt:variant>
        <vt:i4>71</vt:i4>
      </vt:variant>
    </vt:vector>
  </HeadingPairs>
  <TitlesOfParts>
    <vt:vector size="72" baseType="lpstr">
      <vt:lpstr>Profile</vt:lpstr>
      <vt:lpstr>软件测试实用教程 ——方法与实践</vt:lpstr>
      <vt:lpstr>目   录</vt:lpstr>
      <vt:lpstr>白盒测试概述</vt:lpstr>
      <vt:lpstr>白盒测试概述</vt:lpstr>
      <vt:lpstr>白盒测试概述</vt:lpstr>
      <vt:lpstr>白盒测试概述</vt:lpstr>
      <vt:lpstr>白盒测试概述</vt:lpstr>
      <vt:lpstr>白盒测试概述  </vt:lpstr>
      <vt:lpstr>静态白盒测试背景知识</vt:lpstr>
      <vt:lpstr>静态白盒测试背景知识</vt:lpstr>
      <vt:lpstr>目   录</vt:lpstr>
      <vt:lpstr>静态白盒测试怎样做</vt:lpstr>
      <vt:lpstr>代码检查</vt:lpstr>
      <vt:lpstr>客户真正需要什么？</vt:lpstr>
      <vt:lpstr>为什么需要评审</vt:lpstr>
      <vt:lpstr>为什么需要评审（续）</vt:lpstr>
      <vt:lpstr>同行评审的方法</vt:lpstr>
      <vt:lpstr>同行评审方法的比较</vt:lpstr>
      <vt:lpstr>同行评审方法的比较</vt:lpstr>
      <vt:lpstr>同行评审方法的比较</vt:lpstr>
      <vt:lpstr>同行评审方法的比较</vt:lpstr>
      <vt:lpstr>同行评审方法的比较</vt:lpstr>
      <vt:lpstr>同行评审方法的比较</vt:lpstr>
      <vt:lpstr>代码评审的关注点</vt:lpstr>
      <vt:lpstr>代码评审的关注点</vt:lpstr>
      <vt:lpstr>代码审查清单</vt:lpstr>
      <vt:lpstr>同行评审的5种角色</vt:lpstr>
      <vt:lpstr>评审流程</vt:lpstr>
      <vt:lpstr>计划评审会议</vt:lpstr>
      <vt:lpstr>计划评审会议</vt:lpstr>
      <vt:lpstr>主持人工作</vt:lpstr>
      <vt:lpstr>召开评审预备会</vt:lpstr>
      <vt:lpstr>召开预备评审会议</vt:lpstr>
      <vt:lpstr>召开预备评审会议</vt:lpstr>
      <vt:lpstr>准备评审会议</vt:lpstr>
      <vt:lpstr>召开评审会议</vt:lpstr>
      <vt:lpstr>召开评审会议</vt:lpstr>
      <vt:lpstr>召开第3小时会议</vt:lpstr>
      <vt:lpstr>召开第3小时会议</vt:lpstr>
      <vt:lpstr>修复缺陷</vt:lpstr>
      <vt:lpstr>修复缺陷</vt:lpstr>
      <vt:lpstr>确认修复</vt:lpstr>
      <vt:lpstr>确认修复</vt:lpstr>
      <vt:lpstr>评审结果</vt:lpstr>
      <vt:lpstr>注意事项</vt:lpstr>
      <vt:lpstr>注意事项</vt:lpstr>
      <vt:lpstr>注意事项</vt:lpstr>
      <vt:lpstr>注意事项</vt:lpstr>
      <vt:lpstr>静态白盒测试怎样做</vt:lpstr>
      <vt:lpstr>静态结构分析</vt:lpstr>
      <vt:lpstr>静态结构分析</vt:lpstr>
      <vt:lpstr>静态结构分析</vt:lpstr>
      <vt:lpstr>静态结构分析</vt:lpstr>
      <vt:lpstr>静态结构分析</vt:lpstr>
      <vt:lpstr>计算环复杂度——画程序图</vt:lpstr>
      <vt:lpstr>计算环复杂度</vt:lpstr>
      <vt:lpstr>计算环复杂度</vt:lpstr>
      <vt:lpstr>计算环复杂度</vt:lpstr>
      <vt:lpstr>计算环复杂度</vt:lpstr>
      <vt:lpstr>计算环复杂度</vt:lpstr>
      <vt:lpstr>静态白盒测试怎样做</vt:lpstr>
      <vt:lpstr>代码质量度量</vt:lpstr>
      <vt:lpstr>代码质量度量</vt:lpstr>
      <vt:lpstr>代码质量度量</vt:lpstr>
      <vt:lpstr>目   录</vt:lpstr>
      <vt:lpstr>静态白盒测试总结</vt:lpstr>
      <vt:lpstr>内容总结</vt:lpstr>
      <vt:lpstr>补充</vt:lpstr>
      <vt:lpstr>编程规则检查工具-Checkstyle</vt:lpstr>
      <vt:lpstr>PowerPoint 演示文稿</vt:lpstr>
      <vt:lpstr>PowerPoint 演示文稿</vt:lpstr>
    </vt:vector>
  </TitlesOfParts>
  <Company>福建163软件园</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软件测试技术基础</dc:title>
  <dc:creator>刘兴梅</dc:creator>
  <cp:lastModifiedBy>admin</cp:lastModifiedBy>
  <cp:revision>411</cp:revision>
  <dcterms:created xsi:type="dcterms:W3CDTF">2008-07-27T05:17:11Z</dcterms:created>
  <dcterms:modified xsi:type="dcterms:W3CDTF">2019-11-04T00:38:49Z</dcterms:modified>
</cp:coreProperties>
</file>