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0"/>
  </p:notesMasterIdLst>
  <p:handoutMasterIdLst>
    <p:handoutMasterId r:id="rId31"/>
  </p:handoutMasterIdLst>
  <p:sldIdLst>
    <p:sldId id="464" r:id="rId2"/>
    <p:sldId id="456" r:id="rId3"/>
    <p:sldId id="395" r:id="rId4"/>
    <p:sldId id="393" r:id="rId5"/>
    <p:sldId id="396" r:id="rId6"/>
    <p:sldId id="397" r:id="rId7"/>
    <p:sldId id="336" r:id="rId8"/>
    <p:sldId id="462" r:id="rId9"/>
    <p:sldId id="461" r:id="rId10"/>
    <p:sldId id="337" r:id="rId11"/>
    <p:sldId id="403" r:id="rId12"/>
    <p:sldId id="402" r:id="rId13"/>
    <p:sldId id="404" r:id="rId14"/>
    <p:sldId id="401" r:id="rId15"/>
    <p:sldId id="405" r:id="rId16"/>
    <p:sldId id="406" r:id="rId17"/>
    <p:sldId id="400" r:id="rId18"/>
    <p:sldId id="407" r:id="rId19"/>
    <p:sldId id="399" r:id="rId20"/>
    <p:sldId id="296" r:id="rId21"/>
    <p:sldId id="409" r:id="rId22"/>
    <p:sldId id="410" r:id="rId23"/>
    <p:sldId id="411" r:id="rId24"/>
    <p:sldId id="412" r:id="rId25"/>
    <p:sldId id="413" r:id="rId26"/>
    <p:sldId id="414" r:id="rId27"/>
    <p:sldId id="278" r:id="rId28"/>
    <p:sldId id="463" r:id="rId29"/>
  </p:sldIdLst>
  <p:sldSz cx="10383838" cy="7126288"/>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560299" algn="l" rtl="0" fontAlgn="base">
      <a:spcBef>
        <a:spcPct val="0"/>
      </a:spcBef>
      <a:spcAft>
        <a:spcPct val="0"/>
      </a:spcAft>
      <a:defRPr kern="1200">
        <a:solidFill>
          <a:schemeClr val="tx1"/>
        </a:solidFill>
        <a:latin typeface="Verdana" pitchFamily="34" charset="0"/>
        <a:ea typeface="宋体" charset="-122"/>
        <a:cs typeface="+mn-cs"/>
      </a:defRPr>
    </a:lvl2pPr>
    <a:lvl3pPr marL="1120597" algn="l" rtl="0" fontAlgn="base">
      <a:spcBef>
        <a:spcPct val="0"/>
      </a:spcBef>
      <a:spcAft>
        <a:spcPct val="0"/>
      </a:spcAft>
      <a:defRPr kern="1200">
        <a:solidFill>
          <a:schemeClr val="tx1"/>
        </a:solidFill>
        <a:latin typeface="Verdana" pitchFamily="34" charset="0"/>
        <a:ea typeface="宋体" charset="-122"/>
        <a:cs typeface="+mn-cs"/>
      </a:defRPr>
    </a:lvl3pPr>
    <a:lvl4pPr marL="1680896" algn="l" rtl="0" fontAlgn="base">
      <a:spcBef>
        <a:spcPct val="0"/>
      </a:spcBef>
      <a:spcAft>
        <a:spcPct val="0"/>
      </a:spcAft>
      <a:defRPr kern="1200">
        <a:solidFill>
          <a:schemeClr val="tx1"/>
        </a:solidFill>
        <a:latin typeface="Verdana" pitchFamily="34" charset="0"/>
        <a:ea typeface="宋体" charset="-122"/>
        <a:cs typeface="+mn-cs"/>
      </a:defRPr>
    </a:lvl4pPr>
    <a:lvl5pPr marL="2241194" algn="l" rtl="0" fontAlgn="base">
      <a:spcBef>
        <a:spcPct val="0"/>
      </a:spcBef>
      <a:spcAft>
        <a:spcPct val="0"/>
      </a:spcAft>
      <a:defRPr kern="1200">
        <a:solidFill>
          <a:schemeClr val="tx1"/>
        </a:solidFill>
        <a:latin typeface="Verdana" pitchFamily="34" charset="0"/>
        <a:ea typeface="宋体" charset="-122"/>
        <a:cs typeface="+mn-cs"/>
      </a:defRPr>
    </a:lvl5pPr>
    <a:lvl6pPr marL="2801493" algn="l" defTabSz="1120597" rtl="0" eaLnBrk="1" latinLnBrk="0" hangingPunct="1">
      <a:defRPr kern="1200">
        <a:solidFill>
          <a:schemeClr val="tx1"/>
        </a:solidFill>
        <a:latin typeface="Verdana" pitchFamily="34" charset="0"/>
        <a:ea typeface="宋体" charset="-122"/>
        <a:cs typeface="+mn-cs"/>
      </a:defRPr>
    </a:lvl6pPr>
    <a:lvl7pPr marL="3361792" algn="l" defTabSz="1120597" rtl="0" eaLnBrk="1" latinLnBrk="0" hangingPunct="1">
      <a:defRPr kern="1200">
        <a:solidFill>
          <a:schemeClr val="tx1"/>
        </a:solidFill>
        <a:latin typeface="Verdana" pitchFamily="34" charset="0"/>
        <a:ea typeface="宋体" charset="-122"/>
        <a:cs typeface="+mn-cs"/>
      </a:defRPr>
    </a:lvl7pPr>
    <a:lvl8pPr marL="3922090" algn="l" defTabSz="1120597" rtl="0" eaLnBrk="1" latinLnBrk="0" hangingPunct="1">
      <a:defRPr kern="1200">
        <a:solidFill>
          <a:schemeClr val="tx1"/>
        </a:solidFill>
        <a:latin typeface="Verdana" pitchFamily="34" charset="0"/>
        <a:ea typeface="宋体" charset="-122"/>
        <a:cs typeface="+mn-cs"/>
      </a:defRPr>
    </a:lvl8pPr>
    <a:lvl9pPr marL="4482389" algn="l" defTabSz="1120597"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245">
          <p15:clr>
            <a:srgbClr val="A4A3A4"/>
          </p15:clr>
        </p15:guide>
        <p15:guide id="2" pos="32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555" autoAdjust="0"/>
    <p:restoredTop sz="88512" autoAdjust="0"/>
  </p:normalViewPr>
  <p:slideViewPr>
    <p:cSldViewPr>
      <p:cViewPr varScale="1">
        <p:scale>
          <a:sx n="84" d="100"/>
          <a:sy n="84" d="100"/>
        </p:scale>
        <p:origin x="1704" y="72"/>
      </p:cViewPr>
      <p:guideLst>
        <p:guide orient="horz" pos="2245"/>
        <p:guide pos="3271"/>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930275" y="685800"/>
            <a:ext cx="49974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Arial" charset="0"/>
        <a:ea typeface="宋体" pitchFamily="2" charset="-122"/>
        <a:cs typeface="+mn-cs"/>
      </a:defRPr>
    </a:lvl1pPr>
    <a:lvl2pPr marL="560299" algn="l" rtl="0" eaLnBrk="0" fontAlgn="base" hangingPunct="0">
      <a:spcBef>
        <a:spcPct val="30000"/>
      </a:spcBef>
      <a:spcAft>
        <a:spcPct val="0"/>
      </a:spcAft>
      <a:defRPr sz="1500" kern="1200">
        <a:solidFill>
          <a:schemeClr val="tx1"/>
        </a:solidFill>
        <a:latin typeface="Arial" charset="0"/>
        <a:ea typeface="宋体" pitchFamily="2" charset="-122"/>
        <a:cs typeface="+mn-cs"/>
      </a:defRPr>
    </a:lvl2pPr>
    <a:lvl3pPr marL="1120597" algn="l" rtl="0" eaLnBrk="0" fontAlgn="base" hangingPunct="0">
      <a:spcBef>
        <a:spcPct val="30000"/>
      </a:spcBef>
      <a:spcAft>
        <a:spcPct val="0"/>
      </a:spcAft>
      <a:defRPr sz="1500" kern="1200">
        <a:solidFill>
          <a:schemeClr val="tx1"/>
        </a:solidFill>
        <a:latin typeface="Arial" charset="0"/>
        <a:ea typeface="宋体" pitchFamily="2" charset="-122"/>
        <a:cs typeface="+mn-cs"/>
      </a:defRPr>
    </a:lvl3pPr>
    <a:lvl4pPr marL="1680896" algn="l" rtl="0" eaLnBrk="0" fontAlgn="base" hangingPunct="0">
      <a:spcBef>
        <a:spcPct val="30000"/>
      </a:spcBef>
      <a:spcAft>
        <a:spcPct val="0"/>
      </a:spcAft>
      <a:defRPr sz="1500" kern="1200">
        <a:solidFill>
          <a:schemeClr val="tx1"/>
        </a:solidFill>
        <a:latin typeface="Arial" charset="0"/>
        <a:ea typeface="宋体" pitchFamily="2" charset="-122"/>
        <a:cs typeface="+mn-cs"/>
      </a:defRPr>
    </a:lvl4pPr>
    <a:lvl5pPr marL="2241194" algn="l" rtl="0" eaLnBrk="0" fontAlgn="base" hangingPunct="0">
      <a:spcBef>
        <a:spcPct val="30000"/>
      </a:spcBef>
      <a:spcAft>
        <a:spcPct val="0"/>
      </a:spcAft>
      <a:defRPr sz="1500" kern="1200">
        <a:solidFill>
          <a:schemeClr val="tx1"/>
        </a:solidFill>
        <a:latin typeface="Arial" charset="0"/>
        <a:ea typeface="宋体" pitchFamily="2" charset="-122"/>
        <a:cs typeface="+mn-cs"/>
      </a:defRPr>
    </a:lvl5pPr>
    <a:lvl6pPr marL="2801493" algn="l" defTabSz="1120597" rtl="0" eaLnBrk="1" latinLnBrk="0" hangingPunct="1">
      <a:defRPr sz="1500" kern="1200">
        <a:solidFill>
          <a:schemeClr val="tx1"/>
        </a:solidFill>
        <a:latin typeface="+mn-lt"/>
        <a:ea typeface="+mn-ea"/>
        <a:cs typeface="+mn-cs"/>
      </a:defRPr>
    </a:lvl6pPr>
    <a:lvl7pPr marL="3361792" algn="l" defTabSz="1120597" rtl="0" eaLnBrk="1" latinLnBrk="0" hangingPunct="1">
      <a:defRPr sz="1500" kern="1200">
        <a:solidFill>
          <a:schemeClr val="tx1"/>
        </a:solidFill>
        <a:latin typeface="+mn-lt"/>
        <a:ea typeface="+mn-ea"/>
        <a:cs typeface="+mn-cs"/>
      </a:defRPr>
    </a:lvl7pPr>
    <a:lvl8pPr marL="3922090" algn="l" defTabSz="1120597" rtl="0" eaLnBrk="1" latinLnBrk="0" hangingPunct="1">
      <a:defRPr sz="1500" kern="1200">
        <a:solidFill>
          <a:schemeClr val="tx1"/>
        </a:solidFill>
        <a:latin typeface="+mn-lt"/>
        <a:ea typeface="+mn-ea"/>
        <a:cs typeface="+mn-cs"/>
      </a:defRPr>
    </a:lvl8pPr>
    <a:lvl9pPr marL="4482389" algn="l" defTabSz="112059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685800"/>
            <a:ext cx="49974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98911" y="1542870"/>
            <a:ext cx="8826262" cy="1172327"/>
          </a:xfrm>
        </p:spPr>
        <p:txBody>
          <a:bodyPr/>
          <a:lstStyle>
            <a:lvl1pPr>
              <a:defRPr sz="4900"/>
            </a:lvl1pPr>
          </a:lstStyle>
          <a:p>
            <a:r>
              <a:rPr lang="zh-CN" altLang="en-US"/>
              <a:t>单击此处编辑母版标题样式</a:t>
            </a:r>
            <a:endParaRPr lang="zh-CN" altLang="en-US" dirty="0"/>
          </a:p>
        </p:txBody>
      </p:sp>
      <p:sp>
        <p:nvSpPr>
          <p:cNvPr id="184323" name="Rectangle 3"/>
          <p:cNvSpPr>
            <a:spLocks noGrp="1" noChangeArrowheads="1"/>
          </p:cNvSpPr>
          <p:nvPr>
            <p:ph type="subTitle" idx="1"/>
          </p:nvPr>
        </p:nvSpPr>
        <p:spPr>
          <a:xfrm>
            <a:off x="1644108" y="3563144"/>
            <a:ext cx="7960942" cy="1662801"/>
          </a:xfrm>
        </p:spPr>
        <p:txBody>
          <a:bodyPr/>
          <a:lstStyle>
            <a:lvl1pPr marL="0" indent="0">
              <a:buFont typeface="Wingdings" pitchFamily="2" charset="2"/>
              <a:buNone/>
              <a:defRPr sz="3400"/>
            </a:lvl1pPr>
          </a:lstStyle>
          <a:p>
            <a:r>
              <a:rPr lang="zh-CN" altLang="en-US"/>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224296" y="6331670"/>
            <a:ext cx="2733528" cy="672954"/>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575862" indent="-575862">
              <a:buFont typeface="Wingdings" panose="05000000000000000000" pitchFamily="2" charset="2"/>
              <a:buChar char="Ø"/>
              <a:defRPr baseline="0">
                <a:ea typeface="楷体" panose="02010609060101010101" pitchFamily="49" charset="-122"/>
              </a:defRPr>
            </a:lvl1pPr>
            <a:lvl2pPr marL="1112815" indent="-535008">
              <a:buFont typeface="Wingdings" panose="05000000000000000000" pitchFamily="2" charset="2"/>
              <a:buChar char="l"/>
              <a:defRPr baseline="0">
                <a:ea typeface="楷体" panose="02010609060101010101" pitchFamily="49" charset="-122"/>
              </a:defRPr>
            </a:lvl2pPr>
            <a:lvl3pPr marL="1599186" indent="-48442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5"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599186" indent="-484425">
              <a:defRPr lang="zh-CN" altLang="en-US" sz="29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5"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20252" y="4579302"/>
            <a:ext cx="8826262" cy="1415360"/>
          </a:xfrm>
        </p:spPr>
        <p:txBody>
          <a:bodyPr anchor="t"/>
          <a:lstStyle>
            <a:lvl1pPr algn="l">
              <a:defRPr sz="4900" b="1" cap="all"/>
            </a:lvl1pPr>
          </a:lstStyle>
          <a:p>
            <a:r>
              <a:rPr lang="zh-CN" altLang="en-US"/>
              <a:t>单击此处编辑母版标题样式</a:t>
            </a:r>
          </a:p>
        </p:txBody>
      </p:sp>
      <p:sp>
        <p:nvSpPr>
          <p:cNvPr id="3" name="文本占位符 2"/>
          <p:cNvSpPr>
            <a:spLocks noGrp="1"/>
          </p:cNvSpPr>
          <p:nvPr>
            <p:ph type="body" idx="1"/>
          </p:nvPr>
        </p:nvSpPr>
        <p:spPr>
          <a:xfrm>
            <a:off x="820252" y="3020425"/>
            <a:ext cx="8826262" cy="1558875"/>
          </a:xfrm>
        </p:spPr>
        <p:txBody>
          <a:bodyPr anchor="b"/>
          <a:lstStyle>
            <a:lvl1pPr marL="0" indent="0">
              <a:buNone/>
              <a:defRPr sz="2500"/>
            </a:lvl1pPr>
            <a:lvl2pPr marL="560299" indent="0">
              <a:buNone/>
              <a:defRPr sz="2200"/>
            </a:lvl2pPr>
            <a:lvl3pPr marL="1120597" indent="0">
              <a:buNone/>
              <a:defRPr sz="2000"/>
            </a:lvl3pPr>
            <a:lvl4pPr marL="1680896" indent="0">
              <a:buNone/>
              <a:defRPr sz="1700"/>
            </a:lvl4pPr>
            <a:lvl5pPr marL="2241194" indent="0">
              <a:buNone/>
              <a:defRPr sz="1700"/>
            </a:lvl5pPr>
            <a:lvl6pPr marL="2801493" indent="0">
              <a:buNone/>
              <a:defRPr sz="1700"/>
            </a:lvl6pPr>
            <a:lvl7pPr marL="3361792" indent="0">
              <a:buNone/>
              <a:defRPr sz="1700"/>
            </a:lvl7pPr>
            <a:lvl8pPr marL="3922090" indent="0">
              <a:buNone/>
              <a:defRPr sz="1700"/>
            </a:lvl8pPr>
            <a:lvl9pPr marL="4482389" indent="0">
              <a:buNone/>
              <a:defRPr sz="1700"/>
            </a:lvl9pPr>
          </a:lstStyle>
          <a:p>
            <a:pPr lvl="0"/>
            <a:r>
              <a:rPr lang="zh-CN" altLang="en-US"/>
              <a:t>单击此处编辑母版文本样式</a:t>
            </a:r>
          </a:p>
        </p:txBody>
      </p:sp>
      <p:sp>
        <p:nvSpPr>
          <p:cNvPr id="4"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5"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
        <p:nvSpPr>
          <p:cNvPr id="6" name="Rectangle 8"/>
          <p:cNvSpPr>
            <a:spLocks noGrp="1" noChangeArrowheads="1"/>
          </p:cNvSpPr>
          <p:nvPr>
            <p:ph type="sldNum" sz="quarter" idx="12"/>
          </p:nvPr>
        </p:nvSpPr>
        <p:spPr>
          <a:xfrm>
            <a:off x="7441750" y="6489541"/>
            <a:ext cx="2249832" cy="494882"/>
          </a:xfrm>
          <a:prstGeom prst="rect">
            <a:avLst/>
          </a:prstGeom>
          <a:ln/>
        </p:spPr>
        <p:txBody>
          <a:bodyPr lIns="112060" tIns="56030" rIns="112060" bIns="56030"/>
          <a:lstStyle>
            <a:lvl1pPr>
              <a:defRPr/>
            </a:lvl1pPr>
          </a:lstStyle>
          <a:p>
            <a:pPr>
              <a:defRPr/>
            </a:pPr>
            <a:fld id="{D0F5D057-4CA5-4C71-945C-B0F6E9A324FF}"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3582" y="1821162"/>
            <a:ext cx="4456397" cy="4434135"/>
          </a:xfrm>
        </p:spPr>
        <p:txBody>
          <a:bodyPr/>
          <a:lstStyle>
            <a:lvl1pPr>
              <a:defRPr sz="3400"/>
            </a:lvl1pPr>
            <a:lvl2pPr>
              <a:defRPr sz="2900"/>
            </a:lvl2pPr>
            <a:lvl3pPr marL="1599186" indent="-484425">
              <a:defRPr lang="zh-CN" altLang="en-US" sz="2900" b="1" baseline="0" dirty="0" smtClean="0">
                <a:solidFill>
                  <a:schemeClr val="tx1"/>
                </a:solidFill>
                <a:latin typeface="华文楷体" panose="02010600040101010101" pitchFamily="2" charset="-122"/>
                <a:ea typeface="楷体" panose="02010609060101010101" pitchFamily="49" charset="-122"/>
              </a:defRPr>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 name="内容占位符 3"/>
          <p:cNvSpPr>
            <a:spLocks noGrp="1"/>
          </p:cNvSpPr>
          <p:nvPr>
            <p:ph sz="half" idx="2"/>
          </p:nvPr>
        </p:nvSpPr>
        <p:spPr>
          <a:xfrm>
            <a:off x="5273043" y="1821162"/>
            <a:ext cx="4456397" cy="4434135"/>
          </a:xfrm>
        </p:spPr>
        <p:txBody>
          <a:bodyPr/>
          <a:lstStyle>
            <a:lvl1pPr>
              <a:defRPr sz="3400"/>
            </a:lvl1pPr>
            <a:lvl2pPr>
              <a:defRPr sz="2900"/>
            </a:lvl2pPr>
            <a:lvl3pPr marL="1599186" indent="-484425">
              <a:defRPr lang="zh-CN" altLang="en-US" sz="2900" b="1" baseline="0" dirty="0" smtClean="0">
                <a:solidFill>
                  <a:schemeClr val="tx1"/>
                </a:solidFill>
                <a:latin typeface="华文楷体" panose="02010600040101010101" pitchFamily="2" charset="-122"/>
                <a:ea typeface="楷体" panose="02010609060101010101" pitchFamily="49" charset="-122"/>
              </a:defRPr>
            </a:lvl3pPr>
            <a:lvl4pPr>
              <a:defRPr sz="2200"/>
            </a:lvl4pPr>
            <a:lvl5pPr>
              <a:defRPr sz="2200"/>
            </a:lvl5pPr>
            <a:lvl6pPr>
              <a:defRPr sz="2200"/>
            </a:lvl6pPr>
            <a:lvl7pPr>
              <a:defRPr sz="2200"/>
            </a:lvl7pPr>
            <a:lvl8pPr>
              <a:defRPr sz="2200"/>
            </a:lvl8pPr>
            <a:lvl9pPr>
              <a:defRPr sz="2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5"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6"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
        <p:nvSpPr>
          <p:cNvPr id="7" name="Rectangle 8"/>
          <p:cNvSpPr>
            <a:spLocks noGrp="1" noChangeArrowheads="1"/>
          </p:cNvSpPr>
          <p:nvPr>
            <p:ph type="sldNum" sz="quarter" idx="12"/>
          </p:nvPr>
        </p:nvSpPr>
        <p:spPr>
          <a:xfrm>
            <a:off x="7441750" y="6489541"/>
            <a:ext cx="2249832" cy="494882"/>
          </a:xfrm>
          <a:prstGeom prst="rect">
            <a:avLst/>
          </a:prstGeom>
          <a:ln/>
        </p:spPr>
        <p:txBody>
          <a:bodyPr lIns="112060" tIns="56030" rIns="112060" bIns="56030"/>
          <a:lstStyle>
            <a:lvl1pPr>
              <a:defRPr/>
            </a:lvl1pPr>
          </a:lstStyle>
          <a:p>
            <a:pPr>
              <a:defRPr/>
            </a:pPr>
            <a:fld id="{9160798F-FAF7-4F81-A2FA-365F9EF6E676}"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4"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
        <p:nvSpPr>
          <p:cNvPr id="5" name="Rectangle 8"/>
          <p:cNvSpPr>
            <a:spLocks noGrp="1" noChangeArrowheads="1"/>
          </p:cNvSpPr>
          <p:nvPr>
            <p:ph type="sldNum" sz="quarter" idx="12"/>
          </p:nvPr>
        </p:nvSpPr>
        <p:spPr>
          <a:xfrm>
            <a:off x="7441750" y="6489541"/>
            <a:ext cx="2249832" cy="494882"/>
          </a:xfrm>
          <a:prstGeom prst="rect">
            <a:avLst/>
          </a:prstGeom>
          <a:ln/>
        </p:spPr>
        <p:txBody>
          <a:bodyPr lIns="112060" tIns="56030" rIns="112060" bIns="56030"/>
          <a:lstStyle>
            <a:lvl1pPr>
              <a:defRPr/>
            </a:lvl1pPr>
          </a:lstStyle>
          <a:p>
            <a:pPr>
              <a:defRPr/>
            </a:pPr>
            <a:fld id="{EEC425FB-2728-4677-9616-10A6E964E489}"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960239" y="2740069"/>
            <a:ext cx="8826262" cy="1172327"/>
          </a:xfrm>
        </p:spPr>
        <p:txBody>
          <a:bodyPr/>
          <a:lstStyle>
            <a:lvl1pPr algn="ctr">
              <a:defRPr sz="4900"/>
            </a:lvl1pPr>
          </a:lstStyle>
          <a:p>
            <a:r>
              <a:rPr lang="zh-CN" altLang="en-US"/>
              <a:t>单击此处编辑母版标题样式</a:t>
            </a:r>
            <a:endParaRPr lang="zh-CN" altLang="en-US" dirty="0"/>
          </a:p>
        </p:txBody>
      </p:sp>
      <p:sp>
        <p:nvSpPr>
          <p:cNvPr id="5" name="Rectangle 4"/>
          <p:cNvSpPr>
            <a:spLocks noGrp="1" noChangeArrowheads="1"/>
          </p:cNvSpPr>
          <p:nvPr>
            <p:ph type="dt" sz="half" idx="10"/>
          </p:nvPr>
        </p:nvSpPr>
        <p:spPr>
          <a:xfrm>
            <a:off x="778788" y="6492840"/>
            <a:ext cx="2163300" cy="475086"/>
          </a:xfrm>
          <a:prstGeom prst="rect">
            <a:avLst/>
          </a:prstGeom>
        </p:spPr>
        <p:txBody>
          <a:bodyPr lIns="112060" tIns="56030" rIns="112060" bIns="56030"/>
          <a:lstStyle>
            <a:lvl1pPr>
              <a:defRPr/>
            </a:lvl1pPr>
          </a:lstStyle>
          <a:p>
            <a:pPr>
              <a:defRPr/>
            </a:pPr>
            <a:endParaRPr lang="en-US" altLang="zh-CN"/>
          </a:p>
        </p:txBody>
      </p:sp>
      <p:sp>
        <p:nvSpPr>
          <p:cNvPr id="6" name="Rectangle 5"/>
          <p:cNvSpPr>
            <a:spLocks noGrp="1" noChangeArrowheads="1"/>
          </p:cNvSpPr>
          <p:nvPr>
            <p:ph type="ftr" sz="quarter" idx="11"/>
          </p:nvPr>
        </p:nvSpPr>
        <p:spPr>
          <a:xfrm>
            <a:off x="3547812" y="6492840"/>
            <a:ext cx="3288215" cy="475086"/>
          </a:xfrm>
          <a:prstGeom prst="rect">
            <a:avLst/>
          </a:prstGeom>
        </p:spPr>
        <p:txBody>
          <a:bodyPr lIns="112060" tIns="56030" rIns="112060" bIns="56030"/>
          <a:lstStyle>
            <a:lvl1pPr>
              <a:defRPr/>
            </a:lvl1pPr>
          </a:lstStyle>
          <a:p>
            <a:pPr>
              <a:defRPr/>
            </a:pPr>
            <a:endParaRPr lang="en-US" altLang="zh-CN"/>
          </a:p>
        </p:txBody>
      </p:sp>
      <p:sp>
        <p:nvSpPr>
          <p:cNvPr id="7" name="Rectangle 6"/>
          <p:cNvSpPr>
            <a:spLocks noGrp="1" noChangeArrowheads="1"/>
          </p:cNvSpPr>
          <p:nvPr>
            <p:ph type="sldNum" sz="quarter" idx="12"/>
          </p:nvPr>
        </p:nvSpPr>
        <p:spPr>
          <a:xfrm>
            <a:off x="7441750" y="6492840"/>
            <a:ext cx="2163300" cy="475086"/>
          </a:xfrm>
          <a:prstGeom prst="rect">
            <a:avLst/>
          </a:prstGeom>
        </p:spPr>
        <p:txBody>
          <a:bodyPr lIns="112060" tIns="56030" rIns="112060" bIns="56030"/>
          <a:lstStyle>
            <a:lvl1pPr>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05909" y="158362"/>
            <a:ext cx="6923240" cy="39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60" tIns="56030" rIns="112060" bIns="56030"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4400">
              <a:latin typeface="楷体" panose="02010609060101010101" pitchFamily="49" charset="-122"/>
              <a:ea typeface="楷体" panose="02010609060101010101" pitchFamily="49" charset="-122"/>
            </a:endParaRPr>
          </a:p>
        </p:txBody>
      </p:sp>
      <p:sp>
        <p:nvSpPr>
          <p:cNvPr id="5" name="标题 1"/>
          <p:cNvSpPr txBox="1"/>
          <p:nvPr/>
        </p:nvSpPr>
        <p:spPr bwMode="auto">
          <a:xfrm>
            <a:off x="805909" y="158362"/>
            <a:ext cx="6923240" cy="31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60" tIns="56030" rIns="112060" bIns="5603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440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531546" y="121534"/>
            <a:ext cx="8914970" cy="587955"/>
          </a:xfrm>
        </p:spPr>
        <p:txBody>
          <a:bodyPr/>
          <a:lstStyle>
            <a:lvl1pPr>
              <a:defRPr lang="zh-CN" altLang="en-US" sz="44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553798" y="931036"/>
            <a:ext cx="8948350" cy="5258657"/>
          </a:xfrm>
        </p:spPr>
        <p:txBody>
          <a:bodyPr/>
          <a:lstStyle>
            <a:lvl1pPr>
              <a:lnSpc>
                <a:spcPct val="150000"/>
              </a:lnSpc>
              <a:defRPr sz="3400">
                <a:latin typeface="Times New Roman" panose="02020603050405020304" pitchFamily="18" charset="0"/>
                <a:ea typeface="楷体" panose="02010609060101010101" pitchFamily="49" charset="-122"/>
              </a:defRPr>
            </a:lvl1pPr>
            <a:lvl2pPr>
              <a:lnSpc>
                <a:spcPct val="150000"/>
              </a:lnSpc>
              <a:defRPr sz="3300">
                <a:solidFill>
                  <a:schemeClr val="tx1"/>
                </a:solidFill>
                <a:latin typeface="Times New Roman" panose="02020603050405020304" pitchFamily="18" charset="0"/>
                <a:ea typeface="楷体" panose="02010609060101010101" pitchFamily="49" charset="-122"/>
              </a:defRPr>
            </a:lvl2pPr>
            <a:lvl3pPr>
              <a:lnSpc>
                <a:spcPct val="150000"/>
              </a:lnSpc>
              <a:defRPr sz="3200">
                <a:solidFill>
                  <a:schemeClr val="tx1"/>
                </a:solidFill>
                <a:latin typeface="Times New Roman" panose="02020603050405020304" pitchFamily="18" charset="0"/>
                <a:ea typeface="楷体" panose="02010609060101010101" pitchFamily="49" charset="-122"/>
              </a:defRPr>
            </a:lvl3pPr>
            <a:lvl4pPr>
              <a:lnSpc>
                <a:spcPct val="150000"/>
              </a:lnSpc>
              <a:defRPr sz="4400">
                <a:solidFill>
                  <a:schemeClr val="tx1"/>
                </a:solidFill>
                <a:latin typeface="Times New Roman" panose="02020603050405020304" pitchFamily="18" charset="0"/>
                <a:ea typeface="楷体" panose="02010609060101010101" pitchFamily="49" charset="-122"/>
              </a:defRPr>
            </a:lvl4pPr>
            <a:lvl5pPr>
              <a:lnSpc>
                <a:spcPct val="150000"/>
              </a:lnSpc>
              <a:defRPr sz="4400">
                <a:latin typeface="Times New Roman" panose="02020603050405020304" pitchFamily="18" charset="0"/>
                <a:ea typeface="楷体" panose="02010609060101010101" pitchFamily="49" charset="-122"/>
              </a:defRPr>
            </a:lvl5pPr>
          </a:lstStyle>
          <a:p>
            <a:pPr lvl="0"/>
            <a:r>
              <a:rPr lang="zh-CN" altLang="en-US" dirty="0"/>
              <a:t>单击</a:t>
            </a:r>
            <a:r>
              <a:rPr lang="en-US" altLang="zh-CN" dirty="0" err="1"/>
              <a:t>vdgfgf</a:t>
            </a:r>
            <a:r>
              <a:rPr lang="zh-CN" altLang="en-US" dirty="0"/>
              <a:t>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88845" y="6783175"/>
            <a:ext cx="396645" cy="216098"/>
          </a:xfrm>
          <a:prstGeom prst="rect">
            <a:avLst/>
          </a:prstGeom>
        </p:spPr>
        <p:txBody>
          <a:bodyPr lIns="112060" tIns="56030" rIns="112060" bIns="56030"/>
          <a:lstStyle>
            <a:lvl1pPr>
              <a:defRPr sz="4400">
                <a:latin typeface="楷体" panose="02010609060101010101" pitchFamily="49" charset="-122"/>
                <a:ea typeface="楷体" panose="02010609060101010101" pitchFamily="49" charset="-122"/>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595079725"/>
      </p:ext>
    </p:extLst>
  </p:cSld>
  <p:clrMapOvr>
    <a:masterClrMapping/>
  </p:clrMapOvr>
  <p:transition>
    <p:blinds dir="vert"/>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3055" y="270845"/>
            <a:ext cx="9085858" cy="7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2060" tIns="56030" rIns="112060" bIns="5603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592267" y="1243569"/>
            <a:ext cx="9085858" cy="443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2060" tIns="56030" rIns="112060" bIns="5603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599186" lvl="2" indent="-48442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592268" y="1019095"/>
            <a:ext cx="9037185" cy="113822"/>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112060" tIns="56030" rIns="112060" bIns="56030"/>
          <a:lstStyle/>
          <a:p>
            <a:endParaRPr lang="zh-CN" altLang="en-US"/>
          </a:p>
        </p:txBody>
      </p:sp>
      <p:sp>
        <p:nvSpPr>
          <p:cNvPr id="1029" name="Line 5"/>
          <p:cNvSpPr>
            <a:spLocks noChangeShapeType="1"/>
          </p:cNvSpPr>
          <p:nvPr/>
        </p:nvSpPr>
        <p:spPr bwMode="auto">
          <a:xfrm flipV="1">
            <a:off x="592267" y="6182018"/>
            <a:ext cx="8999326"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lIns="112060" tIns="56030" rIns="112060" bIns="56030"/>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Lst>
  <p:transition>
    <p:blinds dir="vert"/>
  </p:transition>
  <p:hf hdr="0" ftr="0" dt="0"/>
  <p:txStyles>
    <p:titleStyle>
      <a:lvl1pPr algn="l" rtl="0" eaLnBrk="1" fontAlgn="base" hangingPunct="1">
        <a:spcBef>
          <a:spcPct val="0"/>
        </a:spcBef>
        <a:spcAft>
          <a:spcPct val="0"/>
        </a:spcAft>
        <a:defRPr sz="44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4700">
          <a:solidFill>
            <a:schemeClr val="tx2"/>
          </a:solidFill>
          <a:latin typeface="Verdana" pitchFamily="34" charset="0"/>
          <a:ea typeface="宋体" pitchFamily="2" charset="-122"/>
        </a:defRPr>
      </a:lvl2pPr>
      <a:lvl3pPr algn="l" rtl="0" eaLnBrk="1" fontAlgn="base" hangingPunct="1">
        <a:spcBef>
          <a:spcPct val="0"/>
        </a:spcBef>
        <a:spcAft>
          <a:spcPct val="0"/>
        </a:spcAft>
        <a:defRPr sz="4700">
          <a:solidFill>
            <a:schemeClr val="tx2"/>
          </a:solidFill>
          <a:latin typeface="Verdana" pitchFamily="34" charset="0"/>
          <a:ea typeface="宋体" pitchFamily="2" charset="-122"/>
        </a:defRPr>
      </a:lvl3pPr>
      <a:lvl4pPr algn="l" rtl="0" eaLnBrk="1" fontAlgn="base" hangingPunct="1">
        <a:spcBef>
          <a:spcPct val="0"/>
        </a:spcBef>
        <a:spcAft>
          <a:spcPct val="0"/>
        </a:spcAft>
        <a:defRPr sz="4700">
          <a:solidFill>
            <a:schemeClr val="tx2"/>
          </a:solidFill>
          <a:latin typeface="Verdana" pitchFamily="34" charset="0"/>
          <a:ea typeface="宋体" pitchFamily="2" charset="-122"/>
        </a:defRPr>
      </a:lvl4pPr>
      <a:lvl5pPr algn="l" rtl="0" eaLnBrk="1" fontAlgn="base" hangingPunct="1">
        <a:spcBef>
          <a:spcPct val="0"/>
        </a:spcBef>
        <a:spcAft>
          <a:spcPct val="0"/>
        </a:spcAft>
        <a:defRPr sz="4700">
          <a:solidFill>
            <a:schemeClr val="tx2"/>
          </a:solidFill>
          <a:latin typeface="Verdana" pitchFamily="34" charset="0"/>
          <a:ea typeface="宋体" pitchFamily="2" charset="-122"/>
        </a:defRPr>
      </a:lvl5pPr>
      <a:lvl6pPr marL="560299" algn="l" rtl="0" eaLnBrk="1" fontAlgn="base" hangingPunct="1">
        <a:spcBef>
          <a:spcPct val="0"/>
        </a:spcBef>
        <a:spcAft>
          <a:spcPct val="0"/>
        </a:spcAft>
        <a:defRPr sz="4700">
          <a:solidFill>
            <a:schemeClr val="tx2"/>
          </a:solidFill>
          <a:latin typeface="Verdana" pitchFamily="34" charset="0"/>
          <a:ea typeface="宋体" pitchFamily="2" charset="-122"/>
        </a:defRPr>
      </a:lvl6pPr>
      <a:lvl7pPr marL="1120597" algn="l" rtl="0" eaLnBrk="1" fontAlgn="base" hangingPunct="1">
        <a:spcBef>
          <a:spcPct val="0"/>
        </a:spcBef>
        <a:spcAft>
          <a:spcPct val="0"/>
        </a:spcAft>
        <a:defRPr sz="4700">
          <a:solidFill>
            <a:schemeClr val="tx2"/>
          </a:solidFill>
          <a:latin typeface="Verdana" pitchFamily="34" charset="0"/>
          <a:ea typeface="宋体" pitchFamily="2" charset="-122"/>
        </a:defRPr>
      </a:lvl7pPr>
      <a:lvl8pPr marL="1680896" algn="l" rtl="0" eaLnBrk="1" fontAlgn="base" hangingPunct="1">
        <a:spcBef>
          <a:spcPct val="0"/>
        </a:spcBef>
        <a:spcAft>
          <a:spcPct val="0"/>
        </a:spcAft>
        <a:defRPr sz="4700">
          <a:solidFill>
            <a:schemeClr val="tx2"/>
          </a:solidFill>
          <a:latin typeface="Verdana" pitchFamily="34" charset="0"/>
          <a:ea typeface="宋体" pitchFamily="2" charset="-122"/>
        </a:defRPr>
      </a:lvl8pPr>
      <a:lvl9pPr marL="2241194" algn="l" rtl="0" eaLnBrk="1" fontAlgn="base" hangingPunct="1">
        <a:spcBef>
          <a:spcPct val="0"/>
        </a:spcBef>
        <a:spcAft>
          <a:spcPct val="0"/>
        </a:spcAft>
        <a:defRPr sz="4700">
          <a:solidFill>
            <a:schemeClr val="tx2"/>
          </a:solidFill>
          <a:latin typeface="Verdana" pitchFamily="34" charset="0"/>
          <a:ea typeface="宋体" pitchFamily="2" charset="-122"/>
        </a:defRPr>
      </a:lvl9pPr>
    </p:titleStyle>
    <p:bodyStyle>
      <a:lvl1pPr marL="575862" indent="-575862" algn="l" rtl="0" eaLnBrk="1" fontAlgn="base" hangingPunct="1">
        <a:lnSpc>
          <a:spcPct val="150000"/>
        </a:lnSpc>
        <a:spcBef>
          <a:spcPct val="20000"/>
        </a:spcBef>
        <a:spcAft>
          <a:spcPct val="0"/>
        </a:spcAft>
        <a:buClr>
          <a:schemeClr val="accent2"/>
        </a:buClr>
        <a:buFont typeface="Wingdings" pitchFamily="2" charset="2"/>
        <a:buChar char="Ø"/>
        <a:defRPr sz="3400" b="1" baseline="0">
          <a:solidFill>
            <a:schemeClr val="tx1"/>
          </a:solidFill>
          <a:latin typeface="华文楷体" panose="02010600040101010101" pitchFamily="2" charset="-122"/>
          <a:ea typeface="华文楷体" panose="02010600040101010101" pitchFamily="2" charset="-122"/>
          <a:cs typeface="+mn-cs"/>
        </a:defRPr>
      </a:lvl1pPr>
      <a:lvl2pPr marL="1112815" indent="-535008" algn="l" rtl="0" eaLnBrk="1" fontAlgn="base" hangingPunct="1">
        <a:lnSpc>
          <a:spcPct val="150000"/>
        </a:lnSpc>
        <a:spcBef>
          <a:spcPct val="20000"/>
        </a:spcBef>
        <a:spcAft>
          <a:spcPct val="0"/>
        </a:spcAft>
        <a:buClr>
          <a:schemeClr val="accent2"/>
        </a:buClr>
        <a:buFont typeface="Wingdings" pitchFamily="2" charset="2"/>
        <a:buChar char="l"/>
        <a:defRPr sz="3200" b="1" baseline="0">
          <a:solidFill>
            <a:schemeClr val="tx1"/>
          </a:solidFill>
          <a:latin typeface="华文楷体" panose="02010600040101010101" pitchFamily="2" charset="-122"/>
          <a:ea typeface="华文楷体" panose="02010600040101010101" pitchFamily="2" charset="-122"/>
        </a:defRPr>
      </a:lvl2pPr>
      <a:lvl3pPr marL="1599186" indent="-484425" algn="l" rtl="0" eaLnBrk="1" fontAlgn="base" hangingPunct="1">
        <a:lnSpc>
          <a:spcPct val="150000"/>
        </a:lnSpc>
        <a:spcBef>
          <a:spcPct val="20000"/>
        </a:spcBef>
        <a:spcAft>
          <a:spcPct val="0"/>
        </a:spcAft>
        <a:buClr>
          <a:schemeClr val="accent2"/>
        </a:buClr>
        <a:buFont typeface="Wingdings" pitchFamily="2" charset="2"/>
        <a:buChar char="o"/>
        <a:defRPr lang="zh-CN" altLang="en-US" sz="2900" b="1" baseline="0" dirty="0" smtClean="0">
          <a:solidFill>
            <a:schemeClr val="tx1"/>
          </a:solidFill>
          <a:latin typeface="华文楷体" panose="02010600040101010101" pitchFamily="2" charset="-122"/>
          <a:ea typeface="楷体" panose="02010609060101010101" pitchFamily="49" charset="-122"/>
        </a:defRPr>
      </a:lvl3pPr>
      <a:lvl4pPr marL="2075829" indent="-474697" algn="l" rtl="0" eaLnBrk="1" fontAlgn="base" hangingPunct="1">
        <a:lnSpc>
          <a:spcPct val="150000"/>
        </a:lnSpc>
        <a:spcBef>
          <a:spcPct val="20000"/>
        </a:spcBef>
        <a:spcAft>
          <a:spcPct val="0"/>
        </a:spcAft>
        <a:buClr>
          <a:schemeClr val="accent2"/>
        </a:buClr>
        <a:buFont typeface="Arial" panose="020B0604020202020204" pitchFamily="34" charset="0"/>
        <a:buChar char="•"/>
        <a:defRPr sz="2500" b="1" baseline="0">
          <a:solidFill>
            <a:schemeClr val="tx1"/>
          </a:solidFill>
          <a:latin typeface="华文楷体" panose="02010600040101010101" pitchFamily="2" charset="-122"/>
          <a:ea typeface="华文楷体" panose="02010600040101010101" pitchFamily="2" charset="-122"/>
        </a:defRPr>
      </a:lvl4pPr>
      <a:lvl5pPr marL="2566090" indent="-488316" algn="l" rtl="0" eaLnBrk="1" fontAlgn="base" hangingPunct="1">
        <a:lnSpc>
          <a:spcPct val="150000"/>
        </a:lnSpc>
        <a:spcBef>
          <a:spcPct val="25000"/>
        </a:spcBef>
        <a:spcAft>
          <a:spcPct val="0"/>
        </a:spcAft>
        <a:buClr>
          <a:schemeClr val="accent2"/>
        </a:buClr>
        <a:buFont typeface="Wingdings" pitchFamily="2" charset="2"/>
        <a:buChar char="§"/>
        <a:defRPr sz="2500" b="1" baseline="0">
          <a:solidFill>
            <a:schemeClr val="tx1"/>
          </a:solidFill>
          <a:latin typeface="华文楷体" panose="02010600040101010101" pitchFamily="2" charset="-122"/>
          <a:ea typeface="华文楷体" panose="02010600040101010101" pitchFamily="2" charset="-122"/>
        </a:defRPr>
      </a:lvl5pPr>
      <a:lvl6pPr marL="3126389"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6pPr>
      <a:lvl7pPr marL="3686688"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7pPr>
      <a:lvl8pPr marL="4246986"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8pPr>
      <a:lvl9pPr marL="4807285"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9pPr>
    </p:bodyStyle>
    <p:otherStyle>
      <a:defPPr>
        <a:defRPr lang="zh-CN"/>
      </a:defPPr>
      <a:lvl1pPr marL="0" algn="l" defTabSz="1120597" rtl="0" eaLnBrk="1" latinLnBrk="0" hangingPunct="1">
        <a:defRPr sz="2200" kern="1200">
          <a:solidFill>
            <a:schemeClr val="tx1"/>
          </a:solidFill>
          <a:latin typeface="+mn-lt"/>
          <a:ea typeface="+mn-ea"/>
          <a:cs typeface="+mn-cs"/>
        </a:defRPr>
      </a:lvl1pPr>
      <a:lvl2pPr marL="560299" algn="l" defTabSz="1120597" rtl="0" eaLnBrk="1" latinLnBrk="0" hangingPunct="1">
        <a:defRPr sz="2200" kern="1200">
          <a:solidFill>
            <a:schemeClr val="tx1"/>
          </a:solidFill>
          <a:latin typeface="+mn-lt"/>
          <a:ea typeface="+mn-ea"/>
          <a:cs typeface="+mn-cs"/>
        </a:defRPr>
      </a:lvl2pPr>
      <a:lvl3pPr marL="1120597" algn="l" defTabSz="1120597" rtl="0" eaLnBrk="1" latinLnBrk="0" hangingPunct="1">
        <a:defRPr sz="2200" kern="1200">
          <a:solidFill>
            <a:schemeClr val="tx1"/>
          </a:solidFill>
          <a:latin typeface="+mn-lt"/>
          <a:ea typeface="+mn-ea"/>
          <a:cs typeface="+mn-cs"/>
        </a:defRPr>
      </a:lvl3pPr>
      <a:lvl4pPr marL="1680896" algn="l" defTabSz="1120597" rtl="0" eaLnBrk="1" latinLnBrk="0" hangingPunct="1">
        <a:defRPr sz="2200" kern="1200">
          <a:solidFill>
            <a:schemeClr val="tx1"/>
          </a:solidFill>
          <a:latin typeface="+mn-lt"/>
          <a:ea typeface="+mn-ea"/>
          <a:cs typeface="+mn-cs"/>
        </a:defRPr>
      </a:lvl4pPr>
      <a:lvl5pPr marL="2241194" algn="l" defTabSz="1120597" rtl="0" eaLnBrk="1" latinLnBrk="0" hangingPunct="1">
        <a:defRPr sz="2200" kern="1200">
          <a:solidFill>
            <a:schemeClr val="tx1"/>
          </a:solidFill>
          <a:latin typeface="+mn-lt"/>
          <a:ea typeface="+mn-ea"/>
          <a:cs typeface="+mn-cs"/>
        </a:defRPr>
      </a:lvl5pPr>
      <a:lvl6pPr marL="2801493" algn="l" defTabSz="1120597" rtl="0" eaLnBrk="1" latinLnBrk="0" hangingPunct="1">
        <a:defRPr sz="2200" kern="1200">
          <a:solidFill>
            <a:schemeClr val="tx1"/>
          </a:solidFill>
          <a:latin typeface="+mn-lt"/>
          <a:ea typeface="+mn-ea"/>
          <a:cs typeface="+mn-cs"/>
        </a:defRPr>
      </a:lvl6pPr>
      <a:lvl7pPr marL="3361792" algn="l" defTabSz="1120597" rtl="0" eaLnBrk="1" latinLnBrk="0" hangingPunct="1">
        <a:defRPr sz="2200" kern="1200">
          <a:solidFill>
            <a:schemeClr val="tx1"/>
          </a:solidFill>
          <a:latin typeface="+mn-lt"/>
          <a:ea typeface="+mn-ea"/>
          <a:cs typeface="+mn-cs"/>
        </a:defRPr>
      </a:lvl7pPr>
      <a:lvl8pPr marL="3922090" algn="l" defTabSz="1120597" rtl="0" eaLnBrk="1" latinLnBrk="0" hangingPunct="1">
        <a:defRPr sz="2200" kern="1200">
          <a:solidFill>
            <a:schemeClr val="tx1"/>
          </a:solidFill>
          <a:latin typeface="+mn-lt"/>
          <a:ea typeface="+mn-ea"/>
          <a:cs typeface="+mn-cs"/>
        </a:defRPr>
      </a:lvl8pPr>
      <a:lvl9pPr marL="4482389" algn="l" defTabSz="1120597"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59971" y="2025214"/>
            <a:ext cx="8826262" cy="1172327"/>
          </a:xfrm>
        </p:spPr>
        <p:txBody>
          <a:bodyPr/>
          <a:lstStyle/>
          <a:p>
            <a:pPr algn="ctr" eaLnBrk="1" hangingPunct="1"/>
            <a:r>
              <a:rPr lang="zh-CN" altLang="en-US" sz="7400" dirty="0">
                <a:ea typeface="华文隶书" panose="02010800040101010101" pitchFamily="2" charset="-122"/>
              </a:rPr>
              <a:t>软件测试实用教程</a:t>
            </a:r>
            <a:br>
              <a:rPr lang="en-US" altLang="zh-CN" sz="7400" dirty="0">
                <a:ea typeface="华文隶书" panose="02010800040101010101" pitchFamily="2" charset="-122"/>
              </a:rPr>
            </a:br>
            <a:r>
              <a:rPr lang="en-US" altLang="zh-CN" sz="7400" dirty="0">
                <a:ea typeface="华文隶书" panose="02010800040101010101" pitchFamily="2" charset="-122"/>
              </a:rPr>
              <a:t>——</a:t>
            </a:r>
            <a:r>
              <a:rPr lang="zh-CN" altLang="en-US" sz="7400"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5400" dirty="0" err="1">
                <a:latin typeface="华文隶书" panose="02010800040101010101" pitchFamily="2" charset="-122"/>
                <a:ea typeface="华文隶书" panose="02010800040101010101" pitchFamily="2" charset="-122"/>
              </a:rPr>
              <a:t>PartII</a:t>
            </a:r>
            <a:r>
              <a:rPr lang="en-US" altLang="zh-CN" sz="5400" dirty="0">
                <a:latin typeface="华文隶书" panose="02010800040101010101" pitchFamily="2" charset="-122"/>
                <a:ea typeface="华文隶书" panose="02010800040101010101" pitchFamily="2" charset="-122"/>
              </a:rPr>
              <a:t>  </a:t>
            </a:r>
            <a:r>
              <a:rPr lang="zh-CN" altLang="en-US" sz="5400" dirty="0">
                <a:latin typeface="华文隶书" panose="02010800040101010101" pitchFamily="2" charset="-122"/>
                <a:ea typeface="华文隶书" panose="02010800040101010101" pitchFamily="2" charset="-122"/>
              </a:rPr>
              <a:t>软件测试技术</a:t>
            </a:r>
            <a:r>
              <a:rPr lang="en-US" altLang="zh-CN" sz="5400" dirty="0">
                <a:latin typeface="华文隶书" panose="02010800040101010101" pitchFamily="2" charset="-122"/>
                <a:ea typeface="华文隶书" panose="02010800040101010101" pitchFamily="2" charset="-122"/>
              </a:rPr>
              <a:t>---</a:t>
            </a:r>
            <a:r>
              <a:rPr lang="zh-CN" altLang="en-US" sz="5400" dirty="0">
                <a:latin typeface="华文隶书" panose="02010800040101010101" pitchFamily="2" charset="-122"/>
                <a:ea typeface="华文隶书" panose="02010800040101010101" pitchFamily="2" charset="-122"/>
              </a:rPr>
              <a:t>白盒测试对于路径的测试</a:t>
            </a:r>
          </a:p>
        </p:txBody>
      </p:sp>
    </p:spTree>
    <p:extLst>
      <p:ext uri="{BB962C8B-B14F-4D97-AF65-F5344CB8AC3E}">
        <p14:creationId xmlns:p14="http://schemas.microsoft.com/office/powerpoint/2010/main" val="18339313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5060" name="Rectangle 3"/>
          <p:cNvSpPr>
            <a:spLocks noGrp="1" noChangeArrowheads="1"/>
          </p:cNvSpPr>
          <p:nvPr>
            <p:ph idx="1"/>
          </p:nvPr>
        </p:nvSpPr>
        <p:spPr>
          <a:xfrm>
            <a:off x="592267" y="1042864"/>
            <a:ext cx="9085858" cy="4434135"/>
          </a:xfrm>
        </p:spPr>
        <p:txBody>
          <a:bodyPr/>
          <a:lstStyle/>
          <a:p>
            <a:pPr eaLnBrk="1" hangingPunct="1"/>
            <a:r>
              <a:rPr lang="zh-CN" altLang="en-US" sz="4200" dirty="0"/>
              <a:t>测试用例设计</a:t>
            </a:r>
            <a:endParaRPr lang="en-US" altLang="zh-CN" sz="4200" dirty="0"/>
          </a:p>
          <a:p>
            <a:pPr lvl="1" eaLnBrk="1" hangingPunct="1"/>
            <a:r>
              <a:rPr lang="zh-CN" altLang="en-US" sz="3300" dirty="0">
                <a:solidFill>
                  <a:srgbClr val="FF0000"/>
                </a:solidFill>
              </a:rPr>
              <a:t>测试难点</a:t>
            </a:r>
            <a:endParaRPr lang="en-US" altLang="zh-CN" sz="3300" dirty="0">
              <a:solidFill>
                <a:srgbClr val="FF0000"/>
              </a:solidFill>
            </a:endParaRPr>
          </a:p>
          <a:p>
            <a:pPr lvl="1"/>
            <a:r>
              <a:rPr lang="zh-CN" altLang="en-US" sz="3300" dirty="0"/>
              <a:t>独立路径集合规模确定</a:t>
            </a:r>
            <a:endParaRPr lang="en-US" altLang="zh-CN" sz="3300" dirty="0"/>
          </a:p>
          <a:p>
            <a:pPr lvl="1"/>
            <a:r>
              <a:rPr lang="zh-CN" altLang="en-US" sz="3300" dirty="0"/>
              <a:t>独立路径的抽取</a:t>
            </a:r>
            <a:endParaRPr lang="en-US" altLang="zh-CN" sz="3300" dirty="0"/>
          </a:p>
          <a:p>
            <a:pPr lvl="1"/>
            <a:r>
              <a:rPr lang="zh-CN" altLang="en-US" sz="3300" dirty="0"/>
              <a:t>不可行路径的处理</a:t>
            </a:r>
            <a:endParaRPr lang="en-US" altLang="zh-CN" sz="3300" dirty="0"/>
          </a:p>
          <a:p>
            <a:pPr lvl="1"/>
            <a:r>
              <a:rPr lang="zh-CN" altLang="en-US" sz="3300" dirty="0"/>
              <a:t>测试用例的设计</a:t>
            </a:r>
            <a:endParaRPr lang="en-US" altLang="zh-CN" sz="33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6084" name="Rectangle 3"/>
          <p:cNvSpPr>
            <a:spLocks noGrp="1" noChangeArrowheads="1"/>
          </p:cNvSpPr>
          <p:nvPr>
            <p:ph idx="1"/>
          </p:nvPr>
        </p:nvSpPr>
        <p:spPr/>
        <p:txBody>
          <a:bodyPr/>
          <a:lstStyle/>
          <a:p>
            <a:pPr eaLnBrk="1" hangingPunct="1"/>
            <a:r>
              <a:rPr lang="zh-CN" altLang="en-US" sz="4200" dirty="0"/>
              <a:t>测试难点</a:t>
            </a:r>
            <a:endParaRPr lang="en-US" altLang="zh-CN" sz="4200" dirty="0"/>
          </a:p>
          <a:p>
            <a:pPr lvl="1"/>
            <a:r>
              <a:rPr lang="zh-CN" altLang="en-US" sz="2800" b="1" dirty="0"/>
              <a:t>如何确定独立路径集合的规模（环路复杂度）</a:t>
            </a:r>
          </a:p>
          <a:p>
            <a:pPr lvl="1"/>
            <a:r>
              <a:rPr lang="zh-CN" altLang="en-US" sz="2800" b="1" dirty="0"/>
              <a:t>如何从整个路径集合中抽取独立路径的集合，以确保路径的独立性和独立路径集合的完备性</a:t>
            </a:r>
          </a:p>
          <a:p>
            <a:pPr lvl="1"/>
            <a:r>
              <a:rPr lang="zh-CN" altLang="en-US" sz="2800" b="1" dirty="0"/>
              <a:t>如何保证每条独立路径的可行性</a:t>
            </a:r>
          </a:p>
          <a:p>
            <a:pPr lvl="1"/>
            <a:r>
              <a:rPr lang="zh-CN" altLang="en-US" sz="2800" b="1" dirty="0"/>
              <a:t>如何从独立路径设计测试用例</a:t>
            </a:r>
            <a:endParaRPr lang="en-US" altLang="zh-CN" sz="2800" b="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7108" name="Rectangle 3"/>
          <p:cNvSpPr>
            <a:spLocks noGrp="1" noChangeArrowheads="1"/>
          </p:cNvSpPr>
          <p:nvPr>
            <p:ph idx="1"/>
          </p:nvPr>
        </p:nvSpPr>
        <p:spPr>
          <a:xfrm>
            <a:off x="592267" y="1042864"/>
            <a:ext cx="9085858" cy="4434135"/>
          </a:xfrm>
        </p:spPr>
        <p:txBody>
          <a:bodyPr/>
          <a:lstStyle/>
          <a:p>
            <a:pPr eaLnBrk="1" hangingPunct="1"/>
            <a:r>
              <a:rPr lang="zh-CN" altLang="en-US" sz="4200" dirty="0"/>
              <a:t>测试用例设计</a:t>
            </a:r>
            <a:endParaRPr lang="en-US" altLang="zh-CN" sz="4200" dirty="0"/>
          </a:p>
          <a:p>
            <a:pPr lvl="1" eaLnBrk="1" hangingPunct="1"/>
            <a:r>
              <a:rPr lang="zh-CN" altLang="en-US" sz="3300" dirty="0"/>
              <a:t>测试难点</a:t>
            </a:r>
            <a:endParaRPr lang="en-US" altLang="zh-CN" sz="3300" dirty="0"/>
          </a:p>
          <a:p>
            <a:pPr lvl="1" eaLnBrk="1" hangingPunct="1"/>
            <a:r>
              <a:rPr lang="zh-CN" altLang="en-US" sz="3300" dirty="0">
                <a:solidFill>
                  <a:srgbClr val="FF0000"/>
                </a:solidFill>
              </a:rPr>
              <a:t>独立路径集合规模确定</a:t>
            </a:r>
            <a:endParaRPr lang="en-US" altLang="zh-CN" sz="3300" dirty="0">
              <a:solidFill>
                <a:srgbClr val="FF0000"/>
              </a:solidFill>
            </a:endParaRPr>
          </a:p>
          <a:p>
            <a:pPr lvl="1" eaLnBrk="1" hangingPunct="1"/>
            <a:r>
              <a:rPr lang="zh-CN" altLang="en-US" sz="3300" dirty="0"/>
              <a:t>独立路径的抽取</a:t>
            </a:r>
            <a:endParaRPr lang="en-US" altLang="zh-CN" sz="3300" dirty="0"/>
          </a:p>
          <a:p>
            <a:pPr lvl="1" eaLnBrk="1" hangingPunct="1"/>
            <a:r>
              <a:rPr lang="zh-CN" altLang="en-US" sz="3300" dirty="0"/>
              <a:t>不可行路径的处理</a:t>
            </a:r>
            <a:endParaRPr lang="en-US" altLang="zh-CN" sz="3300" dirty="0"/>
          </a:p>
          <a:p>
            <a:pPr lvl="1" eaLnBrk="1" hangingPunct="1"/>
            <a:r>
              <a:rPr lang="zh-CN" altLang="en-US" sz="3300" dirty="0"/>
              <a:t>测试用例的设计</a:t>
            </a:r>
            <a:endParaRPr lang="en-US" altLang="zh-CN" sz="33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8132" name="Rectangle 3"/>
          <p:cNvSpPr>
            <a:spLocks noGrp="1" noChangeArrowheads="1"/>
          </p:cNvSpPr>
          <p:nvPr>
            <p:ph idx="1"/>
          </p:nvPr>
        </p:nvSpPr>
        <p:spPr/>
        <p:txBody>
          <a:bodyPr/>
          <a:lstStyle/>
          <a:p>
            <a:pPr eaLnBrk="1" hangingPunct="1"/>
            <a:r>
              <a:rPr lang="zh-CN" altLang="en-US" sz="4000" dirty="0"/>
              <a:t>按照</a:t>
            </a:r>
            <a:r>
              <a:rPr lang="en-US" altLang="en-US" sz="4000" dirty="0"/>
              <a:t>McCabe</a:t>
            </a:r>
            <a:r>
              <a:rPr lang="zh-CN" altLang="en-US" sz="4000" dirty="0"/>
              <a:t>的环复杂度概念，对于指定的程序图，对路径的测试中所需独立路径集合的大小就等</a:t>
            </a:r>
            <a:r>
              <a:rPr lang="zh-CN" altLang="en-US" sz="4000" dirty="0">
                <a:solidFill>
                  <a:srgbClr val="FF0000"/>
                </a:solidFill>
              </a:rPr>
              <a:t>于其程序图的环复杂度</a:t>
            </a:r>
            <a:endParaRPr lang="en-US" altLang="zh-CN" sz="4000" dirty="0">
              <a:solidFill>
                <a:srgbClr val="FF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9156" name="Rectangle 3"/>
          <p:cNvSpPr>
            <a:spLocks noGrp="1" noChangeArrowheads="1"/>
          </p:cNvSpPr>
          <p:nvPr>
            <p:ph idx="1"/>
          </p:nvPr>
        </p:nvSpPr>
        <p:spPr/>
        <p:txBody>
          <a:bodyPr/>
          <a:lstStyle/>
          <a:p>
            <a:pPr eaLnBrk="1" hangingPunct="1">
              <a:lnSpc>
                <a:spcPts val="3800"/>
              </a:lnSpc>
              <a:spcBef>
                <a:spcPts val="0"/>
              </a:spcBef>
            </a:pPr>
            <a:r>
              <a:rPr lang="zh-CN" altLang="en-US" sz="4200" dirty="0"/>
              <a:t>测试用例设计</a:t>
            </a:r>
            <a:endParaRPr lang="en-US" altLang="zh-CN" sz="4200" dirty="0"/>
          </a:p>
          <a:p>
            <a:pPr lvl="1">
              <a:buSzPct val="70000"/>
            </a:pPr>
            <a:r>
              <a:rPr lang="zh-CN" altLang="en-US" dirty="0"/>
              <a:t>测试难点</a:t>
            </a:r>
            <a:endParaRPr lang="en-US" altLang="zh-CN" dirty="0"/>
          </a:p>
          <a:p>
            <a:pPr lvl="1">
              <a:buSzPct val="70000"/>
            </a:pPr>
            <a:r>
              <a:rPr lang="zh-CN" altLang="en-US" dirty="0"/>
              <a:t>独立路径集合规模确定</a:t>
            </a:r>
            <a:endParaRPr lang="en-US" altLang="zh-CN" dirty="0"/>
          </a:p>
          <a:p>
            <a:pPr lvl="1">
              <a:buSzPct val="70000"/>
            </a:pPr>
            <a:r>
              <a:rPr lang="zh-CN" altLang="en-US" dirty="0">
                <a:solidFill>
                  <a:srgbClr val="FF0000"/>
                </a:solidFill>
              </a:rPr>
              <a:t>独立路径的抽取</a:t>
            </a:r>
            <a:endParaRPr lang="en-US" altLang="zh-CN" dirty="0">
              <a:solidFill>
                <a:srgbClr val="FF0000"/>
              </a:solidFill>
            </a:endParaRPr>
          </a:p>
          <a:p>
            <a:pPr lvl="1">
              <a:buSzPct val="70000"/>
            </a:pPr>
            <a:r>
              <a:rPr lang="zh-CN" altLang="en-US" dirty="0"/>
              <a:t>不可行路径的处理</a:t>
            </a:r>
            <a:endParaRPr lang="en-US" altLang="zh-CN" dirty="0"/>
          </a:p>
          <a:p>
            <a:pPr lvl="1">
              <a:buSzPct val="70000"/>
            </a:pPr>
            <a:r>
              <a:rPr lang="zh-CN" altLang="en-US" dirty="0"/>
              <a:t>测试用例的设计</a:t>
            </a:r>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0180" name="Rectangle 3"/>
          <p:cNvSpPr>
            <a:spLocks noGrp="1" noChangeArrowheads="1"/>
          </p:cNvSpPr>
          <p:nvPr>
            <p:ph idx="1"/>
          </p:nvPr>
        </p:nvSpPr>
        <p:spPr/>
        <p:txBody>
          <a:bodyPr/>
          <a:lstStyle/>
          <a:p>
            <a:pPr eaLnBrk="1" hangingPunct="1"/>
            <a:r>
              <a:rPr lang="zh-CN" altLang="en-US" sz="3200" dirty="0"/>
              <a:t>独立路径抽取</a:t>
            </a:r>
            <a:endParaRPr lang="en-US" altLang="zh-CN" sz="3200" dirty="0"/>
          </a:p>
          <a:p>
            <a:pPr marL="0" indent="0">
              <a:buNone/>
            </a:pPr>
            <a:r>
              <a:rPr lang="en-US" altLang="zh-CN" sz="3200" dirty="0"/>
              <a:t>1</a:t>
            </a:r>
            <a:r>
              <a:rPr lang="zh-CN" altLang="en-US" sz="3200" dirty="0"/>
              <a:t>、确定主路径</a:t>
            </a:r>
            <a:endParaRPr lang="en-US" altLang="zh-CN" sz="3200" dirty="0"/>
          </a:p>
          <a:p>
            <a:pPr lvl="1" eaLnBrk="1" hangingPunct="1"/>
            <a:r>
              <a:rPr lang="zh-CN" altLang="en-US" sz="2400" b="1" dirty="0"/>
              <a:t>该路径应包含尽可能多的判定节点</a:t>
            </a:r>
            <a:endParaRPr lang="en-US" altLang="zh-CN" sz="2400" b="1" dirty="0"/>
          </a:p>
          <a:p>
            <a:pPr lvl="1" eaLnBrk="1" hangingPunct="1"/>
            <a:r>
              <a:rPr lang="zh-CN" altLang="en-US" sz="2400" b="1" dirty="0"/>
              <a:t>应包含尽可能复杂的判定表达式</a:t>
            </a:r>
            <a:endParaRPr lang="en-US" altLang="zh-CN" sz="2400" b="1" dirty="0"/>
          </a:p>
          <a:p>
            <a:pPr lvl="1" eaLnBrk="1" hangingPunct="1"/>
            <a:r>
              <a:rPr lang="zh-CN" altLang="en-US" sz="2400" b="1" dirty="0"/>
              <a:t>应对应尽可能高的执行概率</a:t>
            </a:r>
            <a:endParaRPr lang="en-US" altLang="zh-CN" sz="2400" b="1" dirty="0"/>
          </a:p>
          <a:p>
            <a:pPr lvl="1" eaLnBrk="1" hangingPunct="1"/>
            <a:r>
              <a:rPr lang="zh-CN" altLang="en-US" sz="2400" b="1" dirty="0"/>
              <a:t>应包含尽可能多的语句</a:t>
            </a:r>
            <a:endParaRPr lang="en-US" altLang="zh-CN" sz="2400" b="1" dirty="0"/>
          </a:p>
          <a:p>
            <a:pPr marL="0" indent="0">
              <a:buNone/>
            </a:pPr>
            <a:r>
              <a:rPr lang="en-US" altLang="zh-CN" sz="3200" dirty="0"/>
              <a:t>2</a:t>
            </a:r>
            <a:r>
              <a:rPr lang="zh-CN" altLang="en-US" sz="3200" dirty="0"/>
              <a:t>、根据基础路径抽取其他独立路径</a:t>
            </a:r>
            <a:endParaRPr lang="en-US" altLang="zh-CN" sz="32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b="1">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1204" name="Rectangle 3"/>
          <p:cNvSpPr>
            <a:spLocks noGrp="1" noChangeArrowheads="1"/>
          </p:cNvSpPr>
          <p:nvPr>
            <p:ph idx="1"/>
          </p:nvPr>
        </p:nvSpPr>
        <p:spPr/>
        <p:txBody>
          <a:bodyPr/>
          <a:lstStyle/>
          <a:p>
            <a:pPr eaLnBrk="1" hangingPunct="1"/>
            <a:r>
              <a:rPr lang="zh-CN" altLang="en-US" sz="4200" dirty="0"/>
              <a:t>独立路径</a:t>
            </a:r>
            <a:endParaRPr lang="en-US" altLang="zh-CN" sz="4200" dirty="0"/>
          </a:p>
          <a:p>
            <a:pPr lvl="1"/>
            <a:r>
              <a:rPr lang="en-US" altLang="en-US" sz="2800" dirty="0"/>
              <a:t>Path1</a:t>
            </a:r>
            <a:r>
              <a:rPr lang="zh-CN" altLang="en-US" sz="2800" dirty="0"/>
              <a:t>：</a:t>
            </a:r>
            <a:r>
              <a:rPr lang="en-US" altLang="en-US" sz="2800" dirty="0"/>
              <a:t>A, B, C, G(</a:t>
            </a:r>
            <a:r>
              <a:rPr lang="zh-CN" altLang="en-US" sz="2800" dirty="0"/>
              <a:t>经过判定节点</a:t>
            </a:r>
            <a:r>
              <a:rPr lang="en-US" altLang="en-US" sz="2800" dirty="0"/>
              <a:t>A</a:t>
            </a:r>
            <a:r>
              <a:rPr lang="zh-CN" altLang="en-US" sz="2800" dirty="0"/>
              <a:t>、</a:t>
            </a:r>
            <a:r>
              <a:rPr lang="en-US" altLang="en-US" sz="2800" dirty="0"/>
              <a:t>B</a:t>
            </a:r>
            <a:r>
              <a:rPr lang="zh-CN" altLang="en-US" sz="2800" dirty="0"/>
              <a:t>、</a:t>
            </a:r>
            <a:r>
              <a:rPr lang="en-US" altLang="en-US" sz="2800" dirty="0"/>
              <a:t>C)</a:t>
            </a:r>
            <a:r>
              <a:rPr lang="zh-CN" altLang="en-US" sz="2800" dirty="0"/>
              <a:t>；</a:t>
            </a:r>
          </a:p>
          <a:p>
            <a:pPr lvl="1"/>
            <a:r>
              <a:rPr lang="en-US" altLang="en-US" sz="2800" dirty="0"/>
              <a:t>Path2</a:t>
            </a:r>
            <a:r>
              <a:rPr lang="zh-CN" altLang="en-US" sz="2800" dirty="0"/>
              <a:t>：</a:t>
            </a:r>
            <a:r>
              <a:rPr lang="en-US" altLang="en-US" sz="2800" dirty="0"/>
              <a:t>A, D, E, F, G(</a:t>
            </a:r>
            <a:r>
              <a:rPr lang="zh-CN" altLang="en-US" sz="2800" dirty="0"/>
              <a:t>在判定节点</a:t>
            </a:r>
            <a:r>
              <a:rPr lang="en-US" altLang="en-US" sz="2800" dirty="0"/>
              <a:t>A</a:t>
            </a:r>
            <a:r>
              <a:rPr lang="zh-CN" altLang="en-US" sz="2800" dirty="0"/>
              <a:t>处执行</a:t>
            </a:r>
            <a:r>
              <a:rPr lang="en-US" altLang="en-US" sz="2800" dirty="0"/>
              <a:t>e2</a:t>
            </a:r>
            <a:r>
              <a:rPr lang="zh-CN" altLang="en-US" sz="2800" dirty="0"/>
              <a:t>分支</a:t>
            </a:r>
            <a:r>
              <a:rPr lang="en-US" altLang="en-US" sz="2800" dirty="0"/>
              <a:t>)</a:t>
            </a:r>
            <a:r>
              <a:rPr lang="zh-CN" altLang="en-US" sz="2800" dirty="0"/>
              <a:t>；</a:t>
            </a:r>
          </a:p>
          <a:p>
            <a:pPr lvl="1"/>
            <a:r>
              <a:rPr lang="en-US" altLang="en-US" sz="2800" dirty="0"/>
              <a:t>Path3</a:t>
            </a:r>
            <a:r>
              <a:rPr lang="zh-CN" altLang="en-US" sz="2800" dirty="0"/>
              <a:t>：</a:t>
            </a:r>
            <a:r>
              <a:rPr lang="en-US" altLang="en-US" sz="2800" dirty="0"/>
              <a:t>A, B, E, F, G(</a:t>
            </a:r>
            <a:r>
              <a:rPr lang="zh-CN" altLang="en-US" sz="2800" dirty="0"/>
              <a:t>在判定节点</a:t>
            </a:r>
            <a:r>
              <a:rPr lang="en-US" altLang="en-US" sz="2800" dirty="0"/>
              <a:t>B</a:t>
            </a:r>
            <a:r>
              <a:rPr lang="zh-CN" altLang="en-US" sz="2800" dirty="0"/>
              <a:t>处执行</a:t>
            </a:r>
            <a:r>
              <a:rPr lang="en-US" altLang="en-US" sz="2800" dirty="0"/>
              <a:t>e5</a:t>
            </a:r>
            <a:r>
              <a:rPr lang="zh-CN" altLang="en-US" sz="2800" dirty="0"/>
              <a:t>分支</a:t>
            </a:r>
            <a:r>
              <a:rPr lang="en-US" altLang="en-US" sz="2800" dirty="0"/>
              <a:t>)</a:t>
            </a:r>
            <a:r>
              <a:rPr lang="zh-CN" altLang="en-US" sz="2800" dirty="0"/>
              <a:t>；</a:t>
            </a:r>
          </a:p>
          <a:p>
            <a:pPr lvl="1"/>
            <a:r>
              <a:rPr lang="en-US" altLang="en-US" sz="2800" dirty="0"/>
              <a:t>Path4</a:t>
            </a:r>
            <a:r>
              <a:rPr lang="zh-CN" altLang="en-US" sz="2800" dirty="0"/>
              <a:t>：</a:t>
            </a:r>
            <a:r>
              <a:rPr lang="en-US" altLang="en-US" sz="2800" dirty="0"/>
              <a:t>A, B, C, B, C, G(</a:t>
            </a:r>
            <a:r>
              <a:rPr lang="zh-CN" altLang="en-US" sz="2800" dirty="0"/>
              <a:t>在判定节点</a:t>
            </a:r>
            <a:r>
              <a:rPr lang="en-US" altLang="en-US" sz="2800" dirty="0"/>
              <a:t>C</a:t>
            </a:r>
            <a:r>
              <a:rPr lang="zh-CN" altLang="en-US" sz="2800" dirty="0"/>
              <a:t>处执行</a:t>
            </a:r>
            <a:r>
              <a:rPr lang="en-US" altLang="en-US" sz="2800" dirty="0"/>
              <a:t>e3</a:t>
            </a:r>
            <a:r>
              <a:rPr lang="zh-CN" altLang="en-US" sz="2800" dirty="0"/>
              <a:t>分支</a:t>
            </a:r>
            <a:r>
              <a:rPr lang="en-US" altLang="en-US" sz="2800" dirty="0"/>
              <a:t>)</a:t>
            </a:r>
            <a:r>
              <a:rPr lang="zh-CN" altLang="en-US" sz="2800" dirty="0"/>
              <a:t>；</a:t>
            </a:r>
          </a:p>
          <a:p>
            <a:pPr lvl="1"/>
            <a:r>
              <a:rPr lang="en-US" altLang="en-US" sz="2800" dirty="0"/>
              <a:t>Path5</a:t>
            </a:r>
            <a:r>
              <a:rPr lang="zh-CN" altLang="en-US" sz="2800" dirty="0"/>
              <a:t>：</a:t>
            </a:r>
            <a:r>
              <a:rPr lang="en-US" altLang="en-US" sz="2800" dirty="0"/>
              <a:t>A, D, F, G(</a:t>
            </a:r>
            <a:r>
              <a:rPr lang="zh-CN" altLang="en-US" sz="2800" dirty="0"/>
              <a:t>在判定节点</a:t>
            </a:r>
            <a:r>
              <a:rPr lang="en-US" altLang="en-US" sz="2800" dirty="0"/>
              <a:t>D</a:t>
            </a:r>
            <a:r>
              <a:rPr lang="zh-CN" altLang="en-US" sz="2800" dirty="0"/>
              <a:t>处执行</a:t>
            </a:r>
            <a:r>
              <a:rPr lang="en-US" altLang="en-US" sz="2800" dirty="0"/>
              <a:t>e7</a:t>
            </a:r>
            <a:r>
              <a:rPr lang="zh-CN" altLang="en-US" sz="2800" dirty="0"/>
              <a:t>分支</a:t>
            </a:r>
            <a:r>
              <a:rPr lang="en-US" altLang="en-US" sz="2800" dirty="0"/>
              <a:t>)</a:t>
            </a:r>
            <a:endParaRPr lang="en-US" altLang="zh-CN" sz="2800" dirty="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5520" y="222699"/>
            <a:ext cx="2433712" cy="220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2228" name="Rectangle 3"/>
          <p:cNvSpPr>
            <a:spLocks noGrp="1" noChangeArrowheads="1"/>
          </p:cNvSpPr>
          <p:nvPr>
            <p:ph idx="1"/>
          </p:nvPr>
        </p:nvSpPr>
        <p:spPr>
          <a:xfrm>
            <a:off x="592267" y="1114872"/>
            <a:ext cx="9085858" cy="4434135"/>
          </a:xfrm>
        </p:spPr>
        <p:txBody>
          <a:bodyPr/>
          <a:lstStyle/>
          <a:p>
            <a:pPr eaLnBrk="1" hangingPunct="1"/>
            <a:r>
              <a:rPr lang="zh-CN" altLang="en-US" sz="4200" dirty="0"/>
              <a:t>测试用例设计</a:t>
            </a:r>
            <a:endParaRPr lang="en-US" altLang="zh-CN" sz="4200" dirty="0"/>
          </a:p>
          <a:p>
            <a:pPr lvl="1" eaLnBrk="1" hangingPunct="1">
              <a:buSzPct val="70000"/>
            </a:pPr>
            <a:r>
              <a:rPr lang="zh-CN" altLang="en-US" dirty="0"/>
              <a:t>测试难点</a:t>
            </a:r>
            <a:endParaRPr lang="en-US" altLang="zh-CN" dirty="0"/>
          </a:p>
          <a:p>
            <a:pPr lvl="1" eaLnBrk="1" hangingPunct="1">
              <a:buSzPct val="70000"/>
            </a:pPr>
            <a:r>
              <a:rPr lang="zh-CN" altLang="en-US" dirty="0"/>
              <a:t>独立路径集合规模确定</a:t>
            </a:r>
            <a:endParaRPr lang="en-US" altLang="zh-CN" dirty="0"/>
          </a:p>
          <a:p>
            <a:pPr lvl="1" eaLnBrk="1" hangingPunct="1">
              <a:buSzPct val="70000"/>
            </a:pPr>
            <a:r>
              <a:rPr lang="zh-CN" altLang="en-US" dirty="0"/>
              <a:t>独立路径的抽取</a:t>
            </a:r>
            <a:endParaRPr lang="en-US" altLang="zh-CN" dirty="0"/>
          </a:p>
          <a:p>
            <a:pPr lvl="1" eaLnBrk="1" hangingPunct="1">
              <a:buSzPct val="70000"/>
            </a:pPr>
            <a:r>
              <a:rPr lang="zh-CN" altLang="en-US" dirty="0">
                <a:solidFill>
                  <a:srgbClr val="FF0000"/>
                </a:solidFill>
              </a:rPr>
              <a:t>不可行路径的处理</a:t>
            </a:r>
            <a:endParaRPr lang="en-US" altLang="zh-CN" dirty="0">
              <a:solidFill>
                <a:srgbClr val="FF0000"/>
              </a:solidFill>
            </a:endParaRPr>
          </a:p>
          <a:p>
            <a:pPr lvl="1" eaLnBrk="1" hangingPunct="1">
              <a:buSzPct val="70000"/>
            </a:pPr>
            <a:r>
              <a:rPr lang="zh-CN" altLang="en-US" dirty="0"/>
              <a:t>测试用例的设计</a:t>
            </a:r>
            <a:endParaRPr lang="en-US" altLang="zh-CN"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28676" name="Rectangle 3"/>
          <p:cNvSpPr>
            <a:spLocks noGrp="1" noChangeArrowheads="1"/>
          </p:cNvSpPr>
          <p:nvPr>
            <p:ph idx="1"/>
          </p:nvPr>
        </p:nvSpPr>
        <p:spPr>
          <a:xfrm>
            <a:off x="592267" y="1243569"/>
            <a:ext cx="9424188" cy="4434135"/>
          </a:xfrm>
        </p:spPr>
        <p:txBody>
          <a:bodyPr/>
          <a:lstStyle/>
          <a:p>
            <a:pPr marL="575862" lvl="1" indent="-575862">
              <a:buFont typeface="Wingdings" pitchFamily="2" charset="2"/>
              <a:buChar char="o"/>
              <a:defRPr/>
            </a:pPr>
            <a:r>
              <a:rPr lang="zh-CN" altLang="en-US" sz="4000" dirty="0">
                <a:cs typeface="+mn-cs"/>
              </a:rPr>
              <a:t>不可行路径的处理</a:t>
            </a:r>
            <a:endParaRPr lang="en-US" altLang="zh-CN" sz="4000" dirty="0">
              <a:cs typeface="+mn-cs"/>
            </a:endParaRPr>
          </a:p>
          <a:p>
            <a:pPr marL="0" lvl="2" indent="-575862">
              <a:spcBef>
                <a:spcPts val="300"/>
              </a:spcBef>
              <a:defRPr/>
            </a:pPr>
            <a:r>
              <a:rPr lang="zh-CN" altLang="en-US" sz="3200" dirty="0">
                <a:cs typeface="+mn-cs"/>
              </a:rPr>
              <a:t>程序的设计缺陷导致不可行路径</a:t>
            </a:r>
            <a:endParaRPr lang="en-US" altLang="zh-CN" sz="3200" dirty="0">
              <a:cs typeface="+mn-cs"/>
            </a:endParaRPr>
          </a:p>
          <a:p>
            <a:pPr marL="0" lvl="2" indent="-575862">
              <a:spcBef>
                <a:spcPts val="300"/>
              </a:spcBef>
              <a:defRPr/>
            </a:pPr>
            <a:r>
              <a:rPr lang="zh-CN" altLang="en-US" sz="3200" dirty="0">
                <a:cs typeface="+mn-cs"/>
              </a:rPr>
              <a:t>原因在于：构成判定表达式的多个简单</a:t>
            </a:r>
            <a:r>
              <a:rPr lang="zh-CN" altLang="en-US" sz="3200" dirty="0">
                <a:solidFill>
                  <a:srgbClr val="FF0000"/>
                </a:solidFill>
                <a:cs typeface="+mn-cs"/>
              </a:rPr>
              <a:t>判定条件之间存在一定关联</a:t>
            </a:r>
            <a:r>
              <a:rPr lang="zh-CN" altLang="en-US" sz="3200" dirty="0">
                <a:cs typeface="+mn-cs"/>
              </a:rPr>
              <a:t>，体现在多个简单判定条件的取值相互约束，从而导致部分路径不可行。若完全根据程序图来设计测试用例，往往无法发现这些不可行路径，最终导致测试失败</a:t>
            </a:r>
            <a:endParaRPr lang="en-US" altLang="zh-CN" sz="3200" dirty="0">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4276" name="Rectangle 3"/>
          <p:cNvSpPr>
            <a:spLocks noGrp="1" noChangeArrowheads="1"/>
          </p:cNvSpPr>
          <p:nvPr>
            <p:ph idx="1"/>
          </p:nvPr>
        </p:nvSpPr>
        <p:spPr>
          <a:xfrm>
            <a:off x="592267" y="1042864"/>
            <a:ext cx="9085858" cy="4434135"/>
          </a:xfrm>
        </p:spPr>
        <p:txBody>
          <a:bodyPr/>
          <a:lstStyle/>
          <a:p>
            <a:pPr eaLnBrk="1" hangingPunct="1"/>
            <a:r>
              <a:rPr lang="zh-CN" altLang="en-US" sz="4200" dirty="0"/>
              <a:t>测试用例设计</a:t>
            </a:r>
            <a:endParaRPr lang="en-US" altLang="zh-CN" sz="4200" dirty="0"/>
          </a:p>
          <a:p>
            <a:pPr lvl="1" eaLnBrk="1" hangingPunct="1">
              <a:buSzPct val="70000"/>
            </a:pPr>
            <a:r>
              <a:rPr lang="zh-CN" altLang="en-US" sz="3300" dirty="0"/>
              <a:t>测试难点</a:t>
            </a:r>
            <a:endParaRPr lang="en-US" altLang="zh-CN" sz="3300" dirty="0"/>
          </a:p>
          <a:p>
            <a:pPr lvl="1" eaLnBrk="1" hangingPunct="1">
              <a:buSzPct val="70000"/>
            </a:pPr>
            <a:r>
              <a:rPr lang="zh-CN" altLang="en-US" sz="3300" dirty="0"/>
              <a:t>独立路径集合规模确定</a:t>
            </a:r>
            <a:endParaRPr lang="en-US" altLang="zh-CN" sz="3300" dirty="0"/>
          </a:p>
          <a:p>
            <a:pPr lvl="1" eaLnBrk="1" hangingPunct="1">
              <a:buSzPct val="70000"/>
            </a:pPr>
            <a:r>
              <a:rPr lang="zh-CN" altLang="en-US" sz="3300" dirty="0"/>
              <a:t>独立路径的抽取</a:t>
            </a:r>
            <a:endParaRPr lang="en-US" altLang="zh-CN" sz="3300" dirty="0"/>
          </a:p>
          <a:p>
            <a:pPr lvl="1" eaLnBrk="1" hangingPunct="1">
              <a:buSzPct val="70000"/>
            </a:pPr>
            <a:r>
              <a:rPr lang="zh-CN" altLang="en-US" sz="3300" dirty="0"/>
              <a:t>不可行路径的处理</a:t>
            </a:r>
            <a:endParaRPr lang="en-US" altLang="zh-CN" sz="3300" dirty="0"/>
          </a:p>
          <a:p>
            <a:pPr lvl="1" eaLnBrk="1" hangingPunct="1">
              <a:buSzPct val="70000"/>
            </a:pPr>
            <a:r>
              <a:rPr lang="zh-CN" altLang="en-US" sz="3300" dirty="0">
                <a:solidFill>
                  <a:srgbClr val="FF0000"/>
                </a:solidFill>
              </a:rPr>
              <a:t>测试用例的设计</a:t>
            </a:r>
            <a:endParaRPr lang="en-US" altLang="zh-CN" sz="3300" dirty="0">
              <a:solidFill>
                <a:srgbClr val="FF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403151757"/>
              </p:ext>
            </p:extLst>
          </p:nvPr>
        </p:nvGraphicFramePr>
        <p:xfrm>
          <a:off x="199921" y="3812763"/>
          <a:ext cx="6885552" cy="2502010"/>
        </p:xfrm>
        <a:graphic>
          <a:graphicData uri="http://schemas.openxmlformats.org/drawingml/2006/table">
            <a:tbl>
              <a:tblPr firstRow="1" bandRow="1">
                <a:tableStyleId>{5C22544A-7EE6-4342-B048-85BDC9FD1C3A}</a:tableStyleId>
              </a:tblPr>
              <a:tblGrid>
                <a:gridCol w="1721388">
                  <a:extLst>
                    <a:ext uri="{9D8B030D-6E8A-4147-A177-3AD203B41FA5}">
                      <a16:colId xmlns:a16="http://schemas.microsoft.com/office/drawing/2014/main" val="20000"/>
                    </a:ext>
                  </a:extLst>
                </a:gridCol>
                <a:gridCol w="1721388">
                  <a:extLst>
                    <a:ext uri="{9D8B030D-6E8A-4147-A177-3AD203B41FA5}">
                      <a16:colId xmlns:a16="http://schemas.microsoft.com/office/drawing/2014/main" val="20001"/>
                    </a:ext>
                  </a:extLst>
                </a:gridCol>
                <a:gridCol w="1721388">
                  <a:extLst>
                    <a:ext uri="{9D8B030D-6E8A-4147-A177-3AD203B41FA5}">
                      <a16:colId xmlns:a16="http://schemas.microsoft.com/office/drawing/2014/main" val="20002"/>
                    </a:ext>
                  </a:extLst>
                </a:gridCol>
                <a:gridCol w="1721388">
                  <a:extLst>
                    <a:ext uri="{9D8B030D-6E8A-4147-A177-3AD203B41FA5}">
                      <a16:colId xmlns:a16="http://schemas.microsoft.com/office/drawing/2014/main" val="20003"/>
                    </a:ext>
                  </a:extLst>
                </a:gridCol>
              </a:tblGrid>
              <a:tr h="5124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kern="1200" dirty="0">
                          <a:solidFill>
                            <a:schemeClr val="tx1"/>
                          </a:solidFill>
                          <a:latin typeface="+mn-lt"/>
                          <a:ea typeface="+mn-ea"/>
                          <a:cs typeface="+mn-cs"/>
                        </a:rPr>
                        <a:t>用例编号</a:t>
                      </a: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kern="1200" dirty="0">
                          <a:solidFill>
                            <a:schemeClr val="tx1"/>
                          </a:solidFill>
                          <a:latin typeface="+mn-lt"/>
                          <a:ea typeface="+mn-ea"/>
                          <a:cs typeface="+mn-cs"/>
                        </a:rPr>
                        <a:t>输入</a:t>
                      </a:r>
                      <a:endParaRPr lang="en-US" altLang="zh-CN" sz="19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kern="1200" dirty="0" err="1">
                          <a:solidFill>
                            <a:schemeClr val="tx1"/>
                          </a:solidFill>
                          <a:latin typeface="+mn-lt"/>
                          <a:ea typeface="+mn-ea"/>
                          <a:cs typeface="+mn-cs"/>
                        </a:rPr>
                        <a:t>a,b,c,x</a:t>
                      </a:r>
                      <a:endParaRPr lang="zh-CN" altLang="en-US" sz="1900" kern="1200" dirty="0">
                        <a:solidFill>
                          <a:schemeClr val="tx1"/>
                        </a:solidFill>
                        <a:latin typeface="+mn-lt"/>
                        <a:ea typeface="+mn-ea"/>
                        <a:cs typeface="+mn-cs"/>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900" kern="1200" dirty="0">
                          <a:solidFill>
                            <a:schemeClr val="tx1"/>
                          </a:solidFill>
                          <a:latin typeface="+mn-lt"/>
                          <a:ea typeface="+mn-ea"/>
                          <a:cs typeface="+mn-cs"/>
                        </a:rPr>
                        <a:t>预期输出</a:t>
                      </a:r>
                      <a:endParaRPr lang="en-US" altLang="zh-CN" sz="19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kern="1200" dirty="0" err="1">
                          <a:solidFill>
                            <a:schemeClr val="tx1"/>
                          </a:solidFill>
                          <a:latin typeface="+mn-lt"/>
                          <a:ea typeface="+mn-ea"/>
                          <a:cs typeface="+mn-cs"/>
                        </a:rPr>
                        <a:t>a,b,c,x</a:t>
                      </a:r>
                      <a:endParaRPr lang="zh-CN" altLang="en-US" sz="1900" kern="1200" dirty="0">
                        <a:solidFill>
                          <a:schemeClr val="tx1"/>
                        </a:solidFill>
                        <a:latin typeface="+mn-lt"/>
                        <a:ea typeface="+mn-ea"/>
                        <a:cs typeface="+mn-cs"/>
                      </a:endParaRPr>
                    </a:p>
                    <a:p>
                      <a:pPr marL="0" algn="l" defTabSz="914400" rtl="0" eaLnBrk="1" latinLnBrk="0" hangingPunct="1"/>
                      <a:endParaRPr lang="zh-CN" altLang="en-US" sz="1900" kern="1200" dirty="0">
                        <a:solidFill>
                          <a:schemeClr val="tx1"/>
                        </a:solidFill>
                        <a:latin typeface="+mn-lt"/>
                        <a:ea typeface="+mn-ea"/>
                        <a:cs typeface="+mn-cs"/>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900" kern="1200" dirty="0">
                          <a:solidFill>
                            <a:schemeClr val="tx1"/>
                          </a:solidFill>
                          <a:latin typeface="+mn-lt"/>
                          <a:ea typeface="+mn-ea"/>
                          <a:cs typeface="+mn-cs"/>
                        </a:rPr>
                        <a:t>执行路径</a:t>
                      </a: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0028">
                <a:tc>
                  <a:txBody>
                    <a:bodyPr/>
                    <a:lstStyle/>
                    <a:p>
                      <a:r>
                        <a:rPr lang="en-US" altLang="zh-CN" sz="1900" b="0" dirty="0">
                          <a:solidFill>
                            <a:schemeClr val="tx1"/>
                          </a:solidFill>
                        </a:rPr>
                        <a:t>TestCase1</a:t>
                      </a:r>
                      <a:endParaRPr lang="zh-CN" altLang="en-US" sz="1900" b="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0,</a:t>
                      </a:r>
                      <a:r>
                        <a:rPr lang="en-US" altLang="zh-CN" sz="1900" dirty="0">
                          <a:solidFill>
                            <a:srgbClr val="FF0000"/>
                          </a:solidFill>
                        </a:rPr>
                        <a:t>1</a:t>
                      </a:r>
                      <a:r>
                        <a:rPr lang="en-US" altLang="zh-CN" sz="1900" dirty="0">
                          <a:solidFill>
                            <a:schemeClr val="tx1"/>
                          </a:solidFill>
                        </a:rPr>
                        <a:t>,0,4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0,1,0,4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p1,p4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40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b="0" dirty="0">
                          <a:solidFill>
                            <a:schemeClr val="tx1"/>
                          </a:solidFill>
                        </a:rPr>
                        <a:t>TestCase2</a:t>
                      </a:r>
                      <a:endParaRPr lang="zh-CN" altLang="en-US" sz="1900" b="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0,</a:t>
                      </a:r>
                      <a:r>
                        <a:rPr lang="en-US" altLang="zh-CN" sz="1900" dirty="0">
                          <a:solidFill>
                            <a:srgbClr val="FF0000"/>
                          </a:solidFill>
                        </a:rPr>
                        <a:t>1</a:t>
                      </a:r>
                      <a:r>
                        <a:rPr lang="en-US" altLang="zh-CN" sz="1900" dirty="0">
                          <a:solidFill>
                            <a:schemeClr val="tx1"/>
                          </a:solidFill>
                        </a:rPr>
                        <a:t>,3,-3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0,1,3,-3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p1,p3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40028">
                <a:tc>
                  <a:txBody>
                    <a:bodyPr/>
                    <a:lstStyle/>
                    <a:p>
                      <a:r>
                        <a:rPr lang="en-US" altLang="zh-CN" sz="1900" dirty="0">
                          <a:solidFill>
                            <a:schemeClr val="tx1"/>
                          </a:solidFill>
                        </a:rPr>
                        <a:t>TestCase3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2,</a:t>
                      </a:r>
                      <a:r>
                        <a:rPr lang="en-US" altLang="zh-CN" sz="1900" dirty="0">
                          <a:solidFill>
                            <a:srgbClr val="FF0000"/>
                          </a:solidFill>
                        </a:rPr>
                        <a:t>1</a:t>
                      </a:r>
                      <a:r>
                        <a:rPr lang="en-US" altLang="zh-CN" sz="1900" dirty="0">
                          <a:solidFill>
                            <a:schemeClr val="tx1"/>
                          </a:solidFill>
                        </a:rPr>
                        <a:t>,0,-3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2,1,0,1</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p2,p3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40028">
                <a:tc>
                  <a:txBody>
                    <a:bodyPr/>
                    <a:lstStyle/>
                    <a:p>
                      <a:r>
                        <a:rPr lang="en-US" altLang="zh-CN" sz="1900" dirty="0">
                          <a:solidFill>
                            <a:schemeClr val="tx1"/>
                          </a:solidFill>
                        </a:rPr>
                        <a:t>TestCase4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a:solidFill>
                            <a:schemeClr val="tx1"/>
                          </a:solidFill>
                        </a:rPr>
                        <a:t>3,</a:t>
                      </a:r>
                      <a:r>
                        <a:rPr lang="en-US" altLang="zh-CN" sz="1900" dirty="0">
                          <a:solidFill>
                            <a:srgbClr val="FF0000"/>
                          </a:solidFill>
                        </a:rPr>
                        <a:t>1</a:t>
                      </a:r>
                      <a:r>
                        <a:rPr lang="en-US" altLang="zh-CN" sz="1900" dirty="0">
                          <a:solidFill>
                            <a:schemeClr val="tx1"/>
                          </a:solidFill>
                        </a:rPr>
                        <a:t>,0,-3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a:solidFill>
                            <a:schemeClr val="tx1"/>
                          </a:solidFill>
                        </a:rPr>
                        <a:t>3,1,0,1</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a:solidFill>
                            <a:schemeClr val="tx1"/>
                          </a:solidFill>
                        </a:rPr>
                        <a:t>p2,p4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7" name="TextBox 6"/>
          <p:cNvSpPr txBox="1"/>
          <p:nvPr/>
        </p:nvSpPr>
        <p:spPr>
          <a:xfrm>
            <a:off x="203852" y="1468045"/>
            <a:ext cx="6881621" cy="2344534"/>
          </a:xfrm>
          <a:prstGeom prst="rect">
            <a:avLst/>
          </a:prstGeom>
          <a:noFill/>
        </p:spPr>
        <p:txBody>
          <a:bodyPr wrap="square" lIns="112060" tIns="56030" rIns="112060" bIns="56030" rtlCol="0">
            <a:spAutoFit/>
          </a:bodyPr>
          <a:lstStyle/>
          <a:p>
            <a:r>
              <a:rPr lang="zh-CN" altLang="en-US" sz="2900" b="1" dirty="0">
                <a:latin typeface="+mn-lt"/>
                <a:ea typeface="+mn-ea"/>
              </a:rPr>
              <a:t>路径覆盖就是设计若干的测试用例，</a:t>
            </a:r>
            <a:endParaRPr lang="en-US" altLang="zh-CN" sz="2900" b="1" dirty="0">
              <a:latin typeface="+mn-lt"/>
              <a:ea typeface="+mn-ea"/>
            </a:endParaRPr>
          </a:p>
          <a:p>
            <a:r>
              <a:rPr lang="zh-CN" altLang="en-US" sz="2900" b="1" dirty="0">
                <a:latin typeface="+mn-lt"/>
                <a:ea typeface="+mn-ea"/>
              </a:rPr>
              <a:t>使得被测试程序中的每一条</a:t>
            </a:r>
            <a:r>
              <a:rPr lang="zh-CN" altLang="en-US" sz="2900" b="1">
                <a:latin typeface="+mn-lt"/>
                <a:ea typeface="+mn-ea"/>
              </a:rPr>
              <a:t>路径至少被</a:t>
            </a:r>
            <a:r>
              <a:rPr lang="zh-CN" altLang="en-US" sz="2900" b="1" dirty="0">
                <a:latin typeface="+mn-lt"/>
                <a:ea typeface="+mn-ea"/>
              </a:rPr>
              <a:t>覆盖一次</a:t>
            </a:r>
            <a:endParaRPr lang="en-US" altLang="zh-CN" sz="2900" b="1" dirty="0">
              <a:latin typeface="+mn-lt"/>
              <a:ea typeface="+mn-ea"/>
            </a:endParaRPr>
          </a:p>
          <a:p>
            <a:r>
              <a:rPr lang="zh-CN" altLang="en-US" sz="2900" b="1" dirty="0">
                <a:latin typeface="+mn-lt"/>
                <a:ea typeface="+mn-ea"/>
              </a:rPr>
              <a:t>注意：</a:t>
            </a:r>
            <a:r>
              <a:rPr lang="zh-CN" altLang="en-US" sz="2900" b="1" dirty="0">
                <a:solidFill>
                  <a:srgbClr val="FF0000"/>
                </a:solidFill>
                <a:latin typeface="+mn-lt"/>
                <a:ea typeface="+mn-ea"/>
              </a:rPr>
              <a:t>路径测试</a:t>
            </a:r>
            <a:r>
              <a:rPr lang="zh-CN" altLang="en-US" sz="2900" b="1" dirty="0">
                <a:solidFill>
                  <a:srgbClr val="0000FF"/>
                </a:solidFill>
                <a:latin typeface="+mn-lt"/>
                <a:ea typeface="+mn-ea"/>
              </a:rPr>
              <a:t>不一定</a:t>
            </a:r>
            <a:r>
              <a:rPr lang="zh-CN" altLang="en-US" sz="2900" b="1" dirty="0">
                <a:solidFill>
                  <a:srgbClr val="FF0000"/>
                </a:solidFill>
                <a:latin typeface="+mn-lt"/>
                <a:ea typeface="+mn-ea"/>
              </a:rPr>
              <a:t>满足条件覆盖，</a:t>
            </a:r>
            <a:endParaRPr lang="en-US" altLang="zh-CN" sz="2900" b="1" dirty="0">
              <a:solidFill>
                <a:srgbClr val="FF0000"/>
              </a:solidFill>
              <a:latin typeface="+mn-lt"/>
              <a:ea typeface="+mn-ea"/>
            </a:endParaRPr>
          </a:p>
          <a:p>
            <a:r>
              <a:rPr lang="zh-CN" altLang="en-US" sz="2900" b="1" dirty="0">
                <a:solidFill>
                  <a:srgbClr val="FF0000"/>
                </a:solidFill>
                <a:latin typeface="+mn-lt"/>
                <a:ea typeface="+mn-ea"/>
              </a:rPr>
              <a:t>一定满足判定覆盖</a:t>
            </a:r>
          </a:p>
        </p:txBody>
      </p:sp>
      <p:pic>
        <p:nvPicPr>
          <p:cNvPr id="5" name="Picture 6" descr="5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8143" y="811515"/>
            <a:ext cx="3175695" cy="444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774327"/>
      </p:ext>
    </p:extLst>
  </p:cSld>
  <p:clrMapOvr>
    <a:masterClrMapping/>
  </p:clrMapOvr>
  <p:transition>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6324" name="Rectangle 3"/>
          <p:cNvSpPr>
            <a:spLocks noGrp="1" noChangeArrowheads="1"/>
          </p:cNvSpPr>
          <p:nvPr>
            <p:ph idx="1"/>
          </p:nvPr>
        </p:nvSpPr>
        <p:spPr/>
        <p:txBody>
          <a:bodyPr/>
          <a:lstStyle/>
          <a:p>
            <a:pPr eaLnBrk="1" hangingPunct="1"/>
            <a:r>
              <a:rPr lang="zh-CN" altLang="en-US" sz="4000" dirty="0">
                <a:solidFill>
                  <a:srgbClr val="0000FF"/>
                </a:solidFill>
                <a:ea typeface="华文新魏" pitchFamily="2" charset="-122"/>
              </a:rPr>
              <a:t>捉虫实践</a:t>
            </a:r>
            <a:r>
              <a:rPr lang="en-US" altLang="zh-CN" sz="4000" dirty="0">
                <a:solidFill>
                  <a:srgbClr val="0000FF"/>
                </a:solidFill>
                <a:ea typeface="华文新魏" pitchFamily="2" charset="-122"/>
              </a:rPr>
              <a:t>4</a:t>
            </a:r>
            <a:r>
              <a:rPr lang="zh-CN" altLang="en-US" sz="4000" dirty="0">
                <a:solidFill>
                  <a:srgbClr val="0000FF"/>
                </a:solidFill>
                <a:ea typeface="华文新魏" pitchFamily="2" charset="-122"/>
              </a:rPr>
              <a:t>：第二日问题</a:t>
            </a:r>
          </a:p>
          <a:p>
            <a:pPr marL="0" lvl="1" eaLnBrk="1" hangingPunct="1">
              <a:lnSpc>
                <a:spcPts val="4800"/>
              </a:lnSpc>
              <a:spcBef>
                <a:spcPts val="0"/>
              </a:spcBef>
              <a:buSzPct val="70000"/>
            </a:pPr>
            <a:r>
              <a:rPr lang="zh-CN" altLang="en-US" sz="3600" dirty="0">
                <a:solidFill>
                  <a:srgbClr val="0000FF"/>
                </a:solidFill>
                <a:ea typeface="华文新魏" pitchFamily="2" charset="-122"/>
              </a:rPr>
              <a:t>环复杂度计算</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独立路径抽取</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不可行路径分析</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测试用例设计</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测试分析</a:t>
            </a:r>
            <a:endParaRPr lang="en-US" altLang="zh-CN" sz="3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7348" name="Rectangle 3"/>
          <p:cNvSpPr>
            <a:spLocks noGrp="1" noChangeArrowheads="1"/>
          </p:cNvSpPr>
          <p:nvPr>
            <p:ph idx="1"/>
          </p:nvPr>
        </p:nvSpPr>
        <p:spPr/>
        <p:txBody>
          <a:bodyPr/>
          <a:lstStyle/>
          <a:p>
            <a:pPr eaLnBrk="1" hangingPunct="1"/>
            <a:r>
              <a:rPr lang="zh-CN" altLang="en-US" sz="4700">
                <a:solidFill>
                  <a:srgbClr val="0000FF"/>
                </a:solidFill>
                <a:ea typeface="华文新魏" pitchFamily="2" charset="-122"/>
              </a:rPr>
              <a:t>环复杂度：</a:t>
            </a:r>
            <a:r>
              <a:rPr lang="en-US" altLang="zh-CN" sz="4700">
                <a:solidFill>
                  <a:srgbClr val="0000FF"/>
                </a:solidFill>
                <a:ea typeface="华文新魏" pitchFamily="2" charset="-122"/>
              </a:rPr>
              <a:t>6</a:t>
            </a:r>
            <a:endParaRPr lang="en-US" altLang="zh-CN" sz="4300"/>
          </a:p>
        </p:txBody>
      </p:sp>
      <p:sp>
        <p:nvSpPr>
          <p:cNvPr id="57346" name="灯片编号占位符 5"/>
          <p:cNvSpPr>
            <a:spLocks noGrp="1"/>
          </p:cNvSpPr>
          <p:nvPr>
            <p:ph type="sldNum" sz="quarter" idx="4294967295"/>
          </p:nvPr>
        </p:nvSpPr>
        <p:spPr>
          <a:xfrm>
            <a:off x="8134006" y="6489541"/>
            <a:ext cx="2249832" cy="4948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60" tIns="56030" rIns="112060" bIns="56030"/>
          <a:lstStyle>
            <a:lvl1pPr eaLnBrk="0" hangingPunct="0">
              <a:defRPr>
                <a:solidFill>
                  <a:schemeClr val="tx1"/>
                </a:solidFill>
                <a:latin typeface="Verdana" pitchFamily="34" charset="0"/>
                <a:ea typeface="宋体" charset="-122"/>
              </a:defRPr>
            </a:lvl1pPr>
            <a:lvl2pPr marL="910485" indent="-350187" eaLnBrk="0" hangingPunct="0">
              <a:defRPr>
                <a:solidFill>
                  <a:schemeClr val="tx1"/>
                </a:solidFill>
                <a:latin typeface="Verdana" pitchFamily="34" charset="0"/>
                <a:ea typeface="宋体" charset="-122"/>
              </a:defRPr>
            </a:lvl2pPr>
            <a:lvl3pPr marL="1400747" indent="-280149" eaLnBrk="0" hangingPunct="0">
              <a:defRPr>
                <a:solidFill>
                  <a:schemeClr val="tx1"/>
                </a:solidFill>
                <a:latin typeface="Verdana" pitchFamily="34" charset="0"/>
                <a:ea typeface="宋体" charset="-122"/>
              </a:defRPr>
            </a:lvl3pPr>
            <a:lvl4pPr marL="1961045" indent="-280149" eaLnBrk="0" hangingPunct="0">
              <a:defRPr>
                <a:solidFill>
                  <a:schemeClr val="tx1"/>
                </a:solidFill>
                <a:latin typeface="Verdana" pitchFamily="34" charset="0"/>
                <a:ea typeface="宋体" charset="-122"/>
              </a:defRPr>
            </a:lvl4pPr>
            <a:lvl5pPr marL="2521344" indent="-280149" eaLnBrk="0" hangingPunct="0">
              <a:defRPr>
                <a:solidFill>
                  <a:schemeClr val="tx1"/>
                </a:solidFill>
                <a:latin typeface="Verdana" pitchFamily="34" charset="0"/>
                <a:ea typeface="宋体" charset="-122"/>
              </a:defRPr>
            </a:lvl5pPr>
            <a:lvl6pPr marL="3081642" indent="-280149" eaLnBrk="0" fontAlgn="base" hangingPunct="0">
              <a:spcBef>
                <a:spcPct val="0"/>
              </a:spcBef>
              <a:spcAft>
                <a:spcPct val="0"/>
              </a:spcAft>
              <a:defRPr>
                <a:solidFill>
                  <a:schemeClr val="tx1"/>
                </a:solidFill>
                <a:latin typeface="Verdana" pitchFamily="34" charset="0"/>
                <a:ea typeface="宋体" charset="-122"/>
              </a:defRPr>
            </a:lvl6pPr>
            <a:lvl7pPr marL="3641941" indent="-280149" eaLnBrk="0" fontAlgn="base" hangingPunct="0">
              <a:spcBef>
                <a:spcPct val="0"/>
              </a:spcBef>
              <a:spcAft>
                <a:spcPct val="0"/>
              </a:spcAft>
              <a:defRPr>
                <a:solidFill>
                  <a:schemeClr val="tx1"/>
                </a:solidFill>
                <a:latin typeface="Verdana" pitchFamily="34" charset="0"/>
                <a:ea typeface="宋体" charset="-122"/>
              </a:defRPr>
            </a:lvl7pPr>
            <a:lvl8pPr marL="4202240" indent="-280149" eaLnBrk="0" fontAlgn="base" hangingPunct="0">
              <a:spcBef>
                <a:spcPct val="0"/>
              </a:spcBef>
              <a:spcAft>
                <a:spcPct val="0"/>
              </a:spcAft>
              <a:defRPr>
                <a:solidFill>
                  <a:schemeClr val="tx1"/>
                </a:solidFill>
                <a:latin typeface="Verdana" pitchFamily="34" charset="0"/>
                <a:ea typeface="宋体" charset="-122"/>
              </a:defRPr>
            </a:lvl8pPr>
            <a:lvl9pPr marL="4762538" indent="-280149"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21</a:t>
            </a:fld>
            <a:endParaRPr lang="en-US" altLang="zh-CN"/>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9505" y="222698"/>
            <a:ext cx="4928718" cy="653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8372" name="Rectangle 3"/>
          <p:cNvSpPr>
            <a:spLocks noGrp="1" noChangeArrowheads="1"/>
          </p:cNvSpPr>
          <p:nvPr>
            <p:ph idx="1"/>
          </p:nvPr>
        </p:nvSpPr>
        <p:spPr>
          <a:xfrm>
            <a:off x="592267" y="1042864"/>
            <a:ext cx="9085858" cy="4434135"/>
          </a:xfrm>
        </p:spPr>
        <p:txBody>
          <a:bodyPr/>
          <a:lstStyle/>
          <a:p>
            <a:pPr eaLnBrk="1" hangingPunct="1"/>
            <a:r>
              <a:rPr lang="zh-CN" altLang="en-US" sz="4200" dirty="0">
                <a:solidFill>
                  <a:srgbClr val="0000FF"/>
                </a:solidFill>
                <a:ea typeface="华文新魏" pitchFamily="2" charset="-122"/>
              </a:rPr>
              <a:t>独立路径</a:t>
            </a:r>
            <a:endParaRPr lang="en-US" altLang="zh-CN" sz="4200" dirty="0">
              <a:solidFill>
                <a:srgbClr val="0000FF"/>
              </a:solidFill>
              <a:ea typeface="华文新魏" pitchFamily="2" charset="-122"/>
            </a:endParaRPr>
          </a:p>
          <a:p>
            <a:pPr lvl="1" eaLnBrk="1" hangingPunct="1"/>
            <a:r>
              <a:rPr lang="en-US" altLang="en-US" sz="2700" dirty="0">
                <a:solidFill>
                  <a:srgbClr val="0000FF"/>
                </a:solidFill>
                <a:ea typeface="华文新魏" pitchFamily="2" charset="-122"/>
              </a:rPr>
              <a:t>Path1</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13, 16, 18, 20, 21, B, 34, 35 </a:t>
            </a:r>
          </a:p>
          <a:p>
            <a:pPr lvl="1" eaLnBrk="1" hangingPunct="1"/>
            <a:r>
              <a:rPr lang="en-US" altLang="en-US" sz="2700" dirty="0">
                <a:solidFill>
                  <a:srgbClr val="0000FF"/>
                </a:solidFill>
                <a:ea typeface="华文新魏" pitchFamily="2" charset="-122"/>
              </a:rPr>
              <a:t>Path2</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7, 16, 18, 20, 21, B, 34, 35</a:t>
            </a:r>
          </a:p>
          <a:p>
            <a:pPr lvl="1" eaLnBrk="1" hangingPunct="1"/>
            <a:r>
              <a:rPr lang="en-US" altLang="en-US" sz="2700" dirty="0">
                <a:solidFill>
                  <a:srgbClr val="0000FF"/>
                </a:solidFill>
                <a:ea typeface="华文新魏" pitchFamily="2" charset="-122"/>
              </a:rPr>
              <a:t>Path3</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9, 16, 18, 20, 21, B, 34, 35</a:t>
            </a:r>
          </a:p>
          <a:p>
            <a:pPr lvl="1"/>
            <a:r>
              <a:rPr lang="en-US" altLang="en-US" sz="2700" dirty="0">
                <a:solidFill>
                  <a:srgbClr val="0000FF"/>
                </a:solidFill>
                <a:ea typeface="华文新魏" pitchFamily="2" charset="-122"/>
              </a:rPr>
              <a:t>Path4</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15, 16, 18, 20, 21, B, 34, 35</a:t>
            </a:r>
            <a:endParaRPr lang="zh-CN" altLang="en-US" sz="2700" dirty="0">
              <a:solidFill>
                <a:srgbClr val="0000FF"/>
              </a:solidFill>
              <a:ea typeface="华文新魏" pitchFamily="2" charset="-122"/>
            </a:endParaRPr>
          </a:p>
          <a:p>
            <a:pPr lvl="1"/>
            <a:r>
              <a:rPr lang="en-US" altLang="en-US" sz="2700" dirty="0">
                <a:solidFill>
                  <a:srgbClr val="0000FF"/>
                </a:solidFill>
                <a:ea typeface="华文新魏" pitchFamily="2" charset="-122"/>
              </a:rPr>
              <a:t>Path5</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13, 16, 18, 33, 34, 35</a:t>
            </a:r>
            <a:endParaRPr lang="zh-CN" altLang="en-US" sz="2700" dirty="0">
              <a:solidFill>
                <a:srgbClr val="0000FF"/>
              </a:solidFill>
              <a:ea typeface="华文新魏" pitchFamily="2" charset="-122"/>
            </a:endParaRPr>
          </a:p>
          <a:p>
            <a:pPr lvl="1"/>
            <a:r>
              <a:rPr lang="en-US" altLang="en-US" sz="2700" dirty="0">
                <a:solidFill>
                  <a:srgbClr val="0000FF"/>
                </a:solidFill>
                <a:ea typeface="华文新魏" pitchFamily="2" charset="-122"/>
              </a:rPr>
              <a:t>Path6</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13, 16, 18, 20, 21, 28, 34, 35</a:t>
            </a:r>
            <a:endParaRPr lang="en-US" altLang="zh-CN" sz="43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59396" name="Rectangle 3"/>
          <p:cNvSpPr>
            <a:spLocks noGrp="1" noChangeArrowheads="1"/>
          </p:cNvSpPr>
          <p:nvPr>
            <p:ph idx="1"/>
          </p:nvPr>
        </p:nvSpPr>
        <p:spPr/>
        <p:txBody>
          <a:bodyPr/>
          <a:lstStyle/>
          <a:p>
            <a:pPr eaLnBrk="1" hangingPunct="1"/>
            <a:r>
              <a:rPr lang="zh-CN" altLang="en-US" sz="3600" dirty="0">
                <a:solidFill>
                  <a:srgbClr val="0000FF"/>
                </a:solidFill>
                <a:ea typeface="华文新魏" pitchFamily="2" charset="-122"/>
              </a:rPr>
              <a:t>不可行路径分析</a:t>
            </a:r>
            <a:endParaRPr lang="en-US" altLang="zh-CN" sz="3600" dirty="0">
              <a:solidFill>
                <a:srgbClr val="0000FF"/>
              </a:solidFill>
              <a:ea typeface="华文新魏" pitchFamily="2" charset="-122"/>
            </a:endParaRPr>
          </a:p>
          <a:p>
            <a:pPr eaLnBrk="1" hangingPunct="1"/>
            <a:r>
              <a:rPr lang="en-US" altLang="en-US" sz="3600" dirty="0">
                <a:solidFill>
                  <a:srgbClr val="0000FF"/>
                </a:solidFill>
                <a:ea typeface="华文新魏" pitchFamily="2" charset="-122"/>
              </a:rPr>
              <a:t>Path1</a:t>
            </a:r>
            <a:r>
              <a:rPr lang="zh-CN" altLang="en-US" sz="3600" dirty="0">
                <a:solidFill>
                  <a:srgbClr val="0000FF"/>
                </a:solidFill>
                <a:ea typeface="华文新魏" pitchFamily="2" charset="-122"/>
              </a:rPr>
              <a:t>、</a:t>
            </a:r>
            <a:r>
              <a:rPr lang="en-US" altLang="en-US" sz="3600" dirty="0">
                <a:solidFill>
                  <a:srgbClr val="0000FF"/>
                </a:solidFill>
                <a:ea typeface="华文新魏" pitchFamily="2" charset="-122"/>
              </a:rPr>
              <a:t>Path3</a:t>
            </a:r>
            <a:r>
              <a:rPr lang="zh-CN" altLang="en-US" sz="3600" dirty="0">
                <a:solidFill>
                  <a:srgbClr val="0000FF"/>
                </a:solidFill>
                <a:ea typeface="华文新魏" pitchFamily="2" charset="-122"/>
              </a:rPr>
              <a:t>、</a:t>
            </a:r>
            <a:r>
              <a:rPr lang="en-US" altLang="en-US" sz="3600" dirty="0">
                <a:solidFill>
                  <a:srgbClr val="0000FF"/>
                </a:solidFill>
                <a:ea typeface="华文新魏" pitchFamily="2" charset="-122"/>
              </a:rPr>
              <a:t>Path4</a:t>
            </a:r>
            <a:r>
              <a:rPr lang="zh-CN" altLang="en-US" sz="3600" dirty="0">
                <a:solidFill>
                  <a:srgbClr val="0000FF"/>
                </a:solidFill>
                <a:ea typeface="华文新魏" pitchFamily="2" charset="-122"/>
              </a:rPr>
              <a:t>都是不可行路径</a:t>
            </a:r>
            <a:endParaRPr lang="en-US" altLang="zh-CN" sz="3600" dirty="0">
              <a:solidFill>
                <a:srgbClr val="0000FF"/>
              </a:solidFill>
              <a:ea typeface="华文新魏" pitchFamily="2" charset="-122"/>
            </a:endParaRPr>
          </a:p>
          <a:p>
            <a:pPr eaLnBrk="1" hangingPunct="1"/>
            <a:r>
              <a:rPr lang="zh-CN" altLang="en-US" sz="3600" dirty="0">
                <a:solidFill>
                  <a:srgbClr val="0000FF"/>
                </a:solidFill>
                <a:ea typeface="华文新魏" pitchFamily="2" charset="-122"/>
              </a:rPr>
              <a:t>原因：多个判定表达式中涉及的简单判定条件存在一定的约束关系</a:t>
            </a:r>
            <a:endParaRPr lang="en-US" altLang="zh-CN" sz="3600" dirty="0">
              <a:solidFill>
                <a:srgbClr val="0000FF"/>
              </a:solidFill>
              <a:ea typeface="华文新魏"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60420" name="Rectangle 3"/>
          <p:cNvSpPr>
            <a:spLocks noGrp="1" noChangeArrowheads="1"/>
          </p:cNvSpPr>
          <p:nvPr>
            <p:ph idx="1"/>
          </p:nvPr>
        </p:nvSpPr>
        <p:spPr/>
        <p:txBody>
          <a:bodyPr/>
          <a:lstStyle/>
          <a:p>
            <a:pPr eaLnBrk="1" hangingPunct="1"/>
            <a:r>
              <a:rPr lang="zh-CN" altLang="en-US" sz="4200">
                <a:solidFill>
                  <a:srgbClr val="0000FF"/>
                </a:solidFill>
                <a:ea typeface="华文新魏" pitchFamily="2" charset="-122"/>
              </a:rPr>
              <a:t>路径改进</a:t>
            </a:r>
            <a:endParaRPr lang="en-US" altLang="zh-CN" sz="4200">
              <a:solidFill>
                <a:srgbClr val="0000FF"/>
              </a:solidFill>
              <a:ea typeface="华文新魏" pitchFamily="2" charset="-122"/>
            </a:endParaRPr>
          </a:p>
          <a:p>
            <a:pPr lvl="1"/>
            <a:r>
              <a:rPr lang="en-US" altLang="en-US" sz="2900">
                <a:solidFill>
                  <a:srgbClr val="0000FF"/>
                </a:solidFill>
                <a:ea typeface="华文新魏" pitchFamily="2" charset="-122"/>
              </a:rPr>
              <a:t>Path1</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12, 13, 16, 18, 20, 21, 28,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Path2</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7, 16, 18, 20, 21, B,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Path3</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9, 16, 18, 20, 21, 28,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Path4</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12, 15, 16, 18, 20, 21, 28,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Path5</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12, 13, 16, 18, 33, 34, 35</a:t>
            </a:r>
            <a:endParaRPr lang="en-US" altLang="zh-CN" sz="2900">
              <a:solidFill>
                <a:srgbClr val="0000FF"/>
              </a:solidFill>
              <a:ea typeface="华文新魏"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61444" name="Rectangle 3"/>
          <p:cNvSpPr>
            <a:spLocks noGrp="1" noChangeArrowheads="1"/>
          </p:cNvSpPr>
          <p:nvPr>
            <p:ph idx="1"/>
          </p:nvPr>
        </p:nvSpPr>
        <p:spPr/>
        <p:txBody>
          <a:bodyPr/>
          <a:lstStyle/>
          <a:p>
            <a:pPr eaLnBrk="1" hangingPunct="1"/>
            <a:r>
              <a:rPr lang="zh-CN" altLang="en-US" sz="4200">
                <a:solidFill>
                  <a:srgbClr val="0000FF"/>
                </a:solidFill>
                <a:ea typeface="华文新魏" pitchFamily="2" charset="-122"/>
              </a:rPr>
              <a:t>测试用例设计</a:t>
            </a:r>
            <a:endParaRPr lang="en-US" altLang="zh-CN" sz="290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21" y="2598130"/>
            <a:ext cx="9527531" cy="274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62468" name="Rectangle 3"/>
          <p:cNvSpPr>
            <a:spLocks noGrp="1" noChangeArrowheads="1"/>
          </p:cNvSpPr>
          <p:nvPr>
            <p:ph idx="1"/>
          </p:nvPr>
        </p:nvSpPr>
        <p:spPr>
          <a:xfrm>
            <a:off x="592267" y="1243569"/>
            <a:ext cx="9352180" cy="4434135"/>
          </a:xfrm>
        </p:spPr>
        <p:txBody>
          <a:bodyPr/>
          <a:lstStyle/>
          <a:p>
            <a:pPr eaLnBrk="1" hangingPunct="1">
              <a:spcBef>
                <a:spcPts val="0"/>
              </a:spcBef>
            </a:pPr>
            <a:r>
              <a:rPr lang="zh-CN" altLang="en-US" sz="4000" dirty="0">
                <a:solidFill>
                  <a:srgbClr val="0000FF"/>
                </a:solidFill>
                <a:ea typeface="华文新魏" pitchFamily="2" charset="-122"/>
              </a:rPr>
              <a:t>测试分析</a:t>
            </a:r>
            <a:endParaRPr lang="en-US" altLang="zh-CN" sz="4000" dirty="0">
              <a:solidFill>
                <a:srgbClr val="0000FF"/>
              </a:solidFill>
              <a:ea typeface="华文新魏" pitchFamily="2" charset="-122"/>
            </a:endParaRPr>
          </a:p>
          <a:p>
            <a:pPr lvl="1" eaLnBrk="1" hangingPunct="1">
              <a:spcBef>
                <a:spcPts val="0"/>
              </a:spcBef>
            </a:pPr>
            <a:r>
              <a:rPr lang="zh-CN" altLang="en-US" sz="2800" b="1" dirty="0">
                <a:solidFill>
                  <a:srgbClr val="0000FF"/>
                </a:solidFill>
                <a:ea typeface="华文新魏" pitchFamily="2" charset="-122"/>
              </a:rPr>
              <a:t>独立路径测试的理论基础保证了测试的完备性和无冗余性</a:t>
            </a:r>
            <a:endParaRPr lang="en-US" altLang="zh-CN" sz="2800" b="1" dirty="0">
              <a:solidFill>
                <a:srgbClr val="0000FF"/>
              </a:solidFill>
              <a:ea typeface="华文新魏" pitchFamily="2" charset="-122"/>
            </a:endParaRPr>
          </a:p>
          <a:p>
            <a:pPr lvl="1" eaLnBrk="1" hangingPunct="1">
              <a:spcBef>
                <a:spcPts val="0"/>
              </a:spcBef>
            </a:pPr>
            <a:r>
              <a:rPr lang="zh-CN" altLang="en-US" sz="2800" b="1" dirty="0">
                <a:solidFill>
                  <a:srgbClr val="0000FF"/>
                </a:solidFill>
                <a:ea typeface="华文新魏" pitchFamily="2" charset="-122"/>
              </a:rPr>
              <a:t>基于独立路径的测试适用于多个判定节点串联和存在循环的情况</a:t>
            </a:r>
            <a:endParaRPr lang="en-US" altLang="zh-CN" sz="2800" b="1" dirty="0">
              <a:solidFill>
                <a:srgbClr val="0000FF"/>
              </a:solidFill>
              <a:ea typeface="华文新魏" pitchFamily="2" charset="-122"/>
            </a:endParaRPr>
          </a:p>
          <a:p>
            <a:pPr lvl="1" eaLnBrk="1" hangingPunct="1">
              <a:spcBef>
                <a:spcPts val="0"/>
              </a:spcBef>
            </a:pPr>
            <a:r>
              <a:rPr lang="zh-CN" altLang="en-US" sz="2800" b="1" dirty="0">
                <a:solidFill>
                  <a:srgbClr val="0000FF"/>
                </a:solidFill>
                <a:ea typeface="华文新魏" pitchFamily="2" charset="-122"/>
              </a:rPr>
              <a:t>避免引入不可行路径是程序优化的思想</a:t>
            </a:r>
            <a:endParaRPr lang="en-US" altLang="zh-CN" sz="2800" b="1" dirty="0">
              <a:solidFill>
                <a:srgbClr val="0000FF"/>
              </a:solidFill>
              <a:ea typeface="华文新魏" pitchFamily="2" charset="-122"/>
            </a:endParaRPr>
          </a:p>
          <a:p>
            <a:pPr lvl="1" eaLnBrk="1" hangingPunct="1">
              <a:spcBef>
                <a:spcPts val="0"/>
              </a:spcBef>
            </a:pPr>
            <a:r>
              <a:rPr lang="zh-CN" altLang="en-US" sz="2800" b="1" dirty="0">
                <a:solidFill>
                  <a:srgbClr val="0000FF"/>
                </a:solidFill>
                <a:ea typeface="华文新魏" pitchFamily="2" charset="-122"/>
              </a:rPr>
              <a:t>基于程序图和环复杂度的独立路径测试仅关注结构的测试覆盖</a:t>
            </a:r>
            <a:endParaRPr lang="en-US" altLang="zh-CN" sz="2800" b="1" dirty="0">
              <a:solidFill>
                <a:srgbClr val="0000FF"/>
              </a:solidFill>
              <a:ea typeface="华文新魏"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70660" name="Rectangle 3"/>
          <p:cNvSpPr>
            <a:spLocks noGrp="1" noChangeArrowheads="1"/>
          </p:cNvSpPr>
          <p:nvPr>
            <p:ph idx="1"/>
          </p:nvPr>
        </p:nvSpPr>
        <p:spPr/>
        <p:txBody>
          <a:bodyPr/>
          <a:lstStyle/>
          <a:p>
            <a:pPr eaLnBrk="1" hangingPunct="1">
              <a:lnSpc>
                <a:spcPts val="4500"/>
              </a:lnSpc>
              <a:spcBef>
                <a:spcPts val="0"/>
              </a:spcBef>
            </a:pPr>
            <a:r>
              <a:rPr lang="zh-CN" altLang="en-US" sz="4000" dirty="0"/>
              <a:t>基本路径测试是最重要的白盒测试方法之一，其思想可用于任何动态模型中</a:t>
            </a:r>
            <a:endParaRPr lang="en-US" altLang="zh-CN" sz="4000" dirty="0"/>
          </a:p>
          <a:p>
            <a:pPr lvl="1" eaLnBrk="1" hangingPunct="1">
              <a:lnSpc>
                <a:spcPts val="4500"/>
              </a:lnSpc>
              <a:spcBef>
                <a:spcPts val="0"/>
              </a:spcBef>
            </a:pPr>
            <a:r>
              <a:rPr lang="zh-CN" altLang="en-US" b="1" dirty="0"/>
              <a:t>单元测试阶段，主要用于对程序源代码的执行测试</a:t>
            </a:r>
            <a:endParaRPr lang="en-US" altLang="zh-CN" b="1" dirty="0"/>
          </a:p>
          <a:p>
            <a:pPr lvl="1" eaLnBrk="1" hangingPunct="1">
              <a:lnSpc>
                <a:spcPts val="4500"/>
              </a:lnSpc>
              <a:spcBef>
                <a:spcPts val="0"/>
              </a:spcBef>
            </a:pPr>
            <a:r>
              <a:rPr lang="zh-CN" altLang="en-US" b="1" dirty="0"/>
              <a:t>集成测试或系统测试阶段，主要用于对业务流程、页面跳转等类似动态执行路径的测试</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Z</a:t>
            </a:r>
            <a:r>
              <a:rPr lang="zh-CN" altLang="en-US" b="1" dirty="0"/>
              <a:t>路径覆盖</a:t>
            </a:r>
          </a:p>
        </p:txBody>
      </p:sp>
      <p:sp>
        <p:nvSpPr>
          <p:cNvPr id="3" name="内容占位符 2"/>
          <p:cNvSpPr>
            <a:spLocks noGrp="1"/>
          </p:cNvSpPr>
          <p:nvPr>
            <p:ph idx="1"/>
          </p:nvPr>
        </p:nvSpPr>
        <p:spPr/>
        <p:txBody>
          <a:bodyPr/>
          <a:lstStyle/>
          <a:p>
            <a:r>
              <a:rPr lang="zh-CN" altLang="en-US" b="1" dirty="0">
                <a:solidFill>
                  <a:srgbClr val="FF0000"/>
                </a:solidFill>
              </a:rPr>
              <a:t>简化循环</a:t>
            </a:r>
            <a:r>
              <a:rPr lang="zh-CN" altLang="en-US" b="1" dirty="0"/>
              <a:t>方法的路径覆盖</a:t>
            </a:r>
            <a:endParaRPr lang="en-US" altLang="zh-CN" b="1" dirty="0"/>
          </a:p>
          <a:p>
            <a:pPr marL="0" indent="0">
              <a:buNone/>
            </a:pPr>
            <a:r>
              <a:rPr lang="zh-CN" altLang="en-US" sz="2800" dirty="0"/>
              <a:t>不考虑循环体的内容和复杂度，不考虑循环的次数，只考虑循环体</a:t>
            </a:r>
            <a:r>
              <a:rPr lang="zh-CN" altLang="en-US" sz="2800" dirty="0">
                <a:solidFill>
                  <a:srgbClr val="FF0000"/>
                </a:solidFill>
              </a:rPr>
              <a:t>零次</a:t>
            </a:r>
            <a:r>
              <a:rPr lang="zh-CN" altLang="en-US" sz="2800" dirty="0"/>
              <a:t>和</a:t>
            </a:r>
            <a:r>
              <a:rPr lang="zh-CN" altLang="en-US" sz="2800" dirty="0">
                <a:solidFill>
                  <a:srgbClr val="FF0000"/>
                </a:solidFill>
              </a:rPr>
              <a:t>一次</a:t>
            </a:r>
            <a:r>
              <a:rPr lang="zh-CN" altLang="en-US" sz="2800" dirty="0"/>
              <a:t>这两种情况。</a:t>
            </a:r>
            <a:endParaRPr lang="en-US" altLang="zh-CN" sz="2800" dirty="0"/>
          </a:p>
          <a:p>
            <a:pPr marL="0" indent="0">
              <a:buNone/>
            </a:pPr>
            <a:r>
              <a:rPr lang="zh-CN" altLang="en-US" sz="2800" dirty="0"/>
              <a:t>把循环结构简化为选择结构，路径的数量大大减少，这样就可以实现路径覆盖测试了。</a:t>
            </a:r>
          </a:p>
        </p:txBody>
      </p:sp>
      <p:sp>
        <p:nvSpPr>
          <p:cNvPr id="5" name="菱形 4"/>
          <p:cNvSpPr/>
          <p:nvPr/>
        </p:nvSpPr>
        <p:spPr>
          <a:xfrm>
            <a:off x="1103339" y="4610696"/>
            <a:ext cx="1635432" cy="69409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6" name="矩形 5"/>
          <p:cNvSpPr/>
          <p:nvPr/>
        </p:nvSpPr>
        <p:spPr>
          <a:xfrm>
            <a:off x="1163659" y="5807894"/>
            <a:ext cx="1553660" cy="37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cxnSp>
        <p:nvCxnSpPr>
          <p:cNvPr id="8" name="直接箭头连接符 7"/>
          <p:cNvCxnSpPr>
            <a:stCxn id="5" idx="2"/>
            <a:endCxn id="6" idx="0"/>
          </p:cNvCxnSpPr>
          <p:nvPr/>
        </p:nvCxnSpPr>
        <p:spPr>
          <a:xfrm>
            <a:off x="1921058" y="5304785"/>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738771" y="4957740"/>
            <a:ext cx="735944" cy="152357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909776" y="5151306"/>
            <a:ext cx="1224279" cy="837149"/>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882728" y="4107583"/>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75741" y="4760344"/>
            <a:ext cx="405845" cy="390153"/>
          </a:xfrm>
          <a:prstGeom prst="rect">
            <a:avLst/>
          </a:prstGeom>
          <a:noFill/>
        </p:spPr>
        <p:txBody>
          <a:bodyPr wrap="none" lIns="112060" tIns="56030" rIns="112060" bIns="56030" rtlCol="0">
            <a:spAutoFit/>
          </a:bodyPr>
          <a:lstStyle/>
          <a:p>
            <a:r>
              <a:rPr lang="en-US" altLang="zh-CN" b="1" dirty="0"/>
              <a:t>A</a:t>
            </a:r>
            <a:endParaRPr lang="zh-CN" altLang="en-US" b="1" dirty="0"/>
          </a:p>
        </p:txBody>
      </p:sp>
      <p:sp>
        <p:nvSpPr>
          <p:cNvPr id="23" name="TextBox 22"/>
          <p:cNvSpPr txBox="1"/>
          <p:nvPr/>
        </p:nvSpPr>
        <p:spPr>
          <a:xfrm>
            <a:off x="1727006" y="5807894"/>
            <a:ext cx="402639" cy="390153"/>
          </a:xfrm>
          <a:prstGeom prst="rect">
            <a:avLst/>
          </a:prstGeom>
          <a:noFill/>
        </p:spPr>
        <p:txBody>
          <a:bodyPr wrap="none" lIns="112060" tIns="56030" rIns="112060" bIns="56030" rtlCol="0">
            <a:spAutoFit/>
          </a:bodyPr>
          <a:lstStyle/>
          <a:p>
            <a:r>
              <a:rPr lang="en-US" altLang="zh-CN" b="1" dirty="0"/>
              <a:t>B</a:t>
            </a:r>
            <a:endParaRPr lang="zh-CN" altLang="en-US" b="1" dirty="0"/>
          </a:p>
        </p:txBody>
      </p:sp>
      <p:cxnSp>
        <p:nvCxnSpPr>
          <p:cNvPr id="35" name="直接箭头连接符 34"/>
          <p:cNvCxnSpPr>
            <a:stCxn id="39" idx="2"/>
            <a:endCxn id="46" idx="0"/>
          </p:cNvCxnSpPr>
          <p:nvPr/>
        </p:nvCxnSpPr>
        <p:spPr>
          <a:xfrm flipH="1">
            <a:off x="5191920" y="5179666"/>
            <a:ext cx="37776" cy="4366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6009635" y="5866035"/>
            <a:ext cx="735944" cy="877174"/>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4262412" y="5084986"/>
            <a:ext cx="1224279" cy="837149"/>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182205" y="4311394"/>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28376" y="4789513"/>
            <a:ext cx="402639" cy="390153"/>
          </a:xfrm>
          <a:prstGeom prst="rect">
            <a:avLst/>
          </a:prstGeom>
          <a:noFill/>
        </p:spPr>
        <p:txBody>
          <a:bodyPr wrap="none" lIns="112060" tIns="56030" rIns="112060" bIns="56030" rtlCol="0">
            <a:spAutoFit/>
          </a:bodyPr>
          <a:lstStyle/>
          <a:p>
            <a:r>
              <a:rPr lang="en-US" altLang="zh-CN" b="1" dirty="0"/>
              <a:t>B</a:t>
            </a:r>
            <a:endParaRPr lang="zh-CN" altLang="en-US" b="1" dirty="0"/>
          </a:p>
        </p:txBody>
      </p:sp>
      <p:sp>
        <p:nvSpPr>
          <p:cNvPr id="40" name="TextBox 39"/>
          <p:cNvSpPr txBox="1"/>
          <p:nvPr/>
        </p:nvSpPr>
        <p:spPr>
          <a:xfrm>
            <a:off x="5079641" y="5741571"/>
            <a:ext cx="484393" cy="390153"/>
          </a:xfrm>
          <a:prstGeom prst="rect">
            <a:avLst/>
          </a:prstGeom>
          <a:noFill/>
        </p:spPr>
        <p:txBody>
          <a:bodyPr wrap="none" lIns="112060" tIns="56030" rIns="112060" bIns="56030" rtlCol="0">
            <a:spAutoFit/>
          </a:bodyPr>
          <a:lstStyle/>
          <a:p>
            <a:r>
              <a:rPr lang="en-US" altLang="zh-CN" b="1" dirty="0"/>
              <a:t>A </a:t>
            </a:r>
            <a:endParaRPr lang="zh-CN" altLang="en-US" b="1" dirty="0"/>
          </a:p>
        </p:txBody>
      </p:sp>
      <p:sp>
        <p:nvSpPr>
          <p:cNvPr id="45" name="矩形 44"/>
          <p:cNvSpPr/>
          <p:nvPr/>
        </p:nvSpPr>
        <p:spPr>
          <a:xfrm>
            <a:off x="4477963" y="4799846"/>
            <a:ext cx="1553660" cy="37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46" name="菱形 45"/>
          <p:cNvSpPr/>
          <p:nvPr/>
        </p:nvSpPr>
        <p:spPr>
          <a:xfrm>
            <a:off x="4374204" y="5616365"/>
            <a:ext cx="1635432" cy="49933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49" name="菱形 48"/>
          <p:cNvSpPr/>
          <p:nvPr/>
        </p:nvSpPr>
        <p:spPr>
          <a:xfrm>
            <a:off x="7972154" y="4365556"/>
            <a:ext cx="1635432" cy="69409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50" name="矩形 49"/>
          <p:cNvSpPr/>
          <p:nvPr/>
        </p:nvSpPr>
        <p:spPr>
          <a:xfrm>
            <a:off x="7396442" y="5474388"/>
            <a:ext cx="1553660" cy="37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cxnSp>
        <p:nvCxnSpPr>
          <p:cNvPr id="52" name="肘形连接符 51"/>
          <p:cNvCxnSpPr>
            <a:stCxn id="49" idx="3"/>
          </p:cNvCxnSpPr>
          <p:nvPr/>
        </p:nvCxnSpPr>
        <p:spPr>
          <a:xfrm>
            <a:off x="9607585" y="4712603"/>
            <a:ext cx="735944" cy="1731306"/>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751541" y="3862444"/>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44554" y="4515204"/>
            <a:ext cx="405845" cy="390153"/>
          </a:xfrm>
          <a:prstGeom prst="rect">
            <a:avLst/>
          </a:prstGeom>
          <a:noFill/>
        </p:spPr>
        <p:txBody>
          <a:bodyPr wrap="none" lIns="112060" tIns="56030" rIns="112060" bIns="56030" rtlCol="0">
            <a:spAutoFit/>
          </a:bodyPr>
          <a:lstStyle/>
          <a:p>
            <a:r>
              <a:rPr lang="en-US" altLang="zh-CN" b="1" dirty="0"/>
              <a:t>A</a:t>
            </a:r>
            <a:endParaRPr lang="zh-CN" altLang="en-US" b="1" dirty="0"/>
          </a:p>
        </p:txBody>
      </p:sp>
      <p:sp>
        <p:nvSpPr>
          <p:cNvPr id="56" name="TextBox 55"/>
          <p:cNvSpPr txBox="1"/>
          <p:nvPr/>
        </p:nvSpPr>
        <p:spPr>
          <a:xfrm>
            <a:off x="7968300" y="5464733"/>
            <a:ext cx="402639" cy="390153"/>
          </a:xfrm>
          <a:prstGeom prst="rect">
            <a:avLst/>
          </a:prstGeom>
          <a:noFill/>
        </p:spPr>
        <p:txBody>
          <a:bodyPr wrap="none" lIns="112060" tIns="56030" rIns="112060" bIns="56030" rtlCol="0">
            <a:spAutoFit/>
          </a:bodyPr>
          <a:lstStyle/>
          <a:p>
            <a:r>
              <a:rPr lang="en-US" altLang="zh-CN" b="1" dirty="0"/>
              <a:t>B</a:t>
            </a:r>
            <a:endParaRPr lang="zh-CN" altLang="en-US" b="1" dirty="0"/>
          </a:p>
        </p:txBody>
      </p:sp>
      <p:cxnSp>
        <p:nvCxnSpPr>
          <p:cNvPr id="63" name="肘形连接符 62"/>
          <p:cNvCxnSpPr>
            <a:stCxn id="49" idx="1"/>
          </p:cNvCxnSpPr>
          <p:nvPr/>
        </p:nvCxnSpPr>
        <p:spPr>
          <a:xfrm rot="10800000" flipV="1">
            <a:off x="7726841" y="4712600"/>
            <a:ext cx="245316" cy="76179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972157" y="5848517"/>
            <a:ext cx="2371375" cy="595392"/>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575230" y="6481318"/>
            <a:ext cx="5598044" cy="523775"/>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39940" name="Rectangle 3"/>
          <p:cNvSpPr>
            <a:spLocks noGrp="1" noChangeArrowheads="1"/>
          </p:cNvSpPr>
          <p:nvPr>
            <p:ph idx="1"/>
          </p:nvPr>
        </p:nvSpPr>
        <p:spPr/>
        <p:txBody>
          <a:bodyPr/>
          <a:lstStyle/>
          <a:p>
            <a:pPr eaLnBrk="1" hangingPunct="1"/>
            <a:r>
              <a:rPr lang="zh-CN" altLang="en-US" sz="4200" dirty="0"/>
              <a:t>多出口的控制流图的改造</a:t>
            </a:r>
            <a:endParaRPr lang="en-US" altLang="zh-CN" sz="4200" dirty="0"/>
          </a:p>
        </p:txBody>
      </p:sp>
      <p:sp>
        <p:nvSpPr>
          <p:cNvPr id="39942" name="Rectangle 2"/>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sp>
        <p:nvSpPr>
          <p:cNvPr id="39943" name="Rectangle 4"/>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776253" y="2562021"/>
            <a:ext cx="3049371" cy="34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5228993" y="2590418"/>
            <a:ext cx="2743391" cy="34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37892" name="Rectangle 3"/>
          <p:cNvSpPr>
            <a:spLocks noGrp="1" noChangeArrowheads="1"/>
          </p:cNvSpPr>
          <p:nvPr>
            <p:ph idx="1"/>
          </p:nvPr>
        </p:nvSpPr>
        <p:spPr/>
        <p:txBody>
          <a:bodyPr/>
          <a:lstStyle/>
          <a:p>
            <a:pPr eaLnBrk="1" hangingPunct="1"/>
            <a:r>
              <a:rPr lang="zh-CN" altLang="en-US" sz="4200" dirty="0"/>
              <a:t>环路复杂度</a:t>
            </a:r>
            <a:endParaRPr lang="en-US" altLang="zh-CN" sz="4200" dirty="0"/>
          </a:p>
          <a:p>
            <a:pPr marL="536953" lvl="1" indent="0">
              <a:buNone/>
            </a:pPr>
            <a:r>
              <a:rPr lang="zh-CN" altLang="en-US" b="1" dirty="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a:p>
          <a:p>
            <a:pPr marL="536953" lvl="1" indent="0">
              <a:buNone/>
            </a:pPr>
            <a:r>
              <a:rPr lang="zh-CN" altLang="en-US" b="1" dirty="0">
                <a:solidFill>
                  <a:srgbClr val="FF0000"/>
                </a:solidFill>
              </a:rPr>
              <a:t>环路复杂度不应超过</a:t>
            </a:r>
            <a:r>
              <a:rPr lang="en-US" altLang="zh-CN" b="1" dirty="0">
                <a:solidFill>
                  <a:srgbClr val="FF0000"/>
                </a:solidFill>
              </a:rPr>
              <a:t>10</a:t>
            </a:r>
            <a:r>
              <a:rPr lang="zh-CN" altLang="en-US" b="1" dirty="0">
                <a:solidFill>
                  <a:srgbClr val="FF0000"/>
                </a:solidFill>
              </a:rPr>
              <a:t>。</a:t>
            </a:r>
            <a:endParaRPr lang="en-US" altLang="zh-CN" b="1" dirty="0">
              <a:solidFill>
                <a:srgbClr val="FF0000"/>
              </a:solidFill>
            </a:endParaRPr>
          </a:p>
        </p:txBody>
      </p:sp>
      <p:sp>
        <p:nvSpPr>
          <p:cNvPr id="37894" name="Rectangle 2"/>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sp>
        <p:nvSpPr>
          <p:cNvPr id="37896" name="Rectangle 4"/>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1988" name="Rectangle 3"/>
          <p:cNvSpPr>
            <a:spLocks noGrp="1" noChangeArrowheads="1"/>
          </p:cNvSpPr>
          <p:nvPr>
            <p:ph idx="1"/>
          </p:nvPr>
        </p:nvSpPr>
        <p:spPr/>
        <p:txBody>
          <a:bodyPr/>
          <a:lstStyle/>
          <a:p>
            <a:pPr eaLnBrk="1" hangingPunct="1"/>
            <a:r>
              <a:rPr lang="zh-CN" altLang="en-US" sz="3200" dirty="0"/>
              <a:t>基本复杂度</a:t>
            </a:r>
            <a:endParaRPr lang="en-US" altLang="zh-CN" sz="3200" dirty="0"/>
          </a:p>
          <a:p>
            <a:pPr eaLnBrk="1" hangingPunct="1"/>
            <a:r>
              <a:rPr lang="zh-CN" altLang="en-US" sz="3200" dirty="0"/>
              <a:t>通过对程序图中的</a:t>
            </a:r>
            <a:r>
              <a:rPr lang="zh-CN" altLang="en-US" sz="3200" dirty="0">
                <a:solidFill>
                  <a:srgbClr val="FF0000"/>
                </a:solidFill>
              </a:rPr>
              <a:t>结构化设计节点进行不断压缩</a:t>
            </a:r>
            <a:r>
              <a:rPr lang="zh-CN" altLang="en-US" sz="3200" dirty="0"/>
              <a:t>，最终得到一个无法压缩的程序图，该图的环复杂度就称为基本复杂度</a:t>
            </a:r>
            <a:endParaRPr lang="en-US" altLang="zh-CN" sz="3200" dirty="0"/>
          </a:p>
          <a:p>
            <a:pPr eaLnBrk="1" hangingPunct="1"/>
            <a:endParaRPr lang="en-US" altLang="zh-CN" sz="42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3012" name="Rectangle 3"/>
          <p:cNvSpPr>
            <a:spLocks noGrp="1" noChangeArrowheads="1"/>
          </p:cNvSpPr>
          <p:nvPr>
            <p:ph idx="1"/>
          </p:nvPr>
        </p:nvSpPr>
        <p:spPr/>
        <p:txBody>
          <a:bodyPr/>
          <a:lstStyle/>
          <a:p>
            <a:r>
              <a:rPr lang="zh-CN" altLang="en-US" sz="3200" dirty="0"/>
              <a:t>基本复杂度关注的是程序中所有非结构化设计的代码，包含测试优化和设计优化的思想</a:t>
            </a:r>
            <a:endParaRPr lang="en-US" altLang="zh-CN" sz="3200" dirty="0"/>
          </a:p>
          <a:p>
            <a:r>
              <a:rPr lang="zh-CN" altLang="en-US" sz="3200" dirty="0"/>
              <a:t>即使程序环复杂度较高，但若基本复杂度不高，则说明该程序多为结构化的设计，设计本身较优，引入缺陷的风险更低，也更利于分别针对被压缩的结构化设计展开独立测试</a:t>
            </a:r>
            <a:endParaRPr lang="en-US" altLang="zh-CN" sz="3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44036" name="Rectangle 3"/>
          <p:cNvSpPr>
            <a:spLocks noGrp="1" noChangeArrowheads="1"/>
          </p:cNvSpPr>
          <p:nvPr>
            <p:ph idx="1"/>
          </p:nvPr>
        </p:nvSpPr>
        <p:spPr/>
        <p:txBody>
          <a:bodyPr/>
          <a:lstStyle/>
          <a:p>
            <a:pPr eaLnBrk="1" hangingPunct="1"/>
            <a:r>
              <a:rPr lang="zh-CN" altLang="en-US" sz="4200"/>
              <a:t>基本原理</a:t>
            </a:r>
            <a:endParaRPr lang="en-US" altLang="zh-CN" sz="380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557" y="2483024"/>
            <a:ext cx="10046723" cy="274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b="1" dirty="0">
                <a:latin typeface="黑体" pitchFamily="49" charset="-122"/>
                <a:ea typeface="黑体" pitchFamily="49" charset="-122"/>
              </a:rPr>
              <a:t>5.3 </a:t>
            </a:r>
            <a:r>
              <a:rPr lang="zh-CN" altLang="en-US" b="1" dirty="0">
                <a:latin typeface="黑体" pitchFamily="49" charset="-122"/>
                <a:ea typeface="黑体" pitchFamily="49" charset="-122"/>
              </a:rPr>
              <a:t>对路径的测试</a:t>
            </a:r>
          </a:p>
        </p:txBody>
      </p:sp>
      <p:sp>
        <p:nvSpPr>
          <p:cNvPr id="28676" name="Rectangle 3"/>
          <p:cNvSpPr>
            <a:spLocks noGrp="1" noChangeArrowheads="1"/>
          </p:cNvSpPr>
          <p:nvPr>
            <p:ph idx="1"/>
          </p:nvPr>
        </p:nvSpPr>
        <p:spPr>
          <a:xfrm>
            <a:off x="655415" y="1258888"/>
            <a:ext cx="9505056" cy="4434135"/>
          </a:xfrm>
        </p:spPr>
        <p:txBody>
          <a:bodyPr/>
          <a:lstStyle/>
          <a:p>
            <a:pPr marL="575862" lvl="1" indent="-575862">
              <a:buFont typeface="Wingdings" pitchFamily="2" charset="2"/>
              <a:buChar char="o"/>
              <a:defRPr/>
            </a:pPr>
            <a:r>
              <a:rPr lang="zh-CN" altLang="en-US" dirty="0">
                <a:cs typeface="+mn-cs"/>
              </a:rPr>
              <a:t>基于独立路径的测试用例设计步骤</a:t>
            </a:r>
            <a:endParaRPr lang="en-US" altLang="zh-CN" dirty="0">
              <a:cs typeface="+mn-cs"/>
            </a:endParaRPr>
          </a:p>
          <a:p>
            <a:pPr marL="1116706" lvl="2" indent="-630336">
              <a:buFont typeface="+mj-lt"/>
              <a:buAutoNum type="arabicPeriod"/>
              <a:defRPr/>
            </a:pPr>
            <a:r>
              <a:rPr lang="zh-CN" altLang="en-US" sz="2800" dirty="0">
                <a:cs typeface="+mn-cs"/>
              </a:rPr>
              <a:t>根据程序源代码生成控制流图</a:t>
            </a:r>
            <a:r>
              <a:rPr lang="en-US" altLang="zh-CN" sz="2800" dirty="0">
                <a:cs typeface="+mn-cs"/>
              </a:rPr>
              <a:t>/</a:t>
            </a:r>
            <a:r>
              <a:rPr lang="zh-CN" altLang="en-US" sz="2800" dirty="0">
                <a:cs typeface="+mn-cs"/>
              </a:rPr>
              <a:t>程序图</a:t>
            </a:r>
            <a:endParaRPr lang="en-US" altLang="zh-CN" sz="2800" dirty="0">
              <a:cs typeface="+mn-cs"/>
            </a:endParaRPr>
          </a:p>
          <a:p>
            <a:pPr marL="1116706" lvl="2" indent="-630336">
              <a:buFont typeface="+mj-lt"/>
              <a:buAutoNum type="arabicPeriod"/>
              <a:defRPr/>
            </a:pPr>
            <a:r>
              <a:rPr lang="zh-CN" altLang="en-US" sz="2800" dirty="0">
                <a:cs typeface="+mn-cs"/>
              </a:rPr>
              <a:t>计算程序图的环复杂度，确定独立路径集合的大小</a:t>
            </a:r>
            <a:endParaRPr lang="en-US" altLang="zh-CN" sz="2800" dirty="0">
              <a:cs typeface="+mn-cs"/>
            </a:endParaRPr>
          </a:p>
          <a:p>
            <a:pPr marL="1116706" lvl="2" indent="-630336">
              <a:buFont typeface="+mj-lt"/>
              <a:buAutoNum type="arabicPeriod"/>
              <a:defRPr/>
            </a:pPr>
            <a:r>
              <a:rPr lang="zh-CN" altLang="en-US" sz="2800" dirty="0">
                <a:cs typeface="+mn-cs"/>
              </a:rPr>
              <a:t>以最复杂的路径为基础路径，通过覆盖所有判定分支确定其他路径，抽取独立路径集合</a:t>
            </a:r>
            <a:endParaRPr lang="en-US" altLang="zh-CN" sz="2800" dirty="0">
              <a:cs typeface="+mn-cs"/>
            </a:endParaRPr>
          </a:p>
          <a:p>
            <a:pPr marL="1116706" lvl="2" indent="-630336">
              <a:buFont typeface="+mj-lt"/>
              <a:buAutoNum type="arabicPeriod"/>
              <a:defRPr/>
            </a:pPr>
            <a:r>
              <a:rPr lang="zh-CN" altLang="en-US" sz="2800" dirty="0">
                <a:cs typeface="+mn-cs"/>
              </a:rPr>
              <a:t>注意剔除不可行路径，必要时补充其他重要的路径</a:t>
            </a:r>
            <a:endParaRPr lang="en-US" altLang="zh-CN" sz="2800" dirty="0">
              <a:cs typeface="+mn-cs"/>
            </a:endParaRPr>
          </a:p>
          <a:p>
            <a:pPr marL="1116706" lvl="2" indent="-630336">
              <a:buFont typeface="+mj-lt"/>
              <a:buAutoNum type="arabicPeriod"/>
              <a:defRPr/>
            </a:pPr>
            <a:r>
              <a:rPr lang="zh-CN" altLang="en-US" sz="2800" dirty="0">
                <a:cs typeface="+mn-cs"/>
              </a:rPr>
              <a:t>根据得到的路径集合对应设计测试用例</a:t>
            </a:r>
            <a:endParaRPr lang="en-US" altLang="zh-CN" sz="2800" dirty="0">
              <a:cs typeface="+mn-cs"/>
            </a:endParaRPr>
          </a:p>
        </p:txBody>
      </p:sp>
    </p:spTree>
    <p:extLst>
      <p:ext uri="{BB962C8B-B14F-4D97-AF65-F5344CB8AC3E}">
        <p14:creationId xmlns:p14="http://schemas.microsoft.com/office/powerpoint/2010/main" val="302642995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8025" y="34752"/>
            <a:ext cx="9085858" cy="4434135"/>
          </a:xfrm>
        </p:spPr>
        <p:txBody>
          <a:bodyPr/>
          <a:lstStyle/>
          <a:p>
            <a:pPr marL="0" indent="0">
              <a:lnSpc>
                <a:spcPts val="3100"/>
              </a:lnSpc>
              <a:spcBef>
                <a:spcPts val="0"/>
              </a:spcBef>
              <a:buNone/>
            </a:pPr>
            <a:r>
              <a:rPr lang="en-US" altLang="zh-CN" sz="2900" dirty="0"/>
              <a:t>int SampleFunc1(int </a:t>
            </a:r>
            <a:r>
              <a:rPr lang="en-US" altLang="zh-CN" sz="2900" dirty="0" err="1"/>
              <a:t>i,int</a:t>
            </a:r>
            <a:r>
              <a:rPr lang="en-US" altLang="zh-CN" sz="2900" dirty="0"/>
              <a:t> j)</a:t>
            </a:r>
          </a:p>
          <a:p>
            <a:pPr marL="0" indent="0">
              <a:lnSpc>
                <a:spcPts val="3100"/>
              </a:lnSpc>
              <a:spcBef>
                <a:spcPts val="0"/>
              </a:spcBef>
              <a:buNone/>
            </a:pPr>
            <a:r>
              <a:rPr lang="en-US" altLang="zh-CN" sz="2900" dirty="0"/>
              <a:t>{int num1=0;int num2=0;</a:t>
            </a:r>
          </a:p>
          <a:p>
            <a:pPr marL="0" indent="0">
              <a:lnSpc>
                <a:spcPts val="3100"/>
              </a:lnSpc>
              <a:spcBef>
                <a:spcPts val="0"/>
              </a:spcBef>
              <a:buNone/>
            </a:pPr>
            <a:endParaRPr lang="en-US" altLang="zh-CN" sz="2900" dirty="0"/>
          </a:p>
          <a:p>
            <a:pPr marL="630336" indent="-630336">
              <a:lnSpc>
                <a:spcPts val="3100"/>
              </a:lnSpc>
              <a:spcBef>
                <a:spcPts val="0"/>
              </a:spcBef>
              <a:buAutoNum type="arabicPlain"/>
            </a:pPr>
            <a:r>
              <a:rPr lang="en-US" altLang="zh-CN" sz="2900" dirty="0"/>
              <a:t>while(i&lt;10)</a:t>
            </a:r>
          </a:p>
          <a:p>
            <a:pPr marL="630336" indent="-630336">
              <a:lnSpc>
                <a:spcPts val="3100"/>
              </a:lnSpc>
              <a:spcBef>
                <a:spcPts val="0"/>
              </a:spcBef>
              <a:buAutoNum type="arabicPlain"/>
            </a:pPr>
            <a:r>
              <a:rPr lang="en-US" altLang="zh-CN" sz="2900" dirty="0"/>
              <a:t>{</a:t>
            </a:r>
          </a:p>
          <a:p>
            <a:pPr marL="630336" indent="-630336">
              <a:lnSpc>
                <a:spcPts val="3100"/>
              </a:lnSpc>
              <a:spcBef>
                <a:spcPts val="0"/>
              </a:spcBef>
              <a:buAutoNum type="arabicPlain"/>
            </a:pPr>
            <a:r>
              <a:rPr lang="en-US" altLang="zh-CN" sz="2900" dirty="0"/>
              <a:t>     if(j==0 || j==2)</a:t>
            </a:r>
          </a:p>
          <a:p>
            <a:pPr marL="630336" indent="-630336">
              <a:lnSpc>
                <a:spcPts val="3100"/>
              </a:lnSpc>
              <a:spcBef>
                <a:spcPts val="0"/>
              </a:spcBef>
              <a:buAutoNum type="arabicPlain"/>
            </a:pPr>
            <a:r>
              <a:rPr lang="en-US" altLang="zh-CN" sz="2900" dirty="0"/>
              <a:t>    {</a:t>
            </a:r>
          </a:p>
          <a:p>
            <a:pPr marL="630336" indent="-630336">
              <a:lnSpc>
                <a:spcPts val="3100"/>
              </a:lnSpc>
              <a:spcBef>
                <a:spcPts val="0"/>
              </a:spcBef>
              <a:buAutoNum type="arabicPlain"/>
            </a:pPr>
            <a:r>
              <a:rPr lang="en-US" altLang="zh-CN" sz="2900" dirty="0"/>
              <a:t>  	     num1++;</a:t>
            </a:r>
          </a:p>
          <a:p>
            <a:pPr marL="630336" indent="-630336">
              <a:lnSpc>
                <a:spcPts val="3100"/>
              </a:lnSpc>
              <a:spcBef>
                <a:spcPts val="0"/>
              </a:spcBef>
              <a:buAutoNum type="arabicPlain"/>
            </a:pPr>
            <a:r>
              <a:rPr lang="en-US" altLang="zh-CN" sz="2900" dirty="0"/>
              <a:t>    }</a:t>
            </a:r>
          </a:p>
          <a:p>
            <a:pPr marL="630336" indent="-630336">
              <a:lnSpc>
                <a:spcPts val="3100"/>
              </a:lnSpc>
              <a:spcBef>
                <a:spcPts val="0"/>
              </a:spcBef>
              <a:buAutoNum type="arabicPlain"/>
            </a:pPr>
            <a:r>
              <a:rPr lang="en-US" altLang="zh-CN" sz="2900" dirty="0"/>
              <a:t>     else if(j==1)</a:t>
            </a:r>
          </a:p>
          <a:p>
            <a:pPr marL="630336" indent="-630336">
              <a:lnSpc>
                <a:spcPts val="3100"/>
              </a:lnSpc>
              <a:spcBef>
                <a:spcPts val="0"/>
              </a:spcBef>
              <a:buAutoNum type="arabicPlain"/>
            </a:pPr>
            <a:r>
              <a:rPr lang="en-US" altLang="zh-CN" sz="2900" dirty="0"/>
              <a:t>     {</a:t>
            </a:r>
          </a:p>
          <a:p>
            <a:pPr marL="630336" indent="-630336">
              <a:lnSpc>
                <a:spcPts val="3100"/>
              </a:lnSpc>
              <a:spcBef>
                <a:spcPts val="0"/>
              </a:spcBef>
              <a:buAutoNum type="arabicPlain"/>
            </a:pPr>
            <a:r>
              <a:rPr lang="en-US" altLang="zh-CN" sz="2900" dirty="0"/>
              <a:t>           num2++;   </a:t>
            </a:r>
          </a:p>
          <a:p>
            <a:pPr marL="630336" indent="-630336">
              <a:lnSpc>
                <a:spcPts val="3100"/>
              </a:lnSpc>
              <a:spcBef>
                <a:spcPts val="0"/>
              </a:spcBef>
              <a:buAutoNum type="arabicPlain"/>
            </a:pPr>
            <a:r>
              <a:rPr lang="en-US" altLang="zh-CN" sz="2900" dirty="0"/>
              <a:t>    } </a:t>
            </a:r>
          </a:p>
          <a:p>
            <a:pPr marL="630336" indent="-630336">
              <a:lnSpc>
                <a:spcPts val="3100"/>
              </a:lnSpc>
              <a:spcBef>
                <a:spcPts val="0"/>
              </a:spcBef>
              <a:buAutoNum type="arabicPlain"/>
            </a:pPr>
            <a:r>
              <a:rPr lang="en-US" altLang="zh-CN" sz="2900" dirty="0"/>
              <a:t>   i++;</a:t>
            </a:r>
          </a:p>
          <a:p>
            <a:pPr marL="630336" indent="-630336">
              <a:lnSpc>
                <a:spcPts val="3100"/>
              </a:lnSpc>
              <a:spcBef>
                <a:spcPts val="0"/>
              </a:spcBef>
              <a:buAutoNum type="arabicPlain"/>
            </a:pPr>
            <a:r>
              <a:rPr lang="en-US" altLang="zh-CN" sz="2900" dirty="0"/>
              <a:t>}</a:t>
            </a:r>
          </a:p>
          <a:p>
            <a:pPr marL="630336" indent="-630336">
              <a:lnSpc>
                <a:spcPts val="3100"/>
              </a:lnSpc>
              <a:spcBef>
                <a:spcPts val="0"/>
              </a:spcBef>
              <a:buAutoNum type="arabicPlain"/>
            </a:pPr>
            <a:r>
              <a:rPr lang="en-US" altLang="zh-CN" sz="2900" dirty="0" err="1"/>
              <a:t>printf</a:t>
            </a:r>
            <a:r>
              <a:rPr lang="en-US" altLang="zh-CN" sz="2900" dirty="0"/>
              <a:t>(“num1=%d,num2=%d”,num1,num2)</a:t>
            </a:r>
          </a:p>
          <a:p>
            <a:pPr marL="630336" indent="-630336">
              <a:lnSpc>
                <a:spcPts val="3100"/>
              </a:lnSpc>
              <a:buAutoNum type="arabicPlain"/>
            </a:pPr>
            <a:r>
              <a:rPr lang="en-US" altLang="zh-CN" sz="2500" dirty="0"/>
              <a:t>}</a:t>
            </a:r>
          </a:p>
          <a:p>
            <a:pPr marL="0" indent="0">
              <a:lnSpc>
                <a:spcPts val="3100"/>
              </a:lnSpc>
              <a:buNone/>
            </a:pPr>
            <a:endParaRPr lang="en-US" altLang="zh-CN" sz="2500" dirty="0"/>
          </a:p>
          <a:p>
            <a:pPr marL="0" indent="0">
              <a:lnSpc>
                <a:spcPts val="3100"/>
              </a:lnSpc>
              <a:buNone/>
            </a:pPr>
            <a:endParaRPr lang="zh-CN" altLang="en-US" sz="2200" dirty="0"/>
          </a:p>
        </p:txBody>
      </p:sp>
      <p:sp>
        <p:nvSpPr>
          <p:cNvPr id="4" name="椭圆 3">
            <a:extLst>
              <a:ext uri="{FF2B5EF4-FFF2-40B4-BE49-F238E27FC236}">
                <a16:creationId xmlns:a16="http://schemas.microsoft.com/office/drawing/2014/main" id="{8407050F-D4C7-4511-B67A-8DCA56452AB0}"/>
              </a:ext>
            </a:extLst>
          </p:cNvPr>
          <p:cNvSpPr/>
          <p:nvPr/>
        </p:nvSpPr>
        <p:spPr>
          <a:xfrm>
            <a:off x="6560071" y="1454324"/>
            <a:ext cx="648072" cy="642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 name="椭圆 4">
            <a:extLst>
              <a:ext uri="{FF2B5EF4-FFF2-40B4-BE49-F238E27FC236}">
                <a16:creationId xmlns:a16="http://schemas.microsoft.com/office/drawing/2014/main" id="{482E7253-4644-4AFC-853B-6354B81B363B}"/>
              </a:ext>
            </a:extLst>
          </p:cNvPr>
          <p:cNvSpPr/>
          <p:nvPr/>
        </p:nvSpPr>
        <p:spPr>
          <a:xfrm>
            <a:off x="5911999" y="2699048"/>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6" name="椭圆 5">
            <a:extLst>
              <a:ext uri="{FF2B5EF4-FFF2-40B4-BE49-F238E27FC236}">
                <a16:creationId xmlns:a16="http://schemas.microsoft.com/office/drawing/2014/main" id="{328D86F1-2E64-465B-BD77-CFA0ADA5996F}"/>
              </a:ext>
            </a:extLst>
          </p:cNvPr>
          <p:cNvSpPr/>
          <p:nvPr/>
        </p:nvSpPr>
        <p:spPr>
          <a:xfrm>
            <a:off x="7199279" y="2686949"/>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7" name="椭圆 6">
            <a:extLst>
              <a:ext uri="{FF2B5EF4-FFF2-40B4-BE49-F238E27FC236}">
                <a16:creationId xmlns:a16="http://schemas.microsoft.com/office/drawing/2014/main" id="{84063C30-94C0-4278-8976-433B44B012C6}"/>
              </a:ext>
            </a:extLst>
          </p:cNvPr>
          <p:cNvSpPr/>
          <p:nvPr/>
        </p:nvSpPr>
        <p:spPr>
          <a:xfrm>
            <a:off x="6789199" y="3727721"/>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9</a:t>
            </a:r>
            <a:endParaRPr lang="zh-CN" altLang="en-US" dirty="0"/>
          </a:p>
        </p:txBody>
      </p:sp>
      <p:sp>
        <p:nvSpPr>
          <p:cNvPr id="8" name="椭圆 7">
            <a:extLst>
              <a:ext uri="{FF2B5EF4-FFF2-40B4-BE49-F238E27FC236}">
                <a16:creationId xmlns:a16="http://schemas.microsoft.com/office/drawing/2014/main" id="{8CFE9FC6-15C0-4251-9CA9-045D63A384BB}"/>
              </a:ext>
            </a:extLst>
          </p:cNvPr>
          <p:cNvSpPr/>
          <p:nvPr/>
        </p:nvSpPr>
        <p:spPr>
          <a:xfrm>
            <a:off x="7826481" y="4174892"/>
            <a:ext cx="86409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11</a:t>
            </a:r>
            <a:endParaRPr lang="zh-CN" altLang="en-US" dirty="0"/>
          </a:p>
        </p:txBody>
      </p:sp>
      <p:sp>
        <p:nvSpPr>
          <p:cNvPr id="9" name="椭圆 8">
            <a:extLst>
              <a:ext uri="{FF2B5EF4-FFF2-40B4-BE49-F238E27FC236}">
                <a16:creationId xmlns:a16="http://schemas.microsoft.com/office/drawing/2014/main" id="{1EA2B4B3-49AE-4916-BE04-5BA66A52CAE7}"/>
              </a:ext>
            </a:extLst>
          </p:cNvPr>
          <p:cNvSpPr/>
          <p:nvPr/>
        </p:nvSpPr>
        <p:spPr>
          <a:xfrm>
            <a:off x="8360271" y="970856"/>
            <a:ext cx="7200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13</a:t>
            </a:r>
            <a:endParaRPr lang="zh-CN" altLang="en-US" dirty="0"/>
          </a:p>
        </p:txBody>
      </p:sp>
      <p:sp>
        <p:nvSpPr>
          <p:cNvPr id="10" name="椭圆 9">
            <a:extLst>
              <a:ext uri="{FF2B5EF4-FFF2-40B4-BE49-F238E27FC236}">
                <a16:creationId xmlns:a16="http://schemas.microsoft.com/office/drawing/2014/main" id="{AD264B15-A069-4837-821C-1A7FC0700FED}"/>
              </a:ext>
            </a:extLst>
          </p:cNvPr>
          <p:cNvSpPr/>
          <p:nvPr/>
        </p:nvSpPr>
        <p:spPr>
          <a:xfrm>
            <a:off x="6781267" y="216496"/>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12" name="直接箭头连接符 11">
            <a:extLst>
              <a:ext uri="{FF2B5EF4-FFF2-40B4-BE49-F238E27FC236}">
                <a16:creationId xmlns:a16="http://schemas.microsoft.com/office/drawing/2014/main" id="{ED4A29C9-CFDC-44A3-AA7F-176B8809DB1F}"/>
              </a:ext>
            </a:extLst>
          </p:cNvPr>
          <p:cNvCxnSpPr>
            <a:cxnSpLocks/>
            <a:stCxn id="10" idx="4"/>
          </p:cNvCxnSpPr>
          <p:nvPr/>
        </p:nvCxnSpPr>
        <p:spPr>
          <a:xfrm flipH="1">
            <a:off x="6992119" y="864568"/>
            <a:ext cx="113184" cy="6311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86A47792-8439-4E7C-A751-6B8B456A3155}"/>
              </a:ext>
            </a:extLst>
          </p:cNvPr>
          <p:cNvCxnSpPr>
            <a:cxnSpLocks/>
            <a:stCxn id="10" idx="5"/>
            <a:endCxn id="9" idx="2"/>
          </p:cNvCxnSpPr>
          <p:nvPr/>
        </p:nvCxnSpPr>
        <p:spPr>
          <a:xfrm>
            <a:off x="7334431" y="769660"/>
            <a:ext cx="1025840" cy="5252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直接箭头连接符 16">
            <a:extLst>
              <a:ext uri="{FF2B5EF4-FFF2-40B4-BE49-F238E27FC236}">
                <a16:creationId xmlns:a16="http://schemas.microsoft.com/office/drawing/2014/main" id="{CF76CA85-9E48-47EC-AFB5-5468DFB51FB6}"/>
              </a:ext>
            </a:extLst>
          </p:cNvPr>
          <p:cNvCxnSpPr>
            <a:cxnSpLocks/>
            <a:stCxn id="4" idx="3"/>
          </p:cNvCxnSpPr>
          <p:nvPr/>
        </p:nvCxnSpPr>
        <p:spPr>
          <a:xfrm flipH="1">
            <a:off x="6236035" y="2003047"/>
            <a:ext cx="418944" cy="6960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65349A6D-A373-4F7B-8DBF-2E741647CCB4}"/>
              </a:ext>
            </a:extLst>
          </p:cNvPr>
          <p:cNvCxnSpPr>
            <a:cxnSpLocks/>
            <a:stCxn id="4" idx="5"/>
            <a:endCxn id="6" idx="0"/>
          </p:cNvCxnSpPr>
          <p:nvPr/>
        </p:nvCxnSpPr>
        <p:spPr>
          <a:xfrm>
            <a:off x="7113235" y="2003047"/>
            <a:ext cx="410080" cy="6839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直接箭头连接符 26">
            <a:extLst>
              <a:ext uri="{FF2B5EF4-FFF2-40B4-BE49-F238E27FC236}">
                <a16:creationId xmlns:a16="http://schemas.microsoft.com/office/drawing/2014/main" id="{FD7E4B53-8455-41A0-BD23-C851CDFD0254}"/>
              </a:ext>
            </a:extLst>
          </p:cNvPr>
          <p:cNvCxnSpPr>
            <a:cxnSpLocks/>
            <a:endCxn id="7" idx="0"/>
          </p:cNvCxnSpPr>
          <p:nvPr/>
        </p:nvCxnSpPr>
        <p:spPr>
          <a:xfrm flipH="1">
            <a:off x="7113235" y="3295004"/>
            <a:ext cx="205040" cy="4327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a:extLst>
              <a:ext uri="{FF2B5EF4-FFF2-40B4-BE49-F238E27FC236}">
                <a16:creationId xmlns:a16="http://schemas.microsoft.com/office/drawing/2014/main" id="{141C4862-53FF-42CF-ACEC-0CEC90953E36}"/>
              </a:ext>
            </a:extLst>
          </p:cNvPr>
          <p:cNvCxnSpPr>
            <a:cxnSpLocks/>
            <a:stCxn id="6" idx="5"/>
            <a:endCxn id="8" idx="0"/>
          </p:cNvCxnSpPr>
          <p:nvPr/>
        </p:nvCxnSpPr>
        <p:spPr>
          <a:xfrm>
            <a:off x="7752443" y="3240113"/>
            <a:ext cx="506086" cy="9347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任意多边形: 形状 35">
            <a:extLst>
              <a:ext uri="{FF2B5EF4-FFF2-40B4-BE49-F238E27FC236}">
                <a16:creationId xmlns:a16="http://schemas.microsoft.com/office/drawing/2014/main" id="{27388724-5B8D-4686-AEC6-DF1883028584}"/>
              </a:ext>
            </a:extLst>
          </p:cNvPr>
          <p:cNvSpPr/>
          <p:nvPr/>
        </p:nvSpPr>
        <p:spPr>
          <a:xfrm>
            <a:off x="5950660" y="3295650"/>
            <a:ext cx="1896691" cy="1366850"/>
          </a:xfrm>
          <a:custGeom>
            <a:avLst/>
            <a:gdLst>
              <a:gd name="connsiteX0" fmla="*/ 107240 w 1989019"/>
              <a:gd name="connsiteY0" fmla="*/ 0 h 1363646"/>
              <a:gd name="connsiteX1" fmla="*/ 192965 w 1989019"/>
              <a:gd name="connsiteY1" fmla="*/ 1247775 h 1363646"/>
              <a:gd name="connsiteX2" fmla="*/ 1878890 w 1989019"/>
              <a:gd name="connsiteY2" fmla="*/ 1314450 h 1363646"/>
              <a:gd name="connsiteX3" fmla="*/ 1831265 w 1989019"/>
              <a:gd name="connsiteY3" fmla="*/ 1295400 h 1363646"/>
              <a:gd name="connsiteX4" fmla="*/ 1831265 w 1989019"/>
              <a:gd name="connsiteY4" fmla="*/ 1295400 h 1363646"/>
              <a:gd name="connsiteX5" fmla="*/ 1831265 w 1989019"/>
              <a:gd name="connsiteY5" fmla="*/ 1295400 h 136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9019" h="1363646">
                <a:moveTo>
                  <a:pt x="107240" y="0"/>
                </a:moveTo>
                <a:cubicBezTo>
                  <a:pt x="2465" y="514350"/>
                  <a:pt x="-102310" y="1028700"/>
                  <a:pt x="192965" y="1247775"/>
                </a:cubicBezTo>
                <a:cubicBezTo>
                  <a:pt x="488240" y="1466850"/>
                  <a:pt x="1605840" y="1306513"/>
                  <a:pt x="1878890" y="1314450"/>
                </a:cubicBezTo>
                <a:cubicBezTo>
                  <a:pt x="2151940" y="1322388"/>
                  <a:pt x="1831265" y="1295400"/>
                  <a:pt x="1831265" y="1295400"/>
                </a:cubicBezTo>
                <a:lnTo>
                  <a:pt x="1831265" y="1295400"/>
                </a:lnTo>
                <a:lnTo>
                  <a:pt x="1831265" y="1295400"/>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id="{77D454CF-433A-4A86-8A8D-786E50E6482F}"/>
              </a:ext>
            </a:extLst>
          </p:cNvPr>
          <p:cNvCxnSpPr>
            <a:cxnSpLocks/>
          </p:cNvCxnSpPr>
          <p:nvPr/>
        </p:nvCxnSpPr>
        <p:spPr>
          <a:xfrm flipH="1">
            <a:off x="7667858" y="4611030"/>
            <a:ext cx="186291" cy="160464"/>
          </a:xfrm>
          <a:prstGeom prst="line">
            <a:avLst/>
          </a:prstGeom>
        </p:spPr>
        <p:style>
          <a:lnRef idx="3">
            <a:schemeClr val="dk1"/>
          </a:lnRef>
          <a:fillRef idx="0">
            <a:schemeClr val="dk1"/>
          </a:fillRef>
          <a:effectRef idx="2">
            <a:schemeClr val="dk1"/>
          </a:effectRef>
          <a:fontRef idx="minor">
            <a:schemeClr val="tx1"/>
          </a:fontRef>
        </p:style>
      </p:cxnSp>
      <p:cxnSp>
        <p:nvCxnSpPr>
          <p:cNvPr id="41" name="直接连接符 40">
            <a:extLst>
              <a:ext uri="{FF2B5EF4-FFF2-40B4-BE49-F238E27FC236}">
                <a16:creationId xmlns:a16="http://schemas.microsoft.com/office/drawing/2014/main" id="{0400E927-6E24-4A17-AF2E-094361BFB1DD}"/>
              </a:ext>
            </a:extLst>
          </p:cNvPr>
          <p:cNvCxnSpPr>
            <a:cxnSpLocks/>
          </p:cNvCxnSpPr>
          <p:nvPr/>
        </p:nvCxnSpPr>
        <p:spPr>
          <a:xfrm flipH="1" flipV="1">
            <a:off x="7658829" y="4468887"/>
            <a:ext cx="227183" cy="139117"/>
          </a:xfrm>
          <a:prstGeom prst="line">
            <a:avLst/>
          </a:prstGeom>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id="{82245423-5786-4408-AAE5-E4ED511204D0}"/>
              </a:ext>
            </a:extLst>
          </p:cNvPr>
          <p:cNvCxnSpPr>
            <a:cxnSpLocks/>
            <a:stCxn id="7" idx="6"/>
            <a:endCxn id="8" idx="1"/>
          </p:cNvCxnSpPr>
          <p:nvPr/>
        </p:nvCxnSpPr>
        <p:spPr>
          <a:xfrm>
            <a:off x="7437271" y="4051757"/>
            <a:ext cx="515754" cy="2180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任意多边形: 形状 47">
            <a:extLst>
              <a:ext uri="{FF2B5EF4-FFF2-40B4-BE49-F238E27FC236}">
                <a16:creationId xmlns:a16="http://schemas.microsoft.com/office/drawing/2014/main" id="{5F18DE80-0CAE-4B8F-AB4E-538C36C3317D}"/>
              </a:ext>
            </a:extLst>
          </p:cNvPr>
          <p:cNvSpPr/>
          <p:nvPr/>
        </p:nvSpPr>
        <p:spPr>
          <a:xfrm>
            <a:off x="4711712" y="540532"/>
            <a:ext cx="3330195" cy="4837562"/>
          </a:xfrm>
          <a:custGeom>
            <a:avLst/>
            <a:gdLst>
              <a:gd name="connsiteX0" fmla="*/ 2082420 w 3330195"/>
              <a:gd name="connsiteY0" fmla="*/ 0 h 4837562"/>
              <a:gd name="connsiteX1" fmla="*/ 34545 w 3330195"/>
              <a:gd name="connsiteY1" fmla="*/ 3705225 h 4837562"/>
              <a:gd name="connsiteX2" fmla="*/ 34545 w 3330195"/>
              <a:gd name="connsiteY2" fmla="*/ 3705225 h 4837562"/>
              <a:gd name="connsiteX3" fmla="*/ 339345 w 3330195"/>
              <a:gd name="connsiteY3" fmla="*/ 4829175 h 4837562"/>
              <a:gd name="connsiteX4" fmla="*/ 3330195 w 3330195"/>
              <a:gd name="connsiteY4" fmla="*/ 4248150 h 4837562"/>
              <a:gd name="connsiteX5" fmla="*/ 3330195 w 3330195"/>
              <a:gd name="connsiteY5" fmla="*/ 4248150 h 4837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0195" h="4837562">
                <a:moveTo>
                  <a:pt x="2082420" y="0"/>
                </a:moveTo>
                <a:lnTo>
                  <a:pt x="34545" y="3705225"/>
                </a:lnTo>
                <a:lnTo>
                  <a:pt x="34545" y="3705225"/>
                </a:lnTo>
                <a:cubicBezTo>
                  <a:pt x="85345" y="3892550"/>
                  <a:pt x="-209930" y="4738688"/>
                  <a:pt x="339345" y="4829175"/>
                </a:cubicBezTo>
                <a:cubicBezTo>
                  <a:pt x="888620" y="4919663"/>
                  <a:pt x="3330195" y="4248150"/>
                  <a:pt x="3330195" y="4248150"/>
                </a:cubicBezTo>
                <a:lnTo>
                  <a:pt x="3330195" y="4248150"/>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55" name="直接连接符 54">
            <a:extLst>
              <a:ext uri="{FF2B5EF4-FFF2-40B4-BE49-F238E27FC236}">
                <a16:creationId xmlns:a16="http://schemas.microsoft.com/office/drawing/2014/main" id="{1A89E4DF-B125-4922-A98F-6C50DA9C73D9}"/>
              </a:ext>
            </a:extLst>
          </p:cNvPr>
          <p:cNvCxnSpPr>
            <a:cxnSpLocks/>
          </p:cNvCxnSpPr>
          <p:nvPr/>
        </p:nvCxnSpPr>
        <p:spPr>
          <a:xfrm flipH="1">
            <a:off x="6462903" y="547024"/>
            <a:ext cx="298964" cy="160373"/>
          </a:xfrm>
          <a:prstGeom prst="line">
            <a:avLst/>
          </a:prstGeom>
        </p:spPr>
        <p:style>
          <a:lnRef idx="3">
            <a:schemeClr val="dk1"/>
          </a:lnRef>
          <a:fillRef idx="0">
            <a:schemeClr val="dk1"/>
          </a:fillRef>
          <a:effectRef idx="2">
            <a:schemeClr val="dk1"/>
          </a:effectRef>
          <a:fontRef idx="minor">
            <a:schemeClr val="tx1"/>
          </a:fontRef>
        </p:style>
      </p:cxnSp>
      <p:cxnSp>
        <p:nvCxnSpPr>
          <p:cNvPr id="57" name="直接连接符 56">
            <a:extLst>
              <a:ext uri="{FF2B5EF4-FFF2-40B4-BE49-F238E27FC236}">
                <a16:creationId xmlns:a16="http://schemas.microsoft.com/office/drawing/2014/main" id="{BF31BBE5-DF5B-45BE-8EAE-AC2C11A831C6}"/>
              </a:ext>
            </a:extLst>
          </p:cNvPr>
          <p:cNvCxnSpPr>
            <a:cxnSpLocks/>
          </p:cNvCxnSpPr>
          <p:nvPr/>
        </p:nvCxnSpPr>
        <p:spPr>
          <a:xfrm flipH="1" flipV="1">
            <a:off x="6785405" y="540532"/>
            <a:ext cx="7587" cy="29750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795549"/>
      </p:ext>
    </p:extLst>
  </p:cSld>
  <p:clrMapOvr>
    <a:masterClrMapping/>
  </p:clrMapOvr>
  <p:transition>
    <p:blinds dir="vert"/>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3.5黑盒-因果图</Template>
  <TotalTime>1222</TotalTime>
  <Words>1465</Words>
  <Application>Microsoft Office PowerPoint</Application>
  <PresentationFormat>自定义</PresentationFormat>
  <Paragraphs>188</Paragraphs>
  <Slides>28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黑体</vt:lpstr>
      <vt:lpstr>华文楷体</vt:lpstr>
      <vt:lpstr>华文隶书</vt:lpstr>
      <vt:lpstr>华文新魏</vt:lpstr>
      <vt:lpstr>楷体</vt:lpstr>
      <vt:lpstr>Arial</vt:lpstr>
      <vt:lpstr>Times New Roman</vt:lpstr>
      <vt:lpstr>Verdana</vt:lpstr>
      <vt:lpstr>Wingdings</vt:lpstr>
      <vt:lpstr>Profile</vt:lpstr>
      <vt:lpstr>软件测试实用教程 ——方法与实践</vt:lpstr>
      <vt:lpstr>路径覆盖</vt:lpstr>
      <vt:lpstr>5.3 对路径的测试</vt:lpstr>
      <vt:lpstr>5.3 对路径的测试</vt:lpstr>
      <vt:lpstr>5.3 对路径的测试</vt:lpstr>
      <vt:lpstr>5.3 对路径的测试</vt:lpstr>
      <vt:lpstr>5.3 对路径的测试</vt:lpstr>
      <vt:lpstr>5.3 对路径的测试</vt:lpstr>
      <vt:lpstr>PowerPoint 演示文稿</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Z路径覆盖</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 </cp:lastModifiedBy>
  <cp:revision>212</cp:revision>
  <dcterms:created xsi:type="dcterms:W3CDTF">2008-07-27T05:17:11Z</dcterms:created>
  <dcterms:modified xsi:type="dcterms:W3CDTF">2019-11-20T12:53:58Z</dcterms:modified>
</cp:coreProperties>
</file>