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1"/>
  </p:notesMasterIdLst>
  <p:handoutMasterIdLst>
    <p:handoutMasterId r:id="rId32"/>
  </p:handoutMasterIdLst>
  <p:sldIdLst>
    <p:sldId id="552" r:id="rId2"/>
    <p:sldId id="553" r:id="rId3"/>
    <p:sldId id="554" r:id="rId4"/>
    <p:sldId id="555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0669" autoAdjust="0"/>
  </p:normalViewPr>
  <p:slideViewPr>
    <p:cSldViewPr>
      <p:cViewPr varScale="1">
        <p:scale>
          <a:sx n="78" d="100"/>
          <a:sy n="78" d="100"/>
        </p:scale>
        <p:origin x="16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3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被定义，从未使用，通常情况下编译可以通过，但是有警告信息，但大部分程序员不会理会这种信息。但从严格意义上讲，这类缺陷会导致文本复杂度的增大，影响源代码的可读性，是应该修复的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zh-CN" altLang="en-US" dirty="0" smtClean="0"/>
              <a:t>被声明为某种数据类型后，在</a:t>
            </a:r>
            <a:r>
              <a:rPr lang="zh-CN" altLang="en-US" dirty="0" smtClean="0"/>
              <a:t>使用该变量用于对其他变量赋值、判断或输出之外被多次定义，则称该变量存在定义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引用异常缺陷，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2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如：计算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的函数中，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被反复赋值，即为定义节点</a:t>
            </a:r>
            <a:endParaRPr lang="en-US" altLang="zh-CN" dirty="0" smtClean="0"/>
          </a:p>
          <a:p>
            <a:r>
              <a:rPr lang="zh-CN" altLang="en-US" dirty="0" smtClean="0"/>
              <a:t>使用节点：输出语句</a:t>
            </a:r>
            <a:r>
              <a:rPr lang="en-US" altLang="zh-CN" dirty="0" smtClean="0"/>
              <a:t>print,   </a:t>
            </a:r>
            <a:r>
              <a:rPr lang="zh-CN" altLang="en-US" dirty="0" smtClean="0"/>
              <a:t>赋值语句：</a:t>
            </a:r>
            <a:r>
              <a:rPr lang="en-US" altLang="zh-CN" dirty="0" smtClean="0"/>
              <a:t>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zh-CN" altLang="en-US" dirty="0" smtClean="0"/>
              <a:t>条件语句：</a:t>
            </a:r>
            <a:r>
              <a:rPr lang="en-US" altLang="zh-CN" dirty="0" smtClean="0"/>
              <a:t>if a &gt;</a:t>
            </a:r>
            <a:r>
              <a:rPr lang="en-US" altLang="zh-CN" baseline="0" dirty="0" smtClean="0"/>
              <a:t> b    </a:t>
            </a:r>
            <a:r>
              <a:rPr lang="zh-CN" altLang="en-US" baseline="0" dirty="0" smtClean="0"/>
              <a:t>；循环控制语句  如  </a:t>
            </a:r>
            <a:r>
              <a:rPr lang="en-US" altLang="zh-CN" baseline="0" dirty="0" smtClean="0"/>
              <a:t>I &lt; 100;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while </a:t>
            </a:r>
            <a:r>
              <a:rPr lang="zh-CN" altLang="en-US" baseline="0" dirty="0" smtClean="0"/>
              <a:t>循环中，</a:t>
            </a:r>
            <a:r>
              <a:rPr lang="en-US" altLang="zh-CN" baseline="0" dirty="0" smtClean="0"/>
              <a:t>while I &lt; 100;</a:t>
            </a:r>
          </a:p>
          <a:p>
            <a:r>
              <a:rPr lang="zh-CN" altLang="en-US" baseline="0" dirty="0" smtClean="0"/>
              <a:t>变量在赋值语句中使用：如</a:t>
            </a:r>
            <a:r>
              <a:rPr lang="en-US" altLang="zh-CN" baseline="0" dirty="0" smtClean="0"/>
              <a:t>j = I + 1</a:t>
            </a:r>
          </a:p>
          <a:p>
            <a:r>
              <a:rPr lang="zh-CN" altLang="en-US" baseline="0" dirty="0" smtClean="0"/>
              <a:t>变量在条件判定表达式中使用，</a:t>
            </a:r>
            <a:r>
              <a:rPr lang="en-US" altLang="zh-CN" baseline="0" dirty="0" smtClean="0"/>
              <a:t>if I &gt;</a:t>
            </a:r>
            <a:r>
              <a:rPr lang="zh-CN" altLang="en-US" baseline="0" dirty="0" smtClean="0"/>
              <a:t>１</a:t>
            </a:r>
            <a:r>
              <a:rPr lang="en-US" altLang="zh-CN" baseline="0" dirty="0" smtClean="0"/>
              <a:t>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使用节点对如：</a:t>
            </a:r>
            <a:r>
              <a:rPr lang="en-US" altLang="zh-CN" dirty="0" err="1" smtClean="0"/>
              <a:t>lastday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使用路径：从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被定义，到使用结束这条路径，称为定义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smtClean="0"/>
              <a:t>清除路径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3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若一条语句包含多个数据变量，判断节点类型时应重点关注被测变量在语句中所处的位置，只要该变量保持不变，就对应使用节点，否则是定义节点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1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05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400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变量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使用节点对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由被测变量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一对定义节点和使用节点</a:t>
            </a:r>
            <a:r>
              <a:rPr lang="zh-CN" altLang="en-US" dirty="0" smtClean="0"/>
              <a:t>构成的一个二元组称为该变量的定义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从被测变量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0000"/>
                </a:solidFill>
              </a:rPr>
              <a:t>定义节点开始执行</a:t>
            </a:r>
            <a:r>
              <a:rPr lang="zh-CN" altLang="en-US" dirty="0" smtClean="0"/>
              <a:t>，到该变量的某个使用</a:t>
            </a:r>
            <a:r>
              <a:rPr lang="zh-CN" altLang="en-US" dirty="0" smtClean="0">
                <a:solidFill>
                  <a:srgbClr val="FF0000"/>
                </a:solidFill>
              </a:rPr>
              <a:t>节点结束</a:t>
            </a:r>
            <a:r>
              <a:rPr lang="zh-CN" altLang="en-US" dirty="0" smtClean="0"/>
              <a:t>的一条路径称为该变量的一条定义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使用路径，记做</a:t>
            </a:r>
            <a:r>
              <a:rPr lang="en-US" altLang="zh-CN" dirty="0" smtClean="0"/>
              <a:t>du-path</a:t>
            </a:r>
          </a:p>
        </p:txBody>
      </p:sp>
    </p:spTree>
    <p:extLst>
      <p:ext uri="{BB962C8B-B14F-4D97-AF65-F5344CB8AC3E}">
        <p14:creationId xmlns:p14="http://schemas.microsoft.com/office/powerpoint/2010/main" val="29420607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清除路径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若被测变量</a:t>
            </a:r>
            <a:r>
              <a:rPr lang="en-US" altLang="zh-CN" dirty="0"/>
              <a:t>v</a:t>
            </a:r>
            <a:r>
              <a:rPr lang="zh-CN" altLang="en-US" dirty="0"/>
              <a:t>的一条定义</a:t>
            </a:r>
            <a:r>
              <a:rPr lang="en-US" altLang="zh-CN" dirty="0"/>
              <a:t>/</a:t>
            </a:r>
            <a:r>
              <a:rPr lang="zh-CN" altLang="en-US" dirty="0"/>
              <a:t>使用路径中</a:t>
            </a:r>
            <a:r>
              <a:rPr lang="zh-CN" altLang="en-US" dirty="0">
                <a:solidFill>
                  <a:srgbClr val="FF0000"/>
                </a:solidFill>
              </a:rPr>
              <a:t>不包含该变量的其他定义节点</a:t>
            </a:r>
            <a:r>
              <a:rPr lang="zh-CN" altLang="en-US" dirty="0"/>
              <a:t>，则该路径称为定义清除路径，记做</a:t>
            </a:r>
            <a:r>
              <a:rPr lang="en-US" altLang="zh-CN" dirty="0"/>
              <a:t>dc-path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688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主要变量的测试分析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 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对关键变量的数据流测试的一般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zh-CN" altLang="en-US" dirty="0" smtClean="0"/>
              <a:t>如下：</a:t>
            </a:r>
          </a:p>
          <a:p>
            <a:pPr lvl="1"/>
            <a:r>
              <a:rPr lang="zh-CN" altLang="en-US" dirty="0" smtClean="0"/>
              <a:t>确定需要重点测试的变量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</a:t>
            </a:r>
            <a:r>
              <a:rPr lang="zh-CN" altLang="en-US" i="1" dirty="0" smtClean="0">
                <a:solidFill>
                  <a:srgbClr val="FF0000"/>
                </a:solidFill>
              </a:rPr>
              <a:t>强调什么是重点测试变量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的重要定义使用路径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96187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假设变量</a:t>
            </a:r>
            <a:r>
              <a:rPr lang="en-US" altLang="zh-CN" dirty="0"/>
              <a:t>v</a:t>
            </a:r>
            <a:r>
              <a:rPr lang="zh-CN" altLang="en-US" dirty="0"/>
              <a:t>有</a:t>
            </a:r>
            <a:r>
              <a:rPr lang="en-US" altLang="zh-CN" dirty="0"/>
              <a:t>p</a:t>
            </a:r>
            <a:r>
              <a:rPr lang="zh-CN" altLang="en-US" dirty="0"/>
              <a:t>个定义节点，分别为</a:t>
            </a:r>
            <a:r>
              <a:rPr lang="en-US" altLang="zh-CN" dirty="0"/>
              <a:t>DEF(v,n1), DEF(v,n2)…… DEF(</a:t>
            </a:r>
            <a:r>
              <a:rPr lang="en-US" altLang="zh-CN" dirty="0" err="1"/>
              <a:t>v,n</a:t>
            </a:r>
            <a:r>
              <a:rPr lang="en-US" altLang="zh-CN" baseline="-25000" dirty="0" err="1"/>
              <a:t>p</a:t>
            </a:r>
            <a:r>
              <a:rPr lang="en-US" altLang="zh-CN" dirty="0"/>
              <a:t>);</a:t>
            </a:r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个使用节点，分别为</a:t>
            </a:r>
            <a:r>
              <a:rPr lang="en-US" altLang="zh-CN" dirty="0"/>
              <a:t>USE(v,m1), USE(v,m2)……USE(</a:t>
            </a:r>
            <a:r>
              <a:rPr lang="en-US" altLang="zh-CN" dirty="0" err="1"/>
              <a:t>v,mq</a:t>
            </a:r>
            <a:r>
              <a:rPr lang="en-US" altLang="zh-CN" dirty="0"/>
              <a:t>),</a:t>
            </a:r>
            <a:r>
              <a:rPr lang="zh-CN" altLang="en-US" dirty="0"/>
              <a:t>则检查</a:t>
            </a:r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zh-CN" altLang="en-US" dirty="0" smtClean="0"/>
              <a:t>有</a:t>
            </a:r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使用节点对有</a:t>
            </a:r>
            <a:r>
              <a:rPr lang="en-US" altLang="zh-CN" dirty="0" err="1"/>
              <a:t>pq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判断每条定义</a:t>
            </a:r>
            <a:r>
              <a:rPr lang="en-US" altLang="zh-CN" dirty="0"/>
              <a:t>/</a:t>
            </a:r>
            <a:r>
              <a:rPr lang="zh-CN" altLang="en-US" dirty="0"/>
              <a:t>使用路径是否为高风险路径</a:t>
            </a:r>
            <a:endParaRPr lang="en-US" altLang="zh-CN" dirty="0"/>
          </a:p>
          <a:p>
            <a:pPr lvl="2"/>
            <a:r>
              <a:rPr lang="zh-CN" altLang="en-US" dirty="0" smtClean="0"/>
              <a:t>一条</a:t>
            </a:r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使用路径，若该路径不是定义清除路径，则认为该路径是</a:t>
            </a:r>
            <a:r>
              <a:rPr lang="zh-CN" altLang="en-US" dirty="0">
                <a:solidFill>
                  <a:srgbClr val="FF0000"/>
                </a:solidFill>
              </a:rPr>
              <a:t>高风险路径，应重点测试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7731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</a:t>
            </a:r>
            <a:r>
              <a:rPr lang="zh-CN" altLang="en-US" dirty="0" smtClean="0"/>
              <a:t>测试分析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23888" y="981075"/>
          <a:ext cx="10872784" cy="566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8196"/>
                <a:gridCol w="2069074"/>
                <a:gridCol w="3367318"/>
                <a:gridCol w="2718196"/>
              </a:tblGrid>
              <a:tr h="5857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alcoholPrice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redPrice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beerPrice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20,23,24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49280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6,11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12,13,14,15,17,18,19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7,13,15,17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11,18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10,11,18,21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901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</a:t>
            </a:r>
            <a:r>
              <a:rPr lang="zh-CN" altLang="en-US" dirty="0" smtClean="0"/>
              <a:t>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1——3</a:t>
            </a:r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7——9</a:t>
            </a:r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11——12</a:t>
            </a:r>
          </a:p>
          <a:p>
            <a:r>
              <a:rPr lang="en-US" altLang="zh-CN" dirty="0" smtClean="0"/>
              <a:t>D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14——15</a:t>
            </a:r>
          </a:p>
          <a:p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16——17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20——22</a:t>
            </a:r>
          </a:p>
          <a:p>
            <a:endParaRPr lang="zh-CN" altLang="en-US" dirty="0"/>
          </a:p>
        </p:txBody>
      </p:sp>
      <p:pic>
        <p:nvPicPr>
          <p:cNvPr id="6" name="Picture 2" descr="5t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0"/>
            <a:ext cx="3314307" cy="613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384032" y="50131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7621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08" y="908720"/>
            <a:ext cx="12097344" cy="4843264"/>
          </a:xfrm>
        </p:spPr>
        <p:txBody>
          <a:bodyPr/>
          <a:lstStyle/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alcoholPrice,redWinePrice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beerPrice</a:t>
            </a:r>
            <a:r>
              <a:rPr lang="zh-CN" altLang="en-US" dirty="0" smtClean="0"/>
              <a:t>的定义和使用情况较为简单，只有一条路径，不做过多分析</a:t>
            </a:r>
            <a:endParaRPr lang="en-US" altLang="zh-CN" dirty="0" smtClean="0"/>
          </a:p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totalSales</a:t>
            </a:r>
            <a:r>
              <a:rPr lang="zh-CN" altLang="en-US" dirty="0" smtClean="0"/>
              <a:t>的数据流分析：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totalSales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对，分别是：</a:t>
            </a:r>
            <a:r>
              <a:rPr lang="en-US" altLang="zh-CN" dirty="0" smtClean="0"/>
              <a:t>4—19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4—23,19—19,19—23</a:t>
            </a:r>
          </a:p>
          <a:p>
            <a:pPr lvl="1"/>
            <a:r>
              <a:rPr lang="en-US" altLang="zh-CN" dirty="0" smtClean="0"/>
              <a:t>4—19</a:t>
            </a:r>
            <a:r>
              <a:rPr lang="zh-CN" altLang="en-US" dirty="0" smtClean="0"/>
              <a:t>：其执行路径有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种可能，但均不包含</a:t>
            </a:r>
            <a:r>
              <a:rPr lang="en-US" altLang="zh-CN" dirty="0" err="1" smtClean="0"/>
              <a:t>totalSales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对变量不产生影响，后续将此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节点合并</a:t>
            </a:r>
            <a:r>
              <a:rPr lang="en-US" altLang="zh-CN" dirty="0" smtClean="0"/>
              <a:t>13/D/E;</a:t>
            </a:r>
            <a:r>
              <a:rPr lang="zh-CN" altLang="en-US" dirty="0" smtClean="0"/>
              <a:t>此路径只包含变量的一个定义和使用节点，为定义清除路径，对应一次进入循环体，并完整执行判定体的情况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1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4—23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由于该路径包含</a:t>
            </a:r>
            <a:r>
              <a:rPr lang="en-US" altLang="zh-CN" dirty="0" smtClean="0"/>
              <a:t>21</a:t>
            </a:r>
            <a:r>
              <a:rPr lang="zh-CN" altLang="en-US" dirty="0" smtClean="0"/>
              <a:t>这个定义焦点，而且可以看到，此路径执行过程穿越了整个循环结构，变量被多次（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次）赋值，由此得出，此路径是一条高风险路径，需要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19—19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执行路径为：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F,10,C,13/D/E,18,19,</a:t>
            </a:r>
            <a:r>
              <a:rPr lang="zh-CN" altLang="en-US" dirty="0" smtClean="0"/>
              <a:t>这种路径可看做一种退化路径，这种路径在测试中不予考虑</a:t>
            </a:r>
            <a:endParaRPr lang="en-US" altLang="zh-CN" dirty="0" smtClean="0"/>
          </a:p>
          <a:p>
            <a:r>
              <a:rPr lang="en-US" altLang="zh-CN" dirty="0" smtClean="0"/>
              <a:t>19—23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该路径仅包含一次定义和使用，为定义清除路径，不予考虑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3175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由以上分析可知：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4—23</a:t>
            </a:r>
            <a:r>
              <a:rPr lang="zh-CN" altLang="en-US" dirty="0" smtClean="0"/>
              <a:t>为高风险路径，需要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同时又一次验证循环是最容易导致定义引用异常缺陷，需要重点测试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其他变量可以以此方法为例进行分析，如：</a:t>
            </a:r>
            <a:r>
              <a:rPr lang="en-US" altLang="zh-CN" dirty="0" err="1" smtClean="0"/>
              <a:t>monthSales,month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8228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0873208" cy="484326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对于循环的测试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为什么进行循环的测试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循环结构是程序结构中一类特殊的结构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重复多次循环可能导致内存泄漏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对于循环结构重点关注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循环过程的正确性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循环的边界和界限内对循环体的执行过程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9066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主要变量的测试分析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对变量测试的总结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大多数情况下不需要逐一分析程序中的所有变量，一般根据</a:t>
            </a:r>
            <a:r>
              <a:rPr lang="zh-CN" altLang="en-US" dirty="0" smtClean="0">
                <a:solidFill>
                  <a:srgbClr val="FF0000"/>
                </a:solidFill>
              </a:rPr>
              <a:t>重要变量</a:t>
            </a:r>
            <a:r>
              <a:rPr lang="zh-CN" altLang="en-US" dirty="0" smtClean="0"/>
              <a:t>进行数据流分析</a:t>
            </a:r>
            <a:endParaRPr lang="en-US" altLang="zh-CN" dirty="0" smtClean="0"/>
          </a:p>
          <a:p>
            <a:r>
              <a:rPr lang="zh-CN" altLang="en-US" dirty="0" smtClean="0"/>
              <a:t>数据流分析主要关注单个变量，</a:t>
            </a:r>
            <a:r>
              <a:rPr lang="zh-CN" altLang="en-US" dirty="0" smtClean="0">
                <a:solidFill>
                  <a:srgbClr val="FF0000"/>
                </a:solidFill>
              </a:rPr>
              <a:t>特别关注变量接受赋值和使用的点</a:t>
            </a:r>
            <a:r>
              <a:rPr lang="zh-CN" altLang="en-US" dirty="0" smtClean="0"/>
              <a:t>，该法主要关注变量从定义到使用过程的执行路径是否可靠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218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白盒测试测试的对象：</a:t>
            </a:r>
            <a:endParaRPr lang="en-US" altLang="zh-CN" dirty="0" smtClean="0"/>
          </a:p>
          <a:p>
            <a:r>
              <a:rPr lang="zh-CN" altLang="en-US" dirty="0" smtClean="0"/>
              <a:t>白盒测试主要运用的方面：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实施白盒测试的角色：</a:t>
            </a:r>
            <a:endParaRPr lang="en-US" altLang="zh-CN" dirty="0" smtClean="0"/>
          </a:p>
          <a:p>
            <a:r>
              <a:rPr lang="zh-CN" altLang="en-US" dirty="0" smtClean="0"/>
              <a:t>进行白盒测试的意义：</a:t>
            </a:r>
            <a:endParaRPr lang="en-US" altLang="zh-CN" dirty="0" smtClean="0"/>
          </a:p>
          <a:p>
            <a:r>
              <a:rPr lang="zh-CN" altLang="en-US" dirty="0" smtClean="0"/>
              <a:t>白盒测试的类型：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9896" y="1268760"/>
            <a:ext cx="249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213285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单元测试和集成测试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1864" y="2780928"/>
            <a:ext cx="249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9856" y="3501008"/>
            <a:ext cx="529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提高代码质量，提高产品质量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792" y="4221088"/>
            <a:ext cx="498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静态白盒和动态白盒测试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13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305256" cy="4843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</a:t>
            </a:r>
            <a:r>
              <a:rPr lang="zh-CN" altLang="en-US" dirty="0" smtClean="0"/>
              <a:t>进行静态白盒测试</a:t>
            </a:r>
            <a:endParaRPr lang="en-US" altLang="zh-CN" dirty="0" smtClean="0"/>
          </a:p>
          <a:p>
            <a:r>
              <a:rPr lang="zh-CN" altLang="en-US" dirty="0" smtClean="0"/>
              <a:t>尽量利用测试工具完成代码结构和质量相关分析和评估（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选用合理的</a:t>
            </a:r>
            <a:r>
              <a:rPr lang="zh-CN" altLang="en-US" dirty="0" smtClean="0">
                <a:solidFill>
                  <a:srgbClr val="FF0000"/>
                </a:solidFill>
              </a:rPr>
              <a:t>测试覆盖指标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针对</a:t>
            </a:r>
            <a:r>
              <a:rPr lang="zh-CN" altLang="en-US" dirty="0" smtClean="0">
                <a:solidFill>
                  <a:srgbClr val="FF0000"/>
                </a:solidFill>
              </a:rPr>
              <a:t>关键变量</a:t>
            </a:r>
            <a:r>
              <a:rPr lang="zh-CN" altLang="en-US" dirty="0" smtClean="0"/>
              <a:t>，使用数据流的测试方法确定补充路径的测试</a:t>
            </a:r>
            <a:endParaRPr lang="en-US" altLang="zh-CN" dirty="0" smtClean="0"/>
          </a:p>
          <a:p>
            <a:r>
              <a:rPr lang="zh-CN" altLang="en-US" dirty="0" smtClean="0"/>
              <a:t>设计测试用例时，注意结合</a:t>
            </a:r>
            <a:r>
              <a:rPr lang="zh-CN" altLang="en-US" dirty="0" smtClean="0">
                <a:solidFill>
                  <a:srgbClr val="FF0000"/>
                </a:solidFill>
              </a:rPr>
              <a:t>边界测试数据</a:t>
            </a:r>
            <a:r>
              <a:rPr lang="zh-CN" altLang="en-US" dirty="0" smtClean="0"/>
              <a:t>，包括</a:t>
            </a:r>
            <a:r>
              <a:rPr lang="zh-CN" altLang="en-US" dirty="0" smtClean="0">
                <a:solidFill>
                  <a:srgbClr val="FF0000"/>
                </a:solidFill>
              </a:rPr>
              <a:t>逻辑判定表达式</a:t>
            </a:r>
            <a:r>
              <a:rPr lang="zh-CN" altLang="en-US" dirty="0" smtClean="0"/>
              <a:t>的边界、</a:t>
            </a:r>
            <a:r>
              <a:rPr lang="zh-CN" altLang="en-US" dirty="0" smtClean="0">
                <a:solidFill>
                  <a:srgbClr val="FF0000"/>
                </a:solidFill>
              </a:rPr>
              <a:t>循环次数</a:t>
            </a:r>
            <a:r>
              <a:rPr lang="zh-CN" altLang="en-US" dirty="0" smtClean="0"/>
              <a:t>的边界、</a:t>
            </a:r>
            <a:r>
              <a:rPr lang="zh-CN" altLang="en-US" dirty="0" smtClean="0">
                <a:solidFill>
                  <a:srgbClr val="FF0000"/>
                </a:solidFill>
              </a:rPr>
              <a:t>变量取值范围</a:t>
            </a:r>
            <a:r>
              <a:rPr lang="zh-CN" altLang="en-US" dirty="0" smtClean="0"/>
              <a:t>的边界等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505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/>
              <a:t>针对黑盒测试覆盖不到的地方，使用白盒测试做补充（如：内存泄漏）</a:t>
            </a:r>
            <a:endParaRPr lang="en-US" altLang="zh-CN" dirty="0"/>
          </a:p>
          <a:p>
            <a:r>
              <a:rPr lang="zh-CN" altLang="en-US" dirty="0" smtClean="0"/>
              <a:t>在系统测试中借鉴独立路径测试的方法的思想设计测试用例（如：针对业务流的功能测试），</a:t>
            </a:r>
            <a:r>
              <a:rPr lang="zh-CN" altLang="en-US" dirty="0" smtClean="0">
                <a:solidFill>
                  <a:srgbClr val="FF0000"/>
                </a:solidFill>
              </a:rPr>
              <a:t>提高测试覆盖性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降低测试的冗余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0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80728"/>
            <a:ext cx="11377264" cy="48432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对于黑盒测试的</a:t>
            </a:r>
            <a:r>
              <a:rPr lang="zh-CN" altLang="en-US" dirty="0" smtClean="0">
                <a:solidFill>
                  <a:srgbClr val="FF0000"/>
                </a:solidFill>
              </a:rPr>
              <a:t>评价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黑盒测试方法设计的测试用例可能存在漏洞和冗余，但测试人员无法对其进行评估，可利用白盒测试的覆盖指标来衡量黑盒测试方法的漏洞和冗余情况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假设黑盒测试方法</a:t>
            </a:r>
            <a:r>
              <a:rPr lang="en-US" altLang="zh-CN" dirty="0" smtClean="0"/>
              <a:t>M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个测试用例，可选择某种白盒测试覆盖指标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对这些测试用例进行覆盖评估，其中，该覆盖指标对应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个相关元素，通过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个测试用例的执行覆盖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个白盒测试元素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n/s &lt; 1 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个测试用例无法覆盖所有白盒指标元素，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存在漏洞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反之，则存在冗余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06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关于黑盒、白盒测试方法的总结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所有的测试方法都是为测试实践服务的，没有方法的指导，测试不可能做到有序</a:t>
            </a:r>
            <a:endParaRPr lang="en-US" altLang="zh-CN" dirty="0" smtClean="0"/>
          </a:p>
          <a:p>
            <a:r>
              <a:rPr lang="zh-CN" altLang="en-US" dirty="0" smtClean="0"/>
              <a:t>不应</a:t>
            </a:r>
            <a:r>
              <a:rPr lang="zh-CN" altLang="en-US" dirty="0" smtClean="0">
                <a:solidFill>
                  <a:srgbClr val="FF0000"/>
                </a:solidFill>
              </a:rPr>
              <a:t>被方法束缚</a:t>
            </a:r>
            <a:r>
              <a:rPr lang="zh-CN" altLang="en-US" dirty="0" smtClean="0"/>
              <a:t>，不是为了某个方法而使用它</a:t>
            </a:r>
            <a:endParaRPr lang="en-US" altLang="zh-CN" dirty="0" smtClean="0"/>
          </a:p>
          <a:p>
            <a:r>
              <a:rPr lang="zh-CN" altLang="en-US" dirty="0" smtClean="0"/>
              <a:t>实际系统往往无法像书中这样设计测试用例，或者设计了很多也难以全部执行，</a:t>
            </a:r>
            <a:r>
              <a:rPr lang="zh-CN" altLang="en-US" dirty="0" smtClean="0">
                <a:solidFill>
                  <a:srgbClr val="FF0000"/>
                </a:solidFill>
              </a:rPr>
              <a:t>受到成本和进度的限制，必须有所取舍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593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对变量测试的背景知识</a:t>
            </a:r>
            <a:endParaRPr lang="en-US" altLang="zh-CN" dirty="0"/>
          </a:p>
          <a:p>
            <a:pPr lvl="1"/>
            <a:r>
              <a:rPr lang="zh-CN" altLang="en-US" dirty="0"/>
              <a:t>为什么对变量进行测试</a:t>
            </a:r>
            <a:endParaRPr lang="en-US" altLang="zh-CN" dirty="0"/>
          </a:p>
          <a:p>
            <a:r>
              <a:rPr lang="zh-CN" altLang="en-US" dirty="0"/>
              <a:t>对变量测试的分析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相关概念</a:t>
            </a:r>
            <a:r>
              <a:rPr lang="zh-CN" altLang="en-US" dirty="0"/>
              <a:t>：定义、使用、定义</a:t>
            </a:r>
            <a:r>
              <a:rPr lang="en-US" altLang="zh-CN" dirty="0"/>
              <a:t>/</a:t>
            </a:r>
            <a:r>
              <a:rPr lang="zh-CN" altLang="en-US" dirty="0"/>
              <a:t>使用对、定义</a:t>
            </a:r>
            <a:r>
              <a:rPr lang="en-US" altLang="zh-CN" dirty="0"/>
              <a:t>/</a:t>
            </a:r>
            <a:r>
              <a:rPr lang="zh-CN" altLang="en-US" dirty="0"/>
              <a:t>使用路径、定义清除路径</a:t>
            </a:r>
            <a:endParaRPr lang="en-US" altLang="zh-CN" dirty="0"/>
          </a:p>
          <a:p>
            <a:pPr lvl="1"/>
            <a:r>
              <a:rPr lang="zh-CN" altLang="en-US" dirty="0"/>
              <a:t>由变量使用造成的高风险路径</a:t>
            </a:r>
            <a:endParaRPr lang="en-US" altLang="zh-CN" dirty="0"/>
          </a:p>
          <a:p>
            <a:r>
              <a:rPr lang="zh-CN" altLang="en-US" dirty="0"/>
              <a:t>对变量测试的总结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1296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对于白盒测试的总结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对象、方法、执行角色、意义、类型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对黑盒测试的评估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601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76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循环结构静态检查</a:t>
            </a:r>
            <a:r>
              <a:rPr lang="en-US" altLang="zh-CN" dirty="0"/>
              <a:t>————</a:t>
            </a:r>
            <a:r>
              <a:rPr lang="zh-CN" altLang="en-US" dirty="0"/>
              <a:t>有没有内存泄漏</a:t>
            </a:r>
            <a:endParaRPr lang="en-US" altLang="zh-CN" dirty="0" smtClean="0"/>
          </a:p>
          <a:p>
            <a:r>
              <a:rPr lang="zh-CN" altLang="en-US" dirty="0" smtClean="0"/>
              <a:t>循环结构分类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节点循环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循环节点串联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循环节点嵌套</a:t>
            </a:r>
            <a:endParaRPr lang="en-US" altLang="zh-CN" dirty="0" smtClean="0"/>
          </a:p>
          <a:p>
            <a:r>
              <a:rPr lang="zh-CN" altLang="en-US" dirty="0" smtClean="0"/>
              <a:t>针对单节点循环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边界点、循环的完整性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672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针对串联循环节点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每个循环节点按照单循环节点测试规则进行</a:t>
            </a:r>
            <a:endParaRPr lang="en-US" altLang="zh-CN" dirty="0" smtClean="0"/>
          </a:p>
          <a:p>
            <a:r>
              <a:rPr lang="zh-CN" altLang="en-US" dirty="0" smtClean="0"/>
              <a:t>针对嵌套循环结构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每个单循环节点保证正确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组合：大大、小小、大小、小大</a:t>
            </a:r>
            <a:endParaRPr lang="zh-CN" altLang="en-US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599903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主要变量的测试分析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为什么进行变量测试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对路径和循环的测试中，最难测试的就是非结构化的程序</a:t>
            </a:r>
            <a:r>
              <a:rPr lang="zh-CN" altLang="en-US" dirty="0" smtClean="0"/>
              <a:t>结构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人员，无权修改代码，仍可针对重要路径和循环结构进行测试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除此之外，还需从变量的角度，重点关注对代码中计算最为复杂的变量</a:t>
            </a:r>
            <a:endParaRPr lang="en-US" altLang="zh-CN" dirty="0" smtClean="0"/>
          </a:p>
          <a:p>
            <a:r>
              <a:rPr lang="zh-CN" altLang="en-US" dirty="0" smtClean="0"/>
              <a:t>重点关注</a:t>
            </a:r>
            <a:r>
              <a:rPr lang="zh-CN" altLang="en-US" dirty="0" smtClean="0">
                <a:solidFill>
                  <a:srgbClr val="FF0000"/>
                </a:solidFill>
              </a:rPr>
              <a:t>计算结果对函数返回值影响最大的变量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最可能出错的变量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1265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052736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变量常见的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zh-CN" altLang="en-US" dirty="0" smtClean="0"/>
              <a:t>缺陷：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变量在使用前从</a:t>
            </a:r>
            <a:r>
              <a:rPr lang="zh-CN" altLang="en-US" dirty="0" smtClean="0">
                <a:solidFill>
                  <a:srgbClr val="FF0000"/>
                </a:solidFill>
              </a:rPr>
              <a:t>未定义过</a:t>
            </a:r>
            <a:r>
              <a:rPr lang="zh-CN" altLang="en-US" dirty="0" smtClean="0"/>
              <a:t>（在编译时，会有提示，不需人工查找）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变量被定义，但</a:t>
            </a:r>
            <a:r>
              <a:rPr lang="zh-CN" altLang="en-US" dirty="0" smtClean="0">
                <a:solidFill>
                  <a:srgbClr val="FF0000"/>
                </a:solidFill>
              </a:rPr>
              <a:t>从未使用过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变量在使用前，</a:t>
            </a:r>
            <a:r>
              <a:rPr lang="zh-CN" altLang="en-US" dirty="0" smtClean="0">
                <a:solidFill>
                  <a:srgbClr val="FF0000"/>
                </a:solidFill>
              </a:rPr>
              <a:t>被多次定义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这种缺陷通过编译器无法发现的，在测试过程中需要重点关注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寻找这种错误的过程，是一种静态分析的过程，不需要设计测试用例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76568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对变量的测试相关概念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161240" cy="48432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</a:t>
            </a:r>
            <a:r>
              <a:rPr lang="zh-CN" altLang="en-US" dirty="0" smtClean="0">
                <a:solidFill>
                  <a:srgbClr val="FF0000"/>
                </a:solidFill>
              </a:rPr>
              <a:t>该变量的语句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处发生改变</a:t>
            </a:r>
            <a:r>
              <a:rPr lang="zh-CN" altLang="en-US" dirty="0" smtClean="0"/>
              <a:t>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的定义节点，记做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r>
              <a:rPr lang="zh-CN" altLang="en-US" dirty="0" smtClean="0"/>
              <a:t>语句、</a:t>
            </a:r>
            <a:r>
              <a:rPr lang="zh-CN" altLang="en-US" dirty="0" smtClean="0">
                <a:solidFill>
                  <a:srgbClr val="FF0000"/>
                </a:solidFill>
              </a:rPr>
              <a:t>赋值</a:t>
            </a:r>
            <a:r>
              <a:rPr lang="zh-CN" altLang="en-US" dirty="0" smtClean="0">
                <a:solidFill>
                  <a:schemeClr val="accent4"/>
                </a:solidFill>
              </a:rPr>
              <a:t>语句</a:t>
            </a:r>
            <a:r>
              <a:rPr lang="zh-CN" altLang="en-US" dirty="0" smtClean="0"/>
              <a:t>（对该变量赋值）、</a:t>
            </a:r>
            <a:r>
              <a:rPr lang="zh-CN" altLang="en-US" dirty="0" smtClean="0">
                <a:solidFill>
                  <a:srgbClr val="FF0000"/>
                </a:solidFill>
              </a:rPr>
              <a:t>循环控制</a:t>
            </a:r>
            <a:r>
              <a:rPr lang="zh-CN" altLang="en-US" dirty="0" smtClean="0"/>
              <a:t>语句（循环变量）                       都是定义节点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5933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使用节点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若被测变量</a:t>
            </a:r>
            <a:r>
              <a:rPr lang="en-US" altLang="zh-CN" dirty="0"/>
              <a:t>v</a:t>
            </a:r>
            <a:r>
              <a:rPr lang="zh-CN" altLang="en-US" dirty="0"/>
              <a:t>的值在某条包含该变量的语句</a:t>
            </a:r>
            <a:r>
              <a:rPr lang="en-US" altLang="zh-CN" dirty="0"/>
              <a:t>n</a:t>
            </a:r>
            <a:r>
              <a:rPr lang="zh-CN" altLang="en-US" dirty="0"/>
              <a:t>处被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，则称该语句是关于变量</a:t>
            </a:r>
            <a:r>
              <a:rPr lang="en-US" altLang="zh-CN" dirty="0"/>
              <a:t>v</a:t>
            </a:r>
            <a:r>
              <a:rPr lang="zh-CN" altLang="en-US" dirty="0"/>
              <a:t>的使用节点，记做</a:t>
            </a:r>
            <a:r>
              <a:rPr lang="en-US" altLang="zh-CN" dirty="0"/>
              <a:t>USE(</a:t>
            </a:r>
            <a:r>
              <a:rPr lang="en-US" altLang="zh-CN" dirty="0" err="1"/>
              <a:t>v,n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语句、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en-US" dirty="0">
                <a:solidFill>
                  <a:schemeClr val="accent4"/>
                </a:solidFill>
              </a:rPr>
              <a:t>语句</a:t>
            </a:r>
            <a:r>
              <a:rPr lang="zh-CN" altLang="en-US" dirty="0"/>
              <a:t>（变量</a:t>
            </a:r>
            <a:r>
              <a:rPr lang="en-US" altLang="zh-CN" dirty="0"/>
              <a:t>v</a:t>
            </a:r>
            <a:r>
              <a:rPr lang="zh-CN" altLang="en-US" dirty="0"/>
              <a:t>对其他变量的赋值）、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/>
              <a:t>语句、</a:t>
            </a:r>
            <a:r>
              <a:rPr lang="zh-CN" altLang="en-US" dirty="0">
                <a:solidFill>
                  <a:srgbClr val="FF0000"/>
                </a:solidFill>
              </a:rPr>
              <a:t>循环控制语句</a:t>
            </a:r>
            <a:r>
              <a:rPr lang="zh-CN" altLang="en-US" dirty="0"/>
              <a:t>都是使用节点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109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21198</TotalTime>
  <Words>1845</Words>
  <Application>Microsoft Office PowerPoint</Application>
  <PresentationFormat>宽屏</PresentationFormat>
  <Paragraphs>200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目   录</vt:lpstr>
      <vt:lpstr>对变量测试的背景知识</vt:lpstr>
      <vt:lpstr>对变量测试的背景知识</vt:lpstr>
      <vt:lpstr>对变量的测试相关概念</vt:lpstr>
      <vt:lpstr>对变量的测试相关概念</vt:lpstr>
      <vt:lpstr>对变量的测试相关概念</vt:lpstr>
      <vt:lpstr>对变量的测试相关概念</vt:lpstr>
      <vt:lpstr>目   录</vt:lpstr>
      <vt:lpstr>对变量的测试 分析</vt:lpstr>
      <vt:lpstr>对变量的测试分析</vt:lpstr>
      <vt:lpstr>对变量的测试分析</vt:lpstr>
      <vt:lpstr>对变量的测试分析</vt:lpstr>
      <vt:lpstr>对变量的测试分析</vt:lpstr>
      <vt:lpstr>对变量的测试分析</vt:lpstr>
      <vt:lpstr>对变量的测试分析</vt:lpstr>
      <vt:lpstr>目   录</vt:lpstr>
      <vt:lpstr>对变量的测试总结</vt:lpstr>
      <vt:lpstr>关于白盒测试方法的总结</vt:lpstr>
      <vt:lpstr>关于白盒测试方法的总结</vt:lpstr>
      <vt:lpstr>关于白盒测试方法的总结</vt:lpstr>
      <vt:lpstr>关于白盒测试方法的总结</vt:lpstr>
      <vt:lpstr>关于黑盒、白盒测试方法的总结</vt:lpstr>
      <vt:lpstr>内容总结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刘兴梅</cp:lastModifiedBy>
  <cp:revision>317</cp:revision>
  <dcterms:created xsi:type="dcterms:W3CDTF">2008-07-27T05:17:11Z</dcterms:created>
  <dcterms:modified xsi:type="dcterms:W3CDTF">2019-08-14T06:57:52Z</dcterms:modified>
</cp:coreProperties>
</file>