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5"/>
  </p:notesMasterIdLst>
  <p:handoutMasterIdLst>
    <p:handoutMasterId r:id="rId36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91" r:id="rId9"/>
    <p:sldId id="560" r:id="rId10"/>
    <p:sldId id="561" r:id="rId11"/>
    <p:sldId id="563" r:id="rId12"/>
    <p:sldId id="562" r:id="rId13"/>
    <p:sldId id="577" r:id="rId14"/>
    <p:sldId id="576" r:id="rId15"/>
    <p:sldId id="578" r:id="rId16"/>
    <p:sldId id="579" r:id="rId17"/>
    <p:sldId id="580" r:id="rId18"/>
    <p:sldId id="583" r:id="rId19"/>
    <p:sldId id="584" r:id="rId20"/>
    <p:sldId id="585" r:id="rId21"/>
    <p:sldId id="586" r:id="rId22"/>
    <p:sldId id="587" r:id="rId23"/>
    <p:sldId id="588" r:id="rId24"/>
    <p:sldId id="581" r:id="rId25"/>
    <p:sldId id="589" r:id="rId26"/>
    <p:sldId id="590" r:id="rId27"/>
    <p:sldId id="567" r:id="rId28"/>
    <p:sldId id="568" r:id="rId29"/>
    <p:sldId id="569" r:id="rId30"/>
    <p:sldId id="570" r:id="rId31"/>
    <p:sldId id="571" r:id="rId32"/>
    <p:sldId id="573" r:id="rId33"/>
    <p:sldId id="575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0" autoAdjust="0"/>
    <p:restoredTop sz="94286" autoAdjust="0"/>
  </p:normalViewPr>
  <p:slideViewPr>
    <p:cSldViewPr>
      <p:cViewPr varScale="1">
        <p:scale>
          <a:sx n="66" d="100"/>
          <a:sy n="66" d="100"/>
        </p:scale>
        <p:origin x="77" y="18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11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21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软件设计说明书中可独立测试的元素，程序中逻辑上独立的部分。程序模块或者功能模块</a:t>
            </a:r>
          </a:p>
        </p:txBody>
      </p:sp>
    </p:spTree>
    <p:extLst>
      <p:ext uri="{BB962C8B-B14F-4D97-AF65-F5344CB8AC3E}">
        <p14:creationId xmlns:p14="http://schemas.microsoft.com/office/powerpoint/2010/main" val="417037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编码规范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/>
              <a:t>Click to edit Master text styles</a:t>
            </a:r>
          </a:p>
          <a:p>
            <a:pPr lvl="1"/>
            <a:r>
              <a:rPr lang="zh-CN" altLang="zh-CN" dirty="0"/>
              <a:t>Second level</a:t>
            </a:r>
          </a:p>
          <a:p>
            <a:pPr lvl="2"/>
            <a:r>
              <a:rPr lang="zh-CN" altLang="zh-CN" dirty="0"/>
              <a:t>Third level</a:t>
            </a:r>
          </a:p>
          <a:p>
            <a:pPr lvl="3"/>
            <a:r>
              <a:rPr lang="zh-CN" altLang="zh-CN" dirty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5170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772816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>
                <a:latin typeface="华文隶书" pitchFamily="2" charset="-122"/>
                <a:ea typeface="华文隶书" pitchFamily="2" charset="-122"/>
              </a:rPr>
              <a:t>PartIII  </a:t>
            </a:r>
            <a:r>
              <a:rPr lang="zh-CN" altLang="en-US" sz="4400" b="1">
                <a:latin typeface="华文隶书" pitchFamily="2" charset="-122"/>
                <a:ea typeface="华文隶书" pitchFamily="2" charset="-122"/>
              </a:rPr>
              <a:t>软件测试应用</a:t>
            </a:r>
            <a:r>
              <a:rPr lang="en-US" altLang="zh-CN" sz="4400" b="1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>
                <a:latin typeface="华文隶书" pitchFamily="2" charset="-122"/>
                <a:ea typeface="华文隶书" pitchFamily="2" charset="-122"/>
              </a:rPr>
              <a:t>单元测试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50695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是否存在不可能的循环终止条件，导致死循环</a:t>
            </a:r>
          </a:p>
          <a:p>
            <a:pPr lvl="1"/>
            <a:r>
              <a:rPr lang="zh-CN" altLang="zh-CN" dirty="0"/>
              <a:t>是否存在迭代发散，导致不能退出</a:t>
            </a:r>
          </a:p>
          <a:p>
            <a:pPr lvl="1"/>
            <a:r>
              <a:rPr lang="zh-CN" altLang="zh-CN" dirty="0"/>
              <a:t>是否错误修改了循环变量，导致循环次数多</a:t>
            </a:r>
            <a:r>
              <a:rPr lang="en-US" altLang="zh-CN" dirty="0"/>
              <a:t>1</a:t>
            </a:r>
            <a:r>
              <a:rPr lang="zh-CN" altLang="zh-CN" dirty="0"/>
              <a:t>次或少</a:t>
            </a:r>
            <a:r>
              <a:rPr lang="en-US" altLang="zh-CN" dirty="0"/>
              <a:t>1</a:t>
            </a:r>
            <a:r>
              <a:rPr lang="zh-CN" altLang="zh-CN" dirty="0"/>
              <a:t>次</a:t>
            </a:r>
            <a:endParaRPr lang="en-US" altLang="zh-CN" dirty="0"/>
          </a:p>
          <a:p>
            <a:pPr marL="471487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pPr marL="471487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25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单元测试的内容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模块的所有错误处理路径测试</a:t>
            </a:r>
            <a:endParaRPr lang="en-US" altLang="zh-CN" dirty="0"/>
          </a:p>
          <a:p>
            <a:pPr lvl="1"/>
            <a:r>
              <a:rPr lang="zh-CN" altLang="zh-CN" dirty="0"/>
              <a:t>输出的错误提示是否难以理解</a:t>
            </a:r>
          </a:p>
          <a:p>
            <a:pPr lvl="1"/>
            <a:r>
              <a:rPr lang="zh-CN" altLang="zh-CN" dirty="0"/>
              <a:t>错误提示是否信息不足，导致无法定位发现的缺陷</a:t>
            </a:r>
          </a:p>
          <a:p>
            <a:pPr lvl="1"/>
            <a:r>
              <a:rPr lang="zh-CN" altLang="zh-CN" dirty="0"/>
              <a:t>显示的错误是否与实际遇到的缺陷不符合</a:t>
            </a:r>
          </a:p>
          <a:p>
            <a:pPr lvl="1"/>
            <a:r>
              <a:rPr lang="zh-CN" altLang="zh-CN" dirty="0"/>
              <a:t>是否存在不当的异常处理</a:t>
            </a:r>
          </a:p>
          <a:p>
            <a:pPr lvl="1"/>
            <a:r>
              <a:rPr lang="zh-CN" altLang="zh-CN" dirty="0"/>
              <a:t>是否存在无法按预先自定义的出错处理方式来处理的情况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000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单元测试的内容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/>
              <a:t>模块边界条件测试：在被测模块的输入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输出域边界或其附近设计测试用例</a:t>
            </a:r>
            <a:endParaRPr lang="en-US" altLang="zh-CN" dirty="0"/>
          </a:p>
          <a:p>
            <a:pPr lvl="1"/>
            <a:r>
              <a:rPr lang="zh-CN" altLang="en-US" dirty="0"/>
              <a:t>可能与边界有关的数据类型如数值、字符、位置、数量、尺寸等</a:t>
            </a:r>
          </a:p>
          <a:p>
            <a:pPr lvl="1"/>
            <a:r>
              <a:rPr lang="zh-CN" altLang="en-US" dirty="0"/>
              <a:t>边界的首个、最后一个、最大值、最小值、最长、最短、最高、最低等特征。如：运算或判断中取最大值、最小值时是否有错误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次循环的第</a:t>
            </a:r>
            <a:r>
              <a:rPr lang="en-US" altLang="zh-CN" dirty="0"/>
              <a:t>0</a:t>
            </a:r>
            <a:r>
              <a:rPr lang="zh-CN" altLang="en-US" dirty="0"/>
              <a:t>次、</a:t>
            </a:r>
            <a:r>
              <a:rPr lang="en-US" altLang="zh-CN" dirty="0"/>
              <a:t>1</a:t>
            </a:r>
            <a:r>
              <a:rPr lang="zh-CN" altLang="en-US" dirty="0"/>
              <a:t>次、</a:t>
            </a:r>
            <a:r>
              <a:rPr lang="en-US" altLang="zh-CN" dirty="0"/>
              <a:t>n</a:t>
            </a:r>
            <a:r>
              <a:rPr lang="zh-CN" altLang="en-US" dirty="0"/>
              <a:t>次是否有错误</a:t>
            </a:r>
          </a:p>
          <a:p>
            <a:pPr lvl="1"/>
            <a:r>
              <a:rPr lang="zh-CN" altLang="en-US" dirty="0"/>
              <a:t>数据流、控制流中刚好等于、大于、小于确定的比较值是否出现错误</a:t>
            </a:r>
          </a:p>
          <a:p>
            <a:pPr marL="471487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主要针对于单元测试中的边界问题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4979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驱动和桩模块的设计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190901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驱动和桩模块的设计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驱动模块</a:t>
            </a:r>
            <a:r>
              <a:rPr lang="en-US" altLang="en-US" dirty="0"/>
              <a:t>(Driver)</a:t>
            </a:r>
            <a:r>
              <a:rPr lang="zh-CN" altLang="en-US" dirty="0"/>
              <a:t>是模拟被测单元的上级模块，用于接收测试数据、启动被测模块和输出结果</a:t>
            </a:r>
            <a:endParaRPr lang="en-US" altLang="zh-CN" dirty="0"/>
          </a:p>
          <a:p>
            <a:pPr eaLnBrk="1" hangingPunct="1"/>
            <a:r>
              <a:rPr lang="zh-CN" altLang="en-US" dirty="0"/>
              <a:t>桩模块</a:t>
            </a:r>
            <a:r>
              <a:rPr lang="en-US" altLang="en-US" dirty="0"/>
              <a:t>(Stub)</a:t>
            </a:r>
            <a:r>
              <a:rPr lang="zh-CN" altLang="en-US" dirty="0"/>
              <a:t>是模拟被测单元所调用的模块。有时，需要使用子模块的接口，才能做少量数据操作，并验证和打印入口处的信息，然后返回。桩模块不包含原模块的所有细节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0387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单元测试环境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916832"/>
            <a:ext cx="9362440" cy="409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079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908720"/>
            <a:ext cx="10668000" cy="4267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zh-CN" altLang="en-US" dirty="0"/>
              <a:t>适用条件</a:t>
            </a:r>
            <a:endParaRPr lang="en-US" altLang="zh-CN" dirty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若被测单元所调用模块较简单</a:t>
            </a:r>
            <a:endParaRPr lang="en-US" altLang="zh-CN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/>
              <a:t>代码段很短</a:t>
            </a:r>
            <a:endParaRPr lang="en-US" altLang="zh-CN" b="1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/>
              <a:t>代码结构简单</a:t>
            </a:r>
            <a:endParaRPr lang="en-US" altLang="zh-CN" b="1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/>
              <a:t>无复杂的循环和逻辑判断</a:t>
            </a:r>
            <a:endParaRPr lang="en-US" altLang="zh-CN" b="1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/>
              <a:t>不涉及复杂的动态内存分配和释放</a:t>
            </a:r>
            <a:endParaRPr lang="en-US" altLang="zh-CN" b="1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/>
              <a:t>无大量非结构化设计</a:t>
            </a:r>
            <a:endParaRPr lang="en-US" altLang="zh-CN" b="1" dirty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不需要专门设计桩模块，直接与被测单元放在一起执行测试</a:t>
            </a:r>
          </a:p>
        </p:txBody>
      </p:sp>
    </p:spTree>
    <p:extLst>
      <p:ext uri="{BB962C8B-B14F-4D97-AF65-F5344CB8AC3E}">
        <p14:creationId xmlns:p14="http://schemas.microsoft.com/office/powerpoint/2010/main" val="120913296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驱动模块和桩模块的设计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</a:rPr>
              <a:t>设计原则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dirty="0"/>
              <a:t>驱动模块的功能要求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6140278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一般设计原则</a:t>
            </a:r>
            <a:endParaRPr lang="en-US" altLang="zh-CN" sz="3400" b="1" dirty="0"/>
          </a:p>
          <a:p>
            <a:pPr lvl="1"/>
            <a:r>
              <a:rPr lang="zh-CN" altLang="en-US" b="1" dirty="0"/>
              <a:t>应考虑到测试结论的有效性决定于单元测试环境下模拟目标环境</a:t>
            </a:r>
            <a:r>
              <a:rPr lang="en-US" altLang="en-US" b="1" dirty="0"/>
              <a:t>(</a:t>
            </a:r>
            <a:r>
              <a:rPr lang="zh-CN" altLang="en-US" b="1" dirty="0"/>
              <a:t>程序</a:t>
            </a:r>
            <a:r>
              <a:rPr lang="en-US" altLang="en-US" b="1" dirty="0"/>
              <a:t>)</a:t>
            </a:r>
            <a:r>
              <a:rPr lang="zh-CN" altLang="en-US" b="1" dirty="0"/>
              <a:t>执行的精确度，即应能考虑到</a:t>
            </a:r>
            <a:r>
              <a:rPr lang="zh-CN" altLang="en-US" b="1" dirty="0">
                <a:solidFill>
                  <a:srgbClr val="FF0000"/>
                </a:solidFill>
              </a:rPr>
              <a:t>测试用例执行所应满足的所有环境因素</a:t>
            </a:r>
            <a:r>
              <a:rPr lang="en-US" altLang="en-US" b="1" dirty="0"/>
              <a:t>(</a:t>
            </a:r>
            <a:r>
              <a:rPr lang="zh-CN" altLang="en-US" b="1" dirty="0"/>
              <a:t>前置条件、后置条件等</a:t>
            </a:r>
            <a:r>
              <a:rPr lang="en-US" altLang="en-US" b="1" dirty="0"/>
              <a:t>)</a:t>
            </a:r>
            <a:endParaRPr lang="zh-CN" altLang="en-US" b="1" dirty="0"/>
          </a:p>
          <a:p>
            <a:pPr lvl="1"/>
            <a:r>
              <a:rPr lang="zh-CN" altLang="en-US" b="1" dirty="0"/>
              <a:t>应充分考虑到测试过程的迭代性，使驱动模块和桩模块在回归测试中</a:t>
            </a:r>
            <a:r>
              <a:rPr lang="zh-CN" altLang="en-US" b="1" dirty="0">
                <a:solidFill>
                  <a:srgbClr val="FF0000"/>
                </a:solidFill>
              </a:rPr>
              <a:t>尽量能不经修改直接使用，提高重用性，进而提高回归测试效率</a:t>
            </a:r>
          </a:p>
        </p:txBody>
      </p:sp>
    </p:spTree>
    <p:extLst>
      <p:ext uri="{BB962C8B-B14F-4D97-AF65-F5344CB8AC3E}">
        <p14:creationId xmlns:p14="http://schemas.microsoft.com/office/powerpoint/2010/main" val="12787816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具体体现</a:t>
            </a:r>
            <a:endParaRPr lang="en-US" altLang="zh-CN" sz="3400" b="1"/>
          </a:p>
          <a:p>
            <a:pPr lvl="1" eaLnBrk="1" hangingPunct="1"/>
            <a:r>
              <a:rPr lang="zh-CN" altLang="en-US" b="1"/>
              <a:t>尽量结合已有的测试用例来设计测试数据</a:t>
            </a:r>
            <a:endParaRPr lang="en-US" altLang="zh-CN" b="1"/>
          </a:p>
          <a:p>
            <a:pPr lvl="1" eaLnBrk="1" hangingPunct="1"/>
            <a:r>
              <a:rPr lang="zh-CN" altLang="en-US" b="1"/>
              <a:t>尽量使用已有测试用例的测试数据来驱动被测单元</a:t>
            </a:r>
            <a:endParaRPr lang="en-US" altLang="zh-CN" b="1"/>
          </a:p>
          <a:p>
            <a:pPr lvl="1" eaLnBrk="1" hangingPunct="1"/>
            <a:r>
              <a:rPr lang="zh-CN" altLang="en-US" b="1"/>
              <a:t>将测试数据和测试脚本分离</a:t>
            </a:r>
          </a:p>
        </p:txBody>
      </p:sp>
    </p:spTree>
    <p:extLst>
      <p:ext uri="{BB962C8B-B14F-4D97-AF65-F5344CB8AC3E}">
        <p14:creationId xmlns:p14="http://schemas.microsoft.com/office/powerpoint/2010/main" val="30846803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307430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单元测试的基本概念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34067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驱动模块和桩模块的设计</a:t>
            </a:r>
            <a:endParaRPr lang="en-US" altLang="zh-CN" sz="3400" b="1"/>
          </a:p>
          <a:p>
            <a:pPr lvl="1" eaLnBrk="1" hangingPunct="1"/>
            <a:r>
              <a:rPr lang="zh-CN" altLang="en-US" b="1"/>
              <a:t>设计原则</a:t>
            </a:r>
            <a:endParaRPr lang="en-US" altLang="zh-CN" b="1"/>
          </a:p>
          <a:p>
            <a:pPr lvl="1" eaLnBrk="1" hangingPunct="1"/>
            <a:r>
              <a:rPr lang="zh-CN" altLang="en-US" b="1">
                <a:solidFill>
                  <a:srgbClr val="0000FF"/>
                </a:solidFill>
              </a:rPr>
              <a:t>驱动模块的功能要求</a:t>
            </a:r>
            <a:endParaRPr lang="en-US" altLang="zh-CN" b="1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123530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40768"/>
            <a:ext cx="11063605" cy="4267200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驱动模块功能要求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/>
              <a:t>利用已有的测试用例，接收测试的输入数据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将测试数据传递给被测单元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打印和输出测试用例的相关结果，判断测试是通过还是失败（断言）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通过测试日志文件记录测试过程，便于后续数据保存和分析</a:t>
            </a:r>
            <a:r>
              <a:rPr lang="zh-CN" altLang="en-US" dirty="0"/>
              <a:t>（</a:t>
            </a:r>
            <a:r>
              <a:rPr lang="en-US" altLang="zh-CN" dirty="0"/>
              <a:t>Log4j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4316014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驱动模块和桩模块的设计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/>
              <a:t>设计原则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驱动模块的功能要求</a:t>
            </a:r>
            <a:endParaRPr lang="en-US" altLang="zh-CN" b="1" dirty="0"/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</a:rPr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43529865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桩模块功能要求</a:t>
            </a:r>
            <a:endParaRPr lang="en-US" altLang="zh-CN" sz="3400" b="1"/>
          </a:p>
          <a:p>
            <a:pPr lvl="1" eaLnBrk="1" hangingPunct="1"/>
            <a:r>
              <a:rPr lang="zh-CN" altLang="en-US" b="1"/>
              <a:t>在特定条件下完成原单元的基本功能</a:t>
            </a:r>
            <a:endParaRPr lang="en-US" altLang="zh-CN" b="1"/>
          </a:p>
          <a:p>
            <a:pPr lvl="1" eaLnBrk="1" hangingPunct="1"/>
            <a:r>
              <a:rPr lang="zh-CN" altLang="en-US" b="1"/>
              <a:t>能够被正确调用</a:t>
            </a:r>
            <a:endParaRPr lang="en-US" altLang="zh-CN" b="1"/>
          </a:p>
          <a:p>
            <a:pPr lvl="1" eaLnBrk="1" hangingPunct="1"/>
            <a:r>
              <a:rPr lang="zh-CN" altLang="en-US" b="1"/>
              <a:t>有返回值</a:t>
            </a:r>
            <a:endParaRPr lang="en-US" altLang="zh-CN" b="1"/>
          </a:p>
          <a:p>
            <a:pPr lvl="1" eaLnBrk="1" hangingPunct="1"/>
            <a:r>
              <a:rPr lang="zh-CN" altLang="en-US" b="1"/>
              <a:t>不包含原单元的所有细节</a:t>
            </a:r>
          </a:p>
        </p:txBody>
      </p:sp>
    </p:spTree>
    <p:extLst>
      <p:ext uri="{BB962C8B-B14F-4D97-AF65-F5344CB8AC3E}">
        <p14:creationId xmlns:p14="http://schemas.microsoft.com/office/powerpoint/2010/main" val="13501716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单元测试实例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2171189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>
                <a:solidFill>
                  <a:srgbClr val="0000FF"/>
                </a:solidFill>
                <a:ea typeface="华文新魏" panose="02010800040101010101" pitchFamily="2" charset="-122"/>
              </a:rPr>
              <a:t>账单计算问题</a:t>
            </a:r>
          </a:p>
          <a:p>
            <a:pPr lvl="1"/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当账单上的一次性消费数额（简称消费额）为负数或零时，返回负数表示消费数额无效；</a:t>
            </a:r>
          </a:p>
          <a:p>
            <a:pPr lvl="1"/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当消费数在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元，但包含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9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元以上时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，一律为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当消费额无效时，程序应提示消费数额无效</a:t>
            </a:r>
          </a:p>
        </p:txBody>
      </p:sp>
    </p:spTree>
    <p:extLst>
      <p:ext uri="{BB962C8B-B14F-4D97-AF65-F5344CB8AC3E}">
        <p14:creationId xmlns:p14="http://schemas.microsoft.com/office/powerpoint/2010/main" val="10100356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"/>
          <a:stretch/>
        </p:blipFill>
        <p:spPr bwMode="auto">
          <a:xfrm>
            <a:off x="1199456" y="1268760"/>
            <a:ext cx="8885245" cy="465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249701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233248" cy="4843264"/>
          </a:xfrm>
        </p:spPr>
        <p:txBody>
          <a:bodyPr/>
          <a:lstStyle/>
          <a:p>
            <a:r>
              <a:rPr lang="zh-CN" altLang="en-US" dirty="0"/>
              <a:t>第一步：做静态和动态检查</a:t>
            </a:r>
            <a:endParaRPr lang="en-US" altLang="zh-CN" dirty="0"/>
          </a:p>
          <a:p>
            <a:r>
              <a:rPr lang="zh-CN" altLang="en-US" dirty="0"/>
              <a:t>第二步：编写测试用例做基本功能、正向、反向、性能的测试</a:t>
            </a:r>
            <a:r>
              <a:rPr lang="en-US" altLang="zh-CN" dirty="0"/>
              <a:t>(</a:t>
            </a:r>
            <a:r>
              <a:rPr lang="zh-CN" altLang="en-US" dirty="0"/>
              <a:t>借鉴黑盒测试用例设计方法如：等价类、边界值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第三步：使用判定覆盖或独立路径覆盖进行测试（有时会与黑盒测试用例重合，则选其一即可）</a:t>
            </a:r>
          </a:p>
        </p:txBody>
      </p:sp>
    </p:spTree>
    <p:extLst>
      <p:ext uri="{BB962C8B-B14F-4D97-AF65-F5344CB8AC3E}">
        <p14:creationId xmlns:p14="http://schemas.microsoft.com/office/powerpoint/2010/main" val="6693296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24547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37832"/>
            <a:ext cx="11318354" cy="571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191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/>
              <a:t>对变量的测试</a:t>
            </a:r>
            <a:endParaRPr lang="en-US" altLang="zh-CN" dirty="0"/>
          </a:p>
          <a:p>
            <a:pPr lvl="1"/>
            <a:r>
              <a:rPr lang="zh-CN" altLang="en-US" dirty="0"/>
              <a:t>基本概念：定义变量，使用变量，定义</a:t>
            </a:r>
            <a:r>
              <a:rPr lang="en-US" altLang="zh-CN" dirty="0"/>
              <a:t>/</a:t>
            </a:r>
            <a:r>
              <a:rPr lang="zh-CN" altLang="en-US" dirty="0"/>
              <a:t>使用节点对，定义</a:t>
            </a:r>
            <a:r>
              <a:rPr lang="en-US" altLang="zh-CN" dirty="0"/>
              <a:t>/</a:t>
            </a:r>
            <a:r>
              <a:rPr lang="zh-CN" altLang="en-US" dirty="0"/>
              <a:t>使用路径，定义</a:t>
            </a:r>
            <a:r>
              <a:rPr lang="en-US" altLang="zh-CN" dirty="0"/>
              <a:t>/</a:t>
            </a:r>
            <a:r>
              <a:rPr lang="zh-CN" altLang="en-US" dirty="0"/>
              <a:t>清除路径</a:t>
            </a:r>
            <a:endParaRPr lang="en-US" altLang="zh-CN" dirty="0"/>
          </a:p>
          <a:p>
            <a:r>
              <a:rPr lang="zh-CN" altLang="en-US" dirty="0"/>
              <a:t>对变量测试的步骤</a:t>
            </a:r>
            <a:endParaRPr lang="en-US" altLang="zh-CN" dirty="0"/>
          </a:p>
          <a:p>
            <a:pPr lvl="1"/>
            <a:r>
              <a:rPr lang="zh-CN" altLang="en-US" dirty="0"/>
              <a:t>确定重点测试的变量</a:t>
            </a:r>
            <a:r>
              <a:rPr lang="en-US" altLang="zh-CN" dirty="0"/>
              <a:t>V</a:t>
            </a:r>
          </a:p>
          <a:p>
            <a:pPr lvl="1"/>
            <a:r>
              <a:rPr lang="zh-CN" altLang="en-US" dirty="0"/>
              <a:t>确定变量</a:t>
            </a:r>
            <a:r>
              <a:rPr lang="en-US" altLang="zh-CN" dirty="0"/>
              <a:t>V</a:t>
            </a:r>
            <a:r>
              <a:rPr lang="zh-CN" altLang="en-US" dirty="0"/>
              <a:t>的所有定义</a:t>
            </a:r>
            <a:r>
              <a:rPr lang="en-US" altLang="zh-CN" dirty="0"/>
              <a:t>/</a:t>
            </a:r>
            <a:r>
              <a:rPr lang="zh-CN" altLang="en-US" dirty="0"/>
              <a:t>使用节点对</a:t>
            </a:r>
            <a:endParaRPr lang="en-US" altLang="zh-CN" dirty="0"/>
          </a:p>
          <a:p>
            <a:pPr lvl="1"/>
            <a:r>
              <a:rPr lang="zh-CN" altLang="en-US" dirty="0"/>
              <a:t>找到高风险路径</a:t>
            </a:r>
            <a:endParaRPr lang="en-US" altLang="zh-CN" dirty="0"/>
          </a:p>
          <a:p>
            <a:pPr lvl="1"/>
            <a:r>
              <a:rPr lang="zh-CN" altLang="en-US" dirty="0"/>
              <a:t>针对找到的高风险路径进行测试</a:t>
            </a:r>
          </a:p>
        </p:txBody>
      </p:sp>
    </p:spTree>
    <p:extLst>
      <p:ext uri="{BB962C8B-B14F-4D97-AF65-F5344CB8AC3E}">
        <p14:creationId xmlns:p14="http://schemas.microsoft.com/office/powerpoint/2010/main" val="3564554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使用独立路径</a:t>
            </a:r>
            <a:r>
              <a:rPr lang="en-US" altLang="zh-CN" dirty="0"/>
              <a:t>/</a:t>
            </a:r>
            <a:r>
              <a:rPr lang="zh-CN" altLang="en-US" dirty="0"/>
              <a:t>逻辑覆盖进行测试</a:t>
            </a:r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0344472" y="6044679"/>
            <a:ext cx="864096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0992544" y="4509120"/>
            <a:ext cx="288032" cy="1482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8976320" y="5805265"/>
            <a:ext cx="1368152" cy="3717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06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单元测试可以借助工具完成，如编译环境，自动审查代码工具</a:t>
            </a:r>
            <a:endParaRPr lang="en-US" altLang="zh-CN" dirty="0"/>
          </a:p>
          <a:p>
            <a:r>
              <a:rPr lang="en-US" altLang="zh-CN"/>
              <a:t>Java</a:t>
            </a:r>
            <a:r>
              <a:rPr lang="zh-CN" altLang="en-US"/>
              <a:t>单元测试</a:t>
            </a:r>
            <a:r>
              <a:rPr lang="zh-CN" altLang="en-US" dirty="0"/>
              <a:t>框架</a:t>
            </a:r>
            <a:r>
              <a:rPr lang="en-US" altLang="zh-CN" dirty="0" err="1"/>
              <a:t>JUnit</a:t>
            </a:r>
            <a:r>
              <a:rPr lang="en-US" altLang="zh-CN" dirty="0"/>
              <a:t>, </a:t>
            </a:r>
            <a:r>
              <a:rPr lang="en-US" altLang="zh-CN" dirty="0" err="1"/>
              <a:t>TestNG</a:t>
            </a:r>
            <a:r>
              <a:rPr lang="zh-CN" altLang="en-US" dirty="0"/>
              <a:t>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3263816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单元测试的基本概念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225141"/>
      </p:ext>
    </p:extLst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960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什么是单元测试</a:t>
            </a:r>
            <a:r>
              <a:rPr lang="en-US" altLang="zh-CN" dirty="0"/>
              <a:t>(Unit Testing)</a:t>
            </a:r>
          </a:p>
          <a:p>
            <a:pPr lvl="1"/>
            <a:r>
              <a:rPr lang="zh-CN" altLang="zh-CN" dirty="0"/>
              <a:t>是指对软件中的</a:t>
            </a:r>
            <a:r>
              <a:rPr lang="zh-CN" altLang="zh-CN" dirty="0">
                <a:solidFill>
                  <a:srgbClr val="FF0000"/>
                </a:solidFill>
              </a:rPr>
              <a:t>最小可测试单元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FF0000"/>
                </a:solidFill>
              </a:rPr>
              <a:t>基本组成单元</a:t>
            </a:r>
            <a:r>
              <a:rPr lang="zh-CN" altLang="zh-CN" dirty="0"/>
              <a:t>进行检查和验证</a:t>
            </a:r>
            <a:endParaRPr lang="zh-CN" altLang="en-US" dirty="0"/>
          </a:p>
          <a:p>
            <a:r>
              <a:rPr lang="zh-CN" altLang="en-US" dirty="0"/>
              <a:t>单元选取的原则</a:t>
            </a:r>
            <a:endParaRPr lang="en-US" altLang="zh-CN" dirty="0"/>
          </a:p>
          <a:p>
            <a:pPr lvl="1"/>
            <a:r>
              <a:rPr lang="zh-CN" altLang="en-US" dirty="0"/>
              <a:t>对于面向过程的开发语言来说，单元常指一个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/>
              <a:t>对于面向对象的开发语言来说，单元一般指一个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/>
              <a:t>图形化软件中，单元常指一个</a:t>
            </a:r>
            <a:r>
              <a:rPr lang="zh-CN" altLang="en-US" dirty="0">
                <a:solidFill>
                  <a:srgbClr val="FF0000"/>
                </a:solidFill>
              </a:rPr>
              <a:t>窗口</a:t>
            </a:r>
            <a:r>
              <a:rPr lang="zh-CN" altLang="en-US" dirty="0"/>
              <a:t>或一个</a:t>
            </a:r>
            <a:r>
              <a:rPr lang="zh-CN" altLang="en-US" dirty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18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单元测试的主要内容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384728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静态测试</a:t>
            </a:r>
            <a:endParaRPr lang="en-US" altLang="zh-CN" dirty="0"/>
          </a:p>
          <a:p>
            <a:pPr lvl="1"/>
            <a:r>
              <a:rPr lang="zh-CN" altLang="en-US" dirty="0"/>
              <a:t>主要是通过</a:t>
            </a:r>
            <a:r>
              <a:rPr lang="zh-CN" altLang="en-US" dirty="0">
                <a:solidFill>
                  <a:srgbClr val="FF0000"/>
                </a:solidFill>
              </a:rPr>
              <a:t>走查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审查</a:t>
            </a:r>
            <a:r>
              <a:rPr lang="zh-CN" altLang="en-US" dirty="0"/>
              <a:t>等会议方式，</a:t>
            </a:r>
            <a:r>
              <a:rPr lang="zh-CN" altLang="en-US" dirty="0">
                <a:solidFill>
                  <a:srgbClr val="FF0000"/>
                </a:solidFill>
              </a:rPr>
              <a:t>依据</a:t>
            </a:r>
            <a:r>
              <a:rPr lang="zh-CN" altLang="en-US" dirty="0"/>
              <a:t>模块的详细设计，将</a:t>
            </a:r>
            <a:r>
              <a:rPr lang="zh-CN" altLang="en-US" dirty="0">
                <a:solidFill>
                  <a:srgbClr val="FF0000"/>
                </a:solidFill>
              </a:rPr>
              <a:t>代码与缺陷检查表进行对照</a:t>
            </a:r>
            <a:r>
              <a:rPr lang="zh-CN" altLang="en-US" dirty="0"/>
              <a:t>，查看</a:t>
            </a:r>
            <a:r>
              <a:rPr lang="zh-CN" altLang="en-US" dirty="0">
                <a:solidFill>
                  <a:srgbClr val="FF0000"/>
                </a:solidFill>
              </a:rPr>
              <a:t>代码是否符合标准和规范</a:t>
            </a:r>
          </a:p>
          <a:p>
            <a:r>
              <a:rPr lang="zh-CN" altLang="en-US" dirty="0"/>
              <a:t>动态测试</a:t>
            </a:r>
            <a:endParaRPr lang="en-US" altLang="zh-CN" dirty="0"/>
          </a:p>
          <a:p>
            <a:pPr lvl="1"/>
            <a:r>
              <a:rPr lang="zh-CN" altLang="en-US" dirty="0"/>
              <a:t>主要包括对</a:t>
            </a:r>
            <a:r>
              <a:rPr lang="zh-CN" altLang="en-US" dirty="0">
                <a:solidFill>
                  <a:srgbClr val="FF0000"/>
                </a:solidFill>
              </a:rPr>
              <a:t>模块接口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模块边界条件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模块独立路径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错误处理</a:t>
            </a:r>
            <a:r>
              <a:rPr lang="zh-CN" altLang="en-US" dirty="0"/>
              <a:t>进行测试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126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1106016"/>
            <a:ext cx="10873208" cy="4843264"/>
          </a:xfrm>
        </p:spPr>
        <p:txBody>
          <a:bodyPr/>
          <a:lstStyle/>
          <a:p>
            <a:r>
              <a:rPr lang="zh-CN" altLang="en-US" dirty="0"/>
              <a:t>局部数据测试：保证临时存储在模块内的代码执行过程是完整和正确的</a:t>
            </a:r>
            <a:endParaRPr lang="en-US" altLang="zh-CN" dirty="0"/>
          </a:p>
          <a:p>
            <a:pPr lvl="1"/>
            <a:r>
              <a:rPr lang="zh-CN" altLang="en-US" dirty="0"/>
              <a:t>不正确的数据类型说明</a:t>
            </a:r>
            <a:endParaRPr lang="en-US" altLang="zh-CN" dirty="0"/>
          </a:p>
          <a:p>
            <a:pPr lvl="1"/>
            <a:r>
              <a:rPr lang="zh-CN" altLang="en-US" dirty="0"/>
              <a:t>使用尚未赋值或未初始化的变量</a:t>
            </a:r>
            <a:endParaRPr lang="en-US" altLang="zh-CN" dirty="0"/>
          </a:p>
          <a:p>
            <a:pPr lvl="1"/>
            <a:r>
              <a:rPr lang="zh-CN" altLang="en-US" dirty="0"/>
              <a:t>错误的赋值或初始化</a:t>
            </a:r>
            <a:endParaRPr lang="en-US" altLang="zh-CN" dirty="0"/>
          </a:p>
          <a:p>
            <a:pPr lvl="1"/>
            <a:r>
              <a:rPr lang="zh-CN" altLang="en-US" dirty="0"/>
              <a:t>数组越界</a:t>
            </a:r>
            <a:endParaRPr lang="en-US" altLang="zh-CN" dirty="0"/>
          </a:p>
          <a:p>
            <a:pPr lvl="1"/>
            <a:r>
              <a:rPr lang="zh-CN" altLang="en-US" dirty="0"/>
              <a:t>非法指针</a:t>
            </a:r>
            <a:endParaRPr lang="en-US" altLang="zh-CN" dirty="0"/>
          </a:p>
          <a:p>
            <a:pPr lvl="1"/>
            <a:r>
              <a:rPr lang="zh-CN" altLang="en-US" dirty="0"/>
              <a:t>不一致的数据类型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4488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1106016"/>
            <a:ext cx="10873208" cy="4843264"/>
          </a:xfrm>
        </p:spPr>
        <p:txBody>
          <a:bodyPr/>
          <a:lstStyle/>
          <a:p>
            <a:r>
              <a:rPr lang="zh-CN" altLang="en-US" dirty="0"/>
              <a:t>模块接口测试：考虑数据能否正确地输入和输出</a:t>
            </a:r>
          </a:p>
          <a:p>
            <a:pPr lvl="1"/>
            <a:r>
              <a:rPr lang="zh-CN" altLang="en-US" dirty="0"/>
              <a:t>输入的实参与形参在个数、属性和顺序上是否匹配</a:t>
            </a:r>
          </a:p>
          <a:p>
            <a:pPr lvl="1"/>
            <a:r>
              <a:rPr lang="zh-CN" altLang="en-US" dirty="0"/>
              <a:t>被测模块调用其他模块时，传递的实参在个数、属性和顺序上与被调用模块的形参是否匹配</a:t>
            </a:r>
          </a:p>
          <a:p>
            <a:pPr lvl="1"/>
            <a:r>
              <a:rPr lang="zh-CN" altLang="en-US" dirty="0"/>
              <a:t>引用内部函数时，实参的</a:t>
            </a:r>
            <a:r>
              <a:rPr lang="zh-CN" altLang="en-US"/>
              <a:t>次序和类型是否</a:t>
            </a:r>
            <a:r>
              <a:rPr lang="zh-CN" altLang="en-US" dirty="0"/>
              <a:t>正确</a:t>
            </a:r>
            <a:endParaRPr lang="en-US" altLang="zh-CN" dirty="0"/>
          </a:p>
          <a:p>
            <a:pPr lvl="1"/>
            <a:r>
              <a:rPr lang="zh-CN" altLang="en-US" dirty="0"/>
              <a:t>全局变量在各模块中的定义是否一致</a:t>
            </a:r>
            <a:endParaRPr lang="en-US" altLang="zh-CN" dirty="0"/>
          </a:p>
          <a:p>
            <a:pPr marL="471487" lvl="1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注：主要关注单元中的输入和输出。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1592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对模块中每条独立执行路径进行测试，以发现如下问题</a:t>
            </a:r>
            <a:endParaRPr lang="en-US" altLang="zh-CN" dirty="0"/>
          </a:p>
          <a:p>
            <a:pPr lvl="1"/>
            <a:r>
              <a:rPr lang="zh-CN" altLang="zh-CN" dirty="0"/>
              <a:t>是否正确理解了操作符的优先次序</a:t>
            </a:r>
          </a:p>
          <a:p>
            <a:pPr lvl="1"/>
            <a:r>
              <a:rPr lang="zh-CN" altLang="zh-CN" dirty="0"/>
              <a:t>是否存在被零除的风险</a:t>
            </a:r>
          </a:p>
          <a:p>
            <a:pPr lvl="1"/>
            <a:r>
              <a:rPr lang="zh-CN" altLang="zh-CN" dirty="0"/>
              <a:t>是否不满足运算精度要求</a:t>
            </a:r>
          </a:p>
          <a:p>
            <a:pPr lvl="1"/>
            <a:r>
              <a:rPr lang="zh-CN" altLang="zh-CN" dirty="0"/>
              <a:t>变量初值是否正确</a:t>
            </a:r>
          </a:p>
          <a:p>
            <a:pPr lvl="1"/>
            <a:r>
              <a:rPr lang="zh-CN" altLang="zh-CN" dirty="0"/>
              <a:t>是否存在错误的</a:t>
            </a:r>
            <a:r>
              <a:rPr lang="zh-CN" altLang="en-US" dirty="0"/>
              <a:t>逻辑</a:t>
            </a:r>
            <a:r>
              <a:rPr lang="zh-CN" altLang="zh-CN" dirty="0"/>
              <a:t>运算符或优先次序</a:t>
            </a:r>
          </a:p>
          <a:p>
            <a:pPr lvl="1"/>
            <a:r>
              <a:rPr lang="zh-CN" altLang="zh-CN" dirty="0"/>
              <a:t>关系表达式中是否存在错误的变量和比较符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20566</TotalTime>
  <Words>1408</Words>
  <Application>Microsoft Office PowerPoint</Application>
  <PresentationFormat>宽屏</PresentationFormat>
  <Paragraphs>165</Paragraphs>
  <Slides>33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华文楷体</vt:lpstr>
      <vt:lpstr>华文隶书</vt:lpstr>
      <vt:lpstr>华文新魏</vt:lpstr>
      <vt:lpstr>Arial</vt:lpstr>
      <vt:lpstr>Lucida Console</vt:lpstr>
      <vt:lpstr>Times New Roman</vt:lpstr>
      <vt:lpstr>Verdana</vt:lpstr>
      <vt:lpstr>Wingdings</vt:lpstr>
      <vt:lpstr>Profile</vt:lpstr>
      <vt:lpstr>软件测试实用教程 ——方法与实践</vt:lpstr>
      <vt:lpstr>目   录</vt:lpstr>
      <vt:lpstr>内容回顾</vt:lpstr>
      <vt:lpstr>单元测试的基本概念</vt:lpstr>
      <vt:lpstr>目   录</vt:lpstr>
      <vt:lpstr>单元测试的内容</vt:lpstr>
      <vt:lpstr>单元测试内容</vt:lpstr>
      <vt:lpstr>单元测试内容</vt:lpstr>
      <vt:lpstr>单元测试内容</vt:lpstr>
      <vt:lpstr>单元测试内容</vt:lpstr>
      <vt:lpstr>单元测试的内容</vt:lpstr>
      <vt:lpstr>7.2 单元测试的内容</vt:lpstr>
      <vt:lpstr>目   录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目   录</vt:lpstr>
      <vt:lpstr>单元测试内容举例</vt:lpstr>
      <vt:lpstr>单元测试内容举例</vt:lpstr>
      <vt:lpstr>单元测试举例</vt:lpstr>
      <vt:lpstr>单元测试举例</vt:lpstr>
      <vt:lpstr>单元测试举例</vt:lpstr>
      <vt:lpstr>单元测试举例</vt:lpstr>
      <vt:lpstr>单元测试工具</vt:lpstr>
      <vt:lpstr>单元测试总结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 </cp:lastModifiedBy>
  <cp:revision>357</cp:revision>
  <dcterms:created xsi:type="dcterms:W3CDTF">2008-07-27T05:17:11Z</dcterms:created>
  <dcterms:modified xsi:type="dcterms:W3CDTF">2019-11-18T02:06:33Z</dcterms:modified>
</cp:coreProperties>
</file>