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36"/>
  </p:notesMasterIdLst>
  <p:handoutMasterIdLst>
    <p:handoutMasterId r:id="rId37"/>
  </p:handoutMasterIdLst>
  <p:sldIdLst>
    <p:sldId id="552" r:id="rId2"/>
    <p:sldId id="553" r:id="rId3"/>
    <p:sldId id="554" r:id="rId4"/>
    <p:sldId id="556" r:id="rId5"/>
    <p:sldId id="555" r:id="rId6"/>
    <p:sldId id="557" r:id="rId7"/>
    <p:sldId id="559" r:id="rId8"/>
    <p:sldId id="560" r:id="rId9"/>
    <p:sldId id="561" r:id="rId10"/>
    <p:sldId id="563" r:id="rId11"/>
    <p:sldId id="564" r:id="rId12"/>
    <p:sldId id="588" r:id="rId13"/>
    <p:sldId id="565" r:id="rId14"/>
    <p:sldId id="566" r:id="rId15"/>
    <p:sldId id="567" r:id="rId16"/>
    <p:sldId id="568" r:id="rId17"/>
    <p:sldId id="586" r:id="rId18"/>
    <p:sldId id="569" r:id="rId19"/>
    <p:sldId id="570" r:id="rId20"/>
    <p:sldId id="571" r:id="rId21"/>
    <p:sldId id="572" r:id="rId22"/>
    <p:sldId id="573" r:id="rId23"/>
    <p:sldId id="574" r:id="rId24"/>
    <p:sldId id="587" r:id="rId25"/>
    <p:sldId id="575" r:id="rId26"/>
    <p:sldId id="576" r:id="rId27"/>
    <p:sldId id="577" r:id="rId28"/>
    <p:sldId id="578" r:id="rId29"/>
    <p:sldId id="579" r:id="rId30"/>
    <p:sldId id="580" r:id="rId31"/>
    <p:sldId id="582" r:id="rId32"/>
    <p:sldId id="589" r:id="rId33"/>
    <p:sldId id="583" r:id="rId34"/>
    <p:sldId id="584" r:id="rId35"/>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0886" autoAdjust="0"/>
    <p:restoredTop sz="88119" autoAdjust="0"/>
  </p:normalViewPr>
  <p:slideViewPr>
    <p:cSldViewPr>
      <p:cViewPr varScale="1">
        <p:scale>
          <a:sx n="59" d="100"/>
          <a:sy n="59" d="100"/>
        </p:scale>
        <p:origin x="91" y="235"/>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a:t>
            </a:fld>
            <a:endParaRPr lang="en-US" altLang="zh-CN"/>
          </a:p>
        </p:txBody>
      </p:sp>
    </p:spTree>
    <p:extLst>
      <p:ext uri="{BB962C8B-B14F-4D97-AF65-F5344CB8AC3E}">
        <p14:creationId xmlns:p14="http://schemas.microsoft.com/office/powerpoint/2010/main" val="1985443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例子</a:t>
            </a:r>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6</a:t>
            </a:fld>
            <a:endParaRPr lang="en-US" altLang="zh-CN" dirty="0"/>
          </a:p>
        </p:txBody>
      </p:sp>
    </p:spTree>
    <p:extLst>
      <p:ext uri="{BB962C8B-B14F-4D97-AF65-F5344CB8AC3E}">
        <p14:creationId xmlns:p14="http://schemas.microsoft.com/office/powerpoint/2010/main" val="39978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8</a:t>
            </a:r>
          </a:p>
          <a:p>
            <a:r>
              <a:rPr lang="zh-CN" altLang="en-US" dirty="0"/>
              <a:t>特点分析，需要开发哪些驱动模块，哪些桩模块</a:t>
            </a:r>
            <a:endParaRPr lang="en-US" altLang="zh-CN" dirty="0"/>
          </a:p>
          <a:p>
            <a:r>
              <a:rPr lang="en-US" altLang="zh-CN" dirty="0" err="1"/>
              <a:t>GD:getDate</a:t>
            </a:r>
            <a:endParaRPr lang="en-US" altLang="zh-CN" dirty="0"/>
          </a:p>
          <a:p>
            <a:r>
              <a:rPr lang="en-US" altLang="zh-CN" dirty="0" err="1"/>
              <a:t>VD:validate</a:t>
            </a:r>
            <a:endParaRPr lang="en-US" altLang="zh-CN" dirty="0"/>
          </a:p>
          <a:p>
            <a:r>
              <a:rPr lang="en-US" altLang="zh-CN" dirty="0" err="1"/>
              <a:t>LDOM:lastDayOfMonth</a:t>
            </a:r>
            <a:endParaRPr lang="en-US" altLang="zh-CN" dirty="0"/>
          </a:p>
          <a:p>
            <a:r>
              <a:rPr lang="en-US" altLang="zh-CN" dirty="0" err="1"/>
              <a:t>iLY:isLeapYear</a:t>
            </a:r>
            <a:endParaRPr lang="en-US" altLang="zh-CN" dirty="0"/>
          </a:p>
          <a:p>
            <a:r>
              <a:rPr lang="en-US" altLang="zh-CN" dirty="0" err="1"/>
              <a:t>ID:IncrementDate</a:t>
            </a:r>
            <a:endParaRPr lang="en-US" altLang="zh-CN" dirty="0"/>
          </a:p>
          <a:p>
            <a:r>
              <a:rPr lang="en-US" altLang="zh-CN" dirty="0"/>
              <a:t>PD:</a:t>
            </a:r>
            <a:r>
              <a:rPr lang="zh-CN" altLang="en-US" dirty="0"/>
              <a:t>打印日期</a:t>
            </a:r>
          </a:p>
        </p:txBody>
      </p:sp>
      <p:sp>
        <p:nvSpPr>
          <p:cNvPr id="4" name="灯片编号占位符 3"/>
          <p:cNvSpPr>
            <a:spLocks noGrp="1"/>
          </p:cNvSpPr>
          <p:nvPr>
            <p:ph type="sldNum" sz="quarter" idx="10"/>
          </p:nvPr>
        </p:nvSpPr>
        <p:spPr/>
        <p:txBody>
          <a:bodyPr/>
          <a:lstStyle/>
          <a:p>
            <a:fld id="{9294396F-7CC6-42E5-83BE-72592AAF95CF}" type="slidenum">
              <a:rPr lang="zh-CN" altLang="en-US" smtClean="0"/>
              <a:t>9</a:t>
            </a:fld>
            <a:endParaRPr lang="zh-CN" altLang="en-US"/>
          </a:p>
        </p:txBody>
      </p:sp>
    </p:spTree>
    <p:extLst>
      <p:ext uri="{BB962C8B-B14F-4D97-AF65-F5344CB8AC3E}">
        <p14:creationId xmlns:p14="http://schemas.microsoft.com/office/powerpoint/2010/main" val="1246670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给出测试用例</a:t>
            </a:r>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10</a:t>
            </a:fld>
            <a:endParaRPr lang="en-US" altLang="zh-CN" dirty="0"/>
          </a:p>
        </p:txBody>
      </p:sp>
    </p:spTree>
    <p:extLst>
      <p:ext uri="{BB962C8B-B14F-4D97-AF65-F5344CB8AC3E}">
        <p14:creationId xmlns:p14="http://schemas.microsoft.com/office/powerpoint/2010/main" val="3980431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写全测试用例</a:t>
            </a:r>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13</a:t>
            </a:fld>
            <a:endParaRPr lang="en-US" altLang="zh-CN" dirty="0"/>
          </a:p>
        </p:txBody>
      </p:sp>
    </p:spTree>
    <p:extLst>
      <p:ext uri="{BB962C8B-B14F-4D97-AF65-F5344CB8AC3E}">
        <p14:creationId xmlns:p14="http://schemas.microsoft.com/office/powerpoint/2010/main" val="1953808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18</a:t>
            </a:fld>
            <a:endParaRPr lang="zh-CN" altLang="en-US"/>
          </a:p>
        </p:txBody>
      </p:sp>
    </p:spTree>
    <p:extLst>
      <p:ext uri="{BB962C8B-B14F-4D97-AF65-F5344CB8AC3E}">
        <p14:creationId xmlns:p14="http://schemas.microsoft.com/office/powerpoint/2010/main" val="2973232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21</a:t>
            </a:fld>
            <a:endParaRPr lang="zh-CN" altLang="en-US"/>
          </a:p>
        </p:txBody>
      </p:sp>
    </p:spTree>
    <p:extLst>
      <p:ext uri="{BB962C8B-B14F-4D97-AF65-F5344CB8AC3E}">
        <p14:creationId xmlns:p14="http://schemas.microsoft.com/office/powerpoint/2010/main" val="705027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903589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a:t>单击此处编辑母版文本样式</a:t>
            </a:r>
          </a:p>
          <a:p>
            <a:pPr lvl="1"/>
            <a:r>
              <a:rPr lang="zh-CN" altLang="en-US" dirty="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8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a:t>Click to edit Master text styles</a:t>
            </a:r>
          </a:p>
          <a:p>
            <a:pPr lvl="1"/>
            <a:r>
              <a:rPr lang="zh-CN" altLang="zh-CN" dirty="0"/>
              <a:t>Second level</a:t>
            </a:r>
          </a:p>
          <a:p>
            <a:pPr lvl="2"/>
            <a:r>
              <a:rPr lang="zh-CN" altLang="zh-CN" dirty="0"/>
              <a:t>Third level</a:t>
            </a:r>
          </a:p>
          <a:p>
            <a:pPr lvl="3"/>
            <a:r>
              <a:rPr lang="zh-CN" altLang="zh-CN" dirty="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a:t>单击此处编辑母版标题样式</a:t>
            </a:r>
            <a:endParaRPr lang="zh-CN" altLang="zh-CN" dirty="0"/>
          </a:p>
        </p:txBody>
      </p:sp>
    </p:spTree>
    <p:extLst>
      <p:ext uri="{BB962C8B-B14F-4D97-AF65-F5344CB8AC3E}">
        <p14:creationId xmlns:p14="http://schemas.microsoft.com/office/powerpoint/2010/main" val="1958505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 id="2147483924" r:id="rId8"/>
  </p:sldLayoutIdLst>
  <p:transition>
    <p:blinds dir="vert"/>
  </p:transition>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1055440" y="1868760"/>
            <a:ext cx="10363200" cy="1128192"/>
          </a:xfrm>
        </p:spPr>
        <p:txBody>
          <a:bodyPr/>
          <a:lstStyle/>
          <a:p>
            <a:pPr algn="ctr" eaLnBrk="1" hangingPunct="1"/>
            <a:r>
              <a:rPr lang="zh-CN" altLang="en-US" sz="6000" b="1" dirty="0">
                <a:ea typeface="华文隶书" pitchFamily="2" charset="-122"/>
              </a:rPr>
              <a:t>软件测试实用教程</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dirty="0" err="1">
                <a:latin typeface="华文隶书" pitchFamily="2" charset="-122"/>
                <a:ea typeface="华文隶书" pitchFamily="2" charset="-122"/>
              </a:rPr>
              <a:t>PartIII</a:t>
            </a:r>
            <a:r>
              <a:rPr lang="en-US" altLang="zh-CN" sz="4400" b="1" dirty="0">
                <a:latin typeface="华文隶书" pitchFamily="2" charset="-122"/>
                <a:ea typeface="华文隶书" pitchFamily="2" charset="-122"/>
              </a:rPr>
              <a:t>  </a:t>
            </a:r>
            <a:r>
              <a:rPr lang="zh-CN" altLang="en-US" sz="4400" b="1" dirty="0">
                <a:latin typeface="华文隶书" pitchFamily="2" charset="-122"/>
                <a:ea typeface="华文隶书" pitchFamily="2" charset="-122"/>
              </a:rPr>
              <a:t>软件测试应用</a:t>
            </a:r>
            <a:r>
              <a:rPr lang="en-US" altLang="zh-CN" sz="4400" b="1" dirty="0">
                <a:latin typeface="华文隶书" pitchFamily="2" charset="-122"/>
                <a:ea typeface="华文隶书" pitchFamily="2" charset="-122"/>
              </a:rPr>
              <a:t>---</a:t>
            </a:r>
            <a:r>
              <a:rPr lang="zh-CN" altLang="en-US" sz="4400" dirty="0">
                <a:latin typeface="华文隶书" pitchFamily="2" charset="-122"/>
                <a:ea typeface="华文隶书" pitchFamily="2" charset="-122"/>
              </a:rPr>
              <a:t>集成</a:t>
            </a:r>
            <a:r>
              <a:rPr lang="zh-CN" altLang="en-US" sz="4400" b="1" dirty="0">
                <a:latin typeface="华文隶书" pitchFamily="2" charset="-122"/>
                <a:ea typeface="华文隶书" pitchFamily="2" charset="-122"/>
              </a:rPr>
              <a:t>测试</a:t>
            </a:r>
          </a:p>
        </p:txBody>
      </p:sp>
    </p:spTree>
    <p:extLst>
      <p:ext uri="{BB962C8B-B14F-4D97-AF65-F5344CB8AC3E}">
        <p14:creationId xmlns:p14="http://schemas.microsoft.com/office/powerpoint/2010/main" val="164977199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集成测试方法</a:t>
            </a:r>
            <a:r>
              <a:rPr lang="en-US" altLang="zh-CN" dirty="0"/>
              <a:t>—</a:t>
            </a:r>
            <a:r>
              <a:rPr lang="zh-CN" altLang="en-US" dirty="0"/>
              <a:t>邻居集成</a:t>
            </a:r>
          </a:p>
        </p:txBody>
      </p:sp>
      <p:sp>
        <p:nvSpPr>
          <p:cNvPr id="2" name="内容占位符 1"/>
          <p:cNvSpPr>
            <a:spLocks noGrp="1"/>
          </p:cNvSpPr>
          <p:nvPr>
            <p:ph idx="1"/>
          </p:nvPr>
        </p:nvSpPr>
        <p:spPr>
          <a:xfrm>
            <a:off x="623392" y="980728"/>
            <a:ext cx="7416824" cy="4843264"/>
          </a:xfrm>
        </p:spPr>
        <p:txBody>
          <a:bodyPr/>
          <a:lstStyle/>
          <a:p>
            <a:r>
              <a:rPr lang="zh-CN" altLang="en-US" dirty="0">
                <a:solidFill>
                  <a:srgbClr val="FF0000"/>
                </a:solidFill>
              </a:rPr>
              <a:t>概念</a:t>
            </a:r>
            <a:r>
              <a:rPr lang="zh-CN" altLang="en-US" dirty="0"/>
              <a:t>：</a:t>
            </a:r>
            <a:r>
              <a:rPr lang="zh-CN" altLang="zh-CN" dirty="0"/>
              <a:t>邻居是指某个指定模块及其所有直接调用该模块的上层模块以及所有被该模块直接调用的下层模块</a:t>
            </a:r>
            <a:endParaRPr lang="en-US" altLang="zh-CN" dirty="0"/>
          </a:p>
          <a:p>
            <a:r>
              <a:rPr lang="zh-CN" altLang="zh-CN" dirty="0">
                <a:solidFill>
                  <a:srgbClr val="FF0000"/>
                </a:solidFill>
              </a:rPr>
              <a:t>基本思想</a:t>
            </a:r>
            <a:r>
              <a:rPr lang="zh-CN" altLang="zh-CN" dirty="0"/>
              <a:t>：将每个集成测试用例限定在某个节点的邻居上，针对某个模块的集成测试用例应同时包含该模块及其邻居</a:t>
            </a:r>
            <a:endParaRPr lang="en-US" altLang="zh-CN" dirty="0"/>
          </a:p>
          <a:p>
            <a:pPr marL="0" indent="0">
              <a:buNone/>
            </a:pPr>
            <a:r>
              <a:rPr lang="en-US" altLang="zh-CN" dirty="0"/>
              <a:t>                                                                                                                                                                                                                                                                                                                                                              </a:t>
            </a:r>
            <a:endParaRPr lang="zh-CN" altLang="en-US" dirty="0"/>
          </a:p>
        </p:txBody>
      </p:sp>
      <p:pic>
        <p:nvPicPr>
          <p:cNvPr id="4" name="Picture 6" descr="8t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68208" y="1556792"/>
            <a:ext cx="3571875"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461196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集成测试方法</a:t>
            </a:r>
            <a:r>
              <a:rPr lang="en-US" altLang="zh-CN" dirty="0"/>
              <a:t>—</a:t>
            </a:r>
            <a:r>
              <a:rPr lang="zh-CN" altLang="en-US" dirty="0"/>
              <a:t>邻居集成</a:t>
            </a:r>
          </a:p>
        </p:txBody>
      </p:sp>
      <p:sp>
        <p:nvSpPr>
          <p:cNvPr id="3" name="内容占位符 2"/>
          <p:cNvSpPr>
            <a:spLocks noGrp="1"/>
          </p:cNvSpPr>
          <p:nvPr>
            <p:ph idx="1"/>
          </p:nvPr>
        </p:nvSpPr>
        <p:spPr/>
        <p:txBody>
          <a:bodyPr/>
          <a:lstStyle/>
          <a:p>
            <a:r>
              <a:rPr lang="zh-CN" altLang="en-US" dirty="0">
                <a:solidFill>
                  <a:srgbClr val="FF0000"/>
                </a:solidFill>
              </a:rPr>
              <a:t>测试用例设计</a:t>
            </a:r>
            <a:r>
              <a:rPr lang="zh-CN" altLang="en-US" dirty="0"/>
              <a:t>：如图所示</a:t>
            </a:r>
            <a:endParaRPr lang="en-US" altLang="zh-CN" dirty="0"/>
          </a:p>
          <a:p>
            <a:pPr lvl="1"/>
            <a:r>
              <a:rPr lang="en-US" altLang="zh-CN" dirty="0"/>
              <a:t>ND3—GD---VD                        </a:t>
            </a:r>
          </a:p>
          <a:p>
            <a:pPr lvl="1"/>
            <a:r>
              <a:rPr lang="en-US" altLang="zh-CN" dirty="0"/>
              <a:t>GD-----VD---LDOM </a:t>
            </a:r>
          </a:p>
          <a:p>
            <a:pPr lvl="1"/>
            <a:r>
              <a:rPr lang="en-US" altLang="zh-CN" dirty="0"/>
              <a:t>VD----LDOM----</a:t>
            </a:r>
            <a:r>
              <a:rPr lang="en-US" altLang="zh-CN" dirty="0" err="1"/>
              <a:t>iLY</a:t>
            </a:r>
            <a:endParaRPr lang="en-US" altLang="zh-CN" dirty="0"/>
          </a:p>
          <a:p>
            <a:pPr lvl="1"/>
            <a:r>
              <a:rPr lang="en-US" altLang="zh-CN" dirty="0"/>
              <a:t>ID—LDOM—</a:t>
            </a:r>
            <a:r>
              <a:rPr lang="en-US" altLang="zh-CN" dirty="0" err="1"/>
              <a:t>iLY</a:t>
            </a:r>
            <a:endParaRPr lang="en-US" altLang="zh-CN" dirty="0"/>
          </a:p>
          <a:p>
            <a:endParaRPr lang="zh-CN" altLang="en-US" dirty="0"/>
          </a:p>
        </p:txBody>
      </p:sp>
      <p:sp>
        <p:nvSpPr>
          <p:cNvPr id="4" name="内容占位符 2"/>
          <p:cNvSpPr txBox="1">
            <a:spLocks/>
          </p:cNvSpPr>
          <p:nvPr/>
        </p:nvSpPr>
        <p:spPr bwMode="auto">
          <a:xfrm>
            <a:off x="4367808" y="1988840"/>
            <a:ext cx="3960440"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288"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lvl="1"/>
            <a:r>
              <a:rPr lang="en-US" altLang="zh-CN" kern="0" dirty="0"/>
              <a:t>ND3—VD--LDOM</a:t>
            </a:r>
          </a:p>
          <a:p>
            <a:pPr lvl="1"/>
            <a:r>
              <a:rPr lang="en-US" altLang="zh-CN" kern="0" dirty="0"/>
              <a:t>ND3---ID---LDOM</a:t>
            </a:r>
          </a:p>
          <a:p>
            <a:pPr lvl="1"/>
            <a:r>
              <a:rPr lang="en-US" altLang="zh-CN" kern="0" dirty="0"/>
              <a:t>ND3---PD</a:t>
            </a:r>
            <a:endParaRPr lang="zh-CN" altLang="en-US" kern="0" dirty="0"/>
          </a:p>
        </p:txBody>
      </p:sp>
      <p:pic>
        <p:nvPicPr>
          <p:cNvPr id="5" name="Picture 6" descr="8t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84232" y="2060848"/>
            <a:ext cx="3571875"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991175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集成测试方法</a:t>
            </a:r>
            <a:r>
              <a:rPr lang="en-US" altLang="zh-CN" dirty="0"/>
              <a:t>—</a:t>
            </a:r>
            <a:r>
              <a:rPr lang="zh-CN" altLang="en-US" dirty="0"/>
              <a:t>邻居集成</a:t>
            </a:r>
          </a:p>
        </p:txBody>
      </p:sp>
      <p:sp>
        <p:nvSpPr>
          <p:cNvPr id="4" name="内容占位符 3"/>
          <p:cNvSpPr>
            <a:spLocks noGrp="1"/>
          </p:cNvSpPr>
          <p:nvPr>
            <p:ph idx="1"/>
          </p:nvPr>
        </p:nvSpPr>
        <p:spPr/>
        <p:txBody>
          <a:bodyPr/>
          <a:lstStyle/>
          <a:p>
            <a:r>
              <a:rPr lang="zh-CN" altLang="en-US" dirty="0">
                <a:solidFill>
                  <a:srgbClr val="FF0000"/>
                </a:solidFill>
              </a:rPr>
              <a:t>规模</a:t>
            </a:r>
            <a:r>
              <a:rPr lang="zh-CN" altLang="en-US" dirty="0"/>
              <a:t>：共</a:t>
            </a:r>
            <a:r>
              <a:rPr lang="en-US" altLang="zh-CN" dirty="0"/>
              <a:t>m</a:t>
            </a:r>
            <a:r>
              <a:rPr lang="zh-CN" altLang="en-US" dirty="0"/>
              <a:t>个模块，其中</a:t>
            </a:r>
            <a:r>
              <a:rPr lang="en-US" altLang="zh-CN" dirty="0"/>
              <a:t>n</a:t>
            </a:r>
            <a:r>
              <a:rPr lang="zh-CN" altLang="en-US" dirty="0"/>
              <a:t>个模块是中间层的模块，根节点直接调用叶子节点</a:t>
            </a:r>
            <a:r>
              <a:rPr lang="en-US" altLang="zh-CN" dirty="0"/>
              <a:t>[1</a:t>
            </a:r>
            <a:r>
              <a:rPr lang="zh-CN" altLang="en-US" dirty="0"/>
              <a:t>次</a:t>
            </a:r>
            <a:r>
              <a:rPr lang="en-US" altLang="zh-CN" dirty="0"/>
              <a:t>]{a</a:t>
            </a:r>
            <a:r>
              <a:rPr lang="zh-CN" altLang="en-US" dirty="0"/>
              <a:t>次</a:t>
            </a:r>
            <a:r>
              <a:rPr lang="en-US" altLang="zh-CN" dirty="0"/>
              <a:t>}</a:t>
            </a:r>
            <a:r>
              <a:rPr lang="zh-CN" altLang="en-US" dirty="0"/>
              <a:t>，用例数量</a:t>
            </a:r>
            <a:r>
              <a:rPr lang="en-US" altLang="zh-CN" dirty="0"/>
              <a:t>[n+1]{</a:t>
            </a:r>
            <a:r>
              <a:rPr lang="en-US" altLang="zh-CN" dirty="0" err="1"/>
              <a:t>n+a</a:t>
            </a:r>
            <a:r>
              <a:rPr lang="zh-CN" altLang="en-US" dirty="0"/>
              <a:t>次</a:t>
            </a:r>
            <a:r>
              <a:rPr lang="en-US" altLang="zh-CN" dirty="0"/>
              <a:t>}</a:t>
            </a:r>
            <a:r>
              <a:rPr lang="zh-CN" altLang="en-US" dirty="0"/>
              <a:t>；否则为</a:t>
            </a:r>
            <a:r>
              <a:rPr lang="en-US" altLang="zh-CN" dirty="0"/>
              <a:t>n</a:t>
            </a:r>
            <a:r>
              <a:rPr lang="zh-CN" altLang="en-US" dirty="0"/>
              <a:t>个</a:t>
            </a:r>
            <a:endParaRPr lang="en-US" altLang="zh-CN" dirty="0"/>
          </a:p>
          <a:p>
            <a:r>
              <a:rPr lang="zh-CN" altLang="en-US" dirty="0">
                <a:solidFill>
                  <a:srgbClr val="FF0000"/>
                </a:solidFill>
              </a:rPr>
              <a:t>特点分析</a:t>
            </a:r>
            <a:r>
              <a:rPr lang="zh-CN" altLang="en-US" dirty="0"/>
              <a:t>：试图通过扩大单个测试用例的范围来减少测试用例的总数，导致的结果是缺陷定位变得困难</a:t>
            </a:r>
            <a:endParaRPr lang="zh-CN" altLang="zh-CN" dirty="0"/>
          </a:p>
          <a:p>
            <a:endParaRPr lang="zh-CN" altLang="en-US" dirty="0"/>
          </a:p>
        </p:txBody>
      </p:sp>
    </p:spTree>
    <p:extLst>
      <p:ext uri="{BB962C8B-B14F-4D97-AF65-F5344CB8AC3E}">
        <p14:creationId xmlns:p14="http://schemas.microsoft.com/office/powerpoint/2010/main" val="2058308401"/>
      </p:ext>
    </p:extLst>
  </p:cSld>
  <p:clrMapOvr>
    <a:masterClrMapping/>
  </p:clrMapOvr>
  <p:transition>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集成测试方法</a:t>
            </a:r>
            <a:r>
              <a:rPr lang="en-US" altLang="zh-CN" dirty="0"/>
              <a:t>—</a:t>
            </a:r>
            <a:r>
              <a:rPr lang="zh-CN" altLang="en-US" dirty="0"/>
              <a:t>基于独立路径的测试</a:t>
            </a:r>
          </a:p>
        </p:txBody>
      </p:sp>
      <p:sp>
        <p:nvSpPr>
          <p:cNvPr id="2" name="内容占位符 1"/>
          <p:cNvSpPr>
            <a:spLocks noGrp="1"/>
          </p:cNvSpPr>
          <p:nvPr>
            <p:ph idx="1"/>
          </p:nvPr>
        </p:nvSpPr>
        <p:spPr>
          <a:xfrm>
            <a:off x="479376" y="908720"/>
            <a:ext cx="10657184" cy="4843264"/>
          </a:xfrm>
        </p:spPr>
        <p:txBody>
          <a:bodyPr/>
          <a:lstStyle/>
          <a:p>
            <a:r>
              <a:rPr lang="zh-CN" altLang="zh-CN" dirty="0">
                <a:solidFill>
                  <a:srgbClr val="FF0000"/>
                </a:solidFill>
              </a:rPr>
              <a:t>基本思想</a:t>
            </a:r>
            <a:r>
              <a:rPr lang="zh-CN" altLang="zh-CN" dirty="0"/>
              <a:t>：将函数调用图看做程序图，每个从根节点到叶子节点的调用形成了路径，每条独立路径即可构成一个集成测试用例</a:t>
            </a:r>
            <a:endParaRPr lang="en-US" altLang="zh-CN" dirty="0"/>
          </a:p>
          <a:p>
            <a:r>
              <a:rPr lang="zh-CN" altLang="en-US" dirty="0">
                <a:solidFill>
                  <a:srgbClr val="FF0000"/>
                </a:solidFill>
              </a:rPr>
              <a:t>测试用例设计</a:t>
            </a:r>
            <a:r>
              <a:rPr lang="zh-CN" altLang="en-US" dirty="0"/>
              <a:t>：</a:t>
            </a:r>
            <a:endParaRPr lang="en-US" altLang="zh-CN" dirty="0"/>
          </a:p>
          <a:p>
            <a:pPr lvl="1"/>
            <a:r>
              <a:rPr lang="en-US" altLang="zh-CN" dirty="0"/>
              <a:t>ND3-GD-VD-lDOM-iLY</a:t>
            </a:r>
          </a:p>
          <a:p>
            <a:pPr lvl="1"/>
            <a:r>
              <a:rPr lang="en-US" altLang="zh-CN" dirty="0"/>
              <a:t>ND3-VD-lDOM-iLY</a:t>
            </a:r>
          </a:p>
          <a:p>
            <a:pPr lvl="1"/>
            <a:r>
              <a:rPr lang="en-US" altLang="zh-CN" dirty="0"/>
              <a:t>ND3-ID-LDOM-iLY</a:t>
            </a:r>
          </a:p>
          <a:p>
            <a:pPr lvl="1"/>
            <a:r>
              <a:rPr lang="en-US" altLang="zh-CN" dirty="0"/>
              <a:t>ND3-PD</a:t>
            </a:r>
          </a:p>
          <a:p>
            <a:pPr lvl="1"/>
            <a:endParaRPr lang="en-US" altLang="zh-CN" dirty="0"/>
          </a:p>
          <a:p>
            <a:endParaRPr lang="zh-CN" altLang="en-US" dirty="0"/>
          </a:p>
        </p:txBody>
      </p:sp>
      <p:pic>
        <p:nvPicPr>
          <p:cNvPr id="6" name="Picture 6" descr="8T3"/>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76120" y="2132856"/>
            <a:ext cx="3857625" cy="382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椭圆 3">
            <a:extLst>
              <a:ext uri="{FF2B5EF4-FFF2-40B4-BE49-F238E27FC236}">
                <a16:creationId xmlns:a16="http://schemas.microsoft.com/office/drawing/2014/main" id="{714DA135-1D9A-4BEC-A49F-89D15F26BA01}"/>
              </a:ext>
            </a:extLst>
          </p:cNvPr>
          <p:cNvSpPr/>
          <p:nvPr/>
        </p:nvSpPr>
        <p:spPr>
          <a:xfrm>
            <a:off x="10560496" y="5301208"/>
            <a:ext cx="1296144" cy="655935"/>
          </a:xfrm>
          <a:prstGeom prst="ellipse">
            <a:avLst/>
          </a:prstGeom>
          <a:ln>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虚拟节点</a:t>
            </a:r>
          </a:p>
        </p:txBody>
      </p:sp>
      <p:cxnSp>
        <p:nvCxnSpPr>
          <p:cNvPr id="7" name="直接箭头连接符 6">
            <a:extLst>
              <a:ext uri="{FF2B5EF4-FFF2-40B4-BE49-F238E27FC236}">
                <a16:creationId xmlns:a16="http://schemas.microsoft.com/office/drawing/2014/main" id="{FA002ECC-0910-4955-B2E8-0E71FCBF7CAC}"/>
              </a:ext>
            </a:extLst>
          </p:cNvPr>
          <p:cNvCxnSpPr>
            <a:cxnSpLocks/>
            <a:endCxn id="4" idx="0"/>
          </p:cNvCxnSpPr>
          <p:nvPr/>
        </p:nvCxnSpPr>
        <p:spPr>
          <a:xfrm>
            <a:off x="10704512" y="3573016"/>
            <a:ext cx="504056" cy="1728192"/>
          </a:xfrm>
          <a:prstGeom prst="straightConnector1">
            <a:avLst/>
          </a:prstGeom>
          <a:ln>
            <a:solidFill>
              <a:srgbClr val="0000FF"/>
            </a:solidFill>
            <a:tailEnd type="triangle"/>
          </a:ln>
        </p:spPr>
        <p:style>
          <a:lnRef idx="3">
            <a:schemeClr val="accent1"/>
          </a:lnRef>
          <a:fillRef idx="0">
            <a:schemeClr val="accent1"/>
          </a:fillRef>
          <a:effectRef idx="2">
            <a:schemeClr val="accent1"/>
          </a:effectRef>
          <a:fontRef idx="minor">
            <a:schemeClr val="tx1"/>
          </a:fontRef>
        </p:style>
      </p:cxnSp>
      <p:cxnSp>
        <p:nvCxnSpPr>
          <p:cNvPr id="10" name="直接箭头连接符 9">
            <a:extLst>
              <a:ext uri="{FF2B5EF4-FFF2-40B4-BE49-F238E27FC236}">
                <a16:creationId xmlns:a16="http://schemas.microsoft.com/office/drawing/2014/main" id="{3A70DD88-9701-4342-94E4-595C3458B626}"/>
              </a:ext>
            </a:extLst>
          </p:cNvPr>
          <p:cNvCxnSpPr>
            <a:cxnSpLocks/>
            <a:endCxn id="4" idx="2"/>
          </p:cNvCxnSpPr>
          <p:nvPr/>
        </p:nvCxnSpPr>
        <p:spPr>
          <a:xfrm>
            <a:off x="8616280" y="5629175"/>
            <a:ext cx="1944216" cy="1"/>
          </a:xfrm>
          <a:prstGeom prst="straightConnector1">
            <a:avLst/>
          </a:prstGeom>
          <a:ln>
            <a:solidFill>
              <a:srgbClr val="0000FF"/>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685787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集成测试方法</a:t>
            </a:r>
            <a:r>
              <a:rPr lang="en-US" altLang="zh-CN" dirty="0"/>
              <a:t>—</a:t>
            </a:r>
            <a:r>
              <a:rPr lang="zh-CN" altLang="en-US" dirty="0"/>
              <a:t>基于独立路径的测试</a:t>
            </a:r>
          </a:p>
        </p:txBody>
      </p:sp>
      <p:sp>
        <p:nvSpPr>
          <p:cNvPr id="3" name="内容占位符 2"/>
          <p:cNvSpPr>
            <a:spLocks noGrp="1"/>
          </p:cNvSpPr>
          <p:nvPr>
            <p:ph idx="1"/>
          </p:nvPr>
        </p:nvSpPr>
        <p:spPr/>
        <p:txBody>
          <a:bodyPr/>
          <a:lstStyle/>
          <a:p>
            <a:r>
              <a:rPr lang="zh-CN" altLang="en-US" dirty="0">
                <a:solidFill>
                  <a:srgbClr val="FF0000"/>
                </a:solidFill>
              </a:rPr>
              <a:t>规模估算</a:t>
            </a:r>
            <a:r>
              <a:rPr lang="zh-CN" altLang="en-US" dirty="0"/>
              <a:t>：环复杂度</a:t>
            </a:r>
            <a:r>
              <a:rPr lang="en-US" altLang="zh-CN" dirty="0"/>
              <a:t>V</a:t>
            </a:r>
            <a:r>
              <a:rPr lang="zh-CN" altLang="en-US" dirty="0"/>
              <a:t>，测试用例数量也是</a:t>
            </a:r>
            <a:r>
              <a:rPr lang="en-US" altLang="zh-CN" dirty="0"/>
              <a:t>V</a:t>
            </a:r>
            <a:r>
              <a:rPr lang="zh-CN" altLang="en-US" dirty="0"/>
              <a:t>，但是存在不可能路径，需要去掉或编写桩模块构造可行路径</a:t>
            </a:r>
            <a:endParaRPr lang="en-US" altLang="zh-CN" dirty="0"/>
          </a:p>
          <a:p>
            <a:r>
              <a:rPr lang="zh-CN" altLang="en-US" dirty="0">
                <a:solidFill>
                  <a:srgbClr val="FF0000"/>
                </a:solidFill>
              </a:rPr>
              <a:t>特点分析</a:t>
            </a:r>
            <a:r>
              <a:rPr lang="zh-CN" altLang="en-US" dirty="0"/>
              <a:t>：减少桩和驱动模块开发量</a:t>
            </a:r>
            <a:endParaRPr lang="en-US" altLang="zh-CN" dirty="0"/>
          </a:p>
          <a:p>
            <a:r>
              <a:rPr lang="zh-CN" altLang="en-US" dirty="0">
                <a:solidFill>
                  <a:srgbClr val="FF0000"/>
                </a:solidFill>
              </a:rPr>
              <a:t>不足</a:t>
            </a:r>
            <a:r>
              <a:rPr lang="zh-CN" altLang="en-US" dirty="0"/>
              <a:t>：缺陷定位困难</a:t>
            </a:r>
            <a:endParaRPr lang="zh-CN" altLang="zh-CN" dirty="0"/>
          </a:p>
          <a:p>
            <a:endParaRPr lang="zh-CN" altLang="en-US" dirty="0"/>
          </a:p>
        </p:txBody>
      </p:sp>
    </p:spTree>
    <p:extLst>
      <p:ext uri="{BB962C8B-B14F-4D97-AF65-F5344CB8AC3E}">
        <p14:creationId xmlns:p14="http://schemas.microsoft.com/office/powerpoint/2010/main" val="69195805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a:t>集成测试的基本概念及内容</a:t>
            </a:r>
            <a:endParaRPr lang="en-US" altLang="zh-CN" dirty="0"/>
          </a:p>
          <a:p>
            <a:pPr>
              <a:lnSpc>
                <a:spcPct val="150000"/>
              </a:lnSpc>
            </a:pPr>
            <a:r>
              <a:rPr lang="zh-CN" altLang="en-US" dirty="0"/>
              <a:t>集成测试的方法</a:t>
            </a:r>
            <a:endParaRPr lang="en-US" altLang="zh-CN" dirty="0"/>
          </a:p>
          <a:p>
            <a:pPr>
              <a:lnSpc>
                <a:spcPct val="150000"/>
              </a:lnSpc>
            </a:pPr>
            <a:r>
              <a:rPr lang="zh-CN" altLang="en-US" dirty="0">
                <a:solidFill>
                  <a:srgbClr val="FF0000"/>
                </a:solidFill>
              </a:rPr>
              <a:t>集成测试的遍历顺序</a:t>
            </a:r>
          </a:p>
        </p:txBody>
      </p:sp>
      <p:sp>
        <p:nvSpPr>
          <p:cNvPr id="3" name="标题 2"/>
          <p:cNvSpPr>
            <a:spLocks noGrp="1"/>
          </p:cNvSpPr>
          <p:nvPr>
            <p:ph type="title" idx="4294967295"/>
          </p:nvPr>
        </p:nvSpPr>
        <p:spPr/>
        <p:txBody>
          <a:bodyPr/>
          <a:lstStyle/>
          <a:p>
            <a:pPr algn="ctr"/>
            <a:r>
              <a:rPr lang="zh-CN" altLang="en-US" dirty="0"/>
              <a:t>目   录</a:t>
            </a:r>
          </a:p>
        </p:txBody>
      </p:sp>
    </p:spTree>
    <p:extLst>
      <p:ext uri="{BB962C8B-B14F-4D97-AF65-F5344CB8AC3E}">
        <p14:creationId xmlns:p14="http://schemas.microsoft.com/office/powerpoint/2010/main" val="1797814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集成测试遍历顺序的设计</a:t>
            </a:r>
            <a:r>
              <a:rPr lang="en-US" altLang="zh-CN" dirty="0"/>
              <a:t>—</a:t>
            </a:r>
            <a:r>
              <a:rPr lang="zh-CN" altLang="en-US" dirty="0"/>
              <a:t>大爆炸集成</a:t>
            </a:r>
          </a:p>
        </p:txBody>
      </p:sp>
      <p:sp>
        <p:nvSpPr>
          <p:cNvPr id="2" name="内容占位符 1"/>
          <p:cNvSpPr>
            <a:spLocks noGrp="1"/>
          </p:cNvSpPr>
          <p:nvPr>
            <p:ph idx="1"/>
          </p:nvPr>
        </p:nvSpPr>
        <p:spPr>
          <a:xfrm>
            <a:off x="623392" y="1106016"/>
            <a:ext cx="11017224" cy="4843264"/>
          </a:xfrm>
        </p:spPr>
        <p:txBody>
          <a:bodyPr/>
          <a:lstStyle/>
          <a:p>
            <a:r>
              <a:rPr lang="zh-CN" altLang="zh-CN" dirty="0">
                <a:solidFill>
                  <a:srgbClr val="FF0000"/>
                </a:solidFill>
              </a:rPr>
              <a:t>基本思想</a:t>
            </a:r>
            <a:r>
              <a:rPr lang="zh-CN" altLang="zh-CN" dirty="0"/>
              <a:t>：将所有经过单元测试的模块一次性组装到被测系统中进行测试，完全不考虑模块之间的依赖性和可能的风险</a:t>
            </a:r>
          </a:p>
          <a:p>
            <a:r>
              <a:rPr lang="zh-CN" altLang="en-US" dirty="0">
                <a:solidFill>
                  <a:srgbClr val="FF0000"/>
                </a:solidFill>
              </a:rPr>
              <a:t>举例</a:t>
            </a:r>
            <a:r>
              <a:rPr lang="zh-CN" altLang="en-US" dirty="0"/>
              <a:t>：</a:t>
            </a:r>
            <a:r>
              <a:rPr lang="zh-CN" altLang="zh-CN" dirty="0"/>
              <a:t>将所有</a:t>
            </a:r>
            <a:r>
              <a:rPr lang="en-US" altLang="zh-CN" dirty="0"/>
              <a:t>7</a:t>
            </a:r>
            <a:r>
              <a:rPr lang="zh-CN" altLang="zh-CN" dirty="0"/>
              <a:t>个模块放在一起进行测试，即仅需一个测试用例，达到用例规模的最小化</a:t>
            </a:r>
            <a:endParaRPr lang="en-US" altLang="zh-CN" dirty="0"/>
          </a:p>
          <a:p>
            <a:r>
              <a:rPr lang="zh-CN" altLang="en-US" dirty="0">
                <a:solidFill>
                  <a:srgbClr val="FF0000"/>
                </a:solidFill>
              </a:rPr>
              <a:t>优点</a:t>
            </a:r>
            <a:r>
              <a:rPr lang="zh-CN" altLang="en-US" dirty="0"/>
              <a:t>：测试规模小</a:t>
            </a:r>
            <a:endParaRPr lang="en-US" altLang="zh-CN" dirty="0"/>
          </a:p>
        </p:txBody>
      </p:sp>
    </p:spTree>
    <p:extLst>
      <p:ext uri="{BB962C8B-B14F-4D97-AF65-F5344CB8AC3E}">
        <p14:creationId xmlns:p14="http://schemas.microsoft.com/office/powerpoint/2010/main" val="402796709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集成测试遍历顺序的设计</a:t>
            </a:r>
            <a:r>
              <a:rPr lang="en-US" altLang="zh-CN" dirty="0"/>
              <a:t>—</a:t>
            </a:r>
            <a:r>
              <a:rPr lang="zh-CN" altLang="en-US" dirty="0"/>
              <a:t>大爆炸集成</a:t>
            </a:r>
          </a:p>
        </p:txBody>
      </p:sp>
      <p:sp>
        <p:nvSpPr>
          <p:cNvPr id="3" name="内容占位符 2"/>
          <p:cNvSpPr>
            <a:spLocks noGrp="1"/>
          </p:cNvSpPr>
          <p:nvPr>
            <p:ph idx="1"/>
          </p:nvPr>
        </p:nvSpPr>
        <p:spPr/>
        <p:txBody>
          <a:bodyPr/>
          <a:lstStyle/>
          <a:p>
            <a:r>
              <a:rPr lang="zh-CN" altLang="en-US" dirty="0">
                <a:solidFill>
                  <a:srgbClr val="FF0000"/>
                </a:solidFill>
              </a:rPr>
              <a:t>缺点</a:t>
            </a:r>
            <a:r>
              <a:rPr lang="zh-CN" altLang="en-US" dirty="0"/>
              <a:t>：违反了测试从小范围到大范围展开的原则，难以定位问题</a:t>
            </a:r>
            <a:endParaRPr lang="en-US" altLang="zh-CN" dirty="0"/>
          </a:p>
          <a:p>
            <a:r>
              <a:rPr lang="zh-CN" altLang="en-US" dirty="0">
                <a:solidFill>
                  <a:srgbClr val="FF0000"/>
                </a:solidFill>
              </a:rPr>
              <a:t>适用场景</a:t>
            </a:r>
            <a:r>
              <a:rPr lang="zh-CN" altLang="en-US" dirty="0"/>
              <a:t>：稳定的软件版本，或涉及模块和接口数量不多的情况下（小范围内）</a:t>
            </a:r>
          </a:p>
          <a:p>
            <a:endParaRPr lang="zh-CN" altLang="en-US" dirty="0"/>
          </a:p>
        </p:txBody>
      </p:sp>
    </p:spTree>
    <p:extLst>
      <p:ext uri="{BB962C8B-B14F-4D97-AF65-F5344CB8AC3E}">
        <p14:creationId xmlns:p14="http://schemas.microsoft.com/office/powerpoint/2010/main" val="3523562079"/>
      </p:ext>
    </p:extLst>
  </p:cSld>
  <p:clrMapOvr>
    <a:masterClrMapping/>
  </p:clrMapOvr>
  <p:transition>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自顶向下集成</a:t>
            </a:r>
            <a:endParaRPr lang="zh-CN" altLang="en-US" dirty="0"/>
          </a:p>
        </p:txBody>
      </p:sp>
      <p:sp>
        <p:nvSpPr>
          <p:cNvPr id="2" name="内容占位符 1"/>
          <p:cNvSpPr>
            <a:spLocks noGrp="1"/>
          </p:cNvSpPr>
          <p:nvPr>
            <p:ph idx="1"/>
          </p:nvPr>
        </p:nvSpPr>
        <p:spPr/>
        <p:txBody>
          <a:bodyPr/>
          <a:lstStyle/>
          <a:p>
            <a:r>
              <a:rPr lang="zh-CN" altLang="zh-CN" dirty="0">
                <a:solidFill>
                  <a:srgbClr val="FF0000"/>
                </a:solidFill>
              </a:rPr>
              <a:t>基本思想</a:t>
            </a:r>
            <a:r>
              <a:rPr lang="zh-CN" altLang="zh-CN" dirty="0"/>
              <a:t>：</a:t>
            </a:r>
            <a:r>
              <a:rPr lang="en-US" altLang="zh-CN" dirty="0"/>
              <a:t> </a:t>
            </a:r>
            <a:r>
              <a:rPr lang="zh-CN" altLang="zh-CN" dirty="0"/>
              <a:t>从主控模块</a:t>
            </a:r>
            <a:r>
              <a:rPr lang="en-US" altLang="zh-CN" dirty="0"/>
              <a:t>(</a:t>
            </a:r>
            <a:r>
              <a:rPr lang="zh-CN" altLang="zh-CN" dirty="0"/>
              <a:t>主程序，即根节点</a:t>
            </a:r>
            <a:r>
              <a:rPr lang="en-US" altLang="zh-CN" dirty="0"/>
              <a:t>)</a:t>
            </a:r>
            <a:r>
              <a:rPr lang="zh-CN" altLang="zh-CN" dirty="0"/>
              <a:t>开始，按照系统程序结构，沿着控制层次从上而下，逐渐将各模块组装起来</a:t>
            </a:r>
            <a:endParaRPr lang="en-US" altLang="zh-CN" dirty="0"/>
          </a:p>
          <a:p>
            <a:r>
              <a:rPr lang="zh-CN" altLang="en-US" dirty="0">
                <a:solidFill>
                  <a:srgbClr val="FF0000"/>
                </a:solidFill>
              </a:rPr>
              <a:t>广度优先</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graphicFrame>
        <p:nvGraphicFramePr>
          <p:cNvPr id="4" name="Object 6"/>
          <p:cNvGraphicFramePr>
            <a:graphicFrameLocks noChangeAspect="1"/>
          </p:cNvGraphicFramePr>
          <p:nvPr>
            <p:extLst>
              <p:ext uri="{D42A27DB-BD31-4B8C-83A1-F6EECF244321}">
                <p14:modId xmlns:p14="http://schemas.microsoft.com/office/powerpoint/2010/main" val="674467834"/>
              </p:ext>
            </p:extLst>
          </p:nvPr>
        </p:nvGraphicFramePr>
        <p:xfrm>
          <a:off x="983432" y="2996952"/>
          <a:ext cx="10204985" cy="3355975"/>
        </p:xfrm>
        <a:graphic>
          <a:graphicData uri="http://schemas.openxmlformats.org/presentationml/2006/ole">
            <mc:AlternateContent xmlns:mc="http://schemas.openxmlformats.org/markup-compatibility/2006">
              <mc:Choice xmlns:v="urn:schemas-microsoft-com:vml" Requires="v">
                <p:oleObj spid="_x0000_s1064" r:id="rId4" imgW="3552120" imgH="1159560" progId="Visio.Drawing.11">
                  <p:embed/>
                </p:oleObj>
              </mc:Choice>
              <mc:Fallback>
                <p:oleObj r:id="rId4" imgW="3552120" imgH="115956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3432" y="2996952"/>
                        <a:ext cx="10204985" cy="33559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06893002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自顶向下集成</a:t>
            </a:r>
            <a:endParaRPr lang="zh-CN" altLang="en-US" dirty="0"/>
          </a:p>
        </p:txBody>
      </p:sp>
      <p:sp>
        <p:nvSpPr>
          <p:cNvPr id="2" name="内容占位符 1"/>
          <p:cNvSpPr>
            <a:spLocks noGrp="1"/>
          </p:cNvSpPr>
          <p:nvPr>
            <p:ph idx="1"/>
          </p:nvPr>
        </p:nvSpPr>
        <p:spPr/>
        <p:txBody>
          <a:bodyPr/>
          <a:lstStyle/>
          <a:p>
            <a:r>
              <a:rPr lang="zh-CN" altLang="en-US" dirty="0"/>
              <a:t>继续集成</a:t>
            </a:r>
          </a:p>
        </p:txBody>
      </p:sp>
      <p:graphicFrame>
        <p:nvGraphicFramePr>
          <p:cNvPr id="4" name="Object 3"/>
          <p:cNvGraphicFramePr>
            <a:graphicFrameLocks noChangeAspect="1"/>
          </p:cNvGraphicFramePr>
          <p:nvPr>
            <p:extLst>
              <p:ext uri="{D42A27DB-BD31-4B8C-83A1-F6EECF244321}">
                <p14:modId xmlns:p14="http://schemas.microsoft.com/office/powerpoint/2010/main" val="1598686040"/>
              </p:ext>
            </p:extLst>
          </p:nvPr>
        </p:nvGraphicFramePr>
        <p:xfrm>
          <a:off x="1163637" y="1916832"/>
          <a:ext cx="3427535" cy="3799909"/>
        </p:xfrm>
        <a:graphic>
          <a:graphicData uri="http://schemas.openxmlformats.org/presentationml/2006/ole">
            <mc:AlternateContent xmlns:mc="http://schemas.openxmlformats.org/markup-compatibility/2006">
              <mc:Choice xmlns:v="urn:schemas-microsoft-com:vml" Requires="v">
                <p:oleObj spid="_x0000_s2124" r:id="rId3" imgW="1145160" imgH="1260360" progId="Visio.Drawing.11">
                  <p:embed/>
                </p:oleObj>
              </mc:Choice>
              <mc:Fallback>
                <p:oleObj r:id="rId3" imgW="1145160" imgH="126036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3637" y="1916832"/>
                        <a:ext cx="3427535" cy="3799909"/>
                      </a:xfrm>
                      <a:prstGeom prst="rect">
                        <a:avLst/>
                      </a:prstGeom>
                      <a:noFill/>
                      <a:ln>
                        <a:noFill/>
                      </a:ln>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2602701933"/>
              </p:ext>
            </p:extLst>
          </p:nvPr>
        </p:nvGraphicFramePr>
        <p:xfrm>
          <a:off x="5799138" y="1268760"/>
          <a:ext cx="3713162" cy="4481184"/>
        </p:xfrm>
        <a:graphic>
          <a:graphicData uri="http://schemas.openxmlformats.org/presentationml/2006/ole">
            <mc:AlternateContent xmlns:mc="http://schemas.openxmlformats.org/markup-compatibility/2006">
              <mc:Choice xmlns:v="urn:schemas-microsoft-com:vml" Requires="v">
                <p:oleObj spid="_x0000_s2125" r:id="rId5" imgW="1337040" imgH="1598040" progId="Visio.Drawing.11">
                  <p:embed/>
                </p:oleObj>
              </mc:Choice>
              <mc:Fallback>
                <p:oleObj r:id="rId5" imgW="1337040" imgH="1598040"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9138" y="1268760"/>
                        <a:ext cx="3713162" cy="448118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88696580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内容回顾</a:t>
            </a:r>
          </a:p>
        </p:txBody>
      </p:sp>
      <p:sp>
        <p:nvSpPr>
          <p:cNvPr id="3" name="内容占位符 2"/>
          <p:cNvSpPr>
            <a:spLocks noGrp="1"/>
          </p:cNvSpPr>
          <p:nvPr>
            <p:ph idx="1"/>
          </p:nvPr>
        </p:nvSpPr>
        <p:spPr/>
        <p:txBody>
          <a:bodyPr/>
          <a:lstStyle/>
          <a:p>
            <a:r>
              <a:rPr lang="zh-CN" altLang="en-US" dirty="0"/>
              <a:t>单元测试的概念</a:t>
            </a:r>
            <a:endParaRPr lang="en-US" altLang="zh-CN" dirty="0"/>
          </a:p>
          <a:p>
            <a:r>
              <a:rPr lang="zh-CN" altLang="en-US" dirty="0"/>
              <a:t>单元选取的基本原则</a:t>
            </a:r>
            <a:endParaRPr lang="en-US" altLang="zh-CN" dirty="0"/>
          </a:p>
          <a:p>
            <a:r>
              <a:rPr lang="zh-CN" altLang="en-US" dirty="0"/>
              <a:t>单元测试的主要内容</a:t>
            </a:r>
          </a:p>
        </p:txBody>
      </p:sp>
    </p:spTree>
    <p:extLst>
      <p:ext uri="{BB962C8B-B14F-4D97-AF65-F5344CB8AC3E}">
        <p14:creationId xmlns:p14="http://schemas.microsoft.com/office/powerpoint/2010/main" val="19373103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自顶向下集成</a:t>
            </a:r>
            <a:endParaRPr lang="zh-CN" altLang="en-US" dirty="0"/>
          </a:p>
        </p:txBody>
      </p:sp>
      <p:sp>
        <p:nvSpPr>
          <p:cNvPr id="2" name="内容占位符 1"/>
          <p:cNvSpPr>
            <a:spLocks noGrp="1"/>
          </p:cNvSpPr>
          <p:nvPr>
            <p:ph idx="1"/>
          </p:nvPr>
        </p:nvSpPr>
        <p:spPr/>
        <p:txBody>
          <a:bodyPr/>
          <a:lstStyle/>
          <a:p>
            <a:r>
              <a:rPr lang="zh-CN" altLang="en-US" dirty="0"/>
              <a:t>以广度优先策略自顶向下集成的测试用例设计：</a:t>
            </a:r>
          </a:p>
        </p:txBody>
      </p:sp>
      <p:sp>
        <p:nvSpPr>
          <p:cNvPr id="5" name="内容占位符 2"/>
          <p:cNvSpPr txBox="1">
            <a:spLocks/>
          </p:cNvSpPr>
          <p:nvPr/>
        </p:nvSpPr>
        <p:spPr bwMode="auto">
          <a:xfrm>
            <a:off x="263352" y="4941168"/>
            <a:ext cx="2905000"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288"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zh-CN" altLang="en-US" sz="2400" kern="0" dirty="0"/>
              <a:t>（</a:t>
            </a:r>
            <a:r>
              <a:rPr lang="en-US" altLang="zh-CN" sz="2400" kern="0" dirty="0"/>
              <a:t>a</a:t>
            </a:r>
            <a:r>
              <a:rPr lang="zh-CN" altLang="en-US" sz="2400" kern="0" dirty="0"/>
              <a:t>）测试</a:t>
            </a:r>
            <a:r>
              <a:rPr lang="en-US" altLang="zh-CN" sz="2400" kern="0" dirty="0"/>
              <a:t>NextDate3</a:t>
            </a:r>
            <a:endParaRPr lang="zh-CN" altLang="en-US" sz="2400" kern="0" dirty="0"/>
          </a:p>
        </p:txBody>
      </p:sp>
      <p:sp>
        <p:nvSpPr>
          <p:cNvPr id="6" name="内容占位符 2"/>
          <p:cNvSpPr txBox="1">
            <a:spLocks/>
          </p:cNvSpPr>
          <p:nvPr/>
        </p:nvSpPr>
        <p:spPr bwMode="auto">
          <a:xfrm>
            <a:off x="3287688" y="4941168"/>
            <a:ext cx="2905000"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288"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zh-CN" altLang="en-US" sz="2400" kern="0" dirty="0"/>
              <a:t>（</a:t>
            </a:r>
            <a:r>
              <a:rPr lang="en-US" altLang="zh-CN" sz="2400" kern="0" dirty="0"/>
              <a:t>b</a:t>
            </a:r>
            <a:r>
              <a:rPr lang="zh-CN" altLang="en-US" sz="2400" kern="0" dirty="0"/>
              <a:t>）加入</a:t>
            </a:r>
            <a:r>
              <a:rPr lang="en-US" altLang="zh-CN" sz="2400" kern="0" dirty="0" err="1"/>
              <a:t>GetDate</a:t>
            </a:r>
            <a:endParaRPr lang="zh-CN" altLang="en-US" sz="2400" kern="0" dirty="0"/>
          </a:p>
        </p:txBody>
      </p:sp>
      <p:sp>
        <p:nvSpPr>
          <p:cNvPr id="7" name="内容占位符 2"/>
          <p:cNvSpPr txBox="1">
            <a:spLocks/>
          </p:cNvSpPr>
          <p:nvPr/>
        </p:nvSpPr>
        <p:spPr bwMode="auto">
          <a:xfrm>
            <a:off x="6168008" y="5157192"/>
            <a:ext cx="2905000"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288"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zh-CN" altLang="en-US" sz="2400" kern="0" dirty="0"/>
              <a:t>（</a:t>
            </a:r>
            <a:r>
              <a:rPr lang="en-US" altLang="zh-CN" sz="2400" kern="0" dirty="0"/>
              <a:t>c</a:t>
            </a:r>
            <a:r>
              <a:rPr lang="zh-CN" altLang="en-US" sz="2400" kern="0" dirty="0"/>
              <a:t>）加入</a:t>
            </a:r>
            <a:r>
              <a:rPr lang="en-US" altLang="zh-CN" sz="2400" kern="0" dirty="0" err="1"/>
              <a:t>ValidDate</a:t>
            </a:r>
            <a:endParaRPr lang="zh-CN" altLang="en-US" sz="2400" kern="0" dirty="0"/>
          </a:p>
        </p:txBody>
      </p:sp>
      <p:sp>
        <p:nvSpPr>
          <p:cNvPr id="8" name="内容占位符 2"/>
          <p:cNvSpPr txBox="1">
            <a:spLocks/>
          </p:cNvSpPr>
          <p:nvPr/>
        </p:nvSpPr>
        <p:spPr bwMode="auto">
          <a:xfrm>
            <a:off x="8688288" y="4869160"/>
            <a:ext cx="3646702"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288"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zh-CN" altLang="en-US" sz="2400" kern="0" dirty="0"/>
              <a:t>（</a:t>
            </a:r>
            <a:r>
              <a:rPr lang="en-US" altLang="zh-CN" sz="2400" kern="0" dirty="0"/>
              <a:t>d</a:t>
            </a:r>
            <a:r>
              <a:rPr lang="zh-CN" altLang="en-US" sz="2400" kern="0" dirty="0"/>
              <a:t>）加入</a:t>
            </a:r>
            <a:r>
              <a:rPr lang="en-US" altLang="zh-CN" sz="2400" kern="0" dirty="0" err="1"/>
              <a:t>IncrementDate</a:t>
            </a:r>
            <a:endParaRPr lang="zh-CN" altLang="en-US" sz="2400" kern="0" dirty="0"/>
          </a:p>
        </p:txBody>
      </p:sp>
      <p:pic>
        <p:nvPicPr>
          <p:cNvPr id="10" name="图片 9"/>
          <p:cNvPicPr>
            <a:picLocks noChangeAspect="1"/>
          </p:cNvPicPr>
          <p:nvPr/>
        </p:nvPicPr>
        <p:blipFill>
          <a:blip r:embed="rId2"/>
          <a:stretch>
            <a:fillRect/>
          </a:stretch>
        </p:blipFill>
        <p:spPr>
          <a:xfrm>
            <a:off x="983432" y="1988840"/>
            <a:ext cx="2015438" cy="2533372"/>
          </a:xfrm>
          <a:prstGeom prst="rect">
            <a:avLst/>
          </a:prstGeom>
        </p:spPr>
      </p:pic>
      <p:pic>
        <p:nvPicPr>
          <p:cNvPr id="11" name="图片 10"/>
          <p:cNvPicPr>
            <a:picLocks noChangeAspect="1"/>
          </p:cNvPicPr>
          <p:nvPr/>
        </p:nvPicPr>
        <p:blipFill>
          <a:blip r:embed="rId3"/>
          <a:stretch>
            <a:fillRect/>
          </a:stretch>
        </p:blipFill>
        <p:spPr>
          <a:xfrm>
            <a:off x="3863752" y="2276872"/>
            <a:ext cx="1970400" cy="2308183"/>
          </a:xfrm>
          <a:prstGeom prst="rect">
            <a:avLst/>
          </a:prstGeom>
        </p:spPr>
      </p:pic>
      <p:pic>
        <p:nvPicPr>
          <p:cNvPr id="12" name="图片 11"/>
          <p:cNvPicPr>
            <a:picLocks noChangeAspect="1"/>
          </p:cNvPicPr>
          <p:nvPr/>
        </p:nvPicPr>
        <p:blipFill>
          <a:blip r:embed="rId4"/>
          <a:stretch>
            <a:fillRect/>
          </a:stretch>
        </p:blipFill>
        <p:spPr>
          <a:xfrm>
            <a:off x="6672063" y="1988840"/>
            <a:ext cx="2229367" cy="2995008"/>
          </a:xfrm>
          <a:prstGeom prst="rect">
            <a:avLst/>
          </a:prstGeom>
        </p:spPr>
      </p:pic>
      <p:pic>
        <p:nvPicPr>
          <p:cNvPr id="13" name="图片 12"/>
          <p:cNvPicPr>
            <a:picLocks noChangeAspect="1"/>
          </p:cNvPicPr>
          <p:nvPr/>
        </p:nvPicPr>
        <p:blipFill>
          <a:blip r:embed="rId5"/>
          <a:stretch>
            <a:fillRect/>
          </a:stretch>
        </p:blipFill>
        <p:spPr>
          <a:xfrm>
            <a:off x="9408368" y="1556792"/>
            <a:ext cx="2443297" cy="3096344"/>
          </a:xfrm>
          <a:prstGeom prst="rect">
            <a:avLst/>
          </a:prstGeom>
        </p:spPr>
      </p:pic>
    </p:spTree>
    <p:extLst>
      <p:ext uri="{BB962C8B-B14F-4D97-AF65-F5344CB8AC3E}">
        <p14:creationId xmlns:p14="http://schemas.microsoft.com/office/powerpoint/2010/main" val="118712711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left)">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自顶向下的集成</a:t>
            </a:r>
            <a:endParaRPr lang="zh-CN" altLang="en-US" dirty="0"/>
          </a:p>
        </p:txBody>
      </p:sp>
      <p:sp>
        <p:nvSpPr>
          <p:cNvPr id="2" name="内容占位符 1"/>
          <p:cNvSpPr>
            <a:spLocks noGrp="1"/>
          </p:cNvSpPr>
          <p:nvPr>
            <p:ph idx="1"/>
          </p:nvPr>
        </p:nvSpPr>
        <p:spPr>
          <a:xfrm>
            <a:off x="695400" y="1124744"/>
            <a:ext cx="10668000" cy="4267200"/>
          </a:xfrm>
        </p:spPr>
        <p:txBody>
          <a:bodyPr>
            <a:noAutofit/>
          </a:bodyPr>
          <a:lstStyle/>
          <a:p>
            <a:r>
              <a:rPr lang="zh-CN" altLang="zh-CN" dirty="0"/>
              <a:t>优势</a:t>
            </a:r>
            <a:endParaRPr lang="en-US" altLang="zh-CN" dirty="0"/>
          </a:p>
          <a:p>
            <a:pPr lvl="1"/>
            <a:r>
              <a:rPr lang="zh-CN" altLang="zh-CN" dirty="0"/>
              <a:t>优先从根节点开始测试，有助于早期实现并验证系统主要功能，给开发团队和用户带来成功的信心，也便于早期验证主要的控制和判断，避免主控程序的缺陷，确保开发进度</a:t>
            </a:r>
          </a:p>
          <a:p>
            <a:pPr lvl="1"/>
            <a:r>
              <a:rPr lang="zh-CN" altLang="zh-CN" dirty="0"/>
              <a:t>单个测试用例包含多个模块，可从整体上降低测试用例规模</a:t>
            </a:r>
          </a:p>
          <a:p>
            <a:pPr lvl="1"/>
            <a:r>
              <a:rPr lang="zh-CN" altLang="zh-CN" dirty="0"/>
              <a:t>采用递增方式展开测试，每个新的测试用例一般仅加入一个新的模块，便于缺陷定位</a:t>
            </a:r>
          </a:p>
          <a:p>
            <a:endParaRPr lang="zh-CN" altLang="en-US" dirty="0"/>
          </a:p>
        </p:txBody>
      </p:sp>
    </p:spTree>
    <p:extLst>
      <p:ext uri="{BB962C8B-B14F-4D97-AF65-F5344CB8AC3E}">
        <p14:creationId xmlns:p14="http://schemas.microsoft.com/office/powerpoint/2010/main" val="196259538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自顶向下的集成</a:t>
            </a:r>
            <a:endParaRPr lang="zh-CN" altLang="en-US" dirty="0"/>
          </a:p>
        </p:txBody>
      </p:sp>
      <p:sp>
        <p:nvSpPr>
          <p:cNvPr id="2" name="内容占位符 1"/>
          <p:cNvSpPr>
            <a:spLocks noGrp="1"/>
          </p:cNvSpPr>
          <p:nvPr>
            <p:ph idx="1"/>
          </p:nvPr>
        </p:nvSpPr>
        <p:spPr/>
        <p:txBody>
          <a:bodyPr/>
          <a:lstStyle/>
          <a:p>
            <a:r>
              <a:rPr lang="zh-CN" altLang="zh-CN" dirty="0"/>
              <a:t>不足</a:t>
            </a:r>
            <a:endParaRPr lang="en-US" altLang="zh-CN" dirty="0"/>
          </a:p>
          <a:p>
            <a:pPr lvl="1"/>
            <a:r>
              <a:rPr lang="zh-CN" altLang="zh-CN" dirty="0"/>
              <a:t>桩模块的开发和维护工作量较大</a:t>
            </a:r>
          </a:p>
          <a:p>
            <a:pPr lvl="1"/>
            <a:r>
              <a:rPr lang="zh-CN" altLang="zh-CN" dirty="0"/>
              <a:t>难以早期发现底层模块中复杂算法的缺陷，且随着测试的进行，系统越来越复杂，底层模块的测试很难保证充分性</a:t>
            </a:r>
          </a:p>
          <a:p>
            <a:pPr lvl="1"/>
            <a:r>
              <a:rPr lang="zh-CN" altLang="zh-CN" dirty="0"/>
              <a:t>不利于测试的并行，难以充分展开人力</a:t>
            </a:r>
          </a:p>
          <a:p>
            <a:endParaRPr lang="zh-CN" altLang="en-US" dirty="0"/>
          </a:p>
        </p:txBody>
      </p:sp>
    </p:spTree>
    <p:extLst>
      <p:ext uri="{BB962C8B-B14F-4D97-AF65-F5344CB8AC3E}">
        <p14:creationId xmlns:p14="http://schemas.microsoft.com/office/powerpoint/2010/main" val="287451065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自底向上的集成</a:t>
            </a:r>
          </a:p>
        </p:txBody>
      </p:sp>
      <p:sp>
        <p:nvSpPr>
          <p:cNvPr id="2" name="内容占位符 1"/>
          <p:cNvSpPr>
            <a:spLocks noGrp="1"/>
          </p:cNvSpPr>
          <p:nvPr>
            <p:ph idx="1"/>
          </p:nvPr>
        </p:nvSpPr>
        <p:spPr>
          <a:xfrm>
            <a:off x="695400" y="1034008"/>
            <a:ext cx="10668000" cy="4267200"/>
          </a:xfrm>
        </p:spPr>
        <p:txBody>
          <a:bodyPr/>
          <a:lstStyle/>
          <a:p>
            <a:r>
              <a:rPr lang="zh-CN" altLang="zh-CN" dirty="0"/>
              <a:t>自底向上的集成</a:t>
            </a:r>
            <a:r>
              <a:rPr lang="en-US" altLang="zh-CN" dirty="0"/>
              <a:t>(Bottom Up)</a:t>
            </a:r>
          </a:p>
          <a:p>
            <a:r>
              <a:rPr lang="zh-CN" altLang="zh-CN" dirty="0"/>
              <a:t>基本思想：从底层模块</a:t>
            </a:r>
            <a:r>
              <a:rPr lang="en-US" altLang="zh-CN" dirty="0"/>
              <a:t>(</a:t>
            </a:r>
            <a:r>
              <a:rPr lang="zh-CN" altLang="zh-CN" dirty="0"/>
              <a:t>即叶子节点</a:t>
            </a:r>
            <a:r>
              <a:rPr lang="en-US" altLang="zh-CN" dirty="0"/>
              <a:t>)</a:t>
            </a:r>
            <a:r>
              <a:rPr lang="zh-CN" altLang="zh-CN" dirty="0"/>
              <a:t>开始，按照调用图的结构，从下而上，逐层将各模块组装起来</a:t>
            </a:r>
          </a:p>
          <a:p>
            <a:endParaRPr lang="zh-CN" altLang="en-US" dirty="0"/>
          </a:p>
        </p:txBody>
      </p:sp>
    </p:spTree>
    <p:extLst>
      <p:ext uri="{BB962C8B-B14F-4D97-AF65-F5344CB8AC3E}">
        <p14:creationId xmlns:p14="http://schemas.microsoft.com/office/powerpoint/2010/main" val="2429585063"/>
      </p:ext>
    </p:extLst>
  </p:cSld>
  <p:clrMapOvr>
    <a:masterClrMapping/>
  </p:clrMapOvr>
  <p:transition>
    <p:blinds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自底向上的集成</a:t>
            </a:r>
          </a:p>
        </p:txBody>
      </p:sp>
      <p:sp>
        <p:nvSpPr>
          <p:cNvPr id="3" name="内容占位符 2"/>
          <p:cNvSpPr>
            <a:spLocks noGrp="1"/>
          </p:cNvSpPr>
          <p:nvPr>
            <p:ph idx="1"/>
          </p:nvPr>
        </p:nvSpPr>
        <p:spPr/>
        <p:txBody>
          <a:bodyPr/>
          <a:lstStyle/>
          <a:p>
            <a:endParaRPr lang="zh-CN" altLang="en-US"/>
          </a:p>
        </p:txBody>
      </p:sp>
      <p:pic>
        <p:nvPicPr>
          <p:cNvPr id="4" name="Picture 6" descr="8t6"/>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3352" y="1484784"/>
            <a:ext cx="11460162" cy="3617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184956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自底向上的集成</a:t>
            </a:r>
            <a:endParaRPr lang="zh-CN" altLang="en-US" dirty="0"/>
          </a:p>
        </p:txBody>
      </p:sp>
      <p:sp>
        <p:nvSpPr>
          <p:cNvPr id="2" name="内容占位符 1"/>
          <p:cNvSpPr>
            <a:spLocks noGrp="1"/>
          </p:cNvSpPr>
          <p:nvPr>
            <p:ph idx="1"/>
          </p:nvPr>
        </p:nvSpPr>
        <p:spPr/>
        <p:txBody>
          <a:bodyPr/>
          <a:lstStyle/>
          <a:p>
            <a:r>
              <a:rPr lang="zh-CN" altLang="zh-CN" dirty="0"/>
              <a:t>优势</a:t>
            </a:r>
            <a:endParaRPr lang="en-US" altLang="zh-CN" dirty="0"/>
          </a:p>
          <a:p>
            <a:pPr lvl="1"/>
            <a:r>
              <a:rPr lang="zh-CN" altLang="zh-CN" dirty="0"/>
              <a:t>优先从叶子节点开始测试，有助于早期发现底层模块中复杂算法的缺陷，且驱动模块的开发有利于规范和约束系统上层模块的设计，在一定程度上增加系统可测试性</a:t>
            </a:r>
          </a:p>
          <a:p>
            <a:pPr lvl="1"/>
            <a:r>
              <a:rPr lang="zh-CN" altLang="zh-CN" dirty="0"/>
              <a:t>单个测试用例包含多个模块，可从整体上降低测试用例规模</a:t>
            </a:r>
          </a:p>
          <a:p>
            <a:pPr lvl="1"/>
            <a:r>
              <a:rPr lang="zh-CN" altLang="zh-CN" dirty="0"/>
              <a:t>多个集成测试可并行展开，确保测试工作进度</a:t>
            </a:r>
          </a:p>
          <a:p>
            <a:endParaRPr lang="zh-CN" altLang="en-US" dirty="0"/>
          </a:p>
        </p:txBody>
      </p:sp>
    </p:spTree>
    <p:extLst>
      <p:ext uri="{BB962C8B-B14F-4D97-AF65-F5344CB8AC3E}">
        <p14:creationId xmlns:p14="http://schemas.microsoft.com/office/powerpoint/2010/main" val="167981198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自底向上的集成</a:t>
            </a:r>
            <a:endParaRPr lang="zh-CN" altLang="en-US" dirty="0"/>
          </a:p>
        </p:txBody>
      </p:sp>
      <p:sp>
        <p:nvSpPr>
          <p:cNvPr id="2" name="内容占位符 1"/>
          <p:cNvSpPr>
            <a:spLocks noGrp="1"/>
          </p:cNvSpPr>
          <p:nvPr>
            <p:ph idx="1"/>
          </p:nvPr>
        </p:nvSpPr>
        <p:spPr/>
        <p:txBody>
          <a:bodyPr/>
          <a:lstStyle/>
          <a:p>
            <a:r>
              <a:rPr lang="zh-CN" altLang="zh-CN" dirty="0"/>
              <a:t>不足</a:t>
            </a:r>
            <a:endParaRPr lang="en-US" altLang="zh-CN" dirty="0"/>
          </a:p>
          <a:p>
            <a:pPr lvl="1"/>
            <a:r>
              <a:rPr lang="zh-CN" altLang="zh-CN" dirty="0"/>
              <a:t>驱动模块的开发和维护工作量较大</a:t>
            </a:r>
          </a:p>
          <a:p>
            <a:pPr lvl="1"/>
            <a:r>
              <a:rPr lang="zh-CN" altLang="zh-CN" dirty="0"/>
              <a:t>难以早期发现上层模块中有关逻辑和控制方面的缺陷</a:t>
            </a:r>
          </a:p>
          <a:p>
            <a:pPr lvl="1"/>
            <a:r>
              <a:rPr lang="zh-CN" altLang="zh-CN" dirty="0"/>
              <a:t>直至加入最后一个模块才能看到整个系统框架，难以早期发现时序问题和资源竞争问题</a:t>
            </a:r>
          </a:p>
          <a:p>
            <a:endParaRPr lang="zh-CN" altLang="en-US" dirty="0"/>
          </a:p>
        </p:txBody>
      </p:sp>
    </p:spTree>
    <p:extLst>
      <p:ext uri="{BB962C8B-B14F-4D97-AF65-F5344CB8AC3E}">
        <p14:creationId xmlns:p14="http://schemas.microsoft.com/office/powerpoint/2010/main" val="164278200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混合集成</a:t>
            </a:r>
            <a:endParaRPr lang="zh-CN" altLang="en-US" dirty="0"/>
          </a:p>
        </p:txBody>
      </p:sp>
      <p:sp>
        <p:nvSpPr>
          <p:cNvPr id="2" name="内容占位符 1"/>
          <p:cNvSpPr>
            <a:spLocks noGrp="1"/>
          </p:cNvSpPr>
          <p:nvPr>
            <p:ph idx="1"/>
          </p:nvPr>
        </p:nvSpPr>
        <p:spPr>
          <a:xfrm>
            <a:off x="623392" y="980728"/>
            <a:ext cx="11017224" cy="4843264"/>
          </a:xfrm>
        </p:spPr>
        <p:txBody>
          <a:bodyPr/>
          <a:lstStyle/>
          <a:p>
            <a:r>
              <a:rPr lang="zh-CN" altLang="en-US" dirty="0"/>
              <a:t>另一种叫法：</a:t>
            </a:r>
            <a:r>
              <a:rPr lang="zh-CN" altLang="zh-CN" dirty="0"/>
              <a:t>三明治集成</a:t>
            </a:r>
            <a:r>
              <a:rPr lang="en-US" altLang="zh-CN" dirty="0"/>
              <a:t>(Sandwich)</a:t>
            </a:r>
          </a:p>
          <a:p>
            <a:r>
              <a:rPr lang="zh-CN" altLang="zh-CN" dirty="0">
                <a:solidFill>
                  <a:srgbClr val="FF0000"/>
                </a:solidFill>
              </a:rPr>
              <a:t>基本思想</a:t>
            </a:r>
            <a:r>
              <a:rPr lang="zh-CN" altLang="zh-CN" dirty="0"/>
              <a:t>：将自顶向下和自底向上集成方法结合起来的集成策略。在调用图上按照一定的策略，分别自顶向下和自底向上展开集成，并在子树上进行大爆炸集成</a:t>
            </a:r>
          </a:p>
          <a:p>
            <a:endParaRPr lang="zh-CN" altLang="en-US" dirty="0"/>
          </a:p>
        </p:txBody>
      </p:sp>
    </p:spTree>
    <p:extLst>
      <p:ext uri="{BB962C8B-B14F-4D97-AF65-F5344CB8AC3E}">
        <p14:creationId xmlns:p14="http://schemas.microsoft.com/office/powerpoint/2010/main" val="406680385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混合集成</a:t>
            </a:r>
            <a:endParaRPr lang="zh-CN" altLang="en-US" dirty="0"/>
          </a:p>
        </p:txBody>
      </p:sp>
      <p:sp>
        <p:nvSpPr>
          <p:cNvPr id="2" name="内容占位符 1"/>
          <p:cNvSpPr>
            <a:spLocks noGrp="1"/>
          </p:cNvSpPr>
          <p:nvPr>
            <p:ph idx="1"/>
          </p:nvPr>
        </p:nvSpPr>
        <p:spPr>
          <a:xfrm>
            <a:off x="695400" y="1052736"/>
            <a:ext cx="10668000" cy="4267200"/>
          </a:xfrm>
        </p:spPr>
        <p:txBody>
          <a:bodyPr/>
          <a:lstStyle/>
          <a:p>
            <a:r>
              <a:rPr lang="zh-CN" altLang="zh-CN" dirty="0"/>
              <a:t>策略</a:t>
            </a:r>
            <a:r>
              <a:rPr lang="en-US" altLang="zh-CN" dirty="0"/>
              <a:t>1</a:t>
            </a:r>
            <a:r>
              <a:rPr lang="zh-CN" altLang="en-US" dirty="0"/>
              <a:t>：</a:t>
            </a:r>
            <a:r>
              <a:rPr lang="zh-CN" altLang="zh-CN" dirty="0"/>
              <a:t>将系统划分为三层，中间层为目标层，测试时对目标层上面的层使用自顶向下的集成策略，对目标层下面的层使用自底向上的集成策略</a:t>
            </a:r>
            <a:endParaRPr lang="en-US" altLang="zh-CN" dirty="0"/>
          </a:p>
          <a:p>
            <a:endParaRPr lang="zh-CN" altLang="zh-CN" dirty="0"/>
          </a:p>
          <a:p>
            <a:endParaRPr lang="zh-CN" altLang="en-US" dirty="0"/>
          </a:p>
        </p:txBody>
      </p:sp>
      <p:pic>
        <p:nvPicPr>
          <p:cNvPr id="4" name="Picture 6" descr="8t7"/>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1824" y="2521868"/>
            <a:ext cx="11071227" cy="342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805617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混合集成</a:t>
            </a:r>
            <a:endParaRPr lang="zh-CN" altLang="en-US" dirty="0"/>
          </a:p>
        </p:txBody>
      </p:sp>
      <p:sp>
        <p:nvSpPr>
          <p:cNvPr id="2" name="内容占位符 1"/>
          <p:cNvSpPr>
            <a:spLocks noGrp="1"/>
          </p:cNvSpPr>
          <p:nvPr>
            <p:ph idx="1"/>
          </p:nvPr>
        </p:nvSpPr>
        <p:spPr>
          <a:xfrm>
            <a:off x="623392" y="980728"/>
            <a:ext cx="6048672" cy="4843264"/>
          </a:xfrm>
        </p:spPr>
        <p:txBody>
          <a:bodyPr/>
          <a:lstStyle/>
          <a:p>
            <a:r>
              <a:rPr lang="zh-CN" altLang="zh-CN" dirty="0"/>
              <a:t>策略</a:t>
            </a:r>
            <a:r>
              <a:rPr lang="en-US" altLang="zh-CN" dirty="0"/>
              <a:t>2</a:t>
            </a:r>
            <a:r>
              <a:rPr lang="zh-CN" altLang="en-US" dirty="0"/>
              <a:t>：</a:t>
            </a:r>
            <a:r>
              <a:rPr lang="zh-CN" altLang="zh-CN" dirty="0"/>
              <a:t>基于策略</a:t>
            </a:r>
            <a:r>
              <a:rPr lang="en-US" altLang="zh-CN" dirty="0"/>
              <a:t>1</a:t>
            </a:r>
            <a:r>
              <a:rPr lang="zh-CN" altLang="zh-CN" dirty="0"/>
              <a:t>并对目标层采用独立测试策略，确保目标层模块在集成测试之前得到充分的测试</a:t>
            </a:r>
            <a:endParaRPr lang="en-US" altLang="zh-CN" dirty="0"/>
          </a:p>
          <a:p>
            <a:r>
              <a:rPr lang="zh-CN" altLang="zh-CN" dirty="0"/>
              <a:t>策略</a:t>
            </a:r>
            <a:r>
              <a:rPr lang="en-US" altLang="zh-CN" dirty="0"/>
              <a:t>3</a:t>
            </a:r>
            <a:r>
              <a:rPr lang="zh-CN" altLang="en-US" dirty="0"/>
              <a:t>：</a:t>
            </a:r>
            <a:r>
              <a:rPr lang="zh-CN" altLang="zh-CN" dirty="0"/>
              <a:t>对包含</a:t>
            </a:r>
            <a:r>
              <a:rPr lang="zh-CN" altLang="zh-CN" dirty="0">
                <a:solidFill>
                  <a:srgbClr val="FF0000"/>
                </a:solidFill>
              </a:rPr>
              <a:t>读操作的子系统自底向上</a:t>
            </a:r>
            <a:r>
              <a:rPr lang="zh-CN" altLang="zh-CN" dirty="0"/>
              <a:t>集成测试直至根节点，然后对</a:t>
            </a:r>
            <a:r>
              <a:rPr lang="zh-CN" altLang="zh-CN" dirty="0">
                <a:solidFill>
                  <a:srgbClr val="FF0000"/>
                </a:solidFill>
              </a:rPr>
              <a:t>包含写操作的子系统自顶向下集成测试</a:t>
            </a:r>
            <a:r>
              <a:rPr lang="zh-CN" altLang="zh-CN" dirty="0"/>
              <a:t>直至叶子节点</a:t>
            </a:r>
          </a:p>
          <a:p>
            <a:endParaRPr lang="zh-CN" altLang="en-US" dirty="0"/>
          </a:p>
        </p:txBody>
      </p:sp>
      <p:pic>
        <p:nvPicPr>
          <p:cNvPr id="7" name="图片 6"/>
          <p:cNvPicPr>
            <a:picLocks noChangeAspect="1"/>
          </p:cNvPicPr>
          <p:nvPr/>
        </p:nvPicPr>
        <p:blipFill>
          <a:blip r:embed="rId3"/>
          <a:stretch>
            <a:fillRect/>
          </a:stretch>
        </p:blipFill>
        <p:spPr>
          <a:xfrm>
            <a:off x="7032104" y="3573016"/>
            <a:ext cx="3744416" cy="2786542"/>
          </a:xfrm>
          <a:prstGeom prst="rect">
            <a:avLst/>
          </a:prstGeom>
        </p:spPr>
      </p:pic>
      <p:pic>
        <p:nvPicPr>
          <p:cNvPr id="8" name="图片 7"/>
          <p:cNvPicPr>
            <a:picLocks noChangeAspect="1"/>
          </p:cNvPicPr>
          <p:nvPr/>
        </p:nvPicPr>
        <p:blipFill>
          <a:blip r:embed="rId4"/>
          <a:stretch>
            <a:fillRect/>
          </a:stretch>
        </p:blipFill>
        <p:spPr>
          <a:xfrm>
            <a:off x="7104112" y="1052736"/>
            <a:ext cx="3861062" cy="2473167"/>
          </a:xfrm>
          <a:prstGeom prst="rect">
            <a:avLst/>
          </a:prstGeom>
        </p:spPr>
      </p:pic>
    </p:spTree>
    <p:extLst>
      <p:ext uri="{BB962C8B-B14F-4D97-AF65-F5344CB8AC3E}">
        <p14:creationId xmlns:p14="http://schemas.microsoft.com/office/powerpoint/2010/main" val="164012178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a:t>集成测试的基本概念及内容</a:t>
            </a:r>
            <a:endParaRPr lang="en-US" altLang="zh-CN" dirty="0"/>
          </a:p>
          <a:p>
            <a:pPr>
              <a:lnSpc>
                <a:spcPct val="150000"/>
              </a:lnSpc>
            </a:pPr>
            <a:r>
              <a:rPr lang="zh-CN" altLang="en-US" dirty="0"/>
              <a:t>集成测试的方法</a:t>
            </a:r>
            <a:endParaRPr lang="en-US" altLang="zh-CN" dirty="0"/>
          </a:p>
          <a:p>
            <a:pPr>
              <a:lnSpc>
                <a:spcPct val="150000"/>
              </a:lnSpc>
            </a:pPr>
            <a:r>
              <a:rPr lang="zh-CN" altLang="en-US" dirty="0"/>
              <a:t>集成测试的遍历顺序</a:t>
            </a:r>
          </a:p>
        </p:txBody>
      </p:sp>
      <p:sp>
        <p:nvSpPr>
          <p:cNvPr id="3" name="标题 2"/>
          <p:cNvSpPr>
            <a:spLocks noGrp="1"/>
          </p:cNvSpPr>
          <p:nvPr>
            <p:ph type="title" idx="4294967295"/>
          </p:nvPr>
        </p:nvSpPr>
        <p:spPr/>
        <p:txBody>
          <a:bodyPr/>
          <a:lstStyle/>
          <a:p>
            <a:pPr algn="ctr"/>
            <a:r>
              <a:rPr lang="zh-CN" altLang="en-US" dirty="0"/>
              <a:t>目   录</a:t>
            </a:r>
          </a:p>
        </p:txBody>
      </p:sp>
    </p:spTree>
    <p:extLst>
      <p:ext uri="{BB962C8B-B14F-4D97-AF65-F5344CB8AC3E}">
        <p14:creationId xmlns:p14="http://schemas.microsoft.com/office/powerpoint/2010/main" val="4081108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混合集成</a:t>
            </a:r>
            <a:endParaRPr lang="zh-CN" altLang="en-US" dirty="0"/>
          </a:p>
        </p:txBody>
      </p:sp>
      <p:sp>
        <p:nvSpPr>
          <p:cNvPr id="2" name="内容占位符 1"/>
          <p:cNvSpPr>
            <a:spLocks noGrp="1"/>
          </p:cNvSpPr>
          <p:nvPr>
            <p:ph idx="1"/>
          </p:nvPr>
        </p:nvSpPr>
        <p:spPr/>
        <p:txBody>
          <a:bodyPr/>
          <a:lstStyle/>
          <a:p>
            <a:r>
              <a:rPr lang="zh-CN" altLang="zh-CN" dirty="0">
                <a:solidFill>
                  <a:srgbClr val="FF0000"/>
                </a:solidFill>
              </a:rPr>
              <a:t>优势</a:t>
            </a:r>
            <a:r>
              <a:rPr lang="zh-CN" altLang="zh-CN" dirty="0"/>
              <a:t>：结合了自顶向下和自底向上的集成的优势</a:t>
            </a:r>
            <a:endParaRPr lang="en-US" altLang="zh-CN" dirty="0"/>
          </a:p>
          <a:p>
            <a:r>
              <a:rPr lang="zh-CN" altLang="zh-CN" dirty="0">
                <a:solidFill>
                  <a:srgbClr val="FF0000"/>
                </a:solidFill>
              </a:rPr>
              <a:t>不足</a:t>
            </a:r>
            <a:r>
              <a:rPr lang="zh-CN" altLang="en-US" dirty="0"/>
              <a:t>：</a:t>
            </a:r>
            <a:endParaRPr lang="zh-CN" altLang="zh-CN" dirty="0"/>
          </a:p>
          <a:p>
            <a:pPr lvl="1"/>
            <a:r>
              <a:rPr lang="zh-CN" altLang="zh-CN" dirty="0"/>
              <a:t>中间的目标层可能得不到充分的测试</a:t>
            </a:r>
          </a:p>
          <a:p>
            <a:pPr lvl="1"/>
            <a:r>
              <a:rPr lang="zh-CN" altLang="zh-CN" dirty="0"/>
              <a:t>需要同时开发桩和驱动模块，这部分工作量</a:t>
            </a:r>
            <a:r>
              <a:rPr lang="zh-CN" altLang="en-US" dirty="0"/>
              <a:t>比较大</a:t>
            </a:r>
            <a:endParaRPr lang="en-US" altLang="zh-CN" dirty="0"/>
          </a:p>
          <a:p>
            <a:pPr lvl="1"/>
            <a:r>
              <a:rPr lang="zh-CN" altLang="zh-CN" dirty="0"/>
              <a:t>需在子树上进行大爆炸集成，一旦发现缺陷，涉及的接口数量较多，增加了缺陷定位难度</a:t>
            </a:r>
          </a:p>
          <a:p>
            <a:endParaRPr lang="zh-CN" altLang="en-US" dirty="0"/>
          </a:p>
        </p:txBody>
      </p:sp>
    </p:spTree>
    <p:extLst>
      <p:ext uri="{BB962C8B-B14F-4D97-AF65-F5344CB8AC3E}">
        <p14:creationId xmlns:p14="http://schemas.microsoft.com/office/powerpoint/2010/main" val="267783292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集成测试策略的比较</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746800291"/>
              </p:ext>
            </p:extLst>
          </p:nvPr>
        </p:nvGraphicFramePr>
        <p:xfrm>
          <a:off x="623392" y="1196752"/>
          <a:ext cx="11232751" cy="4236803"/>
        </p:xfrm>
        <a:graphic>
          <a:graphicData uri="http://schemas.openxmlformats.org/drawingml/2006/table">
            <a:tbl>
              <a:tblPr firstRow="1" bandRow="1">
                <a:tableStyleId>{5C22544A-7EE6-4342-B048-85BDC9FD1C3A}</a:tableStyleId>
              </a:tblPr>
              <a:tblGrid>
                <a:gridCol w="1532671">
                  <a:extLst>
                    <a:ext uri="{9D8B030D-6E8A-4147-A177-3AD203B41FA5}">
                      <a16:colId xmlns:a16="http://schemas.microsoft.com/office/drawing/2014/main" val="20000"/>
                    </a:ext>
                  </a:extLst>
                </a:gridCol>
                <a:gridCol w="2211248">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1584176">
                  <a:extLst>
                    <a:ext uri="{9D8B030D-6E8A-4147-A177-3AD203B41FA5}">
                      <a16:colId xmlns:a16="http://schemas.microsoft.com/office/drawing/2014/main" val="20004"/>
                    </a:ext>
                  </a:extLst>
                </a:gridCol>
                <a:gridCol w="1584176">
                  <a:extLst>
                    <a:ext uri="{9D8B030D-6E8A-4147-A177-3AD203B41FA5}">
                      <a16:colId xmlns:a16="http://schemas.microsoft.com/office/drawing/2014/main" val="20005"/>
                    </a:ext>
                  </a:extLst>
                </a:gridCol>
                <a:gridCol w="1584176">
                  <a:extLst>
                    <a:ext uri="{9D8B030D-6E8A-4147-A177-3AD203B41FA5}">
                      <a16:colId xmlns:a16="http://schemas.microsoft.com/office/drawing/2014/main" val="20006"/>
                    </a:ext>
                  </a:extLst>
                </a:gridCol>
              </a:tblGrid>
              <a:tr h="635037">
                <a:tc>
                  <a:txBody>
                    <a:bodyPr/>
                    <a:lstStyle/>
                    <a:p>
                      <a:r>
                        <a:rPr lang="zh-CN" altLang="en-US" sz="2600" b="1" baseline="0" dirty="0">
                          <a:solidFill>
                            <a:schemeClr val="tx1"/>
                          </a:solidFill>
                          <a:latin typeface="Times New Roman" panose="02020603050405020304" pitchFamily="18" charset="0"/>
                          <a:ea typeface="楷体" panose="02010609060101010101" pitchFamily="49" charset="-122"/>
                        </a:rPr>
                        <a:t>项目</a:t>
                      </a:r>
                    </a:p>
                  </a:txBody>
                  <a:tcPr/>
                </a:tc>
                <a:tc>
                  <a:txBody>
                    <a:bodyPr/>
                    <a:lstStyle/>
                    <a:p>
                      <a:r>
                        <a:rPr lang="zh-CN" altLang="en-US" sz="2600" b="1" baseline="0" dirty="0">
                          <a:solidFill>
                            <a:schemeClr val="tx1"/>
                          </a:solidFill>
                          <a:latin typeface="Times New Roman" panose="02020603050405020304" pitchFamily="18" charset="0"/>
                          <a:ea typeface="楷体" panose="02010609060101010101" pitchFamily="49" charset="-122"/>
                        </a:rPr>
                        <a:t>测试用例数目</a:t>
                      </a:r>
                    </a:p>
                  </a:txBody>
                  <a:tcPr/>
                </a:tc>
                <a:tc>
                  <a:txBody>
                    <a:bodyPr/>
                    <a:lstStyle/>
                    <a:p>
                      <a:r>
                        <a:rPr lang="zh-CN" altLang="en-US" sz="2600" b="1" baseline="0" dirty="0">
                          <a:solidFill>
                            <a:schemeClr val="tx1"/>
                          </a:solidFill>
                          <a:latin typeface="Times New Roman" panose="02020603050405020304" pitchFamily="18" charset="0"/>
                          <a:ea typeface="楷体" panose="02010609060101010101" pitchFamily="49" charset="-122"/>
                        </a:rPr>
                        <a:t>桩模块</a:t>
                      </a:r>
                    </a:p>
                  </a:txBody>
                  <a:tcPr/>
                </a:tc>
                <a:tc>
                  <a:txBody>
                    <a:bodyPr/>
                    <a:lstStyle/>
                    <a:p>
                      <a:r>
                        <a:rPr lang="zh-CN" altLang="en-US" sz="2600" b="1" baseline="0" dirty="0">
                          <a:solidFill>
                            <a:schemeClr val="tx1"/>
                          </a:solidFill>
                          <a:latin typeface="Times New Roman" panose="02020603050405020304" pitchFamily="18" charset="0"/>
                          <a:ea typeface="楷体" panose="02010609060101010101" pitchFamily="49" charset="-122"/>
                        </a:rPr>
                        <a:t>驱动模块</a:t>
                      </a:r>
                    </a:p>
                  </a:txBody>
                  <a:tcPr/>
                </a:tc>
                <a:tc>
                  <a:txBody>
                    <a:bodyPr/>
                    <a:lstStyle/>
                    <a:p>
                      <a:r>
                        <a:rPr lang="zh-CN" altLang="en-US" sz="2600" b="1" baseline="0" dirty="0">
                          <a:solidFill>
                            <a:schemeClr val="tx1"/>
                          </a:solidFill>
                          <a:latin typeface="Times New Roman" panose="02020603050405020304" pitchFamily="18" charset="0"/>
                          <a:ea typeface="楷体" panose="02010609060101010101" pitchFamily="49" charset="-122"/>
                        </a:rPr>
                        <a:t>缺陷定位</a:t>
                      </a:r>
                    </a:p>
                  </a:txBody>
                  <a:tcPr/>
                </a:tc>
                <a:tc>
                  <a:txBody>
                    <a:bodyPr/>
                    <a:lstStyle/>
                    <a:p>
                      <a:r>
                        <a:rPr lang="zh-CN" altLang="en-US" sz="2600" b="1" baseline="0" dirty="0">
                          <a:solidFill>
                            <a:schemeClr val="tx1"/>
                          </a:solidFill>
                          <a:latin typeface="Times New Roman" panose="02020603050405020304" pitchFamily="18" charset="0"/>
                          <a:ea typeface="楷体" panose="02010609060101010101" pitchFamily="49" charset="-122"/>
                        </a:rPr>
                        <a:t>并行测试</a:t>
                      </a:r>
                    </a:p>
                  </a:txBody>
                  <a:tcPr/>
                </a:tc>
                <a:tc>
                  <a:txBody>
                    <a:bodyPr/>
                    <a:lstStyle/>
                    <a:p>
                      <a:r>
                        <a:rPr lang="zh-CN" altLang="en-US" sz="2600" b="1" baseline="0" dirty="0">
                          <a:solidFill>
                            <a:schemeClr val="tx1"/>
                          </a:solidFill>
                          <a:latin typeface="Times New Roman" panose="02020603050405020304" pitchFamily="18" charset="0"/>
                          <a:ea typeface="楷体" panose="02010609060101010101" pitchFamily="49" charset="-122"/>
                        </a:rPr>
                        <a:t>系统概貌</a:t>
                      </a:r>
                    </a:p>
                  </a:txBody>
                  <a:tcPr/>
                </a:tc>
                <a:extLst>
                  <a:ext uri="{0D108BD9-81ED-4DB2-BD59-A6C34878D82A}">
                    <a16:rowId xmlns:a16="http://schemas.microsoft.com/office/drawing/2014/main" val="10000"/>
                  </a:ext>
                </a:extLst>
              </a:tr>
              <a:tr h="632926">
                <a:tc>
                  <a:txBody>
                    <a:bodyPr/>
                    <a:lstStyle/>
                    <a:p>
                      <a:r>
                        <a:rPr lang="zh-CN" altLang="en-US" sz="2600" b="1" baseline="0" dirty="0">
                          <a:latin typeface="Times New Roman" panose="02020603050405020304" pitchFamily="18" charset="0"/>
                          <a:ea typeface="楷体" panose="02010609060101010101" pitchFamily="49" charset="-122"/>
                        </a:rPr>
                        <a:t>成对集成</a:t>
                      </a:r>
                    </a:p>
                  </a:txBody>
                  <a:tcPr/>
                </a:tc>
                <a:tc>
                  <a:txBody>
                    <a:bodyPr/>
                    <a:lstStyle/>
                    <a:p>
                      <a:r>
                        <a:rPr lang="zh-CN" altLang="en-US" sz="2600" b="1" baseline="0" dirty="0">
                          <a:latin typeface="Times New Roman" panose="02020603050405020304" pitchFamily="18" charset="0"/>
                          <a:ea typeface="楷体" panose="02010609060101010101" pitchFamily="49" charset="-122"/>
                        </a:rPr>
                        <a:t>由边数决定</a:t>
                      </a:r>
                    </a:p>
                  </a:txBody>
                  <a:tcPr/>
                </a:tc>
                <a:tc>
                  <a:txBody>
                    <a:bodyPr/>
                    <a:lstStyle/>
                    <a:p>
                      <a:r>
                        <a:rPr lang="zh-CN" altLang="en-US" sz="2600" b="1" baseline="0" dirty="0">
                          <a:latin typeface="Times New Roman" panose="02020603050405020304" pitchFamily="18" charset="0"/>
                          <a:ea typeface="楷体" panose="02010609060101010101" pitchFamily="49" charset="-122"/>
                        </a:rPr>
                        <a:t>需要</a:t>
                      </a:r>
                    </a:p>
                  </a:txBody>
                  <a:tcPr/>
                </a:tc>
                <a:tc>
                  <a:txBody>
                    <a:bodyPr/>
                    <a:lstStyle/>
                    <a:p>
                      <a:r>
                        <a:rPr lang="zh-CN" altLang="en-US" sz="2600" b="1" baseline="0" dirty="0">
                          <a:latin typeface="Times New Roman" panose="02020603050405020304" pitchFamily="18" charset="0"/>
                          <a:ea typeface="楷体" panose="02010609060101010101" pitchFamily="49" charset="-122"/>
                        </a:rPr>
                        <a:t>需要</a:t>
                      </a:r>
                    </a:p>
                  </a:txBody>
                  <a:tcPr/>
                </a:tc>
                <a:tc>
                  <a:txBody>
                    <a:bodyPr/>
                    <a:lstStyle/>
                    <a:p>
                      <a:r>
                        <a:rPr lang="zh-CN" altLang="en-US" sz="2600" b="1" baseline="0" dirty="0">
                          <a:latin typeface="Times New Roman" panose="02020603050405020304" pitchFamily="18" charset="0"/>
                          <a:ea typeface="楷体" panose="02010609060101010101" pitchFamily="49" charset="-122"/>
                        </a:rPr>
                        <a:t>非常容易</a:t>
                      </a:r>
                    </a:p>
                  </a:txBody>
                  <a:tcPr/>
                </a:tc>
                <a:tc>
                  <a:txBody>
                    <a:bodyPr/>
                    <a:lstStyle/>
                    <a:p>
                      <a:r>
                        <a:rPr lang="zh-CN" altLang="en-US" sz="2600" b="1" baseline="0" dirty="0">
                          <a:latin typeface="Times New Roman" panose="02020603050405020304" pitchFamily="18" charset="0"/>
                          <a:ea typeface="楷体" panose="02010609060101010101" pitchFamily="49" charset="-122"/>
                        </a:rPr>
                        <a:t>可以</a:t>
                      </a:r>
                    </a:p>
                  </a:txBody>
                  <a:tcPr/>
                </a:tc>
                <a:tc>
                  <a:txBody>
                    <a:bodyPr/>
                    <a:lstStyle/>
                    <a:p>
                      <a:r>
                        <a:rPr lang="zh-CN" altLang="en-US" sz="2600" b="1" baseline="0" dirty="0">
                          <a:latin typeface="Times New Roman" panose="02020603050405020304" pitchFamily="18" charset="0"/>
                          <a:ea typeface="楷体" panose="02010609060101010101" pitchFamily="49" charset="-122"/>
                        </a:rPr>
                        <a:t>不确定</a:t>
                      </a:r>
                    </a:p>
                  </a:txBody>
                  <a:tcPr/>
                </a:tc>
                <a:extLst>
                  <a:ext uri="{0D108BD9-81ED-4DB2-BD59-A6C34878D82A}">
                    <a16:rowId xmlns:a16="http://schemas.microsoft.com/office/drawing/2014/main" val="10001"/>
                  </a:ext>
                </a:extLst>
              </a:tr>
              <a:tr h="792088">
                <a:tc>
                  <a:txBody>
                    <a:bodyPr/>
                    <a:lstStyle/>
                    <a:p>
                      <a:r>
                        <a:rPr lang="zh-CN" altLang="en-US" sz="2600" b="1" baseline="0" dirty="0">
                          <a:latin typeface="Times New Roman" panose="02020603050405020304" pitchFamily="18" charset="0"/>
                          <a:ea typeface="楷体" panose="02010609060101010101" pitchFamily="49" charset="-122"/>
                        </a:rPr>
                        <a:t>邻居集成</a:t>
                      </a:r>
                    </a:p>
                  </a:txBody>
                  <a:tcPr/>
                </a:tc>
                <a:tc>
                  <a:txBody>
                    <a:bodyPr/>
                    <a:lstStyle/>
                    <a:p>
                      <a:r>
                        <a:rPr lang="zh-CN" altLang="en-US" sz="2600" b="1" baseline="0" dirty="0">
                          <a:latin typeface="Times New Roman" panose="02020603050405020304" pitchFamily="18" charset="0"/>
                          <a:ea typeface="楷体" panose="02010609060101010101" pitchFamily="49" charset="-122"/>
                        </a:rPr>
                        <a:t>主要由中间节点数决定</a:t>
                      </a:r>
                    </a:p>
                  </a:txBody>
                  <a:tcPr/>
                </a:tc>
                <a:tc>
                  <a:txBody>
                    <a:bodyPr/>
                    <a:lstStyle/>
                    <a:p>
                      <a:r>
                        <a:rPr lang="zh-CN" altLang="en-US" sz="2600" b="1" baseline="0" dirty="0">
                          <a:latin typeface="Times New Roman" panose="02020603050405020304" pitchFamily="18" charset="0"/>
                          <a:ea typeface="楷体" panose="02010609060101010101" pitchFamily="49" charset="-122"/>
                        </a:rPr>
                        <a:t>需要</a:t>
                      </a:r>
                    </a:p>
                  </a:txBody>
                  <a:tcPr/>
                </a:tc>
                <a:tc>
                  <a:txBody>
                    <a:bodyPr/>
                    <a:lstStyle/>
                    <a:p>
                      <a:r>
                        <a:rPr lang="zh-CN" altLang="en-US" sz="2600" b="1" baseline="0" dirty="0">
                          <a:latin typeface="Times New Roman" panose="02020603050405020304" pitchFamily="18" charset="0"/>
                          <a:ea typeface="楷体" panose="02010609060101010101" pitchFamily="49" charset="-122"/>
                        </a:rPr>
                        <a:t>需要</a:t>
                      </a:r>
                    </a:p>
                  </a:txBody>
                  <a:tcPr/>
                </a:tc>
                <a:tc>
                  <a:txBody>
                    <a:bodyPr/>
                    <a:lstStyle/>
                    <a:p>
                      <a:r>
                        <a:rPr lang="zh-CN" altLang="en-US" sz="2600" b="1" baseline="0" dirty="0">
                          <a:latin typeface="Times New Roman" panose="02020603050405020304" pitchFamily="18" charset="0"/>
                          <a:ea typeface="楷体" panose="02010609060101010101" pitchFamily="49" charset="-122"/>
                        </a:rPr>
                        <a:t>困难</a:t>
                      </a:r>
                    </a:p>
                  </a:txBody>
                  <a:tcPr/>
                </a:tc>
                <a:tc>
                  <a:txBody>
                    <a:bodyPr/>
                    <a:lstStyle/>
                    <a:p>
                      <a:r>
                        <a:rPr lang="zh-CN" altLang="en-US" sz="2600" b="1" baseline="0" dirty="0">
                          <a:latin typeface="Times New Roman" panose="02020603050405020304" pitchFamily="18" charset="0"/>
                          <a:ea typeface="楷体" panose="02010609060101010101" pitchFamily="49" charset="-122"/>
                        </a:rPr>
                        <a:t>可以</a:t>
                      </a:r>
                    </a:p>
                  </a:txBody>
                  <a:tcPr/>
                </a:tc>
                <a:tc>
                  <a:txBody>
                    <a:bodyPr/>
                    <a:lstStyle/>
                    <a:p>
                      <a:r>
                        <a:rPr lang="zh-CN" altLang="en-US" sz="2600" b="1" baseline="0" dirty="0">
                          <a:latin typeface="Times New Roman" panose="02020603050405020304" pitchFamily="18" charset="0"/>
                          <a:ea typeface="楷体" panose="02010609060101010101" pitchFamily="49" charset="-122"/>
                        </a:rPr>
                        <a:t>不确定</a:t>
                      </a:r>
                    </a:p>
                  </a:txBody>
                  <a:tcPr/>
                </a:tc>
                <a:extLst>
                  <a:ext uri="{0D108BD9-81ED-4DB2-BD59-A6C34878D82A}">
                    <a16:rowId xmlns:a16="http://schemas.microsoft.com/office/drawing/2014/main" val="10002"/>
                  </a:ext>
                </a:extLst>
              </a:tr>
              <a:tr h="521230">
                <a:tc>
                  <a:txBody>
                    <a:bodyPr/>
                    <a:lstStyle/>
                    <a:p>
                      <a:r>
                        <a:rPr lang="zh-CN" altLang="en-US" sz="2600" b="1" baseline="0" dirty="0">
                          <a:latin typeface="Times New Roman" panose="02020603050405020304" pitchFamily="18" charset="0"/>
                          <a:ea typeface="楷体" panose="02010609060101010101" pitchFamily="49" charset="-122"/>
                        </a:rPr>
                        <a:t>大爆炸</a:t>
                      </a:r>
                    </a:p>
                  </a:txBody>
                  <a:tcPr/>
                </a:tc>
                <a:tc>
                  <a:txBody>
                    <a:bodyPr/>
                    <a:lstStyle/>
                    <a:p>
                      <a:r>
                        <a:rPr lang="zh-CN" altLang="en-US" sz="2600" b="1" baseline="0" dirty="0">
                          <a:latin typeface="Times New Roman" panose="02020603050405020304" pitchFamily="18" charset="0"/>
                          <a:ea typeface="楷体" panose="02010609060101010101" pitchFamily="49" charset="-122"/>
                        </a:rPr>
                        <a:t>少</a:t>
                      </a:r>
                    </a:p>
                  </a:txBody>
                  <a:tcPr/>
                </a:tc>
                <a:tc>
                  <a:txBody>
                    <a:bodyPr/>
                    <a:lstStyle/>
                    <a:p>
                      <a:r>
                        <a:rPr lang="zh-CN" altLang="en-US" sz="2600" b="1" baseline="0" dirty="0">
                          <a:latin typeface="Times New Roman" panose="02020603050405020304" pitchFamily="18" charset="0"/>
                          <a:ea typeface="楷体" panose="02010609060101010101" pitchFamily="49" charset="-122"/>
                        </a:rPr>
                        <a:t>不需要</a:t>
                      </a:r>
                    </a:p>
                  </a:txBody>
                  <a:tcPr/>
                </a:tc>
                <a:tc>
                  <a:txBody>
                    <a:bodyPr/>
                    <a:lstStyle/>
                    <a:p>
                      <a:r>
                        <a:rPr lang="zh-CN" altLang="en-US" sz="2600" b="1" baseline="0" dirty="0">
                          <a:latin typeface="Times New Roman" panose="02020603050405020304" pitchFamily="18" charset="0"/>
                          <a:ea typeface="楷体" panose="02010609060101010101" pitchFamily="49" charset="-122"/>
                        </a:rPr>
                        <a:t>不需要</a:t>
                      </a:r>
                    </a:p>
                  </a:txBody>
                  <a:tcPr/>
                </a:tc>
                <a:tc>
                  <a:txBody>
                    <a:bodyPr/>
                    <a:lstStyle/>
                    <a:p>
                      <a:r>
                        <a:rPr lang="zh-CN" altLang="en-US" sz="2600" b="1" baseline="0" dirty="0">
                          <a:latin typeface="Times New Roman" panose="02020603050405020304" pitchFamily="18" charset="0"/>
                          <a:ea typeface="楷体" panose="02010609060101010101" pitchFamily="49" charset="-122"/>
                        </a:rPr>
                        <a:t>非常困难</a:t>
                      </a:r>
                    </a:p>
                  </a:txBody>
                  <a:tcPr/>
                </a:tc>
                <a:tc>
                  <a:txBody>
                    <a:bodyPr/>
                    <a:lstStyle/>
                    <a:p>
                      <a:r>
                        <a:rPr lang="en-US" altLang="zh-CN" sz="2600" b="1" baseline="0" dirty="0">
                          <a:latin typeface="Times New Roman" panose="02020603050405020304" pitchFamily="18" charset="0"/>
                          <a:ea typeface="楷体" panose="02010609060101010101" pitchFamily="49" charset="-122"/>
                        </a:rPr>
                        <a:t>N/A</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a:latin typeface="Times New Roman" panose="02020603050405020304" pitchFamily="18" charset="0"/>
                          <a:ea typeface="楷体" panose="02010609060101010101" pitchFamily="49" charset="-122"/>
                        </a:rPr>
                        <a:t>早期</a:t>
                      </a:r>
                    </a:p>
                  </a:txBody>
                  <a:tcPr/>
                </a:tc>
                <a:extLst>
                  <a:ext uri="{0D108BD9-81ED-4DB2-BD59-A6C34878D82A}">
                    <a16:rowId xmlns:a16="http://schemas.microsoft.com/office/drawing/2014/main" val="10003"/>
                  </a:ext>
                </a:extLst>
              </a:tr>
              <a:tr h="521230">
                <a:tc>
                  <a:txBody>
                    <a:bodyPr/>
                    <a:lstStyle/>
                    <a:p>
                      <a:r>
                        <a:rPr lang="zh-CN" altLang="en-US" sz="2600" b="1" baseline="0" dirty="0">
                          <a:latin typeface="Times New Roman" panose="02020603050405020304" pitchFamily="18" charset="0"/>
                          <a:ea typeface="楷体" panose="02010609060101010101" pitchFamily="49" charset="-122"/>
                        </a:rPr>
                        <a:t>自顶向下</a:t>
                      </a:r>
                    </a:p>
                  </a:txBody>
                  <a:tcPr/>
                </a:tc>
                <a:tc>
                  <a:txBody>
                    <a:bodyPr/>
                    <a:lstStyle/>
                    <a:p>
                      <a:r>
                        <a:rPr lang="zh-CN" altLang="en-US" sz="2600" b="1" baseline="0" dirty="0">
                          <a:latin typeface="Times New Roman" panose="02020603050405020304" pitchFamily="18" charset="0"/>
                          <a:ea typeface="楷体" panose="02010609060101010101" pitchFamily="49" charset="-122"/>
                        </a:rPr>
                        <a:t>较多</a:t>
                      </a:r>
                    </a:p>
                  </a:txBody>
                  <a:tcPr/>
                </a:tc>
                <a:tc>
                  <a:txBody>
                    <a:bodyPr/>
                    <a:lstStyle/>
                    <a:p>
                      <a:r>
                        <a:rPr lang="zh-CN" altLang="en-US" sz="2600" b="1" baseline="0" dirty="0">
                          <a:latin typeface="Times New Roman" panose="02020603050405020304" pitchFamily="18" charset="0"/>
                          <a:ea typeface="楷体" panose="02010609060101010101" pitchFamily="49" charset="-122"/>
                        </a:rPr>
                        <a:t>需要</a:t>
                      </a:r>
                    </a:p>
                  </a:txBody>
                  <a:tcPr/>
                </a:tc>
                <a:tc>
                  <a:txBody>
                    <a:bodyPr/>
                    <a:lstStyle/>
                    <a:p>
                      <a:r>
                        <a:rPr lang="zh-CN" altLang="en-US" sz="2600" b="1" baseline="0" dirty="0">
                          <a:latin typeface="Times New Roman" panose="02020603050405020304" pitchFamily="18" charset="0"/>
                          <a:ea typeface="楷体" panose="02010609060101010101" pitchFamily="49" charset="-122"/>
                        </a:rPr>
                        <a:t>不需要</a:t>
                      </a:r>
                    </a:p>
                  </a:txBody>
                  <a:tcPr/>
                </a:tc>
                <a:tc>
                  <a:txBody>
                    <a:bodyPr/>
                    <a:lstStyle/>
                    <a:p>
                      <a:r>
                        <a:rPr lang="zh-CN" altLang="en-US" sz="2600" b="1" baseline="0" dirty="0">
                          <a:latin typeface="Times New Roman" panose="02020603050405020304" pitchFamily="18" charset="0"/>
                          <a:ea typeface="楷体" panose="02010609060101010101" pitchFamily="49" charset="-122"/>
                        </a:rPr>
                        <a:t>较容易</a:t>
                      </a:r>
                    </a:p>
                  </a:txBody>
                  <a:tcPr/>
                </a:tc>
                <a:tc>
                  <a:txBody>
                    <a:bodyPr/>
                    <a:lstStyle/>
                    <a:p>
                      <a:r>
                        <a:rPr lang="zh-CN" altLang="en-US" sz="2600" b="1" baseline="0" dirty="0">
                          <a:latin typeface="Times New Roman" panose="02020603050405020304" pitchFamily="18" charset="0"/>
                          <a:ea typeface="楷体" panose="02010609060101010101" pitchFamily="49" charset="-122"/>
                        </a:rPr>
                        <a:t>困难</a:t>
                      </a:r>
                    </a:p>
                  </a:txBody>
                  <a:tcPr/>
                </a:tc>
                <a:tc>
                  <a:txBody>
                    <a:bodyPr/>
                    <a:lstStyle/>
                    <a:p>
                      <a:r>
                        <a:rPr lang="zh-CN" altLang="en-US" sz="2600" b="1" baseline="0" dirty="0">
                          <a:latin typeface="Times New Roman" panose="02020603050405020304" pitchFamily="18" charset="0"/>
                          <a:ea typeface="楷体" panose="02010609060101010101" pitchFamily="49" charset="-122"/>
                        </a:rPr>
                        <a:t>早期</a:t>
                      </a:r>
                    </a:p>
                  </a:txBody>
                  <a:tcPr/>
                </a:tc>
                <a:extLst>
                  <a:ext uri="{0D108BD9-81ED-4DB2-BD59-A6C34878D82A}">
                    <a16:rowId xmlns:a16="http://schemas.microsoft.com/office/drawing/2014/main" val="10004"/>
                  </a:ext>
                </a:extLst>
              </a:tr>
              <a:tr h="521230">
                <a:tc>
                  <a:txBody>
                    <a:bodyPr/>
                    <a:lstStyle/>
                    <a:p>
                      <a:r>
                        <a:rPr lang="zh-CN" altLang="en-US" sz="2600" b="1" baseline="0" dirty="0">
                          <a:latin typeface="Times New Roman" panose="02020603050405020304" pitchFamily="18" charset="0"/>
                          <a:ea typeface="楷体" panose="02010609060101010101" pitchFamily="49" charset="-122"/>
                        </a:rPr>
                        <a:t>自底向上</a:t>
                      </a:r>
                    </a:p>
                  </a:txBody>
                  <a:tcPr/>
                </a:tc>
                <a:tc>
                  <a:txBody>
                    <a:bodyPr/>
                    <a:lstStyle/>
                    <a:p>
                      <a:r>
                        <a:rPr lang="zh-CN" altLang="en-US" sz="2600" b="1" baseline="0" dirty="0">
                          <a:latin typeface="Times New Roman" panose="02020603050405020304" pitchFamily="18" charset="0"/>
                          <a:ea typeface="楷体" panose="02010609060101010101" pitchFamily="49" charset="-122"/>
                        </a:rPr>
                        <a:t>较多</a:t>
                      </a:r>
                    </a:p>
                  </a:txBody>
                  <a:tcPr/>
                </a:tc>
                <a:tc>
                  <a:txBody>
                    <a:bodyPr/>
                    <a:lstStyle/>
                    <a:p>
                      <a:r>
                        <a:rPr lang="zh-CN" altLang="en-US" sz="2600" b="1" baseline="0" dirty="0">
                          <a:latin typeface="Times New Roman" panose="02020603050405020304" pitchFamily="18" charset="0"/>
                          <a:ea typeface="楷体" panose="02010609060101010101" pitchFamily="49" charset="-122"/>
                        </a:rPr>
                        <a:t>不需要</a:t>
                      </a:r>
                    </a:p>
                  </a:txBody>
                  <a:tcPr/>
                </a:tc>
                <a:tc>
                  <a:txBody>
                    <a:bodyPr/>
                    <a:lstStyle/>
                    <a:p>
                      <a:r>
                        <a:rPr lang="zh-CN" altLang="en-US" sz="2600" b="1" baseline="0" dirty="0">
                          <a:latin typeface="Times New Roman" panose="02020603050405020304" pitchFamily="18" charset="0"/>
                          <a:ea typeface="楷体" panose="02010609060101010101" pitchFamily="49" charset="-122"/>
                        </a:rPr>
                        <a:t>需要</a:t>
                      </a:r>
                    </a:p>
                  </a:txBody>
                  <a:tcPr/>
                </a:tc>
                <a:tc>
                  <a:txBody>
                    <a:bodyPr/>
                    <a:lstStyle/>
                    <a:p>
                      <a:r>
                        <a:rPr lang="zh-CN" altLang="en-US" sz="2600" b="1" baseline="0" dirty="0">
                          <a:latin typeface="Times New Roman" panose="02020603050405020304" pitchFamily="18" charset="0"/>
                          <a:ea typeface="楷体" panose="02010609060101010101" pitchFamily="49" charset="-122"/>
                        </a:rPr>
                        <a:t>较容易</a:t>
                      </a:r>
                    </a:p>
                  </a:txBody>
                  <a:tcPr/>
                </a:tc>
                <a:tc>
                  <a:txBody>
                    <a:bodyPr/>
                    <a:lstStyle/>
                    <a:p>
                      <a:r>
                        <a:rPr lang="zh-CN" altLang="en-US" sz="2600" b="1" baseline="0" dirty="0">
                          <a:latin typeface="Times New Roman" panose="02020603050405020304" pitchFamily="18" charset="0"/>
                          <a:ea typeface="楷体" panose="02010609060101010101" pitchFamily="49" charset="-122"/>
                        </a:rPr>
                        <a:t>可以</a:t>
                      </a:r>
                    </a:p>
                  </a:txBody>
                  <a:tcPr/>
                </a:tc>
                <a:tc>
                  <a:txBody>
                    <a:bodyPr/>
                    <a:lstStyle/>
                    <a:p>
                      <a:r>
                        <a:rPr lang="zh-CN" altLang="en-US" sz="2600" b="1" baseline="0" dirty="0">
                          <a:latin typeface="Times New Roman" panose="02020603050405020304" pitchFamily="18" charset="0"/>
                          <a:ea typeface="楷体" panose="02010609060101010101" pitchFamily="49" charset="-122"/>
                        </a:rPr>
                        <a:t>较晚</a:t>
                      </a:r>
                    </a:p>
                  </a:txBody>
                  <a:tcPr/>
                </a:tc>
                <a:extLst>
                  <a:ext uri="{0D108BD9-81ED-4DB2-BD59-A6C34878D82A}">
                    <a16:rowId xmlns:a16="http://schemas.microsoft.com/office/drawing/2014/main" val="10005"/>
                  </a:ext>
                </a:extLst>
              </a:tr>
              <a:tr h="521230">
                <a:tc>
                  <a:txBody>
                    <a:bodyPr/>
                    <a:lstStyle/>
                    <a:p>
                      <a:r>
                        <a:rPr lang="zh-CN" altLang="en-US" sz="2600" b="1" baseline="0" dirty="0">
                          <a:latin typeface="Times New Roman" panose="02020603050405020304" pitchFamily="18" charset="0"/>
                          <a:ea typeface="楷体" panose="02010609060101010101" pitchFamily="49" charset="-122"/>
                        </a:rPr>
                        <a:t>三明治</a:t>
                      </a:r>
                    </a:p>
                  </a:txBody>
                  <a:tcPr/>
                </a:tc>
                <a:tc>
                  <a:txBody>
                    <a:bodyPr/>
                    <a:lstStyle/>
                    <a:p>
                      <a:r>
                        <a:rPr lang="zh-CN" altLang="en-US" sz="2600" b="1" baseline="0" dirty="0">
                          <a:latin typeface="Times New Roman" panose="02020603050405020304" pitchFamily="18" charset="0"/>
                          <a:ea typeface="楷体" panose="02010609060101010101" pitchFamily="49" charset="-122"/>
                        </a:rPr>
                        <a:t>较多</a:t>
                      </a:r>
                    </a:p>
                  </a:txBody>
                  <a:tcPr/>
                </a:tc>
                <a:tc>
                  <a:txBody>
                    <a:bodyPr/>
                    <a:lstStyle/>
                    <a:p>
                      <a:r>
                        <a:rPr lang="zh-CN" altLang="en-US" sz="2600" b="1" baseline="0" dirty="0">
                          <a:latin typeface="Times New Roman" panose="02020603050405020304" pitchFamily="18" charset="0"/>
                          <a:ea typeface="楷体" panose="02010609060101010101" pitchFamily="49" charset="-122"/>
                        </a:rPr>
                        <a:t>需要</a:t>
                      </a:r>
                    </a:p>
                  </a:txBody>
                  <a:tcPr/>
                </a:tc>
                <a:tc>
                  <a:txBody>
                    <a:bodyPr/>
                    <a:lstStyle/>
                    <a:p>
                      <a:r>
                        <a:rPr lang="zh-CN" altLang="en-US" sz="2600" b="1" baseline="0" dirty="0">
                          <a:latin typeface="Times New Roman" panose="02020603050405020304" pitchFamily="18" charset="0"/>
                          <a:ea typeface="楷体" panose="02010609060101010101" pitchFamily="49" charset="-122"/>
                        </a:rPr>
                        <a:t>需要</a:t>
                      </a:r>
                    </a:p>
                  </a:txBody>
                  <a:tcPr/>
                </a:tc>
                <a:tc>
                  <a:txBody>
                    <a:bodyPr/>
                    <a:lstStyle/>
                    <a:p>
                      <a:r>
                        <a:rPr lang="zh-CN" altLang="en-US" sz="2600" b="1" baseline="0" dirty="0">
                          <a:latin typeface="Times New Roman" panose="02020603050405020304" pitchFamily="18" charset="0"/>
                          <a:ea typeface="楷体" panose="02010609060101010101" pitchFamily="49" charset="-122"/>
                        </a:rPr>
                        <a:t>较困难</a:t>
                      </a:r>
                    </a:p>
                  </a:txBody>
                  <a:tcPr/>
                </a:tc>
                <a:tc>
                  <a:txBody>
                    <a:bodyPr/>
                    <a:lstStyle/>
                    <a:p>
                      <a:r>
                        <a:rPr lang="zh-CN" altLang="en-US" sz="2600" b="1" baseline="0" dirty="0">
                          <a:latin typeface="Times New Roman" panose="02020603050405020304" pitchFamily="18" charset="0"/>
                          <a:ea typeface="楷体" panose="02010609060101010101" pitchFamily="49" charset="-122"/>
                        </a:rPr>
                        <a:t>可以</a:t>
                      </a:r>
                    </a:p>
                  </a:txBody>
                  <a:tcPr/>
                </a:tc>
                <a:tc>
                  <a:txBody>
                    <a:bodyPr/>
                    <a:lstStyle/>
                    <a:p>
                      <a:r>
                        <a:rPr lang="zh-CN" altLang="en-US" sz="2600" b="1" baseline="0" dirty="0">
                          <a:latin typeface="Times New Roman" panose="02020603050405020304" pitchFamily="18" charset="0"/>
                          <a:ea typeface="楷体" panose="02010609060101010101" pitchFamily="49" charset="-122"/>
                        </a:rPr>
                        <a:t>早期</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05976597"/>
      </p:ext>
    </p:extLst>
  </p:cSld>
  <p:clrMapOvr>
    <a:masterClrMapping/>
  </p:clrMapOvr>
  <p:transition>
    <p:blinds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B15C02-99BB-48D3-8015-67CB72202C3F}"/>
              </a:ext>
            </a:extLst>
          </p:cNvPr>
          <p:cNvSpPr>
            <a:spLocks noGrp="1"/>
          </p:cNvSpPr>
          <p:nvPr>
            <p:ph type="title"/>
          </p:nvPr>
        </p:nvSpPr>
        <p:spPr/>
        <p:txBody>
          <a:bodyPr/>
          <a:lstStyle/>
          <a:p>
            <a:endParaRPr lang="zh-CN" altLang="en-US"/>
          </a:p>
        </p:txBody>
      </p:sp>
      <p:graphicFrame>
        <p:nvGraphicFramePr>
          <p:cNvPr id="4" name="表格 4">
            <a:extLst>
              <a:ext uri="{FF2B5EF4-FFF2-40B4-BE49-F238E27FC236}">
                <a16:creationId xmlns:a16="http://schemas.microsoft.com/office/drawing/2014/main" id="{F078A008-037C-45B4-86AD-064C30DBCF41}"/>
              </a:ext>
            </a:extLst>
          </p:cNvPr>
          <p:cNvGraphicFramePr>
            <a:graphicFrameLocks noGrp="1"/>
          </p:cNvGraphicFramePr>
          <p:nvPr>
            <p:ph idx="1"/>
            <p:extLst>
              <p:ext uri="{D42A27DB-BD31-4B8C-83A1-F6EECF244321}">
                <p14:modId xmlns:p14="http://schemas.microsoft.com/office/powerpoint/2010/main" val="2309296199"/>
              </p:ext>
            </p:extLst>
          </p:nvPr>
        </p:nvGraphicFramePr>
        <p:xfrm>
          <a:off x="695325" y="1196974"/>
          <a:ext cx="10801275" cy="4608290"/>
        </p:xfrm>
        <a:graphic>
          <a:graphicData uri="http://schemas.openxmlformats.org/drawingml/2006/table">
            <a:tbl>
              <a:tblPr firstRow="1" bandRow="1">
                <a:tableStyleId>{5C22544A-7EE6-4342-B048-85BDC9FD1C3A}</a:tableStyleId>
              </a:tblPr>
              <a:tblGrid>
                <a:gridCol w="2160255">
                  <a:extLst>
                    <a:ext uri="{9D8B030D-6E8A-4147-A177-3AD203B41FA5}">
                      <a16:colId xmlns:a16="http://schemas.microsoft.com/office/drawing/2014/main" val="2834204348"/>
                    </a:ext>
                  </a:extLst>
                </a:gridCol>
                <a:gridCol w="2160255">
                  <a:extLst>
                    <a:ext uri="{9D8B030D-6E8A-4147-A177-3AD203B41FA5}">
                      <a16:colId xmlns:a16="http://schemas.microsoft.com/office/drawing/2014/main" val="35969047"/>
                    </a:ext>
                  </a:extLst>
                </a:gridCol>
                <a:gridCol w="2160255">
                  <a:extLst>
                    <a:ext uri="{9D8B030D-6E8A-4147-A177-3AD203B41FA5}">
                      <a16:colId xmlns:a16="http://schemas.microsoft.com/office/drawing/2014/main" val="178540825"/>
                    </a:ext>
                  </a:extLst>
                </a:gridCol>
                <a:gridCol w="2160255">
                  <a:extLst>
                    <a:ext uri="{9D8B030D-6E8A-4147-A177-3AD203B41FA5}">
                      <a16:colId xmlns:a16="http://schemas.microsoft.com/office/drawing/2014/main" val="2858261535"/>
                    </a:ext>
                  </a:extLst>
                </a:gridCol>
                <a:gridCol w="2160255">
                  <a:extLst>
                    <a:ext uri="{9D8B030D-6E8A-4147-A177-3AD203B41FA5}">
                      <a16:colId xmlns:a16="http://schemas.microsoft.com/office/drawing/2014/main" val="433143577"/>
                    </a:ext>
                  </a:extLst>
                </a:gridCol>
              </a:tblGrid>
              <a:tr h="1351379">
                <a:tc>
                  <a:txBody>
                    <a:bodyPr/>
                    <a:lstStyle/>
                    <a:p>
                      <a:r>
                        <a:rPr lang="zh-CN" altLang="en-US" sz="2800" dirty="0"/>
                        <a:t>测试对象</a:t>
                      </a:r>
                    </a:p>
                  </a:txBody>
                  <a:tcPr/>
                </a:tc>
                <a:tc>
                  <a:txBody>
                    <a:bodyPr/>
                    <a:lstStyle/>
                    <a:p>
                      <a:r>
                        <a:rPr lang="zh-CN" altLang="en-US" sz="2800" dirty="0"/>
                        <a:t>目的</a:t>
                      </a:r>
                    </a:p>
                  </a:txBody>
                  <a:tcPr/>
                </a:tc>
                <a:tc>
                  <a:txBody>
                    <a:bodyPr/>
                    <a:lstStyle/>
                    <a:p>
                      <a:r>
                        <a:rPr lang="zh-CN" altLang="en-US" sz="2800" dirty="0"/>
                        <a:t>依据</a:t>
                      </a:r>
                    </a:p>
                  </a:txBody>
                  <a:tcPr/>
                </a:tc>
                <a:tc>
                  <a:txBody>
                    <a:bodyPr/>
                    <a:lstStyle/>
                    <a:p>
                      <a:r>
                        <a:rPr lang="zh-CN" altLang="en-US" sz="2800" dirty="0"/>
                        <a:t>角度</a:t>
                      </a:r>
                    </a:p>
                  </a:txBody>
                  <a:tcPr/>
                </a:tc>
                <a:tc>
                  <a:txBody>
                    <a:bodyPr/>
                    <a:lstStyle/>
                    <a:p>
                      <a:r>
                        <a:rPr lang="zh-CN" altLang="en-US" sz="2800" dirty="0"/>
                        <a:t>方法</a:t>
                      </a:r>
                    </a:p>
                  </a:txBody>
                  <a:tcPr/>
                </a:tc>
                <a:extLst>
                  <a:ext uri="{0D108BD9-81ED-4DB2-BD59-A6C34878D82A}">
                    <a16:rowId xmlns:a16="http://schemas.microsoft.com/office/drawing/2014/main" val="1009840677"/>
                  </a:ext>
                </a:extLst>
              </a:tr>
              <a:tr h="1351379">
                <a:tc>
                  <a:txBody>
                    <a:bodyPr/>
                    <a:lstStyle/>
                    <a:p>
                      <a:r>
                        <a:rPr lang="zh-CN" altLang="en-US" sz="2800" dirty="0"/>
                        <a:t>单元测试</a:t>
                      </a:r>
                      <a:endParaRPr lang="en-US" altLang="zh-CN" sz="2800" dirty="0"/>
                    </a:p>
                    <a:p>
                      <a:r>
                        <a:rPr lang="en-US" altLang="zh-CN" sz="2800" dirty="0"/>
                        <a:t>Junit</a:t>
                      </a:r>
                      <a:endParaRPr lang="zh-CN" altLang="en-US" sz="2800" dirty="0"/>
                    </a:p>
                  </a:txBody>
                  <a:tcPr/>
                </a:tc>
                <a:tc>
                  <a:txBody>
                    <a:bodyPr/>
                    <a:lstStyle/>
                    <a:p>
                      <a:r>
                        <a:rPr lang="zh-CN" altLang="en-US" sz="2800" dirty="0"/>
                        <a:t>模块逻辑上的问题</a:t>
                      </a:r>
                    </a:p>
                  </a:txBody>
                  <a:tcPr/>
                </a:tc>
                <a:tc>
                  <a:txBody>
                    <a:bodyPr/>
                    <a:lstStyle/>
                    <a:p>
                      <a:r>
                        <a:rPr lang="zh-CN" altLang="en-US" sz="2800" dirty="0"/>
                        <a:t>详细设计说明书</a:t>
                      </a:r>
                    </a:p>
                  </a:txBody>
                  <a:tcPr/>
                </a:tc>
                <a:tc>
                  <a:txBody>
                    <a:bodyPr/>
                    <a:lstStyle/>
                    <a:p>
                      <a:r>
                        <a:rPr lang="zh-CN" altLang="en-US" sz="2800" dirty="0"/>
                        <a:t>站在开发人员</a:t>
                      </a:r>
                    </a:p>
                  </a:txBody>
                  <a:tcPr/>
                </a:tc>
                <a:tc>
                  <a:txBody>
                    <a:bodyPr/>
                    <a:lstStyle/>
                    <a:p>
                      <a:r>
                        <a:rPr lang="zh-CN" altLang="en-US" sz="2800" dirty="0"/>
                        <a:t>白盒测试</a:t>
                      </a:r>
                    </a:p>
                  </a:txBody>
                  <a:tcPr/>
                </a:tc>
                <a:extLst>
                  <a:ext uri="{0D108BD9-81ED-4DB2-BD59-A6C34878D82A}">
                    <a16:rowId xmlns:a16="http://schemas.microsoft.com/office/drawing/2014/main" val="2510733086"/>
                  </a:ext>
                </a:extLst>
              </a:tr>
              <a:tr h="1905532">
                <a:tc>
                  <a:txBody>
                    <a:bodyPr/>
                    <a:lstStyle/>
                    <a:p>
                      <a:r>
                        <a:rPr lang="zh-CN" altLang="en-US" sz="2800" dirty="0"/>
                        <a:t>集成测试</a:t>
                      </a:r>
                      <a:endParaRPr lang="en-US" altLang="zh-CN" sz="2800" dirty="0"/>
                    </a:p>
                    <a:p>
                      <a:r>
                        <a:rPr lang="en-US" altLang="zh-CN" sz="2800" dirty="0"/>
                        <a:t>Postman</a:t>
                      </a:r>
                    </a:p>
                    <a:p>
                      <a:r>
                        <a:rPr lang="en-US" altLang="zh-CN" sz="2800" dirty="0"/>
                        <a:t>Fiddler</a:t>
                      </a:r>
                      <a:r>
                        <a:rPr lang="zh-CN" altLang="en-US" sz="2800" dirty="0"/>
                        <a:t>抓包</a:t>
                      </a:r>
                    </a:p>
                  </a:txBody>
                  <a:tcPr/>
                </a:tc>
                <a:tc>
                  <a:txBody>
                    <a:bodyPr/>
                    <a:lstStyle/>
                    <a:p>
                      <a:r>
                        <a:rPr lang="zh-CN" altLang="en-US" sz="2800" dirty="0"/>
                        <a:t>模块接口之间、子系统之间的</a:t>
                      </a:r>
                    </a:p>
                  </a:txBody>
                  <a:tcPr/>
                </a:tc>
                <a:tc>
                  <a:txBody>
                    <a:bodyPr/>
                    <a:lstStyle/>
                    <a:p>
                      <a:r>
                        <a:rPr lang="zh-CN" altLang="en-US" sz="2800" dirty="0"/>
                        <a:t>概要设计说明书</a:t>
                      </a:r>
                      <a:endParaRPr lang="en-US" altLang="zh-CN" sz="2800" dirty="0"/>
                    </a:p>
                    <a:p>
                      <a:r>
                        <a:rPr lang="zh-CN" altLang="en-US" sz="2800" dirty="0"/>
                        <a:t>接口设计说明书</a:t>
                      </a:r>
                    </a:p>
                  </a:txBody>
                  <a:tcPr/>
                </a:tc>
                <a:tc>
                  <a:txBody>
                    <a:bodyPr/>
                    <a:lstStyle/>
                    <a:p>
                      <a:r>
                        <a:rPr lang="zh-CN" altLang="en-US" sz="2800" dirty="0"/>
                        <a:t>测试人员</a:t>
                      </a:r>
                    </a:p>
                  </a:txBody>
                  <a:tcPr/>
                </a:tc>
                <a:tc>
                  <a:txBody>
                    <a:bodyPr/>
                    <a:lstStyle/>
                    <a:p>
                      <a:r>
                        <a:rPr lang="zh-CN" altLang="en-US" sz="2800" dirty="0"/>
                        <a:t>灰盒测试</a:t>
                      </a:r>
                      <a:endParaRPr lang="en-US" altLang="zh-CN" sz="2800" dirty="0"/>
                    </a:p>
                    <a:p>
                      <a:r>
                        <a:rPr lang="en-US" altLang="zh-CN" sz="2800" dirty="0"/>
                        <a:t>[</a:t>
                      </a:r>
                      <a:r>
                        <a:rPr lang="zh-CN" altLang="en-US" sz="2800" dirty="0"/>
                        <a:t>白盒</a:t>
                      </a:r>
                      <a:r>
                        <a:rPr lang="en-US" altLang="zh-CN" sz="2800" dirty="0"/>
                        <a:t>+</a:t>
                      </a:r>
                      <a:r>
                        <a:rPr lang="zh-CN" altLang="en-US" sz="2800" dirty="0"/>
                        <a:t>黑盒</a:t>
                      </a:r>
                      <a:r>
                        <a:rPr lang="en-US" altLang="zh-CN" sz="2800" dirty="0"/>
                        <a:t>]</a:t>
                      </a:r>
                    </a:p>
                    <a:p>
                      <a:r>
                        <a:rPr lang="zh-CN" altLang="en-US" sz="2800" dirty="0"/>
                        <a:t>侧重于黑盒测试方法</a:t>
                      </a:r>
                    </a:p>
                  </a:txBody>
                  <a:tcPr/>
                </a:tc>
                <a:extLst>
                  <a:ext uri="{0D108BD9-81ED-4DB2-BD59-A6C34878D82A}">
                    <a16:rowId xmlns:a16="http://schemas.microsoft.com/office/drawing/2014/main" val="1886157655"/>
                  </a:ext>
                </a:extLst>
              </a:tr>
            </a:tbl>
          </a:graphicData>
        </a:graphic>
      </p:graphicFrame>
    </p:spTree>
    <p:extLst>
      <p:ext uri="{BB962C8B-B14F-4D97-AF65-F5344CB8AC3E}">
        <p14:creationId xmlns:p14="http://schemas.microsoft.com/office/powerpoint/2010/main" val="514812281"/>
      </p:ext>
    </p:extLst>
  </p:cSld>
  <p:clrMapOvr>
    <a:masterClrMapping/>
  </p:clrMapOvr>
  <p:transition>
    <p:blinds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内容总结</a:t>
            </a:r>
            <a:endParaRPr lang="zh-CN" altLang="en-US" dirty="0"/>
          </a:p>
        </p:txBody>
      </p:sp>
      <p:sp>
        <p:nvSpPr>
          <p:cNvPr id="2" name="内容占位符 1"/>
          <p:cNvSpPr>
            <a:spLocks noGrp="1"/>
          </p:cNvSpPr>
          <p:nvPr>
            <p:ph idx="1"/>
          </p:nvPr>
        </p:nvSpPr>
        <p:spPr/>
        <p:txBody>
          <a:bodyPr/>
          <a:lstStyle/>
          <a:p>
            <a:r>
              <a:rPr lang="zh-CN" altLang="en-US"/>
              <a:t>集成测试的基本概念</a:t>
            </a:r>
            <a:endParaRPr lang="en-US" altLang="zh-CN" dirty="0"/>
          </a:p>
          <a:p>
            <a:r>
              <a:rPr lang="zh-CN" altLang="en-US"/>
              <a:t>集成测试的方法：成对、邻居、基于独立路径</a:t>
            </a:r>
            <a:endParaRPr lang="en-US" altLang="zh-CN" dirty="0"/>
          </a:p>
          <a:p>
            <a:r>
              <a:rPr lang="zh-CN" altLang="en-US"/>
              <a:t>集成测试遍历顺序：大爆炸、自顶向下、自底向上、混合</a:t>
            </a:r>
            <a:endParaRPr lang="en-US" altLang="zh-CN" dirty="0"/>
          </a:p>
          <a:p>
            <a:r>
              <a:rPr lang="zh-CN" altLang="en-US"/>
              <a:t>集成测试策略的比较</a:t>
            </a:r>
            <a:endParaRPr lang="zh-CN" altLang="en-US" dirty="0"/>
          </a:p>
        </p:txBody>
      </p:sp>
    </p:spTree>
    <p:extLst>
      <p:ext uri="{BB962C8B-B14F-4D97-AF65-F5344CB8AC3E}">
        <p14:creationId xmlns:p14="http://schemas.microsoft.com/office/powerpoint/2010/main" val="14670474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164637" y="4038135"/>
            <a:ext cx="3027363" cy="2732957"/>
            <a:chOff x="9164637" y="4038135"/>
            <a:chExt cx="3027363" cy="2732957"/>
          </a:xfrm>
        </p:grpSpPr>
        <p:sp>
          <p:nvSpPr>
            <p:cNvPr id="18" name="等腰三角形 58"/>
            <p:cNvSpPr/>
            <p:nvPr/>
          </p:nvSpPr>
          <p:spPr>
            <a:xfrm>
              <a:off x="9525108" y="5430674"/>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 name="connsiteX0" fmla="*/ 452437 w 1600201"/>
                <a:gd name="connsiteY0" fmla="*/ 181691 h 732554"/>
                <a:gd name="connsiteX1" fmla="*/ 1600201 w 1600201"/>
                <a:gd name="connsiteY1" fmla="*/ 0 h 732554"/>
                <a:gd name="connsiteX2" fmla="*/ 0 w 1600201"/>
                <a:gd name="connsiteY2" fmla="*/ 732554 h 732554"/>
                <a:gd name="connsiteX3" fmla="*/ 452437 w 1600201"/>
                <a:gd name="connsiteY3" fmla="*/ 181691 h 732554"/>
                <a:gd name="connsiteX0" fmla="*/ 547687 w 1600201"/>
                <a:gd name="connsiteY0" fmla="*/ 0 h 957263"/>
                <a:gd name="connsiteX1" fmla="*/ 1600201 w 1600201"/>
                <a:gd name="connsiteY1" fmla="*/ 224709 h 957263"/>
                <a:gd name="connsiteX2" fmla="*/ 0 w 1600201"/>
                <a:gd name="connsiteY2" fmla="*/ 957263 h 957263"/>
                <a:gd name="connsiteX3" fmla="*/ 547687 w 1600201"/>
                <a:gd name="connsiteY3" fmla="*/ 0 h 957263"/>
                <a:gd name="connsiteX0" fmla="*/ 547687 w 1162051"/>
                <a:gd name="connsiteY0" fmla="*/ 349966 h 1307229"/>
                <a:gd name="connsiteX1" fmla="*/ 1162051 w 1162051"/>
                <a:gd name="connsiteY1" fmla="*/ 0 h 1307229"/>
                <a:gd name="connsiteX2" fmla="*/ 0 w 1162051"/>
                <a:gd name="connsiteY2" fmla="*/ 1307229 h 1307229"/>
                <a:gd name="connsiteX3" fmla="*/ 547687 w 1162051"/>
                <a:gd name="connsiteY3" fmla="*/ 349966 h 1307229"/>
              </a:gdLst>
              <a:ahLst/>
              <a:cxnLst>
                <a:cxn ang="0">
                  <a:pos x="connsiteX0" y="connsiteY0"/>
                </a:cxn>
                <a:cxn ang="0">
                  <a:pos x="connsiteX1" y="connsiteY1"/>
                </a:cxn>
                <a:cxn ang="0">
                  <a:pos x="connsiteX2" y="connsiteY2"/>
                </a:cxn>
                <a:cxn ang="0">
                  <a:pos x="connsiteX3" y="connsiteY3"/>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
            <p:cNvSpPr/>
            <p:nvPr/>
          </p:nvSpPr>
          <p:spPr>
            <a:xfrm>
              <a:off x="10694277" y="4864997"/>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Lst>
              <a:ahLst/>
              <a:cxnLst>
                <a:cxn ang="0">
                  <a:pos x="connsiteX0" y="connsiteY0"/>
                </a:cxn>
                <a:cxn ang="0">
                  <a:pos x="connsiteX1" y="connsiteY1"/>
                </a:cxn>
                <a:cxn ang="0">
                  <a:pos x="connsiteX2" y="connsiteY2"/>
                </a:cxn>
                <a:cxn ang="0">
                  <a:pos x="connsiteX3" y="connsiteY3"/>
                </a:cxn>
              </a:cxnLst>
              <a:rect l="l" t="t" r="r" b="b"/>
              <a:pathLst>
                <a:path w="1474792" h="557087">
                  <a:moveTo>
                    <a:pt x="0" y="557087"/>
                  </a:moveTo>
                  <a:lnTo>
                    <a:pt x="211934" y="0"/>
                  </a:lnTo>
                  <a:lnTo>
                    <a:pt x="1474792" y="433262"/>
                  </a:lnTo>
                  <a:lnTo>
                    <a:pt x="0" y="557087"/>
                  </a:lnTo>
                  <a:close/>
                </a:path>
              </a:pathLst>
            </a:custGeom>
            <a:solidFill>
              <a:schemeClr val="bg1"/>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58"/>
            <p:cNvSpPr/>
            <p:nvPr/>
          </p:nvSpPr>
          <p:spPr>
            <a:xfrm>
              <a:off x="10914029" y="4654507"/>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Lst>
              <a:ahLst/>
              <a:cxnLst>
                <a:cxn ang="0">
                  <a:pos x="connsiteX0" y="connsiteY0"/>
                </a:cxn>
                <a:cxn ang="0">
                  <a:pos x="connsiteX1" y="connsiteY1"/>
                </a:cxn>
                <a:cxn ang="0">
                  <a:pos x="connsiteX2" y="connsiteY2"/>
                </a:cxn>
                <a:cxn ang="0">
                  <a:pos x="connsiteX3" y="connsiteY3"/>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34"/>
            <p:cNvSpPr/>
            <p:nvPr/>
          </p:nvSpPr>
          <p:spPr>
            <a:xfrm rot="7233140">
              <a:off x="9433484" y="4630457"/>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 fmla="*/ 0 w 1767688"/>
                <a:gd name="connsiteY0" fmla="*/ 807522 h 807522"/>
                <a:gd name="connsiteX1" fmla="*/ 546153 w 1767688"/>
                <a:gd name="connsiteY1" fmla="*/ 0 h 807522"/>
                <a:gd name="connsiteX2" fmla="*/ 1767688 w 1767688"/>
                <a:gd name="connsiteY2" fmla="*/ 702844 h 807522"/>
                <a:gd name="connsiteX3" fmla="*/ 0 w 1767688"/>
                <a:gd name="connsiteY3" fmla="*/ 807522 h 807522"/>
                <a:gd name="connsiteX0" fmla="*/ 0 w 1793112"/>
                <a:gd name="connsiteY0" fmla="*/ 807522 h 807522"/>
                <a:gd name="connsiteX1" fmla="*/ 546153 w 1793112"/>
                <a:gd name="connsiteY1" fmla="*/ 0 h 807522"/>
                <a:gd name="connsiteX2" fmla="*/ 1793112 w 1793112"/>
                <a:gd name="connsiteY2" fmla="*/ 802128 h 807522"/>
                <a:gd name="connsiteX3" fmla="*/ 0 w 1793112"/>
                <a:gd name="connsiteY3" fmla="*/ 807522 h 807522"/>
                <a:gd name="connsiteX0" fmla="*/ 0 w 1793112"/>
                <a:gd name="connsiteY0" fmla="*/ 804826 h 804826"/>
                <a:gd name="connsiteX1" fmla="*/ 466633 w 1793112"/>
                <a:gd name="connsiteY1" fmla="*/ 0 h 804826"/>
                <a:gd name="connsiteX2" fmla="*/ 1793112 w 1793112"/>
                <a:gd name="connsiteY2" fmla="*/ 799432 h 804826"/>
                <a:gd name="connsiteX3" fmla="*/ 0 w 1793112"/>
                <a:gd name="connsiteY3" fmla="*/ 804826 h 804826"/>
              </a:gdLst>
              <a:ahLst/>
              <a:cxnLst>
                <a:cxn ang="0">
                  <a:pos x="connsiteX0" y="connsiteY0"/>
                </a:cxn>
                <a:cxn ang="0">
                  <a:pos x="connsiteX1" y="connsiteY1"/>
                </a:cxn>
                <a:cxn ang="0">
                  <a:pos x="connsiteX2" y="connsiteY2"/>
                </a:cxn>
                <a:cxn ang="0">
                  <a:pos x="connsiteX3" y="connsiteY3"/>
                </a:cxn>
              </a:cxnLst>
              <a:rect l="l" t="t" r="r" b="b"/>
              <a:pathLst>
                <a:path w="1793112" h="804826">
                  <a:moveTo>
                    <a:pt x="0" y="804826"/>
                  </a:moveTo>
                  <a:lnTo>
                    <a:pt x="466633" y="0"/>
                  </a:lnTo>
                  <a:lnTo>
                    <a:pt x="1793112" y="799432"/>
                  </a:lnTo>
                  <a:lnTo>
                    <a:pt x="0" y="80482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164637" y="436103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7"/>
            </p:cNvCxnSpPr>
            <p:nvPr/>
          </p:nvCxnSpPr>
          <p:spPr>
            <a:xfrm flipV="1">
              <a:off x="9203661" y="4056233"/>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0415745" y="403813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V="1">
              <a:off x="9539286" y="4074330"/>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1"/>
            </p:cNvCxnSpPr>
            <p:nvPr/>
          </p:nvCxnSpPr>
          <p:spPr>
            <a:xfrm flipH="1" flipV="1">
              <a:off x="9187496" y="4406750"/>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9210357" y="4383891"/>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4" idx="1"/>
              <a:endCxn id="25" idx="5"/>
            </p:cNvCxnSpPr>
            <p:nvPr/>
          </p:nvCxnSpPr>
          <p:spPr>
            <a:xfrm flipH="1" flipV="1">
              <a:off x="10454769" y="4077159"/>
              <a:ext cx="430205" cy="766345"/>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39" idx="7"/>
              <a:endCxn id="34" idx="3"/>
            </p:cNvCxnSpPr>
            <p:nvPr/>
          </p:nvCxnSpPr>
          <p:spPr>
            <a:xfrm flipV="1">
              <a:off x="9550113" y="4875833"/>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10671972" y="5407353"/>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1148994" y="4643238"/>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0878279" y="483680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1"/>
            <p:cNvSpPr/>
            <p:nvPr/>
          </p:nvSpPr>
          <p:spPr>
            <a:xfrm>
              <a:off x="9519057" y="5605893"/>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 name="connsiteX0" fmla="*/ 0 w 579442"/>
                <a:gd name="connsiteY0" fmla="*/ 557087 h 557087"/>
                <a:gd name="connsiteX1" fmla="*/ 211934 w 579442"/>
                <a:gd name="connsiteY1" fmla="*/ 0 h 557087"/>
                <a:gd name="connsiteX2" fmla="*/ 579442 w 579442"/>
                <a:gd name="connsiteY2" fmla="*/ 273719 h 557087"/>
                <a:gd name="connsiteX3" fmla="*/ 0 w 579442"/>
                <a:gd name="connsiteY3" fmla="*/ 557087 h 557087"/>
                <a:gd name="connsiteX0" fmla="*/ 0 w 758036"/>
                <a:gd name="connsiteY0" fmla="*/ 557087 h 557087"/>
                <a:gd name="connsiteX1" fmla="*/ 211934 w 758036"/>
                <a:gd name="connsiteY1" fmla="*/ 0 h 557087"/>
                <a:gd name="connsiteX2" fmla="*/ 758036 w 758036"/>
                <a:gd name="connsiteY2" fmla="*/ 164181 h 557087"/>
                <a:gd name="connsiteX3" fmla="*/ 0 w 758036"/>
                <a:gd name="connsiteY3" fmla="*/ 557087 h 557087"/>
                <a:gd name="connsiteX0" fmla="*/ 0 w 569917"/>
                <a:gd name="connsiteY0" fmla="*/ 1145256 h 1145256"/>
                <a:gd name="connsiteX1" fmla="*/ 23815 w 569917"/>
                <a:gd name="connsiteY1" fmla="*/ 0 h 1145256"/>
                <a:gd name="connsiteX2" fmla="*/ 569917 w 569917"/>
                <a:gd name="connsiteY2" fmla="*/ 164181 h 1145256"/>
                <a:gd name="connsiteX3" fmla="*/ 0 w 569917"/>
                <a:gd name="connsiteY3" fmla="*/ 1145256 h 1145256"/>
                <a:gd name="connsiteX0" fmla="*/ 0 w 560392"/>
                <a:gd name="connsiteY0" fmla="*/ 1135731 h 1135731"/>
                <a:gd name="connsiteX1" fmla="*/ 14290 w 560392"/>
                <a:gd name="connsiteY1" fmla="*/ 0 h 1135731"/>
                <a:gd name="connsiteX2" fmla="*/ 560392 w 560392"/>
                <a:gd name="connsiteY2" fmla="*/ 164181 h 1135731"/>
                <a:gd name="connsiteX3" fmla="*/ 0 w 560392"/>
                <a:gd name="connsiteY3" fmla="*/ 1135731 h 1135731"/>
              </a:gdLst>
              <a:ahLst/>
              <a:cxnLst>
                <a:cxn ang="0">
                  <a:pos x="connsiteX0" y="connsiteY0"/>
                </a:cxn>
                <a:cxn ang="0">
                  <a:pos x="connsiteX1" y="connsiteY1"/>
                </a:cxn>
                <a:cxn ang="0">
                  <a:pos x="connsiteX2" y="connsiteY2"/>
                </a:cxn>
                <a:cxn ang="0">
                  <a:pos x="connsiteX3" y="connsiteY3"/>
                </a:cxn>
              </a:cxnLst>
              <a:rect l="l" t="t" r="r" b="b"/>
              <a:pathLst>
                <a:path w="560392" h="1135731">
                  <a:moveTo>
                    <a:pt x="0" y="1135731"/>
                  </a:moveTo>
                  <a:lnTo>
                    <a:pt x="14290" y="0"/>
                  </a:lnTo>
                  <a:lnTo>
                    <a:pt x="560392" y="164181"/>
                  </a:lnTo>
                  <a:lnTo>
                    <a:pt x="0" y="1135731"/>
                  </a:lnTo>
                  <a:close/>
                </a:path>
              </a:pathLst>
            </a:custGeom>
            <a:solidFill>
              <a:schemeClr val="bg1">
                <a:lumMod val="95000"/>
              </a:schemeClr>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504893" y="672537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58"/>
            <p:cNvSpPr/>
            <p:nvPr/>
          </p:nvSpPr>
          <p:spPr>
            <a:xfrm>
              <a:off x="9538637" y="5429148"/>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Lst>
              <a:ahLst/>
              <a:cxnLst>
                <a:cxn ang="0">
                  <a:pos x="connsiteX0" y="connsiteY0"/>
                </a:cxn>
                <a:cxn ang="0">
                  <a:pos x="connsiteX1" y="connsiteY1"/>
                </a:cxn>
                <a:cxn ang="0">
                  <a:pos x="connsiteX2" y="connsiteY2"/>
                </a:cxn>
                <a:cxn ang="0">
                  <a:pos x="connsiteX3" y="connsiteY3"/>
                </a:cxn>
              </a:cxnLst>
              <a:rect l="l" t="t" r="r" b="b"/>
              <a:pathLst>
                <a:path w="1147764" h="348379">
                  <a:moveTo>
                    <a:pt x="0" y="181691"/>
                  </a:moveTo>
                  <a:lnTo>
                    <a:pt x="1147764" y="0"/>
                  </a:lnTo>
                  <a:lnTo>
                    <a:pt x="547688" y="348379"/>
                  </a:lnTo>
                  <a:lnTo>
                    <a:pt x="0" y="181691"/>
                  </a:lnTo>
                  <a:close/>
                </a:path>
              </a:pathLst>
            </a:custGeom>
            <a:solidFill>
              <a:schemeClr val="bg1"/>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511089" y="558802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56426" y="5764191"/>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2163200" y="5284321"/>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连接符 19"/>
          <p:cNvCxnSpPr/>
          <p:nvPr/>
        </p:nvCxnSpPr>
        <p:spPr>
          <a:xfrm flipH="1">
            <a:off x="0" y="6433143"/>
            <a:ext cx="12192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258103" y="2593076"/>
            <a:ext cx="4339988" cy="830997"/>
          </a:xfrm>
          <a:prstGeom prst="rect">
            <a:avLst/>
          </a:prstGeom>
          <a:noFill/>
        </p:spPr>
        <p:txBody>
          <a:bodyPr wrap="square" rtlCol="0">
            <a:spAutoFit/>
          </a:bodyPr>
          <a:lstStyle/>
          <a:p>
            <a:r>
              <a:rPr lang="en-US" altLang="zh-CN" sz="4800" b="1" dirty="0">
                <a:latin typeface="Times New Roman" panose="02020603050405020304" pitchFamily="18" charset="0"/>
                <a:cs typeface="Times New Roman" panose="02020603050405020304" pitchFamily="18" charset="0"/>
              </a:rPr>
              <a:t>Question</a:t>
            </a:r>
            <a:endParaRPr lang="zh-CN" altLang="en-US" sz="4800" b="1" dirty="0">
              <a:latin typeface="Times New Roman" panose="02020603050405020304" pitchFamily="18" charset="0"/>
              <a:cs typeface="Times New Roman" panose="02020603050405020304" pitchFamily="18" charset="0"/>
            </a:endParaRPr>
          </a:p>
        </p:txBody>
      </p:sp>
      <p:sp>
        <p:nvSpPr>
          <p:cNvPr id="4" name="标题 3"/>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1855672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集成测试的基本概念</a:t>
            </a:r>
            <a:endParaRPr lang="zh-CN" altLang="en-US" dirty="0"/>
          </a:p>
        </p:txBody>
      </p:sp>
      <p:sp>
        <p:nvSpPr>
          <p:cNvPr id="2" name="内容占位符 1"/>
          <p:cNvSpPr>
            <a:spLocks noGrp="1"/>
          </p:cNvSpPr>
          <p:nvPr>
            <p:ph idx="1"/>
          </p:nvPr>
        </p:nvSpPr>
        <p:spPr>
          <a:xfrm>
            <a:off x="695400" y="1196752"/>
            <a:ext cx="10873208" cy="4267200"/>
          </a:xfrm>
        </p:spPr>
        <p:txBody>
          <a:bodyPr/>
          <a:lstStyle/>
          <a:p>
            <a:r>
              <a:rPr lang="zh-CN" altLang="en-US" dirty="0"/>
              <a:t>什么是集成测试</a:t>
            </a:r>
            <a:r>
              <a:rPr lang="en-US" altLang="zh-CN" dirty="0"/>
              <a:t>(integration testing)</a:t>
            </a:r>
          </a:p>
          <a:p>
            <a:pPr lvl="1"/>
            <a:r>
              <a:rPr lang="zh-CN" altLang="zh-CN" dirty="0"/>
              <a:t>集成测试就是在</a:t>
            </a:r>
            <a:r>
              <a:rPr lang="zh-CN" altLang="zh-CN" dirty="0">
                <a:solidFill>
                  <a:srgbClr val="FF0000"/>
                </a:solidFill>
              </a:rPr>
              <a:t>单元测试的基础上</a:t>
            </a:r>
            <a:r>
              <a:rPr lang="zh-CN" altLang="zh-CN" dirty="0"/>
              <a:t>，将所有已通过单元测试的模块按照概要设计的要求</a:t>
            </a:r>
            <a:r>
              <a:rPr lang="zh-CN" altLang="zh-CN" dirty="0">
                <a:solidFill>
                  <a:srgbClr val="FF0000"/>
                </a:solidFill>
              </a:rPr>
              <a:t>组装</a:t>
            </a:r>
            <a:r>
              <a:rPr lang="zh-CN" altLang="zh-CN" dirty="0"/>
              <a:t>为</a:t>
            </a:r>
            <a:r>
              <a:rPr lang="zh-CN" altLang="zh-CN" dirty="0">
                <a:solidFill>
                  <a:srgbClr val="FF0000"/>
                </a:solidFill>
              </a:rPr>
              <a:t>子系统或系统</a:t>
            </a:r>
            <a:r>
              <a:rPr lang="zh-CN" altLang="zh-CN" dirty="0"/>
              <a:t>，并进行测试的过程，目的是确保各单元模块组合在一起后能够按</a:t>
            </a:r>
            <a:r>
              <a:rPr lang="zh-CN" altLang="zh-CN" dirty="0">
                <a:solidFill>
                  <a:srgbClr val="FF0000"/>
                </a:solidFill>
              </a:rPr>
              <a:t>既定意图协作运行</a:t>
            </a:r>
            <a:r>
              <a:rPr lang="zh-CN" altLang="zh-CN" dirty="0"/>
              <a:t>，并确保增量的行为正确</a:t>
            </a:r>
            <a:endParaRPr lang="en-US" altLang="zh-CN" dirty="0"/>
          </a:p>
          <a:p>
            <a:pPr lvl="1"/>
            <a:endParaRPr lang="zh-CN" altLang="en-US" dirty="0"/>
          </a:p>
        </p:txBody>
      </p:sp>
    </p:spTree>
    <p:extLst>
      <p:ext uri="{BB962C8B-B14F-4D97-AF65-F5344CB8AC3E}">
        <p14:creationId xmlns:p14="http://schemas.microsoft.com/office/powerpoint/2010/main" val="408176022"/>
      </p:ext>
    </p:extLst>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讨论</a:t>
            </a:r>
            <a:endParaRPr lang="zh-CN" altLang="en-US" dirty="0"/>
          </a:p>
        </p:txBody>
      </p:sp>
      <p:sp>
        <p:nvSpPr>
          <p:cNvPr id="2" name="内容占位符 1"/>
          <p:cNvSpPr>
            <a:spLocks noGrp="1"/>
          </p:cNvSpPr>
          <p:nvPr>
            <p:ph idx="1"/>
          </p:nvPr>
        </p:nvSpPr>
        <p:spPr/>
        <p:txBody>
          <a:bodyPr/>
          <a:lstStyle/>
          <a:p>
            <a:r>
              <a:rPr lang="zh-CN" altLang="en-US" dirty="0"/>
              <a:t>单元测试通过后，是否需要集成在一起进行测试？</a:t>
            </a:r>
            <a:endParaRPr lang="en-US" altLang="zh-CN" dirty="0"/>
          </a:p>
          <a:p>
            <a:pPr lvl="1"/>
            <a:r>
              <a:rPr lang="zh-CN" altLang="en-US" dirty="0"/>
              <a:t>需要</a:t>
            </a:r>
            <a:endParaRPr lang="en-US" altLang="zh-CN" dirty="0"/>
          </a:p>
          <a:p>
            <a:pPr lvl="1"/>
            <a:r>
              <a:rPr lang="zh-CN" altLang="en-US" dirty="0"/>
              <a:t>每个模块能够单独工作，但将这些模块集成在一起，某些模块有可能不能正常工作</a:t>
            </a:r>
          </a:p>
        </p:txBody>
      </p:sp>
    </p:spTree>
    <p:extLst>
      <p:ext uri="{BB962C8B-B14F-4D97-AF65-F5344CB8AC3E}">
        <p14:creationId xmlns:p14="http://schemas.microsoft.com/office/powerpoint/2010/main" val="57964620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集成测试内容</a:t>
            </a:r>
          </a:p>
        </p:txBody>
      </p:sp>
      <p:sp>
        <p:nvSpPr>
          <p:cNvPr id="2" name="内容占位符 1"/>
          <p:cNvSpPr>
            <a:spLocks noGrp="1"/>
          </p:cNvSpPr>
          <p:nvPr>
            <p:ph idx="1"/>
          </p:nvPr>
        </p:nvSpPr>
        <p:spPr>
          <a:xfrm>
            <a:off x="695400" y="980728"/>
            <a:ext cx="10668000" cy="4267200"/>
          </a:xfrm>
        </p:spPr>
        <p:txBody>
          <a:bodyPr/>
          <a:lstStyle/>
          <a:p>
            <a:r>
              <a:rPr lang="zh-CN" altLang="en-US" dirty="0"/>
              <a:t>集成测试内容：</a:t>
            </a:r>
            <a:endParaRPr lang="en-US" altLang="zh-CN" dirty="0"/>
          </a:p>
          <a:p>
            <a:pPr lvl="1">
              <a:spcBef>
                <a:spcPts val="0"/>
              </a:spcBef>
            </a:pPr>
            <a:r>
              <a:rPr lang="zh-CN" altLang="zh-CN" dirty="0"/>
              <a:t>将各个具有相互调用关系的模块组装起来时，检查穿越模块接口的数据是否会丢失</a:t>
            </a:r>
            <a:endParaRPr lang="en-US" altLang="zh-CN" dirty="0"/>
          </a:p>
          <a:p>
            <a:pPr lvl="1">
              <a:spcBef>
                <a:spcPts val="0"/>
              </a:spcBef>
            </a:pPr>
            <a:r>
              <a:rPr lang="zh-CN" altLang="zh-CN" dirty="0"/>
              <a:t>判断各子功能组合起来能否达到预期要求的父功能</a:t>
            </a:r>
          </a:p>
          <a:p>
            <a:pPr lvl="1">
              <a:spcBef>
                <a:spcPts val="0"/>
              </a:spcBef>
            </a:pPr>
            <a:r>
              <a:rPr lang="zh-CN" altLang="zh-CN" dirty="0"/>
              <a:t>检查一个模块的功能是否会对其他模块的功能产生不利影响</a:t>
            </a:r>
            <a:endParaRPr lang="en-US" altLang="zh-CN" dirty="0"/>
          </a:p>
          <a:p>
            <a:pPr lvl="1">
              <a:spcBef>
                <a:spcPts val="0"/>
              </a:spcBef>
            </a:pPr>
            <a:r>
              <a:rPr lang="zh-CN" altLang="zh-CN" dirty="0"/>
              <a:t>检查全局数据结构是否正确，以及在完成模块功能的过程中是否会被异常修改</a:t>
            </a:r>
          </a:p>
          <a:p>
            <a:pPr lvl="1">
              <a:spcBef>
                <a:spcPts val="0"/>
              </a:spcBef>
            </a:pPr>
            <a:r>
              <a:rPr lang="zh-CN" altLang="zh-CN" dirty="0"/>
              <a:t>单个模块的误差累积起来，是否会放大到不可接受的程度</a:t>
            </a:r>
          </a:p>
          <a:p>
            <a:pPr lvl="1">
              <a:spcBef>
                <a:spcPts val="0"/>
              </a:spcBef>
            </a:pPr>
            <a:endParaRPr lang="zh-CN" altLang="zh-CN" dirty="0"/>
          </a:p>
          <a:p>
            <a:pPr lvl="1">
              <a:spcBef>
                <a:spcPts val="0"/>
              </a:spcBef>
            </a:pPr>
            <a:endParaRPr lang="zh-CN" altLang="en-US" dirty="0"/>
          </a:p>
        </p:txBody>
      </p:sp>
    </p:spTree>
    <p:extLst>
      <p:ext uri="{BB962C8B-B14F-4D97-AF65-F5344CB8AC3E}">
        <p14:creationId xmlns:p14="http://schemas.microsoft.com/office/powerpoint/2010/main" val="174998462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a:t>集成测试的基本概念及内容</a:t>
            </a:r>
            <a:endParaRPr lang="en-US" altLang="zh-CN" dirty="0"/>
          </a:p>
          <a:p>
            <a:pPr>
              <a:lnSpc>
                <a:spcPct val="150000"/>
              </a:lnSpc>
            </a:pPr>
            <a:r>
              <a:rPr lang="zh-CN" altLang="en-US" dirty="0">
                <a:solidFill>
                  <a:srgbClr val="FF0000"/>
                </a:solidFill>
              </a:rPr>
              <a:t>集成测试的方法</a:t>
            </a:r>
            <a:endParaRPr lang="en-US" altLang="zh-CN" dirty="0">
              <a:solidFill>
                <a:srgbClr val="FF0000"/>
              </a:solidFill>
            </a:endParaRPr>
          </a:p>
          <a:p>
            <a:pPr>
              <a:lnSpc>
                <a:spcPct val="150000"/>
              </a:lnSpc>
            </a:pPr>
            <a:r>
              <a:rPr lang="zh-CN" altLang="en-US" dirty="0"/>
              <a:t>集成测试的遍历顺序</a:t>
            </a:r>
          </a:p>
        </p:txBody>
      </p:sp>
      <p:sp>
        <p:nvSpPr>
          <p:cNvPr id="3" name="标题 2"/>
          <p:cNvSpPr>
            <a:spLocks noGrp="1"/>
          </p:cNvSpPr>
          <p:nvPr>
            <p:ph type="title" idx="4294967295"/>
          </p:nvPr>
        </p:nvSpPr>
        <p:spPr/>
        <p:txBody>
          <a:bodyPr/>
          <a:lstStyle/>
          <a:p>
            <a:pPr algn="ctr"/>
            <a:r>
              <a:rPr lang="zh-CN" altLang="en-US" dirty="0"/>
              <a:t>目   录</a:t>
            </a:r>
          </a:p>
        </p:txBody>
      </p:sp>
    </p:spTree>
    <p:extLst>
      <p:ext uri="{BB962C8B-B14F-4D97-AF65-F5344CB8AC3E}">
        <p14:creationId xmlns:p14="http://schemas.microsoft.com/office/powerpoint/2010/main" val="2350021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集成测试方法</a:t>
            </a:r>
            <a:endParaRPr lang="zh-CN" altLang="en-US" dirty="0"/>
          </a:p>
        </p:txBody>
      </p:sp>
      <p:sp>
        <p:nvSpPr>
          <p:cNvPr id="2" name="内容占位符 1"/>
          <p:cNvSpPr>
            <a:spLocks noGrp="1"/>
          </p:cNvSpPr>
          <p:nvPr>
            <p:ph idx="1"/>
          </p:nvPr>
        </p:nvSpPr>
        <p:spPr/>
        <p:txBody>
          <a:bodyPr/>
          <a:lstStyle/>
          <a:p>
            <a:r>
              <a:rPr lang="zh-CN" altLang="en-US" dirty="0"/>
              <a:t>成对集成</a:t>
            </a:r>
            <a:endParaRPr lang="en-US" altLang="zh-CN" dirty="0"/>
          </a:p>
          <a:p>
            <a:r>
              <a:rPr lang="zh-CN" altLang="en-US" dirty="0"/>
              <a:t>邻居集成</a:t>
            </a:r>
            <a:endParaRPr lang="en-US" altLang="zh-CN" dirty="0"/>
          </a:p>
          <a:p>
            <a:r>
              <a:rPr lang="zh-CN" altLang="en-US" dirty="0"/>
              <a:t>基于独立路径的集成</a:t>
            </a:r>
          </a:p>
        </p:txBody>
      </p:sp>
    </p:spTree>
    <p:extLst>
      <p:ext uri="{BB962C8B-B14F-4D97-AF65-F5344CB8AC3E}">
        <p14:creationId xmlns:p14="http://schemas.microsoft.com/office/powerpoint/2010/main" val="4278706394"/>
      </p:ext>
    </p:extLst>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集成测试方法</a:t>
            </a:r>
            <a:r>
              <a:rPr lang="en-US" altLang="zh-CN" dirty="0"/>
              <a:t>—</a:t>
            </a:r>
            <a:r>
              <a:rPr lang="zh-CN" altLang="en-US" dirty="0"/>
              <a:t>成对集成</a:t>
            </a:r>
          </a:p>
        </p:txBody>
      </p:sp>
      <p:sp>
        <p:nvSpPr>
          <p:cNvPr id="2" name="内容占位符 1"/>
          <p:cNvSpPr>
            <a:spLocks noGrp="1"/>
          </p:cNvSpPr>
          <p:nvPr>
            <p:ph idx="1"/>
          </p:nvPr>
        </p:nvSpPr>
        <p:spPr>
          <a:xfrm>
            <a:off x="623392" y="980728"/>
            <a:ext cx="7128792" cy="4843264"/>
          </a:xfrm>
        </p:spPr>
        <p:txBody>
          <a:bodyPr/>
          <a:lstStyle/>
          <a:p>
            <a:r>
              <a:rPr lang="zh-CN" altLang="zh-CN" dirty="0">
                <a:solidFill>
                  <a:srgbClr val="FF0000"/>
                </a:solidFill>
              </a:rPr>
              <a:t>基本思想</a:t>
            </a:r>
            <a:r>
              <a:rPr lang="zh-CN" altLang="zh-CN" dirty="0"/>
              <a:t>：将每个集成测试用例限定在一对调用单元上，每个集成测试用例都是最小的集成单元，仅涉及一对调用的接口</a:t>
            </a:r>
            <a:endParaRPr lang="en-US" altLang="zh-CN" dirty="0"/>
          </a:p>
          <a:p>
            <a:r>
              <a:rPr lang="zh-CN" altLang="en-US" dirty="0">
                <a:solidFill>
                  <a:srgbClr val="FF0000"/>
                </a:solidFill>
              </a:rPr>
              <a:t>测试用例设计</a:t>
            </a:r>
            <a:r>
              <a:rPr lang="zh-CN" altLang="en-US" dirty="0"/>
              <a:t>：两个典型的模块成对集成</a:t>
            </a:r>
            <a:endParaRPr lang="en-US" altLang="zh-CN" dirty="0"/>
          </a:p>
          <a:p>
            <a:r>
              <a:rPr lang="zh-CN" altLang="en-US" dirty="0">
                <a:solidFill>
                  <a:srgbClr val="FF0000"/>
                </a:solidFill>
              </a:rPr>
              <a:t>规模估算</a:t>
            </a:r>
            <a:r>
              <a:rPr lang="zh-CN" altLang="en-US" dirty="0"/>
              <a:t>：共</a:t>
            </a:r>
            <a:r>
              <a:rPr lang="en-US" altLang="zh-CN" dirty="0"/>
              <a:t>m</a:t>
            </a:r>
            <a:r>
              <a:rPr lang="zh-CN" altLang="en-US" dirty="0"/>
              <a:t>个模块，</a:t>
            </a:r>
            <a:r>
              <a:rPr lang="en-US" altLang="zh-CN" dirty="0">
                <a:solidFill>
                  <a:srgbClr val="0000FF"/>
                </a:solidFill>
              </a:rPr>
              <a:t>n</a:t>
            </a:r>
            <a:r>
              <a:rPr lang="zh-CN" altLang="en-US" dirty="0">
                <a:solidFill>
                  <a:srgbClr val="0000FF"/>
                </a:solidFill>
              </a:rPr>
              <a:t>条边</a:t>
            </a:r>
            <a:r>
              <a:rPr lang="zh-CN" altLang="en-US" dirty="0"/>
              <a:t>，因每条边对应一对调用接口，确定一个成对测试用例，因此</a:t>
            </a:r>
            <a:r>
              <a:rPr lang="zh-CN" altLang="en-US" dirty="0">
                <a:solidFill>
                  <a:srgbClr val="0000FF"/>
                </a:solidFill>
              </a:rPr>
              <a:t>包含</a:t>
            </a:r>
            <a:r>
              <a:rPr lang="en-US" altLang="zh-CN" dirty="0">
                <a:solidFill>
                  <a:srgbClr val="0000FF"/>
                </a:solidFill>
              </a:rPr>
              <a:t>n</a:t>
            </a:r>
            <a:r>
              <a:rPr lang="zh-CN" altLang="en-US" dirty="0">
                <a:solidFill>
                  <a:srgbClr val="0000FF"/>
                </a:solidFill>
              </a:rPr>
              <a:t>个测试用例</a:t>
            </a:r>
            <a:endParaRPr lang="en-US" altLang="zh-CN" dirty="0">
              <a:solidFill>
                <a:srgbClr val="0000FF"/>
              </a:solidFill>
            </a:endParaRPr>
          </a:p>
        </p:txBody>
      </p:sp>
      <p:pic>
        <p:nvPicPr>
          <p:cNvPr id="4" name="Picture 6" descr="8t1"/>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08912" y="908720"/>
            <a:ext cx="4383088" cy="4774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756402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21097</TotalTime>
  <Words>1543</Words>
  <Application>Microsoft Office PowerPoint</Application>
  <PresentationFormat>宽屏</PresentationFormat>
  <Paragraphs>224</Paragraphs>
  <Slides>34</Slides>
  <Notes>8</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4" baseType="lpstr">
      <vt:lpstr>华文楷体</vt:lpstr>
      <vt:lpstr>华文隶书</vt:lpstr>
      <vt:lpstr>华文新魏</vt:lpstr>
      <vt:lpstr>Arial</vt:lpstr>
      <vt:lpstr>Lucida Console</vt:lpstr>
      <vt:lpstr>Times New Roman</vt:lpstr>
      <vt:lpstr>Verdana</vt:lpstr>
      <vt:lpstr>Wingdings</vt:lpstr>
      <vt:lpstr>Profile</vt:lpstr>
      <vt:lpstr>Visio.Drawing.11</vt:lpstr>
      <vt:lpstr>软件测试实用教程 ——方法与实践</vt:lpstr>
      <vt:lpstr>内容回顾</vt:lpstr>
      <vt:lpstr>目   录</vt:lpstr>
      <vt:lpstr>集成测试的基本概念</vt:lpstr>
      <vt:lpstr>讨论</vt:lpstr>
      <vt:lpstr>集成测试内容</vt:lpstr>
      <vt:lpstr>目   录</vt:lpstr>
      <vt:lpstr>集成测试方法</vt:lpstr>
      <vt:lpstr>集成测试方法—成对集成</vt:lpstr>
      <vt:lpstr>集成测试方法—邻居集成</vt:lpstr>
      <vt:lpstr>集成测试方法—邻居集成</vt:lpstr>
      <vt:lpstr>集成测试方法—邻居集成</vt:lpstr>
      <vt:lpstr>集成测试方法—基于独立路径的测试</vt:lpstr>
      <vt:lpstr>集成测试方法—基于独立路径的测试</vt:lpstr>
      <vt:lpstr>目   录</vt:lpstr>
      <vt:lpstr>集成测试遍历顺序的设计—大爆炸集成</vt:lpstr>
      <vt:lpstr>集成测试遍历顺序的设计—大爆炸集成</vt:lpstr>
      <vt:lpstr>自顶向下集成</vt:lpstr>
      <vt:lpstr>自顶向下集成</vt:lpstr>
      <vt:lpstr>自顶向下集成</vt:lpstr>
      <vt:lpstr>自顶向下的集成</vt:lpstr>
      <vt:lpstr>自顶向下的集成</vt:lpstr>
      <vt:lpstr>自底向上的集成</vt:lpstr>
      <vt:lpstr>自底向上的集成</vt:lpstr>
      <vt:lpstr>自底向上的集成</vt:lpstr>
      <vt:lpstr>自底向上的集成</vt:lpstr>
      <vt:lpstr>混合集成</vt:lpstr>
      <vt:lpstr>混合集成</vt:lpstr>
      <vt:lpstr>混合集成</vt:lpstr>
      <vt:lpstr>混合集成</vt:lpstr>
      <vt:lpstr>集成测试策略的比较</vt:lpstr>
      <vt:lpstr>PowerPoint 演示文稿</vt:lpstr>
      <vt:lpstr>内容总结</vt:lpstr>
      <vt:lpstr>PowerPoint 演示文稿</vt:lpstr>
    </vt:vector>
  </TitlesOfParts>
  <Company>福建163软件园</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刘兴梅; 福建163软件园</dc:creator>
  <cp:lastModifiedBy> </cp:lastModifiedBy>
  <cp:revision>343</cp:revision>
  <dcterms:created xsi:type="dcterms:W3CDTF">2008-07-27T05:17:11Z</dcterms:created>
  <dcterms:modified xsi:type="dcterms:W3CDTF">2019-11-25T04:05:28Z</dcterms:modified>
</cp:coreProperties>
</file>