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205" r:id="rId1"/>
  </p:sldMasterIdLst>
  <p:notesMasterIdLst>
    <p:notesMasterId r:id="rId29"/>
  </p:notesMasterIdLst>
  <p:sldIdLst>
    <p:sldId id="256" r:id="rId2"/>
    <p:sldId id="667" r:id="rId3"/>
    <p:sldId id="708" r:id="rId4"/>
    <p:sldId id="712" r:id="rId5"/>
    <p:sldId id="681" r:id="rId6"/>
    <p:sldId id="713" r:id="rId7"/>
    <p:sldId id="691" r:id="rId8"/>
    <p:sldId id="692" r:id="rId9"/>
    <p:sldId id="687" r:id="rId10"/>
    <p:sldId id="715" r:id="rId11"/>
    <p:sldId id="716" r:id="rId12"/>
    <p:sldId id="717" r:id="rId13"/>
    <p:sldId id="688" r:id="rId14"/>
    <p:sldId id="690" r:id="rId15"/>
    <p:sldId id="709" r:id="rId16"/>
    <p:sldId id="696" r:id="rId17"/>
    <p:sldId id="698" r:id="rId18"/>
    <p:sldId id="699" r:id="rId19"/>
    <p:sldId id="710" r:id="rId20"/>
    <p:sldId id="711" r:id="rId21"/>
    <p:sldId id="702" r:id="rId22"/>
    <p:sldId id="703" r:id="rId23"/>
    <p:sldId id="704" r:id="rId24"/>
    <p:sldId id="705" r:id="rId25"/>
    <p:sldId id="706" r:id="rId26"/>
    <p:sldId id="680" r:id="rId27"/>
    <p:sldId id="618" r:id="rId28"/>
  </p:sldIdLst>
  <p:sldSz cx="12192000" cy="6858000"/>
  <p:notesSz cx="6794500" cy="9918700"/>
  <p:defaultTextStyle>
    <a:defPPr>
      <a:defRPr lang="en-US"/>
    </a:defPPr>
    <a:lvl1pPr algn="l" rtl="0" fontAlgn="base">
      <a:spcBef>
        <a:spcPct val="0"/>
      </a:spcBef>
      <a:spcAft>
        <a:spcPct val="0"/>
      </a:spcAft>
      <a:buFont typeface="Arial" charset="0"/>
      <a:defRPr sz="2000" kern="1200">
        <a:solidFill>
          <a:srgbClr val="A50021"/>
        </a:solidFill>
        <a:latin typeface="Arial" charset="0"/>
        <a:ea typeface="+mn-ea"/>
        <a:cs typeface="+mn-cs"/>
      </a:defRPr>
    </a:lvl1pPr>
    <a:lvl2pPr marL="457200" algn="l" rtl="0" fontAlgn="base">
      <a:spcBef>
        <a:spcPct val="0"/>
      </a:spcBef>
      <a:spcAft>
        <a:spcPct val="0"/>
      </a:spcAft>
      <a:buFont typeface="Arial" charset="0"/>
      <a:defRPr sz="2000" kern="1200">
        <a:solidFill>
          <a:srgbClr val="A50021"/>
        </a:solidFill>
        <a:latin typeface="Arial" charset="0"/>
        <a:ea typeface="+mn-ea"/>
        <a:cs typeface="+mn-cs"/>
      </a:defRPr>
    </a:lvl2pPr>
    <a:lvl3pPr marL="914400" algn="l" rtl="0" fontAlgn="base">
      <a:spcBef>
        <a:spcPct val="0"/>
      </a:spcBef>
      <a:spcAft>
        <a:spcPct val="0"/>
      </a:spcAft>
      <a:buFont typeface="Arial" charset="0"/>
      <a:defRPr sz="2000" kern="1200">
        <a:solidFill>
          <a:srgbClr val="A50021"/>
        </a:solidFill>
        <a:latin typeface="Arial" charset="0"/>
        <a:ea typeface="+mn-ea"/>
        <a:cs typeface="+mn-cs"/>
      </a:defRPr>
    </a:lvl3pPr>
    <a:lvl4pPr marL="1371600" algn="l" rtl="0" fontAlgn="base">
      <a:spcBef>
        <a:spcPct val="0"/>
      </a:spcBef>
      <a:spcAft>
        <a:spcPct val="0"/>
      </a:spcAft>
      <a:buFont typeface="Arial" charset="0"/>
      <a:defRPr sz="2000" kern="1200">
        <a:solidFill>
          <a:srgbClr val="A50021"/>
        </a:solidFill>
        <a:latin typeface="Arial" charset="0"/>
        <a:ea typeface="+mn-ea"/>
        <a:cs typeface="+mn-cs"/>
      </a:defRPr>
    </a:lvl4pPr>
    <a:lvl5pPr marL="1828800" algn="l" rtl="0" fontAlgn="base">
      <a:spcBef>
        <a:spcPct val="0"/>
      </a:spcBef>
      <a:spcAft>
        <a:spcPct val="0"/>
      </a:spcAft>
      <a:buFont typeface="Arial" charset="0"/>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80" userDrawn="1">
          <p15:clr>
            <a:srgbClr val="A4A3A4"/>
          </p15:clr>
        </p15:guide>
        <p15:guide id="2"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F6699"/>
    <a:srgbClr val="FF0000"/>
    <a:srgbClr val="E4FEDE"/>
    <a:srgbClr val="8BE58F"/>
    <a:srgbClr val="A0FAAF"/>
    <a:srgbClr val="DEFEE6"/>
    <a:srgbClr val="DBFDE1"/>
    <a:srgbClr val="E5E2FA"/>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22" autoAdjust="0"/>
  </p:normalViewPr>
  <p:slideViewPr>
    <p:cSldViewPr>
      <p:cViewPr varScale="1">
        <p:scale>
          <a:sx n="61" d="100"/>
          <a:sy n="61" d="100"/>
        </p:scale>
        <p:origin x="67" y="581"/>
      </p:cViewPr>
      <p:guideLst>
        <p:guide orient="horz" pos="2180"/>
        <p:guide pos="37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4099" name="Rectangle 3"/>
          <p:cNvSpPr>
            <a:spLocks noGrp="1" noChangeArrowheads="1"/>
          </p:cNvSpPr>
          <p:nvPr>
            <p:ph type="dt" idx="1"/>
          </p:nvPr>
        </p:nvSpPr>
        <p:spPr bwMode="auto">
          <a:xfrm>
            <a:off x="384810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32772" name="Rectangle 4"/>
          <p:cNvSpPr>
            <a:spLocks noGrp="1" noRot="1" noChangeAspect="1" noChangeArrowheads="1"/>
          </p:cNvSpPr>
          <p:nvPr>
            <p:ph type="sldImg" idx="2"/>
          </p:nvPr>
        </p:nvSpPr>
        <p:spPr bwMode="auto">
          <a:xfrm>
            <a:off x="92075" y="744538"/>
            <a:ext cx="661035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ChangeArrowheads="1"/>
          </p:cNvSpPr>
          <p:nvPr>
            <p:ph type="body" sz="quarter" idx="3"/>
          </p:nvPr>
        </p:nvSpPr>
        <p:spPr bwMode="auto">
          <a:xfrm>
            <a:off x="679450" y="4711700"/>
            <a:ext cx="5435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PT" altLang="en-US" noProof="0"/>
              <a:t>Click to edit Master text styles</a:t>
            </a:r>
          </a:p>
          <a:p>
            <a:pPr lvl="1"/>
            <a:r>
              <a:rPr lang="pt-PT" altLang="en-US" noProof="0"/>
              <a:t>Second level</a:t>
            </a:r>
          </a:p>
          <a:p>
            <a:pPr lvl="2"/>
            <a:r>
              <a:rPr lang="pt-PT" altLang="en-US" noProof="0"/>
              <a:t>Third level</a:t>
            </a:r>
          </a:p>
          <a:p>
            <a:pPr lvl="3"/>
            <a:r>
              <a:rPr lang="pt-PT" altLang="en-US" noProof="0"/>
              <a:t>Fourth level</a:t>
            </a:r>
          </a:p>
          <a:p>
            <a:pPr lvl="4"/>
            <a:r>
              <a:rPr lang="pt-PT" altLang="en-US" noProof="0"/>
              <a:t>Fifth level</a:t>
            </a:r>
          </a:p>
        </p:txBody>
      </p:sp>
      <p:sp>
        <p:nvSpPr>
          <p:cNvPr id="4102" name="Rectangle 6"/>
          <p:cNvSpPr>
            <a:spLocks noGrp="1" noChangeArrowheads="1"/>
          </p:cNvSpPr>
          <p:nvPr>
            <p:ph type="ftr" sz="quarter" idx="4"/>
          </p:nvPr>
        </p:nvSpPr>
        <p:spPr bwMode="auto">
          <a:xfrm>
            <a:off x="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4103" name="Rectangle 7"/>
          <p:cNvSpPr>
            <a:spLocks noGrp="1" noChangeArrowheads="1"/>
          </p:cNvSpPr>
          <p:nvPr>
            <p:ph type="sldNum" sz="quarter" idx="5"/>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buFont typeface="Arial" pitchFamily="34" charset="0"/>
              <a:buNone/>
              <a:defRPr sz="1200">
                <a:solidFill>
                  <a:schemeClr val="tx1"/>
                </a:solidFill>
                <a:latin typeface="Arial" pitchFamily="34" charset="0"/>
                <a:ea typeface="宋体" pitchFamily="2" charset="-122"/>
              </a:defRPr>
            </a:lvl1pPr>
          </a:lstStyle>
          <a:p>
            <a:pPr>
              <a:defRPr/>
            </a:pPr>
            <a:fld id="{9F881EA6-9217-4A53-BC39-24988C79B76B}" type="slidenum">
              <a:rPr lang="pt-PT" altLang="en-US"/>
              <a:pPr>
                <a:defRPr/>
              </a:pPr>
              <a:t>‹#›</a:t>
            </a:fld>
            <a:endParaRPr lang="pt-PT" altLang="en-US"/>
          </a:p>
        </p:txBody>
      </p:sp>
    </p:spTree>
    <p:extLst>
      <p:ext uri="{BB962C8B-B14F-4D97-AF65-F5344CB8AC3E}">
        <p14:creationId xmlns:p14="http://schemas.microsoft.com/office/powerpoint/2010/main" val="17426843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a:t>http://blog.csdn.net/mrzhoug/article/details/51581994</a:t>
            </a:r>
          </a:p>
          <a:p>
            <a:r>
              <a:rPr lang="en-US" altLang="zh-CN" dirty="0"/>
              <a:t>http://blog.csdn.net/huihuijor/article/details/38902893</a:t>
            </a:r>
          </a:p>
          <a:p>
            <a:r>
              <a:rPr lang="en-US" altLang="zh-CN"/>
              <a:t>https://zhidao.baidu.com/question/1960961156060805460.html</a:t>
            </a:r>
            <a:endParaRPr lang="zh-CN" altLang="en-US" dirty="0"/>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1</a:t>
            </a:fld>
            <a:endParaRPr lang="pt-PT" altLang="en-US"/>
          </a:p>
        </p:txBody>
      </p:sp>
    </p:spTree>
    <p:extLst>
      <p:ext uri="{BB962C8B-B14F-4D97-AF65-F5344CB8AC3E}">
        <p14:creationId xmlns:p14="http://schemas.microsoft.com/office/powerpoint/2010/main" val="3399391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6A787C8-1A34-4182-A81A-416F89EA2056}" type="slidenum">
              <a:rPr lang="pt-PT" altLang="zh-CN" sz="1200" smtClean="0">
                <a:solidFill>
                  <a:schemeClr val="tx1"/>
                </a:solidFill>
              </a:rPr>
              <a:pPr eaLnBrk="1" hangingPunct="1"/>
              <a:t>15</a:t>
            </a:fld>
            <a:endParaRPr lang="pt-PT" altLang="zh-CN" sz="1200">
              <a:solidFill>
                <a:schemeClr val="tx1"/>
              </a:solidFill>
            </a:endParaRPr>
          </a:p>
        </p:txBody>
      </p:sp>
    </p:spTree>
    <p:extLst>
      <p:ext uri="{BB962C8B-B14F-4D97-AF65-F5344CB8AC3E}">
        <p14:creationId xmlns:p14="http://schemas.microsoft.com/office/powerpoint/2010/main" val="168340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6A787C8-1A34-4182-A81A-416F89EA2056}" type="slidenum">
              <a:rPr lang="pt-PT" altLang="zh-CN" sz="1200" smtClean="0">
                <a:solidFill>
                  <a:schemeClr val="tx1"/>
                </a:solidFill>
              </a:rPr>
              <a:pPr eaLnBrk="1" hangingPunct="1"/>
              <a:t>16</a:t>
            </a:fld>
            <a:endParaRPr lang="pt-PT" altLang="zh-CN" sz="1200">
              <a:solidFill>
                <a:schemeClr val="tx1"/>
              </a:solidFill>
            </a:endParaRPr>
          </a:p>
        </p:txBody>
      </p:sp>
    </p:spTree>
    <p:extLst>
      <p:ext uri="{BB962C8B-B14F-4D97-AF65-F5344CB8AC3E}">
        <p14:creationId xmlns:p14="http://schemas.microsoft.com/office/powerpoint/2010/main" val="3771354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6A787C8-1A34-4182-A81A-416F89EA2056}" type="slidenum">
              <a:rPr lang="pt-PT" altLang="zh-CN" sz="1200" smtClean="0">
                <a:solidFill>
                  <a:schemeClr val="tx1"/>
                </a:solidFill>
              </a:rPr>
              <a:pPr eaLnBrk="1" hangingPunct="1"/>
              <a:t>17</a:t>
            </a:fld>
            <a:endParaRPr lang="pt-PT" altLang="zh-CN" sz="1200">
              <a:solidFill>
                <a:schemeClr val="tx1"/>
              </a:solidFill>
            </a:endParaRPr>
          </a:p>
        </p:txBody>
      </p:sp>
    </p:spTree>
    <p:extLst>
      <p:ext uri="{BB962C8B-B14F-4D97-AF65-F5344CB8AC3E}">
        <p14:creationId xmlns:p14="http://schemas.microsoft.com/office/powerpoint/2010/main" val="2971002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6A787C8-1A34-4182-A81A-416F89EA2056}" type="slidenum">
              <a:rPr lang="pt-PT" altLang="zh-CN" sz="1200" smtClean="0">
                <a:solidFill>
                  <a:schemeClr val="tx1"/>
                </a:solidFill>
              </a:rPr>
              <a:pPr eaLnBrk="1" hangingPunct="1"/>
              <a:t>18</a:t>
            </a:fld>
            <a:endParaRPr lang="pt-PT" altLang="zh-CN" sz="1200">
              <a:solidFill>
                <a:schemeClr val="tx1"/>
              </a:solidFill>
            </a:endParaRPr>
          </a:p>
        </p:txBody>
      </p:sp>
    </p:spTree>
    <p:extLst>
      <p:ext uri="{BB962C8B-B14F-4D97-AF65-F5344CB8AC3E}">
        <p14:creationId xmlns:p14="http://schemas.microsoft.com/office/powerpoint/2010/main" val="3794182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6A787C8-1A34-4182-A81A-416F89EA2056}" type="slidenum">
              <a:rPr lang="pt-PT" altLang="zh-CN" sz="1200" smtClean="0">
                <a:solidFill>
                  <a:schemeClr val="tx1"/>
                </a:solidFill>
              </a:rPr>
              <a:pPr eaLnBrk="1" hangingPunct="1"/>
              <a:t>19</a:t>
            </a:fld>
            <a:endParaRPr lang="pt-PT" altLang="zh-CN" sz="1200">
              <a:solidFill>
                <a:schemeClr val="tx1"/>
              </a:solidFill>
            </a:endParaRPr>
          </a:p>
        </p:txBody>
      </p:sp>
    </p:spTree>
    <p:extLst>
      <p:ext uri="{BB962C8B-B14F-4D97-AF65-F5344CB8AC3E}">
        <p14:creationId xmlns:p14="http://schemas.microsoft.com/office/powerpoint/2010/main" val="1762827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6A787C8-1A34-4182-A81A-416F89EA2056}" type="slidenum">
              <a:rPr lang="pt-PT" altLang="zh-CN" sz="1200" smtClean="0">
                <a:solidFill>
                  <a:schemeClr val="tx1"/>
                </a:solidFill>
              </a:rPr>
              <a:pPr eaLnBrk="1" hangingPunct="1"/>
              <a:t>20</a:t>
            </a:fld>
            <a:endParaRPr lang="pt-PT" altLang="zh-CN" sz="1200">
              <a:solidFill>
                <a:schemeClr val="tx1"/>
              </a:solidFill>
            </a:endParaRPr>
          </a:p>
        </p:txBody>
      </p:sp>
    </p:spTree>
    <p:extLst>
      <p:ext uri="{BB962C8B-B14F-4D97-AF65-F5344CB8AC3E}">
        <p14:creationId xmlns:p14="http://schemas.microsoft.com/office/powerpoint/2010/main" val="3065429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6A787C8-1A34-4182-A81A-416F89EA2056}" type="slidenum">
              <a:rPr lang="pt-PT" altLang="zh-CN" sz="1200" smtClean="0">
                <a:solidFill>
                  <a:schemeClr val="tx1"/>
                </a:solidFill>
              </a:rPr>
              <a:pPr eaLnBrk="1" hangingPunct="1"/>
              <a:t>21</a:t>
            </a:fld>
            <a:endParaRPr lang="pt-PT" altLang="zh-CN" sz="1200">
              <a:solidFill>
                <a:schemeClr val="tx1"/>
              </a:solidFill>
            </a:endParaRPr>
          </a:p>
        </p:txBody>
      </p:sp>
    </p:spTree>
    <p:extLst>
      <p:ext uri="{BB962C8B-B14F-4D97-AF65-F5344CB8AC3E}">
        <p14:creationId xmlns:p14="http://schemas.microsoft.com/office/powerpoint/2010/main" val="1981542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6A787C8-1A34-4182-A81A-416F89EA2056}" type="slidenum">
              <a:rPr lang="pt-PT" altLang="zh-CN" sz="1200" smtClean="0">
                <a:solidFill>
                  <a:schemeClr val="tx1"/>
                </a:solidFill>
              </a:rPr>
              <a:pPr eaLnBrk="1" hangingPunct="1"/>
              <a:t>22</a:t>
            </a:fld>
            <a:endParaRPr lang="pt-PT" altLang="zh-CN" sz="1200">
              <a:solidFill>
                <a:schemeClr val="tx1"/>
              </a:solidFill>
            </a:endParaRPr>
          </a:p>
        </p:txBody>
      </p:sp>
    </p:spTree>
    <p:extLst>
      <p:ext uri="{BB962C8B-B14F-4D97-AF65-F5344CB8AC3E}">
        <p14:creationId xmlns:p14="http://schemas.microsoft.com/office/powerpoint/2010/main" val="4282014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6A787C8-1A34-4182-A81A-416F89EA2056}" type="slidenum">
              <a:rPr lang="pt-PT" altLang="zh-CN" sz="1200" smtClean="0">
                <a:solidFill>
                  <a:schemeClr val="tx1"/>
                </a:solidFill>
              </a:rPr>
              <a:pPr eaLnBrk="1" hangingPunct="1"/>
              <a:t>23</a:t>
            </a:fld>
            <a:endParaRPr lang="pt-PT" altLang="zh-CN" sz="1200">
              <a:solidFill>
                <a:schemeClr val="tx1"/>
              </a:solidFill>
            </a:endParaRPr>
          </a:p>
        </p:txBody>
      </p:sp>
    </p:spTree>
    <p:extLst>
      <p:ext uri="{BB962C8B-B14F-4D97-AF65-F5344CB8AC3E}">
        <p14:creationId xmlns:p14="http://schemas.microsoft.com/office/powerpoint/2010/main" val="1727627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6A787C8-1A34-4182-A81A-416F89EA2056}" type="slidenum">
              <a:rPr lang="pt-PT" altLang="zh-CN" sz="1200" smtClean="0">
                <a:solidFill>
                  <a:schemeClr val="tx1"/>
                </a:solidFill>
              </a:rPr>
              <a:pPr eaLnBrk="1" hangingPunct="1"/>
              <a:t>24</a:t>
            </a:fld>
            <a:endParaRPr lang="pt-PT" altLang="zh-CN" sz="1200">
              <a:solidFill>
                <a:schemeClr val="tx1"/>
              </a:solidFill>
            </a:endParaRPr>
          </a:p>
        </p:txBody>
      </p:sp>
    </p:spTree>
    <p:extLst>
      <p:ext uri="{BB962C8B-B14F-4D97-AF65-F5344CB8AC3E}">
        <p14:creationId xmlns:p14="http://schemas.microsoft.com/office/powerpoint/2010/main" val="701455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a:solidFill>
                <a:schemeClr val="tx1"/>
              </a:solidFill>
            </a:endParaRPr>
          </a:p>
        </p:txBody>
      </p:sp>
    </p:spTree>
    <p:extLst>
      <p:ext uri="{BB962C8B-B14F-4D97-AF65-F5344CB8AC3E}">
        <p14:creationId xmlns:p14="http://schemas.microsoft.com/office/powerpoint/2010/main" val="769302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6A787C8-1A34-4182-A81A-416F89EA2056}" type="slidenum">
              <a:rPr lang="pt-PT" altLang="zh-CN" sz="1200" smtClean="0">
                <a:solidFill>
                  <a:schemeClr val="tx1"/>
                </a:solidFill>
              </a:rPr>
              <a:pPr eaLnBrk="1" hangingPunct="1"/>
              <a:t>25</a:t>
            </a:fld>
            <a:endParaRPr lang="pt-PT" altLang="zh-CN" sz="1200">
              <a:solidFill>
                <a:schemeClr val="tx1"/>
              </a:solidFill>
            </a:endParaRPr>
          </a:p>
        </p:txBody>
      </p:sp>
    </p:spTree>
    <p:extLst>
      <p:ext uri="{BB962C8B-B14F-4D97-AF65-F5344CB8AC3E}">
        <p14:creationId xmlns:p14="http://schemas.microsoft.com/office/powerpoint/2010/main" val="3081370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26</a:t>
            </a:fld>
            <a:endParaRPr lang="pt-PT" altLang="zh-CN" sz="1200">
              <a:solidFill>
                <a:schemeClr val="tx1"/>
              </a:solidFill>
            </a:endParaRPr>
          </a:p>
        </p:txBody>
      </p:sp>
    </p:spTree>
    <p:extLst>
      <p:ext uri="{BB962C8B-B14F-4D97-AF65-F5344CB8AC3E}">
        <p14:creationId xmlns:p14="http://schemas.microsoft.com/office/powerpoint/2010/main" val="2888715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6A787C8-1A34-4182-A81A-416F89EA2056}" type="slidenum">
              <a:rPr lang="pt-PT" altLang="zh-CN" sz="1200" smtClean="0">
                <a:solidFill>
                  <a:schemeClr val="tx1"/>
                </a:solidFill>
              </a:rPr>
              <a:pPr eaLnBrk="1" hangingPunct="1"/>
              <a:t>3</a:t>
            </a:fld>
            <a:endParaRPr lang="pt-PT" altLang="zh-CN" sz="1200">
              <a:solidFill>
                <a:schemeClr val="tx1"/>
              </a:solidFill>
            </a:endParaRPr>
          </a:p>
        </p:txBody>
      </p:sp>
    </p:spTree>
    <p:extLst>
      <p:ext uri="{BB962C8B-B14F-4D97-AF65-F5344CB8AC3E}">
        <p14:creationId xmlns:p14="http://schemas.microsoft.com/office/powerpoint/2010/main" val="2870279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6A787C8-1A34-4182-A81A-416F89EA2056}" type="slidenum">
              <a:rPr lang="pt-PT" altLang="zh-CN" sz="1200" smtClean="0">
                <a:solidFill>
                  <a:schemeClr val="tx1"/>
                </a:solidFill>
              </a:rPr>
              <a:pPr eaLnBrk="1" hangingPunct="1"/>
              <a:t>5</a:t>
            </a:fld>
            <a:endParaRPr lang="pt-PT" altLang="zh-CN" sz="1200">
              <a:solidFill>
                <a:schemeClr val="tx1"/>
              </a:solidFill>
            </a:endParaRPr>
          </a:p>
        </p:txBody>
      </p:sp>
    </p:spTree>
    <p:extLst>
      <p:ext uri="{BB962C8B-B14F-4D97-AF65-F5344CB8AC3E}">
        <p14:creationId xmlns:p14="http://schemas.microsoft.com/office/powerpoint/2010/main" val="2886376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6A787C8-1A34-4182-A81A-416F89EA2056}" type="slidenum">
              <a:rPr lang="pt-PT" altLang="zh-CN" sz="1200" smtClean="0">
                <a:solidFill>
                  <a:schemeClr val="tx1"/>
                </a:solidFill>
              </a:rPr>
              <a:pPr eaLnBrk="1" hangingPunct="1"/>
              <a:t>7</a:t>
            </a:fld>
            <a:endParaRPr lang="pt-PT" altLang="zh-CN" sz="1200">
              <a:solidFill>
                <a:schemeClr val="tx1"/>
              </a:solidFill>
            </a:endParaRPr>
          </a:p>
        </p:txBody>
      </p:sp>
    </p:spTree>
    <p:extLst>
      <p:ext uri="{BB962C8B-B14F-4D97-AF65-F5344CB8AC3E}">
        <p14:creationId xmlns:p14="http://schemas.microsoft.com/office/powerpoint/2010/main" val="4057743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6A787C8-1A34-4182-A81A-416F89EA2056}" type="slidenum">
              <a:rPr lang="pt-PT" altLang="zh-CN" sz="1200" smtClean="0">
                <a:solidFill>
                  <a:schemeClr val="tx1"/>
                </a:solidFill>
              </a:rPr>
              <a:pPr eaLnBrk="1" hangingPunct="1"/>
              <a:t>8</a:t>
            </a:fld>
            <a:endParaRPr lang="pt-PT" altLang="zh-CN" sz="1200">
              <a:solidFill>
                <a:schemeClr val="tx1"/>
              </a:solidFill>
            </a:endParaRPr>
          </a:p>
        </p:txBody>
      </p:sp>
    </p:spTree>
    <p:extLst>
      <p:ext uri="{BB962C8B-B14F-4D97-AF65-F5344CB8AC3E}">
        <p14:creationId xmlns:p14="http://schemas.microsoft.com/office/powerpoint/2010/main" val="3013834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6A787C8-1A34-4182-A81A-416F89EA2056}" type="slidenum">
              <a:rPr lang="pt-PT" altLang="zh-CN" sz="1200" smtClean="0">
                <a:solidFill>
                  <a:schemeClr val="tx1"/>
                </a:solidFill>
              </a:rPr>
              <a:pPr eaLnBrk="1" hangingPunct="1"/>
              <a:t>9</a:t>
            </a:fld>
            <a:endParaRPr lang="pt-PT" altLang="zh-CN" sz="1200">
              <a:solidFill>
                <a:schemeClr val="tx1"/>
              </a:solidFill>
            </a:endParaRPr>
          </a:p>
        </p:txBody>
      </p:sp>
    </p:spTree>
    <p:extLst>
      <p:ext uri="{BB962C8B-B14F-4D97-AF65-F5344CB8AC3E}">
        <p14:creationId xmlns:p14="http://schemas.microsoft.com/office/powerpoint/2010/main" val="4276893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6A787C8-1A34-4182-A81A-416F89EA2056}" type="slidenum">
              <a:rPr lang="pt-PT" altLang="zh-CN" sz="1200" smtClean="0">
                <a:solidFill>
                  <a:schemeClr val="tx1"/>
                </a:solidFill>
              </a:rPr>
              <a:pPr eaLnBrk="1" hangingPunct="1"/>
              <a:t>13</a:t>
            </a:fld>
            <a:endParaRPr lang="pt-PT" altLang="zh-CN" sz="1200">
              <a:solidFill>
                <a:schemeClr val="tx1"/>
              </a:solidFill>
            </a:endParaRPr>
          </a:p>
        </p:txBody>
      </p:sp>
    </p:spTree>
    <p:extLst>
      <p:ext uri="{BB962C8B-B14F-4D97-AF65-F5344CB8AC3E}">
        <p14:creationId xmlns:p14="http://schemas.microsoft.com/office/powerpoint/2010/main" val="1087879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6A787C8-1A34-4182-A81A-416F89EA2056}" type="slidenum">
              <a:rPr lang="pt-PT" altLang="zh-CN" sz="1200" smtClean="0">
                <a:solidFill>
                  <a:schemeClr val="tx1"/>
                </a:solidFill>
              </a:rPr>
              <a:pPr eaLnBrk="1" hangingPunct="1"/>
              <a:t>14</a:t>
            </a:fld>
            <a:endParaRPr lang="pt-PT" altLang="zh-CN" sz="1200">
              <a:solidFill>
                <a:schemeClr val="tx1"/>
              </a:solidFill>
            </a:endParaRPr>
          </a:p>
        </p:txBody>
      </p:sp>
    </p:spTree>
    <p:extLst>
      <p:ext uri="{BB962C8B-B14F-4D97-AF65-F5344CB8AC3E}">
        <p14:creationId xmlns:p14="http://schemas.microsoft.com/office/powerpoint/2010/main" val="3669881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959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8980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632864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1841727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3350350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1731761"/>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3"/>
          <p:cNvSpPr>
            <a:spLocks noGrp="1" noChangeArrowheads="1"/>
          </p:cNvSpPr>
          <p:nvPr>
            <p:ph type="ctr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4000"/>
              <a:t>第十章  </a:t>
            </a:r>
            <a:r>
              <a:rPr lang="en-US" altLang="zh-CN" sz="4000" dirty="0"/>
              <a:t>static</a:t>
            </a:r>
            <a:r>
              <a:rPr lang="zh-CN" altLang="en-US" sz="4000" dirty="0"/>
              <a:t>修饰符</a:t>
            </a:r>
            <a:br>
              <a:rPr lang="zh-CN" altLang="en-US" dirty="0">
                <a:ea typeface="宋体" pitchFamily="2" charset="-122"/>
              </a:rPr>
            </a:br>
            <a:endParaRPr lang="zh-CN" altLang="en-US" dirty="0">
              <a:ea typeface="宋体" pitchFamily="2" charset="-122"/>
            </a:endParaRPr>
          </a:p>
        </p:txBody>
      </p:sp>
      <p:sp>
        <p:nvSpPr>
          <p:cNvPr id="15364" name="副标题 4"/>
          <p:cNvSpPr>
            <a:spLocks noGrp="1" noChangeArrowheads="1"/>
          </p:cNvSpPr>
          <p:nvPr>
            <p:ph type="subTitle" idx="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静态方法</a:t>
            </a:r>
          </a:p>
        </p:txBody>
      </p:sp>
      <p:sp>
        <p:nvSpPr>
          <p:cNvPr id="4" name="内容占位符 3"/>
          <p:cNvSpPr>
            <a:spLocks noGrp="1"/>
          </p:cNvSpPr>
          <p:nvPr>
            <p:ph idx="1"/>
          </p:nvPr>
        </p:nvSpPr>
        <p:spPr>
          <a:xfrm>
            <a:off x="695400" y="1212078"/>
            <a:ext cx="10225136" cy="4548642"/>
          </a:xfrm>
        </p:spPr>
        <p:txBody>
          <a:bodyPr>
            <a:noAutofit/>
          </a:bodyPr>
          <a:lstStyle/>
          <a:p>
            <a:pPr>
              <a:lnSpc>
                <a:spcPct val="150000"/>
              </a:lnSpc>
              <a:spcBef>
                <a:spcPts val="1200"/>
              </a:spcBef>
            </a:pPr>
            <a:r>
              <a:rPr lang="zh-CN" altLang="en-US" b="1" dirty="0">
                <a:solidFill>
                  <a:schemeClr val="tx1">
                    <a:lumMod val="75000"/>
                    <a:lumOff val="25000"/>
                  </a:schemeClr>
                </a:solidFill>
              </a:rPr>
              <a:t>功能</a:t>
            </a:r>
            <a:r>
              <a:rPr lang="zh-CN" altLang="en-US" dirty="0">
                <a:solidFill>
                  <a:schemeClr val="tx1">
                    <a:lumMod val="75000"/>
                    <a:lumOff val="25000"/>
                  </a:schemeClr>
                </a:solidFill>
              </a:rPr>
              <a:t>：</a:t>
            </a:r>
            <a:r>
              <a:rPr lang="zh-CN" altLang="en-US" dirty="0"/>
              <a:t>用于访问静态属性。</a:t>
            </a:r>
          </a:p>
          <a:p>
            <a:pPr>
              <a:lnSpc>
                <a:spcPct val="150000"/>
              </a:lnSpc>
              <a:spcBef>
                <a:spcPts val="1200"/>
              </a:spcBef>
            </a:pPr>
            <a:r>
              <a:rPr lang="zh-CN" altLang="en-US" b="1" dirty="0">
                <a:solidFill>
                  <a:schemeClr val="tx1">
                    <a:lumMod val="75000"/>
                    <a:lumOff val="25000"/>
                  </a:schemeClr>
                </a:solidFill>
              </a:rPr>
              <a:t>思考</a:t>
            </a:r>
            <a:r>
              <a:rPr lang="zh-CN" altLang="en-US" dirty="0">
                <a:solidFill>
                  <a:schemeClr val="tx1">
                    <a:lumMod val="75000"/>
                    <a:lumOff val="25000"/>
                  </a:schemeClr>
                </a:solidFill>
              </a:rPr>
              <a:t>：</a:t>
            </a:r>
            <a:r>
              <a:rPr lang="zh-CN" altLang="en-US" dirty="0"/>
              <a:t>静态属性可直接被普通成员方法访问。那么静态成员方法有什么意义呢？</a:t>
            </a:r>
            <a:endParaRPr lang="en-US" altLang="zh-CN" dirty="0"/>
          </a:p>
          <a:p>
            <a:pPr lvl="1">
              <a:lnSpc>
                <a:spcPct val="150000"/>
              </a:lnSpc>
              <a:spcBef>
                <a:spcPts val="1200"/>
              </a:spcBef>
            </a:pPr>
            <a:r>
              <a:rPr lang="zh-CN" altLang="en-US" sz="2400" dirty="0"/>
              <a:t>公有的静态属性在对象创建之前就可以访问。但为了更好地体现”封装性“，类中的属性一般要设置为私有的，如果把静态成员设置为私有的，在类外创建对象之前就没有办法访问静态成员了。</a:t>
            </a:r>
          </a:p>
        </p:txBody>
      </p:sp>
    </p:spTree>
    <p:extLst>
      <p:ext uri="{BB962C8B-B14F-4D97-AF65-F5344CB8AC3E}">
        <p14:creationId xmlns:p14="http://schemas.microsoft.com/office/powerpoint/2010/main" val="2764202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静态方法</a:t>
            </a:r>
          </a:p>
        </p:txBody>
      </p:sp>
      <p:sp>
        <p:nvSpPr>
          <p:cNvPr id="3" name="内容占位符 2"/>
          <p:cNvSpPr>
            <a:spLocks noGrp="1"/>
          </p:cNvSpPr>
          <p:nvPr>
            <p:ph idx="1"/>
          </p:nvPr>
        </p:nvSpPr>
        <p:spPr>
          <a:xfrm>
            <a:off x="335360" y="1160749"/>
            <a:ext cx="11521280" cy="5697251"/>
          </a:xfrm>
        </p:spPr>
        <p:txBody>
          <a:bodyPr/>
          <a:lstStyle/>
          <a:p>
            <a:r>
              <a:rPr lang="zh-CN" altLang="en-US" dirty="0"/>
              <a:t>将</a:t>
            </a:r>
            <a:r>
              <a:rPr lang="en-US" altLang="zh-CN" dirty="0"/>
              <a:t>count</a:t>
            </a:r>
            <a:r>
              <a:rPr lang="zh-CN" altLang="en-US" dirty="0"/>
              <a:t>属性改为</a:t>
            </a:r>
            <a:r>
              <a:rPr lang="en-US" altLang="zh-CN" dirty="0"/>
              <a:t>private</a:t>
            </a:r>
            <a:r>
              <a:rPr lang="zh-CN" altLang="en-US" dirty="0"/>
              <a:t>，并提供</a:t>
            </a:r>
            <a:r>
              <a:rPr lang="en-US" altLang="zh-CN" dirty="0"/>
              <a:t>public</a:t>
            </a:r>
            <a:r>
              <a:rPr lang="zh-CN" altLang="en-US" dirty="0"/>
              <a:t>的静态方法。</a:t>
            </a:r>
          </a:p>
        </p:txBody>
      </p:sp>
      <p:sp>
        <p:nvSpPr>
          <p:cNvPr id="4" name="矩形 3"/>
          <p:cNvSpPr/>
          <p:nvPr/>
        </p:nvSpPr>
        <p:spPr>
          <a:xfrm>
            <a:off x="527770" y="1772816"/>
            <a:ext cx="5225529" cy="5016758"/>
          </a:xfrm>
          <a:prstGeom prst="rect">
            <a:avLst/>
          </a:prstGeom>
          <a:solidFill>
            <a:schemeClr val="accent2">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latin typeface="微软雅黑" panose="020B0503020204020204" pitchFamily="34" charset="-122"/>
                <a:ea typeface="微软雅黑" panose="020B0503020204020204" pitchFamily="34" charset="-122"/>
              </a:rPr>
              <a:t>public class Student {</a:t>
            </a:r>
          </a:p>
          <a:p>
            <a:r>
              <a:rPr lang="en-US" altLang="zh-CN" dirty="0">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private</a:t>
            </a:r>
            <a:r>
              <a:rPr lang="en-US" altLang="zh-CN" dirty="0">
                <a:latin typeface="微软雅黑" panose="020B0503020204020204" pitchFamily="34" charset="-122"/>
                <a:ea typeface="微软雅黑" panose="020B0503020204020204" pitchFamily="34" charset="-122"/>
              </a:rPr>
              <a:t> static </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count;</a:t>
            </a:r>
          </a:p>
          <a:p>
            <a:r>
              <a:rPr lang="en-US" altLang="zh-CN" dirty="0">
                <a:latin typeface="微软雅黑" panose="020B0503020204020204" pitchFamily="34" charset="-122"/>
                <a:ea typeface="微软雅黑" panose="020B0503020204020204" pitchFamily="34" charset="-122"/>
              </a:rPr>
              <a:t>        private String name;	</a:t>
            </a:r>
          </a:p>
          <a:p>
            <a:r>
              <a:rPr lang="en-US" altLang="zh-CN" dirty="0">
                <a:latin typeface="微软雅黑" panose="020B0503020204020204" pitchFamily="34" charset="-122"/>
                <a:ea typeface="微软雅黑" panose="020B0503020204020204" pitchFamily="34" charset="-122"/>
              </a:rPr>
              <a:t>        public Student(){</a:t>
            </a:r>
          </a:p>
          <a:p>
            <a:r>
              <a:rPr lang="en-US" altLang="zh-CN" dirty="0">
                <a:latin typeface="微软雅黑" panose="020B0503020204020204" pitchFamily="34" charset="-122"/>
                <a:ea typeface="微软雅黑" panose="020B0503020204020204" pitchFamily="34" charset="-122"/>
              </a:rPr>
              <a:t>	    count++;</a:t>
            </a:r>
          </a:p>
          <a:p>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        public String </a:t>
            </a:r>
            <a:r>
              <a:rPr lang="en-US" altLang="zh-CN" dirty="0" err="1">
                <a:latin typeface="微软雅黑" panose="020B0503020204020204" pitchFamily="34" charset="-122"/>
                <a:ea typeface="微软雅黑" panose="020B0503020204020204" pitchFamily="34" charset="-122"/>
              </a:rPr>
              <a:t>getName</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	    return name;</a:t>
            </a:r>
          </a:p>
          <a:p>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        public void </a:t>
            </a:r>
            <a:r>
              <a:rPr lang="en-US" altLang="zh-CN" dirty="0" err="1">
                <a:latin typeface="微软雅黑" panose="020B0503020204020204" pitchFamily="34" charset="-122"/>
                <a:ea typeface="微软雅黑" panose="020B0503020204020204" pitchFamily="34" charset="-122"/>
              </a:rPr>
              <a:t>setName</a:t>
            </a:r>
            <a:r>
              <a:rPr lang="en-US" altLang="zh-CN" dirty="0">
                <a:latin typeface="微软雅黑" panose="020B0503020204020204" pitchFamily="34" charset="-122"/>
                <a:ea typeface="微软雅黑" panose="020B0503020204020204" pitchFamily="34" charset="-122"/>
              </a:rPr>
              <a:t>(String name) {</a:t>
            </a:r>
          </a:p>
          <a:p>
            <a:r>
              <a:rPr lang="en-US" altLang="zh-CN" dirty="0">
                <a:latin typeface="微软雅黑" panose="020B0503020204020204" pitchFamily="34" charset="-122"/>
                <a:ea typeface="微软雅黑" panose="020B0503020204020204" pitchFamily="34" charset="-122"/>
              </a:rPr>
              <a:t>	    this.name = name;</a:t>
            </a:r>
          </a:p>
          <a:p>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public </a:t>
            </a:r>
            <a:r>
              <a:rPr lang="en-US" altLang="zh-CN" dirty="0">
                <a:solidFill>
                  <a:schemeClr val="bg1"/>
                </a:solidFill>
                <a:latin typeface="微软雅黑" panose="020B0503020204020204" pitchFamily="34" charset="-122"/>
                <a:ea typeface="微软雅黑" panose="020B0503020204020204" pitchFamily="34" charset="-122"/>
              </a:rPr>
              <a:t>static</a:t>
            </a:r>
            <a:r>
              <a:rPr lang="en-US" altLang="zh-CN" dirty="0">
                <a:solidFill>
                  <a:srgbClr val="FF0000"/>
                </a:solidFill>
                <a:latin typeface="微软雅黑" panose="020B0503020204020204" pitchFamily="34" charset="-122"/>
                <a:ea typeface="微软雅黑" panose="020B0503020204020204" pitchFamily="34" charset="-122"/>
              </a:rPr>
              <a:t> </a:t>
            </a:r>
            <a:r>
              <a:rPr lang="en-US" altLang="zh-CN" dirty="0" err="1">
                <a:solidFill>
                  <a:srgbClr val="FF0000"/>
                </a:solidFill>
                <a:latin typeface="微软雅黑" panose="020B0503020204020204" pitchFamily="34" charset="-122"/>
                <a:ea typeface="微软雅黑" panose="020B0503020204020204" pitchFamily="34" charset="-122"/>
              </a:rPr>
              <a:t>int</a:t>
            </a:r>
            <a:r>
              <a:rPr lang="en-US" altLang="zh-CN" dirty="0">
                <a:solidFill>
                  <a:srgbClr val="FF0000"/>
                </a:solidFill>
                <a:latin typeface="微软雅黑" panose="020B0503020204020204" pitchFamily="34" charset="-122"/>
                <a:ea typeface="微软雅黑" panose="020B0503020204020204" pitchFamily="34" charset="-122"/>
              </a:rPr>
              <a:t> </a:t>
            </a:r>
            <a:r>
              <a:rPr lang="en-US" altLang="zh-CN" dirty="0" err="1">
                <a:solidFill>
                  <a:srgbClr val="FF0000"/>
                </a:solidFill>
                <a:latin typeface="微软雅黑" panose="020B0503020204020204" pitchFamily="34" charset="-122"/>
                <a:ea typeface="微软雅黑" panose="020B0503020204020204" pitchFamily="34" charset="-122"/>
              </a:rPr>
              <a:t>getCount</a:t>
            </a:r>
            <a:r>
              <a:rPr lang="en-US" altLang="zh-CN" dirty="0">
                <a:solidFill>
                  <a:srgbClr val="FF0000"/>
                </a:solidFill>
                <a:latin typeface="微软雅黑" panose="020B0503020204020204" pitchFamily="34" charset="-122"/>
                <a:ea typeface="微软雅黑" panose="020B0503020204020204" pitchFamily="34" charset="-122"/>
              </a:rPr>
              <a:t>() {</a:t>
            </a:r>
          </a:p>
          <a:p>
            <a:r>
              <a:rPr lang="en-US" altLang="zh-CN" dirty="0">
                <a:solidFill>
                  <a:srgbClr val="FF0000"/>
                </a:solidFill>
                <a:latin typeface="微软雅黑" panose="020B0503020204020204" pitchFamily="34" charset="-122"/>
                <a:ea typeface="微软雅黑" panose="020B0503020204020204" pitchFamily="34" charset="-122"/>
              </a:rPr>
              <a:t>	    return count;</a:t>
            </a:r>
          </a:p>
          <a:p>
            <a:r>
              <a:rPr lang="en-US" altLang="zh-CN" dirty="0">
                <a:solidFill>
                  <a:srgbClr val="FF0000"/>
                </a:solidFill>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a:t>
            </a:r>
          </a:p>
        </p:txBody>
      </p:sp>
      <p:sp>
        <p:nvSpPr>
          <p:cNvPr id="5" name="矩形 4"/>
          <p:cNvSpPr/>
          <p:nvPr/>
        </p:nvSpPr>
        <p:spPr>
          <a:xfrm>
            <a:off x="5879976" y="1772816"/>
            <a:ext cx="5779740" cy="2862322"/>
          </a:xfrm>
          <a:prstGeom prst="rect">
            <a:avLst/>
          </a:prstGeom>
          <a:solidFill>
            <a:schemeClr val="accent2">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latin typeface="微软雅黑" panose="020B0503020204020204" pitchFamily="34" charset="-122"/>
                <a:ea typeface="微软雅黑" panose="020B0503020204020204" pitchFamily="34" charset="-122"/>
              </a:rPr>
              <a:t>public class Test {</a:t>
            </a:r>
          </a:p>
          <a:p>
            <a:r>
              <a:rPr lang="en-US" altLang="zh-CN" dirty="0">
                <a:latin typeface="微软雅黑" panose="020B0503020204020204" pitchFamily="34" charset="-122"/>
                <a:ea typeface="微软雅黑" panose="020B0503020204020204" pitchFamily="34" charset="-122"/>
              </a:rPr>
              <a:t>        public static void main(String[] </a:t>
            </a:r>
            <a:r>
              <a:rPr lang="en-US" altLang="zh-CN" dirty="0" err="1">
                <a:latin typeface="微软雅黑" panose="020B0503020204020204" pitchFamily="34" charset="-122"/>
                <a:ea typeface="微软雅黑" panose="020B0503020204020204" pitchFamily="34" charset="-122"/>
              </a:rPr>
              <a:t>args</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	    Student stu1 = new Student();</a:t>
            </a:r>
          </a:p>
          <a:p>
            <a:r>
              <a:rPr lang="en-US" altLang="zh-CN" dirty="0">
                <a:latin typeface="微软雅黑" panose="020B0503020204020204" pitchFamily="34" charset="-122"/>
                <a:ea typeface="微软雅黑" panose="020B0503020204020204" pitchFamily="34" charset="-122"/>
              </a:rPr>
              <a:t>	    Student stu2 = new Student();</a:t>
            </a: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System.out.println</a:t>
            </a:r>
            <a:r>
              <a:rPr lang="en-US" altLang="zh-CN" dirty="0">
                <a:latin typeface="微软雅黑" panose="020B0503020204020204" pitchFamily="34" charset="-122"/>
                <a:ea typeface="微软雅黑" panose="020B0503020204020204" pitchFamily="34" charset="-122"/>
              </a:rPr>
              <a:t>(stu1.getCount());</a:t>
            </a: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System.out.println</a:t>
            </a:r>
            <a:r>
              <a:rPr lang="en-US" altLang="zh-CN" dirty="0">
                <a:latin typeface="微软雅黑" panose="020B0503020204020204" pitchFamily="34" charset="-122"/>
                <a:ea typeface="微软雅黑" panose="020B0503020204020204" pitchFamily="34" charset="-122"/>
              </a:rPr>
              <a:t>(stu2.getCount());</a:t>
            </a:r>
          </a:p>
          <a:p>
            <a:r>
              <a:rPr lang="en-US" altLang="zh-CN" dirty="0">
                <a:latin typeface="微软雅黑" panose="020B0503020204020204" pitchFamily="34" charset="-122"/>
                <a:ea typeface="微软雅黑" panose="020B0503020204020204" pitchFamily="34" charset="-122"/>
              </a:rPr>
              <a:t>          </a:t>
            </a:r>
            <a:r>
              <a:rPr lang="en-US" altLang="zh-CN" dirty="0" err="1">
                <a:solidFill>
                  <a:schemeClr val="bg1"/>
                </a:solidFill>
                <a:latin typeface="微软雅黑" panose="020B0503020204020204" pitchFamily="34" charset="-122"/>
                <a:ea typeface="微软雅黑" panose="020B0503020204020204" pitchFamily="34" charset="-122"/>
              </a:rPr>
              <a:t>System.out.println</a:t>
            </a:r>
            <a:r>
              <a:rPr lang="en-US" altLang="zh-CN" dirty="0">
                <a:solidFill>
                  <a:schemeClr val="bg1"/>
                </a:solidFill>
                <a:latin typeface="微软雅黑" panose="020B0503020204020204" pitchFamily="34" charset="-122"/>
                <a:ea typeface="微软雅黑" panose="020B0503020204020204" pitchFamily="34" charset="-122"/>
              </a:rPr>
              <a:t>(</a:t>
            </a:r>
            <a:r>
              <a:rPr lang="en-US" altLang="zh-CN" dirty="0" err="1">
                <a:solidFill>
                  <a:schemeClr val="bg1"/>
                </a:solidFill>
                <a:latin typeface="微软雅黑" panose="020B0503020204020204" pitchFamily="34" charset="-122"/>
                <a:ea typeface="微软雅黑" panose="020B0503020204020204" pitchFamily="34" charset="-122"/>
              </a:rPr>
              <a:t>Student.getCount</a:t>
            </a:r>
            <a:r>
              <a:rPr lang="en-US" altLang="zh-CN" dirty="0">
                <a:solidFill>
                  <a:schemeClr val="bg1"/>
                </a:solidFill>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70417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静态方法</a:t>
            </a:r>
          </a:p>
        </p:txBody>
      </p:sp>
      <p:sp>
        <p:nvSpPr>
          <p:cNvPr id="3" name="内容占位符 2"/>
          <p:cNvSpPr>
            <a:spLocks noGrp="1"/>
          </p:cNvSpPr>
          <p:nvPr>
            <p:ph idx="1"/>
          </p:nvPr>
        </p:nvSpPr>
        <p:spPr/>
        <p:txBody>
          <a:bodyPr/>
          <a:lstStyle/>
          <a:p>
            <a:r>
              <a:rPr lang="zh-CN" altLang="en-US" dirty="0"/>
              <a:t>公有的静态方法在类外也有两种访问方式：</a:t>
            </a:r>
            <a:endParaRPr lang="en-US" altLang="zh-CN" dirty="0"/>
          </a:p>
          <a:p>
            <a:pPr lvl="1">
              <a:lnSpc>
                <a:spcPct val="150000"/>
              </a:lnSpc>
            </a:pPr>
            <a:r>
              <a:rPr lang="zh-CN" altLang="en-US" sz="2400" dirty="0">
                <a:solidFill>
                  <a:srgbClr val="FF0000"/>
                </a:solidFill>
              </a:rPr>
              <a:t>通过类名</a:t>
            </a:r>
            <a:r>
              <a:rPr lang="en-US" altLang="zh-CN" sz="2400" dirty="0">
                <a:solidFill>
                  <a:srgbClr val="FF0000"/>
                </a:solidFill>
              </a:rPr>
              <a:t>.</a:t>
            </a:r>
            <a:r>
              <a:rPr lang="zh-CN" altLang="en-US" sz="2400" dirty="0">
                <a:solidFill>
                  <a:srgbClr val="FF0000"/>
                </a:solidFill>
              </a:rPr>
              <a:t>公有静态方法名（</a:t>
            </a:r>
            <a:r>
              <a:rPr lang="en-US" altLang="zh-CN" sz="2400" dirty="0">
                <a:solidFill>
                  <a:srgbClr val="FF0000"/>
                </a:solidFill>
              </a:rPr>
              <a:t>[</a:t>
            </a:r>
            <a:r>
              <a:rPr lang="zh-CN" altLang="en-US" sz="2400" dirty="0">
                <a:solidFill>
                  <a:srgbClr val="FF0000"/>
                </a:solidFill>
              </a:rPr>
              <a:t>参数</a:t>
            </a:r>
            <a:r>
              <a:rPr lang="en-US" altLang="zh-CN" sz="2400" dirty="0">
                <a:solidFill>
                  <a:srgbClr val="FF0000"/>
                </a:solidFill>
              </a:rPr>
              <a:t>]</a:t>
            </a:r>
            <a:r>
              <a:rPr lang="zh-CN" altLang="en-US" sz="2400" dirty="0">
                <a:solidFill>
                  <a:srgbClr val="FF0000"/>
                </a:solidFill>
              </a:rPr>
              <a:t>）</a:t>
            </a:r>
            <a:endParaRPr lang="en-US" altLang="zh-CN" sz="2400" dirty="0">
              <a:solidFill>
                <a:srgbClr val="FF0000"/>
              </a:solidFill>
            </a:endParaRPr>
          </a:p>
          <a:p>
            <a:pPr lvl="1">
              <a:lnSpc>
                <a:spcPct val="150000"/>
              </a:lnSpc>
            </a:pPr>
            <a:r>
              <a:rPr lang="zh-CN" altLang="en-US" sz="2400" dirty="0"/>
              <a:t>通过对象名</a:t>
            </a:r>
            <a:r>
              <a:rPr lang="en-US" altLang="zh-CN" sz="2400" dirty="0"/>
              <a:t>.</a:t>
            </a:r>
            <a:r>
              <a:rPr lang="zh-CN" altLang="en-US" sz="2400" dirty="0"/>
              <a:t>公有静态方法名（</a:t>
            </a:r>
            <a:r>
              <a:rPr lang="en-US" altLang="zh-CN" sz="2400" dirty="0"/>
              <a:t>[</a:t>
            </a:r>
            <a:r>
              <a:rPr lang="zh-CN" altLang="en-US" sz="2400" dirty="0"/>
              <a:t>参数</a:t>
            </a:r>
            <a:r>
              <a:rPr lang="en-US" altLang="zh-CN" sz="2400" dirty="0"/>
              <a:t>]</a:t>
            </a:r>
            <a:r>
              <a:rPr lang="zh-CN" altLang="en-US" sz="2400" dirty="0"/>
              <a:t>）</a:t>
            </a:r>
            <a:endParaRPr lang="en-US" altLang="zh-CN" sz="2400" dirty="0"/>
          </a:p>
          <a:p>
            <a:pPr lvl="1">
              <a:lnSpc>
                <a:spcPct val="150000"/>
              </a:lnSpc>
            </a:pPr>
            <a:endParaRPr lang="en-US" altLang="zh-CN" dirty="0"/>
          </a:p>
          <a:p>
            <a:endParaRPr lang="zh-CN" altLang="en-US" dirty="0"/>
          </a:p>
        </p:txBody>
      </p:sp>
    </p:spTree>
    <p:extLst>
      <p:ext uri="{BB962C8B-B14F-4D97-AF65-F5344CB8AC3E}">
        <p14:creationId xmlns:p14="http://schemas.microsoft.com/office/powerpoint/2010/main" val="2075614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静态方法</a:t>
            </a:r>
          </a:p>
        </p:txBody>
      </p:sp>
      <p:sp>
        <p:nvSpPr>
          <p:cNvPr id="14339" name="内容占位符 2"/>
          <p:cNvSpPr>
            <a:spLocks noGrp="1"/>
          </p:cNvSpPr>
          <p:nvPr>
            <p:ph idx="1"/>
          </p:nvPr>
        </p:nvSpPr>
        <p:spPr/>
        <p:txBody>
          <a:bodyPr/>
          <a:lstStyle/>
          <a:p>
            <a:pPr>
              <a:lnSpc>
                <a:spcPct val="150000"/>
              </a:lnSpc>
            </a:pPr>
            <a:r>
              <a:rPr lang="zh-CN" altLang="en-US" dirty="0"/>
              <a:t>使用规则（类内部）</a:t>
            </a:r>
            <a:endParaRPr lang="en-US" altLang="zh-CN" dirty="0"/>
          </a:p>
          <a:p>
            <a:pPr lvl="1">
              <a:lnSpc>
                <a:spcPct val="150000"/>
              </a:lnSpc>
            </a:pPr>
            <a:r>
              <a:rPr lang="zh-CN" altLang="en-US" dirty="0"/>
              <a:t>在静态方法中，仅能直接调用其他的 </a:t>
            </a:r>
            <a:r>
              <a:rPr lang="en-US" altLang="zh-CN" dirty="0"/>
              <a:t>static </a:t>
            </a:r>
            <a:r>
              <a:rPr lang="zh-CN" altLang="en-US" dirty="0"/>
              <a:t>类型的方法。 </a:t>
            </a:r>
          </a:p>
          <a:p>
            <a:pPr lvl="1">
              <a:lnSpc>
                <a:spcPct val="150000"/>
              </a:lnSpc>
            </a:pPr>
            <a:r>
              <a:rPr lang="zh-CN" altLang="en-US" dirty="0"/>
              <a:t>在静态方法中，只能直接访问 </a:t>
            </a:r>
            <a:r>
              <a:rPr lang="en-US" altLang="zh-CN" dirty="0"/>
              <a:t>static </a:t>
            </a:r>
            <a:r>
              <a:rPr lang="zh-CN" altLang="en-US" dirty="0"/>
              <a:t>类型的属性。 </a:t>
            </a:r>
          </a:p>
          <a:p>
            <a:pPr lvl="1">
              <a:lnSpc>
                <a:spcPct val="150000"/>
              </a:lnSpc>
            </a:pPr>
            <a:r>
              <a:rPr lang="zh-CN" altLang="en-US" dirty="0"/>
              <a:t>在静态方法中，不能以任何方式使用 </a:t>
            </a:r>
            <a:r>
              <a:rPr lang="en-US" altLang="zh-CN" dirty="0"/>
              <a:t>this </a:t>
            </a:r>
            <a:r>
              <a:rPr lang="zh-CN" altLang="en-US" dirty="0"/>
              <a:t>或 </a:t>
            </a:r>
            <a:r>
              <a:rPr lang="en-US" altLang="zh-CN" dirty="0"/>
              <a:t>super</a:t>
            </a:r>
            <a:r>
              <a:rPr lang="zh-CN" altLang="en-US" dirty="0"/>
              <a:t>。</a:t>
            </a:r>
            <a:endParaRPr lang="en-US" altLang="zh-CN" dirty="0"/>
          </a:p>
          <a:p>
            <a:pPr>
              <a:lnSpc>
                <a:spcPct val="150000"/>
              </a:lnSpc>
            </a:pPr>
            <a:r>
              <a:rPr lang="zh-CN" altLang="en-US" dirty="0"/>
              <a:t>特点</a:t>
            </a:r>
            <a:endParaRPr lang="en-US" altLang="zh-CN" dirty="0"/>
          </a:p>
          <a:p>
            <a:pPr lvl="1">
              <a:lnSpc>
                <a:spcPct val="150000"/>
              </a:lnSpc>
            </a:pPr>
            <a:r>
              <a:rPr lang="zh-CN" altLang="en-US" dirty="0"/>
              <a:t>不调用不执行</a:t>
            </a:r>
            <a:endParaRPr lang="en-US" altLang="zh-CN" dirty="0"/>
          </a:p>
          <a:p>
            <a:pPr>
              <a:lnSpc>
                <a:spcPct val="150000"/>
              </a:lnSpc>
            </a:pPr>
            <a:r>
              <a:rPr lang="zh-CN" altLang="en-US" dirty="0"/>
              <a:t>意义</a:t>
            </a:r>
            <a:endParaRPr lang="en-US" altLang="zh-CN" dirty="0"/>
          </a:p>
          <a:p>
            <a:pPr lvl="1">
              <a:lnSpc>
                <a:spcPct val="150000"/>
              </a:lnSpc>
            </a:pPr>
            <a:r>
              <a:rPr lang="zh-CN" altLang="en-US" dirty="0"/>
              <a:t>静态方法常常为应用程序中的其它类提供一些实用工具所用。</a:t>
            </a:r>
            <a:endParaRPr lang="en-US" altLang="zh-CN" dirty="0"/>
          </a:p>
          <a:p>
            <a:pPr>
              <a:lnSpc>
                <a:spcPct val="150000"/>
              </a:lnSpc>
            </a:pPr>
            <a:r>
              <a:rPr lang="en-US" altLang="zh-CN" dirty="0"/>
              <a:t>Java</a:t>
            </a:r>
            <a:r>
              <a:rPr lang="zh-CN" altLang="en-US" dirty="0"/>
              <a:t>的类库中大量的静态方法（如：</a:t>
            </a:r>
            <a:r>
              <a:rPr lang="en-US" altLang="zh-CN" dirty="0"/>
              <a:t>Math</a:t>
            </a:r>
            <a:r>
              <a:rPr lang="zh-CN" altLang="en-US" dirty="0"/>
              <a:t>）</a:t>
            </a:r>
            <a:endParaRPr lang="en-US" altLang="zh-CN" dirty="0"/>
          </a:p>
        </p:txBody>
      </p:sp>
    </p:spTree>
    <p:extLst>
      <p:ext uri="{BB962C8B-B14F-4D97-AF65-F5344CB8AC3E}">
        <p14:creationId xmlns:p14="http://schemas.microsoft.com/office/powerpoint/2010/main" val="44846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1000"/>
                                        <p:tgtEl>
                                          <p:spTgt spid="14339">
                                            <p:txEl>
                                              <p:pRg st="0" end="0"/>
                                            </p:txEl>
                                          </p:spTgt>
                                        </p:tgtEl>
                                      </p:cBhvr>
                                    </p:animEffect>
                                    <p:anim calcmode="lin" valueType="num">
                                      <p:cBhvr>
                                        <p:cTn id="8" dur="10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33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fade">
                                      <p:cBhvr>
                                        <p:cTn id="12" dur="1000"/>
                                        <p:tgtEl>
                                          <p:spTgt spid="14339">
                                            <p:txEl>
                                              <p:pRg st="1" end="1"/>
                                            </p:txEl>
                                          </p:spTgt>
                                        </p:tgtEl>
                                      </p:cBhvr>
                                    </p:animEffect>
                                    <p:anim calcmode="lin" valueType="num">
                                      <p:cBhvr>
                                        <p:cTn id="13" dur="10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433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fade">
                                      <p:cBhvr>
                                        <p:cTn id="17" dur="1000"/>
                                        <p:tgtEl>
                                          <p:spTgt spid="14339">
                                            <p:txEl>
                                              <p:pRg st="2" end="2"/>
                                            </p:txEl>
                                          </p:spTgt>
                                        </p:tgtEl>
                                      </p:cBhvr>
                                    </p:animEffect>
                                    <p:anim calcmode="lin" valueType="num">
                                      <p:cBhvr>
                                        <p:cTn id="18"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433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fade">
                                      <p:cBhvr>
                                        <p:cTn id="22" dur="1000"/>
                                        <p:tgtEl>
                                          <p:spTgt spid="14339">
                                            <p:txEl>
                                              <p:pRg st="3" end="3"/>
                                            </p:txEl>
                                          </p:spTgt>
                                        </p:tgtEl>
                                      </p:cBhvr>
                                    </p:animEffect>
                                    <p:anim calcmode="lin" valueType="num">
                                      <p:cBhvr>
                                        <p:cTn id="23" dur="10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433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4339">
                                            <p:txEl>
                                              <p:pRg st="4" end="4"/>
                                            </p:txEl>
                                          </p:spTgt>
                                        </p:tgtEl>
                                        <p:attrNameLst>
                                          <p:attrName>style.visibility</p:attrName>
                                        </p:attrNameLst>
                                      </p:cBhvr>
                                      <p:to>
                                        <p:strVal val="visible"/>
                                      </p:to>
                                    </p:set>
                                    <p:animEffect transition="in" filter="fade">
                                      <p:cBhvr>
                                        <p:cTn id="27" dur="1000"/>
                                        <p:tgtEl>
                                          <p:spTgt spid="14339">
                                            <p:txEl>
                                              <p:pRg st="4" end="4"/>
                                            </p:txEl>
                                          </p:spTgt>
                                        </p:tgtEl>
                                      </p:cBhvr>
                                    </p:animEffect>
                                    <p:anim calcmode="lin" valueType="num">
                                      <p:cBhvr>
                                        <p:cTn id="28" dur="10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4339">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4339">
                                            <p:txEl>
                                              <p:pRg st="5" end="5"/>
                                            </p:txEl>
                                          </p:spTgt>
                                        </p:tgtEl>
                                        <p:attrNameLst>
                                          <p:attrName>style.visibility</p:attrName>
                                        </p:attrNameLst>
                                      </p:cBhvr>
                                      <p:to>
                                        <p:strVal val="visible"/>
                                      </p:to>
                                    </p:set>
                                    <p:animEffect transition="in" filter="fade">
                                      <p:cBhvr>
                                        <p:cTn id="32" dur="1000"/>
                                        <p:tgtEl>
                                          <p:spTgt spid="14339">
                                            <p:txEl>
                                              <p:pRg st="5" end="5"/>
                                            </p:txEl>
                                          </p:spTgt>
                                        </p:tgtEl>
                                      </p:cBhvr>
                                    </p:animEffect>
                                    <p:anim calcmode="lin" valueType="num">
                                      <p:cBhvr>
                                        <p:cTn id="33" dur="10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1433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4339">
                                            <p:txEl>
                                              <p:pRg st="6" end="6"/>
                                            </p:txEl>
                                          </p:spTgt>
                                        </p:tgtEl>
                                        <p:attrNameLst>
                                          <p:attrName>style.visibility</p:attrName>
                                        </p:attrNameLst>
                                      </p:cBhvr>
                                      <p:to>
                                        <p:strVal val="visible"/>
                                      </p:to>
                                    </p:set>
                                    <p:animEffect transition="in" filter="fade">
                                      <p:cBhvr>
                                        <p:cTn id="39" dur="1000"/>
                                        <p:tgtEl>
                                          <p:spTgt spid="14339">
                                            <p:txEl>
                                              <p:pRg st="6" end="6"/>
                                            </p:txEl>
                                          </p:spTgt>
                                        </p:tgtEl>
                                      </p:cBhvr>
                                    </p:animEffect>
                                    <p:anim calcmode="lin" valueType="num">
                                      <p:cBhvr>
                                        <p:cTn id="40" dur="10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14339">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4339">
                                            <p:txEl>
                                              <p:pRg st="7" end="7"/>
                                            </p:txEl>
                                          </p:spTgt>
                                        </p:tgtEl>
                                        <p:attrNameLst>
                                          <p:attrName>style.visibility</p:attrName>
                                        </p:attrNameLst>
                                      </p:cBhvr>
                                      <p:to>
                                        <p:strVal val="visible"/>
                                      </p:to>
                                    </p:set>
                                    <p:animEffect transition="in" filter="fade">
                                      <p:cBhvr>
                                        <p:cTn id="44" dur="1000"/>
                                        <p:tgtEl>
                                          <p:spTgt spid="14339">
                                            <p:txEl>
                                              <p:pRg st="7" end="7"/>
                                            </p:txEl>
                                          </p:spTgt>
                                        </p:tgtEl>
                                      </p:cBhvr>
                                    </p:animEffect>
                                    <p:anim calcmode="lin" valueType="num">
                                      <p:cBhvr>
                                        <p:cTn id="45" dur="1000" fill="hold"/>
                                        <p:tgtEl>
                                          <p:spTgt spid="14339">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1433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14339">
                                            <p:txEl>
                                              <p:pRg st="8" end="8"/>
                                            </p:txEl>
                                          </p:spTgt>
                                        </p:tgtEl>
                                        <p:attrNameLst>
                                          <p:attrName>style.visibility</p:attrName>
                                        </p:attrNameLst>
                                      </p:cBhvr>
                                      <p:to>
                                        <p:strVal val="visible"/>
                                      </p:to>
                                    </p:set>
                                    <p:animEffect transition="in" filter="fade">
                                      <p:cBhvr>
                                        <p:cTn id="51" dur="1000"/>
                                        <p:tgtEl>
                                          <p:spTgt spid="14339">
                                            <p:txEl>
                                              <p:pRg st="8" end="8"/>
                                            </p:txEl>
                                          </p:spTgt>
                                        </p:tgtEl>
                                      </p:cBhvr>
                                    </p:animEffect>
                                    <p:anim calcmode="lin" valueType="num">
                                      <p:cBhvr>
                                        <p:cTn id="52" dur="1000" fill="hold"/>
                                        <p:tgtEl>
                                          <p:spTgt spid="14339">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14339">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静态方法</a:t>
            </a:r>
          </a:p>
        </p:txBody>
      </p:sp>
      <p:sp>
        <p:nvSpPr>
          <p:cNvPr id="2" name="矩形 1"/>
          <p:cNvSpPr/>
          <p:nvPr/>
        </p:nvSpPr>
        <p:spPr>
          <a:xfrm>
            <a:off x="1847528" y="1484785"/>
            <a:ext cx="7560840" cy="4896543"/>
          </a:xfrm>
          <a:prstGeom prst="rect">
            <a:avLst/>
          </a:prstGeom>
          <a:solidFill>
            <a:srgbClr val="FFCC99"/>
          </a:solidFill>
          <a:ln w="9525">
            <a:solidFill>
              <a:schemeClr val="bg1"/>
            </a:solidFill>
            <a:miter lim="800000"/>
            <a:headEnd/>
            <a:tailEnd/>
          </a:ln>
        </p:spPr>
        <p:txBody>
          <a:bodyPr wrap="none"/>
          <a:lstStyle/>
          <a:p>
            <a:pPr>
              <a:lnSpc>
                <a:spcPct val="150000"/>
              </a:lnSpc>
            </a:pPr>
            <a:r>
              <a:rPr lang="en-US" altLang="zh-CN" dirty="0">
                <a:solidFill>
                  <a:schemeClr val="tx1"/>
                </a:solidFill>
                <a:latin typeface="Arial" charset="0"/>
                <a:ea typeface="宋体" pitchFamily="2" charset="-122"/>
              </a:rPr>
              <a:t>class Simple {</a:t>
            </a:r>
          </a:p>
          <a:p>
            <a:pPr>
              <a:lnSpc>
                <a:spcPct val="150000"/>
              </a:lnSpc>
            </a:pPr>
            <a:r>
              <a:rPr lang="en-US" altLang="zh-CN" dirty="0">
                <a:solidFill>
                  <a:schemeClr val="tx1"/>
                </a:solidFill>
                <a:latin typeface="Arial" charset="0"/>
                <a:ea typeface="宋体" pitchFamily="2" charset="-122"/>
              </a:rPr>
              <a:t>      static void go() {</a:t>
            </a:r>
          </a:p>
          <a:p>
            <a:pPr>
              <a:lnSpc>
                <a:spcPct val="150000"/>
              </a:lnSpc>
            </a:pPr>
            <a:r>
              <a:rPr lang="en-US" altLang="zh-CN" dirty="0">
                <a:solidFill>
                  <a:schemeClr val="tx1"/>
                </a:solidFill>
                <a:latin typeface="Arial" charset="0"/>
                <a:ea typeface="宋体" pitchFamily="2" charset="-122"/>
              </a:rPr>
              <a:t>            </a:t>
            </a:r>
            <a:r>
              <a:rPr lang="en-US" altLang="zh-CN" dirty="0" err="1">
                <a:solidFill>
                  <a:schemeClr val="tx1"/>
                </a:solidFill>
                <a:latin typeface="Arial" charset="0"/>
                <a:ea typeface="宋体" pitchFamily="2" charset="-122"/>
              </a:rPr>
              <a:t>System.out.println</a:t>
            </a:r>
            <a:r>
              <a:rPr lang="en-US" altLang="zh-CN" dirty="0">
                <a:solidFill>
                  <a:schemeClr val="tx1"/>
                </a:solidFill>
                <a:latin typeface="Arial" charset="0"/>
                <a:ea typeface="宋体" pitchFamily="2" charset="-122"/>
              </a:rPr>
              <a:t>("Welcome");</a:t>
            </a:r>
          </a:p>
          <a:p>
            <a:pPr>
              <a:lnSpc>
                <a:spcPct val="150000"/>
              </a:lnSpc>
            </a:pPr>
            <a:r>
              <a:rPr lang="en-US" altLang="zh-CN" dirty="0">
                <a:solidFill>
                  <a:schemeClr val="tx1"/>
                </a:solidFill>
                <a:latin typeface="Arial" charset="0"/>
                <a:ea typeface="宋体" pitchFamily="2" charset="-122"/>
              </a:rPr>
              <a:t>       }</a:t>
            </a:r>
          </a:p>
          <a:p>
            <a:pPr>
              <a:lnSpc>
                <a:spcPct val="150000"/>
              </a:lnSpc>
            </a:pPr>
            <a:r>
              <a:rPr lang="en-US" altLang="zh-CN" dirty="0">
                <a:solidFill>
                  <a:schemeClr val="tx1"/>
                </a:solidFill>
                <a:latin typeface="Arial" charset="0"/>
                <a:ea typeface="宋体" pitchFamily="2" charset="-122"/>
              </a:rPr>
              <a:t>}</a:t>
            </a:r>
          </a:p>
          <a:p>
            <a:pPr>
              <a:lnSpc>
                <a:spcPct val="150000"/>
              </a:lnSpc>
            </a:pPr>
            <a:r>
              <a:rPr lang="en-US" altLang="zh-CN" dirty="0">
                <a:solidFill>
                  <a:schemeClr val="tx1"/>
                </a:solidFill>
                <a:latin typeface="Arial" charset="0"/>
                <a:ea typeface="宋体" pitchFamily="2" charset="-122"/>
              </a:rPr>
              <a:t>public class </a:t>
            </a:r>
            <a:r>
              <a:rPr lang="en-US" altLang="zh-CN" dirty="0" err="1">
                <a:solidFill>
                  <a:schemeClr val="tx1"/>
                </a:solidFill>
                <a:latin typeface="Arial" charset="0"/>
                <a:ea typeface="宋体" pitchFamily="2" charset="-122"/>
              </a:rPr>
              <a:t>SimpleTest</a:t>
            </a:r>
            <a:r>
              <a:rPr lang="en-US" altLang="zh-CN" dirty="0">
                <a:solidFill>
                  <a:schemeClr val="tx1"/>
                </a:solidFill>
                <a:latin typeface="Arial" charset="0"/>
                <a:ea typeface="宋体" pitchFamily="2" charset="-122"/>
              </a:rPr>
              <a:t> {</a:t>
            </a:r>
          </a:p>
          <a:p>
            <a:pPr>
              <a:lnSpc>
                <a:spcPct val="150000"/>
              </a:lnSpc>
            </a:pPr>
            <a:r>
              <a:rPr lang="en-US" altLang="zh-CN" dirty="0">
                <a:solidFill>
                  <a:schemeClr val="tx1"/>
                </a:solidFill>
                <a:latin typeface="Arial" charset="0"/>
                <a:ea typeface="宋体" pitchFamily="2" charset="-122"/>
              </a:rPr>
              <a:t>       public static void main(String[] </a:t>
            </a:r>
            <a:r>
              <a:rPr lang="en-US" altLang="zh-CN" dirty="0" err="1">
                <a:solidFill>
                  <a:schemeClr val="tx1"/>
                </a:solidFill>
                <a:latin typeface="Arial" charset="0"/>
                <a:ea typeface="宋体" pitchFamily="2" charset="-122"/>
              </a:rPr>
              <a:t>args</a:t>
            </a:r>
            <a:r>
              <a:rPr lang="en-US" altLang="zh-CN" dirty="0">
                <a:solidFill>
                  <a:schemeClr val="tx1"/>
                </a:solidFill>
                <a:latin typeface="Arial" charset="0"/>
                <a:ea typeface="宋体" pitchFamily="2" charset="-122"/>
              </a:rPr>
              <a:t>) {</a:t>
            </a:r>
          </a:p>
          <a:p>
            <a:pPr>
              <a:lnSpc>
                <a:spcPct val="150000"/>
              </a:lnSpc>
            </a:pPr>
            <a:r>
              <a:rPr lang="en-US" altLang="zh-CN" dirty="0">
                <a:solidFill>
                  <a:schemeClr val="tx1"/>
                </a:solidFill>
                <a:latin typeface="Arial" charset="0"/>
                <a:ea typeface="宋体" pitchFamily="2" charset="-122"/>
              </a:rPr>
              <a:t>             </a:t>
            </a:r>
            <a:r>
              <a:rPr lang="en-US" altLang="zh-CN" dirty="0" err="1">
                <a:solidFill>
                  <a:schemeClr val="tx1"/>
                </a:solidFill>
                <a:latin typeface="Arial" charset="0"/>
                <a:ea typeface="宋体" pitchFamily="2" charset="-122"/>
              </a:rPr>
              <a:t>Simple.go</a:t>
            </a:r>
            <a:r>
              <a:rPr lang="en-US" altLang="zh-CN" dirty="0">
                <a:solidFill>
                  <a:schemeClr val="tx1"/>
                </a:solidFill>
                <a:latin typeface="Arial" charset="0"/>
                <a:ea typeface="宋体" pitchFamily="2" charset="-122"/>
              </a:rPr>
              <a:t>();</a:t>
            </a:r>
          </a:p>
          <a:p>
            <a:pPr>
              <a:lnSpc>
                <a:spcPct val="150000"/>
              </a:lnSpc>
            </a:pPr>
            <a:r>
              <a:rPr lang="en-US" altLang="zh-CN" dirty="0">
                <a:solidFill>
                  <a:schemeClr val="tx1"/>
                </a:solidFill>
                <a:latin typeface="Arial" charset="0"/>
                <a:ea typeface="宋体" pitchFamily="2" charset="-122"/>
              </a:rPr>
              <a:t>       }</a:t>
            </a:r>
          </a:p>
          <a:p>
            <a:pPr>
              <a:lnSpc>
                <a:spcPct val="150000"/>
              </a:lnSpc>
            </a:pPr>
            <a:r>
              <a:rPr lang="en-US" altLang="zh-CN" dirty="0">
                <a:solidFill>
                  <a:schemeClr val="tx1"/>
                </a:solidFill>
                <a:latin typeface="Arial" charset="0"/>
                <a:ea typeface="宋体" pitchFamily="2" charset="-122"/>
              </a:rPr>
              <a:t>}</a:t>
            </a:r>
          </a:p>
        </p:txBody>
      </p:sp>
    </p:spTree>
    <p:extLst>
      <p:ext uri="{BB962C8B-B14F-4D97-AF65-F5344CB8AC3E}">
        <p14:creationId xmlns:p14="http://schemas.microsoft.com/office/powerpoint/2010/main" val="3214269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静态代码块</a:t>
            </a:r>
          </a:p>
        </p:txBody>
      </p:sp>
      <p:sp>
        <p:nvSpPr>
          <p:cNvPr id="14339" name="内容占位符 2"/>
          <p:cNvSpPr>
            <a:spLocks noGrp="1"/>
          </p:cNvSpPr>
          <p:nvPr>
            <p:ph idx="1"/>
          </p:nvPr>
        </p:nvSpPr>
        <p:spPr/>
        <p:txBody>
          <a:bodyPr/>
          <a:lstStyle/>
          <a:p>
            <a:pPr>
              <a:lnSpc>
                <a:spcPct val="150000"/>
              </a:lnSpc>
            </a:pPr>
            <a:r>
              <a:rPr lang="zh-CN" altLang="en-US" dirty="0"/>
              <a:t>静态属性的初始化比较简单时，可以在属性定义时进行。但如果初始化过程相对比较复杂时，就需要用到静态代码块。</a:t>
            </a:r>
            <a:endParaRPr lang="en-US" altLang="zh-CN" dirty="0"/>
          </a:p>
          <a:p>
            <a:pPr>
              <a:lnSpc>
                <a:spcPct val="150000"/>
              </a:lnSpc>
            </a:pPr>
            <a:r>
              <a:rPr lang="zh-CN" altLang="en-US" dirty="0"/>
              <a:t>定义语法</a:t>
            </a:r>
            <a:endParaRPr lang="en-US" altLang="zh-CN" dirty="0"/>
          </a:p>
          <a:p>
            <a:pPr lvl="1">
              <a:lnSpc>
                <a:spcPct val="150000"/>
              </a:lnSpc>
            </a:pPr>
            <a:r>
              <a:rPr lang="en-US" altLang="zh-CN" dirty="0">
                <a:solidFill>
                  <a:srgbClr val="FF0000"/>
                </a:solidFill>
              </a:rPr>
              <a:t>static</a:t>
            </a:r>
            <a:r>
              <a:rPr lang="en-US" altLang="zh-CN" dirty="0"/>
              <a:t> {</a:t>
            </a:r>
          </a:p>
          <a:p>
            <a:pPr lvl="1">
              <a:lnSpc>
                <a:spcPct val="150000"/>
              </a:lnSpc>
            </a:pPr>
            <a:r>
              <a:rPr lang="en-US" altLang="zh-CN" dirty="0"/>
              <a:t>         …</a:t>
            </a:r>
            <a:r>
              <a:rPr lang="zh-CN" altLang="en-US" dirty="0"/>
              <a:t>代码块</a:t>
            </a:r>
            <a:endParaRPr lang="en-US" altLang="zh-CN" dirty="0"/>
          </a:p>
          <a:p>
            <a:pPr lvl="1">
              <a:lnSpc>
                <a:spcPct val="150000"/>
              </a:lnSpc>
            </a:pPr>
            <a:r>
              <a:rPr lang="en-US" altLang="zh-CN" dirty="0"/>
              <a:t> }</a:t>
            </a:r>
          </a:p>
          <a:p>
            <a:pPr>
              <a:lnSpc>
                <a:spcPct val="150000"/>
              </a:lnSpc>
            </a:pPr>
            <a:r>
              <a:rPr lang="zh-CN" altLang="en-US" dirty="0"/>
              <a:t>功能</a:t>
            </a:r>
            <a:endParaRPr lang="en-US" altLang="zh-CN" dirty="0"/>
          </a:p>
          <a:p>
            <a:pPr lvl="1">
              <a:lnSpc>
                <a:spcPct val="150000"/>
              </a:lnSpc>
            </a:pPr>
            <a:r>
              <a:rPr lang="zh-CN" altLang="en-US" dirty="0"/>
              <a:t>初始化你的</a:t>
            </a:r>
            <a:r>
              <a:rPr lang="en-US" altLang="zh-CN" dirty="0"/>
              <a:t>static</a:t>
            </a:r>
            <a:r>
              <a:rPr lang="zh-CN" altLang="en-US" dirty="0"/>
              <a:t>变量。</a:t>
            </a:r>
            <a:endParaRPr lang="en-US" altLang="zh-CN" dirty="0"/>
          </a:p>
          <a:p>
            <a:pPr>
              <a:lnSpc>
                <a:spcPct val="150000"/>
              </a:lnSpc>
            </a:pPr>
            <a:r>
              <a:rPr lang="zh-CN" altLang="en-US" dirty="0">
                <a:solidFill>
                  <a:srgbClr val="FF0000"/>
                </a:solidFill>
              </a:rPr>
              <a:t>特点</a:t>
            </a:r>
            <a:endParaRPr lang="en-US" altLang="zh-CN" dirty="0">
              <a:solidFill>
                <a:srgbClr val="FF0000"/>
              </a:solidFill>
            </a:endParaRPr>
          </a:p>
          <a:p>
            <a:pPr lvl="1">
              <a:lnSpc>
                <a:spcPct val="150000"/>
              </a:lnSpc>
            </a:pPr>
            <a:r>
              <a:rPr lang="zh-CN" altLang="en-US" dirty="0">
                <a:solidFill>
                  <a:srgbClr val="FF0000"/>
                </a:solidFill>
              </a:rPr>
              <a:t>仅在该类被加载时执行一次。</a:t>
            </a:r>
          </a:p>
          <a:p>
            <a:pPr lvl="1">
              <a:lnSpc>
                <a:spcPct val="150000"/>
              </a:lnSpc>
            </a:pPr>
            <a:endParaRPr lang="en-US" altLang="zh-CN" dirty="0"/>
          </a:p>
        </p:txBody>
      </p:sp>
    </p:spTree>
    <p:extLst>
      <p:ext uri="{BB962C8B-B14F-4D97-AF65-F5344CB8AC3E}">
        <p14:creationId xmlns:p14="http://schemas.microsoft.com/office/powerpoint/2010/main" val="302827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1000"/>
                                        <p:tgtEl>
                                          <p:spTgt spid="14339">
                                            <p:txEl>
                                              <p:pRg st="0" end="0"/>
                                            </p:txEl>
                                          </p:spTgt>
                                        </p:tgtEl>
                                      </p:cBhvr>
                                    </p:animEffect>
                                    <p:anim calcmode="lin" valueType="num">
                                      <p:cBhvr>
                                        <p:cTn id="8" dur="10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3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339">
                                            <p:txEl>
                                              <p:pRg st="1" end="1"/>
                                            </p:txEl>
                                          </p:spTgt>
                                        </p:tgtEl>
                                        <p:attrNameLst>
                                          <p:attrName>style.visibility</p:attrName>
                                        </p:attrNameLst>
                                      </p:cBhvr>
                                      <p:to>
                                        <p:strVal val="visible"/>
                                      </p:to>
                                    </p:set>
                                    <p:animEffect transition="in" filter="fade">
                                      <p:cBhvr>
                                        <p:cTn id="14" dur="1000"/>
                                        <p:tgtEl>
                                          <p:spTgt spid="14339">
                                            <p:txEl>
                                              <p:pRg st="1" end="1"/>
                                            </p:txEl>
                                          </p:spTgt>
                                        </p:tgtEl>
                                      </p:cBhvr>
                                    </p:animEffect>
                                    <p:anim calcmode="lin" valueType="num">
                                      <p:cBhvr>
                                        <p:cTn id="15" dur="10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33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Effect transition="in" filter="fade">
                                      <p:cBhvr>
                                        <p:cTn id="19" dur="1000"/>
                                        <p:tgtEl>
                                          <p:spTgt spid="14339">
                                            <p:txEl>
                                              <p:pRg st="2" end="2"/>
                                            </p:txEl>
                                          </p:spTgt>
                                        </p:tgtEl>
                                      </p:cBhvr>
                                    </p:animEffect>
                                    <p:anim calcmode="lin" valueType="num">
                                      <p:cBhvr>
                                        <p:cTn id="20"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433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4339">
                                            <p:txEl>
                                              <p:pRg st="3" end="3"/>
                                            </p:txEl>
                                          </p:spTgt>
                                        </p:tgtEl>
                                        <p:attrNameLst>
                                          <p:attrName>style.visibility</p:attrName>
                                        </p:attrNameLst>
                                      </p:cBhvr>
                                      <p:to>
                                        <p:strVal val="visible"/>
                                      </p:to>
                                    </p:set>
                                    <p:animEffect transition="in" filter="fade">
                                      <p:cBhvr>
                                        <p:cTn id="24" dur="1000"/>
                                        <p:tgtEl>
                                          <p:spTgt spid="14339">
                                            <p:txEl>
                                              <p:pRg st="3" end="3"/>
                                            </p:txEl>
                                          </p:spTgt>
                                        </p:tgtEl>
                                      </p:cBhvr>
                                    </p:animEffect>
                                    <p:anim calcmode="lin" valueType="num">
                                      <p:cBhvr>
                                        <p:cTn id="25" dur="10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4339">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4339">
                                            <p:txEl>
                                              <p:pRg st="4" end="4"/>
                                            </p:txEl>
                                          </p:spTgt>
                                        </p:tgtEl>
                                        <p:attrNameLst>
                                          <p:attrName>style.visibility</p:attrName>
                                        </p:attrNameLst>
                                      </p:cBhvr>
                                      <p:to>
                                        <p:strVal val="visible"/>
                                      </p:to>
                                    </p:set>
                                    <p:animEffect transition="in" filter="fade">
                                      <p:cBhvr>
                                        <p:cTn id="29" dur="1000"/>
                                        <p:tgtEl>
                                          <p:spTgt spid="14339">
                                            <p:txEl>
                                              <p:pRg st="4" end="4"/>
                                            </p:txEl>
                                          </p:spTgt>
                                        </p:tgtEl>
                                      </p:cBhvr>
                                    </p:animEffect>
                                    <p:anim calcmode="lin" valueType="num">
                                      <p:cBhvr>
                                        <p:cTn id="30" dur="10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433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4339">
                                            <p:txEl>
                                              <p:pRg st="5" end="5"/>
                                            </p:txEl>
                                          </p:spTgt>
                                        </p:tgtEl>
                                        <p:attrNameLst>
                                          <p:attrName>style.visibility</p:attrName>
                                        </p:attrNameLst>
                                      </p:cBhvr>
                                      <p:to>
                                        <p:strVal val="visible"/>
                                      </p:to>
                                    </p:set>
                                    <p:animEffect transition="in" filter="fade">
                                      <p:cBhvr>
                                        <p:cTn id="36" dur="1000"/>
                                        <p:tgtEl>
                                          <p:spTgt spid="14339">
                                            <p:txEl>
                                              <p:pRg st="5" end="5"/>
                                            </p:txEl>
                                          </p:spTgt>
                                        </p:tgtEl>
                                      </p:cBhvr>
                                    </p:animEffect>
                                    <p:anim calcmode="lin" valueType="num">
                                      <p:cBhvr>
                                        <p:cTn id="37" dur="10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14339">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4339">
                                            <p:txEl>
                                              <p:pRg st="6" end="6"/>
                                            </p:txEl>
                                          </p:spTgt>
                                        </p:tgtEl>
                                        <p:attrNameLst>
                                          <p:attrName>style.visibility</p:attrName>
                                        </p:attrNameLst>
                                      </p:cBhvr>
                                      <p:to>
                                        <p:strVal val="visible"/>
                                      </p:to>
                                    </p:set>
                                    <p:animEffect transition="in" filter="fade">
                                      <p:cBhvr>
                                        <p:cTn id="41" dur="1000"/>
                                        <p:tgtEl>
                                          <p:spTgt spid="14339">
                                            <p:txEl>
                                              <p:pRg st="6" end="6"/>
                                            </p:txEl>
                                          </p:spTgt>
                                        </p:tgtEl>
                                      </p:cBhvr>
                                    </p:animEffect>
                                    <p:anim calcmode="lin" valueType="num">
                                      <p:cBhvr>
                                        <p:cTn id="42" dur="10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14339">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4339">
                                            <p:txEl>
                                              <p:pRg st="7" end="7"/>
                                            </p:txEl>
                                          </p:spTgt>
                                        </p:tgtEl>
                                        <p:attrNameLst>
                                          <p:attrName>style.visibility</p:attrName>
                                        </p:attrNameLst>
                                      </p:cBhvr>
                                      <p:to>
                                        <p:strVal val="visible"/>
                                      </p:to>
                                    </p:set>
                                    <p:animEffect transition="in" filter="fade">
                                      <p:cBhvr>
                                        <p:cTn id="46" dur="1000"/>
                                        <p:tgtEl>
                                          <p:spTgt spid="14339">
                                            <p:txEl>
                                              <p:pRg st="7" end="7"/>
                                            </p:txEl>
                                          </p:spTgt>
                                        </p:tgtEl>
                                      </p:cBhvr>
                                    </p:animEffect>
                                    <p:anim calcmode="lin" valueType="num">
                                      <p:cBhvr>
                                        <p:cTn id="47" dur="1000" fill="hold"/>
                                        <p:tgtEl>
                                          <p:spTgt spid="14339">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14339">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4339">
                                            <p:txEl>
                                              <p:pRg st="8" end="8"/>
                                            </p:txEl>
                                          </p:spTgt>
                                        </p:tgtEl>
                                        <p:attrNameLst>
                                          <p:attrName>style.visibility</p:attrName>
                                        </p:attrNameLst>
                                      </p:cBhvr>
                                      <p:to>
                                        <p:strVal val="visible"/>
                                      </p:to>
                                    </p:set>
                                    <p:animEffect transition="in" filter="fade">
                                      <p:cBhvr>
                                        <p:cTn id="51" dur="1000"/>
                                        <p:tgtEl>
                                          <p:spTgt spid="14339">
                                            <p:txEl>
                                              <p:pRg st="8" end="8"/>
                                            </p:txEl>
                                          </p:spTgt>
                                        </p:tgtEl>
                                      </p:cBhvr>
                                    </p:animEffect>
                                    <p:anim calcmode="lin" valueType="num">
                                      <p:cBhvr>
                                        <p:cTn id="52" dur="1000" fill="hold"/>
                                        <p:tgtEl>
                                          <p:spTgt spid="14339">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14339">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静态代码块</a:t>
            </a:r>
          </a:p>
        </p:txBody>
      </p:sp>
      <p:sp>
        <p:nvSpPr>
          <p:cNvPr id="14339" name="内容占位符 2"/>
          <p:cNvSpPr>
            <a:spLocks noGrp="1"/>
          </p:cNvSpPr>
          <p:nvPr>
            <p:ph idx="1"/>
          </p:nvPr>
        </p:nvSpPr>
        <p:spPr/>
        <p:txBody>
          <a:bodyPr/>
          <a:lstStyle/>
          <a:p>
            <a:pPr marL="0" indent="0">
              <a:lnSpc>
                <a:spcPct val="150000"/>
              </a:lnSpc>
              <a:buNone/>
            </a:pPr>
            <a:endParaRPr lang="zh-CN" altLang="en-US" dirty="0"/>
          </a:p>
        </p:txBody>
      </p:sp>
      <p:sp>
        <p:nvSpPr>
          <p:cNvPr id="5" name="矩形 4"/>
          <p:cNvSpPr/>
          <p:nvPr/>
        </p:nvSpPr>
        <p:spPr>
          <a:xfrm>
            <a:off x="4871864" y="1556792"/>
            <a:ext cx="6606480" cy="2862322"/>
          </a:xfrm>
          <a:prstGeom prst="rect">
            <a:avLst/>
          </a:prstGeom>
          <a:solidFill>
            <a:schemeClr val="accent2">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chemeClr val="tx1"/>
                </a:solidFill>
                <a:latin typeface="微软雅黑" panose="020B0503020204020204" pitchFamily="34" charset="-122"/>
                <a:ea typeface="微软雅黑" panose="020B0503020204020204" pitchFamily="34" charset="-122"/>
              </a:rPr>
              <a:t>public class Test {</a:t>
            </a:r>
          </a:p>
          <a:p>
            <a:pPr lvl="1"/>
            <a:r>
              <a:rPr lang="en-US" altLang="zh-CN" dirty="0">
                <a:solidFill>
                  <a:schemeClr val="tx1"/>
                </a:solidFill>
                <a:latin typeface="微软雅黑" panose="020B0503020204020204" pitchFamily="34" charset="-122"/>
                <a:ea typeface="微软雅黑" panose="020B0503020204020204" pitchFamily="34" charset="-122"/>
              </a:rPr>
              <a:t>public static void main(String[] </a:t>
            </a:r>
            <a:r>
              <a:rPr lang="en-US" altLang="zh-CN" dirty="0" err="1">
                <a:solidFill>
                  <a:schemeClr val="tx1"/>
                </a:solidFill>
                <a:latin typeface="微软雅黑" panose="020B0503020204020204" pitchFamily="34" charset="-122"/>
                <a:ea typeface="微软雅黑" panose="020B0503020204020204" pitchFamily="34" charset="-122"/>
              </a:rPr>
              <a:t>args</a:t>
            </a:r>
            <a:r>
              <a:rPr lang="en-US" altLang="zh-CN" dirty="0">
                <a:solidFill>
                  <a:schemeClr val="tx1"/>
                </a:solidFill>
                <a:latin typeface="微软雅黑" panose="020B0503020204020204" pitchFamily="34" charset="-122"/>
                <a:ea typeface="微软雅黑" panose="020B0503020204020204" pitchFamily="34" charset="-122"/>
              </a:rPr>
              <a:t>) {</a:t>
            </a:r>
          </a:p>
          <a:p>
            <a:pPr lvl="1"/>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System.out.println</a:t>
            </a:r>
            <a:r>
              <a:rPr lang="en-US" altLang="zh-CN" dirty="0">
                <a:solidFill>
                  <a:schemeClr val="tx1"/>
                </a:solidFill>
                <a:latin typeface="微软雅黑" panose="020B0503020204020204" pitchFamily="34" charset="-122"/>
                <a:ea typeface="微软雅黑" panose="020B0503020204020204" pitchFamily="34" charset="-122"/>
              </a:rPr>
              <a:t>(</a:t>
            </a:r>
            <a:r>
              <a:rPr lang="en-US" altLang="zh-CN" dirty="0" err="1">
                <a:solidFill>
                  <a:schemeClr val="tx1"/>
                </a:solidFill>
                <a:latin typeface="微软雅黑" panose="020B0503020204020204" pitchFamily="34" charset="-122"/>
                <a:ea typeface="微软雅黑" panose="020B0503020204020204" pitchFamily="34" charset="-122"/>
              </a:rPr>
              <a:t>Value.c</a:t>
            </a:r>
            <a:r>
              <a:rPr lang="en-US" altLang="zh-CN" dirty="0">
                <a:solidFill>
                  <a:schemeClr val="tx1"/>
                </a:solidFill>
                <a:latin typeface="微软雅黑" panose="020B0503020204020204" pitchFamily="34" charset="-122"/>
                <a:ea typeface="微软雅黑" panose="020B0503020204020204" pitchFamily="34" charset="-122"/>
              </a:rPr>
              <a:t>);</a:t>
            </a:r>
          </a:p>
          <a:p>
            <a:pPr lvl="1"/>
            <a:r>
              <a:rPr lang="en-US" altLang="zh-CN" dirty="0">
                <a:solidFill>
                  <a:schemeClr val="tx1"/>
                </a:solidFill>
                <a:latin typeface="微软雅黑" panose="020B0503020204020204" pitchFamily="34" charset="-122"/>
                <a:ea typeface="微软雅黑" panose="020B0503020204020204" pitchFamily="34" charset="-122"/>
              </a:rPr>
              <a:t>        Value v1 = new Value();</a:t>
            </a:r>
          </a:p>
          <a:p>
            <a:pPr lvl="1"/>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System.out.println</a:t>
            </a:r>
            <a:r>
              <a:rPr lang="en-US" altLang="zh-CN" dirty="0">
                <a:solidFill>
                  <a:schemeClr val="tx1"/>
                </a:solidFill>
                <a:latin typeface="微软雅黑" panose="020B0503020204020204" pitchFamily="34" charset="-122"/>
                <a:ea typeface="微软雅黑" panose="020B0503020204020204" pitchFamily="34" charset="-122"/>
              </a:rPr>
              <a:t>(</a:t>
            </a:r>
            <a:r>
              <a:rPr lang="en-US" altLang="zh-CN" dirty="0" err="1">
                <a:solidFill>
                  <a:schemeClr val="tx1"/>
                </a:solidFill>
                <a:latin typeface="微软雅黑" panose="020B0503020204020204" pitchFamily="34" charset="-122"/>
                <a:ea typeface="微软雅黑" panose="020B0503020204020204" pitchFamily="34" charset="-122"/>
              </a:rPr>
              <a:t>Value.c</a:t>
            </a:r>
            <a:r>
              <a:rPr lang="en-US" altLang="zh-CN" dirty="0">
                <a:solidFill>
                  <a:schemeClr val="tx1"/>
                </a:solidFill>
                <a:latin typeface="微软雅黑" panose="020B0503020204020204" pitchFamily="34" charset="-122"/>
                <a:ea typeface="微软雅黑" panose="020B0503020204020204" pitchFamily="34" charset="-122"/>
              </a:rPr>
              <a:t>);</a:t>
            </a:r>
          </a:p>
          <a:p>
            <a:pPr lvl="1"/>
            <a:r>
              <a:rPr lang="en-US" altLang="zh-CN" dirty="0">
                <a:solidFill>
                  <a:schemeClr val="tx1"/>
                </a:solidFill>
                <a:latin typeface="微软雅黑" panose="020B0503020204020204" pitchFamily="34" charset="-122"/>
                <a:ea typeface="微软雅黑" panose="020B0503020204020204" pitchFamily="34" charset="-122"/>
              </a:rPr>
              <a:t>        Value v2 = new Value(20);</a:t>
            </a:r>
          </a:p>
          <a:p>
            <a:pPr lvl="1"/>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System.out.println</a:t>
            </a:r>
            <a:r>
              <a:rPr lang="en-US" altLang="zh-CN" dirty="0">
                <a:solidFill>
                  <a:schemeClr val="tx1"/>
                </a:solidFill>
                <a:latin typeface="微软雅黑" panose="020B0503020204020204" pitchFamily="34" charset="-122"/>
                <a:ea typeface="微软雅黑" panose="020B0503020204020204" pitchFamily="34" charset="-122"/>
              </a:rPr>
              <a:t>(</a:t>
            </a:r>
            <a:r>
              <a:rPr lang="en-US" altLang="zh-CN" dirty="0" err="1">
                <a:solidFill>
                  <a:schemeClr val="tx1"/>
                </a:solidFill>
                <a:latin typeface="微软雅黑" panose="020B0503020204020204" pitchFamily="34" charset="-122"/>
                <a:ea typeface="微软雅黑" panose="020B0503020204020204" pitchFamily="34" charset="-122"/>
              </a:rPr>
              <a:t>Value.c</a:t>
            </a:r>
            <a:r>
              <a:rPr lang="en-US" altLang="zh-CN" dirty="0">
                <a:solidFill>
                  <a:schemeClr val="tx1"/>
                </a:solidFill>
                <a:latin typeface="微软雅黑" panose="020B0503020204020204" pitchFamily="34" charset="-122"/>
                <a:ea typeface="微软雅黑" panose="020B0503020204020204" pitchFamily="34" charset="-122"/>
              </a:rPr>
              <a:t>);</a:t>
            </a:r>
          </a:p>
          <a:p>
            <a:pPr lvl="1"/>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695400" y="1556792"/>
            <a:ext cx="3888432" cy="3785652"/>
          </a:xfrm>
          <a:prstGeom prst="rect">
            <a:avLst/>
          </a:prstGeom>
          <a:solidFill>
            <a:schemeClr val="accent2">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chemeClr val="tx1"/>
                </a:solidFill>
                <a:latin typeface="微软雅黑" panose="020B0503020204020204" pitchFamily="34" charset="-122"/>
                <a:ea typeface="微软雅黑" panose="020B0503020204020204" pitchFamily="34" charset="-122"/>
              </a:rPr>
              <a:t>class Value {</a:t>
            </a:r>
          </a:p>
          <a:p>
            <a:pPr lvl="1"/>
            <a:r>
              <a:rPr lang="en-US" altLang="zh-CN" dirty="0">
                <a:solidFill>
                  <a:schemeClr val="tx1"/>
                </a:solidFill>
                <a:latin typeface="微软雅黑" panose="020B0503020204020204" pitchFamily="34" charset="-122"/>
                <a:ea typeface="微软雅黑" panose="020B0503020204020204" pitchFamily="34" charset="-122"/>
              </a:rPr>
              <a:t>static </a:t>
            </a:r>
            <a:r>
              <a:rPr lang="en-US" altLang="zh-CN" dirty="0" err="1">
                <a:solidFill>
                  <a:schemeClr val="tx1"/>
                </a:solidFill>
                <a:latin typeface="微软雅黑" panose="020B0503020204020204" pitchFamily="34" charset="-122"/>
                <a:ea typeface="微软雅黑" panose="020B0503020204020204" pitchFamily="34" charset="-122"/>
              </a:rPr>
              <a:t>int</a:t>
            </a:r>
            <a:r>
              <a:rPr lang="en-US" altLang="zh-CN" dirty="0">
                <a:solidFill>
                  <a:schemeClr val="tx1"/>
                </a:solidFill>
                <a:latin typeface="微软雅黑" panose="020B0503020204020204" pitchFamily="34" charset="-122"/>
                <a:ea typeface="微软雅黑" panose="020B0503020204020204" pitchFamily="34" charset="-122"/>
              </a:rPr>
              <a:t> c = 0;</a:t>
            </a:r>
          </a:p>
          <a:p>
            <a:pPr lvl="1"/>
            <a:r>
              <a:rPr lang="en-US" altLang="zh-CN" dirty="0">
                <a:solidFill>
                  <a:schemeClr val="tx1"/>
                </a:solidFill>
                <a:latin typeface="微软雅黑" panose="020B0503020204020204" pitchFamily="34" charset="-122"/>
                <a:ea typeface="微软雅黑" panose="020B0503020204020204" pitchFamily="34" charset="-122"/>
              </a:rPr>
              <a:t>Value() {</a:t>
            </a:r>
          </a:p>
          <a:p>
            <a:pPr lvl="1"/>
            <a:r>
              <a:rPr lang="en-US" altLang="zh-CN" dirty="0">
                <a:solidFill>
                  <a:schemeClr val="tx1"/>
                </a:solidFill>
                <a:latin typeface="微软雅黑" panose="020B0503020204020204" pitchFamily="34" charset="-122"/>
                <a:ea typeface="微软雅黑" panose="020B0503020204020204" pitchFamily="34" charset="-122"/>
              </a:rPr>
              <a:t>	c = c + 15;</a:t>
            </a:r>
          </a:p>
          <a:p>
            <a:pPr lvl="1"/>
            <a:r>
              <a:rPr lang="en-US" altLang="zh-CN" dirty="0">
                <a:solidFill>
                  <a:schemeClr val="tx1"/>
                </a:solidFill>
                <a:latin typeface="微软雅黑" panose="020B0503020204020204" pitchFamily="34" charset="-122"/>
                <a:ea typeface="微软雅黑" panose="020B0503020204020204" pitchFamily="34" charset="-122"/>
              </a:rPr>
              <a:t>}</a:t>
            </a:r>
          </a:p>
          <a:p>
            <a:pPr lvl="1"/>
            <a:r>
              <a:rPr lang="en-US" altLang="zh-CN" dirty="0">
                <a:solidFill>
                  <a:schemeClr val="tx1"/>
                </a:solidFill>
                <a:latin typeface="微软雅黑" panose="020B0503020204020204" pitchFamily="34" charset="-122"/>
                <a:ea typeface="微软雅黑" panose="020B0503020204020204" pitchFamily="34" charset="-122"/>
              </a:rPr>
              <a:t>Value(</a:t>
            </a:r>
            <a:r>
              <a:rPr lang="en-US" altLang="zh-CN" dirty="0" err="1">
                <a:solidFill>
                  <a:schemeClr val="tx1"/>
                </a:solidFill>
                <a:latin typeface="微软雅黑" panose="020B0503020204020204" pitchFamily="34" charset="-122"/>
                <a:ea typeface="微软雅黑" panose="020B0503020204020204" pitchFamily="34" charset="-122"/>
              </a:rPr>
              <a:t>int</a:t>
            </a:r>
            <a:r>
              <a:rPr lang="en-US" altLang="zh-CN" dirty="0">
                <a:solidFill>
                  <a:schemeClr val="tx1"/>
                </a:solidFill>
                <a:latin typeface="微软雅黑" panose="020B0503020204020204" pitchFamily="34" charset="-122"/>
                <a:ea typeface="微软雅黑" panose="020B0503020204020204" pitchFamily="34" charset="-122"/>
              </a:rPr>
              <a:t> i) {</a:t>
            </a:r>
          </a:p>
          <a:p>
            <a:pPr lvl="1"/>
            <a:r>
              <a:rPr lang="en-US" altLang="zh-CN" dirty="0">
                <a:solidFill>
                  <a:schemeClr val="tx1"/>
                </a:solidFill>
                <a:latin typeface="微软雅黑" panose="020B0503020204020204" pitchFamily="34" charset="-122"/>
                <a:ea typeface="微软雅黑" panose="020B0503020204020204" pitchFamily="34" charset="-122"/>
              </a:rPr>
              <a:t>	c = c + i;</a:t>
            </a:r>
          </a:p>
          <a:p>
            <a:pPr lvl="1"/>
            <a:r>
              <a:rPr lang="en-US" altLang="zh-CN" dirty="0">
                <a:solidFill>
                  <a:schemeClr val="tx1"/>
                </a:solidFill>
                <a:latin typeface="微软雅黑" panose="020B0503020204020204" pitchFamily="34" charset="-122"/>
                <a:ea typeface="微软雅黑" panose="020B0503020204020204" pitchFamily="34" charset="-122"/>
              </a:rPr>
              <a:t>}</a:t>
            </a:r>
          </a:p>
          <a:p>
            <a:pPr lvl="1"/>
            <a:r>
              <a:rPr lang="en-US" altLang="zh-CN" dirty="0">
                <a:solidFill>
                  <a:schemeClr val="tx1"/>
                </a:solidFill>
                <a:latin typeface="微软雅黑" panose="020B0503020204020204" pitchFamily="34" charset="-122"/>
                <a:ea typeface="微软雅黑" panose="020B0503020204020204" pitchFamily="34" charset="-122"/>
              </a:rPr>
              <a:t>static void </a:t>
            </a:r>
            <a:r>
              <a:rPr lang="en-US" altLang="zh-CN" dirty="0" err="1">
                <a:solidFill>
                  <a:schemeClr val="tx1"/>
                </a:solidFill>
                <a:latin typeface="微软雅黑" panose="020B0503020204020204" pitchFamily="34" charset="-122"/>
                <a:ea typeface="微软雅黑" panose="020B0503020204020204" pitchFamily="34" charset="-122"/>
              </a:rPr>
              <a:t>inc</a:t>
            </a:r>
            <a:r>
              <a:rPr lang="en-US" altLang="zh-CN" dirty="0">
                <a:solidFill>
                  <a:schemeClr val="tx1"/>
                </a:solidFill>
                <a:latin typeface="微软雅黑" panose="020B0503020204020204" pitchFamily="34" charset="-122"/>
                <a:ea typeface="微软雅黑" panose="020B0503020204020204" pitchFamily="34" charset="-122"/>
              </a:rPr>
              <a:t>() {</a:t>
            </a:r>
          </a:p>
          <a:p>
            <a:pPr lvl="1"/>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c++</a:t>
            </a:r>
            <a:r>
              <a:rPr lang="en-US" altLang="zh-CN" dirty="0">
                <a:solidFill>
                  <a:schemeClr val="tx1"/>
                </a:solidFill>
                <a:latin typeface="微软雅黑" panose="020B0503020204020204" pitchFamily="34" charset="-122"/>
                <a:ea typeface="微软雅黑" panose="020B0503020204020204" pitchFamily="34" charset="-122"/>
              </a:rPr>
              <a:t>;</a:t>
            </a:r>
          </a:p>
          <a:p>
            <a:pPr lvl="1"/>
            <a:r>
              <a:rPr lang="en-US" altLang="zh-CN" dirty="0">
                <a:solidFill>
                  <a:schemeClr val="tx1"/>
                </a:solidFill>
                <a:latin typeface="微软雅黑" panose="020B0503020204020204" pitchFamily="34" charset="-122"/>
                <a:ea typeface="微软雅黑" panose="020B0503020204020204" pitchFamily="34" charset="-122"/>
              </a:rPr>
              <a:t>}</a:t>
            </a:r>
          </a:p>
          <a:p>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7360450" y="4848081"/>
            <a:ext cx="1629308" cy="1015663"/>
          </a:xfrm>
          <a:prstGeom prst="rect">
            <a:avLst/>
          </a:prstGeom>
          <a:solidFill>
            <a:schemeClr val="accent2">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chemeClr val="tx1"/>
                </a:solidFill>
                <a:latin typeface="微软雅黑" panose="020B0503020204020204" pitchFamily="34" charset="-122"/>
                <a:ea typeface="微软雅黑" panose="020B0503020204020204" pitchFamily="34" charset="-122"/>
              </a:rPr>
              <a:t>0</a:t>
            </a:r>
          </a:p>
          <a:p>
            <a:r>
              <a:rPr lang="en-US" altLang="zh-CN" dirty="0">
                <a:solidFill>
                  <a:schemeClr val="tx1"/>
                </a:solidFill>
                <a:latin typeface="微软雅黑" panose="020B0503020204020204" pitchFamily="34" charset="-122"/>
                <a:ea typeface="微软雅黑" panose="020B0503020204020204" pitchFamily="34" charset="-122"/>
              </a:rPr>
              <a:t>15</a:t>
            </a:r>
          </a:p>
          <a:p>
            <a:r>
              <a:rPr lang="en-US" altLang="zh-CN" dirty="0">
                <a:solidFill>
                  <a:schemeClr val="tx1"/>
                </a:solidFill>
                <a:latin typeface="微软雅黑" panose="020B0503020204020204" pitchFamily="34" charset="-122"/>
                <a:ea typeface="微软雅黑" panose="020B0503020204020204" pitchFamily="34" charset="-122"/>
              </a:rPr>
              <a:t>35</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04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静态代码块</a:t>
            </a:r>
          </a:p>
        </p:txBody>
      </p:sp>
      <p:sp>
        <p:nvSpPr>
          <p:cNvPr id="14339" name="内容占位符 2"/>
          <p:cNvSpPr>
            <a:spLocks noGrp="1"/>
          </p:cNvSpPr>
          <p:nvPr>
            <p:ph idx="1"/>
          </p:nvPr>
        </p:nvSpPr>
        <p:spPr/>
        <p:txBody>
          <a:bodyPr/>
          <a:lstStyle/>
          <a:p>
            <a:pPr>
              <a:lnSpc>
                <a:spcPct val="150000"/>
              </a:lnSpc>
            </a:pPr>
            <a:r>
              <a:rPr lang="en-US" altLang="zh-CN" dirty="0"/>
              <a:t>static</a:t>
            </a:r>
            <a:r>
              <a:rPr lang="zh-CN" altLang="en-US" dirty="0"/>
              <a:t>后面跟着一段代码，这是用来进行显式的静态变量初始化，这段代码只会执行一次，且在类被第一次装载时执行。</a:t>
            </a:r>
            <a:endParaRPr lang="en-US" altLang="zh-CN" dirty="0"/>
          </a:p>
          <a:p>
            <a:pPr>
              <a:lnSpc>
                <a:spcPct val="150000"/>
              </a:lnSpc>
            </a:pPr>
            <a:r>
              <a:rPr lang="zh-CN" altLang="en-US" dirty="0"/>
              <a:t>涉及到继承的时候，会先初始化父类的</a:t>
            </a:r>
            <a:r>
              <a:rPr lang="en-US" altLang="zh-CN" dirty="0"/>
              <a:t>static</a:t>
            </a:r>
            <a:r>
              <a:rPr lang="zh-CN" altLang="en-US" dirty="0"/>
              <a:t>代码块，然后是子类的静态代码块。</a:t>
            </a:r>
            <a:endParaRPr lang="en-US" altLang="zh-CN" dirty="0"/>
          </a:p>
          <a:p>
            <a:pPr>
              <a:lnSpc>
                <a:spcPct val="150000"/>
              </a:lnSpc>
            </a:pPr>
            <a:r>
              <a:rPr lang="zh-CN" altLang="en-US" dirty="0">
                <a:solidFill>
                  <a:srgbClr val="00B0F0"/>
                </a:solidFill>
              </a:rPr>
              <a:t>子类实例化对象时的执行顺序</a:t>
            </a:r>
            <a:endParaRPr lang="en-US" altLang="zh-CN" dirty="0">
              <a:solidFill>
                <a:srgbClr val="00B0F0"/>
              </a:solidFill>
            </a:endParaRPr>
          </a:p>
          <a:p>
            <a:pPr lvl="1">
              <a:lnSpc>
                <a:spcPct val="150000"/>
              </a:lnSpc>
            </a:pPr>
            <a:r>
              <a:rPr lang="zh-CN" altLang="en-US" dirty="0">
                <a:solidFill>
                  <a:srgbClr val="00B0F0"/>
                </a:solidFill>
              </a:rPr>
              <a:t>父类的静态代码块；</a:t>
            </a:r>
            <a:endParaRPr lang="en-US" altLang="zh-CN" dirty="0">
              <a:solidFill>
                <a:srgbClr val="00B0F0"/>
              </a:solidFill>
            </a:endParaRPr>
          </a:p>
          <a:p>
            <a:pPr lvl="1">
              <a:lnSpc>
                <a:spcPct val="150000"/>
              </a:lnSpc>
            </a:pPr>
            <a:r>
              <a:rPr lang="zh-CN" altLang="en-US" dirty="0">
                <a:solidFill>
                  <a:srgbClr val="00B0F0"/>
                </a:solidFill>
              </a:rPr>
              <a:t>子类的静态代码块；</a:t>
            </a:r>
            <a:endParaRPr lang="en-US" altLang="zh-CN" dirty="0">
              <a:solidFill>
                <a:srgbClr val="00B0F0"/>
              </a:solidFill>
            </a:endParaRPr>
          </a:p>
          <a:p>
            <a:pPr lvl="1">
              <a:lnSpc>
                <a:spcPct val="150000"/>
              </a:lnSpc>
            </a:pPr>
            <a:r>
              <a:rPr lang="zh-CN" altLang="en-US" dirty="0">
                <a:solidFill>
                  <a:srgbClr val="00B0F0"/>
                </a:solidFill>
              </a:rPr>
              <a:t>父类的构造方法；</a:t>
            </a:r>
            <a:endParaRPr lang="en-US" altLang="zh-CN" dirty="0">
              <a:solidFill>
                <a:srgbClr val="00B0F0"/>
              </a:solidFill>
            </a:endParaRPr>
          </a:p>
          <a:p>
            <a:pPr lvl="1">
              <a:lnSpc>
                <a:spcPct val="150000"/>
              </a:lnSpc>
            </a:pPr>
            <a:r>
              <a:rPr lang="zh-CN" altLang="en-US" dirty="0">
                <a:solidFill>
                  <a:srgbClr val="00B0F0"/>
                </a:solidFill>
              </a:rPr>
              <a:t>子类的构造方法。</a:t>
            </a:r>
          </a:p>
        </p:txBody>
      </p:sp>
    </p:spTree>
    <p:extLst>
      <p:ext uri="{BB962C8B-B14F-4D97-AF65-F5344CB8AC3E}">
        <p14:creationId xmlns:p14="http://schemas.microsoft.com/office/powerpoint/2010/main" val="2040996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静态代码块</a:t>
            </a:r>
          </a:p>
        </p:txBody>
      </p:sp>
      <p:sp>
        <p:nvSpPr>
          <p:cNvPr id="2" name="矩形 1"/>
          <p:cNvSpPr/>
          <p:nvPr/>
        </p:nvSpPr>
        <p:spPr>
          <a:xfrm>
            <a:off x="119336" y="1052736"/>
            <a:ext cx="6048672" cy="3785652"/>
          </a:xfrm>
          <a:prstGeom prst="rect">
            <a:avLst/>
          </a:prstGeom>
          <a:solidFill>
            <a:schemeClr val="accent2">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chemeClr val="tx1"/>
                </a:solidFill>
                <a:latin typeface="微软雅黑" panose="020B0503020204020204" pitchFamily="34" charset="-122"/>
                <a:ea typeface="微软雅黑" panose="020B0503020204020204" pitchFamily="34" charset="-122"/>
              </a:rPr>
              <a:t>class </a:t>
            </a:r>
            <a:r>
              <a:rPr lang="en-US" altLang="zh-CN" dirty="0" err="1">
                <a:solidFill>
                  <a:schemeClr val="tx1"/>
                </a:solidFill>
                <a:latin typeface="微软雅黑" panose="020B0503020204020204" pitchFamily="34" charset="-122"/>
                <a:ea typeface="微软雅黑" panose="020B0503020204020204" pitchFamily="34" charset="-122"/>
              </a:rPr>
              <a:t>FatherClass</a:t>
            </a:r>
            <a:r>
              <a:rPr lang="en-US" altLang="zh-CN" dirty="0">
                <a:solidFill>
                  <a:schemeClr val="tx1"/>
                </a:solidFill>
                <a:latin typeface="微软雅黑" panose="020B0503020204020204" pitchFamily="34" charset="-122"/>
                <a:ea typeface="微软雅黑" panose="020B0503020204020204" pitchFamily="34" charset="-122"/>
              </a:rPr>
              <a:t>{</a:t>
            </a:r>
          </a:p>
          <a:p>
            <a:pPr lvl="1"/>
            <a:r>
              <a:rPr lang="en-US" altLang="zh-CN" dirty="0">
                <a:solidFill>
                  <a:schemeClr val="tx1"/>
                </a:solidFill>
                <a:latin typeface="微软雅黑" panose="020B0503020204020204" pitchFamily="34" charset="-122"/>
                <a:ea typeface="微软雅黑" panose="020B0503020204020204" pitchFamily="34" charset="-122"/>
              </a:rPr>
              <a:t>private static </a:t>
            </a:r>
            <a:r>
              <a:rPr lang="en-US" altLang="zh-CN" dirty="0" err="1">
                <a:solidFill>
                  <a:schemeClr val="tx1"/>
                </a:solidFill>
                <a:latin typeface="微软雅黑" panose="020B0503020204020204" pitchFamily="34" charset="-122"/>
                <a:ea typeface="微软雅黑" panose="020B0503020204020204" pitchFamily="34" charset="-122"/>
              </a:rPr>
              <a:t>int</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num</a:t>
            </a:r>
            <a:r>
              <a:rPr lang="en-US" altLang="zh-CN" dirty="0">
                <a:solidFill>
                  <a:schemeClr val="tx1"/>
                </a:solidFill>
                <a:latin typeface="微软雅黑" panose="020B0503020204020204" pitchFamily="34" charset="-122"/>
                <a:ea typeface="微软雅黑" panose="020B0503020204020204" pitchFamily="34" charset="-122"/>
              </a:rPr>
              <a:t>;</a:t>
            </a:r>
          </a:p>
          <a:p>
            <a:pPr lvl="1"/>
            <a:r>
              <a:rPr lang="en-US" altLang="zh-CN" b="1" dirty="0">
                <a:solidFill>
                  <a:schemeClr val="tx1"/>
                </a:solidFill>
                <a:latin typeface="微软雅黑" panose="020B0503020204020204" pitchFamily="34" charset="-122"/>
                <a:ea typeface="微软雅黑" panose="020B0503020204020204" pitchFamily="34" charset="-122"/>
              </a:rPr>
              <a:t>static{</a:t>
            </a:r>
          </a:p>
          <a:p>
            <a:pPr lvl="2"/>
            <a:r>
              <a:rPr lang="en-US" altLang="zh-CN" b="1" dirty="0" err="1">
                <a:solidFill>
                  <a:schemeClr val="tx1"/>
                </a:solidFill>
                <a:latin typeface="微软雅黑" panose="020B0503020204020204" pitchFamily="34" charset="-122"/>
                <a:ea typeface="微软雅黑" panose="020B0503020204020204" pitchFamily="34" charset="-122"/>
              </a:rPr>
              <a:t>num</a:t>
            </a:r>
            <a:r>
              <a:rPr lang="en-US" altLang="zh-CN" b="1" dirty="0">
                <a:solidFill>
                  <a:schemeClr val="tx1"/>
                </a:solidFill>
                <a:latin typeface="微软雅黑" panose="020B0503020204020204" pitchFamily="34" charset="-122"/>
                <a:ea typeface="微软雅黑" panose="020B0503020204020204" pitchFamily="34" charset="-122"/>
              </a:rPr>
              <a:t> = 10;</a:t>
            </a:r>
          </a:p>
          <a:p>
            <a:pPr lvl="2"/>
            <a:r>
              <a:rPr lang="en-US" altLang="zh-CN" b="1" dirty="0" err="1">
                <a:solidFill>
                  <a:schemeClr val="tx1"/>
                </a:solidFill>
                <a:latin typeface="微软雅黑" panose="020B0503020204020204" pitchFamily="34" charset="-122"/>
                <a:ea typeface="微软雅黑" panose="020B0503020204020204" pitchFamily="34" charset="-122"/>
              </a:rPr>
              <a:t>System.out.println</a:t>
            </a:r>
            <a:r>
              <a:rPr lang="en-US" altLang="zh-CN" b="1" dirty="0">
                <a:solidFill>
                  <a:schemeClr val="tx1"/>
                </a:solidFill>
                <a:latin typeface="微软雅黑" panose="020B0503020204020204" pitchFamily="34" charset="-122"/>
                <a:ea typeface="微软雅黑" panose="020B0503020204020204" pitchFamily="34" charset="-122"/>
              </a:rPr>
              <a:t>("</a:t>
            </a:r>
            <a:r>
              <a:rPr lang="en-US" altLang="zh-CN" b="1" dirty="0" err="1">
                <a:solidFill>
                  <a:schemeClr val="tx1"/>
                </a:solidFill>
                <a:latin typeface="微软雅黑" panose="020B0503020204020204" pitchFamily="34" charset="-122"/>
                <a:ea typeface="微软雅黑" panose="020B0503020204020204" pitchFamily="34" charset="-122"/>
              </a:rPr>
              <a:t>FatherClass</a:t>
            </a:r>
            <a:r>
              <a:rPr lang="en-US" altLang="zh-CN" b="1" dirty="0">
                <a:solidFill>
                  <a:schemeClr val="tx1"/>
                </a:solidFill>
                <a:latin typeface="微软雅黑" panose="020B0503020204020204" pitchFamily="34" charset="-122"/>
                <a:ea typeface="微软雅黑" panose="020B0503020204020204" pitchFamily="34" charset="-122"/>
              </a:rPr>
              <a:t> static");</a:t>
            </a:r>
          </a:p>
          <a:p>
            <a:pPr lvl="1"/>
            <a:r>
              <a:rPr lang="en-US" altLang="zh-CN" b="1" dirty="0">
                <a:solidFill>
                  <a:schemeClr val="tx1"/>
                </a:solidFill>
                <a:latin typeface="微软雅黑" panose="020B0503020204020204" pitchFamily="34" charset="-122"/>
                <a:ea typeface="微软雅黑" panose="020B0503020204020204" pitchFamily="34" charset="-122"/>
              </a:rPr>
              <a:t>}</a:t>
            </a:r>
          </a:p>
          <a:p>
            <a:pPr lvl="1"/>
            <a:r>
              <a:rPr lang="en-US" altLang="zh-CN" dirty="0">
                <a:solidFill>
                  <a:schemeClr val="tx1"/>
                </a:solidFill>
                <a:latin typeface="微软雅黑" panose="020B0503020204020204" pitchFamily="34" charset="-122"/>
                <a:ea typeface="微软雅黑" panose="020B0503020204020204" pitchFamily="34" charset="-122"/>
              </a:rPr>
              <a:t>public </a:t>
            </a:r>
            <a:r>
              <a:rPr lang="en-US" altLang="zh-CN" dirty="0" err="1">
                <a:solidFill>
                  <a:schemeClr val="tx1"/>
                </a:solidFill>
                <a:latin typeface="微软雅黑" panose="020B0503020204020204" pitchFamily="34" charset="-122"/>
                <a:ea typeface="微软雅黑" panose="020B0503020204020204" pitchFamily="34" charset="-122"/>
              </a:rPr>
              <a:t>FatherClass</a:t>
            </a:r>
            <a:r>
              <a:rPr lang="en-US" altLang="zh-CN" dirty="0">
                <a:solidFill>
                  <a:schemeClr val="tx1"/>
                </a:solidFill>
                <a:latin typeface="微软雅黑" panose="020B0503020204020204" pitchFamily="34" charset="-122"/>
                <a:ea typeface="微软雅黑" panose="020B0503020204020204" pitchFamily="34" charset="-122"/>
              </a:rPr>
              <a:t>() {</a:t>
            </a:r>
          </a:p>
          <a:p>
            <a:pPr lvl="2"/>
            <a:r>
              <a:rPr lang="en-US" altLang="zh-CN" dirty="0" err="1">
                <a:solidFill>
                  <a:schemeClr val="tx1"/>
                </a:solidFill>
                <a:latin typeface="微软雅黑" panose="020B0503020204020204" pitchFamily="34" charset="-122"/>
                <a:ea typeface="微软雅黑" panose="020B0503020204020204" pitchFamily="34" charset="-122"/>
              </a:rPr>
              <a:t>this.num</a:t>
            </a:r>
            <a:r>
              <a:rPr lang="en-US" altLang="zh-CN" dirty="0">
                <a:solidFill>
                  <a:schemeClr val="tx1"/>
                </a:solidFill>
                <a:latin typeface="微软雅黑" panose="020B0503020204020204" pitchFamily="34" charset="-122"/>
                <a:ea typeface="微软雅黑" panose="020B0503020204020204" pitchFamily="34" charset="-122"/>
              </a:rPr>
              <a:t> = 20;</a:t>
            </a:r>
          </a:p>
          <a:p>
            <a:pPr lvl="2"/>
            <a:r>
              <a:rPr lang="en-US" altLang="zh-CN" dirty="0" err="1">
                <a:solidFill>
                  <a:schemeClr val="tx1"/>
                </a:solidFill>
                <a:latin typeface="微软雅黑" panose="020B0503020204020204" pitchFamily="34" charset="-122"/>
                <a:ea typeface="微软雅黑" panose="020B0503020204020204" pitchFamily="34" charset="-122"/>
              </a:rPr>
              <a:t>System.out.println</a:t>
            </a:r>
            <a:r>
              <a:rPr lang="en-US" altLang="zh-CN" dirty="0">
                <a:solidFill>
                  <a:schemeClr val="tx1"/>
                </a:solidFill>
                <a:latin typeface="微软雅黑" panose="020B0503020204020204" pitchFamily="34" charset="-122"/>
                <a:ea typeface="微软雅黑" panose="020B0503020204020204" pitchFamily="34" charset="-122"/>
              </a:rPr>
              <a:t>("</a:t>
            </a:r>
            <a:r>
              <a:rPr lang="en-US" altLang="zh-CN" dirty="0" err="1">
                <a:solidFill>
                  <a:schemeClr val="tx1"/>
                </a:solidFill>
                <a:latin typeface="微软雅黑" panose="020B0503020204020204" pitchFamily="34" charset="-122"/>
                <a:ea typeface="微软雅黑" panose="020B0503020204020204" pitchFamily="34" charset="-122"/>
              </a:rPr>
              <a:t>FatherClass</a:t>
            </a:r>
            <a:r>
              <a:rPr lang="en-US" altLang="zh-CN" dirty="0">
                <a:solidFill>
                  <a:schemeClr val="tx1"/>
                </a:solidFill>
                <a:latin typeface="微软雅黑" panose="020B0503020204020204" pitchFamily="34" charset="-122"/>
                <a:ea typeface="微软雅黑" panose="020B0503020204020204" pitchFamily="34" charset="-122"/>
              </a:rPr>
              <a:t>()");</a:t>
            </a:r>
          </a:p>
          <a:p>
            <a:pPr lvl="1"/>
            <a:r>
              <a:rPr lang="en-US" altLang="zh-CN" dirty="0">
                <a:solidFill>
                  <a:schemeClr val="tx1"/>
                </a:solidFill>
                <a:latin typeface="微软雅黑" panose="020B0503020204020204" pitchFamily="34" charset="-122"/>
                <a:ea typeface="微软雅黑" panose="020B0503020204020204" pitchFamily="34" charset="-122"/>
              </a:rPr>
              <a:t>}</a:t>
            </a:r>
          </a:p>
          <a:p>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 name="矩形 3"/>
          <p:cNvSpPr/>
          <p:nvPr/>
        </p:nvSpPr>
        <p:spPr>
          <a:xfrm>
            <a:off x="6312024" y="1052736"/>
            <a:ext cx="5760640" cy="3785652"/>
          </a:xfrm>
          <a:prstGeom prst="rect">
            <a:avLst/>
          </a:prstGeom>
          <a:solidFill>
            <a:schemeClr val="accent2">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chemeClr val="tx1"/>
                </a:solidFill>
                <a:latin typeface="微软雅黑" panose="020B0503020204020204" pitchFamily="34" charset="-122"/>
                <a:ea typeface="微软雅黑" panose="020B0503020204020204" pitchFamily="34" charset="-122"/>
              </a:rPr>
              <a:t>class </a:t>
            </a:r>
            <a:r>
              <a:rPr lang="en-US" altLang="zh-CN" dirty="0" err="1">
                <a:solidFill>
                  <a:schemeClr val="tx1"/>
                </a:solidFill>
                <a:latin typeface="微软雅黑" panose="020B0503020204020204" pitchFamily="34" charset="-122"/>
                <a:ea typeface="微软雅黑" panose="020B0503020204020204" pitchFamily="34" charset="-122"/>
              </a:rPr>
              <a:t>ChildClass</a:t>
            </a:r>
            <a:r>
              <a:rPr lang="en-US" altLang="zh-CN" dirty="0">
                <a:solidFill>
                  <a:schemeClr val="tx1"/>
                </a:solidFill>
                <a:latin typeface="微软雅黑" panose="020B0503020204020204" pitchFamily="34" charset="-122"/>
                <a:ea typeface="微软雅黑" panose="020B0503020204020204" pitchFamily="34" charset="-122"/>
              </a:rPr>
              <a:t> extends </a:t>
            </a:r>
            <a:r>
              <a:rPr lang="en-US" altLang="zh-CN" dirty="0" err="1">
                <a:solidFill>
                  <a:schemeClr val="tx1"/>
                </a:solidFill>
                <a:latin typeface="微软雅黑" panose="020B0503020204020204" pitchFamily="34" charset="-122"/>
                <a:ea typeface="微软雅黑" panose="020B0503020204020204" pitchFamily="34" charset="-122"/>
              </a:rPr>
              <a:t>FatherClass</a:t>
            </a:r>
            <a:r>
              <a:rPr lang="en-US" altLang="zh-CN" dirty="0">
                <a:solidFill>
                  <a:schemeClr val="tx1"/>
                </a:solidFill>
                <a:latin typeface="微软雅黑" panose="020B0503020204020204" pitchFamily="34" charset="-122"/>
                <a:ea typeface="微软雅黑" panose="020B0503020204020204" pitchFamily="34" charset="-122"/>
              </a:rPr>
              <a:t>{</a:t>
            </a:r>
          </a:p>
          <a:p>
            <a:pPr lvl="1"/>
            <a:r>
              <a:rPr lang="en-US" altLang="zh-CN" dirty="0">
                <a:solidFill>
                  <a:schemeClr val="tx1"/>
                </a:solidFill>
                <a:latin typeface="微软雅黑" panose="020B0503020204020204" pitchFamily="34" charset="-122"/>
                <a:ea typeface="微软雅黑" panose="020B0503020204020204" pitchFamily="34" charset="-122"/>
              </a:rPr>
              <a:t>private static </a:t>
            </a:r>
            <a:r>
              <a:rPr lang="en-US" altLang="zh-CN" dirty="0" err="1">
                <a:solidFill>
                  <a:schemeClr val="tx1"/>
                </a:solidFill>
                <a:latin typeface="微软雅黑" panose="020B0503020204020204" pitchFamily="34" charset="-122"/>
                <a:ea typeface="微软雅黑" panose="020B0503020204020204" pitchFamily="34" charset="-122"/>
              </a:rPr>
              <a:t>int</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childNum</a:t>
            </a:r>
            <a:r>
              <a:rPr lang="en-US" altLang="zh-CN" dirty="0">
                <a:solidFill>
                  <a:schemeClr val="tx1"/>
                </a:solidFill>
                <a:latin typeface="微软雅黑" panose="020B0503020204020204" pitchFamily="34" charset="-122"/>
                <a:ea typeface="微软雅黑" panose="020B0503020204020204" pitchFamily="34" charset="-122"/>
              </a:rPr>
              <a:t>;</a:t>
            </a:r>
          </a:p>
          <a:p>
            <a:pPr lvl="1"/>
            <a:r>
              <a:rPr lang="en-US" altLang="zh-CN" b="1" dirty="0">
                <a:solidFill>
                  <a:schemeClr val="tx1"/>
                </a:solidFill>
                <a:latin typeface="微软雅黑" panose="020B0503020204020204" pitchFamily="34" charset="-122"/>
                <a:ea typeface="微软雅黑" panose="020B0503020204020204" pitchFamily="34" charset="-122"/>
              </a:rPr>
              <a:t>static{</a:t>
            </a:r>
          </a:p>
          <a:p>
            <a:pPr lvl="2"/>
            <a:r>
              <a:rPr lang="en-US" altLang="zh-CN" b="1" dirty="0" err="1">
                <a:solidFill>
                  <a:schemeClr val="tx1"/>
                </a:solidFill>
                <a:latin typeface="微软雅黑" panose="020B0503020204020204" pitchFamily="34" charset="-122"/>
                <a:ea typeface="微软雅黑" panose="020B0503020204020204" pitchFamily="34" charset="-122"/>
              </a:rPr>
              <a:t>childNum</a:t>
            </a:r>
            <a:r>
              <a:rPr lang="en-US" altLang="zh-CN" b="1" dirty="0">
                <a:solidFill>
                  <a:schemeClr val="tx1"/>
                </a:solidFill>
                <a:latin typeface="微软雅黑" panose="020B0503020204020204" pitchFamily="34" charset="-122"/>
                <a:ea typeface="微软雅黑" panose="020B0503020204020204" pitchFamily="34" charset="-122"/>
              </a:rPr>
              <a:t> = 30;</a:t>
            </a:r>
          </a:p>
          <a:p>
            <a:pPr lvl="2"/>
            <a:r>
              <a:rPr lang="en-US" altLang="zh-CN" b="1" dirty="0" err="1">
                <a:solidFill>
                  <a:schemeClr val="tx1"/>
                </a:solidFill>
                <a:latin typeface="微软雅黑" panose="020B0503020204020204" pitchFamily="34" charset="-122"/>
                <a:ea typeface="微软雅黑" panose="020B0503020204020204" pitchFamily="34" charset="-122"/>
              </a:rPr>
              <a:t>System.out.println</a:t>
            </a:r>
            <a:r>
              <a:rPr lang="en-US" altLang="zh-CN" b="1" dirty="0">
                <a:solidFill>
                  <a:schemeClr val="tx1"/>
                </a:solidFill>
                <a:latin typeface="微软雅黑" panose="020B0503020204020204" pitchFamily="34" charset="-122"/>
                <a:ea typeface="微软雅黑" panose="020B0503020204020204" pitchFamily="34" charset="-122"/>
              </a:rPr>
              <a:t>("</a:t>
            </a:r>
            <a:r>
              <a:rPr lang="en-US" altLang="zh-CN" b="1" dirty="0" err="1">
                <a:solidFill>
                  <a:schemeClr val="tx1"/>
                </a:solidFill>
                <a:latin typeface="微软雅黑" panose="020B0503020204020204" pitchFamily="34" charset="-122"/>
                <a:ea typeface="微软雅黑" panose="020B0503020204020204" pitchFamily="34" charset="-122"/>
              </a:rPr>
              <a:t>ChildClass</a:t>
            </a:r>
            <a:r>
              <a:rPr lang="en-US" altLang="zh-CN" b="1" dirty="0">
                <a:solidFill>
                  <a:schemeClr val="tx1"/>
                </a:solidFill>
                <a:latin typeface="微软雅黑" panose="020B0503020204020204" pitchFamily="34" charset="-122"/>
                <a:ea typeface="微软雅黑" panose="020B0503020204020204" pitchFamily="34" charset="-122"/>
              </a:rPr>
              <a:t> static");</a:t>
            </a:r>
          </a:p>
          <a:p>
            <a:pPr lvl="1"/>
            <a:r>
              <a:rPr lang="en-US" altLang="zh-CN" b="1" dirty="0">
                <a:solidFill>
                  <a:schemeClr val="tx1"/>
                </a:solidFill>
                <a:latin typeface="微软雅黑" panose="020B0503020204020204" pitchFamily="34" charset="-122"/>
                <a:ea typeface="微软雅黑" panose="020B0503020204020204" pitchFamily="34" charset="-122"/>
              </a:rPr>
              <a:t>}</a:t>
            </a:r>
          </a:p>
          <a:p>
            <a:pPr lvl="1"/>
            <a:r>
              <a:rPr lang="en-US" altLang="zh-CN" dirty="0">
                <a:solidFill>
                  <a:schemeClr val="tx1"/>
                </a:solidFill>
                <a:latin typeface="微软雅黑" panose="020B0503020204020204" pitchFamily="34" charset="-122"/>
                <a:ea typeface="微软雅黑" panose="020B0503020204020204" pitchFamily="34" charset="-122"/>
              </a:rPr>
              <a:t>public </a:t>
            </a:r>
            <a:r>
              <a:rPr lang="en-US" altLang="zh-CN" dirty="0" err="1">
                <a:solidFill>
                  <a:schemeClr val="tx1"/>
                </a:solidFill>
                <a:latin typeface="微软雅黑" panose="020B0503020204020204" pitchFamily="34" charset="-122"/>
                <a:ea typeface="微软雅黑" panose="020B0503020204020204" pitchFamily="34" charset="-122"/>
              </a:rPr>
              <a:t>ChildClass</a:t>
            </a:r>
            <a:r>
              <a:rPr lang="en-US" altLang="zh-CN" dirty="0">
                <a:solidFill>
                  <a:schemeClr val="tx1"/>
                </a:solidFill>
                <a:latin typeface="微软雅黑" panose="020B0503020204020204" pitchFamily="34" charset="-122"/>
                <a:ea typeface="微软雅黑" panose="020B0503020204020204" pitchFamily="34" charset="-122"/>
              </a:rPr>
              <a:t>() {</a:t>
            </a:r>
          </a:p>
          <a:p>
            <a:pPr lvl="2"/>
            <a:r>
              <a:rPr lang="en-US" altLang="zh-CN" dirty="0" err="1">
                <a:solidFill>
                  <a:schemeClr val="tx1"/>
                </a:solidFill>
                <a:latin typeface="微软雅黑" panose="020B0503020204020204" pitchFamily="34" charset="-122"/>
                <a:ea typeface="微软雅黑" panose="020B0503020204020204" pitchFamily="34" charset="-122"/>
              </a:rPr>
              <a:t>this.childNum</a:t>
            </a:r>
            <a:r>
              <a:rPr lang="en-US" altLang="zh-CN" dirty="0">
                <a:solidFill>
                  <a:schemeClr val="tx1"/>
                </a:solidFill>
                <a:latin typeface="微软雅黑" panose="020B0503020204020204" pitchFamily="34" charset="-122"/>
                <a:ea typeface="微软雅黑" panose="020B0503020204020204" pitchFamily="34" charset="-122"/>
              </a:rPr>
              <a:t> = 50;</a:t>
            </a:r>
          </a:p>
          <a:p>
            <a:pPr lvl="2"/>
            <a:r>
              <a:rPr lang="en-US" altLang="zh-CN" dirty="0" err="1">
                <a:solidFill>
                  <a:schemeClr val="tx1"/>
                </a:solidFill>
                <a:latin typeface="微软雅黑" panose="020B0503020204020204" pitchFamily="34" charset="-122"/>
                <a:ea typeface="微软雅黑" panose="020B0503020204020204" pitchFamily="34" charset="-122"/>
              </a:rPr>
              <a:t>System.out.println</a:t>
            </a:r>
            <a:r>
              <a:rPr lang="en-US" altLang="zh-CN" dirty="0">
                <a:solidFill>
                  <a:schemeClr val="tx1"/>
                </a:solidFill>
                <a:latin typeface="微软雅黑" panose="020B0503020204020204" pitchFamily="34" charset="-122"/>
                <a:ea typeface="微软雅黑" panose="020B0503020204020204" pitchFamily="34" charset="-122"/>
              </a:rPr>
              <a:t>("</a:t>
            </a:r>
            <a:r>
              <a:rPr lang="en-US" altLang="zh-CN" dirty="0" err="1">
                <a:solidFill>
                  <a:schemeClr val="tx1"/>
                </a:solidFill>
                <a:latin typeface="微软雅黑" panose="020B0503020204020204" pitchFamily="34" charset="-122"/>
                <a:ea typeface="微软雅黑" panose="020B0503020204020204" pitchFamily="34" charset="-122"/>
              </a:rPr>
              <a:t>ChildClass</a:t>
            </a:r>
            <a:r>
              <a:rPr lang="en-US" altLang="zh-CN" dirty="0">
                <a:solidFill>
                  <a:schemeClr val="tx1"/>
                </a:solidFill>
                <a:latin typeface="微软雅黑" panose="020B0503020204020204" pitchFamily="34" charset="-122"/>
                <a:ea typeface="微软雅黑" panose="020B0503020204020204" pitchFamily="34" charset="-122"/>
              </a:rPr>
              <a:t>()");</a:t>
            </a:r>
          </a:p>
          <a:p>
            <a:pPr lvl="1"/>
            <a:r>
              <a:rPr lang="en-US" altLang="zh-CN" dirty="0">
                <a:solidFill>
                  <a:schemeClr val="tx1"/>
                </a:solidFill>
                <a:latin typeface="微软雅黑" panose="020B0503020204020204" pitchFamily="34" charset="-122"/>
                <a:ea typeface="微软雅黑" panose="020B0503020204020204" pitchFamily="34" charset="-122"/>
              </a:rPr>
              <a:t>}</a:t>
            </a:r>
          </a:p>
          <a:p>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115460" y="5013176"/>
            <a:ext cx="6052548" cy="1631216"/>
          </a:xfrm>
          <a:prstGeom prst="rect">
            <a:avLst/>
          </a:prstGeom>
          <a:solidFill>
            <a:schemeClr val="accent2">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chemeClr val="tx1"/>
                </a:solidFill>
                <a:latin typeface="微软雅黑" panose="020B0503020204020204" pitchFamily="34" charset="-122"/>
                <a:ea typeface="微软雅黑" panose="020B0503020204020204" pitchFamily="34" charset="-122"/>
              </a:rPr>
              <a:t>public class </a:t>
            </a:r>
            <a:r>
              <a:rPr lang="en-US" altLang="zh-CN" dirty="0" err="1">
                <a:solidFill>
                  <a:schemeClr val="tx1"/>
                </a:solidFill>
                <a:latin typeface="微软雅黑" panose="020B0503020204020204" pitchFamily="34" charset="-122"/>
                <a:ea typeface="微软雅黑" panose="020B0503020204020204" pitchFamily="34" charset="-122"/>
              </a:rPr>
              <a:t>StaticExtendsCode</a:t>
            </a:r>
            <a:r>
              <a:rPr lang="en-US" altLang="zh-CN" dirty="0">
                <a:solidFill>
                  <a:schemeClr val="tx1"/>
                </a:solidFill>
                <a:latin typeface="微软雅黑" panose="020B0503020204020204" pitchFamily="34" charset="-122"/>
                <a:ea typeface="微软雅黑" panose="020B0503020204020204" pitchFamily="34" charset="-122"/>
              </a:rPr>
              <a:t> {</a:t>
            </a:r>
          </a:p>
          <a:p>
            <a:pPr lvl="1"/>
            <a:r>
              <a:rPr lang="en-US" altLang="zh-CN" dirty="0">
                <a:solidFill>
                  <a:schemeClr val="tx1"/>
                </a:solidFill>
                <a:latin typeface="微软雅黑" panose="020B0503020204020204" pitchFamily="34" charset="-122"/>
                <a:ea typeface="微软雅黑" panose="020B0503020204020204" pitchFamily="34" charset="-122"/>
              </a:rPr>
              <a:t>public static void main(String[] </a:t>
            </a:r>
            <a:r>
              <a:rPr lang="en-US" altLang="zh-CN" dirty="0" err="1">
                <a:solidFill>
                  <a:schemeClr val="tx1"/>
                </a:solidFill>
                <a:latin typeface="微软雅黑" panose="020B0503020204020204" pitchFamily="34" charset="-122"/>
                <a:ea typeface="微软雅黑" panose="020B0503020204020204" pitchFamily="34" charset="-122"/>
              </a:rPr>
              <a:t>args</a:t>
            </a:r>
            <a:r>
              <a:rPr lang="en-US" altLang="zh-CN" dirty="0">
                <a:solidFill>
                  <a:schemeClr val="tx1"/>
                </a:solidFill>
                <a:latin typeface="微软雅黑" panose="020B0503020204020204" pitchFamily="34" charset="-122"/>
                <a:ea typeface="微软雅黑" panose="020B0503020204020204" pitchFamily="34" charset="-122"/>
              </a:rPr>
              <a:t>) {</a:t>
            </a:r>
          </a:p>
          <a:p>
            <a:pPr lvl="1"/>
            <a:r>
              <a:rPr lang="en-US" altLang="zh-CN" dirty="0">
                <a:solidFill>
                  <a:schemeClr val="tx1"/>
                </a:solidFill>
                <a:latin typeface="微软雅黑" panose="020B0503020204020204" pitchFamily="34" charset="-122"/>
                <a:ea typeface="微软雅黑" panose="020B0503020204020204" pitchFamily="34" charset="-122"/>
              </a:rPr>
              <a:t>	new </a:t>
            </a:r>
            <a:r>
              <a:rPr lang="en-US" altLang="zh-CN" dirty="0" err="1">
                <a:solidFill>
                  <a:schemeClr val="tx1"/>
                </a:solidFill>
                <a:latin typeface="微软雅黑" panose="020B0503020204020204" pitchFamily="34" charset="-122"/>
                <a:ea typeface="微软雅黑" panose="020B0503020204020204" pitchFamily="34" charset="-122"/>
              </a:rPr>
              <a:t>ChildClass</a:t>
            </a:r>
            <a:r>
              <a:rPr lang="en-US" altLang="zh-CN" dirty="0">
                <a:solidFill>
                  <a:schemeClr val="tx1"/>
                </a:solidFill>
                <a:latin typeface="微软雅黑" panose="020B0503020204020204" pitchFamily="34" charset="-122"/>
                <a:ea typeface="微软雅黑" panose="020B0503020204020204" pitchFamily="34" charset="-122"/>
              </a:rPr>
              <a:t>();</a:t>
            </a:r>
          </a:p>
          <a:p>
            <a:pPr lvl="1"/>
            <a:r>
              <a:rPr lang="en-US" altLang="zh-CN" dirty="0">
                <a:solidFill>
                  <a:schemeClr val="tx1"/>
                </a:solidFill>
                <a:latin typeface="微软雅黑" panose="020B0503020204020204" pitchFamily="34" charset="-122"/>
                <a:ea typeface="微软雅黑" panose="020B0503020204020204" pitchFamily="34" charset="-122"/>
              </a:rPr>
              <a:t>}</a:t>
            </a:r>
          </a:p>
          <a:p>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7232173" y="4985963"/>
            <a:ext cx="4320480" cy="1685642"/>
          </a:xfrm>
          <a:prstGeom prst="rect">
            <a:avLst/>
          </a:prstGeom>
        </p:spPr>
      </p:pic>
      <p:sp>
        <p:nvSpPr>
          <p:cNvPr id="3" name="右箭头 2"/>
          <p:cNvSpPr/>
          <p:nvPr/>
        </p:nvSpPr>
        <p:spPr bwMode="auto">
          <a:xfrm>
            <a:off x="5591944" y="5445224"/>
            <a:ext cx="1512168" cy="792088"/>
          </a:xfrm>
          <a:prstGeom prst="rightArrow">
            <a:avLst>
              <a:gd name="adj1" fmla="val 50000"/>
              <a:gd name="adj2" fmla="val 50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a:ln>
                  <a:noFill/>
                </a:ln>
                <a:solidFill>
                  <a:srgbClr val="A50021"/>
                </a:solidFill>
                <a:effectLst/>
                <a:latin typeface="Arial" pitchFamily="34" charset="0"/>
                <a:ea typeface="宋体" pitchFamily="2" charset="-122"/>
              </a:rPr>
              <a:t>输出结果</a:t>
            </a:r>
          </a:p>
        </p:txBody>
      </p:sp>
    </p:spTree>
    <p:extLst>
      <p:ext uri="{BB962C8B-B14F-4D97-AF65-F5344CB8AC3E}">
        <p14:creationId xmlns:p14="http://schemas.microsoft.com/office/powerpoint/2010/main" val="134529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扩展</a:t>
            </a:r>
          </a:p>
        </p:txBody>
      </p:sp>
      <p:sp>
        <p:nvSpPr>
          <p:cNvPr id="14339" name="内容占位符 2"/>
          <p:cNvSpPr>
            <a:spLocks noGrp="1"/>
          </p:cNvSpPr>
          <p:nvPr>
            <p:ph idx="1"/>
          </p:nvPr>
        </p:nvSpPr>
        <p:spPr/>
        <p:txBody>
          <a:bodyPr/>
          <a:lstStyle/>
          <a:p>
            <a:pPr>
              <a:lnSpc>
                <a:spcPct val="150000"/>
              </a:lnSpc>
            </a:pPr>
            <a:r>
              <a:rPr lang="zh-CN" altLang="en-US" dirty="0"/>
              <a:t>对比区别及用法</a:t>
            </a:r>
            <a:endParaRPr lang="en-US" altLang="zh-CN" dirty="0"/>
          </a:p>
          <a:p>
            <a:pPr lvl="1">
              <a:lnSpc>
                <a:spcPct val="150000"/>
              </a:lnSpc>
            </a:pPr>
            <a:r>
              <a:rPr lang="zh-CN" altLang="en-US" dirty="0"/>
              <a:t>静态代码块：</a:t>
            </a:r>
            <a:endParaRPr lang="en-US" altLang="zh-CN" dirty="0"/>
          </a:p>
          <a:p>
            <a:pPr marL="457200" lvl="1" indent="0">
              <a:lnSpc>
                <a:spcPct val="150000"/>
              </a:lnSpc>
              <a:buNone/>
            </a:pPr>
            <a:r>
              <a:rPr lang="en-US" altLang="zh-CN" dirty="0">
                <a:solidFill>
                  <a:srgbClr val="FF0000"/>
                </a:solidFill>
              </a:rPr>
              <a:t>static</a:t>
            </a:r>
            <a:r>
              <a:rPr lang="en-US" altLang="zh-CN" dirty="0"/>
              <a:t> {		</a:t>
            </a:r>
          </a:p>
          <a:p>
            <a:pPr marL="457200" lvl="1" indent="0">
              <a:lnSpc>
                <a:spcPct val="150000"/>
              </a:lnSpc>
              <a:buNone/>
            </a:pPr>
            <a:r>
              <a:rPr lang="en-US" altLang="zh-CN" dirty="0"/>
              <a:t>         …</a:t>
            </a:r>
            <a:r>
              <a:rPr lang="zh-CN" altLang="en-US" dirty="0"/>
              <a:t>方法体</a:t>
            </a:r>
            <a:endParaRPr lang="en-US" altLang="zh-CN" dirty="0"/>
          </a:p>
          <a:p>
            <a:pPr marL="457200" lvl="1" indent="0">
              <a:lnSpc>
                <a:spcPct val="150000"/>
              </a:lnSpc>
              <a:buNone/>
            </a:pPr>
            <a:r>
              <a:rPr lang="en-US" altLang="zh-CN" dirty="0"/>
              <a:t> }</a:t>
            </a:r>
          </a:p>
          <a:p>
            <a:pPr lvl="1">
              <a:lnSpc>
                <a:spcPct val="150000"/>
              </a:lnSpc>
            </a:pPr>
            <a:r>
              <a:rPr lang="zh-CN" altLang="en-US" dirty="0"/>
              <a:t>非静态代码块：</a:t>
            </a:r>
            <a:endParaRPr lang="en-US" altLang="zh-CN" dirty="0"/>
          </a:p>
          <a:p>
            <a:pPr marL="457200" lvl="1" indent="0">
              <a:lnSpc>
                <a:spcPct val="150000"/>
              </a:lnSpc>
              <a:buNone/>
            </a:pPr>
            <a:r>
              <a:rPr lang="en-US" altLang="zh-CN" dirty="0"/>
              <a:t>{</a:t>
            </a:r>
          </a:p>
          <a:p>
            <a:pPr marL="457200" lvl="1" indent="0">
              <a:lnSpc>
                <a:spcPct val="150000"/>
              </a:lnSpc>
              <a:buNone/>
            </a:pPr>
            <a:r>
              <a:rPr lang="en-US" altLang="zh-CN" dirty="0"/>
              <a:t>	         …</a:t>
            </a:r>
            <a:r>
              <a:rPr lang="zh-CN" altLang="en-US" dirty="0"/>
              <a:t>方法体</a:t>
            </a:r>
            <a:endParaRPr lang="en-US" altLang="zh-CN" dirty="0"/>
          </a:p>
          <a:p>
            <a:pPr marL="457200" lvl="1" indent="0">
              <a:lnSpc>
                <a:spcPct val="150000"/>
              </a:lnSpc>
              <a:buNone/>
            </a:pPr>
            <a:r>
              <a:rPr lang="en-US" altLang="zh-CN" dirty="0"/>
              <a:t>}</a:t>
            </a:r>
          </a:p>
        </p:txBody>
      </p:sp>
    </p:spTree>
    <p:extLst>
      <p:ext uri="{BB962C8B-B14F-4D97-AF65-F5344CB8AC3E}">
        <p14:creationId xmlns:p14="http://schemas.microsoft.com/office/powerpoint/2010/main" val="2838473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1000"/>
                                        <p:tgtEl>
                                          <p:spTgt spid="14339">
                                            <p:txEl>
                                              <p:pRg st="0" end="0"/>
                                            </p:txEl>
                                          </p:spTgt>
                                        </p:tgtEl>
                                      </p:cBhvr>
                                    </p:animEffect>
                                    <p:anim calcmode="lin" valueType="num">
                                      <p:cBhvr>
                                        <p:cTn id="8" dur="10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33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fade">
                                      <p:cBhvr>
                                        <p:cTn id="12" dur="1000"/>
                                        <p:tgtEl>
                                          <p:spTgt spid="14339">
                                            <p:txEl>
                                              <p:pRg st="1" end="1"/>
                                            </p:txEl>
                                          </p:spTgt>
                                        </p:tgtEl>
                                      </p:cBhvr>
                                    </p:animEffect>
                                    <p:anim calcmode="lin" valueType="num">
                                      <p:cBhvr>
                                        <p:cTn id="13" dur="10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433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fade">
                                      <p:cBhvr>
                                        <p:cTn id="17" dur="1000"/>
                                        <p:tgtEl>
                                          <p:spTgt spid="14339">
                                            <p:txEl>
                                              <p:pRg st="2" end="2"/>
                                            </p:txEl>
                                          </p:spTgt>
                                        </p:tgtEl>
                                      </p:cBhvr>
                                    </p:animEffect>
                                    <p:anim calcmode="lin" valueType="num">
                                      <p:cBhvr>
                                        <p:cTn id="18"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433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fade">
                                      <p:cBhvr>
                                        <p:cTn id="22" dur="1000"/>
                                        <p:tgtEl>
                                          <p:spTgt spid="14339">
                                            <p:txEl>
                                              <p:pRg st="3" end="3"/>
                                            </p:txEl>
                                          </p:spTgt>
                                        </p:tgtEl>
                                      </p:cBhvr>
                                    </p:animEffect>
                                    <p:anim calcmode="lin" valueType="num">
                                      <p:cBhvr>
                                        <p:cTn id="23" dur="10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433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4339">
                                            <p:txEl>
                                              <p:pRg st="4" end="4"/>
                                            </p:txEl>
                                          </p:spTgt>
                                        </p:tgtEl>
                                        <p:attrNameLst>
                                          <p:attrName>style.visibility</p:attrName>
                                        </p:attrNameLst>
                                      </p:cBhvr>
                                      <p:to>
                                        <p:strVal val="visible"/>
                                      </p:to>
                                    </p:set>
                                    <p:animEffect transition="in" filter="fade">
                                      <p:cBhvr>
                                        <p:cTn id="27" dur="1000"/>
                                        <p:tgtEl>
                                          <p:spTgt spid="14339">
                                            <p:txEl>
                                              <p:pRg st="4" end="4"/>
                                            </p:txEl>
                                          </p:spTgt>
                                        </p:tgtEl>
                                      </p:cBhvr>
                                    </p:animEffect>
                                    <p:anim calcmode="lin" valueType="num">
                                      <p:cBhvr>
                                        <p:cTn id="28" dur="10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4339">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4339">
                                            <p:txEl>
                                              <p:pRg st="5" end="5"/>
                                            </p:txEl>
                                          </p:spTgt>
                                        </p:tgtEl>
                                        <p:attrNameLst>
                                          <p:attrName>style.visibility</p:attrName>
                                        </p:attrNameLst>
                                      </p:cBhvr>
                                      <p:to>
                                        <p:strVal val="visible"/>
                                      </p:to>
                                    </p:set>
                                    <p:animEffect transition="in" filter="fade">
                                      <p:cBhvr>
                                        <p:cTn id="32" dur="1000"/>
                                        <p:tgtEl>
                                          <p:spTgt spid="14339">
                                            <p:txEl>
                                              <p:pRg st="5" end="5"/>
                                            </p:txEl>
                                          </p:spTgt>
                                        </p:tgtEl>
                                      </p:cBhvr>
                                    </p:animEffect>
                                    <p:anim calcmode="lin" valueType="num">
                                      <p:cBhvr>
                                        <p:cTn id="33" dur="10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14339">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4339">
                                            <p:txEl>
                                              <p:pRg st="6" end="6"/>
                                            </p:txEl>
                                          </p:spTgt>
                                        </p:tgtEl>
                                        <p:attrNameLst>
                                          <p:attrName>style.visibility</p:attrName>
                                        </p:attrNameLst>
                                      </p:cBhvr>
                                      <p:to>
                                        <p:strVal val="visible"/>
                                      </p:to>
                                    </p:set>
                                    <p:animEffect transition="in" filter="fade">
                                      <p:cBhvr>
                                        <p:cTn id="37" dur="1000"/>
                                        <p:tgtEl>
                                          <p:spTgt spid="14339">
                                            <p:txEl>
                                              <p:pRg st="6" end="6"/>
                                            </p:txEl>
                                          </p:spTgt>
                                        </p:tgtEl>
                                      </p:cBhvr>
                                    </p:animEffect>
                                    <p:anim calcmode="lin" valueType="num">
                                      <p:cBhvr>
                                        <p:cTn id="38" dur="10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14339">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4339">
                                            <p:txEl>
                                              <p:pRg st="7" end="7"/>
                                            </p:txEl>
                                          </p:spTgt>
                                        </p:tgtEl>
                                        <p:attrNameLst>
                                          <p:attrName>style.visibility</p:attrName>
                                        </p:attrNameLst>
                                      </p:cBhvr>
                                      <p:to>
                                        <p:strVal val="visible"/>
                                      </p:to>
                                    </p:set>
                                    <p:animEffect transition="in" filter="fade">
                                      <p:cBhvr>
                                        <p:cTn id="42" dur="1000"/>
                                        <p:tgtEl>
                                          <p:spTgt spid="14339">
                                            <p:txEl>
                                              <p:pRg st="7" end="7"/>
                                            </p:txEl>
                                          </p:spTgt>
                                        </p:tgtEl>
                                      </p:cBhvr>
                                    </p:animEffect>
                                    <p:anim calcmode="lin" valueType="num">
                                      <p:cBhvr>
                                        <p:cTn id="43" dur="1000" fill="hold"/>
                                        <p:tgtEl>
                                          <p:spTgt spid="14339">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14339">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4339">
                                            <p:txEl>
                                              <p:pRg st="8" end="8"/>
                                            </p:txEl>
                                          </p:spTgt>
                                        </p:tgtEl>
                                        <p:attrNameLst>
                                          <p:attrName>style.visibility</p:attrName>
                                        </p:attrNameLst>
                                      </p:cBhvr>
                                      <p:to>
                                        <p:strVal val="visible"/>
                                      </p:to>
                                    </p:set>
                                    <p:animEffect transition="in" filter="fade">
                                      <p:cBhvr>
                                        <p:cTn id="47" dur="1000"/>
                                        <p:tgtEl>
                                          <p:spTgt spid="14339">
                                            <p:txEl>
                                              <p:pRg st="8" end="8"/>
                                            </p:txEl>
                                          </p:spTgt>
                                        </p:tgtEl>
                                      </p:cBhvr>
                                    </p:animEffect>
                                    <p:anim calcmode="lin" valueType="num">
                                      <p:cBhvr>
                                        <p:cTn id="48" dur="1000" fill="hold"/>
                                        <p:tgtEl>
                                          <p:spTgt spid="14339">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14339">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ctr"/>
            <a:r>
              <a:rPr lang="zh-CN" altLang="en-US" dirty="0"/>
              <a:t>讲授思路　　　　　　　　　</a:t>
            </a:r>
          </a:p>
        </p:txBody>
      </p:sp>
      <p:sp>
        <p:nvSpPr>
          <p:cNvPr id="7171" name="内容占位符 2"/>
          <p:cNvSpPr>
            <a:spLocks noGrp="1"/>
          </p:cNvSpPr>
          <p:nvPr>
            <p:ph idx="1"/>
          </p:nvPr>
        </p:nvSpPr>
        <p:spPr>
          <a:xfrm>
            <a:off x="609600" y="1160749"/>
            <a:ext cx="10972800" cy="4965415"/>
          </a:xfrm>
        </p:spPr>
        <p:txBody>
          <a:bodyPr/>
          <a:lstStyle/>
          <a:p>
            <a:pPr>
              <a:lnSpc>
                <a:spcPct val="150000"/>
              </a:lnSpc>
            </a:pPr>
            <a:r>
              <a:rPr lang="zh-CN" altLang="en-US" dirty="0"/>
              <a:t>静态属性</a:t>
            </a:r>
            <a:endParaRPr lang="en-US" altLang="zh-CN" dirty="0">
              <a:sym typeface="Arial" charset="0"/>
            </a:endParaRPr>
          </a:p>
          <a:p>
            <a:pPr>
              <a:lnSpc>
                <a:spcPct val="150000"/>
              </a:lnSpc>
            </a:pPr>
            <a:r>
              <a:rPr lang="zh-CN" altLang="en-US" dirty="0">
                <a:sym typeface="Arial" charset="0"/>
              </a:rPr>
              <a:t>静态方法</a:t>
            </a:r>
            <a:endParaRPr lang="en-US" altLang="zh-CN" dirty="0">
              <a:sym typeface="Arial" charset="0"/>
            </a:endParaRPr>
          </a:p>
          <a:p>
            <a:pPr>
              <a:lnSpc>
                <a:spcPct val="150000"/>
              </a:lnSpc>
            </a:pPr>
            <a:r>
              <a:rPr lang="zh-CN" altLang="en-US" dirty="0"/>
              <a:t>静态代码块</a:t>
            </a:r>
            <a:endParaRPr lang="en-US" altLang="zh-CN" dirty="0"/>
          </a:p>
          <a:p>
            <a:pPr>
              <a:lnSpc>
                <a:spcPct val="150000"/>
              </a:lnSpc>
            </a:pPr>
            <a:r>
              <a:rPr lang="zh-CN" altLang="en-US" dirty="0"/>
              <a:t>静态内部类</a:t>
            </a:r>
            <a:endParaRPr lang="en-US" altLang="zh-CN" dirty="0"/>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扩展</a:t>
            </a:r>
          </a:p>
        </p:txBody>
      </p:sp>
      <p:sp>
        <p:nvSpPr>
          <p:cNvPr id="14339" name="内容占位符 2"/>
          <p:cNvSpPr>
            <a:spLocks noGrp="1"/>
          </p:cNvSpPr>
          <p:nvPr>
            <p:ph idx="1"/>
          </p:nvPr>
        </p:nvSpPr>
        <p:spPr/>
        <p:txBody>
          <a:bodyPr/>
          <a:lstStyle/>
          <a:p>
            <a:pPr>
              <a:lnSpc>
                <a:spcPct val="150000"/>
              </a:lnSpc>
            </a:pPr>
            <a:r>
              <a:rPr lang="zh-CN" altLang="en-US" sz="2800" dirty="0">
                <a:solidFill>
                  <a:schemeClr val="accent2">
                    <a:lumMod val="75000"/>
                  </a:schemeClr>
                </a:solidFill>
              </a:rPr>
              <a:t>执行顺序</a:t>
            </a:r>
            <a:endParaRPr lang="en-US" altLang="zh-CN" sz="2800" dirty="0">
              <a:solidFill>
                <a:schemeClr val="accent2">
                  <a:lumMod val="75000"/>
                </a:schemeClr>
              </a:solidFill>
            </a:endParaRPr>
          </a:p>
          <a:p>
            <a:pPr lvl="1">
              <a:lnSpc>
                <a:spcPct val="150000"/>
              </a:lnSpc>
            </a:pPr>
            <a:r>
              <a:rPr lang="zh-CN" altLang="en-US" sz="2400" dirty="0">
                <a:solidFill>
                  <a:srgbClr val="92D050"/>
                </a:solidFill>
              </a:rPr>
              <a:t>静态属性和静态代码块</a:t>
            </a:r>
            <a:r>
              <a:rPr lang="zh-CN" altLang="en-US" sz="2400" dirty="0">
                <a:solidFill>
                  <a:schemeClr val="accent2">
                    <a:lumMod val="75000"/>
                  </a:schemeClr>
                </a:solidFill>
              </a:rPr>
              <a:t>（按照</a:t>
            </a:r>
            <a:r>
              <a:rPr lang="zh-CN" altLang="en-US" sz="2400" dirty="0">
                <a:solidFill>
                  <a:srgbClr val="00B0F0"/>
                </a:solidFill>
              </a:rPr>
              <a:t>定义顺序</a:t>
            </a:r>
            <a:r>
              <a:rPr lang="zh-CN" altLang="en-US" sz="2400" dirty="0">
                <a:solidFill>
                  <a:schemeClr val="accent2">
                    <a:lumMod val="75000"/>
                  </a:schemeClr>
                </a:solidFill>
              </a:rPr>
              <a:t>，</a:t>
            </a:r>
            <a:r>
              <a:rPr lang="zh-CN" altLang="en-US" sz="2400" dirty="0">
                <a:solidFill>
                  <a:srgbClr val="FFC000"/>
                </a:solidFill>
              </a:rPr>
              <a:t>在类被加载的时候只执行一次</a:t>
            </a:r>
            <a:r>
              <a:rPr lang="zh-CN" altLang="en-US" sz="2400" dirty="0">
                <a:solidFill>
                  <a:schemeClr val="accent2">
                    <a:lumMod val="75000"/>
                  </a:schemeClr>
                </a:solidFill>
              </a:rPr>
              <a:t>）</a:t>
            </a:r>
            <a:endParaRPr lang="en-US" altLang="zh-CN" sz="2400" dirty="0">
              <a:solidFill>
                <a:schemeClr val="accent2">
                  <a:lumMod val="75000"/>
                </a:schemeClr>
              </a:solidFill>
            </a:endParaRPr>
          </a:p>
          <a:p>
            <a:pPr lvl="1">
              <a:lnSpc>
                <a:spcPct val="150000"/>
              </a:lnSpc>
            </a:pPr>
            <a:r>
              <a:rPr lang="zh-CN" altLang="en-US" sz="2400" dirty="0">
                <a:solidFill>
                  <a:srgbClr val="92D050"/>
                </a:solidFill>
              </a:rPr>
              <a:t>非静态属性和非静态代码块</a:t>
            </a:r>
            <a:r>
              <a:rPr lang="zh-CN" altLang="en-US" sz="2400" dirty="0">
                <a:solidFill>
                  <a:schemeClr val="accent2">
                    <a:lumMod val="75000"/>
                  </a:schemeClr>
                </a:solidFill>
              </a:rPr>
              <a:t>（按照</a:t>
            </a:r>
            <a:r>
              <a:rPr lang="zh-CN" altLang="en-US" sz="2400" dirty="0">
                <a:solidFill>
                  <a:srgbClr val="00B0F0"/>
                </a:solidFill>
              </a:rPr>
              <a:t>定义顺序</a:t>
            </a:r>
            <a:r>
              <a:rPr lang="zh-CN" altLang="en-US" sz="2400" dirty="0">
                <a:solidFill>
                  <a:schemeClr val="accent2">
                    <a:lumMod val="75000"/>
                  </a:schemeClr>
                </a:solidFill>
              </a:rPr>
              <a:t>，</a:t>
            </a:r>
            <a:r>
              <a:rPr lang="zh-CN" altLang="en-US" sz="2400" dirty="0">
                <a:solidFill>
                  <a:srgbClr val="FFC000"/>
                </a:solidFill>
              </a:rPr>
              <a:t>在类被实例化的时候执行</a:t>
            </a:r>
            <a:r>
              <a:rPr lang="zh-CN" altLang="en-US" sz="2400" dirty="0">
                <a:solidFill>
                  <a:schemeClr val="accent2">
                    <a:lumMod val="75000"/>
                  </a:schemeClr>
                </a:solidFill>
              </a:rPr>
              <a:t>）</a:t>
            </a:r>
            <a:endParaRPr lang="en-US" altLang="zh-CN" sz="2400" dirty="0">
              <a:solidFill>
                <a:schemeClr val="accent2">
                  <a:lumMod val="75000"/>
                </a:schemeClr>
              </a:solidFill>
            </a:endParaRPr>
          </a:p>
          <a:p>
            <a:pPr lvl="1">
              <a:lnSpc>
                <a:spcPct val="150000"/>
              </a:lnSpc>
            </a:pPr>
            <a:r>
              <a:rPr lang="zh-CN" altLang="en-US" sz="2400" dirty="0">
                <a:solidFill>
                  <a:schemeClr val="accent2">
                    <a:lumMod val="75000"/>
                  </a:schemeClr>
                </a:solidFill>
              </a:rPr>
              <a:t>构造方法</a:t>
            </a:r>
            <a:endParaRPr lang="en-US" altLang="zh-CN" sz="2400" dirty="0">
              <a:solidFill>
                <a:schemeClr val="accent2">
                  <a:lumMod val="75000"/>
                </a:schemeClr>
              </a:solidFill>
            </a:endParaRPr>
          </a:p>
        </p:txBody>
      </p:sp>
    </p:spTree>
    <p:extLst>
      <p:ext uri="{BB962C8B-B14F-4D97-AF65-F5344CB8AC3E}">
        <p14:creationId xmlns:p14="http://schemas.microsoft.com/office/powerpoint/2010/main" val="85176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1000"/>
                                        <p:tgtEl>
                                          <p:spTgt spid="14339">
                                            <p:txEl>
                                              <p:pRg st="0" end="0"/>
                                            </p:txEl>
                                          </p:spTgt>
                                        </p:tgtEl>
                                      </p:cBhvr>
                                    </p:animEffect>
                                    <p:anim calcmode="lin" valueType="num">
                                      <p:cBhvr>
                                        <p:cTn id="8" dur="10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33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fade">
                                      <p:cBhvr>
                                        <p:cTn id="12" dur="1000"/>
                                        <p:tgtEl>
                                          <p:spTgt spid="14339">
                                            <p:txEl>
                                              <p:pRg st="1" end="1"/>
                                            </p:txEl>
                                          </p:spTgt>
                                        </p:tgtEl>
                                      </p:cBhvr>
                                    </p:animEffect>
                                    <p:anim calcmode="lin" valueType="num">
                                      <p:cBhvr>
                                        <p:cTn id="13" dur="10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433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fade">
                                      <p:cBhvr>
                                        <p:cTn id="17" dur="1000"/>
                                        <p:tgtEl>
                                          <p:spTgt spid="14339">
                                            <p:txEl>
                                              <p:pRg st="2" end="2"/>
                                            </p:txEl>
                                          </p:spTgt>
                                        </p:tgtEl>
                                      </p:cBhvr>
                                    </p:animEffect>
                                    <p:anim calcmode="lin" valueType="num">
                                      <p:cBhvr>
                                        <p:cTn id="18"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433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fade">
                                      <p:cBhvr>
                                        <p:cTn id="22" dur="1000"/>
                                        <p:tgtEl>
                                          <p:spTgt spid="14339">
                                            <p:txEl>
                                              <p:pRg st="3" end="3"/>
                                            </p:txEl>
                                          </p:spTgt>
                                        </p:tgtEl>
                                      </p:cBhvr>
                                    </p:animEffect>
                                    <p:anim calcmode="lin" valueType="num">
                                      <p:cBhvr>
                                        <p:cTn id="23" dur="10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433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a:t>静态内部类</a:t>
            </a:r>
            <a:endParaRPr lang="zh-CN" altLang="en-US" dirty="0"/>
          </a:p>
        </p:txBody>
      </p:sp>
      <p:sp>
        <p:nvSpPr>
          <p:cNvPr id="14339" name="内容占位符 2"/>
          <p:cNvSpPr>
            <a:spLocks noGrp="1"/>
          </p:cNvSpPr>
          <p:nvPr>
            <p:ph idx="1"/>
          </p:nvPr>
        </p:nvSpPr>
        <p:spPr/>
        <p:txBody>
          <a:bodyPr/>
          <a:lstStyle/>
          <a:p>
            <a:pPr>
              <a:lnSpc>
                <a:spcPct val="150000"/>
              </a:lnSpc>
            </a:pPr>
            <a:r>
              <a:rPr lang="zh-CN" altLang="en-US" dirty="0"/>
              <a:t>通常一个普通类不允许声明为静态的，只有</a:t>
            </a:r>
            <a:r>
              <a:rPr lang="zh-CN" altLang="en-US" dirty="0">
                <a:solidFill>
                  <a:srgbClr val="FF0000"/>
                </a:solidFill>
              </a:rPr>
              <a:t>内部类</a:t>
            </a:r>
            <a:r>
              <a:rPr lang="zh-CN" altLang="en-US" dirty="0"/>
              <a:t>才可以。</a:t>
            </a:r>
            <a:endParaRPr lang="en-US" altLang="zh-CN" dirty="0"/>
          </a:p>
          <a:p>
            <a:pPr>
              <a:lnSpc>
                <a:spcPct val="150000"/>
              </a:lnSpc>
            </a:pPr>
            <a:r>
              <a:rPr lang="zh-CN" altLang="en-US" dirty="0"/>
              <a:t>声明为静态的内部类可以直接作为一个普通类来使用，而不需实例化一个外部类。</a:t>
            </a:r>
          </a:p>
        </p:txBody>
      </p:sp>
    </p:spTree>
    <p:extLst>
      <p:ext uri="{BB962C8B-B14F-4D97-AF65-F5344CB8AC3E}">
        <p14:creationId xmlns:p14="http://schemas.microsoft.com/office/powerpoint/2010/main" val="3926561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补充</a:t>
            </a:r>
          </a:p>
        </p:txBody>
      </p:sp>
      <p:sp>
        <p:nvSpPr>
          <p:cNvPr id="14339" name="内容占位符 2"/>
          <p:cNvSpPr>
            <a:spLocks noGrp="1"/>
          </p:cNvSpPr>
          <p:nvPr>
            <p:ph idx="1"/>
          </p:nvPr>
        </p:nvSpPr>
        <p:spPr/>
        <p:txBody>
          <a:bodyPr/>
          <a:lstStyle/>
          <a:p>
            <a:pPr>
              <a:lnSpc>
                <a:spcPct val="150000"/>
              </a:lnSpc>
            </a:pPr>
            <a:r>
              <a:rPr lang="en-US" altLang="zh-CN" dirty="0"/>
              <a:t>static</a:t>
            </a:r>
            <a:r>
              <a:rPr lang="zh-CN" altLang="en-US" dirty="0"/>
              <a:t>和</a:t>
            </a:r>
            <a:r>
              <a:rPr lang="en-US" altLang="zh-CN" dirty="0"/>
              <a:t>final</a:t>
            </a:r>
            <a:r>
              <a:rPr lang="zh-CN" altLang="en-US" dirty="0"/>
              <a:t>一起使用</a:t>
            </a:r>
            <a:endParaRPr lang="en-US" altLang="zh-CN" dirty="0"/>
          </a:p>
          <a:p>
            <a:pPr lvl="1">
              <a:lnSpc>
                <a:spcPct val="150000"/>
              </a:lnSpc>
            </a:pPr>
            <a:r>
              <a:rPr lang="en-US" altLang="zh-CN" dirty="0"/>
              <a:t>static final</a:t>
            </a:r>
            <a:r>
              <a:rPr lang="zh-CN" altLang="en-US" dirty="0"/>
              <a:t>用来修饰成员变量和成员方法，可简单理解为“全局常量”。</a:t>
            </a:r>
            <a:endParaRPr lang="en-US" altLang="zh-CN" dirty="0"/>
          </a:p>
          <a:p>
            <a:pPr lvl="1">
              <a:lnSpc>
                <a:spcPct val="150000"/>
              </a:lnSpc>
            </a:pPr>
            <a:r>
              <a:rPr lang="zh-CN" altLang="en-US" dirty="0"/>
              <a:t>对于常量，表示一旦赋值就不可修改，并且通过类名可以访问。</a:t>
            </a:r>
            <a:endParaRPr lang="en-US" altLang="zh-CN" dirty="0"/>
          </a:p>
          <a:p>
            <a:pPr lvl="1">
              <a:lnSpc>
                <a:spcPct val="150000"/>
              </a:lnSpc>
            </a:pPr>
            <a:r>
              <a:rPr lang="zh-CN" altLang="en-US" dirty="0"/>
              <a:t>对于方法，表示不可覆盖，并且可以通过类名直接访问。</a:t>
            </a:r>
          </a:p>
        </p:txBody>
      </p:sp>
    </p:spTree>
    <p:extLst>
      <p:ext uri="{BB962C8B-B14F-4D97-AF65-F5344CB8AC3E}">
        <p14:creationId xmlns:p14="http://schemas.microsoft.com/office/powerpoint/2010/main" val="645896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总结</a:t>
            </a:r>
          </a:p>
        </p:txBody>
      </p:sp>
      <p:sp>
        <p:nvSpPr>
          <p:cNvPr id="14339" name="内容占位符 2"/>
          <p:cNvSpPr>
            <a:spLocks noGrp="1"/>
          </p:cNvSpPr>
          <p:nvPr>
            <p:ph idx="1"/>
          </p:nvPr>
        </p:nvSpPr>
        <p:spPr/>
        <p:txBody>
          <a:bodyPr/>
          <a:lstStyle/>
          <a:p>
            <a:pPr>
              <a:lnSpc>
                <a:spcPct val="150000"/>
              </a:lnSpc>
            </a:pPr>
            <a:r>
              <a:rPr lang="en-US" altLang="zh-CN" dirty="0"/>
              <a:t>static</a:t>
            </a:r>
            <a:r>
              <a:rPr lang="zh-CN" altLang="en-US" dirty="0"/>
              <a:t>表示“全局”或者“静态”的意思，用来修饰成员变量和成员方法，也可以形成静态</a:t>
            </a:r>
            <a:r>
              <a:rPr lang="en-US" altLang="zh-CN" dirty="0"/>
              <a:t>static</a:t>
            </a:r>
            <a:r>
              <a:rPr lang="zh-CN" altLang="en-US" dirty="0"/>
              <a:t>代码块，但是</a:t>
            </a:r>
            <a:r>
              <a:rPr lang="en-US" altLang="zh-CN" dirty="0"/>
              <a:t>Java</a:t>
            </a:r>
            <a:r>
              <a:rPr lang="zh-CN" altLang="en-US" dirty="0"/>
              <a:t>语言中没有全局变量的概念。</a:t>
            </a:r>
            <a:endParaRPr lang="en-US" altLang="zh-CN" dirty="0"/>
          </a:p>
          <a:p>
            <a:pPr>
              <a:lnSpc>
                <a:spcPct val="150000"/>
              </a:lnSpc>
            </a:pPr>
            <a:r>
              <a:rPr lang="zh-CN" altLang="en-US" dirty="0"/>
              <a:t>被</a:t>
            </a:r>
            <a:r>
              <a:rPr lang="en-US" altLang="zh-CN" dirty="0"/>
              <a:t>static</a:t>
            </a:r>
            <a:r>
              <a:rPr lang="zh-CN" altLang="en-US" dirty="0"/>
              <a:t>修饰的成员变量和成员方法独立于该类的任何对象，它不依赖类特定的实例，</a:t>
            </a:r>
            <a:r>
              <a:rPr lang="zh-CN" altLang="en-US" dirty="0">
                <a:solidFill>
                  <a:srgbClr val="FF0000"/>
                </a:solidFill>
              </a:rPr>
              <a:t>被类的所有实例共享。</a:t>
            </a:r>
            <a:endParaRPr lang="en-US" altLang="zh-CN" dirty="0">
              <a:solidFill>
                <a:srgbClr val="FF0000"/>
              </a:solidFill>
            </a:endParaRPr>
          </a:p>
          <a:p>
            <a:pPr>
              <a:lnSpc>
                <a:spcPct val="150000"/>
              </a:lnSpc>
            </a:pPr>
            <a:r>
              <a:rPr lang="en-US" altLang="zh-CN" dirty="0"/>
              <a:t>static </a:t>
            </a:r>
            <a:r>
              <a:rPr lang="zh-CN" altLang="en-US" dirty="0"/>
              <a:t>变量前可以有</a:t>
            </a:r>
            <a:r>
              <a:rPr lang="en-US" altLang="zh-CN" dirty="0"/>
              <a:t>private</a:t>
            </a:r>
            <a:r>
              <a:rPr lang="zh-CN" altLang="en-US" dirty="0"/>
              <a:t>修饰，表示这个变量可以在类的静态代码块中，或者类的其他静态成员方法中使用（当然也可以在非静态成员方法中使用），但是</a:t>
            </a:r>
            <a:r>
              <a:rPr lang="zh-CN" altLang="en-US" dirty="0">
                <a:solidFill>
                  <a:srgbClr val="FF0000"/>
                </a:solidFill>
              </a:rPr>
              <a:t>不能在其他类中通过类名来直接引用。</a:t>
            </a:r>
            <a:endParaRPr lang="en-US" altLang="zh-CN" dirty="0">
              <a:solidFill>
                <a:srgbClr val="FF0000"/>
              </a:solidFill>
            </a:endParaRPr>
          </a:p>
          <a:p>
            <a:pPr>
              <a:lnSpc>
                <a:spcPct val="150000"/>
              </a:lnSpc>
            </a:pPr>
            <a:r>
              <a:rPr lang="zh-CN" altLang="en-US" dirty="0"/>
              <a:t>用</a:t>
            </a:r>
            <a:r>
              <a:rPr lang="en-US" altLang="zh-CN" dirty="0"/>
              <a:t>static</a:t>
            </a:r>
            <a:r>
              <a:rPr lang="zh-CN" altLang="en-US" dirty="0"/>
              <a:t>修饰的代码块表示静态代码块，当</a:t>
            </a:r>
            <a:r>
              <a:rPr lang="en-US" altLang="zh-CN" dirty="0"/>
              <a:t>Java</a:t>
            </a:r>
            <a:r>
              <a:rPr lang="zh-CN" altLang="en-US" dirty="0"/>
              <a:t>虚拟机（</a:t>
            </a:r>
            <a:r>
              <a:rPr lang="en-US" altLang="zh-CN" dirty="0"/>
              <a:t>JVM</a:t>
            </a:r>
            <a:r>
              <a:rPr lang="zh-CN" altLang="en-US" dirty="0"/>
              <a:t>）加载类时，就会执行该代码块。</a:t>
            </a:r>
          </a:p>
        </p:txBody>
      </p:sp>
    </p:spTree>
    <p:extLst>
      <p:ext uri="{BB962C8B-B14F-4D97-AF65-F5344CB8AC3E}">
        <p14:creationId xmlns:p14="http://schemas.microsoft.com/office/powerpoint/2010/main" val="1938311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总结</a:t>
            </a:r>
          </a:p>
        </p:txBody>
      </p:sp>
      <p:sp>
        <p:nvSpPr>
          <p:cNvPr id="14339" name="内容占位符 2"/>
          <p:cNvSpPr>
            <a:spLocks noGrp="1"/>
          </p:cNvSpPr>
          <p:nvPr>
            <p:ph idx="1"/>
          </p:nvPr>
        </p:nvSpPr>
        <p:spPr/>
        <p:txBody>
          <a:bodyPr/>
          <a:lstStyle/>
          <a:p>
            <a:pPr>
              <a:lnSpc>
                <a:spcPct val="150000"/>
              </a:lnSpc>
            </a:pPr>
            <a:r>
              <a:rPr lang="en-US" altLang="zh-CN" dirty="0"/>
              <a:t>Java</a:t>
            </a:r>
            <a:r>
              <a:rPr lang="zh-CN" altLang="en-US" dirty="0"/>
              <a:t>中的变量</a:t>
            </a:r>
            <a:endParaRPr lang="en-US" altLang="zh-CN" dirty="0"/>
          </a:p>
          <a:p>
            <a:pPr marL="400050" lvl="2" indent="0">
              <a:lnSpc>
                <a:spcPct val="150000"/>
              </a:lnSpc>
              <a:spcBef>
                <a:spcPct val="0"/>
              </a:spcBef>
              <a:buNone/>
            </a:pPr>
            <a:r>
              <a:rPr lang="en-US" altLang="zh-CN" sz="2200" dirty="0"/>
              <a:t>- </a:t>
            </a:r>
            <a:r>
              <a:rPr lang="zh-CN" altLang="en-US" sz="2200" dirty="0"/>
              <a:t>静态变量（被</a:t>
            </a:r>
            <a:r>
              <a:rPr lang="en-US" altLang="zh-CN" sz="2200" dirty="0"/>
              <a:t>static</a:t>
            </a:r>
            <a:r>
              <a:rPr lang="zh-CN" altLang="en-US" sz="2200" dirty="0"/>
              <a:t>修饰的变量，叫静态变量或类变量）</a:t>
            </a:r>
            <a:endParaRPr lang="en-US" altLang="zh-CN" sz="2200" dirty="0"/>
          </a:p>
          <a:p>
            <a:pPr marL="400050" lvl="2" indent="0">
              <a:lnSpc>
                <a:spcPct val="150000"/>
              </a:lnSpc>
              <a:spcBef>
                <a:spcPct val="0"/>
              </a:spcBef>
              <a:buNone/>
            </a:pPr>
            <a:r>
              <a:rPr lang="en-US" altLang="zh-CN" sz="2200" dirty="0"/>
              <a:t>- </a:t>
            </a:r>
            <a:r>
              <a:rPr lang="zh-CN" altLang="en-US" sz="2200" dirty="0"/>
              <a:t>实例变量（没有被</a:t>
            </a:r>
            <a:r>
              <a:rPr lang="en-US" altLang="zh-CN" sz="2200" dirty="0"/>
              <a:t>static</a:t>
            </a:r>
            <a:r>
              <a:rPr lang="zh-CN" altLang="en-US" sz="2200" dirty="0"/>
              <a:t>修饰的变量，叫实例变量）</a:t>
            </a:r>
            <a:endParaRPr lang="en-US" altLang="zh-CN" sz="2200" dirty="0"/>
          </a:p>
          <a:p>
            <a:pPr>
              <a:lnSpc>
                <a:spcPct val="150000"/>
              </a:lnSpc>
            </a:pPr>
            <a:r>
              <a:rPr lang="zh-CN" altLang="en-US" dirty="0"/>
              <a:t>对于静态变量在内存中只有一个，</a:t>
            </a:r>
            <a:r>
              <a:rPr lang="en-US" altLang="zh-CN" dirty="0"/>
              <a:t>JVM</a:t>
            </a:r>
            <a:r>
              <a:rPr lang="zh-CN" altLang="en-US" dirty="0"/>
              <a:t>只为静态变量分配一次内存，在加载类的过程中完成静态变量的内存分配，可用类名直接访问（方便），当然也可以通过对象来访问（不推荐）。 </a:t>
            </a:r>
          </a:p>
          <a:p>
            <a:pPr>
              <a:lnSpc>
                <a:spcPct val="150000"/>
              </a:lnSpc>
            </a:pPr>
            <a:r>
              <a:rPr lang="zh-CN" altLang="en-US" dirty="0"/>
              <a:t>对于实例变量，每创建一个实例，就会为实例变量分配一次内存，实例变量可以在内存中有多个拷贝，互不影响。 </a:t>
            </a:r>
          </a:p>
        </p:txBody>
      </p:sp>
    </p:spTree>
    <p:extLst>
      <p:ext uri="{BB962C8B-B14F-4D97-AF65-F5344CB8AC3E}">
        <p14:creationId xmlns:p14="http://schemas.microsoft.com/office/powerpoint/2010/main" val="2752666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总结</a:t>
            </a:r>
          </a:p>
        </p:txBody>
      </p:sp>
      <p:sp>
        <p:nvSpPr>
          <p:cNvPr id="14339" name="内容占位符 2"/>
          <p:cNvSpPr>
            <a:spLocks noGrp="1"/>
          </p:cNvSpPr>
          <p:nvPr>
            <p:ph idx="1"/>
          </p:nvPr>
        </p:nvSpPr>
        <p:spPr/>
        <p:txBody>
          <a:bodyPr/>
          <a:lstStyle/>
          <a:p>
            <a:pPr>
              <a:lnSpc>
                <a:spcPct val="150000"/>
              </a:lnSpc>
            </a:pPr>
            <a:r>
              <a:rPr lang="en-US" altLang="zh-CN" dirty="0"/>
              <a:t>static</a:t>
            </a:r>
            <a:r>
              <a:rPr lang="zh-CN" altLang="en-US" dirty="0"/>
              <a:t>方法 </a:t>
            </a:r>
          </a:p>
          <a:p>
            <a:pPr lvl="1">
              <a:lnSpc>
                <a:spcPct val="150000"/>
              </a:lnSpc>
            </a:pPr>
            <a:r>
              <a:rPr lang="zh-CN" altLang="en-US" dirty="0"/>
              <a:t>静态方法可以直接通过类名（或对象，不推荐）调用。</a:t>
            </a:r>
            <a:endParaRPr lang="en-US" altLang="zh-CN" dirty="0"/>
          </a:p>
          <a:p>
            <a:pPr lvl="1">
              <a:lnSpc>
                <a:spcPct val="150000"/>
              </a:lnSpc>
            </a:pPr>
            <a:r>
              <a:rPr lang="zh-CN" altLang="en-US" dirty="0"/>
              <a:t>静态方法中不能用</a:t>
            </a:r>
            <a:r>
              <a:rPr lang="en-US" altLang="zh-CN" dirty="0"/>
              <a:t>this</a:t>
            </a:r>
            <a:r>
              <a:rPr lang="zh-CN" altLang="en-US" dirty="0"/>
              <a:t>和</a:t>
            </a:r>
            <a:r>
              <a:rPr lang="en-US" altLang="zh-CN" dirty="0"/>
              <a:t>super</a:t>
            </a:r>
            <a:r>
              <a:rPr lang="zh-CN" altLang="en-US" dirty="0"/>
              <a:t>关键字。</a:t>
            </a:r>
            <a:endParaRPr lang="en-US" altLang="zh-CN" dirty="0"/>
          </a:p>
          <a:p>
            <a:pPr lvl="1">
              <a:lnSpc>
                <a:spcPct val="150000"/>
              </a:lnSpc>
            </a:pPr>
            <a:r>
              <a:rPr lang="zh-CN" altLang="en-US" dirty="0"/>
              <a:t>不能直接访问所属类的实例变量和实例方法 </a:t>
            </a:r>
            <a:r>
              <a:rPr lang="en-US" altLang="zh-CN" dirty="0"/>
              <a:t>(</a:t>
            </a:r>
            <a:r>
              <a:rPr lang="zh-CN" altLang="en-US" dirty="0"/>
              <a:t>就是不带</a:t>
            </a:r>
            <a:r>
              <a:rPr lang="en-US" altLang="zh-CN" dirty="0"/>
              <a:t>static</a:t>
            </a:r>
            <a:r>
              <a:rPr lang="zh-CN" altLang="en-US" dirty="0"/>
              <a:t>的成员变量和成员成员方法</a:t>
            </a:r>
            <a:r>
              <a:rPr lang="en-US" altLang="zh-CN" dirty="0"/>
              <a:t>)</a:t>
            </a:r>
            <a:r>
              <a:rPr lang="zh-CN" altLang="en-US" dirty="0"/>
              <a:t>。</a:t>
            </a:r>
            <a:endParaRPr lang="en-US" altLang="zh-CN" dirty="0"/>
          </a:p>
          <a:p>
            <a:pPr lvl="1">
              <a:lnSpc>
                <a:spcPct val="150000"/>
              </a:lnSpc>
            </a:pPr>
            <a:r>
              <a:rPr lang="en-US" altLang="zh-CN" dirty="0"/>
              <a:t>static</a:t>
            </a:r>
            <a:r>
              <a:rPr lang="zh-CN" altLang="en-US" dirty="0"/>
              <a:t>方法独立于任何实例，因此</a:t>
            </a:r>
            <a:r>
              <a:rPr lang="en-US" altLang="zh-CN" dirty="0"/>
              <a:t>static</a:t>
            </a:r>
            <a:r>
              <a:rPr lang="zh-CN" altLang="en-US" dirty="0"/>
              <a:t>方法必须被实现，而不能是抽象的（</a:t>
            </a:r>
            <a:r>
              <a:rPr lang="en-US" altLang="zh-CN" dirty="0"/>
              <a:t>abstract</a:t>
            </a:r>
            <a:r>
              <a:rPr lang="zh-CN" altLang="en-US" dirty="0"/>
              <a:t>）。</a:t>
            </a:r>
          </a:p>
        </p:txBody>
      </p:sp>
    </p:spTree>
    <p:extLst>
      <p:ext uri="{BB962C8B-B14F-4D97-AF65-F5344CB8AC3E}">
        <p14:creationId xmlns:p14="http://schemas.microsoft.com/office/powerpoint/2010/main" val="1328793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总结　　　　　　　　　</a:t>
            </a:r>
            <a:endParaRPr lang="zh-CN" altLang="en-US" dirty="0"/>
          </a:p>
        </p:txBody>
      </p:sp>
      <p:sp>
        <p:nvSpPr>
          <p:cNvPr id="7171" name="内容占位符 2"/>
          <p:cNvSpPr>
            <a:spLocks noGrp="1"/>
          </p:cNvSpPr>
          <p:nvPr>
            <p:ph idx="1"/>
          </p:nvPr>
        </p:nvSpPr>
        <p:spPr/>
        <p:txBody>
          <a:bodyPr/>
          <a:lstStyle/>
          <a:p>
            <a:pPr>
              <a:lnSpc>
                <a:spcPct val="150000"/>
              </a:lnSpc>
            </a:pPr>
            <a:r>
              <a:rPr lang="zh-CN" altLang="en-US" dirty="0"/>
              <a:t>静态方法</a:t>
            </a:r>
            <a:endParaRPr lang="en-US" altLang="zh-CN" dirty="0"/>
          </a:p>
          <a:p>
            <a:pPr>
              <a:lnSpc>
                <a:spcPct val="150000"/>
              </a:lnSpc>
            </a:pPr>
            <a:r>
              <a:rPr lang="zh-CN" altLang="en-US" dirty="0"/>
              <a:t>静态属性</a:t>
            </a:r>
            <a:endParaRPr lang="en-US" altLang="zh-CN" dirty="0"/>
          </a:p>
          <a:p>
            <a:pPr>
              <a:lnSpc>
                <a:spcPct val="150000"/>
              </a:lnSpc>
            </a:pPr>
            <a:r>
              <a:rPr lang="zh-CN" altLang="en-US" dirty="0"/>
              <a:t>静态代码块</a:t>
            </a:r>
            <a:endParaRPr lang="en-US" altLang="zh-CN" dirty="0"/>
          </a:p>
          <a:p>
            <a:pPr>
              <a:lnSpc>
                <a:spcPct val="150000"/>
              </a:lnSpc>
            </a:pPr>
            <a:r>
              <a:rPr lang="zh-CN" altLang="en-US" dirty="0"/>
              <a:t>静态类</a:t>
            </a:r>
            <a:endParaRPr lang="en-US" altLang="zh-CN" dirty="0"/>
          </a:p>
        </p:txBody>
      </p:sp>
    </p:spTree>
    <p:extLst>
      <p:ext uri="{BB962C8B-B14F-4D97-AF65-F5344CB8AC3E}">
        <p14:creationId xmlns:p14="http://schemas.microsoft.com/office/powerpoint/2010/main" val="3654594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ctrTitle" idx="4294967295"/>
          </p:nvPr>
        </p:nvSpPr>
        <p:spPr bwMode="auto">
          <a:xfrm>
            <a:off x="2423593" y="2996952"/>
            <a:ext cx="7362825" cy="582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zh-CN" sz="5400" b="1">
                <a:solidFill>
                  <a:srgbClr val="C00000"/>
                </a:solidFill>
                <a:ea typeface="宋体" pitchFamily="2" charset="-122"/>
              </a:rPr>
              <a:t>Thank You</a:t>
            </a:r>
            <a:endParaRPr lang="zh-CN" altLang="en-US" sz="5400" b="1">
              <a:solidFill>
                <a:srgbClr val="C0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Effect>
                                      <p:cBhvr>
                                        <p:cTn id="7" dur="1000"/>
                                        <p:tgtEl>
                                          <p:spTgt spid="16386"/>
                                        </p:tgtEl>
                                      </p:cBhvr>
                                    </p:animEffect>
                                    <p:anim calcmode="lin" valueType="num">
                                      <p:cBhvr>
                                        <p:cTn id="8" dur="1000" fill="hold"/>
                                        <p:tgtEl>
                                          <p:spTgt spid="16386"/>
                                        </p:tgtEl>
                                        <p:attrNameLst>
                                          <p:attrName>ppt_x</p:attrName>
                                        </p:attrNameLst>
                                      </p:cBhvr>
                                      <p:tavLst>
                                        <p:tav tm="0">
                                          <p:val>
                                            <p:strVal val="#ppt_x"/>
                                          </p:val>
                                        </p:tav>
                                        <p:tav tm="100000">
                                          <p:val>
                                            <p:strVal val="#ppt_x"/>
                                          </p:val>
                                        </p:tav>
                                      </p:tavLst>
                                    </p:anim>
                                    <p:anim calcmode="lin" valueType="num">
                                      <p:cBhvr>
                                        <p:cTn id="9" dur="1000" fill="hold"/>
                                        <p:tgtEl>
                                          <p:spTgt spid="163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静态属性</a:t>
            </a:r>
          </a:p>
        </p:txBody>
      </p:sp>
      <p:sp>
        <p:nvSpPr>
          <p:cNvPr id="14339" name="内容占位符 2"/>
          <p:cNvSpPr>
            <a:spLocks noGrp="1"/>
          </p:cNvSpPr>
          <p:nvPr>
            <p:ph idx="1"/>
          </p:nvPr>
        </p:nvSpPr>
        <p:spPr/>
        <p:txBody>
          <a:bodyPr/>
          <a:lstStyle/>
          <a:p>
            <a:pPr>
              <a:lnSpc>
                <a:spcPct val="150000"/>
              </a:lnSpc>
            </a:pPr>
            <a:r>
              <a:rPr lang="en-US" altLang="zh-CN" dirty="0"/>
              <a:t>public static int age;</a:t>
            </a:r>
          </a:p>
          <a:p>
            <a:pPr>
              <a:lnSpc>
                <a:spcPct val="150000"/>
              </a:lnSpc>
            </a:pPr>
            <a:r>
              <a:rPr lang="zh-CN" altLang="en-US" dirty="0"/>
              <a:t>语法定义</a:t>
            </a:r>
            <a:endParaRPr lang="en-US" altLang="zh-CN" dirty="0"/>
          </a:p>
          <a:p>
            <a:pPr lvl="1">
              <a:lnSpc>
                <a:spcPct val="150000"/>
              </a:lnSpc>
            </a:pPr>
            <a:r>
              <a:rPr lang="zh-CN" altLang="en-US" dirty="0"/>
              <a:t>权限修饰符 </a:t>
            </a:r>
            <a:r>
              <a:rPr lang="en-US" altLang="zh-CN" dirty="0">
                <a:solidFill>
                  <a:srgbClr val="FF0000"/>
                </a:solidFill>
              </a:rPr>
              <a:t>static</a:t>
            </a:r>
            <a:r>
              <a:rPr lang="en-US" altLang="zh-CN" dirty="0"/>
              <a:t> </a:t>
            </a:r>
            <a:r>
              <a:rPr lang="zh-CN" altLang="en-US" dirty="0"/>
              <a:t>数据类型 属性名称；</a:t>
            </a:r>
            <a:endParaRPr lang="en-US" altLang="zh-CN" dirty="0"/>
          </a:p>
          <a:p>
            <a:pPr>
              <a:lnSpc>
                <a:spcPct val="150000"/>
              </a:lnSpc>
            </a:pPr>
            <a:r>
              <a:rPr lang="zh-CN" altLang="en-US" dirty="0"/>
              <a:t>使用方法</a:t>
            </a:r>
            <a:endParaRPr lang="en-US" altLang="zh-CN" dirty="0"/>
          </a:p>
          <a:p>
            <a:pPr lvl="1">
              <a:lnSpc>
                <a:spcPct val="150000"/>
              </a:lnSpc>
            </a:pPr>
            <a:r>
              <a:rPr lang="zh-CN" altLang="en-US" dirty="0"/>
              <a:t>类名</a:t>
            </a:r>
            <a:r>
              <a:rPr lang="en-US" altLang="zh-CN" dirty="0"/>
              <a:t>. </a:t>
            </a:r>
            <a:r>
              <a:rPr lang="zh-CN" altLang="en-US" dirty="0"/>
              <a:t>属性名；</a:t>
            </a:r>
            <a:endParaRPr lang="en-US" altLang="zh-CN" dirty="0"/>
          </a:p>
        </p:txBody>
      </p:sp>
    </p:spTree>
    <p:extLst>
      <p:ext uri="{BB962C8B-B14F-4D97-AF65-F5344CB8AC3E}">
        <p14:creationId xmlns:p14="http://schemas.microsoft.com/office/powerpoint/2010/main" val="157246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fade">
                                      <p:cBhvr>
                                        <p:cTn id="7" dur="1000"/>
                                        <p:tgtEl>
                                          <p:spTgt spid="14339">
                                            <p:txEl>
                                              <p:pRg st="1" end="1"/>
                                            </p:txEl>
                                          </p:spTgt>
                                        </p:tgtEl>
                                      </p:cBhvr>
                                    </p:animEffect>
                                    <p:anim calcmode="lin" valueType="num">
                                      <p:cBhvr>
                                        <p:cTn id="8" dur="10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4339">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339">
                                            <p:txEl>
                                              <p:pRg st="2" end="2"/>
                                            </p:txEl>
                                          </p:spTgt>
                                        </p:tgtEl>
                                        <p:attrNameLst>
                                          <p:attrName>style.visibility</p:attrName>
                                        </p:attrNameLst>
                                      </p:cBhvr>
                                      <p:to>
                                        <p:strVal val="visible"/>
                                      </p:to>
                                    </p:set>
                                    <p:animEffect transition="in" filter="fade">
                                      <p:cBhvr>
                                        <p:cTn id="12" dur="1000"/>
                                        <p:tgtEl>
                                          <p:spTgt spid="14339">
                                            <p:txEl>
                                              <p:pRg st="2" end="2"/>
                                            </p:txEl>
                                          </p:spTgt>
                                        </p:tgtEl>
                                      </p:cBhvr>
                                    </p:animEffect>
                                    <p:anim calcmode="lin" valueType="num">
                                      <p:cBhvr>
                                        <p:cTn id="13"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4339">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339">
                                            <p:txEl>
                                              <p:pRg st="3" end="3"/>
                                            </p:txEl>
                                          </p:spTgt>
                                        </p:tgtEl>
                                        <p:attrNameLst>
                                          <p:attrName>style.visibility</p:attrName>
                                        </p:attrNameLst>
                                      </p:cBhvr>
                                      <p:to>
                                        <p:strVal val="visible"/>
                                      </p:to>
                                    </p:set>
                                    <p:animEffect transition="in" filter="fade">
                                      <p:cBhvr>
                                        <p:cTn id="17" dur="1000"/>
                                        <p:tgtEl>
                                          <p:spTgt spid="14339">
                                            <p:txEl>
                                              <p:pRg st="3" end="3"/>
                                            </p:txEl>
                                          </p:spTgt>
                                        </p:tgtEl>
                                      </p:cBhvr>
                                    </p:animEffect>
                                    <p:anim calcmode="lin" valueType="num">
                                      <p:cBhvr>
                                        <p:cTn id="18" dur="10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4339">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339">
                                            <p:txEl>
                                              <p:pRg st="4" end="4"/>
                                            </p:txEl>
                                          </p:spTgt>
                                        </p:tgtEl>
                                        <p:attrNameLst>
                                          <p:attrName>style.visibility</p:attrName>
                                        </p:attrNameLst>
                                      </p:cBhvr>
                                      <p:to>
                                        <p:strVal val="visible"/>
                                      </p:to>
                                    </p:set>
                                    <p:animEffect transition="in" filter="fade">
                                      <p:cBhvr>
                                        <p:cTn id="22" dur="1000"/>
                                        <p:tgtEl>
                                          <p:spTgt spid="14339">
                                            <p:txEl>
                                              <p:pRg st="4" end="4"/>
                                            </p:txEl>
                                          </p:spTgt>
                                        </p:tgtEl>
                                      </p:cBhvr>
                                    </p:animEffect>
                                    <p:anim calcmode="lin" valueType="num">
                                      <p:cBhvr>
                                        <p:cTn id="23" dur="10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433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静态属性</a:t>
            </a:r>
          </a:p>
        </p:txBody>
      </p:sp>
      <p:sp>
        <p:nvSpPr>
          <p:cNvPr id="4" name="内容占位符 3"/>
          <p:cNvSpPr>
            <a:spLocks noGrp="1"/>
          </p:cNvSpPr>
          <p:nvPr>
            <p:ph idx="1"/>
          </p:nvPr>
        </p:nvSpPr>
        <p:spPr>
          <a:xfrm>
            <a:off x="695400" y="1047308"/>
            <a:ext cx="10585176" cy="4334589"/>
          </a:xfrm>
        </p:spPr>
        <p:txBody>
          <a:bodyPr>
            <a:noAutofit/>
          </a:bodyPr>
          <a:lstStyle/>
          <a:p>
            <a:pPr>
              <a:lnSpc>
                <a:spcPct val="150000"/>
              </a:lnSpc>
            </a:pPr>
            <a:r>
              <a:rPr lang="zh-CN" altLang="en-US" dirty="0"/>
              <a:t>为什么要引入静态属性？</a:t>
            </a:r>
            <a:endParaRPr lang="en-US" altLang="zh-CN" dirty="0"/>
          </a:p>
          <a:p>
            <a:pPr lvl="1">
              <a:lnSpc>
                <a:spcPct val="150000"/>
              </a:lnSpc>
            </a:pPr>
            <a:r>
              <a:rPr lang="zh-CN" altLang="en-US" sz="2400" dirty="0">
                <a:solidFill>
                  <a:srgbClr val="C00000"/>
                </a:solidFill>
              </a:rPr>
              <a:t>各对象之间的数据有了沟通的渠道，实现了数据的共享</a:t>
            </a:r>
            <a:r>
              <a:rPr lang="zh-CN" altLang="en-US" sz="2400" dirty="0">
                <a:solidFill>
                  <a:schemeClr val="tx1">
                    <a:lumMod val="75000"/>
                    <a:lumOff val="25000"/>
                  </a:schemeClr>
                </a:solidFill>
              </a:rPr>
              <a:t>，</a:t>
            </a:r>
            <a:r>
              <a:rPr lang="en-US" altLang="zh-CN" sz="2400" dirty="0"/>
              <a:t>Java</a:t>
            </a:r>
            <a:r>
              <a:rPr lang="zh-CN" altLang="en-US" sz="2400" dirty="0"/>
              <a:t>中涉及到   对象之间的数据共享时应使用静态属性。</a:t>
            </a:r>
            <a:endParaRPr lang="en-US" altLang="zh-CN" sz="2400" dirty="0"/>
          </a:p>
          <a:p>
            <a:pPr>
              <a:lnSpc>
                <a:spcPct val="150000"/>
              </a:lnSpc>
            </a:pPr>
            <a:r>
              <a:rPr lang="zh-CN" altLang="en-US" dirty="0"/>
              <a:t>静态属性特点：</a:t>
            </a:r>
            <a:endParaRPr lang="en-US" altLang="zh-CN" dirty="0"/>
          </a:p>
          <a:p>
            <a:pPr lvl="1">
              <a:lnSpc>
                <a:spcPct val="150000"/>
              </a:lnSpc>
            </a:pPr>
            <a:r>
              <a:rPr lang="zh-CN" altLang="en-US" sz="2400" dirty="0"/>
              <a:t>声明为</a:t>
            </a:r>
            <a:r>
              <a:rPr lang="en-US" altLang="zh-CN" sz="2400" dirty="0"/>
              <a:t>static</a:t>
            </a:r>
            <a:r>
              <a:rPr lang="zh-CN" altLang="en-US" sz="2400" dirty="0"/>
              <a:t>的属性也被称为类属性。</a:t>
            </a:r>
            <a:endParaRPr lang="en-US" altLang="zh-CN" sz="2400" dirty="0"/>
          </a:p>
          <a:p>
            <a:pPr lvl="1">
              <a:lnSpc>
                <a:spcPct val="150000"/>
              </a:lnSpc>
            </a:pPr>
            <a:r>
              <a:rPr lang="zh-CN" altLang="en-US" sz="2400" dirty="0"/>
              <a:t>当创建一个对象时，并不产生</a:t>
            </a:r>
            <a:r>
              <a:rPr lang="en-US" altLang="zh-CN" sz="2400" dirty="0"/>
              <a:t>static</a:t>
            </a:r>
            <a:r>
              <a:rPr lang="zh-CN" altLang="en-US" sz="2400" dirty="0"/>
              <a:t>属性的拷贝。</a:t>
            </a:r>
            <a:endParaRPr lang="en-US" altLang="zh-CN" sz="2400" dirty="0"/>
          </a:p>
          <a:p>
            <a:pPr lvl="1">
              <a:lnSpc>
                <a:spcPct val="150000"/>
              </a:lnSpc>
            </a:pPr>
            <a:r>
              <a:rPr lang="zh-CN" altLang="en-US" sz="2400" dirty="0"/>
              <a:t>该类所有的实例共享同一个</a:t>
            </a:r>
            <a:r>
              <a:rPr lang="en-US" altLang="zh-CN" sz="2400" dirty="0"/>
              <a:t>static</a:t>
            </a:r>
            <a:r>
              <a:rPr lang="zh-CN" altLang="en-US" sz="2400" dirty="0"/>
              <a:t>属性。</a:t>
            </a:r>
            <a:endParaRPr lang="en-US" altLang="zh-CN" sz="2400" dirty="0"/>
          </a:p>
          <a:p>
            <a:pPr lvl="1">
              <a:lnSpc>
                <a:spcPct val="150000"/>
              </a:lnSpc>
            </a:pPr>
            <a:r>
              <a:rPr lang="zh-CN" altLang="en-US" sz="2400" dirty="0"/>
              <a:t>在类装载时，只分配一块存储空间，所有此类的对象都可以操控此块存储空间。</a:t>
            </a:r>
          </a:p>
          <a:p>
            <a:pPr marL="0" indent="0">
              <a:lnSpc>
                <a:spcPct val="150000"/>
              </a:lnSpc>
              <a:buNone/>
            </a:pP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47622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静态属性</a:t>
            </a:r>
          </a:p>
        </p:txBody>
      </p:sp>
      <p:sp>
        <p:nvSpPr>
          <p:cNvPr id="14339" name="内容占位符 2"/>
          <p:cNvSpPr>
            <a:spLocks noGrp="1"/>
          </p:cNvSpPr>
          <p:nvPr>
            <p:ph idx="1"/>
          </p:nvPr>
        </p:nvSpPr>
        <p:spPr>
          <a:xfrm>
            <a:off x="609600" y="1160749"/>
            <a:ext cx="11391056" cy="4965415"/>
          </a:xfrm>
        </p:spPr>
        <p:txBody>
          <a:bodyPr/>
          <a:lstStyle/>
          <a:p>
            <a:pPr>
              <a:lnSpc>
                <a:spcPct val="150000"/>
              </a:lnSpc>
            </a:pPr>
            <a:r>
              <a:rPr lang="zh-CN" altLang="en-US" dirty="0"/>
              <a:t>静态属性应用举例：统计创建对象的个数</a:t>
            </a:r>
          </a:p>
        </p:txBody>
      </p:sp>
      <p:sp>
        <p:nvSpPr>
          <p:cNvPr id="4" name="矩形 3"/>
          <p:cNvSpPr/>
          <p:nvPr/>
        </p:nvSpPr>
        <p:spPr>
          <a:xfrm>
            <a:off x="510431" y="1946548"/>
            <a:ext cx="5225529" cy="4093428"/>
          </a:xfrm>
          <a:prstGeom prst="rect">
            <a:avLst/>
          </a:prstGeom>
          <a:solidFill>
            <a:schemeClr val="accent2">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latin typeface="微软雅黑" panose="020B0503020204020204" pitchFamily="34" charset="-122"/>
                <a:ea typeface="微软雅黑" panose="020B0503020204020204" pitchFamily="34" charset="-122"/>
              </a:rPr>
              <a:t>public class Student {</a:t>
            </a:r>
          </a:p>
          <a:p>
            <a:r>
              <a:rPr lang="en-US" altLang="zh-CN" dirty="0">
                <a:latin typeface="微软雅黑" panose="020B0503020204020204" pitchFamily="34" charset="-122"/>
                <a:ea typeface="微软雅黑" panose="020B0503020204020204" pitchFamily="34" charset="-122"/>
              </a:rPr>
              <a:t>        public static </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count;</a:t>
            </a:r>
          </a:p>
          <a:p>
            <a:r>
              <a:rPr lang="en-US" altLang="zh-CN" dirty="0">
                <a:latin typeface="微软雅黑" panose="020B0503020204020204" pitchFamily="34" charset="-122"/>
                <a:ea typeface="微软雅黑" panose="020B0503020204020204" pitchFamily="34" charset="-122"/>
              </a:rPr>
              <a:t>        private String name;	</a:t>
            </a:r>
          </a:p>
          <a:p>
            <a:r>
              <a:rPr lang="en-US" altLang="zh-CN" dirty="0">
                <a:latin typeface="微软雅黑" panose="020B0503020204020204" pitchFamily="34" charset="-122"/>
                <a:ea typeface="微软雅黑" panose="020B0503020204020204" pitchFamily="34" charset="-122"/>
              </a:rPr>
              <a:t>        public Student(){</a:t>
            </a:r>
          </a:p>
          <a:p>
            <a:r>
              <a:rPr lang="en-US" altLang="zh-CN" dirty="0">
                <a:latin typeface="微软雅黑" panose="020B0503020204020204" pitchFamily="34" charset="-122"/>
                <a:ea typeface="微软雅黑" panose="020B0503020204020204" pitchFamily="34" charset="-122"/>
              </a:rPr>
              <a:t>	   count++;</a:t>
            </a:r>
          </a:p>
          <a:p>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        public String </a:t>
            </a:r>
            <a:r>
              <a:rPr lang="en-US" altLang="zh-CN" dirty="0" err="1">
                <a:latin typeface="微软雅黑" panose="020B0503020204020204" pitchFamily="34" charset="-122"/>
                <a:ea typeface="微软雅黑" panose="020B0503020204020204" pitchFamily="34" charset="-122"/>
              </a:rPr>
              <a:t>getName</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	    return name;</a:t>
            </a:r>
          </a:p>
          <a:p>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        public void </a:t>
            </a:r>
            <a:r>
              <a:rPr lang="en-US" altLang="zh-CN" dirty="0" err="1">
                <a:latin typeface="微软雅黑" panose="020B0503020204020204" pitchFamily="34" charset="-122"/>
                <a:ea typeface="微软雅黑" panose="020B0503020204020204" pitchFamily="34" charset="-122"/>
              </a:rPr>
              <a:t>setName</a:t>
            </a:r>
            <a:r>
              <a:rPr lang="en-US" altLang="zh-CN" dirty="0">
                <a:latin typeface="微软雅黑" panose="020B0503020204020204" pitchFamily="34" charset="-122"/>
                <a:ea typeface="微软雅黑" panose="020B0503020204020204" pitchFamily="34" charset="-122"/>
              </a:rPr>
              <a:t>(String name) {</a:t>
            </a:r>
          </a:p>
          <a:p>
            <a:r>
              <a:rPr lang="en-US" altLang="zh-CN" dirty="0">
                <a:latin typeface="微软雅黑" panose="020B0503020204020204" pitchFamily="34" charset="-122"/>
                <a:ea typeface="微软雅黑" panose="020B0503020204020204" pitchFamily="34" charset="-122"/>
              </a:rPr>
              <a:t>	    this.name = name;</a:t>
            </a:r>
          </a:p>
          <a:p>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a:t>
            </a:r>
          </a:p>
        </p:txBody>
      </p:sp>
      <p:sp>
        <p:nvSpPr>
          <p:cNvPr id="6" name="矩形 5"/>
          <p:cNvSpPr/>
          <p:nvPr/>
        </p:nvSpPr>
        <p:spPr>
          <a:xfrm>
            <a:off x="6004892" y="1966774"/>
            <a:ext cx="5616624" cy="2554545"/>
          </a:xfrm>
          <a:prstGeom prst="rect">
            <a:avLst/>
          </a:prstGeom>
          <a:solidFill>
            <a:schemeClr val="accent2">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latin typeface="微软雅黑" panose="020B0503020204020204" pitchFamily="34" charset="-122"/>
                <a:ea typeface="微软雅黑" panose="020B0503020204020204" pitchFamily="34" charset="-122"/>
              </a:rPr>
              <a:t>public class Test {</a:t>
            </a:r>
          </a:p>
          <a:p>
            <a:r>
              <a:rPr lang="en-US" altLang="zh-CN" dirty="0">
                <a:latin typeface="微软雅黑" panose="020B0503020204020204" pitchFamily="34" charset="-122"/>
                <a:ea typeface="微软雅黑" panose="020B0503020204020204" pitchFamily="34" charset="-122"/>
              </a:rPr>
              <a:t>        public static void main(String[] </a:t>
            </a:r>
            <a:r>
              <a:rPr lang="en-US" altLang="zh-CN" dirty="0" err="1">
                <a:latin typeface="微软雅黑" panose="020B0503020204020204" pitchFamily="34" charset="-122"/>
                <a:ea typeface="微软雅黑" panose="020B0503020204020204" pitchFamily="34" charset="-122"/>
              </a:rPr>
              <a:t>args</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	    Student stu1 = new Student();</a:t>
            </a:r>
          </a:p>
          <a:p>
            <a:r>
              <a:rPr lang="en-US" altLang="zh-CN" dirty="0">
                <a:latin typeface="微软雅黑" panose="020B0503020204020204" pitchFamily="34" charset="-122"/>
                <a:ea typeface="微软雅黑" panose="020B0503020204020204" pitchFamily="34" charset="-122"/>
              </a:rPr>
              <a:t>	    Student stu2 = new Student();</a:t>
            </a: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System.out.println</a:t>
            </a:r>
            <a:r>
              <a:rPr lang="en-US" altLang="zh-CN" dirty="0">
                <a:latin typeface="微软雅黑" panose="020B0503020204020204" pitchFamily="34" charset="-122"/>
                <a:ea typeface="微软雅黑" panose="020B0503020204020204" pitchFamily="34" charset="-122"/>
              </a:rPr>
              <a:t>(stu1.count);</a:t>
            </a: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System.out.println</a:t>
            </a:r>
            <a:r>
              <a:rPr lang="en-US" altLang="zh-CN" dirty="0">
                <a:latin typeface="微软雅黑" panose="020B0503020204020204" pitchFamily="34" charset="-122"/>
                <a:ea typeface="微软雅黑" panose="020B0503020204020204" pitchFamily="34" charset="-122"/>
              </a:rPr>
              <a:t>(stu2.count);</a:t>
            </a:r>
          </a:p>
          <a:p>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a:t>
            </a:r>
          </a:p>
        </p:txBody>
      </p:sp>
      <p:sp>
        <p:nvSpPr>
          <p:cNvPr id="2" name="矩形 1">
            <a:extLst>
              <a:ext uri="{FF2B5EF4-FFF2-40B4-BE49-F238E27FC236}">
                <a16:creationId xmlns:a16="http://schemas.microsoft.com/office/drawing/2014/main" id="{58679252-60F6-421A-9506-62F05F78D3D8}"/>
              </a:ext>
            </a:extLst>
          </p:cNvPr>
          <p:cNvSpPr/>
          <p:nvPr/>
        </p:nvSpPr>
        <p:spPr bwMode="auto">
          <a:xfrm>
            <a:off x="8796236" y="4646377"/>
            <a:ext cx="1548236" cy="1040980"/>
          </a:xfrm>
          <a:prstGeom prst="rect">
            <a:avLst/>
          </a:prstGeom>
          <a:solidFill>
            <a:schemeClr val="accent2"/>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a:ln>
                  <a:noFill/>
                </a:ln>
                <a:solidFill>
                  <a:schemeClr val="tx1"/>
                </a:solidFill>
                <a:effectLst/>
                <a:latin typeface="Arial" pitchFamily="34" charset="0"/>
                <a:ea typeface="宋体" pitchFamily="2" charset="-122"/>
              </a:rPr>
              <a:t>打印结果：</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2</a:t>
            </a:r>
          </a:p>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lang="en-US" altLang="zh-CN" dirty="0">
                <a:solidFill>
                  <a:schemeClr val="tx1"/>
                </a:solidFill>
                <a:latin typeface="Arial" pitchFamily="34" charset="0"/>
                <a:ea typeface="宋体" pitchFamily="2" charset="-122"/>
              </a:rPr>
              <a:t>2</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静态属性</a:t>
            </a:r>
          </a:p>
        </p:txBody>
      </p:sp>
      <p:sp>
        <p:nvSpPr>
          <p:cNvPr id="3" name="内容占位符 2"/>
          <p:cNvSpPr>
            <a:spLocks noGrp="1"/>
          </p:cNvSpPr>
          <p:nvPr>
            <p:ph idx="1"/>
          </p:nvPr>
        </p:nvSpPr>
        <p:spPr>
          <a:xfrm>
            <a:off x="609600" y="1160749"/>
            <a:ext cx="10972800" cy="5697251"/>
          </a:xfrm>
        </p:spPr>
        <p:txBody>
          <a:bodyPr/>
          <a:lstStyle/>
          <a:p>
            <a:pPr>
              <a:lnSpc>
                <a:spcPct val="150000"/>
              </a:lnSpc>
            </a:pPr>
            <a:r>
              <a:rPr lang="zh-CN" altLang="en-US" dirty="0"/>
              <a:t>静态属性属于类和这个类所实例化出来的所有对象而不属于具体的对象，为不同的对象所共有，因此</a:t>
            </a:r>
            <a:r>
              <a:rPr lang="en-US" altLang="zh-CN" dirty="0"/>
              <a:t>public</a:t>
            </a:r>
            <a:r>
              <a:rPr lang="zh-CN" altLang="en-US" dirty="0"/>
              <a:t>（共有的）静态属性在类外有两种访问方式。</a:t>
            </a:r>
            <a:endParaRPr lang="en-US" altLang="zh-CN" dirty="0"/>
          </a:p>
          <a:p>
            <a:pPr lvl="1">
              <a:lnSpc>
                <a:spcPct val="150000"/>
              </a:lnSpc>
            </a:pPr>
            <a:r>
              <a:rPr lang="zh-CN" altLang="en-US" sz="2400" dirty="0">
                <a:solidFill>
                  <a:srgbClr val="FF0000"/>
                </a:solidFill>
              </a:rPr>
              <a:t>通过类名</a:t>
            </a:r>
            <a:r>
              <a:rPr lang="en-US" altLang="zh-CN" sz="2400" dirty="0">
                <a:solidFill>
                  <a:srgbClr val="FF0000"/>
                </a:solidFill>
              </a:rPr>
              <a:t>.</a:t>
            </a:r>
            <a:r>
              <a:rPr lang="zh-CN" altLang="en-US" sz="2400" dirty="0">
                <a:solidFill>
                  <a:srgbClr val="FF0000"/>
                </a:solidFill>
              </a:rPr>
              <a:t>公有静态属性名</a:t>
            </a:r>
            <a:endParaRPr lang="en-US" altLang="zh-CN" sz="2400" dirty="0">
              <a:solidFill>
                <a:srgbClr val="FF0000"/>
              </a:solidFill>
            </a:endParaRPr>
          </a:p>
          <a:p>
            <a:pPr lvl="1">
              <a:lnSpc>
                <a:spcPct val="150000"/>
              </a:lnSpc>
            </a:pPr>
            <a:r>
              <a:rPr lang="zh-CN" altLang="en-US" sz="2400" dirty="0"/>
              <a:t>通过对象名</a:t>
            </a:r>
            <a:r>
              <a:rPr lang="en-US" altLang="zh-CN" sz="2400" dirty="0"/>
              <a:t>.</a:t>
            </a:r>
            <a:r>
              <a:rPr lang="zh-CN" altLang="en-US" sz="2400" dirty="0"/>
              <a:t>公有静态属性名</a:t>
            </a:r>
          </a:p>
        </p:txBody>
      </p:sp>
      <p:sp>
        <p:nvSpPr>
          <p:cNvPr id="4" name="矩形 3"/>
          <p:cNvSpPr/>
          <p:nvPr/>
        </p:nvSpPr>
        <p:spPr>
          <a:xfrm>
            <a:off x="2999656" y="3663022"/>
            <a:ext cx="6120680" cy="2862322"/>
          </a:xfrm>
          <a:prstGeom prst="rect">
            <a:avLst/>
          </a:prstGeom>
          <a:solidFill>
            <a:schemeClr val="accent2">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latin typeface="微软雅黑" panose="020B0503020204020204" pitchFamily="34" charset="-122"/>
                <a:ea typeface="微软雅黑" panose="020B0503020204020204" pitchFamily="34" charset="-122"/>
              </a:rPr>
              <a:t>public class Test {</a:t>
            </a:r>
          </a:p>
          <a:p>
            <a:r>
              <a:rPr lang="en-US" altLang="zh-CN" dirty="0">
                <a:latin typeface="微软雅黑" panose="020B0503020204020204" pitchFamily="34" charset="-122"/>
                <a:ea typeface="微软雅黑" panose="020B0503020204020204" pitchFamily="34" charset="-122"/>
              </a:rPr>
              <a:t>        public static void main(String[] </a:t>
            </a:r>
            <a:r>
              <a:rPr lang="en-US" altLang="zh-CN" dirty="0" err="1">
                <a:latin typeface="微软雅黑" panose="020B0503020204020204" pitchFamily="34" charset="-122"/>
                <a:ea typeface="微软雅黑" panose="020B0503020204020204" pitchFamily="34" charset="-122"/>
              </a:rPr>
              <a:t>args</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	    Student stu1 = new Student();</a:t>
            </a:r>
          </a:p>
          <a:p>
            <a:r>
              <a:rPr lang="en-US" altLang="zh-CN" dirty="0">
                <a:latin typeface="微软雅黑" panose="020B0503020204020204" pitchFamily="34" charset="-122"/>
                <a:ea typeface="微软雅黑" panose="020B0503020204020204" pitchFamily="34" charset="-122"/>
              </a:rPr>
              <a:t>	    Student stu2 = new Student();</a:t>
            </a: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System.out.println</a:t>
            </a:r>
            <a:r>
              <a:rPr lang="en-US" altLang="zh-CN" dirty="0">
                <a:latin typeface="微软雅黑" panose="020B0503020204020204" pitchFamily="34" charset="-122"/>
                <a:ea typeface="微软雅黑" panose="020B0503020204020204" pitchFamily="34" charset="-122"/>
              </a:rPr>
              <a:t>(stu1.count);</a:t>
            </a: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System.out.println</a:t>
            </a:r>
            <a:r>
              <a:rPr lang="en-US" altLang="zh-CN" dirty="0">
                <a:latin typeface="微软雅黑" panose="020B0503020204020204" pitchFamily="34" charset="-122"/>
                <a:ea typeface="微软雅黑" panose="020B0503020204020204" pitchFamily="34" charset="-122"/>
              </a:rPr>
              <a:t>(stu2.count);</a:t>
            </a: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System.out.println</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Student.count</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4085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静态属性</a:t>
            </a:r>
          </a:p>
        </p:txBody>
      </p:sp>
      <p:sp>
        <p:nvSpPr>
          <p:cNvPr id="2" name="矩形 1"/>
          <p:cNvSpPr/>
          <p:nvPr/>
        </p:nvSpPr>
        <p:spPr>
          <a:xfrm>
            <a:off x="1981200" y="1160748"/>
            <a:ext cx="3394720" cy="1938992"/>
          </a:xfrm>
          <a:prstGeom prst="rect">
            <a:avLst/>
          </a:prstGeom>
          <a:solidFill>
            <a:schemeClr val="accent2">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latin typeface="微软雅黑" panose="020B0503020204020204" pitchFamily="34" charset="-122"/>
                <a:ea typeface="微软雅黑" panose="020B0503020204020204" pitchFamily="34" charset="-122"/>
              </a:rPr>
              <a:t>class Value {</a:t>
            </a:r>
          </a:p>
          <a:p>
            <a:r>
              <a:rPr lang="en-US" altLang="zh-CN" dirty="0">
                <a:latin typeface="微软雅黑" panose="020B0503020204020204" pitchFamily="34" charset="-122"/>
                <a:ea typeface="微软雅黑" panose="020B0503020204020204" pitchFamily="34" charset="-122"/>
              </a:rPr>
              <a:t>      static </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c = 0;</a:t>
            </a:r>
          </a:p>
          <a:p>
            <a:r>
              <a:rPr lang="en-US" altLang="zh-CN" dirty="0">
                <a:latin typeface="微软雅黑" panose="020B0503020204020204" pitchFamily="34" charset="-122"/>
                <a:ea typeface="微软雅黑" panose="020B0503020204020204" pitchFamily="34" charset="-122"/>
              </a:rPr>
              <a:t>      static void </a:t>
            </a:r>
            <a:r>
              <a:rPr lang="en-US" altLang="zh-CN" dirty="0" err="1">
                <a:latin typeface="微软雅黑" panose="020B0503020204020204" pitchFamily="34" charset="-122"/>
                <a:ea typeface="微软雅黑" panose="020B0503020204020204" pitchFamily="34" charset="-122"/>
              </a:rPr>
              <a:t>inc</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a:t>
            </a:r>
          </a:p>
        </p:txBody>
      </p:sp>
      <p:sp>
        <p:nvSpPr>
          <p:cNvPr id="5" name="矩形 4"/>
          <p:cNvSpPr/>
          <p:nvPr/>
        </p:nvSpPr>
        <p:spPr>
          <a:xfrm>
            <a:off x="5614412" y="1160748"/>
            <a:ext cx="4586064" cy="1938992"/>
          </a:xfrm>
          <a:prstGeom prst="rect">
            <a:avLst/>
          </a:prstGeom>
          <a:solidFill>
            <a:schemeClr val="accent2">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latin typeface="微软雅黑" panose="020B0503020204020204" pitchFamily="34" charset="-122"/>
                <a:ea typeface="微软雅黑" panose="020B0503020204020204" pitchFamily="34" charset="-122"/>
              </a:rPr>
              <a:t>class Count {</a:t>
            </a:r>
          </a:p>
          <a:p>
            <a:r>
              <a:rPr lang="en-US" altLang="zh-CN" dirty="0">
                <a:latin typeface="微软雅黑" panose="020B0503020204020204" pitchFamily="34" charset="-122"/>
                <a:ea typeface="微软雅黑" panose="020B0503020204020204" pitchFamily="34" charset="-122"/>
              </a:rPr>
              <a:t>       public static void </a:t>
            </a:r>
            <a:r>
              <a:rPr lang="en-US" altLang="zh-CN" dirty="0" err="1">
                <a:latin typeface="微软雅黑" panose="020B0503020204020204" pitchFamily="34" charset="-122"/>
                <a:ea typeface="微软雅黑" panose="020B0503020204020204" pitchFamily="34" charset="-122"/>
              </a:rPr>
              <a:t>prt</a:t>
            </a:r>
            <a:r>
              <a:rPr lang="en-US" altLang="zh-CN" dirty="0">
                <a:latin typeface="微软雅黑" panose="020B0503020204020204" pitchFamily="34" charset="-122"/>
                <a:ea typeface="微软雅黑" panose="020B0503020204020204" pitchFamily="34" charset="-122"/>
              </a:rPr>
              <a:t>(String s) {</a:t>
            </a: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System.out.print</a:t>
            </a:r>
            <a:r>
              <a:rPr lang="en-US" altLang="zh-CN" dirty="0">
                <a:latin typeface="微软雅黑" panose="020B0503020204020204" pitchFamily="34" charset="-122"/>
                <a:ea typeface="微软雅黑" panose="020B0503020204020204" pitchFamily="34" charset="-122"/>
              </a:rPr>
              <a:t>(s);</a:t>
            </a:r>
          </a:p>
          <a:p>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a:t>
            </a:r>
          </a:p>
          <a:p>
            <a:endParaRPr lang="en-US" altLang="zh-CN" dirty="0">
              <a:latin typeface="微软雅黑" panose="020B0503020204020204" pitchFamily="34" charset="-122"/>
              <a:ea typeface="微软雅黑" panose="020B0503020204020204" pitchFamily="34" charset="-122"/>
            </a:endParaRPr>
          </a:p>
        </p:txBody>
      </p:sp>
      <p:sp>
        <p:nvSpPr>
          <p:cNvPr id="3" name="矩形 2"/>
          <p:cNvSpPr/>
          <p:nvPr/>
        </p:nvSpPr>
        <p:spPr>
          <a:xfrm>
            <a:off x="1970876" y="3243757"/>
            <a:ext cx="8229600" cy="3477875"/>
          </a:xfrm>
          <a:prstGeom prst="rect">
            <a:avLst/>
          </a:prstGeom>
          <a:solidFill>
            <a:schemeClr val="accent2">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latin typeface="微软雅黑" panose="020B0503020204020204" pitchFamily="34" charset="-122"/>
                <a:ea typeface="微软雅黑" panose="020B0503020204020204" pitchFamily="34" charset="-122"/>
              </a:rPr>
              <a:t>public class Test{</a:t>
            </a:r>
          </a:p>
          <a:p>
            <a:pPr lvl="1"/>
            <a:r>
              <a:rPr lang="en-US" altLang="zh-CN" dirty="0">
                <a:latin typeface="微软雅黑" panose="020B0503020204020204" pitchFamily="34" charset="-122"/>
                <a:ea typeface="微软雅黑" panose="020B0503020204020204" pitchFamily="34" charset="-122"/>
              </a:rPr>
              <a:t>public static void main(String[] </a:t>
            </a:r>
            <a:r>
              <a:rPr lang="en-US" altLang="zh-CN" dirty="0" err="1">
                <a:latin typeface="微软雅黑" panose="020B0503020204020204" pitchFamily="34" charset="-122"/>
                <a:ea typeface="微软雅黑" panose="020B0503020204020204" pitchFamily="34" charset="-122"/>
              </a:rPr>
              <a:t>args</a:t>
            </a:r>
            <a:r>
              <a:rPr lang="en-US" altLang="zh-CN" dirty="0">
                <a:latin typeface="微软雅黑" panose="020B0503020204020204" pitchFamily="34" charset="-122"/>
                <a:ea typeface="微软雅黑" panose="020B0503020204020204" pitchFamily="34" charset="-122"/>
              </a:rPr>
              <a:t>) {</a:t>
            </a:r>
          </a:p>
          <a:p>
            <a:pPr lvl="2"/>
            <a:r>
              <a:rPr lang="en-US" altLang="zh-CN" dirty="0">
                <a:latin typeface="微软雅黑" panose="020B0503020204020204" pitchFamily="34" charset="-122"/>
                <a:ea typeface="微软雅黑" panose="020B0503020204020204" pitchFamily="34" charset="-122"/>
              </a:rPr>
              <a:t>Value v1, v2;</a:t>
            </a:r>
          </a:p>
          <a:p>
            <a:pPr lvl="2"/>
            <a:r>
              <a:rPr lang="en-US" altLang="zh-CN" dirty="0">
                <a:latin typeface="微软雅黑" panose="020B0503020204020204" pitchFamily="34" charset="-122"/>
                <a:ea typeface="微软雅黑" panose="020B0503020204020204" pitchFamily="34" charset="-122"/>
              </a:rPr>
              <a:t>v1 = new Value();</a:t>
            </a:r>
          </a:p>
          <a:p>
            <a:pPr lvl="2"/>
            <a:r>
              <a:rPr lang="en-US" altLang="zh-CN" dirty="0">
                <a:latin typeface="微软雅黑" panose="020B0503020204020204" pitchFamily="34" charset="-122"/>
                <a:ea typeface="微软雅黑" panose="020B0503020204020204" pitchFamily="34" charset="-122"/>
              </a:rPr>
              <a:t>v2 = new Value();</a:t>
            </a:r>
          </a:p>
          <a:p>
            <a:pPr lvl="2"/>
            <a:r>
              <a:rPr lang="en-US" altLang="zh-CN" dirty="0">
                <a:latin typeface="微软雅黑" panose="020B0503020204020204" pitchFamily="34" charset="-122"/>
                <a:ea typeface="微软雅黑" panose="020B0503020204020204" pitchFamily="34" charset="-122"/>
              </a:rPr>
              <a:t>Count </a:t>
            </a:r>
            <a:r>
              <a:rPr lang="en-US" altLang="zh-CN" dirty="0" err="1">
                <a:latin typeface="微软雅黑" panose="020B0503020204020204" pitchFamily="34" charset="-122"/>
                <a:ea typeface="微软雅黑" panose="020B0503020204020204" pitchFamily="34" charset="-122"/>
              </a:rPr>
              <a:t>count</a:t>
            </a:r>
            <a:r>
              <a:rPr lang="en-US" altLang="zh-CN" dirty="0">
                <a:latin typeface="微软雅黑" panose="020B0503020204020204" pitchFamily="34" charset="-122"/>
                <a:ea typeface="微软雅黑" panose="020B0503020204020204" pitchFamily="34" charset="-122"/>
              </a:rPr>
              <a:t> = new Count();</a:t>
            </a:r>
          </a:p>
          <a:p>
            <a:pPr lvl="2"/>
            <a:r>
              <a:rPr lang="en-US" altLang="zh-CN" dirty="0" err="1">
                <a:latin typeface="微软雅黑" panose="020B0503020204020204" pitchFamily="34" charset="-122"/>
                <a:ea typeface="微软雅黑" panose="020B0503020204020204" pitchFamily="34" charset="-122"/>
              </a:rPr>
              <a:t>Count.prt</a:t>
            </a:r>
            <a:r>
              <a:rPr lang="en-US" altLang="zh-CN" dirty="0">
                <a:latin typeface="微软雅黑" panose="020B0503020204020204" pitchFamily="34" charset="-122"/>
                <a:ea typeface="微软雅黑" panose="020B0503020204020204" pitchFamily="34" charset="-122"/>
              </a:rPr>
              <a:t>("v1.c=" + v1.c + "  v2.c=" + v2.c);</a:t>
            </a:r>
          </a:p>
          <a:p>
            <a:pPr lvl="2"/>
            <a:r>
              <a:rPr lang="en-US" altLang="zh-CN" dirty="0">
                <a:latin typeface="微软雅黑" panose="020B0503020204020204" pitchFamily="34" charset="-122"/>
                <a:ea typeface="微软雅黑" panose="020B0503020204020204" pitchFamily="34" charset="-122"/>
              </a:rPr>
              <a:t>v1.inc();</a:t>
            </a:r>
          </a:p>
          <a:p>
            <a:pPr lvl="2"/>
            <a:r>
              <a:rPr lang="en-US" altLang="zh-CN" dirty="0" err="1">
                <a:latin typeface="微软雅黑" panose="020B0503020204020204" pitchFamily="34" charset="-122"/>
                <a:ea typeface="微软雅黑" panose="020B0503020204020204" pitchFamily="34" charset="-122"/>
              </a:rPr>
              <a:t>count.prt</a:t>
            </a:r>
            <a:r>
              <a:rPr lang="en-US" altLang="zh-CN" dirty="0">
                <a:latin typeface="微软雅黑" panose="020B0503020204020204" pitchFamily="34" charset="-122"/>
                <a:ea typeface="微软雅黑" panose="020B0503020204020204" pitchFamily="34" charset="-122"/>
              </a:rPr>
              <a:t>(" v1.c=" + v1.c + "  </a:t>
            </a:r>
            <a:r>
              <a:rPr lang="en-US" altLang="zh-CN" dirty="0" err="1">
                <a:latin typeface="微软雅黑" panose="020B0503020204020204" pitchFamily="34" charset="-122"/>
                <a:ea typeface="微软雅黑" panose="020B0503020204020204" pitchFamily="34" charset="-122"/>
              </a:rPr>
              <a:t>Value.c</a:t>
            </a:r>
            <a:r>
              <a:rPr lang="en-US" altLang="zh-CN" dirty="0">
                <a:latin typeface="微软雅黑" panose="020B0503020204020204" pitchFamily="34" charset="-122"/>
                <a:ea typeface="微软雅黑" panose="020B0503020204020204" pitchFamily="34" charset="-122"/>
              </a:rPr>
              <a:t>=" + </a:t>
            </a:r>
            <a:r>
              <a:rPr lang="en-US" altLang="zh-CN" dirty="0" err="1">
                <a:latin typeface="微软雅黑" panose="020B0503020204020204" pitchFamily="34" charset="-122"/>
                <a:ea typeface="微软雅黑" panose="020B0503020204020204" pitchFamily="34" charset="-122"/>
              </a:rPr>
              <a:t>Value.c</a:t>
            </a:r>
            <a:r>
              <a:rPr lang="en-US" altLang="zh-CN" dirty="0">
                <a:latin typeface="微软雅黑" panose="020B0503020204020204" pitchFamily="34" charset="-122"/>
                <a:ea typeface="微软雅黑" panose="020B0503020204020204" pitchFamily="34" charset="-122"/>
              </a:rPr>
              <a:t>);</a:t>
            </a:r>
          </a:p>
          <a:p>
            <a:pPr lvl="1"/>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a:t>
            </a:r>
          </a:p>
        </p:txBody>
      </p:sp>
      <p:pic>
        <p:nvPicPr>
          <p:cNvPr id="4" name="图片 3"/>
          <p:cNvPicPr>
            <a:picLocks noChangeAspect="1"/>
          </p:cNvPicPr>
          <p:nvPr/>
        </p:nvPicPr>
        <p:blipFill>
          <a:blip r:embed="rId3"/>
          <a:stretch>
            <a:fillRect/>
          </a:stretch>
        </p:blipFill>
        <p:spPr>
          <a:xfrm>
            <a:off x="4295801" y="6262167"/>
            <a:ext cx="4965955" cy="342918"/>
          </a:xfrm>
          <a:prstGeom prst="rect">
            <a:avLst/>
          </a:prstGeom>
        </p:spPr>
      </p:pic>
    </p:spTree>
    <p:extLst>
      <p:ext uri="{BB962C8B-B14F-4D97-AF65-F5344CB8AC3E}">
        <p14:creationId xmlns:p14="http://schemas.microsoft.com/office/powerpoint/2010/main" val="30336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静态属性</a:t>
            </a:r>
          </a:p>
        </p:txBody>
      </p:sp>
      <p:sp>
        <p:nvSpPr>
          <p:cNvPr id="14339" name="内容占位符 2"/>
          <p:cNvSpPr>
            <a:spLocks noGrp="1"/>
          </p:cNvSpPr>
          <p:nvPr>
            <p:ph idx="1"/>
          </p:nvPr>
        </p:nvSpPr>
        <p:spPr/>
        <p:txBody>
          <a:bodyPr/>
          <a:lstStyle/>
          <a:p>
            <a:pPr>
              <a:lnSpc>
                <a:spcPct val="150000"/>
              </a:lnSpc>
            </a:pPr>
            <a:r>
              <a:rPr lang="zh-CN" altLang="en-US" dirty="0"/>
              <a:t>静态属性值一旦改变，所有类的对象均共享改变</a:t>
            </a:r>
          </a:p>
        </p:txBody>
      </p:sp>
      <p:sp>
        <p:nvSpPr>
          <p:cNvPr id="2" name="爆炸形 1 1"/>
          <p:cNvSpPr/>
          <p:nvPr/>
        </p:nvSpPr>
        <p:spPr bwMode="auto">
          <a:xfrm>
            <a:off x="3143672" y="2060848"/>
            <a:ext cx="6120680" cy="4260229"/>
          </a:xfrm>
          <a:prstGeom prst="irregularSeal1">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lang="zh-CN" altLang="en-US" sz="3600" dirty="0">
                <a:solidFill>
                  <a:schemeClr val="accent4"/>
                </a:solidFill>
                <a:latin typeface="Arial" pitchFamily="34" charset="0"/>
                <a:ea typeface="宋体" pitchFamily="2" charset="-122"/>
              </a:rPr>
              <a:t>牵一发而动全身</a:t>
            </a:r>
          </a:p>
        </p:txBody>
      </p:sp>
    </p:spTree>
    <p:extLst>
      <p:ext uri="{BB962C8B-B14F-4D97-AF65-F5344CB8AC3E}">
        <p14:creationId xmlns:p14="http://schemas.microsoft.com/office/powerpoint/2010/main" val="40364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静态方法</a:t>
            </a:r>
          </a:p>
        </p:txBody>
      </p:sp>
      <p:sp>
        <p:nvSpPr>
          <p:cNvPr id="14339" name="内容占位符 2"/>
          <p:cNvSpPr>
            <a:spLocks noGrp="1"/>
          </p:cNvSpPr>
          <p:nvPr>
            <p:ph idx="1"/>
          </p:nvPr>
        </p:nvSpPr>
        <p:spPr/>
        <p:txBody>
          <a:bodyPr/>
          <a:lstStyle/>
          <a:p>
            <a:pPr>
              <a:lnSpc>
                <a:spcPct val="150000"/>
              </a:lnSpc>
            </a:pPr>
            <a:r>
              <a:rPr lang="en-US" altLang="zh-CN" dirty="0"/>
              <a:t>public static void main(String[] </a:t>
            </a:r>
            <a:r>
              <a:rPr lang="en-US" altLang="zh-CN" dirty="0" err="1"/>
              <a:t>args</a:t>
            </a:r>
            <a:r>
              <a:rPr lang="en-US" altLang="zh-CN" dirty="0"/>
              <a:t>){			  }</a:t>
            </a:r>
          </a:p>
          <a:p>
            <a:pPr>
              <a:lnSpc>
                <a:spcPct val="150000"/>
              </a:lnSpc>
            </a:pPr>
            <a:r>
              <a:rPr lang="zh-CN" altLang="en-US" dirty="0"/>
              <a:t>语法定义</a:t>
            </a:r>
            <a:endParaRPr lang="en-US" altLang="zh-CN" dirty="0"/>
          </a:p>
          <a:p>
            <a:pPr lvl="1">
              <a:lnSpc>
                <a:spcPct val="150000"/>
              </a:lnSpc>
            </a:pPr>
            <a:r>
              <a:rPr lang="zh-CN" altLang="en-US" dirty="0"/>
              <a:t>权限修饰符 </a:t>
            </a:r>
            <a:r>
              <a:rPr lang="en-US" altLang="zh-CN" dirty="0">
                <a:solidFill>
                  <a:srgbClr val="FF0000"/>
                </a:solidFill>
              </a:rPr>
              <a:t>static</a:t>
            </a:r>
            <a:r>
              <a:rPr lang="en-US" altLang="zh-CN" dirty="0"/>
              <a:t> </a:t>
            </a:r>
            <a:r>
              <a:rPr lang="zh-CN" altLang="en-US" dirty="0"/>
              <a:t>返回值类型 方法名（形式参数列表）</a:t>
            </a:r>
            <a:r>
              <a:rPr lang="en-US" altLang="zh-CN" dirty="0"/>
              <a:t>{</a:t>
            </a:r>
          </a:p>
          <a:p>
            <a:pPr lvl="1">
              <a:lnSpc>
                <a:spcPct val="150000"/>
              </a:lnSpc>
            </a:pPr>
            <a:r>
              <a:rPr lang="en-US" altLang="zh-CN" dirty="0"/>
              <a:t>         …</a:t>
            </a:r>
            <a:r>
              <a:rPr lang="zh-CN" altLang="en-US" dirty="0"/>
              <a:t>方法体</a:t>
            </a:r>
            <a:endParaRPr lang="en-US" altLang="zh-CN" dirty="0"/>
          </a:p>
          <a:p>
            <a:pPr lvl="1">
              <a:lnSpc>
                <a:spcPct val="150000"/>
              </a:lnSpc>
            </a:pPr>
            <a:r>
              <a:rPr lang="en-US" altLang="zh-CN" dirty="0"/>
              <a:t> }</a:t>
            </a:r>
          </a:p>
          <a:p>
            <a:pPr>
              <a:lnSpc>
                <a:spcPct val="150000"/>
              </a:lnSpc>
            </a:pPr>
            <a:r>
              <a:rPr lang="zh-CN" altLang="en-US" dirty="0"/>
              <a:t>使用方法</a:t>
            </a:r>
            <a:endParaRPr lang="en-US" altLang="zh-CN" dirty="0"/>
          </a:p>
          <a:p>
            <a:pPr lvl="1">
              <a:lnSpc>
                <a:spcPct val="150000"/>
              </a:lnSpc>
            </a:pPr>
            <a:r>
              <a:rPr lang="zh-CN" altLang="en-US" b="1" dirty="0">
                <a:solidFill>
                  <a:schemeClr val="accent2">
                    <a:lumMod val="75000"/>
                  </a:schemeClr>
                </a:solidFill>
              </a:rPr>
              <a:t>类名</a:t>
            </a:r>
            <a:r>
              <a:rPr lang="en-US" altLang="zh-CN" b="1" dirty="0">
                <a:solidFill>
                  <a:schemeClr val="accent2">
                    <a:lumMod val="75000"/>
                  </a:schemeClr>
                </a:solidFill>
              </a:rPr>
              <a:t>. </a:t>
            </a:r>
            <a:r>
              <a:rPr lang="zh-CN" altLang="en-US" b="1" dirty="0">
                <a:solidFill>
                  <a:schemeClr val="accent2">
                    <a:lumMod val="75000"/>
                  </a:schemeClr>
                </a:solidFill>
              </a:rPr>
              <a:t>方法名</a:t>
            </a:r>
            <a:r>
              <a:rPr lang="en-US" altLang="zh-CN" b="1" dirty="0">
                <a:solidFill>
                  <a:schemeClr val="accent2">
                    <a:lumMod val="75000"/>
                  </a:schemeClr>
                </a:solidFill>
              </a:rPr>
              <a:t>(</a:t>
            </a:r>
            <a:r>
              <a:rPr lang="zh-CN" altLang="en-US" b="1" dirty="0">
                <a:solidFill>
                  <a:schemeClr val="accent2">
                    <a:lumMod val="75000"/>
                  </a:schemeClr>
                </a:solidFill>
              </a:rPr>
              <a:t>实际参数列表</a:t>
            </a:r>
            <a:r>
              <a:rPr lang="en-US" altLang="zh-CN" b="1" dirty="0">
                <a:solidFill>
                  <a:schemeClr val="accent2">
                    <a:lumMod val="75000"/>
                  </a:schemeClr>
                </a:solidFill>
              </a:rPr>
              <a:t>)</a:t>
            </a:r>
            <a:r>
              <a:rPr lang="zh-CN" altLang="en-US" b="1" dirty="0">
                <a:solidFill>
                  <a:schemeClr val="accent2">
                    <a:lumMod val="75000"/>
                  </a:schemeClr>
                </a:solidFill>
              </a:rPr>
              <a:t>；</a:t>
            </a:r>
            <a:endParaRPr lang="en-US" altLang="zh-CN" b="1" dirty="0">
              <a:solidFill>
                <a:schemeClr val="accent2">
                  <a:lumMod val="75000"/>
                </a:schemeClr>
              </a:solidFill>
            </a:endParaRPr>
          </a:p>
        </p:txBody>
      </p:sp>
    </p:spTree>
    <p:extLst>
      <p:ext uri="{BB962C8B-B14F-4D97-AF65-F5344CB8AC3E}">
        <p14:creationId xmlns:p14="http://schemas.microsoft.com/office/powerpoint/2010/main" val="186889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fade">
                                      <p:cBhvr>
                                        <p:cTn id="7" dur="1000"/>
                                        <p:tgtEl>
                                          <p:spTgt spid="14339">
                                            <p:txEl>
                                              <p:pRg st="1" end="1"/>
                                            </p:txEl>
                                          </p:spTgt>
                                        </p:tgtEl>
                                      </p:cBhvr>
                                    </p:animEffect>
                                    <p:anim calcmode="lin" valueType="num">
                                      <p:cBhvr>
                                        <p:cTn id="8" dur="10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4339">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339">
                                            <p:txEl>
                                              <p:pRg st="2" end="2"/>
                                            </p:txEl>
                                          </p:spTgt>
                                        </p:tgtEl>
                                        <p:attrNameLst>
                                          <p:attrName>style.visibility</p:attrName>
                                        </p:attrNameLst>
                                      </p:cBhvr>
                                      <p:to>
                                        <p:strVal val="visible"/>
                                      </p:to>
                                    </p:set>
                                    <p:animEffect transition="in" filter="fade">
                                      <p:cBhvr>
                                        <p:cTn id="12" dur="1000"/>
                                        <p:tgtEl>
                                          <p:spTgt spid="14339">
                                            <p:txEl>
                                              <p:pRg st="2" end="2"/>
                                            </p:txEl>
                                          </p:spTgt>
                                        </p:tgtEl>
                                      </p:cBhvr>
                                    </p:animEffect>
                                    <p:anim calcmode="lin" valueType="num">
                                      <p:cBhvr>
                                        <p:cTn id="13"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4339">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339">
                                            <p:txEl>
                                              <p:pRg st="3" end="3"/>
                                            </p:txEl>
                                          </p:spTgt>
                                        </p:tgtEl>
                                        <p:attrNameLst>
                                          <p:attrName>style.visibility</p:attrName>
                                        </p:attrNameLst>
                                      </p:cBhvr>
                                      <p:to>
                                        <p:strVal val="visible"/>
                                      </p:to>
                                    </p:set>
                                    <p:animEffect transition="in" filter="fade">
                                      <p:cBhvr>
                                        <p:cTn id="17" dur="1000"/>
                                        <p:tgtEl>
                                          <p:spTgt spid="14339">
                                            <p:txEl>
                                              <p:pRg st="3" end="3"/>
                                            </p:txEl>
                                          </p:spTgt>
                                        </p:tgtEl>
                                      </p:cBhvr>
                                    </p:animEffect>
                                    <p:anim calcmode="lin" valueType="num">
                                      <p:cBhvr>
                                        <p:cTn id="18" dur="10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4339">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339">
                                            <p:txEl>
                                              <p:pRg st="4" end="4"/>
                                            </p:txEl>
                                          </p:spTgt>
                                        </p:tgtEl>
                                        <p:attrNameLst>
                                          <p:attrName>style.visibility</p:attrName>
                                        </p:attrNameLst>
                                      </p:cBhvr>
                                      <p:to>
                                        <p:strVal val="visible"/>
                                      </p:to>
                                    </p:set>
                                    <p:animEffect transition="in" filter="fade">
                                      <p:cBhvr>
                                        <p:cTn id="22" dur="1000"/>
                                        <p:tgtEl>
                                          <p:spTgt spid="14339">
                                            <p:txEl>
                                              <p:pRg st="4" end="4"/>
                                            </p:txEl>
                                          </p:spTgt>
                                        </p:tgtEl>
                                      </p:cBhvr>
                                    </p:animEffect>
                                    <p:anim calcmode="lin" valueType="num">
                                      <p:cBhvr>
                                        <p:cTn id="23" dur="10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433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4339">
                                            <p:txEl>
                                              <p:pRg st="5" end="5"/>
                                            </p:txEl>
                                          </p:spTgt>
                                        </p:tgtEl>
                                        <p:attrNameLst>
                                          <p:attrName>style.visibility</p:attrName>
                                        </p:attrNameLst>
                                      </p:cBhvr>
                                      <p:to>
                                        <p:strVal val="visible"/>
                                      </p:to>
                                    </p:set>
                                    <p:animEffect transition="in" filter="fade">
                                      <p:cBhvr>
                                        <p:cTn id="29" dur="1000"/>
                                        <p:tgtEl>
                                          <p:spTgt spid="14339">
                                            <p:txEl>
                                              <p:pRg st="5" end="5"/>
                                            </p:txEl>
                                          </p:spTgt>
                                        </p:tgtEl>
                                      </p:cBhvr>
                                    </p:animEffect>
                                    <p:anim calcmode="lin" valueType="num">
                                      <p:cBhvr>
                                        <p:cTn id="30" dur="10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4339">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4339">
                                            <p:txEl>
                                              <p:pRg st="6" end="6"/>
                                            </p:txEl>
                                          </p:spTgt>
                                        </p:tgtEl>
                                        <p:attrNameLst>
                                          <p:attrName>style.visibility</p:attrName>
                                        </p:attrNameLst>
                                      </p:cBhvr>
                                      <p:to>
                                        <p:strVal val="visible"/>
                                      </p:to>
                                    </p:set>
                                    <p:animEffect transition="in" filter="fade">
                                      <p:cBhvr>
                                        <p:cTn id="34" dur="1000"/>
                                        <p:tgtEl>
                                          <p:spTgt spid="14339">
                                            <p:txEl>
                                              <p:pRg st="6" end="6"/>
                                            </p:txEl>
                                          </p:spTgt>
                                        </p:tgtEl>
                                      </p:cBhvr>
                                    </p:animEffect>
                                    <p:anim calcmode="lin" valueType="num">
                                      <p:cBhvr>
                                        <p:cTn id="35" dur="10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433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2077</TotalTime>
  <Words>1493</Words>
  <Application>Microsoft Office PowerPoint</Application>
  <PresentationFormat>宽屏</PresentationFormat>
  <Paragraphs>291</Paragraphs>
  <Slides>27</Slides>
  <Notes>21</Notes>
  <HiddenSlides>2</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27</vt:i4>
      </vt:variant>
    </vt:vector>
  </HeadingPairs>
  <TitlesOfParts>
    <vt:vector size="31" baseType="lpstr">
      <vt:lpstr>华文新魏</vt:lpstr>
      <vt:lpstr>微软雅黑</vt:lpstr>
      <vt:lpstr>Arial</vt:lpstr>
      <vt:lpstr>3_Default Design</vt:lpstr>
      <vt:lpstr>第十章  static修饰符 </vt:lpstr>
      <vt:lpstr>讲授思路　　　　　　　　　</vt:lpstr>
      <vt:lpstr>静态属性</vt:lpstr>
      <vt:lpstr>静态属性</vt:lpstr>
      <vt:lpstr>静态属性</vt:lpstr>
      <vt:lpstr>静态属性</vt:lpstr>
      <vt:lpstr>静态属性</vt:lpstr>
      <vt:lpstr>静态属性</vt:lpstr>
      <vt:lpstr>静态方法</vt:lpstr>
      <vt:lpstr>静态方法</vt:lpstr>
      <vt:lpstr>静态方法</vt:lpstr>
      <vt:lpstr>静态方法</vt:lpstr>
      <vt:lpstr>静态方法</vt:lpstr>
      <vt:lpstr>静态方法</vt:lpstr>
      <vt:lpstr>静态代码块</vt:lpstr>
      <vt:lpstr>静态代码块</vt:lpstr>
      <vt:lpstr>静态代码块</vt:lpstr>
      <vt:lpstr>静态代码块</vt:lpstr>
      <vt:lpstr>扩展</vt:lpstr>
      <vt:lpstr>扩展</vt:lpstr>
      <vt:lpstr>静态内部类</vt:lpstr>
      <vt:lpstr>补充</vt:lpstr>
      <vt:lpstr>总结</vt:lpstr>
      <vt:lpstr>总结</vt:lpstr>
      <vt:lpstr>总结</vt:lpstr>
      <vt:lpstr>总结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注释、标识符、关键字 </dc:title>
  <cp:lastModifiedBy> </cp:lastModifiedBy>
  <cp:revision>285</cp:revision>
  <dcterms:modified xsi:type="dcterms:W3CDTF">2019-11-01T01:13:48Z</dcterms:modified>
</cp:coreProperties>
</file>