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2"/>
  </p:notesMasterIdLst>
  <p:handoutMasterIdLst>
    <p:handoutMasterId r:id="rId63"/>
  </p:handoutMasterIdLst>
  <p:sldIdLst>
    <p:sldId id="256" r:id="rId2"/>
    <p:sldId id="481" r:id="rId3"/>
    <p:sldId id="461" r:id="rId4"/>
    <p:sldId id="462" r:id="rId5"/>
    <p:sldId id="463" r:id="rId6"/>
    <p:sldId id="464" r:id="rId7"/>
    <p:sldId id="465" r:id="rId8"/>
    <p:sldId id="484" r:id="rId9"/>
    <p:sldId id="485" r:id="rId10"/>
    <p:sldId id="486" r:id="rId11"/>
    <p:sldId id="487" r:id="rId12"/>
    <p:sldId id="489" r:id="rId13"/>
    <p:sldId id="490" r:id="rId14"/>
    <p:sldId id="491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38" r:id="rId31"/>
    <p:sldId id="539" r:id="rId32"/>
    <p:sldId id="540" r:id="rId33"/>
    <p:sldId id="541" r:id="rId34"/>
    <p:sldId id="510" r:id="rId35"/>
    <p:sldId id="511" r:id="rId36"/>
    <p:sldId id="513" r:id="rId37"/>
    <p:sldId id="514" r:id="rId38"/>
    <p:sldId id="535" r:id="rId39"/>
    <p:sldId id="543" r:id="rId40"/>
    <p:sldId id="542" r:id="rId41"/>
    <p:sldId id="516" r:id="rId42"/>
    <p:sldId id="528" r:id="rId43"/>
    <p:sldId id="529" r:id="rId44"/>
    <p:sldId id="530" r:id="rId45"/>
    <p:sldId id="532" r:id="rId46"/>
    <p:sldId id="533" r:id="rId47"/>
    <p:sldId id="527" r:id="rId48"/>
    <p:sldId id="517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438" r:id="rId59"/>
    <p:sldId id="536" r:id="rId60"/>
    <p:sldId id="440" r:id="rId61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068" autoAdjust="0"/>
    <p:restoredTop sz="88706" autoAdjust="0"/>
  </p:normalViewPr>
  <p:slideViewPr>
    <p:cSldViewPr>
      <p:cViewPr varScale="1">
        <p:scale>
          <a:sx n="67" d="100"/>
          <a:sy n="67" d="100"/>
        </p:scale>
        <p:origin x="11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D3540-7934-42F0-994A-730EF167E5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2130B03-DA96-4B5C-BCAF-675FC4A2AC66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首先，确保检测对象类型正确</a:t>
          </a:r>
        </a:p>
      </dgm:t>
    </dgm:pt>
    <dgm:pt modelId="{6AD7C609-D55F-48EA-99BB-C413FD3AE940}" type="par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AE49EA-C2C0-4B80-AD97-83BF6331379B}" type="sib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FE2A1F-2DAF-4EAF-B4B7-33F8A207FCB5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其次，比较我们所关心的属性</a:t>
          </a:r>
        </a:p>
      </dgm:t>
    </dgm:pt>
    <dgm:pt modelId="{86CF4D1F-FA67-41EE-BB01-5D57C03F0DAF}" type="par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1881D0-85FC-406D-BE3B-F82E0A072052}" type="sib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E3695-0548-4B01-B9F6-C30886502E19}" type="pres">
      <dgm:prSet presAssocID="{2D0D3540-7934-42F0-994A-730EF167E5F2}" presName="linearFlow" presStyleCnt="0">
        <dgm:presLayoutVars>
          <dgm:resizeHandles val="exact"/>
        </dgm:presLayoutVars>
      </dgm:prSet>
      <dgm:spPr/>
    </dgm:pt>
    <dgm:pt modelId="{C5059732-8045-4F9D-8E1A-9B9FA231CBCF}" type="pres">
      <dgm:prSet presAssocID="{82130B03-DA96-4B5C-BCAF-675FC4A2AC66}" presName="node" presStyleLbl="node1" presStyleIdx="0" presStyleCnt="2">
        <dgm:presLayoutVars>
          <dgm:bulletEnabled val="1"/>
        </dgm:presLayoutVars>
      </dgm:prSet>
      <dgm:spPr/>
    </dgm:pt>
    <dgm:pt modelId="{526D1B6F-60D0-499B-A422-33DBB4799F28}" type="pres">
      <dgm:prSet presAssocID="{81AE49EA-C2C0-4B80-AD97-83BF6331379B}" presName="sibTrans" presStyleLbl="sibTrans2D1" presStyleIdx="0" presStyleCnt="1"/>
      <dgm:spPr/>
    </dgm:pt>
    <dgm:pt modelId="{19E3AFE2-F25F-4534-BA56-410AE8ED08AE}" type="pres">
      <dgm:prSet presAssocID="{81AE49EA-C2C0-4B80-AD97-83BF6331379B}" presName="connectorText" presStyleLbl="sibTrans2D1" presStyleIdx="0" presStyleCnt="1"/>
      <dgm:spPr/>
    </dgm:pt>
    <dgm:pt modelId="{E24B7D32-C97C-40C3-B7E4-A3C36B48F04B}" type="pres">
      <dgm:prSet presAssocID="{FAFE2A1F-2DAF-4EAF-B4B7-33F8A207FCB5}" presName="node" presStyleLbl="node1" presStyleIdx="1" presStyleCnt="2">
        <dgm:presLayoutVars>
          <dgm:bulletEnabled val="1"/>
        </dgm:presLayoutVars>
      </dgm:prSet>
      <dgm:spPr/>
    </dgm:pt>
  </dgm:ptLst>
  <dgm:cxnLst>
    <dgm:cxn modelId="{87836B23-2BAB-49AE-A7F6-C8268B839F9E}" srcId="{2D0D3540-7934-42F0-994A-730EF167E5F2}" destId="{82130B03-DA96-4B5C-BCAF-675FC4A2AC66}" srcOrd="0" destOrd="0" parTransId="{6AD7C609-D55F-48EA-99BB-C413FD3AE940}" sibTransId="{81AE49EA-C2C0-4B80-AD97-83BF6331379B}"/>
    <dgm:cxn modelId="{153DF52C-C832-4BE5-B2AF-6FDF997A8DC2}" type="presOf" srcId="{81AE49EA-C2C0-4B80-AD97-83BF6331379B}" destId="{19E3AFE2-F25F-4534-BA56-410AE8ED08AE}" srcOrd="1" destOrd="0" presId="urn:microsoft.com/office/officeart/2005/8/layout/process2"/>
    <dgm:cxn modelId="{289E5B80-0DE1-4964-89BE-B45880CC932F}" type="presOf" srcId="{81AE49EA-C2C0-4B80-AD97-83BF6331379B}" destId="{526D1B6F-60D0-499B-A422-33DBB4799F28}" srcOrd="0" destOrd="0" presId="urn:microsoft.com/office/officeart/2005/8/layout/process2"/>
    <dgm:cxn modelId="{EA77BCAC-F5AE-4906-8F31-2103C5F7BB9F}" srcId="{2D0D3540-7934-42F0-994A-730EF167E5F2}" destId="{FAFE2A1F-2DAF-4EAF-B4B7-33F8A207FCB5}" srcOrd="1" destOrd="0" parTransId="{86CF4D1F-FA67-41EE-BB01-5D57C03F0DAF}" sibTransId="{531881D0-85FC-406D-BE3B-F82E0A072052}"/>
    <dgm:cxn modelId="{888C3EC5-EFD2-4A93-9815-AD6C414A0280}" type="presOf" srcId="{FAFE2A1F-2DAF-4EAF-B4B7-33F8A207FCB5}" destId="{E24B7D32-C97C-40C3-B7E4-A3C36B48F04B}" srcOrd="0" destOrd="0" presId="urn:microsoft.com/office/officeart/2005/8/layout/process2"/>
    <dgm:cxn modelId="{D30A44C8-DFFC-4991-97C0-1127579B2F84}" type="presOf" srcId="{2D0D3540-7934-42F0-994A-730EF167E5F2}" destId="{3E3E3695-0548-4B01-B9F6-C30886502E19}" srcOrd="0" destOrd="0" presId="urn:microsoft.com/office/officeart/2005/8/layout/process2"/>
    <dgm:cxn modelId="{835B54F5-08BF-4920-8609-D19AA852A0DC}" type="presOf" srcId="{82130B03-DA96-4B5C-BCAF-675FC4A2AC66}" destId="{C5059732-8045-4F9D-8E1A-9B9FA231CBCF}" srcOrd="0" destOrd="0" presId="urn:microsoft.com/office/officeart/2005/8/layout/process2"/>
    <dgm:cxn modelId="{FC80007B-584C-414E-826C-12AE67EF38DC}" type="presParOf" srcId="{3E3E3695-0548-4B01-B9F6-C30886502E19}" destId="{C5059732-8045-4F9D-8E1A-9B9FA231CBCF}" srcOrd="0" destOrd="0" presId="urn:microsoft.com/office/officeart/2005/8/layout/process2"/>
    <dgm:cxn modelId="{121046E5-01C1-4EA5-8AC0-B738DB0E2B89}" type="presParOf" srcId="{3E3E3695-0548-4B01-B9F6-C30886502E19}" destId="{526D1B6F-60D0-499B-A422-33DBB4799F28}" srcOrd="1" destOrd="0" presId="urn:microsoft.com/office/officeart/2005/8/layout/process2"/>
    <dgm:cxn modelId="{6D627F2B-F172-46C8-A9F3-5A9ECAE10E6D}" type="presParOf" srcId="{526D1B6F-60D0-499B-A422-33DBB4799F28}" destId="{19E3AFE2-F25F-4534-BA56-410AE8ED08AE}" srcOrd="0" destOrd="0" presId="urn:microsoft.com/office/officeart/2005/8/layout/process2"/>
    <dgm:cxn modelId="{ADC40D7A-9A0A-4978-9B9E-ACBB0E50F5AE}" type="presParOf" srcId="{3E3E3695-0548-4B01-B9F6-C30886502E19}" destId="{E24B7D32-C97C-40C3-B7E4-A3C36B48F04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88635-0502-476A-8297-AE1E7CF082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819F4-E5B5-48EC-B644-3EF8D5F7BC9B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自反的</a:t>
          </a:r>
        </a:p>
      </dgm:t>
    </dgm:pt>
    <dgm:pt modelId="{3D6220DD-C413-4404-A7E0-19B728E4E29E}" type="par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29BEBC-B204-40F6-9B37-8F60FA60DA99}" type="sib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250AE2C-F981-40CF-BBED-6D5D4D0AA18A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引用，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都应返回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F898AE8-8CB1-4973-B66D-C35E7694CD2B}" type="par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3C981F-723C-4C29-8911-02315663EF4E}" type="sib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56FD9-D1E8-47B8-974E-4E10CFB1EA71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对称的</a:t>
          </a:r>
        </a:p>
      </dgm:t>
    </dgm:pt>
    <dgm:pt modelId="{4A02336B-8FA2-4627-B306-C845E18C8925}" type="par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CFEF5B4-2A67-4E54-96D6-98AE4F526B51}" type="sib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207A24-B7BD-4188-8049-8ADC5B5A9CA0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引用，当且仅当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zh-CN" altLang="en-US" sz="2000" dirty="0">
              <a:solidFill>
                <a:schemeClr val="tx1"/>
              </a:solidFill>
            </a:rPr>
            <a:t>（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）时，</a:t>
          </a:r>
          <a:r>
            <a:rPr lang="en-US" altLang="zh-CN" sz="2000" dirty="0" err="1">
              <a:solidFill>
                <a:schemeClr val="tx1"/>
              </a:solidFill>
            </a:rPr>
            <a:t>y.equals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才返回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4584D53-CE06-4108-B6B4-5E467B6D267F}" type="par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429005-8B79-4F2A-9E17-6875137DC360}" type="sib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EEB2AB-A91F-4E58-BCB3-7CF3A4A14147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传递的</a:t>
          </a:r>
        </a:p>
      </dgm:t>
    </dgm:pt>
    <dgm:pt modelId="{2DC61C54-36C7-4490-AA60-5AE94988DED9}" type="par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D530201-B58C-483B-907B-71ACF436432A}" type="sib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D6879B-2B2F-4BFA-A924-4983172276EB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z</a:t>
          </a:r>
          <a:r>
            <a:rPr lang="zh-CN" altLang="en-US" sz="2000" dirty="0">
              <a:solidFill>
                <a:schemeClr val="tx1"/>
              </a:solidFill>
            </a:rPr>
            <a:t>引用</a:t>
          </a:r>
          <a:r>
            <a:rPr lang="en-US" altLang="zh-CN" sz="2000" dirty="0">
              <a:solidFill>
                <a:schemeClr val="tx1"/>
              </a:solidFill>
            </a:rPr>
            <a:t>,</a:t>
          </a:r>
          <a:r>
            <a:rPr lang="zh-CN" altLang="en-US" sz="2000" dirty="0">
              <a:solidFill>
                <a:schemeClr val="tx1"/>
              </a:solidFill>
            </a:rPr>
            <a:t>如果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(y)</a:t>
          </a:r>
          <a:r>
            <a:rPr lang="zh-CN" altLang="en-US" sz="2000" dirty="0">
              <a:solidFill>
                <a:schemeClr val="tx1"/>
              </a:solidFill>
            </a:rPr>
            <a:t>和</a:t>
          </a:r>
          <a:r>
            <a:rPr lang="en-US" altLang="zh-CN" sz="2000" dirty="0" err="1">
              <a:solidFill>
                <a:schemeClr val="tx1"/>
              </a:solidFill>
            </a:rPr>
            <a:t>y.equals</a:t>
          </a:r>
          <a:r>
            <a:rPr lang="en-US" altLang="zh-CN" sz="2000" dirty="0">
              <a:solidFill>
                <a:schemeClr val="tx1"/>
              </a:solidFill>
            </a:rPr>
            <a:t>(z)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r>
            <a:rPr lang="zh-CN" altLang="en-US" sz="2000" dirty="0">
              <a:solidFill>
                <a:schemeClr val="tx1"/>
              </a:solidFill>
            </a:rPr>
            <a:t>，则</a:t>
          </a:r>
          <a:r>
            <a:rPr lang="en-US" altLang="zh-CN" sz="2000" dirty="0" err="1">
              <a:solidFill>
                <a:schemeClr val="tx1"/>
              </a:solidFill>
            </a:rPr>
            <a:t>z.equals</a:t>
          </a:r>
          <a:r>
            <a:rPr lang="en-US" altLang="zh-CN" sz="2000" dirty="0">
              <a:solidFill>
                <a:schemeClr val="tx1"/>
              </a:solidFill>
            </a:rPr>
            <a:t>(x)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087D5AE-A888-4B2C-B498-F090014A613D}" type="par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0C2883-83CE-4661-9274-D6FA56E87F53}" type="sib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8E76DA-7237-4C4C-B843-12D1DA7A6195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一致的</a:t>
          </a:r>
        </a:p>
      </dgm:t>
    </dgm:pt>
    <dgm:pt modelId="{E7C576C4-B6C6-445B-8C11-03F87A0B05B3}" type="par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4DEBD5-25BB-4B19-A672-15B484F28C27}" type="sib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78C145-6BC4-4AB1-8F6D-F22CFC25B06E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对任意的</a:t>
          </a:r>
          <a:r>
            <a:rPr lang="en-US" altLang="zh-CN" sz="2000" dirty="0">
              <a:solidFill>
                <a:schemeClr val="tx1"/>
              </a:solidFill>
            </a:rPr>
            <a:t>x</a:t>
          </a:r>
          <a:r>
            <a:rPr lang="zh-CN" altLang="en-US" sz="2000" dirty="0">
              <a:solidFill>
                <a:schemeClr val="tx1"/>
              </a:solidFill>
            </a:rPr>
            <a:t>、</a:t>
          </a:r>
          <a:r>
            <a:rPr lang="en-US" altLang="zh-CN" sz="2000" dirty="0">
              <a:solidFill>
                <a:schemeClr val="tx1"/>
              </a:solidFill>
            </a:rPr>
            <a:t>y</a:t>
          </a:r>
          <a:r>
            <a:rPr lang="zh-CN" altLang="en-US" sz="2000" dirty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dirty="0" err="1">
              <a:solidFill>
                <a:schemeClr val="tx1"/>
              </a:solidFill>
            </a:rPr>
            <a:t>x.equals</a:t>
          </a:r>
          <a:r>
            <a:rPr lang="en-US" altLang="zh-CN" sz="2000" dirty="0">
              <a:solidFill>
                <a:schemeClr val="tx1"/>
              </a:solidFill>
            </a:rPr>
            <a:t>(y)</a:t>
          </a:r>
          <a:r>
            <a:rPr lang="zh-CN" altLang="en-US" sz="2000" dirty="0">
              <a:solidFill>
                <a:schemeClr val="tx1"/>
              </a:solidFill>
            </a:rPr>
            <a:t>返回一致的结果</a:t>
          </a:r>
        </a:p>
      </dgm:t>
    </dgm:pt>
    <dgm:pt modelId="{233FEEB4-086F-4537-A85A-80ED324A67A8}" type="par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E5DA2B3-D6BB-48EE-8C9C-158CF6643E79}" type="sib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DDEADD4-7E37-434C-A9C8-0DEDF7645F2D}">
      <dgm:prSet phldrT="[文本]" custT="1"/>
      <dgm:spPr/>
      <dgm:t>
        <a:bodyPr/>
        <a:lstStyle/>
        <a:p>
          <a:r>
            <a:rPr lang="zh-CN" altLang="en-US" sz="3200">
              <a:solidFill>
                <a:schemeClr val="tx1"/>
              </a:solidFill>
            </a:rPr>
            <a:t>非空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9904A25-1537-4112-B6C5-578B399E8F2B}" type="par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DE8E0A1F-33F1-4952-B080-01889619EDAA}" type="sib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EDEA1688-3E34-4870-8E98-3620760820EC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1"/>
              </a:solidFill>
            </a:rPr>
            <a:t>对任意非</a:t>
          </a:r>
          <a:r>
            <a:rPr lang="en-US" altLang="zh-CN" sz="2000" dirty="0">
              <a:solidFill>
                <a:schemeClr val="tx1"/>
              </a:solidFill>
            </a:rPr>
            <a:t>NULL</a:t>
          </a:r>
          <a:r>
            <a:rPr lang="zh-CN" altLang="en-US" sz="2000" dirty="0">
              <a:solidFill>
                <a:schemeClr val="tx1"/>
              </a:solidFill>
            </a:rPr>
            <a:t>引用</a:t>
          </a:r>
          <a:r>
            <a:rPr lang="en-US" altLang="zh-CN" sz="2000" dirty="0" err="1">
              <a:solidFill>
                <a:schemeClr val="tx1"/>
              </a:solidFill>
            </a:rPr>
            <a:t>x,x.equals</a:t>
          </a:r>
          <a:r>
            <a:rPr lang="en-US" altLang="zh-CN" sz="2000" dirty="0">
              <a:solidFill>
                <a:schemeClr val="tx1"/>
              </a:solidFill>
            </a:rPr>
            <a:t>(null)</a:t>
          </a:r>
          <a:r>
            <a:rPr lang="zh-CN" altLang="en-US" sz="2000" dirty="0">
              <a:solidFill>
                <a:schemeClr val="tx1"/>
              </a:solidFill>
            </a:rPr>
            <a:t>返回</a:t>
          </a:r>
          <a:r>
            <a:rPr lang="en-US" altLang="zh-CN" sz="2000" dirty="0">
              <a:solidFill>
                <a:schemeClr val="tx1"/>
              </a:solidFill>
            </a:rPr>
            <a:t>false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49ACE59C-DD2C-4D66-9C5D-711AD3A75A6E}" type="par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5C68886C-8CB5-4557-9B42-E2C06806AD96}" type="sib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D7D4BF36-0B42-4491-9DD1-DA8613F38EE7}" type="pres">
      <dgm:prSet presAssocID="{D4388635-0502-476A-8297-AE1E7CF0822B}" presName="Name0" presStyleCnt="0">
        <dgm:presLayoutVars>
          <dgm:dir/>
          <dgm:animLvl val="lvl"/>
          <dgm:resizeHandles val="exact"/>
        </dgm:presLayoutVars>
      </dgm:prSet>
      <dgm:spPr/>
    </dgm:pt>
    <dgm:pt modelId="{7C6B06A5-E994-4707-9E13-833D04381EE3}" type="pres">
      <dgm:prSet presAssocID="{BF9819F4-E5B5-48EC-B644-3EF8D5F7BC9B}" presName="linNode" presStyleCnt="0"/>
      <dgm:spPr/>
    </dgm:pt>
    <dgm:pt modelId="{3C489B97-FCFC-4513-B080-08BF54D74329}" type="pres">
      <dgm:prSet presAssocID="{BF9819F4-E5B5-48EC-B644-3EF8D5F7BC9B}" presName="parentText" presStyleLbl="node1" presStyleIdx="0" presStyleCnt="5" custScaleX="53561">
        <dgm:presLayoutVars>
          <dgm:chMax val="1"/>
          <dgm:bulletEnabled val="1"/>
        </dgm:presLayoutVars>
      </dgm:prSet>
      <dgm:spPr/>
    </dgm:pt>
    <dgm:pt modelId="{11CDBF13-0D01-4944-8D59-6E082987FF21}" type="pres">
      <dgm:prSet presAssocID="{BF9819F4-E5B5-48EC-B644-3EF8D5F7BC9B}" presName="descendantText" presStyleLbl="alignAccFollowNode1" presStyleIdx="0" presStyleCnt="5" custScaleX="126165">
        <dgm:presLayoutVars>
          <dgm:bulletEnabled val="1"/>
        </dgm:presLayoutVars>
      </dgm:prSet>
      <dgm:spPr/>
    </dgm:pt>
    <dgm:pt modelId="{20C3D636-9FED-4254-8121-01C33FE4410D}" type="pres">
      <dgm:prSet presAssocID="{5029BEBC-B204-40F6-9B37-8F60FA60DA99}" presName="sp" presStyleCnt="0"/>
      <dgm:spPr/>
    </dgm:pt>
    <dgm:pt modelId="{D60D7E12-A73A-4EE8-AC9F-F595E1EC7711}" type="pres">
      <dgm:prSet presAssocID="{6A156FD9-D1E8-47B8-974E-4E10CFB1EA71}" presName="linNode" presStyleCnt="0"/>
      <dgm:spPr/>
    </dgm:pt>
    <dgm:pt modelId="{BC802D9E-70AF-465D-9A43-CCFECBAF28DE}" type="pres">
      <dgm:prSet presAssocID="{6A156FD9-D1E8-47B8-974E-4E10CFB1EA71}" presName="parentText" presStyleLbl="node1" presStyleIdx="1" presStyleCnt="5" custScaleX="53561">
        <dgm:presLayoutVars>
          <dgm:chMax val="1"/>
          <dgm:bulletEnabled val="1"/>
        </dgm:presLayoutVars>
      </dgm:prSet>
      <dgm:spPr/>
    </dgm:pt>
    <dgm:pt modelId="{C5E20766-67AA-40DC-A17D-C5DA50783A76}" type="pres">
      <dgm:prSet presAssocID="{6A156FD9-D1E8-47B8-974E-4E10CFB1EA71}" presName="descendantText" presStyleLbl="alignAccFollowNode1" presStyleIdx="1" presStyleCnt="5" custScaleX="126165">
        <dgm:presLayoutVars>
          <dgm:bulletEnabled val="1"/>
        </dgm:presLayoutVars>
      </dgm:prSet>
      <dgm:spPr/>
    </dgm:pt>
    <dgm:pt modelId="{A8530770-D637-42A2-A6EB-FF08C518FE3A}" type="pres">
      <dgm:prSet presAssocID="{5CFEF5B4-2A67-4E54-96D6-98AE4F526B51}" presName="sp" presStyleCnt="0"/>
      <dgm:spPr/>
    </dgm:pt>
    <dgm:pt modelId="{CA9E335B-3081-4C44-9ADA-ECF93E9A91FE}" type="pres">
      <dgm:prSet presAssocID="{3EEEB2AB-A91F-4E58-BCB3-7CF3A4A14147}" presName="linNode" presStyleCnt="0"/>
      <dgm:spPr/>
    </dgm:pt>
    <dgm:pt modelId="{32A8EC90-0290-48CE-8C86-23A012EF9DAF}" type="pres">
      <dgm:prSet presAssocID="{3EEEB2AB-A91F-4E58-BCB3-7CF3A4A14147}" presName="parentText" presStyleLbl="node1" presStyleIdx="2" presStyleCnt="5" custScaleX="53561">
        <dgm:presLayoutVars>
          <dgm:chMax val="1"/>
          <dgm:bulletEnabled val="1"/>
        </dgm:presLayoutVars>
      </dgm:prSet>
      <dgm:spPr/>
    </dgm:pt>
    <dgm:pt modelId="{83C28E6F-3D0B-46C1-B4BC-BD6B31B4A324}" type="pres">
      <dgm:prSet presAssocID="{3EEEB2AB-A91F-4E58-BCB3-7CF3A4A14147}" presName="descendantText" presStyleLbl="alignAccFollowNode1" presStyleIdx="2" presStyleCnt="5" custScaleX="126165">
        <dgm:presLayoutVars>
          <dgm:bulletEnabled val="1"/>
        </dgm:presLayoutVars>
      </dgm:prSet>
      <dgm:spPr/>
    </dgm:pt>
    <dgm:pt modelId="{5DAF7552-875B-480E-9DE3-161397BB3B90}" type="pres">
      <dgm:prSet presAssocID="{BD530201-B58C-483B-907B-71ACF436432A}" presName="sp" presStyleCnt="0"/>
      <dgm:spPr/>
    </dgm:pt>
    <dgm:pt modelId="{253965C1-DF9C-4E72-8FD1-E7A3D8737940}" type="pres">
      <dgm:prSet presAssocID="{C68E76DA-7237-4C4C-B843-12D1DA7A6195}" presName="linNode" presStyleCnt="0"/>
      <dgm:spPr/>
    </dgm:pt>
    <dgm:pt modelId="{49FC74FA-39CA-45C2-A751-C37987D2DFD3}" type="pres">
      <dgm:prSet presAssocID="{C68E76DA-7237-4C4C-B843-12D1DA7A6195}" presName="parentText" presStyleLbl="node1" presStyleIdx="3" presStyleCnt="5" custScaleX="53561">
        <dgm:presLayoutVars>
          <dgm:chMax val="1"/>
          <dgm:bulletEnabled val="1"/>
        </dgm:presLayoutVars>
      </dgm:prSet>
      <dgm:spPr/>
    </dgm:pt>
    <dgm:pt modelId="{3F12C4A7-7587-4788-A232-BBD606B10668}" type="pres">
      <dgm:prSet presAssocID="{C68E76DA-7237-4C4C-B843-12D1DA7A6195}" presName="descendantText" presStyleLbl="alignAccFollowNode1" presStyleIdx="3" presStyleCnt="5" custScaleX="126165">
        <dgm:presLayoutVars>
          <dgm:bulletEnabled val="1"/>
        </dgm:presLayoutVars>
      </dgm:prSet>
      <dgm:spPr/>
    </dgm:pt>
    <dgm:pt modelId="{A4EC3790-2A07-4771-B4EC-38285D7760AA}" type="pres">
      <dgm:prSet presAssocID="{6F4DEBD5-25BB-4B19-A672-15B484F28C27}" presName="sp" presStyleCnt="0"/>
      <dgm:spPr/>
    </dgm:pt>
    <dgm:pt modelId="{FB336122-4489-4440-9751-E828D7E42B4C}" type="pres">
      <dgm:prSet presAssocID="{8DDEADD4-7E37-434C-A9C8-0DEDF7645F2D}" presName="linNode" presStyleCnt="0"/>
      <dgm:spPr/>
    </dgm:pt>
    <dgm:pt modelId="{F2A0387B-CE91-4F61-B727-D241558EDB88}" type="pres">
      <dgm:prSet presAssocID="{8DDEADD4-7E37-434C-A9C8-0DEDF7645F2D}" presName="parentText" presStyleLbl="node1" presStyleIdx="4" presStyleCnt="5" custScaleX="53561">
        <dgm:presLayoutVars>
          <dgm:chMax val="1"/>
          <dgm:bulletEnabled val="1"/>
        </dgm:presLayoutVars>
      </dgm:prSet>
      <dgm:spPr/>
    </dgm:pt>
    <dgm:pt modelId="{2FEEFE98-A6F4-4F7F-ADBA-AF932D326BD8}" type="pres">
      <dgm:prSet presAssocID="{8DDEADD4-7E37-434C-A9C8-0DEDF7645F2D}" presName="descendantText" presStyleLbl="alignAccFollowNode1" presStyleIdx="4" presStyleCnt="5" custScaleX="126165">
        <dgm:presLayoutVars>
          <dgm:bulletEnabled val="1"/>
        </dgm:presLayoutVars>
      </dgm:prSet>
      <dgm:spPr/>
    </dgm:pt>
  </dgm:ptLst>
  <dgm:cxnLst>
    <dgm:cxn modelId="{4E2C8603-8BBC-4029-875A-0AE5ED9291DF}" srcId="{C68E76DA-7237-4C4C-B843-12D1DA7A6195}" destId="{6F78C145-6BC4-4AB1-8F6D-F22CFC25B06E}" srcOrd="0" destOrd="0" parTransId="{233FEEB4-086F-4537-A85A-80ED324A67A8}" sibTransId="{2E5DA2B3-D6BB-48EE-8C9C-158CF6643E79}"/>
    <dgm:cxn modelId="{79FBD70D-33FE-4E64-8523-F76334A9481B}" srcId="{BF9819F4-E5B5-48EC-B644-3EF8D5F7BC9B}" destId="{9250AE2C-F981-40CF-BBED-6D5D4D0AA18A}" srcOrd="0" destOrd="0" parTransId="{FF898AE8-8CB1-4973-B66D-C35E7694CD2B}" sibTransId="{623C981F-723C-4C29-8911-02315663EF4E}"/>
    <dgm:cxn modelId="{6F99471E-17C6-49D9-9523-02482C22497A}" type="presOf" srcId="{9250AE2C-F981-40CF-BBED-6D5D4D0AA18A}" destId="{11CDBF13-0D01-4944-8D59-6E082987FF21}" srcOrd="0" destOrd="0" presId="urn:microsoft.com/office/officeart/2005/8/layout/vList5"/>
    <dgm:cxn modelId="{BEAD1F24-AEB3-4C60-99D5-FDBB21F8F8FE}" srcId="{6A156FD9-D1E8-47B8-974E-4E10CFB1EA71}" destId="{30207A24-B7BD-4188-8049-8ADC5B5A9CA0}" srcOrd="0" destOrd="0" parTransId="{04584D53-CE06-4108-B6B4-5E467B6D267F}" sibTransId="{19429005-8B79-4F2A-9E17-6875137DC360}"/>
    <dgm:cxn modelId="{04CAA75E-2091-4B3F-8DE9-09397E3EF67B}" type="presOf" srcId="{12D6879B-2B2F-4BFA-A924-4983172276EB}" destId="{83C28E6F-3D0B-46C1-B4BC-BD6B31B4A324}" srcOrd="0" destOrd="0" presId="urn:microsoft.com/office/officeart/2005/8/layout/vList5"/>
    <dgm:cxn modelId="{C8BE1161-D05E-43F3-B354-01114CF847C0}" srcId="{3EEEB2AB-A91F-4E58-BCB3-7CF3A4A14147}" destId="{12D6879B-2B2F-4BFA-A924-4983172276EB}" srcOrd="0" destOrd="0" parTransId="{9087D5AE-A888-4B2C-B498-F090014A613D}" sibTransId="{AC0C2883-83CE-4661-9274-D6FA56E87F53}"/>
    <dgm:cxn modelId="{F77C8A65-6BD5-49DB-8F3A-74D02288F131}" srcId="{D4388635-0502-476A-8297-AE1E7CF0822B}" destId="{BF9819F4-E5B5-48EC-B644-3EF8D5F7BC9B}" srcOrd="0" destOrd="0" parTransId="{3D6220DD-C413-4404-A7E0-19B728E4E29E}" sibTransId="{5029BEBC-B204-40F6-9B37-8F60FA60DA99}"/>
    <dgm:cxn modelId="{9B33F145-7F4B-4D19-BD9B-78FD12A7EE5D}" type="presOf" srcId="{30207A24-B7BD-4188-8049-8ADC5B5A9CA0}" destId="{C5E20766-67AA-40DC-A17D-C5DA50783A76}" srcOrd="0" destOrd="0" presId="urn:microsoft.com/office/officeart/2005/8/layout/vList5"/>
    <dgm:cxn modelId="{24855659-1608-4B37-B6AC-9ACFD160914E}" type="presOf" srcId="{D4388635-0502-476A-8297-AE1E7CF0822B}" destId="{D7D4BF36-0B42-4491-9DD1-DA8613F38EE7}" srcOrd="0" destOrd="0" presId="urn:microsoft.com/office/officeart/2005/8/layout/vList5"/>
    <dgm:cxn modelId="{08717A7D-2E5F-419B-AA8E-3ACC68E082C8}" type="presOf" srcId="{BF9819F4-E5B5-48EC-B644-3EF8D5F7BC9B}" destId="{3C489B97-FCFC-4513-B080-08BF54D74329}" srcOrd="0" destOrd="0" presId="urn:microsoft.com/office/officeart/2005/8/layout/vList5"/>
    <dgm:cxn modelId="{32187E87-9980-4ADA-A10C-2C436F1A78CE}" type="presOf" srcId="{3EEEB2AB-A91F-4E58-BCB3-7CF3A4A14147}" destId="{32A8EC90-0290-48CE-8C86-23A012EF9DAF}" srcOrd="0" destOrd="0" presId="urn:microsoft.com/office/officeart/2005/8/layout/vList5"/>
    <dgm:cxn modelId="{FD355E8C-5B65-406D-865D-A0605518DD94}" srcId="{D4388635-0502-476A-8297-AE1E7CF0822B}" destId="{8DDEADD4-7E37-434C-A9C8-0DEDF7645F2D}" srcOrd="4" destOrd="0" parTransId="{39904A25-1537-4112-B6C5-578B399E8F2B}" sibTransId="{DE8E0A1F-33F1-4952-B080-01889619EDAA}"/>
    <dgm:cxn modelId="{C04A788C-7DA0-4934-83C4-1DBEAC0FD5FB}" srcId="{D4388635-0502-476A-8297-AE1E7CF0822B}" destId="{6A156FD9-D1E8-47B8-974E-4E10CFB1EA71}" srcOrd="1" destOrd="0" parTransId="{4A02336B-8FA2-4627-B306-C845E18C8925}" sibTransId="{5CFEF5B4-2A67-4E54-96D6-98AE4F526B51}"/>
    <dgm:cxn modelId="{E70A4796-D50C-4958-AD73-C9551B2835DA}" type="presOf" srcId="{C68E76DA-7237-4C4C-B843-12D1DA7A6195}" destId="{49FC74FA-39CA-45C2-A751-C37987D2DFD3}" srcOrd="0" destOrd="0" presId="urn:microsoft.com/office/officeart/2005/8/layout/vList5"/>
    <dgm:cxn modelId="{D63E04A3-73CB-4A83-B682-FA7DC03FEF28}" srcId="{D4388635-0502-476A-8297-AE1E7CF0822B}" destId="{3EEEB2AB-A91F-4E58-BCB3-7CF3A4A14147}" srcOrd="2" destOrd="0" parTransId="{2DC61C54-36C7-4490-AA60-5AE94988DED9}" sibTransId="{BD530201-B58C-483B-907B-71ACF436432A}"/>
    <dgm:cxn modelId="{3C6FB7AE-ED5F-4819-ABDB-BECD4B26B622}" srcId="{D4388635-0502-476A-8297-AE1E7CF0822B}" destId="{C68E76DA-7237-4C4C-B843-12D1DA7A6195}" srcOrd="3" destOrd="0" parTransId="{E7C576C4-B6C6-445B-8C11-03F87A0B05B3}" sibTransId="{6F4DEBD5-25BB-4B19-A672-15B484F28C27}"/>
    <dgm:cxn modelId="{90EC52C2-BBE1-4D85-87D1-74E193991F4A}" type="presOf" srcId="{8DDEADD4-7E37-434C-A9C8-0DEDF7645F2D}" destId="{F2A0387B-CE91-4F61-B727-D241558EDB88}" srcOrd="0" destOrd="0" presId="urn:microsoft.com/office/officeart/2005/8/layout/vList5"/>
    <dgm:cxn modelId="{62CC1FCC-5B84-45AD-90E8-C3B13AB0CE55}" type="presOf" srcId="{6A156FD9-D1E8-47B8-974E-4E10CFB1EA71}" destId="{BC802D9E-70AF-465D-9A43-CCFECBAF28DE}" srcOrd="0" destOrd="0" presId="urn:microsoft.com/office/officeart/2005/8/layout/vList5"/>
    <dgm:cxn modelId="{D24A24D3-F84B-4F40-8BEE-CF5E38DC5ABD}" type="presOf" srcId="{EDEA1688-3E34-4870-8E98-3620760820EC}" destId="{2FEEFE98-A6F4-4F7F-ADBA-AF932D326BD8}" srcOrd="0" destOrd="0" presId="urn:microsoft.com/office/officeart/2005/8/layout/vList5"/>
    <dgm:cxn modelId="{473303DB-45CF-4174-940E-C24F5AAD2D93}" srcId="{8DDEADD4-7E37-434C-A9C8-0DEDF7645F2D}" destId="{EDEA1688-3E34-4870-8E98-3620760820EC}" srcOrd="0" destOrd="0" parTransId="{49ACE59C-DD2C-4D66-9C5D-711AD3A75A6E}" sibTransId="{5C68886C-8CB5-4557-9B42-E2C06806AD96}"/>
    <dgm:cxn modelId="{8D6397DD-87C1-463F-8AE9-E6B43DE52588}" type="presOf" srcId="{6F78C145-6BC4-4AB1-8F6D-F22CFC25B06E}" destId="{3F12C4A7-7587-4788-A232-BBD606B10668}" srcOrd="0" destOrd="0" presId="urn:microsoft.com/office/officeart/2005/8/layout/vList5"/>
    <dgm:cxn modelId="{73E436DE-A1F5-42A8-B5EE-5BBCE5F7EA0D}" type="presParOf" srcId="{D7D4BF36-0B42-4491-9DD1-DA8613F38EE7}" destId="{7C6B06A5-E994-4707-9E13-833D04381EE3}" srcOrd="0" destOrd="0" presId="urn:microsoft.com/office/officeart/2005/8/layout/vList5"/>
    <dgm:cxn modelId="{E2A01141-20EB-49E7-A381-561DEFACB08B}" type="presParOf" srcId="{7C6B06A5-E994-4707-9E13-833D04381EE3}" destId="{3C489B97-FCFC-4513-B080-08BF54D74329}" srcOrd="0" destOrd="0" presId="urn:microsoft.com/office/officeart/2005/8/layout/vList5"/>
    <dgm:cxn modelId="{A24FE3D7-7334-46B4-BDF0-1BB36C973B47}" type="presParOf" srcId="{7C6B06A5-E994-4707-9E13-833D04381EE3}" destId="{11CDBF13-0D01-4944-8D59-6E082987FF21}" srcOrd="1" destOrd="0" presId="urn:microsoft.com/office/officeart/2005/8/layout/vList5"/>
    <dgm:cxn modelId="{EF575D75-43A2-483D-9301-0D6F0DA471E5}" type="presParOf" srcId="{D7D4BF36-0B42-4491-9DD1-DA8613F38EE7}" destId="{20C3D636-9FED-4254-8121-01C33FE4410D}" srcOrd="1" destOrd="0" presId="urn:microsoft.com/office/officeart/2005/8/layout/vList5"/>
    <dgm:cxn modelId="{045DA230-8A15-44FB-A3A6-7E691C522B00}" type="presParOf" srcId="{D7D4BF36-0B42-4491-9DD1-DA8613F38EE7}" destId="{D60D7E12-A73A-4EE8-AC9F-F595E1EC7711}" srcOrd="2" destOrd="0" presId="urn:microsoft.com/office/officeart/2005/8/layout/vList5"/>
    <dgm:cxn modelId="{5777A4ED-99D3-407A-A8E6-5DEF1CABA4F2}" type="presParOf" srcId="{D60D7E12-A73A-4EE8-AC9F-F595E1EC7711}" destId="{BC802D9E-70AF-465D-9A43-CCFECBAF28DE}" srcOrd="0" destOrd="0" presId="urn:microsoft.com/office/officeart/2005/8/layout/vList5"/>
    <dgm:cxn modelId="{5D57E46C-5731-42B3-BACB-B3C797ABA5C5}" type="presParOf" srcId="{D60D7E12-A73A-4EE8-AC9F-F595E1EC7711}" destId="{C5E20766-67AA-40DC-A17D-C5DA50783A76}" srcOrd="1" destOrd="0" presId="urn:microsoft.com/office/officeart/2005/8/layout/vList5"/>
    <dgm:cxn modelId="{5A62E6F1-9ACB-4C26-8ACF-4EBAB6811168}" type="presParOf" srcId="{D7D4BF36-0B42-4491-9DD1-DA8613F38EE7}" destId="{A8530770-D637-42A2-A6EB-FF08C518FE3A}" srcOrd="3" destOrd="0" presId="urn:microsoft.com/office/officeart/2005/8/layout/vList5"/>
    <dgm:cxn modelId="{E54B587D-61AC-4E1B-933A-3806604F11A8}" type="presParOf" srcId="{D7D4BF36-0B42-4491-9DD1-DA8613F38EE7}" destId="{CA9E335B-3081-4C44-9ADA-ECF93E9A91FE}" srcOrd="4" destOrd="0" presId="urn:microsoft.com/office/officeart/2005/8/layout/vList5"/>
    <dgm:cxn modelId="{25123E5F-8491-4F83-80E2-B0195A9FA7A1}" type="presParOf" srcId="{CA9E335B-3081-4C44-9ADA-ECF93E9A91FE}" destId="{32A8EC90-0290-48CE-8C86-23A012EF9DAF}" srcOrd="0" destOrd="0" presId="urn:microsoft.com/office/officeart/2005/8/layout/vList5"/>
    <dgm:cxn modelId="{58B00DFB-844B-4490-BA2E-32B29084C653}" type="presParOf" srcId="{CA9E335B-3081-4C44-9ADA-ECF93E9A91FE}" destId="{83C28E6F-3D0B-46C1-B4BC-BD6B31B4A324}" srcOrd="1" destOrd="0" presId="urn:microsoft.com/office/officeart/2005/8/layout/vList5"/>
    <dgm:cxn modelId="{8BA0C3DD-0CBD-460B-9C1E-EE7D8CE34192}" type="presParOf" srcId="{D7D4BF36-0B42-4491-9DD1-DA8613F38EE7}" destId="{5DAF7552-875B-480E-9DE3-161397BB3B90}" srcOrd="5" destOrd="0" presId="urn:microsoft.com/office/officeart/2005/8/layout/vList5"/>
    <dgm:cxn modelId="{188A7A1E-0B25-4D9B-A35F-C644A3D26C36}" type="presParOf" srcId="{D7D4BF36-0B42-4491-9DD1-DA8613F38EE7}" destId="{253965C1-DF9C-4E72-8FD1-E7A3D8737940}" srcOrd="6" destOrd="0" presId="urn:microsoft.com/office/officeart/2005/8/layout/vList5"/>
    <dgm:cxn modelId="{DE4B6BDD-A169-48DF-9B02-031334A5CE2B}" type="presParOf" srcId="{253965C1-DF9C-4E72-8FD1-E7A3D8737940}" destId="{49FC74FA-39CA-45C2-A751-C37987D2DFD3}" srcOrd="0" destOrd="0" presId="urn:microsoft.com/office/officeart/2005/8/layout/vList5"/>
    <dgm:cxn modelId="{3D840202-C8C8-4BAA-B8D3-C2DB765282E3}" type="presParOf" srcId="{253965C1-DF9C-4E72-8FD1-E7A3D8737940}" destId="{3F12C4A7-7587-4788-A232-BBD606B10668}" srcOrd="1" destOrd="0" presId="urn:microsoft.com/office/officeart/2005/8/layout/vList5"/>
    <dgm:cxn modelId="{86478116-11D3-40A4-AD84-A0EE05403D1B}" type="presParOf" srcId="{D7D4BF36-0B42-4491-9DD1-DA8613F38EE7}" destId="{A4EC3790-2A07-4771-B4EC-38285D7760AA}" srcOrd="7" destOrd="0" presId="urn:microsoft.com/office/officeart/2005/8/layout/vList5"/>
    <dgm:cxn modelId="{A04FDBCA-6571-4491-912F-311DDF362FA9}" type="presParOf" srcId="{D7D4BF36-0B42-4491-9DD1-DA8613F38EE7}" destId="{FB336122-4489-4440-9751-E828D7E42B4C}" srcOrd="8" destOrd="0" presId="urn:microsoft.com/office/officeart/2005/8/layout/vList5"/>
    <dgm:cxn modelId="{26D37DA5-BB05-4D5D-AF90-1A3E606FD385}" type="presParOf" srcId="{FB336122-4489-4440-9751-E828D7E42B4C}" destId="{F2A0387B-CE91-4F61-B727-D241558EDB88}" srcOrd="0" destOrd="0" presId="urn:microsoft.com/office/officeart/2005/8/layout/vList5"/>
    <dgm:cxn modelId="{D6640CA6-ABAB-4E52-A7C3-B9F401DA2799}" type="presParOf" srcId="{FB336122-4489-4440-9751-E828D7E42B4C}" destId="{2FEEFE98-A6F4-4F7F-ADBA-AF932D326B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/>
            <a:t>List</a:t>
          </a:r>
          <a:endParaRPr lang="zh-CN" altLang="en-US" dirty="0"/>
        </a:p>
      </dgm:t>
    </dgm:pt>
    <dgm:pt modelId="{83CF5642-8A05-4157-AF3C-9BA7BFCFDEFF}" type="par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154FF9B4-EA07-478B-9057-C4C0C6AF1396}" type="sib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 custT="1"/>
      <dgm:spPr/>
      <dgm:t>
        <a:bodyPr/>
        <a:lstStyle/>
        <a:p>
          <a:r>
            <a:rPr lang="zh-CN" altLang="en-US" sz="2000" dirty="0"/>
            <a:t>按索引顺序排列的事物列表（实现了</a:t>
          </a:r>
          <a:r>
            <a:rPr lang="en-US" altLang="zh-CN" sz="2000" dirty="0"/>
            <a:t>List</a:t>
          </a:r>
          <a:r>
            <a:rPr lang="zh-CN" altLang="en-US" sz="2000" dirty="0"/>
            <a:t>接口）</a:t>
          </a:r>
        </a:p>
      </dgm:t>
    </dgm:pt>
    <dgm:pt modelId="{107BFC3E-13AF-4446-BD3D-0457423F7C89}" type="par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D36D0848-D0B8-4D66-86DF-E96B24D9394A}" type="sib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/>
            <a:t>Set</a:t>
          </a:r>
          <a:endParaRPr lang="zh-CN" altLang="en-US" dirty="0"/>
        </a:p>
      </dgm:t>
    </dgm:pt>
    <dgm:pt modelId="{BDFCDD89-AE93-4189-AB95-2D69946E14E3}" type="par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D33B7592-4B00-4C07-9EBD-228D89005925}" type="sib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 custT="1"/>
      <dgm:spPr/>
      <dgm:t>
        <a:bodyPr/>
        <a:lstStyle/>
        <a:p>
          <a:r>
            <a:rPr lang="zh-CN" altLang="en-US" sz="2000" dirty="0"/>
            <a:t>不能存储重复的事物（实现</a:t>
          </a:r>
          <a:r>
            <a:rPr lang="en-US" altLang="zh-CN" sz="2000" dirty="0"/>
            <a:t>Set</a:t>
          </a:r>
          <a:r>
            <a:rPr lang="zh-CN" altLang="en-US" sz="2000" dirty="0"/>
            <a:t>接口）</a:t>
          </a:r>
        </a:p>
      </dgm:t>
    </dgm:pt>
    <dgm:pt modelId="{59289BEF-0079-40C3-93FC-B00E3C8959E2}" type="par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CB2A36F0-8A19-46E4-8220-87BD29A78E40}" type="sib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/>
            <a:t>Queue</a:t>
          </a:r>
          <a:endParaRPr lang="zh-CN" altLang="en-US" dirty="0"/>
        </a:p>
      </dgm:t>
    </dgm:pt>
    <dgm:pt modelId="{20C294DF-19B3-473D-A39A-6D44F696B67E}" type="par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771D3035-DE2C-4A16-AAC3-970B2010F076}" type="sib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 custT="1"/>
      <dgm:spPr/>
      <dgm:t>
        <a:bodyPr/>
        <a:lstStyle/>
        <a:p>
          <a:r>
            <a:rPr lang="zh-CN" altLang="en-US" sz="2000" dirty="0"/>
            <a:t>按照被处理的顺序排列的事物</a:t>
          </a:r>
        </a:p>
      </dgm:t>
    </dgm:pt>
    <dgm:pt modelId="{AA85767A-12AC-40E9-B916-74B7C605291B}" type="par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C8277A48-17FB-4A98-97FE-8720E178A8FF}" type="sib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/>
            <a:t>Map</a:t>
          </a:r>
          <a:endParaRPr lang="zh-CN" altLang="en-US" dirty="0"/>
        </a:p>
      </dgm:t>
    </dgm:pt>
    <dgm:pt modelId="{A2E42DAB-0F37-4224-B840-B5B53FBD96B1}" type="par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AD435F1A-3BBE-4A99-9727-FD917507AB80}" type="sib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 custT="1"/>
      <dgm:spPr/>
      <dgm:t>
        <a:bodyPr/>
        <a:lstStyle/>
        <a:p>
          <a:r>
            <a:rPr lang="zh-CN" altLang="en-US" sz="2000" dirty="0"/>
            <a:t>由键</a:t>
          </a:r>
          <a:r>
            <a:rPr lang="en-US" altLang="zh-CN" sz="2000" dirty="0"/>
            <a:t>-</a:t>
          </a:r>
          <a:r>
            <a:rPr lang="zh-CN" altLang="en-US" sz="2000" dirty="0"/>
            <a:t>值对组成的事物，键不可重复（实现了</a:t>
          </a:r>
          <a:r>
            <a:rPr lang="en-US" altLang="zh-CN" sz="2000" dirty="0"/>
            <a:t>Map</a:t>
          </a:r>
          <a:r>
            <a:rPr lang="zh-CN" altLang="en-US" sz="2000" dirty="0"/>
            <a:t>接口）</a:t>
          </a:r>
        </a:p>
      </dgm:t>
    </dgm:pt>
    <dgm:pt modelId="{21E4CB41-6186-4FB6-97C5-55EC01343534}" type="par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5A874E5F-928A-4BD7-B2CD-4ADAEE0B05DA}" type="sib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 custLinFactNeighborX="-527">
        <dgm:presLayoutVars>
          <dgm:chMax val="1"/>
          <dgm:bulletEnabled val="1"/>
        </dgm:presLayoutVars>
      </dgm:prSet>
      <dgm:spPr/>
    </dgm:pt>
    <dgm:pt modelId="{0D3EB268-8D6D-4294-ACD4-FBCF483FCC16}" type="pres">
      <dgm:prSet presAssocID="{750B5875-630F-431F-B984-EB2A8E977AC9}" presName="descendantText" presStyleLbl="alignAccFollowNode1" presStyleIdx="0" presStyleCnt="4" custLinFactNeighborX="-937">
        <dgm:presLayoutVars>
          <dgm:bulletEnabled val="1"/>
        </dgm:presLayoutVars>
      </dgm:prSet>
      <dgm:spPr/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 custLinFactNeighborX="-527">
        <dgm:presLayoutVars>
          <dgm:chMax val="1"/>
          <dgm:bulletEnabled val="1"/>
        </dgm:presLayoutVars>
      </dgm:prSet>
      <dgm:spPr/>
    </dgm:pt>
    <dgm:pt modelId="{B141FBF1-09EC-4851-B557-6B59A4E5215A}" type="pres">
      <dgm:prSet presAssocID="{6E6886E1-44EC-48A9-B7A8-D21CC8D15AD7}" presName="descendantText" presStyleLbl="alignAccFollowNode1" presStyleIdx="1" presStyleCnt="4" custLinFactNeighborX="-937">
        <dgm:presLayoutVars>
          <dgm:bulletEnabled val="1"/>
        </dgm:presLayoutVars>
      </dgm:prSet>
      <dgm:spPr/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 custLinFactNeighborX="-527">
        <dgm:presLayoutVars>
          <dgm:chMax val="1"/>
          <dgm:bulletEnabled val="1"/>
        </dgm:presLayoutVars>
      </dgm:prSet>
      <dgm:spPr/>
    </dgm:pt>
    <dgm:pt modelId="{A3076883-4B55-4705-A825-304C5CEFC0E7}" type="pres">
      <dgm:prSet presAssocID="{F7D09A25-20D3-4E50-8DB6-A9C82BB13511}" presName="descendantText" presStyleLbl="alignAccFollowNode1" presStyleIdx="2" presStyleCnt="4" custLinFactNeighborX="-937">
        <dgm:presLayoutVars>
          <dgm:bulletEnabled val="1"/>
        </dgm:presLayoutVars>
      </dgm:prSet>
      <dgm:spPr/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 custLinFactNeighborX="-527">
        <dgm:presLayoutVars>
          <dgm:chMax val="1"/>
          <dgm:bulletEnabled val="1"/>
        </dgm:presLayoutVars>
      </dgm:prSet>
      <dgm:spPr/>
    </dgm:pt>
    <dgm:pt modelId="{08DB296A-49D9-44B3-AC67-269443D5A962}" type="pres">
      <dgm:prSet presAssocID="{78EF7DCF-50EB-4D7B-B716-6734EEB0B0DF}" presName="descendantText" presStyleLbl="alignAccFollowNode1" presStyleIdx="3" presStyleCnt="4" custLinFactNeighborX="-937">
        <dgm:presLayoutVars>
          <dgm:bulletEnabled val="1"/>
        </dgm:presLayoutVars>
      </dgm:prSet>
      <dgm:spPr/>
    </dgm:pt>
  </dgm:ptLst>
  <dgm:cxnLst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59732-8045-4F9D-8E1A-9B9FA231CBCF}">
      <dsp:nvSpPr>
        <dsp:cNvPr id="0" name=""/>
        <dsp:cNvSpPr/>
      </dsp:nvSpPr>
      <dsp:spPr>
        <a:xfrm>
          <a:off x="0" y="552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首先，确保检测对象类型正确</a:t>
          </a:r>
        </a:p>
      </dsp:txBody>
      <dsp:txXfrm>
        <a:off x="53011" y="53563"/>
        <a:ext cx="3094378" cy="1703921"/>
      </dsp:txXfrm>
    </dsp:sp>
    <dsp:sp modelId="{526D1B6F-60D0-499B-A422-33DBB4799F28}">
      <dsp:nvSpPr>
        <dsp:cNvPr id="0" name=""/>
        <dsp:cNvSpPr/>
      </dsp:nvSpPr>
      <dsp:spPr>
        <a:xfrm rot="5400000">
          <a:off x="1260835" y="1855744"/>
          <a:ext cx="678728" cy="8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>
            <a:solidFill>
              <a:schemeClr val="tx1"/>
            </a:solidFill>
          </a:endParaRPr>
        </a:p>
      </dsp:txBody>
      <dsp:txXfrm rot="-5400000">
        <a:off x="1355857" y="1923617"/>
        <a:ext cx="488684" cy="475110"/>
      </dsp:txXfrm>
    </dsp:sp>
    <dsp:sp modelId="{E24B7D32-C97C-40C3-B7E4-A3C36B48F04B}">
      <dsp:nvSpPr>
        <dsp:cNvPr id="0" name=""/>
        <dsp:cNvSpPr/>
      </dsp:nvSpPr>
      <dsp:spPr>
        <a:xfrm>
          <a:off x="0" y="2715467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其次，比较我们所关心的属性</a:t>
          </a:r>
        </a:p>
      </dsp:txBody>
      <dsp:txXfrm>
        <a:off x="53011" y="2768478"/>
        <a:ext cx="3094378" cy="1703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DBF13-0D01-4944-8D59-6E082987FF21}">
      <dsp:nvSpPr>
        <dsp:cNvPr id="0" name=""/>
        <dsp:cNvSpPr/>
      </dsp:nvSpPr>
      <dsp:spPr>
        <a:xfrm rot="5400000">
          <a:off x="4525798" y="-284004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引用，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都应返回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34853"/>
        <a:ext cx="6601290" cy="688762"/>
      </dsp:txXfrm>
    </dsp:sp>
    <dsp:sp modelId="{3C489B97-FCFC-4513-B080-08BF54D74329}">
      <dsp:nvSpPr>
        <dsp:cNvPr id="0" name=""/>
        <dsp:cNvSpPr/>
      </dsp:nvSpPr>
      <dsp:spPr>
        <a:xfrm>
          <a:off x="2885" y="2182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自反的</a:t>
          </a:r>
        </a:p>
      </dsp:txBody>
      <dsp:txXfrm>
        <a:off x="49460" y="48757"/>
        <a:ext cx="1492128" cy="860953"/>
      </dsp:txXfrm>
    </dsp:sp>
    <dsp:sp modelId="{C5E20766-67AA-40DC-A17D-C5DA50783A76}">
      <dsp:nvSpPr>
        <dsp:cNvPr id="0" name=""/>
        <dsp:cNvSpPr/>
      </dsp:nvSpPr>
      <dsp:spPr>
        <a:xfrm rot="5400000">
          <a:off x="4525798" y="-1838233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引用，当且仅当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zh-CN" altLang="en-US" sz="2000" kern="1200" dirty="0">
              <a:solidFill>
                <a:schemeClr val="tx1"/>
              </a:solidFill>
            </a:rPr>
            <a:t>（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）时，</a:t>
          </a:r>
          <a:r>
            <a:rPr lang="en-US" altLang="zh-CN" sz="2000" kern="1200" dirty="0" err="1">
              <a:solidFill>
                <a:schemeClr val="tx1"/>
              </a:solidFill>
            </a:rPr>
            <a:t>y.equals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才返回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136661"/>
        <a:ext cx="6601290" cy="688762"/>
      </dsp:txXfrm>
    </dsp:sp>
    <dsp:sp modelId="{BC802D9E-70AF-465D-9A43-CCFECBAF28DE}">
      <dsp:nvSpPr>
        <dsp:cNvPr id="0" name=""/>
        <dsp:cNvSpPr/>
      </dsp:nvSpPr>
      <dsp:spPr>
        <a:xfrm>
          <a:off x="2885" y="1003990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对称的</a:t>
          </a:r>
        </a:p>
      </dsp:txBody>
      <dsp:txXfrm>
        <a:off x="49460" y="1050565"/>
        <a:ext cx="1492128" cy="860953"/>
      </dsp:txXfrm>
    </dsp:sp>
    <dsp:sp modelId="{83C28E6F-3D0B-46C1-B4BC-BD6B31B4A324}">
      <dsp:nvSpPr>
        <dsp:cNvPr id="0" name=""/>
        <dsp:cNvSpPr/>
      </dsp:nvSpPr>
      <dsp:spPr>
        <a:xfrm rot="5400000">
          <a:off x="4525798" y="-836425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z</a:t>
          </a:r>
          <a:r>
            <a:rPr lang="zh-CN" altLang="en-US" sz="2000" kern="1200" dirty="0">
              <a:solidFill>
                <a:schemeClr val="tx1"/>
              </a:solidFill>
            </a:rPr>
            <a:t>引用</a:t>
          </a:r>
          <a:r>
            <a:rPr lang="en-US" altLang="zh-CN" sz="2000" kern="1200" dirty="0">
              <a:solidFill>
                <a:schemeClr val="tx1"/>
              </a:solidFill>
            </a:rPr>
            <a:t>,</a:t>
          </a:r>
          <a:r>
            <a:rPr lang="zh-CN" altLang="en-US" sz="2000" kern="1200" dirty="0">
              <a:solidFill>
                <a:schemeClr val="tx1"/>
              </a:solidFill>
            </a:rPr>
            <a:t>如果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(y)</a:t>
          </a:r>
          <a:r>
            <a:rPr lang="zh-CN" altLang="en-US" sz="2000" kern="1200" dirty="0">
              <a:solidFill>
                <a:schemeClr val="tx1"/>
              </a:solidFill>
            </a:rPr>
            <a:t>和</a:t>
          </a:r>
          <a:r>
            <a:rPr lang="en-US" altLang="zh-CN" sz="2000" kern="1200" dirty="0" err="1">
              <a:solidFill>
                <a:schemeClr val="tx1"/>
              </a:solidFill>
            </a:rPr>
            <a:t>y.equals</a:t>
          </a:r>
          <a:r>
            <a:rPr lang="en-US" altLang="zh-CN" sz="2000" kern="1200" dirty="0">
              <a:solidFill>
                <a:schemeClr val="tx1"/>
              </a:solidFill>
            </a:rPr>
            <a:t>(z)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r>
            <a:rPr lang="zh-CN" altLang="en-US" sz="2000" kern="1200" dirty="0">
              <a:solidFill>
                <a:schemeClr val="tx1"/>
              </a:solidFill>
            </a:rPr>
            <a:t>，则</a:t>
          </a:r>
          <a:r>
            <a:rPr lang="en-US" altLang="zh-CN" sz="2000" kern="1200" dirty="0" err="1">
              <a:solidFill>
                <a:schemeClr val="tx1"/>
              </a:solidFill>
            </a:rPr>
            <a:t>z.equals</a:t>
          </a:r>
          <a:r>
            <a:rPr lang="en-US" altLang="zh-CN" sz="2000" kern="1200" dirty="0">
              <a:solidFill>
                <a:schemeClr val="tx1"/>
              </a:solidFill>
            </a:rPr>
            <a:t>(x)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2138469"/>
        <a:ext cx="6601290" cy="688762"/>
      </dsp:txXfrm>
    </dsp:sp>
    <dsp:sp modelId="{32A8EC90-0290-48CE-8C86-23A012EF9DAF}">
      <dsp:nvSpPr>
        <dsp:cNvPr id="0" name=""/>
        <dsp:cNvSpPr/>
      </dsp:nvSpPr>
      <dsp:spPr>
        <a:xfrm>
          <a:off x="2885" y="2005798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传递的</a:t>
          </a:r>
        </a:p>
      </dsp:txBody>
      <dsp:txXfrm>
        <a:off x="49460" y="2052373"/>
        <a:ext cx="1492128" cy="860953"/>
      </dsp:txXfrm>
    </dsp:sp>
    <dsp:sp modelId="{3F12C4A7-7587-4788-A232-BBD606B10668}">
      <dsp:nvSpPr>
        <dsp:cNvPr id="0" name=""/>
        <dsp:cNvSpPr/>
      </dsp:nvSpPr>
      <dsp:spPr>
        <a:xfrm rot="5400000">
          <a:off x="4525798" y="165382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对任意的</a:t>
          </a:r>
          <a:r>
            <a:rPr lang="en-US" altLang="zh-CN" sz="2000" kern="1200" dirty="0">
              <a:solidFill>
                <a:schemeClr val="tx1"/>
              </a:solidFill>
            </a:rPr>
            <a:t>x</a:t>
          </a:r>
          <a:r>
            <a:rPr lang="zh-CN" altLang="en-US" sz="2000" kern="1200" dirty="0">
              <a:solidFill>
                <a:schemeClr val="tx1"/>
              </a:solidFill>
            </a:rPr>
            <a:t>、</a:t>
          </a:r>
          <a:r>
            <a:rPr lang="en-US" altLang="zh-CN" sz="2000" kern="1200" dirty="0">
              <a:solidFill>
                <a:schemeClr val="tx1"/>
              </a:solidFill>
            </a:rPr>
            <a:t>y</a:t>
          </a:r>
          <a:r>
            <a:rPr lang="zh-CN" altLang="en-US" sz="2000" kern="1200" dirty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kern="1200" dirty="0" err="1">
              <a:solidFill>
                <a:schemeClr val="tx1"/>
              </a:solidFill>
            </a:rPr>
            <a:t>x.equals</a:t>
          </a:r>
          <a:r>
            <a:rPr lang="en-US" altLang="zh-CN" sz="2000" kern="1200" dirty="0">
              <a:solidFill>
                <a:schemeClr val="tx1"/>
              </a:solidFill>
            </a:rPr>
            <a:t>(y)</a:t>
          </a:r>
          <a:r>
            <a:rPr lang="zh-CN" altLang="en-US" sz="2000" kern="1200" dirty="0">
              <a:solidFill>
                <a:schemeClr val="tx1"/>
              </a:solidFill>
            </a:rPr>
            <a:t>返回一致的结果</a:t>
          </a:r>
        </a:p>
      </dsp:txBody>
      <dsp:txXfrm rot="-5400000">
        <a:off x="1588164" y="3140276"/>
        <a:ext cx="6601290" cy="688762"/>
      </dsp:txXfrm>
    </dsp:sp>
    <dsp:sp modelId="{49FC74FA-39CA-45C2-A751-C37987D2DFD3}">
      <dsp:nvSpPr>
        <dsp:cNvPr id="0" name=""/>
        <dsp:cNvSpPr/>
      </dsp:nvSpPr>
      <dsp:spPr>
        <a:xfrm>
          <a:off x="2885" y="3007606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一致的</a:t>
          </a:r>
        </a:p>
      </dsp:txBody>
      <dsp:txXfrm>
        <a:off x="49460" y="3054181"/>
        <a:ext cx="1492128" cy="860953"/>
      </dsp:txXfrm>
    </dsp:sp>
    <dsp:sp modelId="{2FEEFE98-A6F4-4F7F-ADBA-AF932D326BD8}">
      <dsp:nvSpPr>
        <dsp:cNvPr id="0" name=""/>
        <dsp:cNvSpPr/>
      </dsp:nvSpPr>
      <dsp:spPr>
        <a:xfrm rot="5400000">
          <a:off x="4525798" y="116719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对任意非</a:t>
          </a:r>
          <a:r>
            <a:rPr lang="en-US" altLang="zh-CN" sz="2000" kern="1200" dirty="0">
              <a:solidFill>
                <a:schemeClr val="tx1"/>
              </a:solidFill>
            </a:rPr>
            <a:t>NULL</a:t>
          </a:r>
          <a:r>
            <a:rPr lang="zh-CN" altLang="en-US" sz="2000" kern="1200" dirty="0">
              <a:solidFill>
                <a:schemeClr val="tx1"/>
              </a:solidFill>
            </a:rPr>
            <a:t>引用</a:t>
          </a:r>
          <a:r>
            <a:rPr lang="en-US" altLang="zh-CN" sz="2000" kern="1200" dirty="0" err="1">
              <a:solidFill>
                <a:schemeClr val="tx1"/>
              </a:solidFill>
            </a:rPr>
            <a:t>x,x.equals</a:t>
          </a:r>
          <a:r>
            <a:rPr lang="en-US" altLang="zh-CN" sz="2000" kern="1200" dirty="0">
              <a:solidFill>
                <a:schemeClr val="tx1"/>
              </a:solidFill>
            </a:rPr>
            <a:t>(null)</a:t>
          </a:r>
          <a:r>
            <a:rPr lang="zh-CN" altLang="en-US" sz="2000" kern="1200" dirty="0">
              <a:solidFill>
                <a:schemeClr val="tx1"/>
              </a:solidFill>
            </a:rPr>
            <a:t>返回</a:t>
          </a:r>
          <a:r>
            <a:rPr lang="en-US" altLang="zh-CN" sz="2000" kern="1200" dirty="0">
              <a:solidFill>
                <a:schemeClr val="tx1"/>
              </a:solidFill>
            </a:rPr>
            <a:t>false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4142085"/>
        <a:ext cx="6601290" cy="688762"/>
      </dsp:txXfrm>
    </dsp:sp>
    <dsp:sp modelId="{F2A0387B-CE91-4F61-B727-D241558EDB88}">
      <dsp:nvSpPr>
        <dsp:cNvPr id="0" name=""/>
        <dsp:cNvSpPr/>
      </dsp:nvSpPr>
      <dsp:spPr>
        <a:xfrm>
          <a:off x="2885" y="4009414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solidFill>
                <a:schemeClr val="tx1"/>
              </a:solidFill>
            </a:rPr>
            <a:t>非空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4055989"/>
        <a:ext cx="1492128" cy="860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B268-8D6D-4294-ACD4-FBCF483FCC16}">
      <dsp:nvSpPr>
        <dsp:cNvPr id="0" name=""/>
        <dsp:cNvSpPr/>
      </dsp:nvSpPr>
      <dsp:spPr>
        <a:xfrm rot="5400000">
          <a:off x="5921316" y="-2494279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按索引顺序排列的事物列表（实现了</a:t>
          </a:r>
          <a:r>
            <a:rPr lang="en-US" altLang="zh-CN" sz="2000" kern="1200" dirty="0"/>
            <a:t>List</a:t>
          </a:r>
          <a:r>
            <a:rPr lang="zh-CN" altLang="en-US" sz="2000" kern="1200" dirty="0"/>
            <a:t>接口）</a:t>
          </a:r>
        </a:p>
      </dsp:txBody>
      <dsp:txXfrm rot="-5400000">
        <a:off x="3327174" y="138068"/>
        <a:ext cx="5932718" cy="706227"/>
      </dsp:txXfrm>
    </dsp:sp>
    <dsp:sp modelId="{B17F67AC-E5A9-4E86-AFBE-79BF6126CAAB}">
      <dsp:nvSpPr>
        <dsp:cNvPr id="0" name=""/>
        <dsp:cNvSpPr/>
      </dsp:nvSpPr>
      <dsp:spPr>
        <a:xfrm>
          <a:off x="0" y="2033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List</a:t>
          </a:r>
          <a:endParaRPr lang="zh-CN" altLang="en-US" sz="5200" kern="1200" dirty="0"/>
        </a:p>
      </dsp:txBody>
      <dsp:txXfrm>
        <a:off x="47756" y="49789"/>
        <a:ext cx="3263132" cy="882784"/>
      </dsp:txXfrm>
    </dsp:sp>
    <dsp:sp modelId="{B141FBF1-09EC-4851-B557-6B59A4E5215A}">
      <dsp:nvSpPr>
        <dsp:cNvPr id="0" name=""/>
        <dsp:cNvSpPr/>
      </dsp:nvSpPr>
      <dsp:spPr>
        <a:xfrm rot="5400000">
          <a:off x="5921316" y="-1467067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不能存储重复的事物（实现</a:t>
          </a:r>
          <a:r>
            <a:rPr lang="en-US" altLang="zh-CN" sz="2000" kern="1200" dirty="0"/>
            <a:t>Set</a:t>
          </a:r>
          <a:r>
            <a:rPr lang="zh-CN" altLang="en-US" sz="2000" kern="1200" dirty="0"/>
            <a:t>接口）</a:t>
          </a:r>
        </a:p>
      </dsp:txBody>
      <dsp:txXfrm rot="-5400000">
        <a:off x="3327174" y="1165280"/>
        <a:ext cx="5932718" cy="706227"/>
      </dsp:txXfrm>
    </dsp:sp>
    <dsp:sp modelId="{6E58D7D8-28D4-4628-B5CC-767865E78AAF}">
      <dsp:nvSpPr>
        <dsp:cNvPr id="0" name=""/>
        <dsp:cNvSpPr/>
      </dsp:nvSpPr>
      <dsp:spPr>
        <a:xfrm>
          <a:off x="0" y="1029245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Set</a:t>
          </a:r>
          <a:endParaRPr lang="zh-CN" altLang="en-US" sz="5200" kern="1200" dirty="0"/>
        </a:p>
      </dsp:txBody>
      <dsp:txXfrm>
        <a:off x="47756" y="1077001"/>
        <a:ext cx="3263132" cy="882784"/>
      </dsp:txXfrm>
    </dsp:sp>
    <dsp:sp modelId="{A3076883-4B55-4705-A825-304C5CEFC0E7}">
      <dsp:nvSpPr>
        <dsp:cNvPr id="0" name=""/>
        <dsp:cNvSpPr/>
      </dsp:nvSpPr>
      <dsp:spPr>
        <a:xfrm rot="5400000">
          <a:off x="5921316" y="-4398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按照被处理的顺序排列的事物</a:t>
          </a:r>
        </a:p>
      </dsp:txBody>
      <dsp:txXfrm rot="-5400000">
        <a:off x="3327174" y="2192492"/>
        <a:ext cx="5932718" cy="706227"/>
      </dsp:txXfrm>
    </dsp:sp>
    <dsp:sp modelId="{B5D0BD41-9271-4CDA-8E33-1D2DDB2022EF}">
      <dsp:nvSpPr>
        <dsp:cNvPr id="0" name=""/>
        <dsp:cNvSpPr/>
      </dsp:nvSpPr>
      <dsp:spPr>
        <a:xfrm>
          <a:off x="0" y="2056457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Queue</a:t>
          </a:r>
          <a:endParaRPr lang="zh-CN" altLang="en-US" sz="5200" kern="1200" dirty="0"/>
        </a:p>
      </dsp:txBody>
      <dsp:txXfrm>
        <a:off x="47756" y="2104213"/>
        <a:ext cx="3263132" cy="882784"/>
      </dsp:txXfrm>
    </dsp:sp>
    <dsp:sp modelId="{08DB296A-49D9-44B3-AC67-269443D5A962}">
      <dsp:nvSpPr>
        <dsp:cNvPr id="0" name=""/>
        <dsp:cNvSpPr/>
      </dsp:nvSpPr>
      <dsp:spPr>
        <a:xfrm rot="5400000">
          <a:off x="5921316" y="587355"/>
          <a:ext cx="782637" cy="59709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由键</a:t>
          </a:r>
          <a:r>
            <a:rPr lang="en-US" altLang="zh-CN" sz="2000" kern="1200" dirty="0"/>
            <a:t>-</a:t>
          </a:r>
          <a:r>
            <a:rPr lang="zh-CN" altLang="en-US" sz="2000" kern="1200" dirty="0"/>
            <a:t>值对组成的事物，键不可重复（实现了</a:t>
          </a:r>
          <a:r>
            <a:rPr lang="en-US" altLang="zh-CN" sz="2000" kern="1200" dirty="0"/>
            <a:t>Map</a:t>
          </a:r>
          <a:r>
            <a:rPr lang="zh-CN" altLang="en-US" sz="2000" kern="1200" dirty="0"/>
            <a:t>接口）</a:t>
          </a:r>
        </a:p>
      </dsp:txBody>
      <dsp:txXfrm rot="-5400000">
        <a:off x="3327174" y="3219703"/>
        <a:ext cx="5932718" cy="706227"/>
      </dsp:txXfrm>
    </dsp:sp>
    <dsp:sp modelId="{158F7D86-E6BD-41F1-8C46-C565A006108A}">
      <dsp:nvSpPr>
        <dsp:cNvPr id="0" name=""/>
        <dsp:cNvSpPr/>
      </dsp:nvSpPr>
      <dsp:spPr>
        <a:xfrm>
          <a:off x="0" y="3083669"/>
          <a:ext cx="335864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Map</a:t>
          </a:r>
          <a:endParaRPr lang="zh-CN" altLang="en-US" sz="5200" kern="1200" dirty="0"/>
        </a:p>
      </dsp:txBody>
      <dsp:txXfrm>
        <a:off x="47756" y="3131425"/>
        <a:ext cx="3263132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5ce1fe770100b0ay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2270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http://www.cnblogs.com/end/archive/2012/10/25/2738493.html</a:t>
            </a:r>
          </a:p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http://www.cnblogs.com/end/archive/2012/10/25/2738493.html</a:t>
            </a:r>
          </a:p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7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6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不可以在使用迭代器进行遍历时添加元素，但可以删除或修改已有元素</a:t>
            </a:r>
            <a:endParaRPr lang="en-US" altLang="zh-CN" dirty="0"/>
          </a:p>
          <a:p>
            <a:r>
              <a:rPr lang="en-US" altLang="zh-CN" dirty="0"/>
              <a:t>http://www.cnblogs.com/frankliiu-java/articles/1759460.html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512007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4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0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set(</a:t>
            </a:r>
            <a:r>
              <a:rPr lang="zh-CN" altLang="en-US" dirty="0"/>
              <a:t>集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list(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map(</a:t>
            </a:r>
            <a:r>
              <a:rPr lang="zh-CN" altLang="en-US" dirty="0"/>
              <a:t>映射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Queue(</a:t>
            </a:r>
            <a:r>
              <a:rPr lang="zh-CN" altLang="en-US" dirty="0"/>
              <a:t>队列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http://blog.csdn.net/kalision/article/details/7289898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很是类似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，然则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是同步的。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因为应用了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synchronized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办法（线程安全）所以机能上比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要差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线性表，链表，哈希表是常用的数据布局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PriorityQueue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是个基于优先级堆的极大优先级队列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696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与数组之间的转换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List&lt;Integer&gt; list = </a:t>
            </a:r>
            <a:r>
              <a:rPr lang="en-US" altLang="zh-CN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new ArrayList&lt;&gt;();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Integer[] nums = (Integer[])list.toArray();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Arrays.</a:t>
            </a:r>
            <a:r>
              <a:rPr lang="en-US" altLang="zh-CN" sz="1200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asList(nums);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33159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>
                <a:hlinkClick r:id="rId3"/>
              </a:rPr>
              <a:t>http://blog.csdn.net/tuwen/article/details/1839641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http://blog.sina.com.cn/s/blog_5ce1fe770100b0ay.html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1298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950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HashSet(</a:t>
            </a:r>
            <a:r>
              <a:rPr lang="en-US" altLang="zh-CN" dirty="0" err="1"/>
              <a:t>intinitialCapacity</a:t>
            </a:r>
            <a:r>
              <a:rPr lang="en-US" altLang="zh-CN" dirty="0"/>
              <a:t>)</a:t>
            </a:r>
            <a:r>
              <a:rPr lang="zh-CN" altLang="en-US" dirty="0"/>
              <a:t>参数是负载因子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</a:t>
            </a:r>
            <a:r>
              <a:rPr lang="en-US" altLang="zh-CN" dirty="0"/>
              <a:t>,</a:t>
            </a:r>
            <a:r>
              <a:rPr lang="zh-CN" altLang="en-US" dirty="0"/>
              <a:t>通过负载因子</a:t>
            </a:r>
            <a:r>
              <a:rPr lang="en-US" altLang="zh-CN" dirty="0"/>
              <a:t>(load factor)</a:t>
            </a:r>
            <a:r>
              <a:rPr lang="zh-CN" altLang="en-US" dirty="0"/>
              <a:t>来决定何时对散列表进行再</a:t>
            </a:r>
            <a:br>
              <a:rPr lang="zh-CN" altLang="en-US" dirty="0"/>
            </a:br>
            <a:r>
              <a:rPr lang="zh-CN" altLang="en-US" dirty="0"/>
              <a:t>散列</a:t>
            </a:r>
            <a:r>
              <a:rPr lang="en-US" altLang="zh-CN" dirty="0"/>
              <a:t>.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如果负载因子是</a:t>
            </a:r>
            <a:r>
              <a:rPr lang="en-US" altLang="zh-CN" dirty="0"/>
              <a:t>0.75,</a:t>
            </a:r>
            <a:r>
              <a:rPr lang="zh-CN" altLang="en-US" dirty="0"/>
              <a:t>当散列表中已经有</a:t>
            </a:r>
            <a:r>
              <a:rPr lang="en-US" altLang="zh-CN" dirty="0"/>
              <a:t>75%</a:t>
            </a:r>
            <a:r>
              <a:rPr lang="zh-CN" altLang="en-US" dirty="0"/>
              <a:t>的位置已经放满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zh-CN" altLang="en-US" dirty="0"/>
              <a:t>那么将进行散列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负载因子越高</a:t>
            </a:r>
            <a:r>
              <a:rPr lang="en-US" altLang="zh-CN" dirty="0"/>
              <a:t>(</a:t>
            </a:r>
            <a:r>
              <a:rPr lang="zh-CN" altLang="en-US" dirty="0"/>
              <a:t>越接近</a:t>
            </a:r>
            <a:r>
              <a:rPr lang="en-US" altLang="zh-CN" dirty="0"/>
              <a:t>1.0),</a:t>
            </a:r>
            <a:r>
              <a:rPr lang="zh-CN" altLang="en-US" dirty="0"/>
              <a:t>内存的使用率越高</a:t>
            </a:r>
            <a:r>
              <a:rPr lang="en-US" altLang="zh-CN" dirty="0"/>
              <a:t>,</a:t>
            </a:r>
            <a:r>
              <a:rPr lang="zh-CN" altLang="en-US" dirty="0"/>
              <a:t>元素的寻找时间越长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负载因子越低</a:t>
            </a:r>
            <a:r>
              <a:rPr lang="en-US" altLang="zh-CN" dirty="0"/>
              <a:t>(</a:t>
            </a:r>
            <a:r>
              <a:rPr lang="zh-CN" altLang="en-US" dirty="0"/>
              <a:t>越接近</a:t>
            </a:r>
            <a:r>
              <a:rPr lang="en-US" altLang="zh-CN" dirty="0"/>
              <a:t>0.0),</a:t>
            </a:r>
            <a:r>
              <a:rPr lang="zh-CN" altLang="en-US" dirty="0"/>
              <a:t>元素的寻找时间越短</a:t>
            </a:r>
            <a:r>
              <a:rPr lang="en-US" altLang="zh-CN" dirty="0"/>
              <a:t>,</a:t>
            </a:r>
            <a:r>
              <a:rPr lang="zh-CN" altLang="en-US" dirty="0"/>
              <a:t>内存浪费越多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7346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TreeMap</a:t>
            </a:r>
            <a:r>
              <a:rPr lang="zh-CN" altLang="en-US" dirty="0"/>
              <a:t>是基于红黑树实现的，红黑树是一种特殊的二叉排序树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866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5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6032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2629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第十三章  容器和泛型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ArrayList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()</a:t>
            </a:r>
            <a:r>
              <a:rPr lang="zh-CN" altLang="en-US" dirty="0"/>
              <a:t>：构造一个初始容量为 </a:t>
            </a:r>
            <a:r>
              <a:rPr lang="en-US" altLang="zh-CN" dirty="0"/>
              <a:t>10 </a:t>
            </a:r>
            <a:r>
              <a:rPr lang="zh-CN" altLang="en-US" dirty="0"/>
              <a:t>的空列表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initialCapacity</a:t>
            </a:r>
            <a:r>
              <a:rPr lang="en-US" altLang="zh-CN" dirty="0"/>
              <a:t>)</a:t>
            </a:r>
            <a:r>
              <a:rPr lang="zh-CN" altLang="en-US" dirty="0"/>
              <a:t>：构造一个具有指定初始容量的空列表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add(E e)</a:t>
            </a:r>
            <a:r>
              <a:rPr lang="zh-CN" altLang="en-US" dirty="0"/>
              <a:t>：将指定的元素添加到此列表的尾部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：将指定的元素插入此列表中的指定位置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/>
              <a:t>remove(int </a:t>
            </a:r>
            <a:r>
              <a:rPr lang="en-US" altLang="zh-CN" dirty="0"/>
              <a:t>index)</a:t>
            </a:r>
            <a:r>
              <a:rPr lang="zh-CN" altLang="en-US" dirty="0"/>
              <a:t>：移除此列表中指定位置上的元素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get(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：返回此列表中指定位置上的元素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set(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：用指定的元素替代此列表中指定位置上的元素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size()</a:t>
            </a:r>
            <a:r>
              <a:rPr lang="zh-CN" altLang="en-US" dirty="0"/>
              <a:t>：返回此列表中的元素数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52662" y="1785927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list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&lt;10;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给数组增加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10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(5);//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将第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6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个元素移除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&lt;3;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再增加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(i+20);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双向链表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为什么使用</a:t>
            </a:r>
            <a:r>
              <a:rPr lang="en-US" altLang="zh-CN" dirty="0" err="1"/>
              <a:t>LinkedList</a:t>
            </a:r>
            <a:r>
              <a:rPr lang="zh-CN" altLang="en-US" dirty="0"/>
              <a:t>？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911424" y="263691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911424" y="306896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911424" y="3501008"/>
            <a:ext cx="1584176" cy="43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911424" y="393305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911424" y="436510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911424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11424" y="5229200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2495600" y="3717034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2927648" y="3501008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2495600" y="458112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2495600" y="4149080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2495600" y="371703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2495600" y="501317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879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79976" y="1700808"/>
            <a:ext cx="2160240" cy="11161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first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last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size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032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35"/>
          <p:cNvGrpSpPr/>
          <p:nvPr/>
        </p:nvGrpSpPr>
        <p:grpSpPr>
          <a:xfrm>
            <a:off x="4799856" y="3284984"/>
            <a:ext cx="2160240" cy="1440160"/>
            <a:chOff x="4355976" y="4005064"/>
            <a:chExt cx="2160240" cy="1440160"/>
          </a:xfrm>
        </p:grpSpPr>
        <p:sp>
          <p:nvSpPr>
            <p:cNvPr id="55" name="矩形 54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6"/>
          <p:cNvGrpSpPr/>
          <p:nvPr/>
        </p:nvGrpSpPr>
        <p:grpSpPr>
          <a:xfrm>
            <a:off x="6672064" y="5229200"/>
            <a:ext cx="2160240" cy="1440160"/>
            <a:chOff x="4355976" y="4005064"/>
            <a:chExt cx="2160240" cy="1440160"/>
          </a:xfrm>
        </p:grpSpPr>
        <p:sp>
          <p:nvSpPr>
            <p:cNvPr id="61" name="矩形 6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42"/>
          <p:cNvGrpSpPr/>
          <p:nvPr/>
        </p:nvGrpSpPr>
        <p:grpSpPr>
          <a:xfrm>
            <a:off x="8760296" y="3356992"/>
            <a:ext cx="2160240" cy="1440160"/>
            <a:chOff x="4355976" y="4005064"/>
            <a:chExt cx="2160240" cy="1440160"/>
          </a:xfrm>
        </p:grpSpPr>
        <p:sp>
          <p:nvSpPr>
            <p:cNvPr id="69" name="矩形 68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4" name="形状 49"/>
          <p:cNvCxnSpPr>
            <a:endCxn id="55" idx="0"/>
          </p:cNvCxnSpPr>
          <p:nvPr/>
        </p:nvCxnSpPr>
        <p:spPr bwMode="auto">
          <a:xfrm rot="5400000">
            <a:off x="5778717" y="2036094"/>
            <a:ext cx="1350150" cy="1147631"/>
          </a:xfrm>
          <a:prstGeom prst="curvedConnector3">
            <a:avLst>
              <a:gd name="adj1" fmla="val -795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74"/>
          <p:cNvCxnSpPr>
            <a:stCxn id="59" idx="3"/>
          </p:cNvCxnSpPr>
          <p:nvPr/>
        </p:nvCxnSpPr>
        <p:spPr bwMode="auto">
          <a:xfrm>
            <a:off x="6888088" y="4192060"/>
            <a:ext cx="644624" cy="105863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形状 63"/>
          <p:cNvCxnSpPr>
            <a:stCxn id="71" idx="1"/>
            <a:endCxn id="61" idx="0"/>
          </p:cNvCxnSpPr>
          <p:nvPr/>
        </p:nvCxnSpPr>
        <p:spPr bwMode="auto">
          <a:xfrm rot="10800000" flipV="1">
            <a:off x="7752184" y="4581128"/>
            <a:ext cx="2232248" cy="64807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形状 75"/>
          <p:cNvCxnSpPr>
            <a:stCxn id="63" idx="3"/>
            <a:endCxn id="70" idx="2"/>
          </p:cNvCxnSpPr>
          <p:nvPr/>
        </p:nvCxnSpPr>
        <p:spPr bwMode="auto">
          <a:xfrm flipV="1">
            <a:off x="8832304" y="4797152"/>
            <a:ext cx="1008112" cy="1332148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形状 77"/>
          <p:cNvCxnSpPr>
            <a:stCxn id="65" idx="1"/>
            <a:endCxn id="56" idx="2"/>
          </p:cNvCxnSpPr>
          <p:nvPr/>
        </p:nvCxnSpPr>
        <p:spPr bwMode="auto">
          <a:xfrm rot="10800000">
            <a:off x="5879976" y="4725144"/>
            <a:ext cx="2016224" cy="172819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形状 81"/>
          <p:cNvCxnSpPr>
            <a:stCxn id="56" idx="3"/>
            <a:endCxn id="69" idx="1"/>
          </p:cNvCxnSpPr>
          <p:nvPr/>
        </p:nvCxnSpPr>
        <p:spPr bwMode="auto">
          <a:xfrm flipV="1">
            <a:off x="6960096" y="3537012"/>
            <a:ext cx="1800200" cy="6480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形状 77"/>
          <p:cNvCxnSpPr>
            <a:endCxn id="55" idx="3"/>
          </p:cNvCxnSpPr>
          <p:nvPr/>
        </p:nvCxnSpPr>
        <p:spPr bwMode="auto">
          <a:xfrm rot="10800000">
            <a:off x="6960096" y="3465004"/>
            <a:ext cx="2952328" cy="107698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7032104" y="213285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形状 49"/>
          <p:cNvCxnSpPr>
            <a:stCxn id="84" idx="3"/>
            <a:endCxn id="69" idx="0"/>
          </p:cNvCxnSpPr>
          <p:nvPr/>
        </p:nvCxnSpPr>
        <p:spPr bwMode="auto">
          <a:xfrm>
            <a:off x="7896200" y="2276872"/>
            <a:ext cx="1944216" cy="108012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 bwMode="auto">
          <a:xfrm>
            <a:off x="7032104" y="249289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LinkedList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r>
              <a:rPr lang="zh-CN" altLang="en-US" dirty="0"/>
              <a:t>使用方法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LinkedList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添加元素</a:t>
            </a:r>
            <a:endParaRPr lang="en-US" altLang="zh-CN" dirty="0"/>
          </a:p>
          <a:p>
            <a:pPr lvl="1"/>
            <a:r>
              <a:rPr lang="zh-CN" altLang="en-US" dirty="0"/>
              <a:t>维护对象中的元素（</a:t>
            </a:r>
            <a:r>
              <a:rPr lang="zh-CN" altLang="en-US" b="1" dirty="0"/>
              <a:t>添加、更新、删除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LinkedList</a:t>
            </a:r>
            <a:r>
              <a:rPr lang="en-US" altLang="zh-CN" dirty="0"/>
              <a:t>()</a:t>
            </a:r>
            <a:r>
              <a:rPr lang="zh-CN" altLang="en-US" dirty="0"/>
              <a:t>：构造一个空列表</a:t>
            </a:r>
            <a:endParaRPr lang="en-US" altLang="zh-CN" dirty="0"/>
          </a:p>
          <a:p>
            <a:pPr lvl="1"/>
            <a:r>
              <a:rPr lang="en-US" altLang="zh-CN" dirty="0"/>
              <a:t>LinkedList(Collection&lt;? extends E&gt; c)</a:t>
            </a:r>
            <a:r>
              <a:rPr lang="zh-CN" altLang="en-US" dirty="0"/>
              <a:t>：构造一个包含指定 </a:t>
            </a:r>
            <a:r>
              <a:rPr lang="en-US" dirty="0"/>
              <a:t>collection </a:t>
            </a:r>
            <a:r>
              <a:rPr lang="zh-CN" altLang="en-US" dirty="0"/>
              <a:t>中的元素的列表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/>
              <a:t>add(E e)</a:t>
            </a:r>
            <a:r>
              <a:rPr lang="zh-CN" altLang="en-US" dirty="0"/>
              <a:t>：将指定的元素添加到此列表的尾部</a:t>
            </a:r>
            <a:endParaRPr lang="en-US" altLang="zh-CN" dirty="0"/>
          </a:p>
          <a:p>
            <a:pPr lvl="1"/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en-US" dirty="0"/>
              <a:t>：在此列表中指定的位置插入指定的元素</a:t>
            </a:r>
            <a:endParaRPr lang="en-US" altLang="zh-CN" dirty="0"/>
          </a:p>
          <a:p>
            <a:pPr lvl="1"/>
            <a:r>
              <a:rPr lang="en-US" altLang="zh-CN" dirty="0"/>
              <a:t>remove(</a:t>
            </a:r>
            <a:r>
              <a:rPr lang="en-US" altLang="zh-CN" dirty="0" err="1"/>
              <a:t>ine</a:t>
            </a:r>
            <a:r>
              <a:rPr lang="en-US" altLang="zh-CN" dirty="0"/>
              <a:t> index)</a:t>
            </a:r>
            <a:r>
              <a:rPr lang="zh-CN" altLang="en-US" dirty="0"/>
              <a:t>：移除此列表中指定位置上的元素</a:t>
            </a:r>
            <a:endParaRPr lang="en-US" altLang="zh-CN" dirty="0"/>
          </a:p>
          <a:p>
            <a:pPr lvl="1"/>
            <a:r>
              <a:rPr lang="en-US" altLang="zh-CN" dirty="0"/>
              <a:t>size()</a:t>
            </a:r>
            <a:r>
              <a:rPr lang="zh-CN" altLang="en-US" dirty="0"/>
              <a:t>：返回此列表中的元素数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91544" y="1700808"/>
            <a:ext cx="7632848" cy="494116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link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("Tom");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LiLy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("John");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"Linda");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nn-NO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for(int i = 0; i &lt; link.size(); i++){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7881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集（</a:t>
            </a:r>
            <a:r>
              <a:rPr lang="en-US" altLang="zh-CN" dirty="0"/>
              <a:t>Set</a:t>
            </a:r>
            <a:r>
              <a:rPr lang="zh-CN" altLang="en-US" dirty="0"/>
              <a:t>）是最简单的一种集合：关心唯一性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对象无序存储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不能存储重复元素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主要实现类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：使用被插入对象的</a:t>
            </a:r>
            <a:r>
              <a:rPr lang="en-US" altLang="zh-CN" dirty="0"/>
              <a:t>Hash</a:t>
            </a:r>
            <a:r>
              <a:rPr lang="zh-CN" altLang="en-US" dirty="0"/>
              <a:t>码</a:t>
            </a:r>
            <a:r>
              <a:rPr lang="en-US" altLang="zh-CN" dirty="0"/>
              <a:t>【</a:t>
            </a:r>
            <a:r>
              <a:rPr lang="zh-CN" altLang="en-US" dirty="0"/>
              <a:t>基于哈希散列的实现类，存取速度快，性能好</a:t>
            </a:r>
            <a:r>
              <a:rPr lang="en-US" altLang="zh-CN" dirty="0"/>
              <a:t>】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LinkedHashSet</a:t>
            </a:r>
            <a:r>
              <a:rPr lang="zh-CN" altLang="en-US" dirty="0"/>
              <a:t>：</a:t>
            </a:r>
            <a:r>
              <a:rPr lang="en-US" altLang="zh-CN" dirty="0" err="1"/>
              <a:t>HashSet</a:t>
            </a:r>
            <a:r>
              <a:rPr lang="zh-CN" altLang="en-US" dirty="0"/>
              <a:t>的</a:t>
            </a:r>
            <a:r>
              <a:rPr lang="en-US" altLang="zh-CN" dirty="0"/>
              <a:t>ordered</a:t>
            </a:r>
            <a:r>
              <a:rPr lang="zh-CN" altLang="en-US" dirty="0"/>
              <a:t>版本</a:t>
            </a:r>
            <a:r>
              <a:rPr lang="en-US" altLang="zh-CN" dirty="0"/>
              <a:t>【</a:t>
            </a:r>
            <a:r>
              <a:rPr lang="zh-CN" altLang="en-US" dirty="0"/>
              <a:t>保持存入的顺序</a:t>
            </a:r>
            <a:r>
              <a:rPr lang="en-US" altLang="zh-CN" dirty="0"/>
              <a:t>】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zh-CN" altLang="en-US" dirty="0"/>
              <a:t>：二叉树结构，保证元素按照元素的自然顺序进行升序排序</a:t>
            </a:r>
            <a:r>
              <a:rPr lang="en-US" altLang="zh-CN" dirty="0"/>
              <a:t>【</a:t>
            </a:r>
            <a:r>
              <a:rPr lang="zh-CN" altLang="en-US" dirty="0"/>
              <a:t>具有排序功能，默认升序</a:t>
            </a:r>
            <a:r>
              <a:rPr lang="en-US" altLang="zh-CN" dirty="0"/>
              <a:t>】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实现的，</a:t>
            </a:r>
            <a:r>
              <a:rPr lang="en-US" altLang="zh-CN" dirty="0" err="1"/>
              <a:t>HashSet</a:t>
            </a:r>
            <a:r>
              <a:rPr lang="en-US" altLang="zh-CN" dirty="0"/>
              <a:t> </a:t>
            </a:r>
            <a:r>
              <a:rPr lang="zh-CN" altLang="en-US" dirty="0"/>
              <a:t>底层采用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来保存所有元素。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不允许有重复元素。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不关心集合中元素的顺序。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r>
              <a:rPr lang="zh-CN" altLang="en-US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()</a:t>
            </a:r>
            <a:r>
              <a:rPr lang="zh-CN" altLang="en-US" dirty="0"/>
              <a:t>：构造一个空散列集，其底层 </a:t>
            </a:r>
            <a:r>
              <a:rPr lang="en-US" altLang="zh-CN" dirty="0" err="1"/>
              <a:t>HashMap</a:t>
            </a:r>
            <a:r>
              <a:rPr lang="en-US" altLang="zh-CN" dirty="0"/>
              <a:t> </a:t>
            </a:r>
            <a:r>
              <a:rPr lang="zh-CN" altLang="en-US" dirty="0"/>
              <a:t>实例的默认初始容量是 </a:t>
            </a:r>
            <a:r>
              <a:rPr lang="en-US" altLang="zh-CN" dirty="0"/>
              <a:t>16</a:t>
            </a:r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(Collection&lt;? extends E&gt; c))</a:t>
            </a:r>
            <a:r>
              <a:rPr lang="zh-CN" altLang="en-US" dirty="0"/>
              <a:t>：构造一个散列集，并将集合中的所有元素添加到这个散列集中</a:t>
            </a:r>
            <a:endParaRPr lang="en-US" altLang="zh-CN" dirty="0"/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(</a:t>
            </a:r>
            <a:r>
              <a:rPr lang="en-US" altLang="zh-CN" dirty="0" err="1"/>
              <a:t>intinitialCapacity</a:t>
            </a:r>
            <a:r>
              <a:rPr lang="en-US" altLang="zh-CN" dirty="0"/>
              <a:t>)</a:t>
            </a:r>
            <a:r>
              <a:rPr lang="zh-CN" altLang="en-US" dirty="0"/>
              <a:t>：构造一个空的具有指定容量</a:t>
            </a:r>
            <a:r>
              <a:rPr lang="en-US" altLang="zh-CN" dirty="0"/>
              <a:t>(</a:t>
            </a:r>
            <a:r>
              <a:rPr lang="zh-CN" altLang="en-US" dirty="0"/>
              <a:t>桶数</a:t>
            </a:r>
            <a:r>
              <a:rPr lang="en-US" altLang="zh-CN" dirty="0"/>
              <a:t>)</a:t>
            </a:r>
            <a:r>
              <a:rPr lang="zh-CN" altLang="en-US" dirty="0"/>
              <a:t>的散列集</a:t>
            </a:r>
            <a:endParaRPr lang="en-US" altLang="zh-CN" dirty="0"/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pPr lvl="1"/>
            <a:r>
              <a:rPr lang="en-US" altLang="zh-CN" dirty="0"/>
              <a:t>add(E e)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中尚未包含指定元素，则添加指定元素</a:t>
            </a:r>
            <a:endParaRPr lang="en-US" altLang="zh-CN" dirty="0"/>
          </a:p>
          <a:p>
            <a:pPr lvl="1"/>
            <a:r>
              <a:rPr lang="en-US" altLang="zh-CN" dirty="0"/>
              <a:t>clear()</a:t>
            </a:r>
            <a:r>
              <a:rPr lang="zh-CN" altLang="en-US" dirty="0"/>
              <a:t>：从此 </a:t>
            </a:r>
            <a:r>
              <a:rPr lang="en-US" dirty="0"/>
              <a:t>set </a:t>
            </a:r>
            <a:r>
              <a:rPr lang="zh-CN" altLang="en-US" dirty="0"/>
              <a:t>中移除所有元素</a:t>
            </a:r>
            <a:endParaRPr lang="en-US" altLang="zh-CN" dirty="0"/>
          </a:p>
          <a:p>
            <a:pPr lvl="1"/>
            <a:r>
              <a:rPr lang="en-US" altLang="zh-CN" dirty="0"/>
              <a:t>remove(Object o)</a:t>
            </a:r>
            <a:r>
              <a:rPr lang="zh-CN" altLang="en-US" dirty="0"/>
              <a:t>：如果指定元素存在于此 </a:t>
            </a:r>
            <a:r>
              <a:rPr lang="en-US" dirty="0"/>
              <a:t>set </a:t>
            </a:r>
            <a:r>
              <a:rPr lang="zh-CN" altLang="en-US" dirty="0"/>
              <a:t>中，则将其移除</a:t>
            </a:r>
            <a:endParaRPr lang="en-US" altLang="zh-CN" dirty="0"/>
          </a:p>
          <a:p>
            <a:pPr lvl="1"/>
            <a:r>
              <a:rPr lang="en-US" altLang="zh-CN" dirty="0"/>
              <a:t>size()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中的元素的数量（</a:t>
            </a:r>
            <a:r>
              <a:rPr lang="en-US" dirty="0"/>
              <a:t>set </a:t>
            </a:r>
            <a:r>
              <a:rPr lang="zh-CN" altLang="en-US" dirty="0"/>
              <a:t>的容量）</a:t>
            </a:r>
            <a:endParaRPr lang="en-US" altLang="zh-CN" dirty="0"/>
          </a:p>
          <a:p>
            <a:pPr lvl="1"/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不包含任何元素，则返回 </a:t>
            </a:r>
            <a:r>
              <a:rPr lang="en-US" dirty="0"/>
              <a:t>true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HashSet</a:t>
            </a:r>
            <a:r>
              <a:rPr lang="zh-CN" altLang="en-US" b="1" dirty="0"/>
              <a:t>不能重复存储</a:t>
            </a:r>
            <a:r>
              <a:rPr lang="en-US" altLang="zh-CN" b="1" dirty="0"/>
              <a:t>equals</a:t>
            </a:r>
            <a:r>
              <a:rPr lang="zh-CN" altLang="en-US" b="1" dirty="0"/>
              <a:t>相同的数据 </a:t>
            </a:r>
            <a:r>
              <a:rPr lang="zh-CN" altLang="en-US" dirty="0"/>
              <a:t>。原因就是</a:t>
            </a:r>
            <a:r>
              <a:rPr lang="en-US" altLang="zh-CN" dirty="0"/>
              <a:t>equals</a:t>
            </a:r>
            <a:r>
              <a:rPr lang="zh-CN" altLang="en-US" dirty="0"/>
              <a:t>相同，数据的散列码也就相同（</a:t>
            </a:r>
            <a:r>
              <a:rPr lang="en-US" altLang="zh-CN" dirty="0" err="1"/>
              <a:t>hashCode</a:t>
            </a:r>
            <a:r>
              <a:rPr lang="zh-CN" altLang="en-US" dirty="0"/>
              <a:t>必须和</a:t>
            </a:r>
            <a:r>
              <a:rPr lang="en-US" altLang="zh-CN" dirty="0"/>
              <a:t>equals</a:t>
            </a:r>
            <a:r>
              <a:rPr lang="zh-CN" altLang="en-US" dirty="0"/>
              <a:t>兼容）。大量相同的数据将存放在同一个散列单元所指向的链表中，造成严重的散列冲突，对查找效率是灾难性的。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HashSet</a:t>
            </a:r>
            <a:r>
              <a:rPr lang="zh-CN" altLang="en-US" dirty="0"/>
              <a:t>的存储是无序的 ，没有前后关系，他并不是线性结构的集合。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hashCode</a:t>
            </a:r>
            <a:r>
              <a:rPr lang="zh-CN" altLang="en-US" dirty="0"/>
              <a:t>必须和</a:t>
            </a:r>
            <a:r>
              <a:rPr lang="en-US" altLang="zh-CN" dirty="0"/>
              <a:t>equals</a:t>
            </a:r>
            <a:r>
              <a:rPr lang="zh-CN" altLang="en-US" dirty="0"/>
              <a:t>必须兼容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23592" y="1844826"/>
            <a:ext cx="5724128" cy="252027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set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\n" + set);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23592" y="4603775"/>
            <a:ext cx="5724128" cy="9134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923081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容器概述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集合（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Queue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迭代器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zh-CN" altLang="en-US" dirty="0"/>
              <a:t>（树集）类似</a:t>
            </a:r>
            <a:r>
              <a:rPr lang="en-US" altLang="zh-CN" dirty="0" err="1"/>
              <a:t>HashSet</a:t>
            </a:r>
            <a:r>
              <a:rPr lang="zh-CN" altLang="en-US" dirty="0"/>
              <a:t>（散列集）。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可以以任意顺序将元素插入到集合中。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对集合遍历时，每个值会自动的按照排序后的顺序呈现。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添加操作速率比散列集慢（因为迭代器总是以排好序的顺序访问每个元素）。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TreeSet</a:t>
            </a:r>
            <a:r>
              <a:rPr lang="en-US" altLang="zh-CN" dirty="0"/>
              <a:t>()</a:t>
            </a:r>
            <a:r>
              <a:rPr lang="zh-CN" altLang="en-US" dirty="0"/>
              <a:t>：构造一个新的空 </a:t>
            </a:r>
            <a:r>
              <a:rPr lang="en-US" altLang="zh-CN" dirty="0"/>
              <a:t>set</a:t>
            </a:r>
            <a:r>
              <a:rPr lang="zh-CN" altLang="en-US" dirty="0"/>
              <a:t>，该 </a:t>
            </a:r>
            <a:r>
              <a:rPr lang="en-US" altLang="zh-CN" dirty="0"/>
              <a:t>set </a:t>
            </a:r>
            <a:r>
              <a:rPr lang="zh-CN" altLang="en-US" dirty="0"/>
              <a:t>根据其元素的自然顺序进行排序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add()</a:t>
            </a:r>
            <a:r>
              <a:rPr lang="zh-CN" altLang="en-US" dirty="0"/>
              <a:t>：将指定的元素添加到此 </a:t>
            </a:r>
            <a:r>
              <a:rPr lang="en-US" dirty="0"/>
              <a:t>set(</a:t>
            </a:r>
            <a:r>
              <a:rPr lang="zh-CN" altLang="en-US" dirty="0"/>
              <a:t>如果该元素尚未存在 </a:t>
            </a:r>
            <a:r>
              <a:rPr lang="en-US" dirty="0"/>
              <a:t>set 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remove(Object o)</a:t>
            </a:r>
            <a:r>
              <a:rPr lang="zh-CN" altLang="en-US" dirty="0"/>
              <a:t>：将指定的元素从 </a:t>
            </a:r>
            <a:r>
              <a:rPr lang="en-US" dirty="0"/>
              <a:t>set </a:t>
            </a:r>
            <a:r>
              <a:rPr lang="zh-CN" altLang="en-US" dirty="0"/>
              <a:t>中移除（如果该元素存在于此 </a:t>
            </a:r>
            <a:r>
              <a:rPr lang="en-US" dirty="0"/>
              <a:t>set </a:t>
            </a:r>
            <a:r>
              <a:rPr lang="zh-CN" altLang="en-US" dirty="0"/>
              <a:t>中）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first()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中当前第一个（最低）元素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last()</a:t>
            </a:r>
            <a:r>
              <a:rPr lang="zh-CN" altLang="en-US" dirty="0"/>
              <a:t>：返回此 </a:t>
            </a:r>
            <a:r>
              <a:rPr lang="en-US" dirty="0"/>
              <a:t>set </a:t>
            </a:r>
            <a:r>
              <a:rPr lang="zh-CN" altLang="en-US" dirty="0"/>
              <a:t>中当前最后一个（最高）元素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：如果此 </a:t>
            </a:r>
            <a:r>
              <a:rPr lang="en-US" dirty="0"/>
              <a:t>set </a:t>
            </a:r>
            <a:r>
              <a:rPr lang="zh-CN" altLang="en-US" dirty="0"/>
              <a:t>不包含任何元素，则返回 </a:t>
            </a:r>
            <a:r>
              <a:rPr lang="en-US" dirty="0"/>
              <a:t>true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size()</a:t>
            </a:r>
            <a:r>
              <a:rPr lang="zh-CN" altLang="en-US" dirty="0"/>
              <a:t>：返回 </a:t>
            </a:r>
            <a:r>
              <a:rPr lang="en-US" dirty="0"/>
              <a:t>set </a:t>
            </a:r>
            <a:r>
              <a:rPr lang="zh-CN" altLang="en-US" dirty="0"/>
              <a:t>中的元素数（</a:t>
            </a:r>
            <a:r>
              <a:rPr lang="en-US" dirty="0"/>
              <a:t>set </a:t>
            </a:r>
            <a:r>
              <a:rPr lang="zh-CN" altLang="en-US" dirty="0"/>
              <a:t>的容量）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TreeSetDemo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什么是</a:t>
            </a:r>
            <a:r>
              <a:rPr lang="en-US" altLang="zh-CN" sz="2800" dirty="0" err="1"/>
              <a:t>LinkedHashSet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sz="2400" dirty="0" err="1"/>
              <a:t>Hash</a:t>
            </a:r>
            <a:r>
              <a:rPr lang="en-US" altLang="zh-CN" sz="2400" dirty="0" err="1"/>
              <a:t>Set</a:t>
            </a:r>
            <a:r>
              <a:rPr lang="zh-CN" altLang="en-US" sz="2400" dirty="0"/>
              <a:t>的实现上添加了</a:t>
            </a:r>
            <a:r>
              <a:rPr lang="en-US" sz="2400" dirty="0"/>
              <a:t>Linked</a:t>
            </a:r>
            <a:r>
              <a:rPr lang="zh-CN" altLang="en-US" sz="2400" dirty="0"/>
              <a:t>的支持，在每个节点上通过一个链表串联起来，有确定的顺序。适用于有常量复杂度的高效存取性能要求、同时又要求排序的情况。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非同步。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继承于</a:t>
            </a:r>
            <a:r>
              <a:rPr lang="en-US" sz="2800" dirty="0" err="1"/>
              <a:t>HashSet</a:t>
            </a:r>
            <a:r>
              <a:rPr lang="en-US" sz="2800" dirty="0"/>
              <a:t>、</a:t>
            </a:r>
            <a:r>
              <a:rPr lang="zh-CN" altLang="en-US" sz="2800" dirty="0"/>
              <a:t>又基于</a:t>
            </a:r>
            <a:r>
              <a:rPr lang="en-US" sz="2800" dirty="0" err="1"/>
              <a:t>LinkedHashMap</a:t>
            </a:r>
            <a:r>
              <a:rPr lang="zh-CN" altLang="en-US" sz="2800" dirty="0"/>
              <a:t>来实现。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LinkedHashSet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构造方法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LinkedHashSet</a:t>
            </a:r>
            <a:r>
              <a:rPr lang="en-US" altLang="zh-CN" sz="2400" dirty="0"/>
              <a:t>()</a:t>
            </a:r>
            <a:r>
              <a:rPr lang="zh-CN" altLang="en-US" sz="2400" dirty="0"/>
              <a:t>：构造一个带默认初始容量 </a:t>
            </a:r>
            <a:r>
              <a:rPr lang="en-US" altLang="zh-CN" sz="2400" dirty="0"/>
              <a:t>(16) </a:t>
            </a:r>
            <a:r>
              <a:rPr lang="zh-CN" altLang="en-US" sz="2400" dirty="0"/>
              <a:t>和加载因子 </a:t>
            </a:r>
            <a:r>
              <a:rPr lang="en-US" altLang="zh-CN" sz="2400" dirty="0"/>
              <a:t>(0.75) </a:t>
            </a:r>
            <a:r>
              <a:rPr lang="zh-CN" altLang="en-US" sz="2400" dirty="0"/>
              <a:t>的新空</a:t>
            </a:r>
            <a:r>
              <a:rPr lang="en-US" altLang="zh-CN" sz="2400" dirty="0" err="1"/>
              <a:t>LinkedHashSet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其他方法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包含继承自</a:t>
            </a:r>
            <a:r>
              <a:rPr lang="en-US" sz="2400" dirty="0" err="1"/>
              <a:t>HashSet</a:t>
            </a:r>
            <a:r>
              <a:rPr lang="zh-CN" altLang="en-US" sz="2400" dirty="0"/>
              <a:t>的方法：</a:t>
            </a:r>
            <a:r>
              <a:rPr lang="en-US" altLang="zh-CN" sz="2400" dirty="0"/>
              <a:t>add</a:t>
            </a:r>
            <a:r>
              <a:rPr lang="en-US" sz="2400" dirty="0"/>
              <a:t>, clear, </a:t>
            </a:r>
            <a:r>
              <a:rPr lang="en-US" sz="2400" dirty="0" err="1"/>
              <a:t>isEmpty</a:t>
            </a:r>
            <a:r>
              <a:rPr lang="en-US" sz="2400" dirty="0"/>
              <a:t>, remove, size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……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LinkedHashSetDemo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三个类的比较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不能保证元素的排列顺序，顺序有可能发生变化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不是同步的，集合元素可以是</a:t>
            </a:r>
            <a:r>
              <a:rPr lang="en-US" dirty="0"/>
              <a:t>null,</a:t>
            </a:r>
            <a:r>
              <a:rPr lang="zh-CN" altLang="en-US" dirty="0"/>
              <a:t>但只能放入一个</a:t>
            </a:r>
            <a:r>
              <a:rPr lang="en-US" dirty="0"/>
              <a:t>null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哈希表是通过使用称为散列法的机制来存储信息的，元素并没有以某种特定顺序来存放；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LinkedHashSet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以元素插入的顺序来维护集合的链接表，允许以插入的顺序在集合中迭代；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遍历性能比</a:t>
            </a:r>
            <a:r>
              <a:rPr lang="en-US" dirty="0" err="1"/>
              <a:t>HashSet</a:t>
            </a:r>
            <a:r>
              <a:rPr lang="zh-CN" altLang="en-US" dirty="0"/>
              <a:t>好，但是插入时性能稍微逊色于</a:t>
            </a:r>
            <a:r>
              <a:rPr lang="en-US" dirty="0" err="1"/>
              <a:t>HashSet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TreeSet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提供一个使用树结构存储</a:t>
            </a:r>
            <a:r>
              <a:rPr lang="en-US" altLang="zh-CN" dirty="0"/>
              <a:t>Set</a:t>
            </a:r>
            <a:r>
              <a:rPr lang="zh-CN" altLang="en-US" dirty="0"/>
              <a:t>接口的实现，对象以升序顺序存储，访问和遍历的时间很快；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SetDemo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分别使用</a:t>
            </a:r>
            <a:r>
              <a:rPr lang="en-US" altLang="zh-CN" dirty="0" err="1"/>
              <a:t>TreeSet</a:t>
            </a:r>
            <a:r>
              <a:rPr lang="zh-CN" altLang="en-US" dirty="0"/>
              <a:t>、</a:t>
            </a:r>
            <a:r>
              <a:rPr lang="en-US" altLang="zh-CN" dirty="0" err="1"/>
              <a:t>LinkedHashSet</a:t>
            </a:r>
            <a:r>
              <a:rPr lang="zh-CN" altLang="en-US" dirty="0"/>
              <a:t>、</a:t>
            </a:r>
            <a:r>
              <a:rPr lang="en-US" altLang="zh-CN" dirty="0" err="1"/>
              <a:t>HashSet</a:t>
            </a:r>
            <a:r>
              <a:rPr lang="zh-CN" altLang="en-US" dirty="0"/>
              <a:t>三个类，在其中依次添加元素“</a:t>
            </a:r>
            <a:r>
              <a:rPr lang="en-US" altLang="zh-CN" dirty="0"/>
              <a:t>B</a:t>
            </a:r>
            <a:r>
              <a:rPr lang="zh-CN" altLang="en-US" dirty="0"/>
              <a:t> “ 、 “ </a:t>
            </a:r>
            <a:r>
              <a:rPr lang="en-US" altLang="zh-CN" dirty="0"/>
              <a:t>A</a:t>
            </a:r>
            <a:r>
              <a:rPr lang="zh-CN" altLang="en-US" dirty="0"/>
              <a:t> “ 、 “ </a:t>
            </a:r>
            <a:r>
              <a:rPr lang="en-US" altLang="zh-CN" dirty="0"/>
              <a:t>D</a:t>
            </a:r>
            <a:r>
              <a:rPr lang="zh-CN" altLang="en-US" dirty="0"/>
              <a:t> “ 、 “ </a:t>
            </a:r>
            <a:r>
              <a:rPr lang="en-US" altLang="zh-CN" dirty="0"/>
              <a:t>E</a:t>
            </a:r>
            <a:r>
              <a:rPr lang="zh-CN" altLang="en-US" dirty="0"/>
              <a:t> “ 、 “ </a:t>
            </a:r>
            <a:r>
              <a:rPr lang="en-US" altLang="zh-CN" dirty="0"/>
              <a:t>C</a:t>
            </a:r>
            <a:r>
              <a:rPr lang="zh-CN" altLang="en-US" dirty="0"/>
              <a:t> “ 、 “ </a:t>
            </a:r>
            <a:r>
              <a:rPr lang="en-US" altLang="zh-CN" dirty="0"/>
              <a:t>F</a:t>
            </a:r>
            <a:r>
              <a:rPr lang="zh-CN" altLang="en-US" dirty="0"/>
              <a:t> “ ，查看输出结果顺序区别。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03712" y="2852936"/>
            <a:ext cx="6120680" cy="39330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87488" y="1160749"/>
            <a:ext cx="8208912" cy="524788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lhs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:\n"+lhs);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结果对比（元素添加顺序：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）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79576" y="2059280"/>
            <a:ext cx="7632848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[B, A, D, E, C, F]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如果一个程序只包含固定数量的且其生命期都是已知的对象，那么这是一个非常简单的程序。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通常，程序总是根据运行时才知道的某些条件去创建新对象，在此之前，不会知道所需对象的数量，甚至不知道确切类型。</a:t>
            </a:r>
            <a:r>
              <a:rPr lang="en-US" dirty="0"/>
              <a:t>--Think</a:t>
            </a:r>
            <a:r>
              <a:rPr lang="en-US" altLang="zh-CN" dirty="0"/>
              <a:t>ing</a:t>
            </a:r>
            <a:r>
              <a:rPr lang="en-US" dirty="0"/>
              <a:t> In Java</a:t>
            </a:r>
          </a:p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使用类库提供了一组相当完整的容器类来解决这个问题。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</a:t>
            </a:r>
            <a:r>
              <a:rPr lang="zh-CN" altLang="en-US"/>
              <a:t>接口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java.util.Queue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队列是一种特殊的线性表，只允许在表的前端（</a:t>
            </a:r>
            <a:r>
              <a:rPr lang="en-US" altLang="zh-CN" dirty="0"/>
              <a:t>front</a:t>
            </a:r>
            <a:r>
              <a:rPr lang="zh-CN" altLang="en-US" dirty="0"/>
              <a:t>，队头）进行删除操作，而在表的后端（</a:t>
            </a:r>
            <a:r>
              <a:rPr lang="en-US" altLang="zh-CN" dirty="0"/>
              <a:t>rear</a:t>
            </a:r>
            <a:r>
              <a:rPr lang="zh-CN" altLang="en-US" dirty="0"/>
              <a:t>，队尾）进行插入操作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继承了</a:t>
            </a:r>
            <a:r>
              <a:rPr lang="en-US" dirty="0"/>
              <a:t>Collection</a:t>
            </a:r>
            <a:r>
              <a:rPr lang="zh-CN" altLang="en-US" dirty="0"/>
              <a:t>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LinkedList</a:t>
            </a:r>
            <a:r>
              <a:rPr lang="zh-CN" altLang="en-US" dirty="0"/>
              <a:t>实现了</a:t>
            </a:r>
            <a:r>
              <a:rPr lang="en-US" dirty="0"/>
              <a:t>Queue</a:t>
            </a:r>
            <a:r>
              <a:rPr lang="zh-CN" altLang="en-US" dirty="0"/>
              <a:t>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</a:t>
            </a:r>
            <a:r>
              <a:rPr lang="zh-CN" altLang="en-US"/>
              <a:t>接口常用方法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add(E e): </a:t>
            </a:r>
            <a:r>
              <a:rPr lang="zh-CN" altLang="en-US" dirty="0"/>
              <a:t>增加一个元素。成功时返回</a:t>
            </a:r>
            <a:r>
              <a:rPr lang="en-US" altLang="zh-CN" dirty="0"/>
              <a:t>true</a:t>
            </a:r>
            <a:r>
              <a:rPr lang="zh-CN" altLang="en-US" dirty="0"/>
              <a:t>，如果队列已满，则抛出一个</a:t>
            </a:r>
            <a:r>
              <a:rPr lang="en-US" altLang="zh-CN" dirty="0" err="1"/>
              <a:t>IllegalStateException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remove(): </a:t>
            </a:r>
            <a:r>
              <a:rPr lang="zh-CN" altLang="en-US" dirty="0"/>
              <a:t>移除并返回队列头部的元素。如果队列为空，则抛出一个</a:t>
            </a:r>
            <a:r>
              <a:rPr lang="en-US" altLang="zh-CN" dirty="0" err="1"/>
              <a:t>NoSuchElementException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element(): </a:t>
            </a:r>
            <a:r>
              <a:rPr lang="zh-CN" altLang="en-US" dirty="0"/>
              <a:t>返回队列头部的元素。如果队列为空，则抛出一个</a:t>
            </a:r>
            <a:r>
              <a:rPr lang="en-US" altLang="zh-CN" dirty="0" err="1"/>
              <a:t>NoSuchElementException</a:t>
            </a:r>
            <a:r>
              <a:rPr lang="zh-CN" altLang="en-US" dirty="0"/>
              <a:t>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offer(E e): </a:t>
            </a:r>
            <a:r>
              <a:rPr lang="zh-CN" altLang="en-US" dirty="0"/>
              <a:t>添加一个元素并返回</a:t>
            </a:r>
            <a:r>
              <a:rPr lang="en-US" altLang="zh-CN" dirty="0"/>
              <a:t>true</a:t>
            </a:r>
            <a:r>
              <a:rPr lang="zh-CN" altLang="en-US" dirty="0"/>
              <a:t>。如果队列已满，返回</a:t>
            </a:r>
            <a:r>
              <a:rPr lang="en-US" altLang="zh-CN" dirty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poll(): </a:t>
            </a:r>
            <a:r>
              <a:rPr lang="zh-CN" altLang="en-US" dirty="0"/>
              <a:t>移除并返问队列头部的元素。如果队列为空，则返回</a:t>
            </a:r>
            <a:r>
              <a:rPr lang="en-US" altLang="zh-CN" dirty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peek(): </a:t>
            </a:r>
            <a:r>
              <a:rPr lang="zh-CN" altLang="en-US" dirty="0"/>
              <a:t>返回队列头部的元素。如果队列为空，则返回</a:t>
            </a:r>
            <a:r>
              <a:rPr lang="en-US" altLang="zh-CN" dirty="0"/>
              <a:t>null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其他方法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put(E e): </a:t>
            </a:r>
            <a:r>
              <a:rPr lang="zh-CN" altLang="en-US" dirty="0"/>
              <a:t>添加一个元素。如果队列满，则阻塞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take(): </a:t>
            </a:r>
            <a:r>
              <a:rPr lang="zh-CN" altLang="en-US" dirty="0"/>
              <a:t>移除并返回队列头部的元素。如果队列空，则阻塞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add()</a:t>
            </a:r>
            <a:r>
              <a:rPr lang="zh-CN" altLang="en-US" dirty="0"/>
              <a:t>和</a:t>
            </a:r>
            <a:r>
              <a:rPr lang="en-US" altLang="zh-CN" dirty="0"/>
              <a:t>remove()</a:t>
            </a:r>
            <a:r>
              <a:rPr lang="zh-CN" altLang="en-US" dirty="0"/>
              <a:t>方法在失败的时候会抛出异常，推荐使用</a:t>
            </a:r>
            <a:r>
              <a:rPr lang="en-US" dirty="0"/>
              <a:t>offer()</a:t>
            </a:r>
            <a:r>
              <a:rPr lang="zh-CN" altLang="en-US" dirty="0"/>
              <a:t>来加入元素，使用</a:t>
            </a:r>
            <a:r>
              <a:rPr lang="en-US" dirty="0"/>
              <a:t>poll()</a:t>
            </a:r>
            <a:r>
              <a:rPr lang="zh-CN" altLang="en-US" dirty="0"/>
              <a:t>来获取并移出元素。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LinkedList</a:t>
            </a:r>
            <a:r>
              <a:rPr lang="zh-CN" altLang="en-US" dirty="0"/>
              <a:t>类实现了</a:t>
            </a:r>
            <a:r>
              <a:rPr lang="en-US" dirty="0"/>
              <a:t>Queue</a:t>
            </a:r>
            <a:r>
              <a:rPr lang="zh-CN" altLang="en-US" dirty="0"/>
              <a:t>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　　　　　　　　　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7528" y="1107460"/>
            <a:ext cx="8034686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TestQueue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public static void main(String[]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Queue&lt;String&gt; queue = new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("Hello");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("World!");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你好！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while((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queue.poll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())!=null){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Map</a:t>
            </a:r>
            <a:r>
              <a:rPr lang="zh-CN" altLang="en-US" dirty="0"/>
              <a:t>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/>
              <a:t>Map</a:t>
            </a:r>
            <a:r>
              <a:rPr lang="zh-CN" altLang="en-US" dirty="0"/>
              <a:t>接口的常用类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映射（</a:t>
            </a:r>
            <a:r>
              <a:rPr lang="en-US" dirty="0"/>
              <a:t>Map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对象以</a:t>
            </a:r>
            <a:r>
              <a:rPr lang="zh-CN" altLang="en-US" b="1" dirty="0"/>
              <a:t>键－值对</a:t>
            </a:r>
            <a:r>
              <a:rPr lang="zh-CN" altLang="en-US" dirty="0"/>
              <a:t>（</a:t>
            </a:r>
            <a:r>
              <a:rPr lang="en-US" dirty="0"/>
              <a:t>key-value</a:t>
            </a:r>
            <a:r>
              <a:rPr lang="zh-CN" altLang="en-US" dirty="0"/>
              <a:t>）存储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key</a:t>
            </a:r>
            <a:r>
              <a:rPr lang="zh-CN" altLang="en-US" b="1" dirty="0"/>
              <a:t>不允许有重复</a:t>
            </a:r>
            <a:r>
              <a:rPr lang="zh-CN" altLang="en-US" dirty="0"/>
              <a:t>，</a:t>
            </a:r>
            <a:r>
              <a:rPr lang="en-US" dirty="0"/>
              <a:t>value</a:t>
            </a:r>
            <a:r>
              <a:rPr lang="zh-CN" altLang="en-US" dirty="0"/>
              <a:t>允许有重复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Map</a:t>
            </a:r>
            <a:r>
              <a:rPr lang="zh-CN" altLang="en-US" dirty="0"/>
              <a:t>中元素，可以将</a:t>
            </a:r>
            <a:r>
              <a:rPr lang="en-US" altLang="zh-CN" dirty="0"/>
              <a:t>key</a:t>
            </a:r>
            <a:r>
              <a:rPr lang="zh-CN" altLang="en-US" dirty="0"/>
              <a:t>序列、</a:t>
            </a:r>
            <a:r>
              <a:rPr lang="en-US" altLang="zh-CN" dirty="0"/>
              <a:t>value</a:t>
            </a:r>
            <a:r>
              <a:rPr lang="zh-CN" altLang="en-US" dirty="0"/>
              <a:t>序列单独抽取出来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dirty="0" err="1"/>
              <a:t>keySet</a:t>
            </a:r>
            <a:r>
              <a:rPr lang="en-US" dirty="0"/>
              <a:t>()</a:t>
            </a:r>
            <a:r>
              <a:rPr lang="zh-CN" altLang="en-US" dirty="0"/>
              <a:t>抽取</a:t>
            </a:r>
            <a:r>
              <a:rPr lang="en-US" dirty="0"/>
              <a:t>key</a:t>
            </a:r>
            <a:r>
              <a:rPr lang="zh-CN" altLang="en-US" dirty="0"/>
              <a:t>序列，将</a:t>
            </a:r>
            <a:r>
              <a:rPr lang="en-US" dirty="0"/>
              <a:t>map</a:t>
            </a:r>
            <a:r>
              <a:rPr lang="zh-CN" altLang="en-US" dirty="0"/>
              <a:t>中的所有</a:t>
            </a:r>
            <a:r>
              <a:rPr lang="en-US" dirty="0"/>
              <a:t>keys</a:t>
            </a:r>
            <a:r>
              <a:rPr lang="zh-CN" altLang="en-US" dirty="0"/>
              <a:t>生成一个</a:t>
            </a:r>
            <a:r>
              <a:rPr lang="en-US" dirty="0"/>
              <a:t>Set。 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dirty="0"/>
              <a:t>values()</a:t>
            </a:r>
            <a:r>
              <a:rPr lang="zh-CN" altLang="en-US" dirty="0"/>
              <a:t>抽取</a:t>
            </a:r>
            <a:r>
              <a:rPr lang="en-US" dirty="0"/>
              <a:t>value</a:t>
            </a:r>
            <a:r>
              <a:rPr lang="zh-CN" altLang="en-US" dirty="0"/>
              <a:t>序列，将</a:t>
            </a:r>
            <a:r>
              <a:rPr lang="en-US" dirty="0"/>
              <a:t>map</a:t>
            </a:r>
            <a:r>
              <a:rPr lang="zh-CN" altLang="en-US" dirty="0"/>
              <a:t>中的所有</a:t>
            </a:r>
            <a:r>
              <a:rPr lang="en-US" dirty="0"/>
              <a:t>values</a:t>
            </a:r>
            <a:r>
              <a:rPr lang="zh-CN" altLang="en-US" dirty="0"/>
              <a:t>生成一个</a:t>
            </a:r>
            <a:r>
              <a:rPr lang="en-US" dirty="0"/>
              <a:t>Collection。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基于哈希表的 </a:t>
            </a:r>
            <a:r>
              <a:rPr lang="en-US" altLang="zh-CN" dirty="0"/>
              <a:t>Map </a:t>
            </a:r>
            <a:r>
              <a:rPr lang="zh-CN" altLang="en-US" dirty="0"/>
              <a:t>接口的实现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HashMap</a:t>
            </a:r>
            <a:r>
              <a:rPr lang="zh-CN" altLang="en-US" dirty="0"/>
              <a:t>是</a:t>
            </a:r>
            <a:r>
              <a:rPr lang="zh-CN" altLang="en-US" b="1" dirty="0"/>
              <a:t>非线程安全</a:t>
            </a:r>
            <a:r>
              <a:rPr lang="zh-CN" altLang="en-US" dirty="0"/>
              <a:t>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Object put(K </a:t>
            </a:r>
            <a:r>
              <a:rPr lang="en-US" dirty="0" err="1"/>
              <a:t>key,V</a:t>
            </a:r>
            <a:r>
              <a:rPr lang="en-US" dirty="0"/>
              <a:t> value)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 get(Object  K)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containsKey(Object  K)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containsValue</a:t>
            </a:r>
            <a:r>
              <a:rPr lang="en-US" altLang="zh-CN" dirty="0"/>
              <a:t>(Object v)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遍历</a:t>
            </a:r>
            <a:r>
              <a:rPr lang="en-US" altLang="zh-CN" dirty="0" err="1"/>
              <a:t>HashMap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、</a:t>
            </a:r>
            <a:r>
              <a:rPr lang="en-US" altLang="zh-CN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TreeMap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基于红黑树实现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按照元素的自然顺序排序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 err="1"/>
              <a:t>LinkedHashMap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HashMap</a:t>
            </a:r>
            <a:r>
              <a:rPr lang="zh-CN" altLang="en-US" dirty="0"/>
              <a:t>的</a:t>
            </a:r>
            <a:r>
              <a:rPr lang="en-US" dirty="0"/>
              <a:t>ordered</a:t>
            </a:r>
            <a:r>
              <a:rPr lang="zh-CN" altLang="en-US" dirty="0"/>
              <a:t>版本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Iterator</a:t>
            </a:r>
            <a:r>
              <a:rPr lang="zh-CN" altLang="en-US" dirty="0"/>
              <a:t>：“轻量级”对象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iterator()</a:t>
            </a:r>
            <a:r>
              <a:rPr lang="zh-CN" altLang="en-US" dirty="0"/>
              <a:t>方法是</a:t>
            </a:r>
            <a:r>
              <a:rPr lang="en-US" dirty="0" err="1"/>
              <a:t>java.lang.Iterable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被</a:t>
            </a:r>
            <a:r>
              <a:rPr lang="en-US" dirty="0"/>
              <a:t>Collection</a:t>
            </a:r>
            <a:r>
              <a:rPr lang="zh-CN" altLang="en-US" dirty="0"/>
              <a:t>继承。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主要功能：用于对容器的遍历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en-US" dirty="0"/>
              <a:t>oolean hasNext():</a:t>
            </a:r>
            <a:r>
              <a:rPr lang="zh-CN" altLang="en-US" dirty="0"/>
              <a:t>判断是否有可以元素继续迭代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Object next()</a:t>
            </a:r>
            <a:r>
              <a:rPr lang="zh-CN" altLang="en-US" dirty="0"/>
              <a:t>：返回迭代的下一个元素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void remove()</a:t>
            </a:r>
            <a:r>
              <a:rPr lang="zh-CN" altLang="en-US" dirty="0"/>
              <a:t>：从迭代器指向的集合中移除迭代器返回的最后一个元素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75420" y="1164901"/>
            <a:ext cx="10441160" cy="52014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Set&lt;String&gt; name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("VV");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("WW");</a:t>
            </a: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Iterator&lt;String&gt;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name.iterator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String 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//name.add(“ww”);</a:t>
            </a:r>
            <a:r>
              <a:rPr lang="en-US" altLang="zh-CN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zh-CN" altLang="en-US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运行时异常，</a:t>
            </a:r>
            <a:r>
              <a:rPr lang="en-US" altLang="zh-CN" kern="0" dirty="0">
                <a:solidFill>
                  <a:srgbClr val="FF0000"/>
                </a:solidFill>
                <a:latin typeface="微软雅黑" pitchFamily="34" charset="-122"/>
                <a:ea typeface="宋体" pitchFamily="2" charset="-122"/>
              </a:rPr>
              <a:t>ConcurrentModificationException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(name);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什么是集合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Thinking In Java</a:t>
            </a:r>
            <a:r>
              <a:rPr lang="zh-CN" altLang="en-US" dirty="0"/>
              <a:t>：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提供的这一套容器类，其中基本类型是</a:t>
            </a:r>
            <a:r>
              <a:rPr lang="en-US" dirty="0"/>
              <a:t>List</a:t>
            </a:r>
            <a:r>
              <a:rPr lang="zh-CN" altLang="en-US" dirty="0"/>
              <a:t>、</a:t>
            </a:r>
            <a:r>
              <a:rPr lang="en-US" dirty="0"/>
              <a:t>Set</a:t>
            </a:r>
            <a:r>
              <a:rPr lang="zh-CN" altLang="en-US" dirty="0"/>
              <a:t>、</a:t>
            </a:r>
            <a:r>
              <a:rPr lang="en-US" dirty="0"/>
              <a:t>Queue</a:t>
            </a:r>
            <a:r>
              <a:rPr lang="zh-CN" altLang="en-US" dirty="0"/>
              <a:t>和</a:t>
            </a:r>
            <a:r>
              <a:rPr lang="en-US" dirty="0"/>
              <a:t>Map</a:t>
            </a:r>
            <a:r>
              <a:rPr lang="zh-CN" altLang="en-US" dirty="0"/>
              <a:t>，这些类型也称之为集合类。</a:t>
            </a:r>
            <a:endParaRPr 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迭代器（</a:t>
            </a:r>
            <a:r>
              <a:rPr lang="en-US" altLang="zh-CN"/>
              <a:t>Iterator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7488" y="1016732"/>
            <a:ext cx="9011344" cy="55707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Map&lt;Integer, String&gt; map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HashMap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(1, 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"LW");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().iterator();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 = (Entry)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().equals("LL")){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m.setValue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("PP");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m.getKey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(map);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84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重写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算法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850829"/>
              </p:ext>
            </p:extLst>
          </p:nvPr>
        </p:nvGraphicFramePr>
        <p:xfrm>
          <a:off x="2133600" y="128586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哈希算法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哈希码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Alex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A(1)+L(12)+E(5)+X(24)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B(2)+O(15)+B(2)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=19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Dirke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D(4)+I(9)+R(18)+K(11)+E(5)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=47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Fred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F(6)+R(18)+E(5)+(D)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=33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09800" y="4359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哈希桶</a:t>
            </a:r>
          </a:p>
        </p:txBody>
      </p:sp>
      <p:sp>
        <p:nvSpPr>
          <p:cNvPr id="7" name="矩形 6"/>
          <p:cNvSpPr/>
          <p:nvPr/>
        </p:nvSpPr>
        <p:spPr>
          <a:xfrm>
            <a:off x="4267200" y="4359260"/>
            <a:ext cx="495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1200" y="4359260"/>
            <a:ext cx="4762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6200" y="4359260"/>
            <a:ext cx="560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106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25000" y="4359260"/>
            <a:ext cx="5314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038600" y="5130786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Bob</a:t>
            </a:r>
            <a:r>
              <a:rPr lang="zh-CN" altLang="en-US" sz="2800"/>
              <a:t>”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791200" y="5121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Fred</a:t>
            </a:r>
            <a:r>
              <a:rPr lang="zh-CN" altLang="en-US" sz="2800" dirty="0"/>
              <a:t>”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7696200" y="512126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Alex</a:t>
            </a:r>
            <a:r>
              <a:rPr lang="zh-CN" altLang="en-US" sz="2800" dirty="0"/>
              <a:t>”</a:t>
            </a:r>
            <a:endParaRPr lang="en-US" altLang="zh-CN" sz="2800" dirty="0"/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4514850" y="4816461"/>
            <a:ext cx="247650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5" idx="0"/>
          </p:cNvCxnSpPr>
          <p:nvPr/>
        </p:nvCxnSpPr>
        <p:spPr>
          <a:xfrm>
            <a:off x="6029326" y="4816460"/>
            <a:ext cx="48577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7976220" y="4816460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9760768" y="5131441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Dirke</a:t>
            </a:r>
            <a:r>
              <a:rPr lang="zh-CN" altLang="en-US" sz="2800" dirty="0"/>
              <a:t>”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819295" y="4826641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算法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27448" y="1124745"/>
            <a:ext cx="9145016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dirty="0">
                <a:solidFill>
                  <a:schemeClr val="tx1"/>
                </a:solidFill>
              </a:rPr>
              <a:t>class Cat{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public Cat(String name){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this.name=name;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public 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en-US" altLang="zh-CN" dirty="0">
                <a:solidFill>
                  <a:schemeClr val="tx1"/>
                </a:solidFill>
              </a:rPr>
              <a:t> equals(Object o){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if(o </a:t>
            </a:r>
            <a:r>
              <a:rPr lang="en-US" altLang="zh-CN" dirty="0" err="1">
                <a:solidFill>
                  <a:schemeClr val="tx1"/>
                </a:solidFill>
              </a:rPr>
              <a:t>instanceof</a:t>
            </a:r>
            <a:r>
              <a:rPr lang="en-US" altLang="zh-CN" dirty="0">
                <a:solidFill>
                  <a:schemeClr val="tx1"/>
                </a:solidFill>
              </a:rPr>
              <a:t>  Cat   &amp;&amp; (Cat)</a:t>
            </a:r>
            <a:r>
              <a:rPr lang="en-US" altLang="zh-CN" dirty="0" err="1">
                <a:solidFill>
                  <a:schemeClr val="tx1"/>
                </a:solidFill>
              </a:rPr>
              <a:t>o.getName</a:t>
            </a:r>
            <a:r>
              <a:rPr lang="en-US" altLang="zh-CN" dirty="0">
                <a:solidFill>
                  <a:schemeClr val="tx1"/>
                </a:solidFill>
              </a:rPr>
              <a:t>().equals(</a:t>
            </a:r>
            <a:r>
              <a:rPr lang="en-US" altLang="zh-CN" dirty="0" err="1">
                <a:solidFill>
                  <a:schemeClr val="tx1"/>
                </a:solidFill>
              </a:rPr>
              <a:t>this.getName</a:t>
            </a:r>
            <a:r>
              <a:rPr lang="en-US" altLang="zh-CN" dirty="0">
                <a:solidFill>
                  <a:schemeClr val="tx1"/>
                </a:solidFill>
              </a:rPr>
              <a:t>())){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return true;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}else{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return false;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public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hashCode</a:t>
            </a:r>
            <a:r>
              <a:rPr lang="en-US" altLang="zh-CN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return </a:t>
            </a:r>
            <a:r>
              <a:rPr lang="en-US" altLang="zh-CN" dirty="0" err="1">
                <a:solidFill>
                  <a:schemeClr val="tx1"/>
                </a:solidFill>
              </a:rPr>
              <a:t>name.hashCode</a:t>
            </a:r>
            <a:r>
              <a:rPr lang="en-US" altLang="zh-CN" dirty="0">
                <a:solidFill>
                  <a:schemeClr val="tx1"/>
                </a:solidFill>
              </a:rPr>
              <a:t>()*11;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hashCode</a:t>
            </a:r>
            <a:r>
              <a:rPr lang="zh-CN" altLang="en-US"/>
              <a:t>契约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方法比较相等的两个对象</a:t>
            </a:r>
            <a:r>
              <a:rPr lang="en-US" altLang="zh-CN" dirty="0" err="1"/>
              <a:t>hashCode</a:t>
            </a:r>
            <a:r>
              <a:rPr lang="zh-CN" altLang="en-US" dirty="0"/>
              <a:t>返回值必须相同。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equals</a:t>
            </a:r>
            <a:r>
              <a:rPr lang="zh-CN" altLang="en-US" dirty="0"/>
              <a:t>方法比较不相等的两个对象</a:t>
            </a:r>
            <a:r>
              <a:rPr lang="en-US" altLang="zh-CN" dirty="0" err="1"/>
              <a:t>hashCode</a:t>
            </a:r>
            <a:r>
              <a:rPr lang="zh-CN" altLang="en-US" dirty="0"/>
              <a:t>返回值可以不相同，也可以相同。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如果没有修改对象的</a:t>
            </a:r>
            <a:r>
              <a:rPr lang="en-US" altLang="zh-CN" dirty="0"/>
              <a:t>equals</a:t>
            </a:r>
            <a:r>
              <a:rPr lang="zh-CN" altLang="en-US" dirty="0"/>
              <a:t>比较内的任何属性信息，则这个对象多次调用</a:t>
            </a:r>
            <a:r>
              <a:rPr lang="en-US" altLang="zh-CN" dirty="0" err="1"/>
              <a:t>hashCode</a:t>
            </a:r>
            <a:r>
              <a:rPr lang="zh-CN" altLang="en-US" dirty="0"/>
              <a:t>返回相同结果。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重写</a:t>
            </a:r>
            <a:r>
              <a:rPr lang="en-US" altLang="zh-CN"/>
              <a:t>equals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9896" y="1124745"/>
            <a:ext cx="5257800" cy="54476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Cat{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private String 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Cat(String name){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this.name=name;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boolean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equals(Object o){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if(o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instanceof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Cat   &amp;&amp;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(Cat)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o.getName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return true;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}else{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return false;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1905000" y="1600201"/>
          <a:ext cx="3200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Equals</a:t>
            </a:r>
            <a:r>
              <a:rPr lang="zh-CN" altLang="en-US"/>
              <a:t>契约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4702"/>
              </p:ext>
            </p:extLst>
          </p:nvPr>
        </p:nvGraphicFramePr>
        <p:xfrm>
          <a:off x="1981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重写</a:t>
            </a:r>
            <a:r>
              <a:rPr lang="en-US" altLang="zh-CN" dirty="0" err="1"/>
              <a:t>hashCode</a:t>
            </a:r>
            <a:r>
              <a:rPr lang="zh-CN" altLang="en-US" dirty="0"/>
              <a:t>和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两个模块的功能非常相似，一个是处理</a:t>
            </a:r>
            <a:r>
              <a:rPr lang="en-US" altLang="zh-CN" dirty="0" err="1"/>
              <a:t>int</a:t>
            </a:r>
            <a:r>
              <a:rPr lang="zh-CN" altLang="en-US" dirty="0"/>
              <a:t>数据，另一个是处理</a:t>
            </a:r>
            <a:r>
              <a:rPr lang="en-US" altLang="zh-CN" dirty="0"/>
              <a:t>String</a:t>
            </a:r>
            <a:r>
              <a:rPr lang="zh-CN" altLang="en-US" dirty="0"/>
              <a:t>数据，或者其他自定义的数据类型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解决方案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写多个方法处理每个数据类型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648" y="3365612"/>
            <a:ext cx="525658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Num 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7320136" y="2276872"/>
            <a:ext cx="2304256" cy="2016224"/>
          </a:xfrm>
          <a:prstGeom prst="cloudCallout">
            <a:avLst>
              <a:gd name="adj1" fmla="val -63036"/>
              <a:gd name="adj2" fmla="val 502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如果是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类型的数据呢？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为了提高代码的重用性，用通用的数据类型</a:t>
            </a:r>
            <a:r>
              <a:rPr lang="en-US" altLang="zh-CN" dirty="0"/>
              <a:t>Object</a:t>
            </a:r>
            <a:r>
              <a:rPr lang="zh-CN" altLang="en-US" dirty="0"/>
              <a:t>来实现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灵活</a:t>
            </a:r>
            <a:endParaRPr lang="en-US" altLang="zh-CN" dirty="0"/>
          </a:p>
          <a:p>
            <a:pPr lvl="1"/>
            <a:r>
              <a:rPr lang="zh-CN" altLang="en-US" dirty="0"/>
              <a:t>通用性强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处理值类型时，会出现装箱、</a:t>
            </a:r>
            <a:br>
              <a:rPr lang="en-US" altLang="zh-CN" dirty="0"/>
            </a:br>
            <a:r>
              <a:rPr lang="zh-CN" altLang="en-US" dirty="0"/>
              <a:t>折箱操作，性能损失非常严重</a:t>
            </a:r>
            <a:endParaRPr lang="en-US" altLang="zh-CN" dirty="0"/>
          </a:p>
          <a:p>
            <a:pPr lvl="1"/>
            <a:r>
              <a:rPr lang="zh-CN" altLang="en-US" dirty="0"/>
              <a:t>处理引用类型时，虽然没有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装箱和折箱操作，但将用到数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据类型的强制转换操作，增加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处理器的负担</a:t>
            </a:r>
            <a:endParaRPr lang="en-US" altLang="zh-CN" dirty="0"/>
          </a:p>
          <a:p>
            <a:pPr lvl="1"/>
            <a:r>
              <a:rPr lang="zh-CN" altLang="en-US" dirty="0"/>
              <a:t>如果处理数据是数组，数组中数据类型不一致</a:t>
            </a:r>
            <a:endParaRPr lang="en-US" altLang="zh-CN" dirty="0"/>
          </a:p>
          <a:p>
            <a:pPr lvl="2"/>
            <a:r>
              <a:rPr lang="zh-CN" altLang="en-US" dirty="0"/>
              <a:t>运行时类型转换异常</a:t>
            </a:r>
            <a:endParaRPr lang="en-US" altLang="zh-CN" dirty="0"/>
          </a:p>
          <a:p>
            <a:pPr lvl="2"/>
            <a:r>
              <a:rPr lang="zh-CN" altLang="en-US" dirty="0"/>
              <a:t>编译器无法检查出来</a:t>
            </a:r>
            <a:endParaRPr lang="en-US" altLang="zh-CN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28048" y="1700808"/>
            <a:ext cx="5054352" cy="345638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Objs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Object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Object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(Object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 //</a:t>
            </a:r>
            <a:r>
              <a:rPr lang="zh-CN" altLang="en-US" dirty="0"/>
              <a:t>隐式装箱操作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00056" y="5561364"/>
            <a:ext cx="4645024" cy="117570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Node1 x = new Node1();</a:t>
            </a:r>
          </a:p>
          <a:p>
            <a:r>
              <a:rPr lang="en-US" altLang="zh-CN" dirty="0" err="1"/>
              <a:t>stack.Push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Node2 y = (Node2)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</a:t>
            </a:r>
            <a:r>
              <a:rPr lang="zh-CN" altLang="en-US"/>
              <a:t>的</a:t>
            </a:r>
            <a:r>
              <a:rPr lang="en-US"/>
              <a:t>Collection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177982"/>
            <a:ext cx="9144000" cy="5465706"/>
            <a:chOff x="0" y="-36753"/>
            <a:chExt cx="9144001" cy="5510301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82286"/>
              <a:ext cx="1519237" cy="43632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接口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具体类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17333"/>
              <a:ext cx="1524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 algn="ctr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Set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-36753"/>
              <a:ext cx="2667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Collection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1" y="1145934"/>
              <a:ext cx="18288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List</a:t>
              </a: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SortedSet</a:t>
              </a: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75806"/>
              <a:ext cx="1589087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TreeSet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697872" y="1906301"/>
              <a:ext cx="1693859" cy="403373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Vector</a:t>
              </a: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继承</a:t>
              </a: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实现</a:t>
              </a: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ArrayList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Queue</a:t>
              </a: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399" y="3476040"/>
              <a:ext cx="2438400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614726" y="2362200"/>
              <a:ext cx="85746" cy="111384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NavigableSet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PriorityQueue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0FEA830-6A2A-4FAB-B1F7-1836A003542D}"/>
              </a:ext>
            </a:extLst>
          </p:cNvPr>
          <p:cNvSpPr txBox="1"/>
          <p:nvPr/>
        </p:nvSpPr>
        <p:spPr>
          <a:xfrm>
            <a:off x="-22757" y="975240"/>
            <a:ext cx="37253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接口去重，不会有重复的</a:t>
            </a:r>
            <a:endParaRPr lang="en-US" altLang="zh-CN" dirty="0"/>
          </a:p>
          <a:p>
            <a:r>
              <a:rPr lang="en-US" altLang="zh-CN" sz="1600" dirty="0"/>
              <a:t>List</a:t>
            </a:r>
            <a:r>
              <a:rPr lang="zh-CN" altLang="en-US" sz="1600" dirty="0"/>
              <a:t>线性接口</a:t>
            </a:r>
            <a:endParaRPr lang="en-US" altLang="zh-CN" sz="1600" dirty="0"/>
          </a:p>
          <a:p>
            <a:r>
              <a:rPr lang="en-US" altLang="zh-CN" sz="1600" dirty="0"/>
              <a:t>Queue</a:t>
            </a:r>
            <a:r>
              <a:rPr lang="zh-CN" altLang="en-US" sz="1600" dirty="0"/>
              <a:t>队列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为什么使用泛型？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既增强代码通用性，又避免编译器无法检查编译错误的问题</a:t>
            </a:r>
            <a:r>
              <a:rPr lang="en-US" altLang="zh-CN" dirty="0"/>
              <a:t>——</a:t>
            </a:r>
            <a:r>
              <a:rPr lang="zh-CN" altLang="en-US" dirty="0"/>
              <a:t>泛型。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泛型用一个通用的数据类型</a:t>
            </a:r>
            <a:r>
              <a:rPr lang="en-US" altLang="zh-CN" dirty="0"/>
              <a:t>T</a:t>
            </a:r>
            <a:r>
              <a:rPr lang="zh-CN" altLang="en-US" dirty="0"/>
              <a:t>来代替</a:t>
            </a:r>
            <a:r>
              <a:rPr lang="en-US" altLang="zh-CN" dirty="0"/>
              <a:t>Object</a:t>
            </a:r>
            <a:r>
              <a:rPr lang="zh-CN" altLang="en-US" dirty="0"/>
              <a:t>，在类实例化时指定</a:t>
            </a:r>
            <a:r>
              <a:rPr lang="en-US" altLang="zh-CN" dirty="0"/>
              <a:t>T</a:t>
            </a:r>
            <a:r>
              <a:rPr lang="zh-CN" altLang="en-US" dirty="0"/>
              <a:t>的类型，运行时自动编译为本地代码，运行效率和代码质量都有很大提高，并且保证数据类型安全。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泛型的作用就是提高代码的重用性，避免强制类型转换，减少错误。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70468" y="3861048"/>
            <a:ext cx="4917819" cy="306673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sz="1800" dirty="0"/>
              <a:t>class Info&lt;T&gt; {</a:t>
            </a:r>
          </a:p>
          <a:p>
            <a:r>
              <a:rPr lang="en-US" altLang="zh-CN" sz="1800" dirty="0"/>
              <a:t>    private 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public T </a:t>
            </a:r>
            <a:r>
              <a:rPr lang="en-US" altLang="zh-CN" sz="1800" dirty="0" err="1"/>
              <a:t>getVar</a:t>
            </a:r>
            <a:r>
              <a:rPr lang="en-US" altLang="zh-CN" sz="1800" dirty="0"/>
              <a:t>() {</a:t>
            </a:r>
          </a:p>
          <a:p>
            <a:r>
              <a:rPr lang="en-US" altLang="zh-CN" sz="1800" dirty="0"/>
              <a:t>        return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    public void </a:t>
            </a:r>
            <a:r>
              <a:rPr lang="en-US" altLang="zh-CN" sz="1800" dirty="0" err="1"/>
              <a:t>setVar</a:t>
            </a:r>
            <a:r>
              <a:rPr lang="en-US" altLang="zh-CN" sz="1800" dirty="0"/>
              <a:t>(T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) {</a:t>
            </a:r>
          </a:p>
          <a:p>
            <a:r>
              <a:rPr lang="en-US" altLang="zh-CN" sz="1800" dirty="0"/>
              <a:t>        this.var =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泛型（</a:t>
            </a:r>
            <a:r>
              <a:rPr lang="en-US" altLang="zh-CN" dirty="0"/>
              <a:t>Generics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所谓泛型，即通过参数化类型来实现在同一份代码上操作多种数据类型。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泛型编程是一种编程范式，它利用“参数化类型”将类型抽象化，从而实现更为灵活的复用。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泛型赋予了代码更强的类型安全，更好的复用，更高的效率，更清晰的约束。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中的泛型</a:t>
            </a:r>
            <a:r>
              <a:rPr lang="zh-CN" altLang="en-US" b="1" dirty="0">
                <a:solidFill>
                  <a:srgbClr val="FF0000"/>
                </a:solidFill>
              </a:rPr>
              <a:t>只接受引用类型</a:t>
            </a:r>
            <a:r>
              <a:rPr lang="zh-CN" altLang="en-US" dirty="0"/>
              <a:t>作为类型参数。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如：可以定义 </a:t>
            </a:r>
            <a:r>
              <a:rPr lang="en-US" altLang="zh-CN" dirty="0"/>
              <a:t>List&lt;Integer&gt;</a:t>
            </a:r>
            <a:r>
              <a:rPr lang="zh-CN" altLang="en-US" dirty="0"/>
              <a:t>，不可以定义 </a:t>
            </a: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 </a:t>
            </a:r>
            <a:r>
              <a:rPr lang="zh-CN" altLang="en-US" dirty="0"/>
              <a:t>和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共享相同的类。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en-US" altLang="zh-CN" dirty="0"/>
              <a:t>&lt;T&gt;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名称</a:t>
            </a:r>
            <a:r>
              <a:rPr lang="en-US" altLang="zh-CN" dirty="0"/>
              <a:t>&lt;</a:t>
            </a:r>
            <a:r>
              <a:rPr lang="zh-CN" altLang="en-US" dirty="0"/>
              <a:t>泛型列表</a:t>
            </a:r>
            <a:r>
              <a:rPr lang="en-US" altLang="zh-CN" dirty="0"/>
              <a:t>&gt;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</a:t>
            </a:r>
            <a:r>
              <a:rPr lang="en-US" altLang="zh-CN" dirty="0"/>
              <a:t>class </a:t>
            </a:r>
            <a:r>
              <a:rPr lang="en-US" altLang="zh-CN" dirty="0" err="1"/>
              <a:t>ArrayList</a:t>
            </a:r>
            <a:r>
              <a:rPr lang="en-US" altLang="zh-CN" dirty="0"/>
              <a:t>&lt;E&gt;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E</a:t>
            </a:r>
            <a:r>
              <a:rPr lang="zh-CN" altLang="en-US" dirty="0"/>
              <a:t>是泛型，它可以是任何类或接口（除基本数据类型外）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集合中使用泛型</a:t>
            </a:r>
            <a:r>
              <a:rPr lang="en-US" altLang="zh-CN" dirty="0"/>
              <a:t>:List&lt;E&gt;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方法参数</a:t>
            </a:r>
            <a:r>
              <a:rPr lang="en-US" altLang="zh-CN" dirty="0"/>
              <a:t>:void do(List&lt;Dog&gt; dogs){…}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返回类型</a:t>
            </a:r>
            <a:r>
              <a:rPr lang="en-US" altLang="zh-CN" dirty="0"/>
              <a:t>:List&lt;Dog&gt; </a:t>
            </a:r>
            <a:r>
              <a:rPr lang="en-US" altLang="zh-CN" dirty="0" err="1"/>
              <a:t>getDogs</a:t>
            </a:r>
            <a:r>
              <a:rPr lang="en-US" altLang="zh-CN" dirty="0"/>
              <a:t>(){…}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变量声明的类型必须匹配传递给实际对象的类型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List&lt;Animal&gt; animals = new </a:t>
            </a:r>
            <a:r>
              <a:rPr lang="en-US" altLang="zh-CN" dirty="0" err="1"/>
              <a:t>ArrayList</a:t>
            </a:r>
            <a:r>
              <a:rPr lang="en-US" altLang="zh-CN" dirty="0"/>
              <a:t>&lt;Animal&gt;();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List&lt;Animal&gt; animals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声明一个类型参数为</a:t>
            </a:r>
            <a:r>
              <a:rPr lang="en-US" altLang="zh-CN" dirty="0"/>
              <a:t>&lt;Object&gt;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r>
              <a:rPr lang="zh-CN" altLang="en-US" dirty="0"/>
              <a:t>，相当于非泛型集合（可将任何</a:t>
            </a:r>
            <a:r>
              <a:rPr lang="en-US" altLang="zh-CN" dirty="0"/>
              <a:t>Object</a:t>
            </a:r>
            <a:r>
              <a:rPr lang="zh-CN" altLang="en-US" dirty="0"/>
              <a:t>放入集合中）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040216" y="3429000"/>
            <a:ext cx="648545" cy="353752"/>
            <a:chOff x="0" y="0"/>
            <a:chExt cx="528" cy="28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040215" y="3933057"/>
            <a:ext cx="471670" cy="412711"/>
            <a:chOff x="0" y="0"/>
            <a:chExt cx="384" cy="33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使用通配符（</a:t>
            </a:r>
            <a:r>
              <a:rPr lang="en-US" altLang="zh-CN"/>
              <a:t>?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接受所声明变量类型的任何子类型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addAnimal</a:t>
            </a:r>
            <a:r>
              <a:rPr lang="en-US" altLang="zh-CN" dirty="0"/>
              <a:t>(List&lt;? extends Animal&gt; animals)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Animal</a:t>
            </a:r>
            <a:r>
              <a:rPr lang="zh-CN" altLang="en-US" dirty="0"/>
              <a:t>可以是类或接口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接受父类型的变量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addAnimal</a:t>
            </a:r>
            <a:r>
              <a:rPr lang="en-US" altLang="zh-CN" dirty="0"/>
              <a:t>(List&lt;? super Dog&gt; animals)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接受</a:t>
            </a:r>
            <a:r>
              <a:rPr lang="en-US" altLang="zh-CN" dirty="0"/>
              <a:t>super</a:t>
            </a:r>
            <a:r>
              <a:rPr lang="zh-CN" altLang="en-US" dirty="0"/>
              <a:t>右边类型或其超类型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List&lt;?&gt; </a:t>
            </a:r>
            <a:r>
              <a:rPr lang="zh-CN" altLang="en-US" dirty="0"/>
              <a:t>与</a:t>
            </a:r>
            <a:r>
              <a:rPr lang="en-US" altLang="zh-CN" dirty="0"/>
              <a:t>List&lt;? extents Object&gt;</a:t>
            </a:r>
            <a:r>
              <a:rPr lang="zh-CN" altLang="en-US" dirty="0"/>
              <a:t>完全相同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List&lt;Object&gt;</a:t>
            </a:r>
            <a:r>
              <a:rPr lang="zh-CN" altLang="en-US" dirty="0"/>
              <a:t>与</a:t>
            </a:r>
            <a:r>
              <a:rPr lang="en-US" altLang="zh-CN" dirty="0"/>
              <a:t>List&lt;?&gt;</a:t>
            </a:r>
            <a:r>
              <a:rPr lang="zh-CN" altLang="en-US" dirty="0"/>
              <a:t>完全不同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通配符使用限制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泛型通配符只能用于引用的声明中，不可以在创建对象时使用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Fruit&lt;?&gt; fruit=new Fruit&lt;?&gt;();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不可以使用采用了</a:t>
            </a:r>
            <a:r>
              <a:rPr lang="en-US" altLang="zh-CN" dirty="0"/>
              <a:t>&lt;? extends Animal&gt;</a:t>
            </a:r>
            <a:r>
              <a:rPr lang="zh-CN" altLang="en-US"/>
              <a:t>这种泛</a:t>
            </a:r>
            <a:r>
              <a:rPr lang="zh-CN" altLang="en-US" dirty="0"/>
              <a:t>型通配符的引用调用使用了泛型参数的方法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672064" y="1819154"/>
            <a:ext cx="471670" cy="412711"/>
            <a:chOff x="0" y="0"/>
            <a:chExt cx="384" cy="33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59496" y="3446998"/>
            <a:ext cx="5112568" cy="23083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public class Fruit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Colors&lt;?&gt; fruit = new Colors&lt;String&gt;();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fruit.setColor</a:t>
            </a:r>
            <a:r>
              <a:rPr lang="en-US" altLang="zh-CN" dirty="0"/>
              <a:t>("red");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44072" y="3374990"/>
            <a:ext cx="3816424" cy="302852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Colors&lt;T&gt; {</a:t>
            </a:r>
          </a:p>
          <a:p>
            <a:r>
              <a:rPr lang="en-US" altLang="zh-CN" dirty="0"/>
              <a:t>    private T color;</a:t>
            </a:r>
            <a:endParaRPr lang="zh-CN" altLang="en-US" dirty="0"/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setColor</a:t>
            </a:r>
            <a:r>
              <a:rPr lang="en-US" altLang="zh-CN" dirty="0"/>
              <a:t>(T color)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this.color</a:t>
            </a:r>
            <a:r>
              <a:rPr lang="en-US" altLang="zh-CN" dirty="0"/>
              <a:t> = color;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public String </a:t>
            </a:r>
            <a:r>
              <a:rPr lang="en-US" altLang="zh-CN" dirty="0" err="1"/>
              <a:t>getColor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this.color.toString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655840" y="4455111"/>
            <a:ext cx="471670" cy="412711"/>
            <a:chOff x="0" y="0"/>
            <a:chExt cx="384" cy="336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extends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&lt;? extends 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extends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super Dog&gt;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List&lt;? super Animal&gt;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&lt;Dog&gt;();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78280" y="1268760"/>
            <a:ext cx="838200" cy="457200"/>
            <a:chOff x="0" y="0"/>
            <a:chExt cx="528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696400" y="1747664"/>
            <a:ext cx="838200" cy="457200"/>
            <a:chOff x="0" y="0"/>
            <a:chExt cx="528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9775069" y="3475856"/>
            <a:ext cx="838200" cy="457200"/>
            <a:chOff x="0" y="0"/>
            <a:chExt cx="52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9663540" y="2440225"/>
            <a:ext cx="471670" cy="412711"/>
            <a:chOff x="0" y="0"/>
            <a:chExt cx="384" cy="33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9656778" y="3079156"/>
            <a:ext cx="471670" cy="412711"/>
            <a:chOff x="0" y="0"/>
            <a:chExt cx="384" cy="336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9803426" y="4096409"/>
            <a:ext cx="471670" cy="412711"/>
            <a:chOff x="0" y="0"/>
            <a:chExt cx="384" cy="336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集合使用方法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泛型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容器的</a:t>
            </a:r>
            <a:r>
              <a:rPr lang="en-US" altLang="zh-CN"/>
              <a:t>4</a:t>
            </a:r>
            <a:r>
              <a:rPr lang="zh-CN" altLang="en-US"/>
              <a:t>种基本形式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34584084"/>
              </p:ext>
            </p:extLst>
          </p:nvPr>
        </p:nvGraphicFramePr>
        <p:xfrm>
          <a:off x="1990496" y="1905000"/>
          <a:ext cx="9329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大括号 4"/>
          <p:cNvSpPr/>
          <p:nvPr/>
        </p:nvSpPr>
        <p:spPr>
          <a:xfrm>
            <a:off x="16096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5440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5440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映射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</a:t>
            </a:r>
            <a:r>
              <a:rPr lang="zh-CN" altLang="en-US"/>
              <a:t>的</a:t>
            </a:r>
            <a:r>
              <a:rPr lang="en-US"/>
              <a:t>Map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 dirty="0">
                    <a:ea typeface="宋体" pitchFamily="2" charset="-122"/>
                  </a:rPr>
                  <a:t>  Map</a:t>
                </a: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295526" y="2417244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 dirty="0">
                    <a:ea typeface="宋体" pitchFamily="2" charset="-122"/>
                  </a:rPr>
                  <a:t>HashMap</a:t>
                </a: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 dirty="0" err="1">
                    <a:ea typeface="宋体" pitchFamily="2" charset="-122"/>
                  </a:rPr>
                  <a:t>Hashtable</a:t>
                </a:r>
                <a:endParaRPr lang="en-US" sz="2400" dirty="0">
                  <a:ea typeface="宋体" pitchFamily="2" charset="-122"/>
                </a:endParaRP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425602" y="658811"/>
                <a:ext cx="308198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 dirty="0">
                    <a:ea typeface="宋体" pitchFamily="2" charset="-122"/>
                  </a:rPr>
                  <a:t>  </a:t>
                </a:r>
                <a:r>
                  <a:rPr lang="en-US" sz="2400" dirty="0" err="1">
                    <a:ea typeface="宋体" pitchFamily="2" charset="-122"/>
                  </a:rPr>
                  <a:t>SortedMap</a:t>
                </a:r>
                <a:endParaRPr lang="en-US" sz="2400" dirty="0">
                  <a:ea typeface="宋体" pitchFamily="2" charset="-122"/>
                </a:endParaRP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NavigableMap</a:t>
                </a: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 dirty="0" err="1">
                    <a:ea typeface="宋体" pitchFamily="2" charset="-122"/>
                  </a:rPr>
                  <a:t>LinkedHashMap</a:t>
                </a:r>
                <a:endParaRPr lang="en-US" sz="2400" dirty="0">
                  <a:ea typeface="宋体" pitchFamily="2" charset="-122"/>
                </a:endParaRP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 dirty="0" err="1">
                    <a:ea typeface="宋体" pitchFamily="2" charset="-122"/>
                  </a:rPr>
                  <a:t>TreeMap</a:t>
                </a:r>
                <a:endParaRPr lang="en-US" sz="2400" dirty="0">
                  <a:ea typeface="宋体" pitchFamily="2" charset="-122"/>
                </a:endParaRP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425602" y="2944808"/>
              <a:ext cx="612999" cy="717264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CAC77C02-6EC3-4255-BCD7-B648D513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66794"/>
            <a:ext cx="1872207" cy="400110"/>
          </a:xfrm>
          <a:prstGeom prst="rect">
            <a:avLst/>
          </a:prstGeom>
          <a:solidFill>
            <a:srgbClr val="FFFF99"/>
          </a:solidFill>
          <a:ln w="12700" cmpd="sng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750888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</a:pPr>
            <a:r>
              <a:rPr lang="zh-CN" altLang="en-US" dirty="0">
                <a:ea typeface="宋体" pitchFamily="2" charset="-122"/>
              </a:rPr>
              <a:t>实现类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0827AFDA-3997-402C-BB1B-F46EE610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777" y="1008536"/>
            <a:ext cx="2016223" cy="519351"/>
          </a:xfrm>
          <a:prstGeom prst="ellipse">
            <a:avLst/>
          </a:prstGeom>
          <a:solidFill>
            <a:srgbClr val="FFCC99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750888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</a:pPr>
            <a:r>
              <a:rPr lang="zh-CN" altLang="en-US" sz="1800" dirty="0">
                <a:ea typeface="宋体" pitchFamily="2" charset="-122"/>
              </a:rPr>
              <a:t>接口</a:t>
            </a:r>
            <a:endParaRPr lang="en-US" sz="1800" dirty="0"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AB8EBD-849C-433B-971D-4664D1760E33}"/>
              </a:ext>
            </a:extLst>
          </p:cNvPr>
          <p:cNvSpPr txBox="1"/>
          <p:nvPr/>
        </p:nvSpPr>
        <p:spPr>
          <a:xfrm>
            <a:off x="1055440" y="1357313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是独立的接口，不是继承自</a:t>
            </a:r>
            <a:r>
              <a:rPr lang="en-US" altLang="zh-CN" dirty="0"/>
              <a:t>collection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79577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集合框架中的重点接口和类</a:t>
            </a:r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609600" y="1423318"/>
            <a:ext cx="9467528" cy="46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个核心接口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个核心具体实现类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30844"/>
              </p:ext>
            </p:extLst>
          </p:nvPr>
        </p:nvGraphicFramePr>
        <p:xfrm>
          <a:off x="1847528" y="1985392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597"/>
              </p:ext>
            </p:extLst>
          </p:nvPr>
        </p:nvGraphicFramePr>
        <p:xfrm>
          <a:off x="1324869" y="4213882"/>
          <a:ext cx="9542262" cy="2286000"/>
        </p:xfrm>
        <a:graphic>
          <a:graphicData uri="http://schemas.openxmlformats.org/drawingml/2006/table">
            <a:tbl>
              <a:tblPr/>
              <a:tblGrid>
                <a:gridCol w="2235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实用工具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PriorityQueue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TreeSet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LinkedList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列表（ </a:t>
            </a:r>
            <a:r>
              <a:rPr lang="en-US" altLang="zh-CN" dirty="0"/>
              <a:t>List </a:t>
            </a:r>
            <a:r>
              <a:rPr lang="zh-CN" altLang="en-US" dirty="0"/>
              <a:t>）：关心的是索引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对象按索引存储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可以存储重复元素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具有与索引相关的一套方法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主要实现类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：动态数组（</a:t>
            </a:r>
            <a:r>
              <a:rPr lang="zh-CN" altLang="en-US" sz="1800" dirty="0"/>
              <a:t>适合做</a:t>
            </a:r>
            <a:r>
              <a:rPr lang="zh-CN" altLang="en-US" sz="1800"/>
              <a:t>遍历查询，增加和删除的效率低</a:t>
            </a:r>
            <a:r>
              <a:rPr lang="zh-CN" altLang="en-US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快速迭代，少量插入删除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LinkedList</a:t>
            </a:r>
            <a:r>
              <a:rPr lang="zh-CN" altLang="en-US" dirty="0"/>
              <a:t>：链表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迭代速度慢，快速插入删除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 err="1"/>
              <a:t>ArrayList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就是动态数组，动态的增加和减少元素，可灵活的设置数组的大小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ArrayList</a:t>
            </a:r>
            <a:r>
              <a:rPr lang="zh-CN" altLang="en-US" dirty="0"/>
              <a:t>的使用方法（适用于遍历）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</a:t>
            </a:r>
            <a:r>
              <a:rPr lang="en-US" altLang="zh-CN" dirty="0" err="1"/>
              <a:t>ArrayList</a:t>
            </a:r>
            <a:r>
              <a:rPr lang="zh-CN" altLang="en-US" dirty="0"/>
              <a:t>的对象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向该对象中添加元素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根据需要修改该对象中的元素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13019</TotalTime>
  <Words>4753</Words>
  <Application>Microsoft Office PowerPoint</Application>
  <PresentationFormat>宽屏</PresentationFormat>
  <Paragraphs>599</Paragraphs>
  <Slides>60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华文新魏</vt:lpstr>
      <vt:lpstr>微软雅黑</vt:lpstr>
      <vt:lpstr>Arial</vt:lpstr>
      <vt:lpstr>Courier New</vt:lpstr>
      <vt:lpstr>2_Default Design</vt:lpstr>
      <vt:lpstr>第十三章  容器和泛型</vt:lpstr>
      <vt:lpstr>讲授思路　　　　　　　　　</vt:lpstr>
      <vt:lpstr>引入</vt:lpstr>
      <vt:lpstr>什么是集合</vt:lpstr>
      <vt:lpstr>Java的Collection</vt:lpstr>
      <vt:lpstr>Java的Map</vt:lpstr>
      <vt:lpstr>集合框架中的重点接口和类</vt:lpstr>
      <vt:lpstr>List</vt:lpstr>
      <vt:lpstr>ArrayList</vt:lpstr>
      <vt:lpstr>ArrayList的方法</vt:lpstr>
      <vt:lpstr>课堂练习</vt:lpstr>
      <vt:lpstr>LinkedList</vt:lpstr>
      <vt:lpstr>LinkedList方法</vt:lpstr>
      <vt:lpstr>课堂练习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Queue接口　　　　　　　　　</vt:lpstr>
      <vt:lpstr>Queue接口常用方法　　　　　　　　　</vt:lpstr>
      <vt:lpstr>其他方法　　　　　　　　　</vt:lpstr>
      <vt:lpstr>课堂练习　　　　　　　　　</vt:lpstr>
      <vt:lpstr>Map　　　　　　　　</vt:lpstr>
      <vt:lpstr>Map接口</vt:lpstr>
      <vt:lpstr>HashMap</vt:lpstr>
      <vt:lpstr>TreeMap、LinkedHashMap</vt:lpstr>
      <vt:lpstr>迭代器（Iterator）</vt:lpstr>
      <vt:lpstr>迭代器（Iterator）</vt:lpstr>
      <vt:lpstr>迭代器（Iterator）</vt:lpstr>
      <vt:lpstr>泛型　　　　　　　　</vt:lpstr>
      <vt:lpstr>Hash算法</vt:lpstr>
      <vt:lpstr>Hash算法</vt:lpstr>
      <vt:lpstr>hashCode契约</vt:lpstr>
      <vt:lpstr>重写equals方法</vt:lpstr>
      <vt:lpstr>Equals契约</vt:lpstr>
      <vt:lpstr>泛型　　　　　　　　</vt:lpstr>
      <vt:lpstr>引入</vt:lpstr>
      <vt:lpstr>引入</vt:lpstr>
      <vt:lpstr>为什么使用泛型？</vt:lpstr>
      <vt:lpstr>泛型的概念</vt:lpstr>
      <vt:lpstr>Java泛型</vt:lpstr>
      <vt:lpstr>泛型的声明</vt:lpstr>
      <vt:lpstr>泛型的应用</vt:lpstr>
      <vt:lpstr>使用通配符（?）</vt:lpstr>
      <vt:lpstr>通配符使用限制</vt:lpstr>
      <vt:lpstr>判断</vt:lpstr>
      <vt:lpstr>总结　　　　　　　　　</vt:lpstr>
      <vt:lpstr>Java容器的4种基本形式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841</cp:revision>
  <dcterms:created xsi:type="dcterms:W3CDTF">2006-10-06T15:46:57Z</dcterms:created>
  <dcterms:modified xsi:type="dcterms:W3CDTF">2019-11-29T00:38:15Z</dcterms:modified>
</cp:coreProperties>
</file>