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24"/>
  </p:notesMasterIdLst>
  <p:handoutMasterIdLst>
    <p:handoutMasterId r:id="rId25"/>
  </p:handoutMasterIdLst>
  <p:sldIdLst>
    <p:sldId id="256" r:id="rId2"/>
    <p:sldId id="375" r:id="rId3"/>
    <p:sldId id="441" r:id="rId4"/>
    <p:sldId id="443" r:id="rId5"/>
    <p:sldId id="444" r:id="rId6"/>
    <p:sldId id="445" r:id="rId7"/>
    <p:sldId id="446" r:id="rId8"/>
    <p:sldId id="447" r:id="rId9"/>
    <p:sldId id="448" r:id="rId10"/>
    <p:sldId id="449" r:id="rId11"/>
    <p:sldId id="450" r:id="rId12"/>
    <p:sldId id="451" r:id="rId13"/>
    <p:sldId id="468" r:id="rId14"/>
    <p:sldId id="469" r:id="rId15"/>
    <p:sldId id="483" r:id="rId16"/>
    <p:sldId id="470" r:id="rId17"/>
    <p:sldId id="484" r:id="rId18"/>
    <p:sldId id="471" r:id="rId19"/>
    <p:sldId id="472" r:id="rId20"/>
    <p:sldId id="473" r:id="rId21"/>
    <p:sldId id="438" r:id="rId22"/>
    <p:sldId id="440" r:id="rId23"/>
  </p:sldIdLst>
  <p:sldSz cx="12192000" cy="6858000"/>
  <p:notesSz cx="6794500" cy="9918700"/>
  <p:defaultTextStyle>
    <a:defPPr>
      <a:defRPr lang="en-US"/>
    </a:defPPr>
    <a:lvl1pPr algn="l" rtl="0" fontAlgn="base">
      <a:spcBef>
        <a:spcPct val="0"/>
      </a:spcBef>
      <a:spcAft>
        <a:spcPct val="0"/>
      </a:spcAft>
      <a:defRPr sz="2000" kern="1200">
        <a:solidFill>
          <a:srgbClr val="A50021"/>
        </a:solidFill>
        <a:latin typeface="Arial" charset="0"/>
        <a:ea typeface="+mn-ea"/>
        <a:cs typeface="+mn-cs"/>
      </a:defRPr>
    </a:lvl1pPr>
    <a:lvl2pPr marL="457200" algn="l" rtl="0" fontAlgn="base">
      <a:spcBef>
        <a:spcPct val="0"/>
      </a:spcBef>
      <a:spcAft>
        <a:spcPct val="0"/>
      </a:spcAft>
      <a:defRPr sz="2000" kern="1200">
        <a:solidFill>
          <a:srgbClr val="A50021"/>
        </a:solidFill>
        <a:latin typeface="Arial" charset="0"/>
        <a:ea typeface="+mn-ea"/>
        <a:cs typeface="+mn-cs"/>
      </a:defRPr>
    </a:lvl2pPr>
    <a:lvl3pPr marL="914400" algn="l" rtl="0" fontAlgn="base">
      <a:spcBef>
        <a:spcPct val="0"/>
      </a:spcBef>
      <a:spcAft>
        <a:spcPct val="0"/>
      </a:spcAft>
      <a:defRPr sz="2000" kern="1200">
        <a:solidFill>
          <a:srgbClr val="A50021"/>
        </a:solidFill>
        <a:latin typeface="Arial" charset="0"/>
        <a:ea typeface="+mn-ea"/>
        <a:cs typeface="+mn-cs"/>
      </a:defRPr>
    </a:lvl3pPr>
    <a:lvl4pPr marL="1371600" algn="l" rtl="0" fontAlgn="base">
      <a:spcBef>
        <a:spcPct val="0"/>
      </a:spcBef>
      <a:spcAft>
        <a:spcPct val="0"/>
      </a:spcAft>
      <a:defRPr sz="2000" kern="1200">
        <a:solidFill>
          <a:srgbClr val="A50021"/>
        </a:solidFill>
        <a:latin typeface="Arial" charset="0"/>
        <a:ea typeface="+mn-ea"/>
        <a:cs typeface="+mn-cs"/>
      </a:defRPr>
    </a:lvl4pPr>
    <a:lvl5pPr marL="1828800" algn="l" rtl="0" fontAlgn="base">
      <a:spcBef>
        <a:spcPct val="0"/>
      </a:spcBef>
      <a:spcAft>
        <a:spcPct val="0"/>
      </a:spcAft>
      <a:defRPr sz="2000" kern="1200">
        <a:solidFill>
          <a:srgbClr val="A50021"/>
        </a:solidFill>
        <a:latin typeface="Arial" charset="0"/>
        <a:ea typeface="+mn-ea"/>
        <a:cs typeface="+mn-cs"/>
      </a:defRPr>
    </a:lvl5pPr>
    <a:lvl6pPr marL="2286000" algn="l" defTabSz="914400" rtl="0" eaLnBrk="1" latinLnBrk="0" hangingPunct="1">
      <a:defRPr sz="2000" kern="1200">
        <a:solidFill>
          <a:srgbClr val="A50021"/>
        </a:solidFill>
        <a:latin typeface="Arial" charset="0"/>
        <a:ea typeface="+mn-ea"/>
        <a:cs typeface="+mn-cs"/>
      </a:defRPr>
    </a:lvl6pPr>
    <a:lvl7pPr marL="2743200" algn="l" defTabSz="914400" rtl="0" eaLnBrk="1" latinLnBrk="0" hangingPunct="1">
      <a:defRPr sz="2000" kern="1200">
        <a:solidFill>
          <a:srgbClr val="A50021"/>
        </a:solidFill>
        <a:latin typeface="Arial" charset="0"/>
        <a:ea typeface="+mn-ea"/>
        <a:cs typeface="+mn-cs"/>
      </a:defRPr>
    </a:lvl7pPr>
    <a:lvl8pPr marL="3200400" algn="l" defTabSz="914400" rtl="0" eaLnBrk="1" latinLnBrk="0" hangingPunct="1">
      <a:defRPr sz="2000" kern="1200">
        <a:solidFill>
          <a:srgbClr val="A50021"/>
        </a:solidFill>
        <a:latin typeface="Arial" charset="0"/>
        <a:ea typeface="+mn-ea"/>
        <a:cs typeface="+mn-cs"/>
      </a:defRPr>
    </a:lvl8pPr>
    <a:lvl9pPr marL="3657600" algn="l" defTabSz="914400" rtl="0" eaLnBrk="1" latinLnBrk="0" hangingPunct="1">
      <a:defRPr sz="2000" kern="1200">
        <a:solidFill>
          <a:srgbClr val="A5002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FEDE"/>
    <a:srgbClr val="8BE58F"/>
    <a:srgbClr val="A0FAAF"/>
    <a:srgbClr val="DEFEE6"/>
    <a:srgbClr val="DBFDE1"/>
    <a:srgbClr val="E5E2FA"/>
    <a:srgbClr val="B17ED8"/>
    <a:srgbClr val="D9D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01" autoAdjust="0"/>
    <p:restoredTop sz="95842" autoAdjust="0"/>
  </p:normalViewPr>
  <p:slideViewPr>
    <p:cSldViewPr>
      <p:cViewPr varScale="1">
        <p:scale>
          <a:sx n="94" d="100"/>
          <a:sy n="94" d="100"/>
        </p:scale>
        <p:origin x="355" y="8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1" name="Rectangle 3"/>
          <p:cNvSpPr>
            <a:spLocks noGrp="1" noChangeArrowheads="1"/>
          </p:cNvSpPr>
          <p:nvPr>
            <p:ph type="dt" sz="quarter"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73732" name="Rectangle 4"/>
          <p:cNvSpPr>
            <a:spLocks noGrp="1" noChangeArrowheads="1"/>
          </p:cNvSpPr>
          <p:nvPr>
            <p:ph type="ftr" sz="quarter" idx="2"/>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3" name="Rectangle 5"/>
          <p:cNvSpPr>
            <a:spLocks noGrp="1" noChangeArrowheads="1"/>
          </p:cNvSpPr>
          <p:nvPr>
            <p:ph type="sldNum" sz="quarter" idx="3"/>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6DE34641-1CEA-4061-A80A-7DCBB8B4B73E}" type="slidenum">
              <a:rPr lang="pt-PT" altLang="zh-CN"/>
              <a:pPr>
                <a:defRPr/>
              </a:pPr>
              <a:t>‹#›</a:t>
            </a:fld>
            <a:endParaRPr lang="pt-PT" altLang="zh-CN"/>
          </a:p>
        </p:txBody>
      </p:sp>
    </p:spTree>
    <p:extLst>
      <p:ext uri="{BB962C8B-B14F-4D97-AF65-F5344CB8AC3E}">
        <p14:creationId xmlns:p14="http://schemas.microsoft.com/office/powerpoint/2010/main" val="3086881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3" name="Rectangle 3"/>
          <p:cNvSpPr>
            <a:spLocks noGrp="1" noChangeArrowheads="1"/>
          </p:cNvSpPr>
          <p:nvPr>
            <p:ph type="dt"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22532" name="Rectangle 4"/>
          <p:cNvSpPr>
            <a:spLocks noGrp="1" noRot="1" noChangeAspect="1" noChangeArrowheads="1" noTextEdit="1"/>
          </p:cNvSpPr>
          <p:nvPr>
            <p:ph type="sldImg" idx="2"/>
          </p:nvPr>
        </p:nvSpPr>
        <p:spPr bwMode="auto">
          <a:xfrm>
            <a:off x="92075" y="744538"/>
            <a:ext cx="6610350" cy="3719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679450" y="4711700"/>
            <a:ext cx="5435600" cy="4462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PT" noProof="0"/>
              <a:t>Click to edit Master text styles</a:t>
            </a:r>
          </a:p>
          <a:p>
            <a:pPr lvl="1"/>
            <a:r>
              <a:rPr lang="pt-PT" noProof="0"/>
              <a:t>Second level</a:t>
            </a:r>
          </a:p>
          <a:p>
            <a:pPr lvl="2"/>
            <a:r>
              <a:rPr lang="pt-PT" noProof="0"/>
              <a:t>Third level</a:t>
            </a:r>
          </a:p>
          <a:p>
            <a:pPr lvl="3"/>
            <a:r>
              <a:rPr lang="pt-PT" noProof="0"/>
              <a:t>Fourth level</a:t>
            </a:r>
          </a:p>
          <a:p>
            <a:pPr lvl="4"/>
            <a:r>
              <a:rPr lang="pt-PT" noProof="0"/>
              <a:t>Fifth level</a:t>
            </a:r>
          </a:p>
        </p:txBody>
      </p:sp>
      <p:sp>
        <p:nvSpPr>
          <p:cNvPr id="20486" name="Rectangle 6"/>
          <p:cNvSpPr>
            <a:spLocks noGrp="1" noChangeArrowheads="1"/>
          </p:cNvSpPr>
          <p:nvPr>
            <p:ph type="ftr" sz="quarter" idx="4"/>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7" name="Rectangle 7"/>
          <p:cNvSpPr>
            <a:spLocks noGrp="1" noChangeArrowheads="1"/>
          </p:cNvSpPr>
          <p:nvPr>
            <p:ph type="sldNum" sz="quarter" idx="5"/>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A0721F3A-D631-43CB-AA2E-A2AC279AD1E4}" type="slidenum">
              <a:rPr lang="pt-PT" altLang="zh-CN"/>
              <a:pPr>
                <a:defRPr/>
              </a:pPr>
              <a:t>‹#›</a:t>
            </a:fld>
            <a:endParaRPr lang="pt-PT" altLang="zh-CN"/>
          </a:p>
        </p:txBody>
      </p:sp>
    </p:spTree>
    <p:extLst>
      <p:ext uri="{BB962C8B-B14F-4D97-AF65-F5344CB8AC3E}">
        <p14:creationId xmlns:p14="http://schemas.microsoft.com/office/powerpoint/2010/main" val="2255781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a:t>
            </a:fld>
            <a:endParaRPr lang="pt-PT" altLang="zh-CN" sz="1200">
              <a:solidFill>
                <a:schemeClr val="tx1"/>
              </a:solidFill>
            </a:endParaRPr>
          </a:p>
        </p:txBody>
      </p:sp>
    </p:spTree>
    <p:extLst>
      <p:ext uri="{BB962C8B-B14F-4D97-AF65-F5344CB8AC3E}">
        <p14:creationId xmlns:p14="http://schemas.microsoft.com/office/powerpoint/2010/main" val="1863209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11</a:t>
            </a:fld>
            <a:endParaRPr lang="pt-PT" altLang="zh-CN"/>
          </a:p>
        </p:txBody>
      </p:sp>
    </p:spTree>
    <p:extLst>
      <p:ext uri="{BB962C8B-B14F-4D97-AF65-F5344CB8AC3E}">
        <p14:creationId xmlns:p14="http://schemas.microsoft.com/office/powerpoint/2010/main" val="358189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sz="1200" b="0" i="0" kern="1200" dirty="0" err="1">
                <a:solidFill>
                  <a:schemeClr val="tx1"/>
                </a:solidFill>
                <a:effectLst/>
                <a:latin typeface="Arial" charset="0"/>
                <a:ea typeface="+mn-ea"/>
                <a:cs typeface="+mn-cs"/>
              </a:rPr>
              <a:t>HttpClient</a:t>
            </a:r>
            <a:r>
              <a:rPr lang="en-US" altLang="zh-CN" sz="1200" b="0" i="0" kern="1200" dirty="0">
                <a:solidFill>
                  <a:schemeClr val="tx1"/>
                </a:solidFill>
                <a:effectLst/>
                <a:latin typeface="Arial" charset="0"/>
                <a:ea typeface="+mn-ea"/>
                <a:cs typeface="+mn-cs"/>
              </a:rPr>
              <a:t> </a:t>
            </a:r>
            <a:r>
              <a:rPr lang="zh-CN" altLang="en-US" sz="1200" b="0" i="0" kern="1200" dirty="0">
                <a:solidFill>
                  <a:schemeClr val="tx1"/>
                </a:solidFill>
                <a:effectLst/>
                <a:latin typeface="Arial" charset="0"/>
                <a:ea typeface="+mn-ea"/>
                <a:cs typeface="+mn-cs"/>
              </a:rPr>
              <a:t>是 </a:t>
            </a:r>
            <a:r>
              <a:rPr lang="en-US" altLang="zh-CN" sz="1200" b="0" i="0" kern="1200" dirty="0">
                <a:solidFill>
                  <a:schemeClr val="tx1"/>
                </a:solidFill>
                <a:effectLst/>
                <a:latin typeface="Arial" charset="0"/>
                <a:ea typeface="+mn-ea"/>
                <a:cs typeface="+mn-cs"/>
              </a:rPr>
              <a:t>Apache Jakarta Common </a:t>
            </a:r>
            <a:r>
              <a:rPr lang="zh-CN" altLang="en-US" sz="1200" b="0" i="0" kern="1200" dirty="0">
                <a:solidFill>
                  <a:schemeClr val="tx1"/>
                </a:solidFill>
                <a:effectLst/>
                <a:latin typeface="Arial" charset="0"/>
                <a:ea typeface="+mn-ea"/>
                <a:cs typeface="+mn-cs"/>
              </a:rPr>
              <a:t>下的子项目，可以用来提供高效的、最新的、功能丰富的支持 </a:t>
            </a:r>
            <a:r>
              <a:rPr lang="en-US" altLang="zh-CN" sz="1200" b="0" i="0" kern="1200" dirty="0">
                <a:solidFill>
                  <a:schemeClr val="tx1"/>
                </a:solidFill>
                <a:effectLst/>
                <a:latin typeface="Arial" charset="0"/>
                <a:ea typeface="+mn-ea"/>
                <a:cs typeface="+mn-cs"/>
              </a:rPr>
              <a:t>HTTP </a:t>
            </a:r>
            <a:r>
              <a:rPr lang="zh-CN" altLang="en-US" sz="1200" b="0" i="0" kern="1200" dirty="0">
                <a:solidFill>
                  <a:schemeClr val="tx1"/>
                </a:solidFill>
                <a:effectLst/>
                <a:latin typeface="Arial" charset="0"/>
                <a:ea typeface="+mn-ea"/>
                <a:cs typeface="+mn-cs"/>
              </a:rPr>
              <a:t>协议的客户端编程工具包，并且它支持 </a:t>
            </a:r>
            <a:r>
              <a:rPr lang="en-US" altLang="zh-CN" sz="1200" b="0" i="0" kern="1200" dirty="0">
                <a:solidFill>
                  <a:schemeClr val="tx1"/>
                </a:solidFill>
                <a:effectLst/>
                <a:latin typeface="Arial" charset="0"/>
                <a:ea typeface="+mn-ea"/>
                <a:cs typeface="+mn-cs"/>
              </a:rPr>
              <a:t>HTTP </a:t>
            </a:r>
            <a:r>
              <a:rPr lang="zh-CN" altLang="en-US" sz="1200" b="0" i="0" kern="1200" dirty="0">
                <a:solidFill>
                  <a:schemeClr val="tx1"/>
                </a:solidFill>
                <a:effectLst/>
                <a:latin typeface="Arial" charset="0"/>
                <a:ea typeface="+mn-ea"/>
                <a:cs typeface="+mn-cs"/>
              </a:rPr>
              <a:t>协议最新的版本和建议。</a:t>
            </a:r>
            <a:endParaRPr lang="en-US" altLang="zh-CN" sz="1200" b="0" i="0" kern="1200" dirty="0">
              <a:solidFill>
                <a:schemeClr val="tx1"/>
              </a:solidFill>
              <a:effectLst/>
              <a:latin typeface="Arial" charset="0"/>
              <a:ea typeface="+mn-ea"/>
              <a:cs typeface="+mn-cs"/>
            </a:endParaRPr>
          </a:p>
          <a:p>
            <a:r>
              <a:rPr lang="en-US" altLang="zh-CN" sz="1200" b="0" i="0" kern="1200" dirty="0">
                <a:solidFill>
                  <a:schemeClr val="tx1"/>
                </a:solidFill>
                <a:effectLst/>
                <a:latin typeface="Arial" charset="0"/>
                <a:ea typeface="+mn-ea"/>
                <a:cs typeface="+mn-cs"/>
              </a:rPr>
              <a:t>http://baike.baidu.com/link?url=OwZNxJkHDBRDESX-GCawEJNCitff1-9Hlb58DjitcfaLSB8bTTZbZ7uEhStxqpxWzYnDFf0eOnbNyQbJdc_2a508tt59WoFQ-oH7dhHQvPe</a:t>
            </a:r>
          </a:p>
          <a:p>
            <a:endParaRPr lang="en-US" altLang="zh-CN" sz="1200" b="0" i="0" kern="1200" dirty="0">
              <a:solidFill>
                <a:schemeClr val="tx1"/>
              </a:solidFill>
              <a:effectLst/>
              <a:latin typeface="Arial" charset="0"/>
              <a:ea typeface="+mn-ea"/>
              <a:cs typeface="+mn-cs"/>
            </a:endParaRPr>
          </a:p>
          <a:p>
            <a:endParaRPr lang="en-US" altLang="zh-CN" sz="1200" b="0" i="0" kern="1200" dirty="0">
              <a:solidFill>
                <a:schemeClr val="tx1"/>
              </a:solidFill>
              <a:effectLst/>
              <a:latin typeface="Arial" charset="0"/>
              <a:ea typeface="+mn-ea"/>
              <a:cs typeface="+mn-cs"/>
            </a:endParaRPr>
          </a:p>
          <a:p>
            <a:r>
              <a:rPr lang="en-US" altLang="zh-CN" sz="1200" b="0" i="0" kern="1200" dirty="0">
                <a:solidFill>
                  <a:schemeClr val="tx1"/>
                </a:solidFill>
                <a:effectLst/>
                <a:latin typeface="Arial" charset="0"/>
                <a:ea typeface="+mn-ea"/>
                <a:cs typeface="+mn-cs"/>
              </a:rPr>
              <a:t>get</a:t>
            </a:r>
            <a:r>
              <a:rPr lang="zh-CN" altLang="en-US" sz="1200" b="0" i="0" kern="1200" dirty="0">
                <a:solidFill>
                  <a:schemeClr val="tx1"/>
                </a:solidFill>
                <a:effectLst/>
                <a:latin typeface="Arial" charset="0"/>
                <a:ea typeface="+mn-ea"/>
                <a:cs typeface="+mn-cs"/>
              </a:rPr>
              <a:t>和</a:t>
            </a:r>
            <a:r>
              <a:rPr lang="en-US" altLang="zh-CN" sz="1200" b="0" i="0" kern="1200" dirty="0">
                <a:solidFill>
                  <a:schemeClr val="tx1"/>
                </a:solidFill>
                <a:effectLst/>
                <a:latin typeface="Arial" charset="0"/>
                <a:ea typeface="+mn-ea"/>
                <a:cs typeface="+mn-cs"/>
              </a:rPr>
              <a:t>post</a:t>
            </a:r>
            <a:r>
              <a:rPr lang="zh-CN" altLang="en-US" sz="1200" b="0" i="0" kern="1200" dirty="0">
                <a:solidFill>
                  <a:schemeClr val="tx1"/>
                </a:solidFill>
                <a:effectLst/>
                <a:latin typeface="Arial" charset="0"/>
                <a:ea typeface="+mn-ea"/>
                <a:cs typeface="+mn-cs"/>
              </a:rPr>
              <a:t>的区别？</a:t>
            </a:r>
            <a:endParaRPr lang="en-US" altLang="zh-CN" sz="1200" b="0" i="0" kern="1200" dirty="0">
              <a:solidFill>
                <a:schemeClr val="tx1"/>
              </a:solidFill>
              <a:effectLst/>
              <a:latin typeface="Arial" charset="0"/>
              <a:ea typeface="+mn-ea"/>
              <a:cs typeface="+mn-cs"/>
            </a:endParaRPr>
          </a:p>
          <a:p>
            <a:r>
              <a:rPr lang="en-US" altLang="zh-CN" sz="1200" b="0" i="0" kern="1200" dirty="0">
                <a:solidFill>
                  <a:schemeClr val="tx1"/>
                </a:solidFill>
                <a:effectLst/>
                <a:latin typeface="Arial" charset="0"/>
                <a:ea typeface="+mn-ea"/>
                <a:cs typeface="+mn-cs"/>
              </a:rPr>
              <a:t>http://www.oschina.net/news/77354/http-get-post-different</a:t>
            </a:r>
          </a:p>
          <a:p>
            <a:endParaRPr lang="en-US" altLang="zh-CN" sz="1200" b="0" i="0" kern="1200" dirty="0">
              <a:solidFill>
                <a:schemeClr val="tx1"/>
              </a:solidFill>
              <a:effectLst/>
              <a:latin typeface="Arial" charset="0"/>
              <a:ea typeface="+mn-ea"/>
              <a:cs typeface="+mn-cs"/>
            </a:endParaRPr>
          </a:p>
          <a:p>
            <a:r>
              <a:rPr lang="en-US" altLang="zh-CN" sz="1200" b="0" i="0" kern="1200" dirty="0">
                <a:solidFill>
                  <a:schemeClr val="tx1"/>
                </a:solidFill>
                <a:effectLst/>
                <a:latin typeface="Arial" charset="0"/>
                <a:ea typeface="+mn-ea"/>
                <a:cs typeface="+mn-cs"/>
              </a:rPr>
              <a:t>HTTP</a:t>
            </a:r>
            <a:r>
              <a:rPr lang="zh-CN" altLang="en-US" sz="1200" b="0" i="0" kern="1200" dirty="0">
                <a:solidFill>
                  <a:schemeClr val="tx1"/>
                </a:solidFill>
                <a:effectLst/>
                <a:latin typeface="Arial" charset="0"/>
                <a:ea typeface="+mn-ea"/>
                <a:cs typeface="+mn-cs"/>
              </a:rPr>
              <a:t>请求有</a:t>
            </a:r>
            <a:r>
              <a:rPr lang="en-US" altLang="zh-CN" sz="1200" b="0" i="0" kern="1200" dirty="0">
                <a:solidFill>
                  <a:schemeClr val="tx1"/>
                </a:solidFill>
                <a:effectLst/>
                <a:latin typeface="Arial" charset="0"/>
                <a:ea typeface="+mn-ea"/>
                <a:cs typeface="+mn-cs"/>
              </a:rPr>
              <a:t>6</a:t>
            </a:r>
            <a:r>
              <a:rPr lang="zh-CN" altLang="en-US" sz="1200" b="0" i="0" kern="1200" dirty="0">
                <a:solidFill>
                  <a:schemeClr val="tx1"/>
                </a:solidFill>
                <a:effectLst/>
                <a:latin typeface="Arial" charset="0"/>
                <a:ea typeface="+mn-ea"/>
                <a:cs typeface="+mn-cs"/>
              </a:rPr>
              <a:t>种方式：</a:t>
            </a:r>
            <a:r>
              <a:rPr lang="en-US" altLang="zh-CN" sz="1200" b="0" i="0" kern="1200" dirty="0">
                <a:solidFill>
                  <a:schemeClr val="tx1"/>
                </a:solidFill>
                <a:effectLst/>
                <a:latin typeface="Arial" charset="0"/>
                <a:ea typeface="+mn-ea"/>
                <a:cs typeface="+mn-cs"/>
              </a:rPr>
              <a:t>get post  put  delete  head  options  trace(</a:t>
            </a:r>
            <a:r>
              <a:rPr lang="zh-CN" altLang="en-US" sz="1200" b="0" i="0" kern="1200" dirty="0">
                <a:solidFill>
                  <a:schemeClr val="tx1"/>
                </a:solidFill>
                <a:effectLst/>
                <a:latin typeface="Arial" charset="0"/>
                <a:ea typeface="+mn-ea"/>
                <a:cs typeface="+mn-cs"/>
              </a:rPr>
              <a:t>基本不用</a:t>
            </a:r>
            <a:r>
              <a:rPr lang="en-US" altLang="zh-CN" sz="1200" b="0" i="0" kern="1200" dirty="0">
                <a:solidFill>
                  <a:schemeClr val="tx1"/>
                </a:solidFill>
                <a:effectLst/>
                <a:latin typeface="Arial" charset="0"/>
                <a:ea typeface="+mn-ea"/>
                <a:cs typeface="+mn-cs"/>
              </a:rPr>
              <a:t>) https://wenku.baidu.com/view/a8293a6c7e21af45b307a877.html</a:t>
            </a:r>
          </a:p>
          <a:p>
            <a:endParaRPr lang="en-US" altLang="zh-CN" sz="1200" b="0" i="0" kern="1200" dirty="0">
              <a:solidFill>
                <a:schemeClr val="tx1"/>
              </a:solidFill>
              <a:effectLst/>
              <a:latin typeface="Arial" charset="0"/>
              <a:ea typeface="+mn-ea"/>
              <a:cs typeface="+mn-cs"/>
            </a:endParaRPr>
          </a:p>
          <a:p>
            <a:r>
              <a:rPr lang="en-US" altLang="zh-CN" sz="1200" b="0" i="0" kern="1200" dirty="0">
                <a:solidFill>
                  <a:schemeClr val="tx1"/>
                </a:solidFill>
                <a:effectLst/>
                <a:latin typeface="Arial" charset="0"/>
                <a:ea typeface="+mn-ea"/>
                <a:cs typeface="+mn-cs"/>
              </a:rPr>
              <a:t>URI</a:t>
            </a:r>
            <a:r>
              <a:rPr lang="zh-CN" altLang="en-US" sz="1200" b="0" i="0" kern="1200" dirty="0">
                <a:solidFill>
                  <a:schemeClr val="tx1"/>
                </a:solidFill>
                <a:effectLst/>
                <a:latin typeface="Arial" charset="0"/>
                <a:ea typeface="+mn-ea"/>
                <a:cs typeface="+mn-cs"/>
              </a:rPr>
              <a:t>是个纯粹的句法结构，用于指定标识</a:t>
            </a:r>
            <a:r>
              <a:rPr lang="en-US" altLang="zh-CN" sz="1200" b="0" i="0" kern="1200" dirty="0">
                <a:solidFill>
                  <a:schemeClr val="tx1"/>
                </a:solidFill>
                <a:effectLst/>
                <a:latin typeface="Arial" charset="0"/>
                <a:ea typeface="+mn-ea"/>
                <a:cs typeface="+mn-cs"/>
              </a:rPr>
              <a:t>Web</a:t>
            </a:r>
            <a:r>
              <a:rPr lang="zh-CN" altLang="en-US" sz="1200" b="0" i="0" kern="1200" dirty="0">
                <a:solidFill>
                  <a:schemeClr val="tx1"/>
                </a:solidFill>
                <a:effectLst/>
                <a:latin typeface="Arial" charset="0"/>
                <a:ea typeface="+mn-ea"/>
                <a:cs typeface="+mn-cs"/>
              </a:rPr>
              <a:t>资源的字符串的各个不同部分。</a:t>
            </a:r>
            <a:r>
              <a:rPr lang="en-US" altLang="zh-CN" sz="1200" b="0" i="0" kern="1200" dirty="0">
                <a:solidFill>
                  <a:schemeClr val="tx1"/>
                </a:solidFill>
                <a:effectLst/>
                <a:latin typeface="Arial" charset="0"/>
                <a:ea typeface="+mn-ea"/>
                <a:cs typeface="+mn-cs"/>
              </a:rPr>
              <a:t>URL</a:t>
            </a:r>
            <a:r>
              <a:rPr lang="zh-CN" altLang="en-US" sz="1200" b="0" i="0" kern="1200" dirty="0">
                <a:solidFill>
                  <a:schemeClr val="tx1"/>
                </a:solidFill>
                <a:effectLst/>
                <a:latin typeface="Arial" charset="0"/>
                <a:ea typeface="+mn-ea"/>
                <a:cs typeface="+mn-cs"/>
              </a:rPr>
              <a:t>是</a:t>
            </a:r>
            <a:r>
              <a:rPr lang="en-US" altLang="zh-CN" sz="1200" b="0" i="0" kern="1200" dirty="0">
                <a:solidFill>
                  <a:schemeClr val="tx1"/>
                </a:solidFill>
                <a:effectLst/>
                <a:latin typeface="Arial" charset="0"/>
                <a:ea typeface="+mn-ea"/>
                <a:cs typeface="+mn-cs"/>
              </a:rPr>
              <a:t>URI</a:t>
            </a:r>
            <a:r>
              <a:rPr lang="zh-CN" altLang="en-US" sz="1200" b="0" i="0" kern="1200" dirty="0">
                <a:solidFill>
                  <a:schemeClr val="tx1"/>
                </a:solidFill>
                <a:effectLst/>
                <a:latin typeface="Arial" charset="0"/>
                <a:ea typeface="+mn-ea"/>
                <a:cs typeface="+mn-cs"/>
              </a:rPr>
              <a:t>的一个特例，它包含了定位</a:t>
            </a:r>
            <a:r>
              <a:rPr lang="en-US" altLang="zh-CN" sz="1200" b="0" i="0" kern="1200" dirty="0">
                <a:solidFill>
                  <a:schemeClr val="tx1"/>
                </a:solidFill>
                <a:effectLst/>
                <a:latin typeface="Arial" charset="0"/>
                <a:ea typeface="+mn-ea"/>
                <a:cs typeface="+mn-cs"/>
              </a:rPr>
              <a:t>Web</a:t>
            </a:r>
            <a:r>
              <a:rPr lang="zh-CN" altLang="en-US" sz="1200" b="0" i="0" kern="1200" dirty="0">
                <a:solidFill>
                  <a:schemeClr val="tx1"/>
                </a:solidFill>
                <a:effectLst/>
                <a:latin typeface="Arial" charset="0"/>
                <a:ea typeface="+mn-ea"/>
                <a:cs typeface="+mn-cs"/>
              </a:rPr>
              <a:t>资源的足够信息。其他</a:t>
            </a:r>
            <a:r>
              <a:rPr lang="en-US" altLang="zh-CN" sz="1200" b="0" i="0" kern="1200" dirty="0">
                <a:solidFill>
                  <a:schemeClr val="tx1"/>
                </a:solidFill>
                <a:effectLst/>
                <a:latin typeface="Arial" charset="0"/>
                <a:ea typeface="+mn-ea"/>
                <a:cs typeface="+mn-cs"/>
              </a:rPr>
              <a:t>URI</a:t>
            </a:r>
            <a:r>
              <a:rPr lang="zh-CN" altLang="en-US" sz="1200" b="0" i="0" kern="1200" dirty="0">
                <a:solidFill>
                  <a:schemeClr val="tx1"/>
                </a:solidFill>
                <a:effectLst/>
                <a:latin typeface="Arial" charset="0"/>
                <a:ea typeface="+mn-ea"/>
                <a:cs typeface="+mn-cs"/>
              </a:rPr>
              <a:t>，比如</a:t>
            </a:r>
          </a:p>
          <a:p>
            <a:r>
              <a:rPr lang="en-US" altLang="zh-CN" sz="1200" b="0" i="0" kern="1200" dirty="0">
                <a:solidFill>
                  <a:schemeClr val="tx1"/>
                </a:solidFill>
                <a:effectLst/>
                <a:latin typeface="Arial" charset="0"/>
                <a:ea typeface="+mn-ea"/>
                <a:cs typeface="+mn-cs"/>
              </a:rPr>
              <a:t>mailto</a:t>
            </a:r>
            <a:r>
              <a:rPr lang="zh-CN" altLang="en-US" sz="1200" b="0" i="0" kern="1200" dirty="0">
                <a:solidFill>
                  <a:schemeClr val="tx1"/>
                </a:solidFill>
                <a:effectLst/>
                <a:latin typeface="Arial" charset="0"/>
                <a:ea typeface="+mn-ea"/>
                <a:cs typeface="+mn-cs"/>
              </a:rPr>
              <a:t>：</a:t>
            </a:r>
            <a:r>
              <a:rPr lang="en-US" altLang="zh-CN" sz="1200" b="0" i="0" kern="1200" dirty="0">
                <a:solidFill>
                  <a:schemeClr val="tx1"/>
                </a:solidFill>
                <a:effectLst/>
                <a:latin typeface="Arial" charset="0"/>
                <a:ea typeface="+mn-ea"/>
                <a:cs typeface="+mn-cs"/>
              </a:rPr>
              <a:t>cay@horstman.com </a:t>
            </a:r>
          </a:p>
          <a:p>
            <a:r>
              <a:rPr lang="zh-CN" altLang="en-US" sz="1200" b="0" i="0" kern="1200" dirty="0">
                <a:solidFill>
                  <a:schemeClr val="tx1"/>
                </a:solidFill>
                <a:effectLst/>
                <a:latin typeface="Arial" charset="0"/>
                <a:ea typeface="+mn-ea"/>
                <a:cs typeface="+mn-cs"/>
              </a:rPr>
              <a:t>则不属于定位符，因为根据该标识符无法定位任何资源。</a:t>
            </a:r>
          </a:p>
          <a:p>
            <a:endParaRPr lang="en-US" altLang="zh-CN" b="1" dirty="0"/>
          </a:p>
          <a:p>
            <a:endParaRPr lang="en-US" altLang="zh-CN" b="1" dirty="0"/>
          </a:p>
          <a:p>
            <a:r>
              <a:rPr lang="en-US" altLang="zh-CN" b="1" dirty="0"/>
              <a:t>URI </a:t>
            </a:r>
            <a:r>
              <a:rPr lang="zh-CN" altLang="en-US" b="1" dirty="0"/>
              <a:t>是统一资源标识符，而 </a:t>
            </a:r>
            <a:r>
              <a:rPr lang="en-US" altLang="zh-CN" b="1" dirty="0"/>
              <a:t>URL </a:t>
            </a:r>
            <a:r>
              <a:rPr lang="zh-CN" altLang="en-US" b="1" dirty="0"/>
              <a:t>是统一资源定位符。</a:t>
            </a:r>
            <a:r>
              <a:rPr lang="zh-CN" altLang="en-US" dirty="0"/>
              <a:t>因此，笼统地说，每个 </a:t>
            </a:r>
            <a:r>
              <a:rPr lang="en-US" altLang="zh-CN" dirty="0"/>
              <a:t>URL </a:t>
            </a:r>
            <a:r>
              <a:rPr lang="zh-CN" altLang="en-US" dirty="0"/>
              <a:t>都是 </a:t>
            </a:r>
            <a:r>
              <a:rPr lang="en-US" altLang="zh-CN" dirty="0"/>
              <a:t>URI</a:t>
            </a:r>
            <a:r>
              <a:rPr lang="zh-CN" altLang="en-US" dirty="0"/>
              <a:t>，但不一定每个 </a:t>
            </a:r>
            <a:r>
              <a:rPr lang="en-US" altLang="zh-CN" dirty="0"/>
              <a:t>URI </a:t>
            </a:r>
            <a:r>
              <a:rPr lang="zh-CN" altLang="en-US" dirty="0"/>
              <a:t>都是 </a:t>
            </a:r>
            <a:r>
              <a:rPr lang="en-US" altLang="zh-CN" dirty="0"/>
              <a:t>URL</a:t>
            </a:r>
            <a:r>
              <a:rPr lang="zh-CN" altLang="en-US" dirty="0"/>
              <a:t>。这是因为 </a:t>
            </a:r>
            <a:r>
              <a:rPr lang="en-US" altLang="zh-CN" dirty="0"/>
              <a:t>URI </a:t>
            </a:r>
            <a:r>
              <a:rPr lang="zh-CN" altLang="en-US" dirty="0"/>
              <a:t>还包括一个子类，即统一资源名称 </a:t>
            </a:r>
            <a:r>
              <a:rPr lang="en-US" altLang="zh-CN" dirty="0"/>
              <a:t>(URN)</a:t>
            </a:r>
            <a:r>
              <a:rPr lang="zh-CN" altLang="en-US" dirty="0"/>
              <a:t>，它命名资源但不指定如何定位资源。上面的 </a:t>
            </a:r>
            <a:r>
              <a:rPr lang="en-US" altLang="zh-CN" dirty="0"/>
              <a:t>mailto</a:t>
            </a:r>
            <a:r>
              <a:rPr lang="zh-CN" altLang="en-US" dirty="0"/>
              <a:t>、</a:t>
            </a:r>
            <a:r>
              <a:rPr lang="en-US" altLang="zh-CN" dirty="0"/>
              <a:t>news </a:t>
            </a:r>
            <a:r>
              <a:rPr lang="zh-CN" altLang="en-US" dirty="0"/>
              <a:t>和 </a:t>
            </a:r>
            <a:r>
              <a:rPr lang="en-US" altLang="zh-CN" dirty="0" err="1"/>
              <a:t>isbn</a:t>
            </a:r>
            <a:r>
              <a:rPr lang="en-US" altLang="zh-CN" dirty="0"/>
              <a:t> URI </a:t>
            </a:r>
            <a:r>
              <a:rPr lang="zh-CN" altLang="en-US" dirty="0"/>
              <a:t>都是 </a:t>
            </a:r>
            <a:r>
              <a:rPr lang="en-US" altLang="zh-CN" dirty="0"/>
              <a:t>URN </a:t>
            </a:r>
            <a:r>
              <a:rPr lang="zh-CN" altLang="en-US" dirty="0"/>
              <a:t>的示例。 </a:t>
            </a:r>
          </a:p>
          <a:p>
            <a:r>
              <a:rPr lang="en-US" altLang="zh-CN" dirty="0"/>
              <a:t>URI </a:t>
            </a:r>
            <a:r>
              <a:rPr lang="zh-CN" altLang="en-US" dirty="0"/>
              <a:t>和 </a:t>
            </a:r>
            <a:r>
              <a:rPr lang="en-US" altLang="zh-CN" dirty="0"/>
              <a:t>URL </a:t>
            </a:r>
            <a:r>
              <a:rPr lang="zh-CN" altLang="en-US" dirty="0"/>
              <a:t>概念上的不同反映在此类和 </a:t>
            </a:r>
            <a:r>
              <a:rPr lang="en-US" altLang="zh-CN" dirty="0"/>
              <a:t>URL </a:t>
            </a:r>
            <a:r>
              <a:rPr lang="zh-CN" altLang="en-US" dirty="0"/>
              <a:t>类的不同中。</a:t>
            </a:r>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12</a:t>
            </a:fld>
            <a:endParaRPr lang="pt-PT" altLang="zh-CN"/>
          </a:p>
        </p:txBody>
      </p:sp>
    </p:spTree>
    <p:extLst>
      <p:ext uri="{BB962C8B-B14F-4D97-AF65-F5344CB8AC3E}">
        <p14:creationId xmlns:p14="http://schemas.microsoft.com/office/powerpoint/2010/main" val="428690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13</a:t>
            </a:fld>
            <a:endParaRPr lang="pt-PT" altLang="zh-CN"/>
          </a:p>
        </p:txBody>
      </p:sp>
    </p:spTree>
    <p:extLst>
      <p:ext uri="{BB962C8B-B14F-4D97-AF65-F5344CB8AC3E}">
        <p14:creationId xmlns:p14="http://schemas.microsoft.com/office/powerpoint/2010/main" val="2106319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14</a:t>
            </a:fld>
            <a:endParaRPr lang="pt-PT" altLang="zh-CN"/>
          </a:p>
        </p:txBody>
      </p:sp>
    </p:spTree>
    <p:extLst>
      <p:ext uri="{BB962C8B-B14F-4D97-AF65-F5344CB8AC3E}">
        <p14:creationId xmlns:p14="http://schemas.microsoft.com/office/powerpoint/2010/main" val="1833979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15</a:t>
            </a:fld>
            <a:endParaRPr lang="pt-PT" altLang="zh-CN"/>
          </a:p>
        </p:txBody>
      </p:sp>
    </p:spTree>
    <p:extLst>
      <p:ext uri="{BB962C8B-B14F-4D97-AF65-F5344CB8AC3E}">
        <p14:creationId xmlns:p14="http://schemas.microsoft.com/office/powerpoint/2010/main" val="1833979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16</a:t>
            </a:fld>
            <a:endParaRPr lang="pt-PT" altLang="zh-CN"/>
          </a:p>
        </p:txBody>
      </p:sp>
    </p:spTree>
    <p:extLst>
      <p:ext uri="{BB962C8B-B14F-4D97-AF65-F5344CB8AC3E}">
        <p14:creationId xmlns:p14="http://schemas.microsoft.com/office/powerpoint/2010/main" val="37167703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17</a:t>
            </a:fld>
            <a:endParaRPr lang="pt-PT" altLang="zh-CN"/>
          </a:p>
        </p:txBody>
      </p:sp>
    </p:spTree>
    <p:extLst>
      <p:ext uri="{BB962C8B-B14F-4D97-AF65-F5344CB8AC3E}">
        <p14:creationId xmlns:p14="http://schemas.microsoft.com/office/powerpoint/2010/main" val="18339793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18</a:t>
            </a:fld>
            <a:endParaRPr lang="pt-PT" altLang="zh-CN"/>
          </a:p>
        </p:txBody>
      </p:sp>
    </p:spTree>
    <p:extLst>
      <p:ext uri="{BB962C8B-B14F-4D97-AF65-F5344CB8AC3E}">
        <p14:creationId xmlns:p14="http://schemas.microsoft.com/office/powerpoint/2010/main" val="33854467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19</a:t>
            </a:fld>
            <a:endParaRPr lang="pt-PT" altLang="zh-CN"/>
          </a:p>
        </p:txBody>
      </p:sp>
    </p:spTree>
    <p:extLst>
      <p:ext uri="{BB962C8B-B14F-4D97-AF65-F5344CB8AC3E}">
        <p14:creationId xmlns:p14="http://schemas.microsoft.com/office/powerpoint/2010/main" val="16816303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20</a:t>
            </a:fld>
            <a:endParaRPr lang="pt-PT" altLang="zh-CN"/>
          </a:p>
        </p:txBody>
      </p:sp>
    </p:spTree>
    <p:extLst>
      <p:ext uri="{BB962C8B-B14F-4D97-AF65-F5344CB8AC3E}">
        <p14:creationId xmlns:p14="http://schemas.microsoft.com/office/powerpoint/2010/main" val="2001972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200" kern="1200" dirty="0">
                <a:solidFill>
                  <a:schemeClr val="tx1"/>
                </a:solidFill>
                <a:effectLst/>
                <a:latin typeface="Arial" charset="0"/>
                <a:ea typeface="+mn-ea"/>
                <a:cs typeface="+mn-cs"/>
              </a:rPr>
              <a:t>网络编程的目的是直接或者间接的地通过网络协议与其他计算机进行通信。网络编程中有两个主要的问题，一个是如何准确定位网络上的一台或多台主机，另一个就是找到主机后如何可靠高效地进行数据传输。在</a:t>
            </a:r>
            <a:r>
              <a:rPr lang="en-US" altLang="zh-CN" sz="1200" kern="1200" dirty="0">
                <a:solidFill>
                  <a:schemeClr val="tx1"/>
                </a:solidFill>
                <a:effectLst/>
                <a:latin typeface="Arial" charset="0"/>
                <a:ea typeface="+mn-ea"/>
                <a:cs typeface="+mn-cs"/>
              </a:rPr>
              <a:t>TCP/IP</a:t>
            </a:r>
            <a:r>
              <a:rPr lang="zh-CN" altLang="zh-CN" sz="1200" kern="1200" dirty="0">
                <a:solidFill>
                  <a:schemeClr val="tx1"/>
                </a:solidFill>
                <a:effectLst/>
                <a:latin typeface="Arial" charset="0"/>
                <a:ea typeface="+mn-ea"/>
                <a:cs typeface="+mn-cs"/>
              </a:rPr>
              <a:t>协议中</a:t>
            </a:r>
            <a:r>
              <a:rPr lang="en-US" altLang="zh-CN" sz="1200" kern="1200" dirty="0">
                <a:solidFill>
                  <a:schemeClr val="tx1"/>
                </a:solidFill>
                <a:effectLst/>
                <a:latin typeface="Arial" charset="0"/>
                <a:ea typeface="+mn-ea"/>
                <a:cs typeface="+mn-cs"/>
              </a:rPr>
              <a:t>IP</a:t>
            </a:r>
            <a:r>
              <a:rPr lang="zh-CN" altLang="zh-CN" sz="1200" kern="1200" dirty="0">
                <a:solidFill>
                  <a:schemeClr val="tx1"/>
                </a:solidFill>
                <a:effectLst/>
                <a:latin typeface="Arial" charset="0"/>
                <a:ea typeface="+mn-ea"/>
                <a:cs typeface="+mn-cs"/>
              </a:rPr>
              <a:t>层主要负责主机的定位，由</a:t>
            </a:r>
            <a:r>
              <a:rPr lang="en-US" altLang="zh-CN" sz="1200" kern="1200" dirty="0">
                <a:solidFill>
                  <a:schemeClr val="tx1"/>
                </a:solidFill>
                <a:effectLst/>
                <a:latin typeface="Arial" charset="0"/>
                <a:ea typeface="+mn-ea"/>
                <a:cs typeface="+mn-cs"/>
              </a:rPr>
              <a:t>IP</a:t>
            </a:r>
            <a:r>
              <a:rPr lang="zh-CN" altLang="zh-CN" sz="1200" kern="1200" dirty="0">
                <a:solidFill>
                  <a:schemeClr val="tx1"/>
                </a:solidFill>
                <a:effectLst/>
                <a:latin typeface="Arial" charset="0"/>
                <a:ea typeface="+mn-ea"/>
                <a:cs typeface="+mn-cs"/>
              </a:rPr>
              <a:t>地址可以唯一确定</a:t>
            </a:r>
            <a:r>
              <a:rPr lang="en-US" altLang="zh-CN" sz="1200" kern="1200" dirty="0">
                <a:solidFill>
                  <a:schemeClr val="tx1"/>
                </a:solidFill>
                <a:effectLst/>
                <a:latin typeface="Arial" charset="0"/>
                <a:ea typeface="+mn-ea"/>
                <a:cs typeface="+mn-cs"/>
              </a:rPr>
              <a:t>Internet</a:t>
            </a:r>
            <a:r>
              <a:rPr lang="zh-CN" altLang="zh-CN" sz="1200" kern="1200" dirty="0">
                <a:solidFill>
                  <a:schemeClr val="tx1"/>
                </a:solidFill>
                <a:effectLst/>
                <a:latin typeface="Arial" charset="0"/>
                <a:ea typeface="+mn-ea"/>
                <a:cs typeface="+mn-cs"/>
              </a:rPr>
              <a:t>上的一台主机。而</a:t>
            </a:r>
            <a:r>
              <a:rPr lang="en-US" altLang="zh-CN" sz="1200" kern="1200" dirty="0">
                <a:solidFill>
                  <a:schemeClr val="tx1"/>
                </a:solidFill>
                <a:effectLst/>
                <a:latin typeface="Arial" charset="0"/>
                <a:ea typeface="+mn-ea"/>
                <a:cs typeface="+mn-cs"/>
              </a:rPr>
              <a:t>TCP</a:t>
            </a:r>
            <a:r>
              <a:rPr lang="zh-CN" altLang="zh-CN" sz="1200" kern="1200" dirty="0">
                <a:solidFill>
                  <a:schemeClr val="tx1"/>
                </a:solidFill>
                <a:effectLst/>
                <a:latin typeface="Arial" charset="0"/>
                <a:ea typeface="+mn-ea"/>
                <a:cs typeface="+mn-cs"/>
              </a:rPr>
              <a:t>层则提供面向应用的可靠的或非可靠的数据传输机制，这是网络编程的主要对象，一般不需要关心</a:t>
            </a:r>
            <a:r>
              <a:rPr lang="en-US" altLang="zh-CN" sz="1200" kern="1200" dirty="0">
                <a:solidFill>
                  <a:schemeClr val="tx1"/>
                </a:solidFill>
                <a:effectLst/>
                <a:latin typeface="Arial" charset="0"/>
                <a:ea typeface="+mn-ea"/>
                <a:cs typeface="+mn-cs"/>
              </a:rPr>
              <a:t>IP</a:t>
            </a:r>
            <a:r>
              <a:rPr lang="zh-CN" altLang="zh-CN" sz="1200" kern="1200" dirty="0">
                <a:solidFill>
                  <a:schemeClr val="tx1"/>
                </a:solidFill>
                <a:effectLst/>
                <a:latin typeface="Arial" charset="0"/>
                <a:ea typeface="+mn-ea"/>
                <a:cs typeface="+mn-cs"/>
              </a:rPr>
              <a:t>层是如何处理数据的。</a:t>
            </a:r>
          </a:p>
          <a:p>
            <a:r>
              <a:rPr lang="zh-CN" altLang="zh-CN" sz="1200" kern="1200" dirty="0">
                <a:solidFill>
                  <a:schemeClr val="tx1"/>
                </a:solidFill>
                <a:effectLst/>
                <a:latin typeface="Arial" charset="0"/>
                <a:ea typeface="+mn-ea"/>
                <a:cs typeface="+mn-cs"/>
              </a:rPr>
              <a:t>目前较为流行的网络编程模型是客户机</a:t>
            </a:r>
            <a:r>
              <a:rPr lang="en-US" altLang="zh-CN" sz="1200" kern="1200" dirty="0">
                <a:solidFill>
                  <a:schemeClr val="tx1"/>
                </a:solidFill>
                <a:effectLst/>
                <a:latin typeface="Arial" charset="0"/>
                <a:ea typeface="+mn-ea"/>
                <a:cs typeface="+mn-cs"/>
              </a:rPr>
              <a:t>/</a:t>
            </a:r>
            <a:r>
              <a:rPr lang="zh-CN" altLang="zh-CN" sz="1200" kern="1200" dirty="0">
                <a:solidFill>
                  <a:schemeClr val="tx1"/>
                </a:solidFill>
                <a:effectLst/>
                <a:latin typeface="Arial" charset="0"/>
                <a:ea typeface="+mn-ea"/>
                <a:cs typeface="+mn-cs"/>
              </a:rPr>
              <a:t>服务器（</a:t>
            </a:r>
            <a:r>
              <a:rPr lang="en-US" altLang="zh-CN" sz="1200" kern="1200" dirty="0">
                <a:solidFill>
                  <a:schemeClr val="tx1"/>
                </a:solidFill>
                <a:effectLst/>
                <a:latin typeface="Arial" charset="0"/>
                <a:ea typeface="+mn-ea"/>
                <a:cs typeface="+mn-cs"/>
              </a:rPr>
              <a:t>C/S</a:t>
            </a:r>
            <a:r>
              <a:rPr lang="zh-CN" altLang="zh-CN" sz="1200" kern="1200" dirty="0">
                <a:solidFill>
                  <a:schemeClr val="tx1"/>
                </a:solidFill>
                <a:effectLst/>
                <a:latin typeface="Arial" charset="0"/>
                <a:ea typeface="+mn-ea"/>
                <a:cs typeface="+mn-cs"/>
              </a:rPr>
              <a:t>）结构，即通信双方一方作为服务器等待客户提出请求并予以响应，另一方则作为客户在需要服务时向服务器提出请求。服务器一般作为守护进程始终运行，监听网络端口，一旦客户请求，就会启动一个独立线程来响应客户，同时自己继续监听服务端口，使后来的客户也能及时得到服务。</a:t>
            </a:r>
          </a:p>
          <a:p>
            <a:r>
              <a:rPr lang="en-US" altLang="zh-CN" sz="1200" kern="1200" dirty="0">
                <a:solidFill>
                  <a:schemeClr val="tx1"/>
                </a:solidFill>
                <a:effectLst/>
                <a:latin typeface="Arial" charset="0"/>
                <a:ea typeface="+mn-ea"/>
                <a:cs typeface="+mn-cs"/>
              </a:rPr>
              <a:t>TCP/IP</a:t>
            </a:r>
            <a:r>
              <a:rPr lang="zh-CN" altLang="zh-CN" sz="1200" kern="1200" dirty="0">
                <a:solidFill>
                  <a:schemeClr val="tx1"/>
                </a:solidFill>
                <a:effectLst/>
                <a:latin typeface="Arial" charset="0"/>
                <a:ea typeface="+mn-ea"/>
                <a:cs typeface="+mn-cs"/>
              </a:rPr>
              <a:t>协议是</a:t>
            </a:r>
            <a:r>
              <a:rPr lang="en-US" altLang="zh-CN" sz="1200" kern="1200" dirty="0">
                <a:solidFill>
                  <a:schemeClr val="tx1"/>
                </a:solidFill>
                <a:effectLst/>
                <a:latin typeface="Arial" charset="0"/>
                <a:ea typeface="+mn-ea"/>
                <a:cs typeface="+mn-cs"/>
              </a:rPr>
              <a:t>Java</a:t>
            </a:r>
            <a:r>
              <a:rPr lang="zh-CN" altLang="zh-CN" sz="1200" kern="1200" dirty="0">
                <a:solidFill>
                  <a:schemeClr val="tx1"/>
                </a:solidFill>
                <a:effectLst/>
                <a:latin typeface="Arial" charset="0"/>
                <a:ea typeface="+mn-ea"/>
                <a:cs typeface="+mn-cs"/>
              </a:rPr>
              <a:t>环境下网络编程的基础知识，所以我们先简单来介绍一些</a:t>
            </a:r>
            <a:r>
              <a:rPr lang="en-US" altLang="zh-CN" sz="1200" kern="1200" dirty="0">
                <a:solidFill>
                  <a:schemeClr val="tx1"/>
                </a:solidFill>
                <a:effectLst/>
                <a:latin typeface="Arial" charset="0"/>
                <a:ea typeface="+mn-ea"/>
                <a:cs typeface="+mn-cs"/>
              </a:rPr>
              <a:t>TCP/IP</a:t>
            </a:r>
            <a:r>
              <a:rPr lang="zh-CN" altLang="zh-CN" sz="1200" kern="1200" dirty="0">
                <a:solidFill>
                  <a:schemeClr val="tx1"/>
                </a:solidFill>
                <a:effectLst/>
                <a:latin typeface="Arial" charset="0"/>
                <a:ea typeface="+mn-ea"/>
                <a:cs typeface="+mn-cs"/>
              </a:rPr>
              <a:t>协议中的一些基本的概念。</a:t>
            </a:r>
          </a:p>
          <a:p>
            <a:r>
              <a:rPr lang="zh-CN" altLang="zh-CN" sz="1200" kern="1200" dirty="0">
                <a:solidFill>
                  <a:schemeClr val="tx1"/>
                </a:solidFill>
                <a:effectLst/>
                <a:latin typeface="Arial" charset="0"/>
                <a:ea typeface="+mn-ea"/>
                <a:cs typeface="+mn-cs"/>
              </a:rPr>
              <a:t>（</a:t>
            </a:r>
            <a:r>
              <a:rPr lang="en-US" altLang="zh-CN" sz="1200" kern="1200" dirty="0">
                <a:solidFill>
                  <a:schemeClr val="tx1"/>
                </a:solidFill>
                <a:effectLst/>
                <a:latin typeface="Arial" charset="0"/>
                <a:ea typeface="+mn-ea"/>
                <a:cs typeface="+mn-cs"/>
              </a:rPr>
              <a:t>1</a:t>
            </a:r>
            <a:r>
              <a:rPr lang="zh-CN" altLang="zh-CN" sz="1200" kern="1200" dirty="0">
                <a:solidFill>
                  <a:schemeClr val="tx1"/>
                </a:solidFill>
                <a:effectLst/>
                <a:latin typeface="Arial" charset="0"/>
                <a:ea typeface="+mn-ea"/>
                <a:cs typeface="+mn-cs"/>
              </a:rPr>
              <a:t>）主机名：网络地址的主机名，按照域名进行分级管理。例如：</a:t>
            </a:r>
            <a:r>
              <a:rPr lang="en-US" altLang="zh-CN" sz="1200" kern="1200" dirty="0">
                <a:solidFill>
                  <a:schemeClr val="tx1"/>
                </a:solidFill>
                <a:effectLst/>
                <a:latin typeface="Arial" charset="0"/>
                <a:ea typeface="+mn-ea"/>
                <a:cs typeface="+mn-cs"/>
              </a:rPr>
              <a:t>www. redmine.edu2act.org</a:t>
            </a:r>
            <a:r>
              <a:rPr lang="zh-CN" altLang="zh-CN" sz="1200" kern="1200" dirty="0">
                <a:solidFill>
                  <a:schemeClr val="tx1"/>
                </a:solidFill>
                <a:effectLst/>
                <a:latin typeface="Arial" charset="0"/>
                <a:ea typeface="+mn-ea"/>
                <a:cs typeface="+mn-cs"/>
              </a:rPr>
              <a:t>。</a:t>
            </a:r>
          </a:p>
          <a:p>
            <a:r>
              <a:rPr lang="zh-CN" altLang="zh-CN" sz="1200" kern="1200" dirty="0">
                <a:solidFill>
                  <a:schemeClr val="tx1"/>
                </a:solidFill>
                <a:effectLst/>
                <a:latin typeface="Arial" charset="0"/>
                <a:ea typeface="+mn-ea"/>
                <a:cs typeface="+mn-cs"/>
              </a:rPr>
              <a:t>（</a:t>
            </a:r>
            <a:r>
              <a:rPr lang="en-US" altLang="zh-CN" sz="1200" kern="1200" dirty="0">
                <a:solidFill>
                  <a:schemeClr val="tx1"/>
                </a:solidFill>
                <a:effectLst/>
                <a:latin typeface="Arial" charset="0"/>
                <a:ea typeface="+mn-ea"/>
                <a:cs typeface="+mn-cs"/>
              </a:rPr>
              <a:t>2</a:t>
            </a:r>
            <a:r>
              <a:rPr lang="zh-CN" altLang="zh-CN" sz="1200" kern="1200" dirty="0">
                <a:solidFill>
                  <a:schemeClr val="tx1"/>
                </a:solidFill>
                <a:effectLst/>
                <a:latin typeface="Arial" charset="0"/>
                <a:ea typeface="+mn-ea"/>
                <a:cs typeface="+mn-cs"/>
              </a:rPr>
              <a:t>）</a:t>
            </a:r>
            <a:r>
              <a:rPr lang="en-US" altLang="zh-CN" sz="1200" kern="1200" dirty="0">
                <a:solidFill>
                  <a:schemeClr val="tx1"/>
                </a:solidFill>
                <a:effectLst/>
                <a:latin typeface="Arial" charset="0"/>
                <a:ea typeface="+mn-ea"/>
                <a:cs typeface="+mn-cs"/>
              </a:rPr>
              <a:t>IP</a:t>
            </a:r>
            <a:r>
              <a:rPr lang="zh-CN" altLang="zh-CN" sz="1200" kern="1200" dirty="0">
                <a:solidFill>
                  <a:schemeClr val="tx1"/>
                </a:solidFill>
                <a:effectLst/>
                <a:latin typeface="Arial" charset="0"/>
                <a:ea typeface="+mn-ea"/>
                <a:cs typeface="+mn-cs"/>
              </a:rPr>
              <a:t>地址：标识计算机等网络设备的网络地址，由</a:t>
            </a:r>
            <a:r>
              <a:rPr lang="en-US" altLang="zh-CN" sz="1200" kern="1200" dirty="0">
                <a:solidFill>
                  <a:schemeClr val="tx1"/>
                </a:solidFill>
                <a:effectLst/>
                <a:latin typeface="Arial" charset="0"/>
                <a:ea typeface="+mn-ea"/>
                <a:cs typeface="+mn-cs"/>
              </a:rPr>
              <a:t>4</a:t>
            </a:r>
            <a:r>
              <a:rPr lang="zh-CN" altLang="zh-CN" sz="1200" kern="1200" dirty="0">
                <a:solidFill>
                  <a:schemeClr val="tx1"/>
                </a:solidFill>
                <a:effectLst/>
                <a:latin typeface="Arial" charset="0"/>
                <a:ea typeface="+mn-ea"/>
                <a:cs typeface="+mn-cs"/>
              </a:rPr>
              <a:t>个</a:t>
            </a:r>
            <a:r>
              <a:rPr lang="en-US" altLang="zh-CN" sz="1200" kern="1200" dirty="0">
                <a:solidFill>
                  <a:schemeClr val="tx1"/>
                </a:solidFill>
                <a:effectLst/>
                <a:latin typeface="Arial" charset="0"/>
                <a:ea typeface="+mn-ea"/>
                <a:cs typeface="+mn-cs"/>
              </a:rPr>
              <a:t>8</a:t>
            </a:r>
            <a:r>
              <a:rPr lang="zh-CN" altLang="zh-CN" sz="1200" kern="1200" dirty="0">
                <a:solidFill>
                  <a:schemeClr val="tx1"/>
                </a:solidFill>
                <a:effectLst/>
                <a:latin typeface="Arial" charset="0"/>
                <a:ea typeface="+mn-ea"/>
                <a:cs typeface="+mn-cs"/>
              </a:rPr>
              <a:t>位的二进制数组成，中间以小数点分隔。例如：</a:t>
            </a:r>
            <a:r>
              <a:rPr lang="en-US" altLang="zh-CN" sz="1200" kern="1200" dirty="0">
                <a:solidFill>
                  <a:schemeClr val="tx1"/>
                </a:solidFill>
                <a:effectLst/>
                <a:latin typeface="Arial" charset="0"/>
                <a:ea typeface="+mn-ea"/>
                <a:cs typeface="+mn-cs"/>
              </a:rPr>
              <a:t>192.163.10.1</a:t>
            </a:r>
            <a:r>
              <a:rPr lang="zh-CN" altLang="zh-CN" sz="1200" kern="1200" dirty="0">
                <a:solidFill>
                  <a:schemeClr val="tx1"/>
                </a:solidFill>
                <a:effectLst/>
                <a:latin typeface="Arial" charset="0"/>
                <a:ea typeface="+mn-ea"/>
                <a:cs typeface="+mn-cs"/>
              </a:rPr>
              <a:t>。</a:t>
            </a:r>
          </a:p>
          <a:p>
            <a:r>
              <a:rPr lang="zh-CN" altLang="zh-CN" sz="1200" kern="1200" dirty="0">
                <a:solidFill>
                  <a:schemeClr val="tx1"/>
                </a:solidFill>
                <a:effectLst/>
                <a:latin typeface="Arial" charset="0"/>
                <a:ea typeface="+mn-ea"/>
                <a:cs typeface="+mn-cs"/>
              </a:rPr>
              <a:t>（</a:t>
            </a:r>
            <a:r>
              <a:rPr lang="en-US" altLang="zh-CN" sz="1200" kern="1200" dirty="0">
                <a:solidFill>
                  <a:schemeClr val="tx1"/>
                </a:solidFill>
                <a:effectLst/>
                <a:latin typeface="Arial" charset="0"/>
                <a:ea typeface="+mn-ea"/>
                <a:cs typeface="+mn-cs"/>
              </a:rPr>
              <a:t>3</a:t>
            </a:r>
            <a:r>
              <a:rPr lang="zh-CN" altLang="zh-CN" sz="1200" kern="1200" dirty="0">
                <a:solidFill>
                  <a:schemeClr val="tx1"/>
                </a:solidFill>
                <a:effectLst/>
                <a:latin typeface="Arial" charset="0"/>
                <a:ea typeface="+mn-ea"/>
                <a:cs typeface="+mn-cs"/>
              </a:rPr>
              <a:t>）端口号：网络通信时同一机器上不同进程的标识。如</a:t>
            </a:r>
            <a:r>
              <a:rPr lang="en-US" altLang="zh-CN" sz="1200" kern="1200" dirty="0">
                <a:solidFill>
                  <a:schemeClr val="tx1"/>
                </a:solidFill>
                <a:effectLst/>
                <a:latin typeface="Arial" charset="0"/>
                <a:ea typeface="+mn-ea"/>
                <a:cs typeface="+mn-cs"/>
              </a:rPr>
              <a:t>80</a:t>
            </a:r>
            <a:r>
              <a:rPr lang="zh-CN" altLang="zh-CN" sz="1200" kern="1200" dirty="0">
                <a:solidFill>
                  <a:schemeClr val="tx1"/>
                </a:solidFill>
                <a:effectLst/>
                <a:latin typeface="Arial" charset="0"/>
                <a:ea typeface="+mn-ea"/>
                <a:cs typeface="+mn-cs"/>
              </a:rPr>
              <a:t>、</a:t>
            </a:r>
            <a:r>
              <a:rPr lang="en-US" altLang="zh-CN" sz="1200" kern="1200" dirty="0">
                <a:solidFill>
                  <a:schemeClr val="tx1"/>
                </a:solidFill>
                <a:effectLst/>
                <a:latin typeface="Arial" charset="0"/>
                <a:ea typeface="+mn-ea"/>
                <a:cs typeface="+mn-cs"/>
              </a:rPr>
              <a:t>21</a:t>
            </a:r>
            <a:r>
              <a:rPr lang="zh-CN" altLang="zh-CN" sz="1200" kern="1200" dirty="0">
                <a:solidFill>
                  <a:schemeClr val="tx1"/>
                </a:solidFill>
                <a:effectLst/>
                <a:latin typeface="Arial" charset="0"/>
                <a:ea typeface="+mn-ea"/>
                <a:cs typeface="+mn-cs"/>
              </a:rPr>
              <a:t>、</a:t>
            </a:r>
            <a:r>
              <a:rPr lang="en-US" altLang="zh-CN" sz="1200" kern="1200" dirty="0">
                <a:solidFill>
                  <a:schemeClr val="tx1"/>
                </a:solidFill>
                <a:effectLst/>
                <a:latin typeface="Arial" charset="0"/>
                <a:ea typeface="+mn-ea"/>
                <a:cs typeface="+mn-cs"/>
              </a:rPr>
              <a:t>23</a:t>
            </a:r>
            <a:r>
              <a:rPr lang="zh-CN" altLang="zh-CN" sz="1200" kern="1200" dirty="0">
                <a:solidFill>
                  <a:schemeClr val="tx1"/>
                </a:solidFill>
                <a:effectLst/>
                <a:latin typeface="Arial" charset="0"/>
                <a:ea typeface="+mn-ea"/>
                <a:cs typeface="+mn-cs"/>
              </a:rPr>
              <a:t>、</a:t>
            </a:r>
            <a:r>
              <a:rPr lang="en-US" altLang="zh-CN" sz="1200" kern="1200" dirty="0">
                <a:solidFill>
                  <a:schemeClr val="tx1"/>
                </a:solidFill>
                <a:effectLst/>
                <a:latin typeface="Arial" charset="0"/>
                <a:ea typeface="+mn-ea"/>
                <a:cs typeface="+mn-cs"/>
              </a:rPr>
              <a:t>25</a:t>
            </a:r>
            <a:r>
              <a:rPr lang="zh-CN" altLang="zh-CN" sz="1200" kern="1200" dirty="0">
                <a:solidFill>
                  <a:schemeClr val="tx1"/>
                </a:solidFill>
                <a:effectLst/>
                <a:latin typeface="Arial" charset="0"/>
                <a:ea typeface="+mn-ea"/>
                <a:cs typeface="+mn-cs"/>
              </a:rPr>
              <a:t>，其中</a:t>
            </a:r>
            <a:r>
              <a:rPr lang="en-US" altLang="zh-CN" sz="1200" kern="1200" dirty="0">
                <a:solidFill>
                  <a:schemeClr val="tx1"/>
                </a:solidFill>
                <a:effectLst/>
                <a:latin typeface="Arial" charset="0"/>
                <a:ea typeface="+mn-ea"/>
                <a:cs typeface="+mn-cs"/>
              </a:rPr>
              <a:t>1~1024</a:t>
            </a:r>
            <a:r>
              <a:rPr lang="zh-CN" altLang="zh-CN" sz="1200" kern="1200" dirty="0">
                <a:solidFill>
                  <a:schemeClr val="tx1"/>
                </a:solidFill>
                <a:effectLst/>
                <a:latin typeface="Arial" charset="0"/>
                <a:ea typeface="+mn-ea"/>
                <a:cs typeface="+mn-cs"/>
              </a:rPr>
              <a:t>为系统保留的端口号。</a:t>
            </a:r>
            <a:endParaRPr lang="en-US" altLang="zh-CN" sz="1200" kern="1200" dirty="0">
              <a:solidFill>
                <a:schemeClr val="tx1"/>
              </a:solidFill>
              <a:effectLst/>
              <a:latin typeface="Arial" charset="0"/>
              <a:ea typeface="+mn-ea"/>
              <a:cs typeface="+mn-cs"/>
            </a:endParaRPr>
          </a:p>
          <a:p>
            <a:r>
              <a:rPr lang="en-US" altLang="zh-CN" sz="1200" kern="1200" dirty="0">
                <a:solidFill>
                  <a:schemeClr val="tx1"/>
                </a:solidFill>
                <a:effectLst/>
                <a:latin typeface="Arial" charset="0"/>
                <a:ea typeface="+mn-ea"/>
                <a:cs typeface="+mn-cs"/>
              </a:rPr>
              <a:t>	21      </a:t>
            </a:r>
            <a:r>
              <a:rPr lang="zh-CN" altLang="en-US" sz="1200" kern="1200" dirty="0">
                <a:solidFill>
                  <a:schemeClr val="tx1"/>
                </a:solidFill>
                <a:effectLst/>
                <a:latin typeface="Arial" charset="0"/>
                <a:ea typeface="+mn-ea"/>
                <a:cs typeface="+mn-cs"/>
              </a:rPr>
              <a:t>文件传输服务器</a:t>
            </a:r>
            <a:r>
              <a:rPr lang="en-US" altLang="zh-CN" sz="1200" kern="1200" dirty="0">
                <a:solidFill>
                  <a:schemeClr val="tx1"/>
                </a:solidFill>
                <a:effectLst/>
                <a:latin typeface="Arial" charset="0"/>
                <a:ea typeface="+mn-ea"/>
                <a:cs typeface="+mn-cs"/>
              </a:rPr>
              <a:t>(</a:t>
            </a:r>
            <a:r>
              <a:rPr lang="zh-CN" altLang="en-US" sz="1200" kern="1200" dirty="0">
                <a:solidFill>
                  <a:schemeClr val="tx1"/>
                </a:solidFill>
                <a:effectLst/>
                <a:latin typeface="Arial" charset="0"/>
                <a:ea typeface="+mn-ea"/>
                <a:cs typeface="+mn-cs"/>
              </a:rPr>
              <a:t>控制连接</a:t>
            </a:r>
            <a:r>
              <a:rPr lang="en-US" altLang="zh-CN" sz="1200" kern="1200" dirty="0">
                <a:solidFill>
                  <a:schemeClr val="tx1"/>
                </a:solidFill>
                <a:effectLst/>
                <a:latin typeface="Arial" charset="0"/>
                <a:ea typeface="+mn-ea"/>
                <a:cs typeface="+mn-cs"/>
              </a:rPr>
              <a:t>)(FTP)</a:t>
            </a:r>
          </a:p>
          <a:p>
            <a:r>
              <a:rPr lang="en-US" altLang="zh-CN" sz="1200" kern="1200" dirty="0">
                <a:solidFill>
                  <a:schemeClr val="tx1"/>
                </a:solidFill>
                <a:effectLst/>
                <a:latin typeface="Arial" charset="0"/>
                <a:ea typeface="+mn-ea"/>
                <a:cs typeface="+mn-cs"/>
              </a:rPr>
              <a:t>	23      </a:t>
            </a:r>
            <a:r>
              <a:rPr lang="zh-CN" altLang="en-US" sz="1200" kern="1200" dirty="0">
                <a:solidFill>
                  <a:schemeClr val="tx1"/>
                </a:solidFill>
                <a:effectLst/>
                <a:latin typeface="Arial" charset="0"/>
                <a:ea typeface="+mn-ea"/>
                <a:cs typeface="+mn-cs"/>
              </a:rPr>
              <a:t>运程终端服务器</a:t>
            </a:r>
            <a:r>
              <a:rPr lang="en-US" altLang="zh-CN" sz="1200" kern="1200" dirty="0">
                <a:solidFill>
                  <a:schemeClr val="tx1"/>
                </a:solidFill>
                <a:effectLst/>
                <a:latin typeface="Arial" charset="0"/>
                <a:ea typeface="+mn-ea"/>
                <a:cs typeface="+mn-cs"/>
              </a:rPr>
              <a:t>(TELNET)</a:t>
            </a:r>
          </a:p>
          <a:p>
            <a:r>
              <a:rPr lang="en-US" altLang="zh-CN" sz="1200" kern="1200" dirty="0">
                <a:solidFill>
                  <a:schemeClr val="tx1"/>
                </a:solidFill>
                <a:effectLst/>
                <a:latin typeface="Arial" charset="0"/>
                <a:ea typeface="+mn-ea"/>
                <a:cs typeface="+mn-cs"/>
              </a:rPr>
              <a:t>	25      </a:t>
            </a:r>
            <a:r>
              <a:rPr lang="zh-CN" altLang="en-US" sz="1200" kern="1200" dirty="0">
                <a:solidFill>
                  <a:schemeClr val="tx1"/>
                </a:solidFill>
                <a:effectLst/>
                <a:latin typeface="Arial" charset="0"/>
                <a:ea typeface="+mn-ea"/>
                <a:cs typeface="+mn-cs"/>
              </a:rPr>
              <a:t>简单邮件传输服务器</a:t>
            </a:r>
            <a:r>
              <a:rPr lang="en-US" altLang="zh-CN" sz="1200" kern="1200" dirty="0">
                <a:solidFill>
                  <a:schemeClr val="tx1"/>
                </a:solidFill>
                <a:effectLst/>
                <a:latin typeface="Arial" charset="0"/>
                <a:ea typeface="+mn-ea"/>
                <a:cs typeface="+mn-cs"/>
              </a:rPr>
              <a:t>(SMTP)</a:t>
            </a:r>
          </a:p>
          <a:p>
            <a:r>
              <a:rPr lang="en-US" altLang="zh-CN" sz="1200" kern="1200" dirty="0">
                <a:solidFill>
                  <a:schemeClr val="tx1"/>
                </a:solidFill>
                <a:effectLst/>
                <a:latin typeface="Arial" charset="0"/>
                <a:ea typeface="+mn-ea"/>
                <a:cs typeface="+mn-cs"/>
              </a:rPr>
              <a:t>	80       </a:t>
            </a:r>
            <a:r>
              <a:rPr lang="zh-CN" altLang="en-US" sz="1200" kern="1200" dirty="0">
                <a:solidFill>
                  <a:schemeClr val="tx1"/>
                </a:solidFill>
                <a:effectLst/>
                <a:latin typeface="Arial" charset="0"/>
                <a:ea typeface="+mn-ea"/>
                <a:cs typeface="+mn-cs"/>
              </a:rPr>
              <a:t>万维网服务器</a:t>
            </a:r>
            <a:r>
              <a:rPr lang="en-US" altLang="zh-CN" sz="1200" kern="1200" dirty="0">
                <a:solidFill>
                  <a:schemeClr val="tx1"/>
                </a:solidFill>
                <a:effectLst/>
                <a:latin typeface="Arial" charset="0"/>
                <a:ea typeface="+mn-ea"/>
                <a:cs typeface="+mn-cs"/>
              </a:rPr>
              <a:t>(HTTP)</a:t>
            </a:r>
            <a:endParaRPr lang="zh-CN" altLang="zh-CN" sz="1200" kern="1200" dirty="0">
              <a:solidFill>
                <a:schemeClr val="tx1"/>
              </a:solidFill>
              <a:effectLst/>
              <a:latin typeface="Arial" charset="0"/>
              <a:ea typeface="+mn-ea"/>
              <a:cs typeface="+mn-cs"/>
            </a:endParaRPr>
          </a:p>
          <a:p>
            <a:r>
              <a:rPr lang="zh-CN" altLang="zh-CN" sz="1200" kern="1200" dirty="0">
                <a:solidFill>
                  <a:schemeClr val="tx1"/>
                </a:solidFill>
                <a:effectLst/>
                <a:latin typeface="Arial" charset="0"/>
                <a:ea typeface="+mn-ea"/>
                <a:cs typeface="+mn-cs"/>
              </a:rPr>
              <a:t>（</a:t>
            </a:r>
            <a:r>
              <a:rPr lang="en-US" altLang="zh-CN" sz="1200" kern="1200" dirty="0">
                <a:solidFill>
                  <a:schemeClr val="tx1"/>
                </a:solidFill>
                <a:effectLst/>
                <a:latin typeface="Arial" charset="0"/>
                <a:ea typeface="+mn-ea"/>
                <a:cs typeface="+mn-cs"/>
              </a:rPr>
              <a:t>4</a:t>
            </a:r>
            <a:r>
              <a:rPr lang="zh-CN" altLang="zh-CN" sz="1200" kern="1200" dirty="0">
                <a:solidFill>
                  <a:schemeClr val="tx1"/>
                </a:solidFill>
                <a:effectLst/>
                <a:latin typeface="Arial" charset="0"/>
                <a:ea typeface="+mn-ea"/>
                <a:cs typeface="+mn-cs"/>
              </a:rPr>
              <a:t>）服务类型：网络的各种服务。如</a:t>
            </a:r>
            <a:r>
              <a:rPr lang="en-US" altLang="zh-CN" sz="1200" kern="1200" dirty="0">
                <a:solidFill>
                  <a:schemeClr val="tx1"/>
                </a:solidFill>
                <a:effectLst/>
                <a:latin typeface="Arial" charset="0"/>
                <a:ea typeface="+mn-ea"/>
                <a:cs typeface="+mn-cs"/>
              </a:rPr>
              <a:t>http</a:t>
            </a:r>
            <a:r>
              <a:rPr lang="zh-CN" altLang="zh-CN" sz="1200" kern="1200" dirty="0">
                <a:solidFill>
                  <a:schemeClr val="tx1"/>
                </a:solidFill>
                <a:effectLst/>
                <a:latin typeface="Arial" charset="0"/>
                <a:ea typeface="+mn-ea"/>
                <a:cs typeface="+mn-cs"/>
              </a:rPr>
              <a:t>、</a:t>
            </a:r>
            <a:r>
              <a:rPr lang="en-US" altLang="zh-CN" sz="1200" kern="1200" dirty="0">
                <a:solidFill>
                  <a:schemeClr val="tx1"/>
                </a:solidFill>
                <a:effectLst/>
                <a:latin typeface="Arial" charset="0"/>
                <a:ea typeface="+mn-ea"/>
                <a:cs typeface="+mn-cs"/>
              </a:rPr>
              <a:t>telnet</a:t>
            </a:r>
            <a:r>
              <a:rPr lang="zh-CN" altLang="zh-CN" sz="1200" kern="1200" dirty="0">
                <a:solidFill>
                  <a:schemeClr val="tx1"/>
                </a:solidFill>
                <a:effectLst/>
                <a:latin typeface="Arial" charset="0"/>
                <a:ea typeface="+mn-ea"/>
                <a:cs typeface="+mn-cs"/>
              </a:rPr>
              <a:t>、</a:t>
            </a:r>
            <a:r>
              <a:rPr lang="en-US" altLang="zh-CN" sz="1200" kern="1200" dirty="0">
                <a:solidFill>
                  <a:schemeClr val="tx1"/>
                </a:solidFill>
                <a:effectLst/>
                <a:latin typeface="Arial" charset="0"/>
                <a:ea typeface="+mn-ea"/>
                <a:cs typeface="+mn-cs"/>
              </a:rPr>
              <a:t>ftp</a:t>
            </a:r>
            <a:r>
              <a:rPr lang="zh-CN" altLang="zh-CN" sz="1200" kern="1200" dirty="0">
                <a:solidFill>
                  <a:schemeClr val="tx1"/>
                </a:solidFill>
                <a:effectLst/>
                <a:latin typeface="Arial" charset="0"/>
                <a:ea typeface="+mn-ea"/>
                <a:cs typeface="+mn-cs"/>
              </a:rPr>
              <a:t>、</a:t>
            </a:r>
            <a:r>
              <a:rPr lang="en-US" altLang="zh-CN" sz="1200" kern="1200" dirty="0" err="1">
                <a:solidFill>
                  <a:schemeClr val="tx1"/>
                </a:solidFill>
                <a:effectLst/>
                <a:latin typeface="Arial" charset="0"/>
                <a:ea typeface="+mn-ea"/>
                <a:cs typeface="+mn-cs"/>
              </a:rPr>
              <a:t>smtp</a:t>
            </a:r>
            <a:r>
              <a:rPr lang="zh-CN" altLang="zh-CN" sz="1200" kern="1200" dirty="0">
                <a:solidFill>
                  <a:schemeClr val="tx1"/>
                </a:solidFill>
                <a:effectLst/>
                <a:latin typeface="Arial" charset="0"/>
                <a:ea typeface="+mn-ea"/>
                <a:cs typeface="+mn-cs"/>
              </a:rPr>
              <a:t>。服务类型是</a:t>
            </a:r>
            <a:r>
              <a:rPr lang="en-US" altLang="zh-CN" sz="1200" kern="1200" dirty="0">
                <a:solidFill>
                  <a:schemeClr val="tx1"/>
                </a:solidFill>
                <a:effectLst/>
                <a:latin typeface="Arial" charset="0"/>
                <a:ea typeface="+mn-ea"/>
                <a:cs typeface="+mn-cs"/>
              </a:rPr>
              <a:t>TCP</a:t>
            </a:r>
            <a:r>
              <a:rPr lang="zh-CN" altLang="zh-CN" sz="1200" kern="1200" dirty="0">
                <a:solidFill>
                  <a:schemeClr val="tx1"/>
                </a:solidFill>
                <a:effectLst/>
                <a:latin typeface="Arial" charset="0"/>
                <a:ea typeface="+mn-ea"/>
                <a:cs typeface="+mn-cs"/>
              </a:rPr>
              <a:t>层上面的应用层概念。</a:t>
            </a:r>
          </a:p>
          <a:p>
            <a:r>
              <a:rPr lang="zh-CN" altLang="zh-CN" sz="1200" kern="1200" dirty="0">
                <a:solidFill>
                  <a:schemeClr val="tx1"/>
                </a:solidFill>
                <a:effectLst/>
                <a:latin typeface="Arial" charset="0"/>
                <a:ea typeface="+mn-ea"/>
                <a:cs typeface="+mn-cs"/>
              </a:rPr>
              <a:t>（</a:t>
            </a:r>
            <a:r>
              <a:rPr lang="en-US" altLang="zh-CN" sz="1200" kern="1200" dirty="0">
                <a:solidFill>
                  <a:schemeClr val="tx1"/>
                </a:solidFill>
                <a:effectLst/>
                <a:latin typeface="Arial" charset="0"/>
                <a:ea typeface="+mn-ea"/>
                <a:cs typeface="+mn-cs"/>
              </a:rPr>
              <a:t>5</a:t>
            </a:r>
            <a:r>
              <a:rPr lang="zh-CN" altLang="zh-CN" sz="1200" kern="1200" dirty="0">
                <a:solidFill>
                  <a:schemeClr val="tx1"/>
                </a:solidFill>
                <a:effectLst/>
                <a:latin typeface="Arial" charset="0"/>
                <a:ea typeface="+mn-ea"/>
                <a:cs typeface="+mn-cs"/>
              </a:rPr>
              <a:t>）</a:t>
            </a:r>
            <a:r>
              <a:rPr lang="en-US" altLang="zh-CN" sz="1200" kern="1200" dirty="0">
                <a:solidFill>
                  <a:schemeClr val="tx1"/>
                </a:solidFill>
                <a:effectLst/>
                <a:latin typeface="Arial" charset="0"/>
                <a:ea typeface="+mn-ea"/>
                <a:cs typeface="+mn-cs"/>
              </a:rPr>
              <a:t>TCP</a:t>
            </a:r>
            <a:r>
              <a:rPr lang="zh-CN" altLang="zh-CN" sz="1200" kern="1200" dirty="0">
                <a:solidFill>
                  <a:schemeClr val="tx1"/>
                </a:solidFill>
                <a:effectLst/>
                <a:latin typeface="Arial" charset="0"/>
                <a:ea typeface="+mn-ea"/>
                <a:cs typeface="+mn-cs"/>
              </a:rPr>
              <a:t>：传输层协议，</a:t>
            </a:r>
            <a:r>
              <a:rPr lang="en-US" altLang="zh-CN" sz="1200" kern="1200" dirty="0">
                <a:solidFill>
                  <a:schemeClr val="tx1"/>
                </a:solidFill>
                <a:effectLst/>
                <a:latin typeface="Arial" charset="0"/>
                <a:ea typeface="+mn-ea"/>
                <a:cs typeface="+mn-cs"/>
              </a:rPr>
              <a:t>TCP</a:t>
            </a:r>
            <a:r>
              <a:rPr lang="zh-CN" altLang="zh-CN" sz="1200" kern="1200" dirty="0">
                <a:solidFill>
                  <a:schemeClr val="tx1"/>
                </a:solidFill>
                <a:effectLst/>
                <a:latin typeface="Arial" charset="0"/>
                <a:ea typeface="+mn-ea"/>
                <a:cs typeface="+mn-cs"/>
              </a:rPr>
              <a:t>是</a:t>
            </a:r>
            <a:r>
              <a:rPr lang="en-US" altLang="zh-CN" sz="1200" kern="1200" dirty="0">
                <a:solidFill>
                  <a:schemeClr val="tx1"/>
                </a:solidFill>
                <a:effectLst/>
                <a:latin typeface="Arial" charset="0"/>
                <a:ea typeface="+mn-ea"/>
                <a:cs typeface="+mn-cs"/>
              </a:rPr>
              <a:t>Transfer Control Protocol</a:t>
            </a:r>
            <a:r>
              <a:rPr lang="zh-CN" altLang="zh-CN" sz="1200" kern="1200" dirty="0">
                <a:solidFill>
                  <a:schemeClr val="tx1"/>
                </a:solidFill>
                <a:effectLst/>
                <a:latin typeface="Arial" charset="0"/>
                <a:ea typeface="+mn-ea"/>
                <a:cs typeface="+mn-cs"/>
              </a:rPr>
              <a:t>的简称，是一种面向连接的、保证可靠传输的协议，通过</a:t>
            </a:r>
            <a:r>
              <a:rPr lang="en-US" altLang="zh-CN" sz="1200" kern="1200" dirty="0">
                <a:solidFill>
                  <a:schemeClr val="tx1"/>
                </a:solidFill>
                <a:effectLst/>
                <a:latin typeface="Arial" charset="0"/>
                <a:ea typeface="+mn-ea"/>
                <a:cs typeface="+mn-cs"/>
              </a:rPr>
              <a:t>TCP</a:t>
            </a:r>
            <a:r>
              <a:rPr lang="zh-CN" altLang="zh-CN" sz="1200" kern="1200" dirty="0">
                <a:solidFill>
                  <a:schemeClr val="tx1"/>
                </a:solidFill>
                <a:effectLst/>
                <a:latin typeface="Arial" charset="0"/>
                <a:ea typeface="+mn-ea"/>
                <a:cs typeface="+mn-cs"/>
              </a:rPr>
              <a:t>协议传输得到的是一个顺序的，无差错的数据流。发送方和接收方必须成功建立连接，才能在</a:t>
            </a:r>
            <a:r>
              <a:rPr lang="en-US" altLang="zh-CN" sz="1200" kern="1200" dirty="0">
                <a:solidFill>
                  <a:schemeClr val="tx1"/>
                </a:solidFill>
                <a:effectLst/>
                <a:latin typeface="Arial" charset="0"/>
                <a:ea typeface="+mn-ea"/>
                <a:cs typeface="+mn-cs"/>
              </a:rPr>
              <a:t>TCP</a:t>
            </a:r>
            <a:r>
              <a:rPr lang="zh-CN" altLang="zh-CN" sz="1200" kern="1200" dirty="0">
                <a:solidFill>
                  <a:schemeClr val="tx1"/>
                </a:solidFill>
                <a:effectLst/>
                <a:latin typeface="Arial" charset="0"/>
                <a:ea typeface="+mn-ea"/>
                <a:cs typeface="+mn-cs"/>
              </a:rPr>
              <a:t>协议基础上进行通信。</a:t>
            </a:r>
            <a:r>
              <a:rPr lang="en-US" altLang="zh-CN" sz="1200" kern="1200" dirty="0">
                <a:solidFill>
                  <a:schemeClr val="tx1"/>
                </a:solidFill>
                <a:effectLst/>
                <a:latin typeface="Arial" charset="0"/>
                <a:ea typeface="+mn-ea"/>
                <a:cs typeface="+mn-cs"/>
              </a:rPr>
              <a:t>TCP</a:t>
            </a:r>
            <a:r>
              <a:rPr lang="zh-CN" altLang="zh-CN" sz="1200" kern="1200" dirty="0">
                <a:solidFill>
                  <a:schemeClr val="tx1"/>
                </a:solidFill>
                <a:effectLst/>
                <a:latin typeface="Arial" charset="0"/>
                <a:ea typeface="+mn-ea"/>
                <a:cs typeface="+mn-cs"/>
              </a:rPr>
              <a:t>协议是一个可靠的协议，它确保接收方完全正确地获取发送方所发送的全部数据。 </a:t>
            </a:r>
          </a:p>
          <a:p>
            <a:r>
              <a:rPr lang="zh-CN" altLang="zh-CN" sz="1200" kern="1200" dirty="0">
                <a:solidFill>
                  <a:schemeClr val="tx1"/>
                </a:solidFill>
                <a:effectLst/>
                <a:latin typeface="Arial" charset="0"/>
                <a:ea typeface="+mn-ea"/>
                <a:cs typeface="+mn-cs"/>
              </a:rPr>
              <a:t>（</a:t>
            </a:r>
            <a:r>
              <a:rPr lang="en-US" altLang="zh-CN" sz="1200" kern="1200" dirty="0">
                <a:solidFill>
                  <a:schemeClr val="tx1"/>
                </a:solidFill>
                <a:effectLst/>
                <a:latin typeface="Arial" charset="0"/>
                <a:ea typeface="+mn-ea"/>
                <a:cs typeface="+mn-cs"/>
              </a:rPr>
              <a:t>6</a:t>
            </a:r>
            <a:r>
              <a:rPr lang="zh-CN" altLang="zh-CN" sz="1200" kern="1200" dirty="0">
                <a:solidFill>
                  <a:schemeClr val="tx1"/>
                </a:solidFill>
                <a:effectLst/>
                <a:latin typeface="Arial" charset="0"/>
                <a:ea typeface="+mn-ea"/>
                <a:cs typeface="+mn-cs"/>
              </a:rPr>
              <a:t>）</a:t>
            </a:r>
            <a:r>
              <a:rPr lang="en-US" altLang="zh-CN" sz="1200" kern="1200" dirty="0">
                <a:solidFill>
                  <a:schemeClr val="tx1"/>
                </a:solidFill>
                <a:effectLst/>
                <a:latin typeface="Arial" charset="0"/>
                <a:ea typeface="+mn-ea"/>
                <a:cs typeface="+mn-cs"/>
              </a:rPr>
              <a:t>UDP</a:t>
            </a:r>
            <a:r>
              <a:rPr lang="zh-CN" altLang="zh-CN" sz="1200" kern="1200" dirty="0">
                <a:solidFill>
                  <a:schemeClr val="tx1"/>
                </a:solidFill>
                <a:effectLst/>
                <a:latin typeface="Arial" charset="0"/>
                <a:ea typeface="+mn-ea"/>
                <a:cs typeface="+mn-cs"/>
              </a:rPr>
              <a:t>：传输层协议，</a:t>
            </a:r>
            <a:r>
              <a:rPr lang="en-US" altLang="zh-CN" sz="1200" kern="1200" dirty="0">
                <a:solidFill>
                  <a:schemeClr val="tx1"/>
                </a:solidFill>
                <a:effectLst/>
                <a:latin typeface="Arial" charset="0"/>
                <a:ea typeface="+mn-ea"/>
                <a:cs typeface="+mn-cs"/>
              </a:rPr>
              <a:t>UDP</a:t>
            </a:r>
            <a:r>
              <a:rPr lang="zh-CN" altLang="zh-CN" sz="1200" kern="1200" dirty="0">
                <a:solidFill>
                  <a:schemeClr val="tx1"/>
                </a:solidFill>
                <a:effectLst/>
                <a:latin typeface="Arial" charset="0"/>
                <a:ea typeface="+mn-ea"/>
                <a:cs typeface="+mn-cs"/>
              </a:rPr>
              <a:t>是</a:t>
            </a:r>
            <a:r>
              <a:rPr lang="en-US" altLang="zh-CN" sz="1200" kern="1200" dirty="0">
                <a:solidFill>
                  <a:schemeClr val="tx1"/>
                </a:solidFill>
                <a:effectLst/>
                <a:latin typeface="Arial" charset="0"/>
                <a:ea typeface="+mn-ea"/>
                <a:cs typeface="+mn-cs"/>
              </a:rPr>
              <a:t>User Datagram Protocol</a:t>
            </a:r>
            <a:r>
              <a:rPr lang="zh-CN" altLang="zh-CN" sz="1200" kern="1200" dirty="0">
                <a:solidFill>
                  <a:schemeClr val="tx1"/>
                </a:solidFill>
                <a:effectLst/>
                <a:latin typeface="Arial" charset="0"/>
                <a:ea typeface="+mn-ea"/>
                <a:cs typeface="+mn-cs"/>
              </a:rPr>
              <a:t>的简称，是一种无连接的协议，每个数据包都是一个独立的信息，包括完整的源地址和目的地址。</a:t>
            </a:r>
            <a:r>
              <a:rPr lang="en-US" altLang="zh-CN" sz="1200" kern="1200" dirty="0">
                <a:solidFill>
                  <a:schemeClr val="tx1"/>
                </a:solidFill>
                <a:effectLst/>
                <a:latin typeface="Arial" charset="0"/>
                <a:ea typeface="+mn-ea"/>
                <a:cs typeface="+mn-cs"/>
              </a:rPr>
              <a:t>UDP</a:t>
            </a:r>
            <a:r>
              <a:rPr lang="zh-CN" altLang="zh-CN" sz="1200" kern="1200" dirty="0">
                <a:solidFill>
                  <a:schemeClr val="tx1"/>
                </a:solidFill>
                <a:effectLst/>
                <a:latin typeface="Arial" charset="0"/>
                <a:ea typeface="+mn-ea"/>
                <a:cs typeface="+mn-cs"/>
              </a:rPr>
              <a:t>协议无需建立发送方和接收方的连接即可以进行通信。它在网络上以任何可能的路径传往目的地，所以能否到达目的地，到达目的地的时间以及内容的正确性都不能保证。</a:t>
            </a:r>
            <a:r>
              <a:rPr lang="en-US" altLang="zh-CN" sz="1200" kern="1200" dirty="0">
                <a:solidFill>
                  <a:schemeClr val="tx1"/>
                </a:solidFill>
                <a:effectLst/>
                <a:latin typeface="Arial" charset="0"/>
                <a:ea typeface="+mn-ea"/>
                <a:cs typeface="+mn-cs"/>
              </a:rPr>
              <a:t>UDP</a:t>
            </a:r>
            <a:r>
              <a:rPr lang="zh-CN" altLang="zh-CN" sz="1200" kern="1200" dirty="0">
                <a:solidFill>
                  <a:schemeClr val="tx1"/>
                </a:solidFill>
                <a:effectLst/>
                <a:latin typeface="Arial" charset="0"/>
                <a:ea typeface="+mn-ea"/>
                <a:cs typeface="+mn-cs"/>
              </a:rPr>
              <a:t>是一个不可靠的协议，发送</a:t>
            </a:r>
            <a:r>
              <a:rPr lang="zh-CN" altLang="en-US" sz="1200" kern="1200" dirty="0">
                <a:solidFill>
                  <a:schemeClr val="tx1"/>
                </a:solidFill>
                <a:effectLst/>
                <a:latin typeface="Arial" charset="0"/>
                <a:ea typeface="+mn-ea"/>
                <a:cs typeface="+mn-cs"/>
              </a:rPr>
              <a:t>方</a:t>
            </a:r>
            <a:r>
              <a:rPr lang="zh-CN" altLang="zh-CN" sz="1200" kern="1200" dirty="0">
                <a:solidFill>
                  <a:schemeClr val="tx1"/>
                </a:solidFill>
                <a:effectLst/>
                <a:latin typeface="Arial" charset="0"/>
                <a:ea typeface="+mn-ea"/>
                <a:cs typeface="+mn-cs"/>
              </a:rPr>
              <a:t>所发送的数据包并不一定以相同的次序到达接收方。</a:t>
            </a:r>
          </a:p>
          <a:p>
            <a:endParaRPr lang="zh-CN" altLang="en-US" dirty="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3</a:t>
            </a:fld>
            <a:endParaRPr lang="pt-PT" altLang="zh-CN" sz="1200">
              <a:solidFill>
                <a:schemeClr val="tx1"/>
              </a:solidFill>
            </a:endParaRPr>
          </a:p>
        </p:txBody>
      </p:sp>
    </p:spTree>
    <p:extLst>
      <p:ext uri="{BB962C8B-B14F-4D97-AF65-F5344CB8AC3E}">
        <p14:creationId xmlns:p14="http://schemas.microsoft.com/office/powerpoint/2010/main" val="8723876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21</a:t>
            </a:fld>
            <a:endParaRPr lang="pt-PT" altLang="zh-CN" sz="1200">
              <a:solidFill>
                <a:schemeClr val="tx1"/>
              </a:solidFill>
            </a:endParaRPr>
          </a:p>
        </p:txBody>
      </p:sp>
    </p:spTree>
    <p:extLst>
      <p:ext uri="{BB962C8B-B14F-4D97-AF65-F5344CB8AC3E}">
        <p14:creationId xmlns:p14="http://schemas.microsoft.com/office/powerpoint/2010/main" val="1876512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a:t>
            </a:fld>
            <a:endParaRPr lang="pt-PT" altLang="zh-CN"/>
          </a:p>
        </p:txBody>
      </p:sp>
    </p:spTree>
    <p:extLst>
      <p:ext uri="{BB962C8B-B14F-4D97-AF65-F5344CB8AC3E}">
        <p14:creationId xmlns:p14="http://schemas.microsoft.com/office/powerpoint/2010/main" val="2131233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5</a:t>
            </a:fld>
            <a:endParaRPr lang="pt-PT" altLang="zh-CN"/>
          </a:p>
        </p:txBody>
      </p:sp>
    </p:spTree>
    <p:extLst>
      <p:ext uri="{BB962C8B-B14F-4D97-AF65-F5344CB8AC3E}">
        <p14:creationId xmlns:p14="http://schemas.microsoft.com/office/powerpoint/2010/main" val="1090052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Arial" charset="0"/>
                <a:ea typeface="+mn-ea"/>
                <a:cs typeface="+mn-cs"/>
              </a:rPr>
              <a:t>21      </a:t>
            </a:r>
            <a:r>
              <a:rPr lang="zh-CN" altLang="en-US" sz="1200" kern="1200" dirty="0">
                <a:solidFill>
                  <a:schemeClr val="tx1"/>
                </a:solidFill>
                <a:effectLst/>
                <a:latin typeface="Arial" charset="0"/>
                <a:ea typeface="+mn-ea"/>
                <a:cs typeface="+mn-cs"/>
              </a:rPr>
              <a:t>文件传输服务器</a:t>
            </a:r>
            <a:r>
              <a:rPr lang="en-US" altLang="zh-CN" sz="1200" kern="1200" dirty="0">
                <a:solidFill>
                  <a:schemeClr val="tx1"/>
                </a:solidFill>
                <a:effectLst/>
                <a:latin typeface="Arial" charset="0"/>
                <a:ea typeface="+mn-ea"/>
                <a:cs typeface="+mn-cs"/>
              </a:rPr>
              <a:t>(</a:t>
            </a:r>
            <a:r>
              <a:rPr lang="zh-CN" altLang="en-US" sz="1200" kern="1200" dirty="0">
                <a:solidFill>
                  <a:schemeClr val="tx1"/>
                </a:solidFill>
                <a:effectLst/>
                <a:latin typeface="Arial" charset="0"/>
                <a:ea typeface="+mn-ea"/>
                <a:cs typeface="+mn-cs"/>
              </a:rPr>
              <a:t>控制连接</a:t>
            </a:r>
            <a:r>
              <a:rPr lang="en-US" altLang="zh-CN" sz="1200" kern="1200" dirty="0">
                <a:solidFill>
                  <a:schemeClr val="tx1"/>
                </a:solidFill>
                <a:effectLst/>
                <a:latin typeface="Arial" charset="0"/>
                <a:ea typeface="+mn-ea"/>
                <a:cs typeface="+mn-cs"/>
              </a:rPr>
              <a:t>)(FTP)</a:t>
            </a:r>
          </a:p>
          <a:p>
            <a:r>
              <a:rPr lang="en-US" altLang="zh-CN" sz="1200" kern="1200" dirty="0">
                <a:solidFill>
                  <a:schemeClr val="tx1"/>
                </a:solidFill>
                <a:effectLst/>
                <a:latin typeface="Arial" charset="0"/>
                <a:ea typeface="+mn-ea"/>
                <a:cs typeface="+mn-cs"/>
              </a:rPr>
              <a:t>23      </a:t>
            </a:r>
            <a:r>
              <a:rPr lang="zh-CN" altLang="en-US" sz="1200" kern="1200" dirty="0">
                <a:solidFill>
                  <a:schemeClr val="tx1"/>
                </a:solidFill>
                <a:effectLst/>
                <a:latin typeface="Arial" charset="0"/>
                <a:ea typeface="+mn-ea"/>
                <a:cs typeface="+mn-cs"/>
              </a:rPr>
              <a:t>运程终端服务器</a:t>
            </a:r>
            <a:r>
              <a:rPr lang="en-US" altLang="zh-CN" sz="1200" kern="1200" dirty="0">
                <a:solidFill>
                  <a:schemeClr val="tx1"/>
                </a:solidFill>
                <a:effectLst/>
                <a:latin typeface="Arial" charset="0"/>
                <a:ea typeface="+mn-ea"/>
                <a:cs typeface="+mn-cs"/>
              </a:rPr>
              <a:t>(TELNET)</a:t>
            </a:r>
          </a:p>
          <a:p>
            <a:r>
              <a:rPr lang="en-US" altLang="zh-CN" sz="1200" kern="1200" dirty="0">
                <a:solidFill>
                  <a:schemeClr val="tx1"/>
                </a:solidFill>
                <a:effectLst/>
                <a:latin typeface="Arial" charset="0"/>
                <a:ea typeface="+mn-ea"/>
                <a:cs typeface="+mn-cs"/>
              </a:rPr>
              <a:t>25      </a:t>
            </a:r>
            <a:r>
              <a:rPr lang="zh-CN" altLang="en-US" sz="1200" kern="1200" dirty="0">
                <a:solidFill>
                  <a:schemeClr val="tx1"/>
                </a:solidFill>
                <a:effectLst/>
                <a:latin typeface="Arial" charset="0"/>
                <a:ea typeface="+mn-ea"/>
                <a:cs typeface="+mn-cs"/>
              </a:rPr>
              <a:t>简单邮件传输服务器</a:t>
            </a:r>
            <a:r>
              <a:rPr lang="en-US" altLang="zh-CN" sz="1200" kern="1200" dirty="0">
                <a:solidFill>
                  <a:schemeClr val="tx1"/>
                </a:solidFill>
                <a:effectLst/>
                <a:latin typeface="Arial" charset="0"/>
                <a:ea typeface="+mn-ea"/>
                <a:cs typeface="+mn-cs"/>
              </a:rPr>
              <a:t>(SMTP)</a:t>
            </a:r>
          </a:p>
          <a:p>
            <a:r>
              <a:rPr lang="en-US" altLang="zh-CN" sz="1200" kern="1200" dirty="0">
                <a:solidFill>
                  <a:schemeClr val="tx1"/>
                </a:solidFill>
                <a:effectLst/>
                <a:latin typeface="Arial" charset="0"/>
                <a:ea typeface="+mn-ea"/>
                <a:cs typeface="+mn-cs"/>
              </a:rPr>
              <a:t>80       </a:t>
            </a:r>
            <a:r>
              <a:rPr lang="zh-CN" altLang="en-US" sz="1200" kern="1200" dirty="0">
                <a:solidFill>
                  <a:schemeClr val="tx1"/>
                </a:solidFill>
                <a:effectLst/>
                <a:latin typeface="Arial" charset="0"/>
                <a:ea typeface="+mn-ea"/>
                <a:cs typeface="+mn-cs"/>
              </a:rPr>
              <a:t>万维网服务器</a:t>
            </a:r>
            <a:r>
              <a:rPr lang="en-US" altLang="zh-CN" sz="1200" kern="1200" dirty="0">
                <a:solidFill>
                  <a:schemeClr val="tx1"/>
                </a:solidFill>
                <a:effectLst/>
                <a:latin typeface="Arial" charset="0"/>
                <a:ea typeface="+mn-ea"/>
                <a:cs typeface="+mn-cs"/>
              </a:rPr>
              <a:t>(HTTP)</a:t>
            </a:r>
            <a:endParaRPr lang="zh-CN" altLang="zh-CN" sz="1200" kern="1200" dirty="0">
              <a:solidFill>
                <a:schemeClr val="tx1"/>
              </a:solidFill>
              <a:effectLst/>
              <a:latin typeface="Arial" charset="0"/>
              <a:ea typeface="+mn-ea"/>
              <a:cs typeface="+mn-cs"/>
            </a:endParaRPr>
          </a:p>
          <a:p>
            <a:endParaRPr lang="en-US" altLang="zh-CN" dirty="0"/>
          </a:p>
          <a:p>
            <a:r>
              <a:rPr lang="en-US" altLang="zh-CN" dirty="0" err="1"/>
              <a:t>mysql</a:t>
            </a:r>
            <a:r>
              <a:rPr lang="en-US" altLang="zh-CN" dirty="0"/>
              <a:t> </a:t>
            </a:r>
            <a:r>
              <a:rPr lang="zh-CN" altLang="en-US" dirty="0"/>
              <a:t>端口 </a:t>
            </a:r>
            <a:r>
              <a:rPr lang="en-US" altLang="zh-CN" dirty="0"/>
              <a:t>3306</a:t>
            </a:r>
          </a:p>
          <a:p>
            <a:r>
              <a:rPr lang="en-US" altLang="zh-CN" dirty="0"/>
              <a:t>SQL Server</a:t>
            </a:r>
            <a:r>
              <a:rPr lang="zh-CN" altLang="en-US" dirty="0"/>
              <a:t>服务使用两个端口：</a:t>
            </a:r>
            <a:r>
              <a:rPr lang="en-US" altLang="zh-CN" dirty="0"/>
              <a:t>TCP-1433</a:t>
            </a:r>
            <a:r>
              <a:rPr lang="zh-CN" altLang="en-US" dirty="0"/>
              <a:t>、</a:t>
            </a:r>
            <a:r>
              <a:rPr lang="en-US" altLang="zh-CN" dirty="0"/>
              <a:t>UDP-1434</a:t>
            </a:r>
            <a:r>
              <a:rPr lang="zh-CN" altLang="en-US" dirty="0"/>
              <a:t>。其中</a:t>
            </a:r>
            <a:r>
              <a:rPr lang="en-US" altLang="zh-CN" dirty="0"/>
              <a:t>1433</a:t>
            </a:r>
            <a:r>
              <a:rPr lang="zh-CN" altLang="en-US" dirty="0"/>
              <a:t>用于供</a:t>
            </a:r>
            <a:r>
              <a:rPr lang="en-US" altLang="zh-CN" dirty="0"/>
              <a:t>SQL Server</a:t>
            </a:r>
            <a:r>
              <a:rPr lang="zh-CN" altLang="en-US" dirty="0"/>
              <a:t>对外提供服务，</a:t>
            </a:r>
            <a:r>
              <a:rPr lang="en-US" altLang="zh-CN" dirty="0"/>
              <a:t>1434</a:t>
            </a:r>
            <a:r>
              <a:rPr lang="zh-CN" altLang="en-US" dirty="0"/>
              <a:t>用于向请求者返回</a:t>
            </a:r>
            <a:r>
              <a:rPr lang="en-US" altLang="zh-CN" dirty="0"/>
              <a:t>SQL Server</a:t>
            </a:r>
            <a:r>
              <a:rPr lang="zh-CN" altLang="en-US" dirty="0"/>
              <a:t>使用了哪个</a:t>
            </a:r>
            <a:r>
              <a:rPr lang="en-US" altLang="zh-CN" dirty="0"/>
              <a:t>TCP/IP</a:t>
            </a:r>
            <a:r>
              <a:rPr lang="zh-CN" altLang="en-US" dirty="0"/>
              <a:t>端口</a:t>
            </a:r>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6</a:t>
            </a:fld>
            <a:endParaRPr lang="pt-PT" altLang="zh-CN"/>
          </a:p>
        </p:txBody>
      </p:sp>
    </p:spTree>
    <p:extLst>
      <p:ext uri="{BB962C8B-B14F-4D97-AF65-F5344CB8AC3E}">
        <p14:creationId xmlns:p14="http://schemas.microsoft.com/office/powerpoint/2010/main" val="65077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7</a:t>
            </a:fld>
            <a:endParaRPr lang="pt-PT" altLang="zh-CN"/>
          </a:p>
        </p:txBody>
      </p:sp>
    </p:spTree>
    <p:extLst>
      <p:ext uri="{BB962C8B-B14F-4D97-AF65-F5344CB8AC3E}">
        <p14:creationId xmlns:p14="http://schemas.microsoft.com/office/powerpoint/2010/main" val="756497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8</a:t>
            </a:fld>
            <a:endParaRPr lang="pt-PT" altLang="zh-CN"/>
          </a:p>
        </p:txBody>
      </p:sp>
    </p:spTree>
    <p:extLst>
      <p:ext uri="{BB962C8B-B14F-4D97-AF65-F5344CB8AC3E}">
        <p14:creationId xmlns:p14="http://schemas.microsoft.com/office/powerpoint/2010/main" val="346225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9</a:t>
            </a:fld>
            <a:endParaRPr lang="pt-PT" altLang="zh-CN"/>
          </a:p>
        </p:txBody>
      </p:sp>
    </p:spTree>
    <p:extLst>
      <p:ext uri="{BB962C8B-B14F-4D97-AF65-F5344CB8AC3E}">
        <p14:creationId xmlns:p14="http://schemas.microsoft.com/office/powerpoint/2010/main" val="3963002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10</a:t>
            </a:fld>
            <a:endParaRPr lang="pt-PT" altLang="zh-CN"/>
          </a:p>
        </p:txBody>
      </p:sp>
    </p:spTree>
    <p:extLst>
      <p:ext uri="{BB962C8B-B14F-4D97-AF65-F5344CB8AC3E}">
        <p14:creationId xmlns:p14="http://schemas.microsoft.com/office/powerpoint/2010/main" val="451373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3058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itchFamily="2" charset="-122"/>
                <a:ea typeface="华文新魏" pitchFamily="2" charset="-122"/>
                <a:cs typeface="+mj-cs"/>
                <a:sym typeface="Arial" charset="0"/>
              </a:defRPr>
            </a:lvl1p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defTabSz="0" rtl="0" eaLnBrk="1" fontAlgn="base" hangingPunct="1">
              <a:spcBef>
                <a:spcPct val="0"/>
              </a:spcBef>
              <a:spcAft>
                <a:spcPct val="0"/>
              </a:spcAft>
              <a:buFont typeface="Arial" charset="0"/>
              <a:buNone/>
              <a:defRPr lang="zh-CN" altLang="en-US" sz="2400" b="1">
                <a:solidFill>
                  <a:schemeClr val="tx1"/>
                </a:solidFill>
                <a:latin typeface="华文新魏" pitchFamily="2" charset="-122"/>
                <a:ea typeface="华文新魏" pitchFamily="2" charset="-122"/>
                <a:cs typeface="+mn-cs"/>
                <a:sym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5123C4AA-8BF6-48E8-BE93-3F9322854056}" type="slidenum">
              <a:rPr lang="zh-CN" altLang="en-US"/>
              <a:pPr>
                <a:defRPr/>
              </a:pPr>
              <a:t>‹#›</a:t>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1371" y="188640"/>
            <a:ext cx="14732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1391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42094"/>
          </a:xfrm>
          <a:prstGeom prst="rect">
            <a:avLst/>
          </a:prstGeom>
          <a:noFill/>
        </p:spPr>
        <p:txBody>
          <a:bodyPr/>
          <a:lstStyle>
            <a:lvl1pPr algn="l">
              <a:defRPr lang="zh-CN" altLang="en-US" sz="3600" b="1">
                <a:solidFill>
                  <a:schemeClr val="bg1"/>
                </a:solidFill>
                <a:latin typeface="微软雅黑" pitchFamily="34" charset="-122"/>
                <a:ea typeface="微软雅黑" pitchFamily="34" charset="-122"/>
              </a:defRPr>
            </a:lvl1pPr>
          </a:lstStyle>
          <a:p>
            <a:pPr lvl="0" algn="l"/>
            <a:r>
              <a:rPr lang="zh-CN" altLang="en-US"/>
              <a:t>单击此处编辑母版标题样式</a:t>
            </a:r>
          </a:p>
        </p:txBody>
      </p:sp>
      <p:sp>
        <p:nvSpPr>
          <p:cNvPr id="3" name="内容占位符 2"/>
          <p:cNvSpPr>
            <a:spLocks noGrp="1"/>
          </p:cNvSpPr>
          <p:nvPr>
            <p:ph idx="1"/>
          </p:nvPr>
        </p:nvSpPr>
        <p:spPr>
          <a:xfrm>
            <a:off x="609600" y="1160749"/>
            <a:ext cx="109728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charset="0"/>
              <a:buChar char="•"/>
              <a:defRPr lang="zh-CN" altLang="en-US" sz="2400" smtClean="0">
                <a:solidFill>
                  <a:schemeClr val="tx1"/>
                </a:solidFill>
                <a:latin typeface="微软雅黑" pitchFamily="34" charset="-122"/>
                <a:ea typeface="微软雅黑" pitchFamily="34" charset="-122"/>
                <a:cs typeface="+mn-cs"/>
                <a:sym typeface="Arial" charset="0"/>
              </a:defRPr>
            </a:lvl1pPr>
            <a:lvl2pPr>
              <a:defRPr lang="zh-CN" altLang="en-US" sz="2000" smtClean="0">
                <a:solidFill>
                  <a:schemeClr val="tx1"/>
                </a:solidFill>
                <a:latin typeface="微软雅黑" pitchFamily="34" charset="-122"/>
                <a:ea typeface="微软雅黑" pitchFamily="34" charset="-122"/>
                <a:cs typeface="+mn-cs"/>
                <a:sym typeface="Arial" charset="0"/>
              </a:defRPr>
            </a:lvl2pPr>
            <a:lvl3pPr>
              <a:defRPr lang="zh-CN" altLang="en-US" sz="1800" smtClean="0">
                <a:solidFill>
                  <a:schemeClr val="tx1"/>
                </a:solidFill>
                <a:latin typeface="微软雅黑" pitchFamily="34" charset="-122"/>
                <a:ea typeface="微软雅黑" pitchFamily="34" charset="-122"/>
                <a:cs typeface="+mn-cs"/>
                <a:sym typeface="Arial" charset="0"/>
              </a:defRPr>
            </a:lvl3pPr>
            <a:lvl4pPr>
              <a:defRPr lang="zh-CN" altLang="en-US" sz="1400" smtClean="0">
                <a:solidFill>
                  <a:schemeClr val="tx1"/>
                </a:solidFill>
                <a:latin typeface="微软雅黑" pitchFamily="34" charset="-122"/>
                <a:ea typeface="微软雅黑" pitchFamily="34" charset="-122"/>
                <a:cs typeface="+mn-cs"/>
                <a:sym typeface="Arial" charset="0"/>
              </a:defRPr>
            </a:lvl4pPr>
            <a:lvl5pPr>
              <a:defRPr lang="zh-CN" altLang="en-US" sz="1200">
                <a:solidFill>
                  <a:schemeClr val="tx1"/>
                </a:solidFill>
                <a:latin typeface="微软雅黑" pitchFamily="34" charset="-122"/>
                <a:ea typeface="微软雅黑" pitchFamily="34" charset="-122"/>
                <a:cs typeface="+mn-cs"/>
                <a:sym typeface="Arial" charset="0"/>
              </a:defRPr>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TextBox 6"/>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3967580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06090"/>
          </a:xfrm>
          <a:prstGeom prst="rect">
            <a:avLst/>
          </a:prstGeom>
          <a:noFill/>
        </p:spPr>
        <p:txBody>
          <a:bodyPr/>
          <a:lstStyle>
            <a:lvl1pPr>
              <a:defRPr lang="zh-CN" altLang="en-US" sz="3600" b="1">
                <a:solidFill>
                  <a:schemeClr val="bg1"/>
                </a:solidFill>
                <a:latin typeface="微软雅黑" pitchFamily="34" charset="-122"/>
                <a:ea typeface="微软雅黑" pitchFamily="34" charset="-122"/>
              </a:defRPr>
            </a:lvl1pPr>
          </a:lstStyle>
          <a:p>
            <a:pPr lvl="0" algn="l"/>
            <a:r>
              <a:rPr lang="zh-CN" altLang="en-US"/>
              <a:t>单击此处编辑母版标题样式</a:t>
            </a:r>
          </a:p>
        </p:txBody>
      </p:sp>
      <p:sp>
        <p:nvSpPr>
          <p:cNvPr id="3" name="内容占位符 2"/>
          <p:cNvSpPr>
            <a:spLocks noGrp="1"/>
          </p:cNvSpPr>
          <p:nvPr>
            <p:ph sz="half" idx="1"/>
          </p:nvPr>
        </p:nvSpPr>
        <p:spPr>
          <a:xfrm>
            <a:off x="609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F8746639-648A-4A6E-B5CB-58A88354441E}" type="slidenum">
              <a:rPr lang="zh-CN" altLang="en-US"/>
              <a:pPr>
                <a:defRPr/>
              </a:pPr>
              <a:t>‹#›</a:t>
            </a:fld>
            <a:endParaRPr lang="en-US" sz="2000">
              <a:solidFill>
                <a:srgbClr val="A50021"/>
              </a:solidFill>
            </a:endParaRPr>
          </a:p>
        </p:txBody>
      </p:sp>
      <p:sp>
        <p:nvSpPr>
          <p:cNvPr id="8" name="TextBox 7"/>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834735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BB8AAA1F-0299-4436-B530-51F9169ABF49}" type="slidenum">
              <a:rPr lang="zh-CN" altLang="en-US"/>
              <a:pPr>
                <a:defRPr/>
              </a:pPr>
              <a:t>‹#›</a:t>
            </a:fld>
            <a:endParaRPr lang="en-US" sz="2000">
              <a:solidFill>
                <a:srgbClr val="A50021"/>
              </a:solidFill>
            </a:endParaRPr>
          </a:p>
        </p:txBody>
      </p:sp>
      <p:sp>
        <p:nvSpPr>
          <p:cNvPr id="5" name="TextBox 4"/>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
        <p:nvSpPr>
          <p:cNvPr id="7" name="标题 1"/>
          <p:cNvSpPr>
            <a:spLocks noGrp="1"/>
          </p:cNvSpPr>
          <p:nvPr>
            <p:ph type="title"/>
          </p:nvPr>
        </p:nvSpPr>
        <p:spPr>
          <a:xfrm>
            <a:off x="609600" y="274638"/>
            <a:ext cx="10972800" cy="742094"/>
          </a:xfrm>
          <a:prstGeom prst="rect">
            <a:avLst/>
          </a:prstGeom>
          <a:noFill/>
        </p:spPr>
        <p:txBody>
          <a:bodyPr/>
          <a:lstStyle>
            <a:lvl1pPr>
              <a:defRPr lang="zh-CN" altLang="en-US" sz="3600" b="1">
                <a:solidFill>
                  <a:schemeClr val="bg1"/>
                </a:solidFill>
                <a:latin typeface="微软雅黑" pitchFamily="34" charset="-122"/>
                <a:ea typeface="微软雅黑" pitchFamily="34" charset="-122"/>
              </a:defRPr>
            </a:lvl1pPr>
          </a:lstStyle>
          <a:p>
            <a:pPr lvl="0" algn="l"/>
            <a:r>
              <a:rPr lang="zh-CN" altLang="en-US"/>
              <a:t>单击此处编辑母版标题样式</a:t>
            </a:r>
          </a:p>
        </p:txBody>
      </p:sp>
    </p:spTree>
    <p:extLst>
      <p:ext uri="{BB962C8B-B14F-4D97-AF65-F5344CB8AC3E}">
        <p14:creationId xmlns:p14="http://schemas.microsoft.com/office/powerpoint/2010/main" val="420906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2192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4165600" y="6245225"/>
            <a:ext cx="386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solidFill>
                  <a:schemeClr val="tx1"/>
                </a:solidFill>
                <a:latin typeface="Arial" pitchFamily="34" charset="0"/>
                <a:sym typeface="Arial" pitchFamily="34" charset="0"/>
              </a:defRPr>
            </a:lvl1pPr>
          </a:lstStyle>
          <a:p>
            <a:pPr>
              <a:defRPr/>
            </a:pPr>
            <a:endParaRPr lang="zh-CN" altLang="en-US"/>
          </a:p>
        </p:txBody>
      </p:sp>
      <p:pic>
        <p:nvPicPr>
          <p:cNvPr id="2054"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3888317"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9571279"/>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charset="0"/>
        </a:defRPr>
      </a:lvl1pPr>
      <a:lvl2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5pPr>
      <a:lvl6pPr marL="4572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9pPr>
    </p:titleStyle>
    <p:body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Arial"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cs typeface="+mn-cs"/>
          <a:sym typeface="Arial"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cs typeface="+mn-cs"/>
          <a:sym typeface="Arial"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docs.oracle.com/javase/8/docs/api/java/net/URL.html"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docs.oracle.com/javase/8/docs/api/java/net/URLConnection.html"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docs.oracle.com/javase/8/docs/api/java/net/HttpURLConnection.html"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第十五章  </a:t>
            </a:r>
            <a:r>
              <a:rPr lang="zh-CN" altLang="en-US" dirty="0"/>
              <a:t>网络编程</a:t>
            </a:r>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网络编程简介：</a:t>
            </a:r>
            <a:r>
              <a:rPr lang="en-US" altLang="zh-CN"/>
              <a:t>C/S</a:t>
            </a:r>
            <a:r>
              <a:rPr lang="zh-CN" altLang="en-US"/>
              <a:t>模式应用程序</a:t>
            </a:r>
            <a:endParaRPr lang="zh-CN" altLang="en-US" dirty="0"/>
          </a:p>
        </p:txBody>
      </p:sp>
      <p:sp>
        <p:nvSpPr>
          <p:cNvPr id="8195" name="内容占位符 2"/>
          <p:cNvSpPr>
            <a:spLocks noGrp="1"/>
          </p:cNvSpPr>
          <p:nvPr>
            <p:ph idx="1"/>
          </p:nvPr>
        </p:nvSpPr>
        <p:spPr>
          <a:xfrm>
            <a:off x="609600" y="1160749"/>
            <a:ext cx="11175032" cy="4965415"/>
          </a:xfrm>
        </p:spPr>
        <p:txBody>
          <a:bodyPr/>
          <a:lstStyle/>
          <a:p>
            <a:pPr>
              <a:lnSpc>
                <a:spcPct val="150000"/>
              </a:lnSpc>
            </a:pPr>
            <a:r>
              <a:rPr lang="zh-CN" altLang="en-US" dirty="0"/>
              <a:t>在网络编程中，</a:t>
            </a:r>
            <a:r>
              <a:rPr lang="en-US" altLang="zh-CN" dirty="0"/>
              <a:t>C/S</a:t>
            </a:r>
            <a:r>
              <a:rPr lang="zh-CN" altLang="en-US" dirty="0"/>
              <a:t>模式应用程序的开发，需要同时开发客户端应用程序和服务器端应用程序。</a:t>
            </a:r>
            <a:endParaRPr lang="en-US" altLang="zh-CN" dirty="0"/>
          </a:p>
          <a:p>
            <a:pPr lvl="1">
              <a:lnSpc>
                <a:spcPct val="150000"/>
              </a:lnSpc>
            </a:pPr>
            <a:r>
              <a:rPr lang="zh-CN" altLang="en-US" dirty="0"/>
              <a:t>服务器端应用程序开发步骤：</a:t>
            </a:r>
            <a:endParaRPr lang="en-US" altLang="zh-CN" dirty="0"/>
          </a:p>
          <a:p>
            <a:pPr lvl="2">
              <a:lnSpc>
                <a:spcPct val="150000"/>
              </a:lnSpc>
            </a:pPr>
            <a:r>
              <a:rPr lang="zh-CN" altLang="en-US" dirty="0"/>
              <a:t>服务器端监听特定端口。</a:t>
            </a:r>
            <a:endParaRPr lang="en-US" altLang="zh-CN" dirty="0"/>
          </a:p>
          <a:p>
            <a:pPr lvl="2">
              <a:lnSpc>
                <a:spcPct val="150000"/>
              </a:lnSpc>
            </a:pPr>
            <a:r>
              <a:rPr lang="zh-CN" altLang="en-US" dirty="0"/>
              <a:t>服务器端接收客户端连接。</a:t>
            </a:r>
            <a:endParaRPr lang="en-US" altLang="zh-CN" dirty="0"/>
          </a:p>
          <a:p>
            <a:pPr lvl="2">
              <a:lnSpc>
                <a:spcPct val="150000"/>
              </a:lnSpc>
            </a:pPr>
            <a:r>
              <a:rPr lang="zh-CN" altLang="en-US" dirty="0"/>
              <a:t>服务器端接收客户端请求数据，解析并处理请求数据；服务器端封装响应数据，发送</a:t>
            </a:r>
            <a:r>
              <a:rPr lang="zh-CN" altLang="en-US"/>
              <a:t>给客户端。</a:t>
            </a:r>
            <a:endParaRPr lang="en-US" altLang="zh-CN" dirty="0"/>
          </a:p>
          <a:p>
            <a:pPr lvl="2">
              <a:lnSpc>
                <a:spcPct val="150000"/>
              </a:lnSpc>
            </a:pPr>
            <a:r>
              <a:rPr lang="zh-CN" altLang="en-US" dirty="0"/>
              <a:t>服务器端关闭网络连接。</a:t>
            </a:r>
            <a:endParaRPr lang="en-US" altLang="zh-CN" dirty="0"/>
          </a:p>
        </p:txBody>
      </p:sp>
    </p:spTree>
    <p:extLst>
      <p:ext uri="{BB962C8B-B14F-4D97-AF65-F5344CB8AC3E}">
        <p14:creationId xmlns:p14="http://schemas.microsoft.com/office/powerpoint/2010/main" val="339429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195">
                                            <p:txEl>
                                              <p:pRg st="2" end="2"/>
                                            </p:txEl>
                                          </p:spTgt>
                                        </p:tgtEl>
                                        <p:attrNameLst>
                                          <p:attrName>style.visibility</p:attrName>
                                        </p:attrNameLst>
                                      </p:cBhvr>
                                      <p:to>
                                        <p:strVal val="visible"/>
                                      </p:to>
                                    </p:set>
                                    <p:animEffect transition="in" filter="fade">
                                      <p:cBhvr>
                                        <p:cTn id="14" dur="1000"/>
                                        <p:tgtEl>
                                          <p:spTgt spid="8195">
                                            <p:txEl>
                                              <p:pRg st="2" end="2"/>
                                            </p:txEl>
                                          </p:spTgt>
                                        </p:tgtEl>
                                      </p:cBhvr>
                                    </p:animEffect>
                                    <p:anim calcmode="lin" valueType="num">
                                      <p:cBhvr>
                                        <p:cTn id="15"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195">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Effect transition="in" filter="fade">
                                      <p:cBhvr>
                                        <p:cTn id="19" dur="1000"/>
                                        <p:tgtEl>
                                          <p:spTgt spid="8195">
                                            <p:txEl>
                                              <p:pRg st="3" end="3"/>
                                            </p:txEl>
                                          </p:spTgt>
                                        </p:tgtEl>
                                      </p:cBhvr>
                                    </p:animEffect>
                                    <p:anim calcmode="lin" valueType="num">
                                      <p:cBhvr>
                                        <p:cTn id="20"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195">
                                            <p:txEl>
                                              <p:pRg st="4" end="4"/>
                                            </p:txEl>
                                          </p:spTgt>
                                        </p:tgtEl>
                                        <p:attrNameLst>
                                          <p:attrName>style.visibility</p:attrName>
                                        </p:attrNameLst>
                                      </p:cBhvr>
                                      <p:to>
                                        <p:strVal val="visible"/>
                                      </p:to>
                                    </p:set>
                                    <p:animEffect transition="in" filter="fade">
                                      <p:cBhvr>
                                        <p:cTn id="24" dur="1000"/>
                                        <p:tgtEl>
                                          <p:spTgt spid="8195">
                                            <p:txEl>
                                              <p:pRg st="4" end="4"/>
                                            </p:txEl>
                                          </p:spTgt>
                                        </p:tgtEl>
                                      </p:cBhvr>
                                    </p:animEffect>
                                    <p:anim calcmode="lin" valueType="num">
                                      <p:cBhvr>
                                        <p:cTn id="25"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8195">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8195">
                                            <p:txEl>
                                              <p:pRg st="5" end="5"/>
                                            </p:txEl>
                                          </p:spTgt>
                                        </p:tgtEl>
                                        <p:attrNameLst>
                                          <p:attrName>style.visibility</p:attrName>
                                        </p:attrNameLst>
                                      </p:cBhvr>
                                      <p:to>
                                        <p:strVal val="visible"/>
                                      </p:to>
                                    </p:set>
                                    <p:animEffect transition="in" filter="fade">
                                      <p:cBhvr>
                                        <p:cTn id="29" dur="1000"/>
                                        <p:tgtEl>
                                          <p:spTgt spid="8195">
                                            <p:txEl>
                                              <p:pRg st="5" end="5"/>
                                            </p:txEl>
                                          </p:spTgt>
                                        </p:tgtEl>
                                      </p:cBhvr>
                                    </p:animEffect>
                                    <p:anim calcmode="lin" valueType="num">
                                      <p:cBhvr>
                                        <p:cTn id="30"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819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网络编程简介：</a:t>
            </a:r>
            <a:r>
              <a:rPr lang="en-US" altLang="zh-CN"/>
              <a:t>B/S</a:t>
            </a:r>
            <a:r>
              <a:rPr lang="zh-CN" altLang="en-US"/>
              <a:t>模式应用程序</a:t>
            </a:r>
            <a:endParaRPr lang="zh-CN" altLang="en-US" dirty="0"/>
          </a:p>
        </p:txBody>
      </p:sp>
      <p:sp>
        <p:nvSpPr>
          <p:cNvPr id="8195" name="内容占位符 2"/>
          <p:cNvSpPr>
            <a:spLocks noGrp="1"/>
          </p:cNvSpPr>
          <p:nvPr>
            <p:ph idx="1"/>
          </p:nvPr>
        </p:nvSpPr>
        <p:spPr>
          <a:xfrm>
            <a:off x="609600" y="1160749"/>
            <a:ext cx="10972800" cy="4965415"/>
          </a:xfrm>
        </p:spPr>
        <p:txBody>
          <a:bodyPr/>
          <a:lstStyle/>
          <a:p>
            <a:pPr>
              <a:lnSpc>
                <a:spcPct val="150000"/>
              </a:lnSpc>
            </a:pPr>
            <a:r>
              <a:rPr lang="en-US" altLang="zh-CN" dirty="0"/>
              <a:t>B/S</a:t>
            </a:r>
            <a:r>
              <a:rPr lang="zh-CN" altLang="en-US" dirty="0"/>
              <a:t>模式应用程序的开发，由于客户端统一使用浏览器访问，只需要开发服务器端应用程序即可。</a:t>
            </a:r>
            <a:endParaRPr lang="en-US" altLang="zh-CN" dirty="0"/>
          </a:p>
          <a:p>
            <a:pPr lvl="1">
              <a:lnSpc>
                <a:spcPct val="150000"/>
              </a:lnSpc>
            </a:pPr>
            <a:r>
              <a:rPr lang="zh-CN" altLang="en-US" dirty="0"/>
              <a:t>由于客户端使用浏览器访问，服务器端应用程序本质上属于</a:t>
            </a:r>
            <a:r>
              <a:rPr lang="en-US" altLang="zh-CN" dirty="0"/>
              <a:t>Web</a:t>
            </a:r>
            <a:r>
              <a:rPr lang="zh-CN" altLang="en-US" dirty="0"/>
              <a:t>应用程序；浏览器和服务器通信协议采用</a:t>
            </a:r>
            <a:r>
              <a:rPr lang="en-US" altLang="zh-CN" dirty="0"/>
              <a:t>HTTP</a:t>
            </a:r>
            <a:r>
              <a:rPr lang="zh-CN" altLang="en-US" dirty="0"/>
              <a:t>协议。</a:t>
            </a:r>
            <a:endParaRPr lang="en-US" altLang="zh-CN" dirty="0"/>
          </a:p>
          <a:p>
            <a:pPr lvl="1">
              <a:lnSpc>
                <a:spcPct val="150000"/>
              </a:lnSpc>
            </a:pPr>
            <a:r>
              <a:rPr lang="en-US" altLang="zh-CN" dirty="0"/>
              <a:t>Web</a:t>
            </a:r>
            <a:r>
              <a:rPr lang="zh-CN" altLang="en-US" dirty="0"/>
              <a:t>应用程序的开发过程在后续课程中详细介绍，在此不再赘述。</a:t>
            </a:r>
            <a:endParaRPr lang="en-US" altLang="zh-CN" dirty="0"/>
          </a:p>
        </p:txBody>
      </p:sp>
    </p:spTree>
    <p:extLst>
      <p:ext uri="{BB962C8B-B14F-4D97-AF65-F5344CB8AC3E}">
        <p14:creationId xmlns:p14="http://schemas.microsoft.com/office/powerpoint/2010/main" val="3742462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a:t>Java</a:t>
            </a:r>
            <a:r>
              <a:rPr lang="zh-CN" altLang="en-US"/>
              <a:t>网络编程核心类</a:t>
            </a:r>
            <a:endParaRPr lang="zh-CN" altLang="en-US" dirty="0"/>
          </a:p>
        </p:txBody>
      </p:sp>
      <p:sp>
        <p:nvSpPr>
          <p:cNvPr id="8195" name="内容占位符 2"/>
          <p:cNvSpPr>
            <a:spLocks noGrp="1"/>
          </p:cNvSpPr>
          <p:nvPr>
            <p:ph idx="1"/>
          </p:nvPr>
        </p:nvSpPr>
        <p:spPr/>
        <p:txBody>
          <a:bodyPr/>
          <a:lstStyle/>
          <a:p>
            <a:pPr>
              <a:lnSpc>
                <a:spcPct val="150000"/>
              </a:lnSpc>
            </a:pPr>
            <a:r>
              <a:rPr lang="en-US" altLang="zh-CN" dirty="0"/>
              <a:t>Java</a:t>
            </a:r>
            <a:r>
              <a:rPr lang="zh-CN" altLang="en-US" dirty="0"/>
              <a:t>语言中，实现网络编程需要使用两个核心类包。</a:t>
            </a:r>
            <a:endParaRPr lang="en-US" altLang="zh-CN" dirty="0"/>
          </a:p>
          <a:p>
            <a:pPr lvl="1">
              <a:lnSpc>
                <a:spcPct val="150000"/>
              </a:lnSpc>
            </a:pPr>
            <a:r>
              <a:rPr lang="en-US" altLang="zh-CN" sz="1800" dirty="0"/>
              <a:t>java.net.*</a:t>
            </a:r>
            <a:r>
              <a:rPr lang="zh-CN" altLang="en-US" sz="1800" dirty="0"/>
              <a:t>：网络类包，涵盖常用网络操作类。</a:t>
            </a:r>
            <a:endParaRPr lang="en-US" altLang="zh-CN" sz="1800" dirty="0"/>
          </a:p>
          <a:p>
            <a:pPr lvl="1">
              <a:lnSpc>
                <a:spcPct val="150000"/>
              </a:lnSpc>
            </a:pPr>
            <a:r>
              <a:rPr lang="en-US" altLang="zh-CN" sz="1800" dirty="0"/>
              <a:t>java.io.*</a:t>
            </a:r>
            <a:r>
              <a:rPr lang="zh-CN" altLang="en-US" sz="1800" dirty="0"/>
              <a:t>：数据消息传输包，在网络双方进行数据传递需要使用该包中的类。</a:t>
            </a:r>
            <a:endParaRPr lang="en-US" altLang="zh-CN" sz="1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432" y="2708920"/>
            <a:ext cx="9533307" cy="4005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2471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a:t>URL</a:t>
            </a:r>
            <a:r>
              <a:rPr lang="zh-CN" altLang="en-US"/>
              <a:t>及应用</a:t>
            </a:r>
            <a:endParaRPr lang="zh-CN" altLang="en-US" dirty="0"/>
          </a:p>
        </p:txBody>
      </p:sp>
      <p:sp>
        <p:nvSpPr>
          <p:cNvPr id="8195" name="内容占位符 2"/>
          <p:cNvSpPr>
            <a:spLocks noGrp="1"/>
          </p:cNvSpPr>
          <p:nvPr>
            <p:ph idx="1"/>
          </p:nvPr>
        </p:nvSpPr>
        <p:spPr/>
        <p:txBody>
          <a:bodyPr/>
          <a:lstStyle/>
          <a:p>
            <a:pPr>
              <a:lnSpc>
                <a:spcPct val="150000"/>
              </a:lnSpc>
            </a:pPr>
            <a:r>
              <a:rPr lang="zh-CN" altLang="en-US" dirty="0"/>
              <a:t>使用</a:t>
            </a:r>
            <a:r>
              <a:rPr lang="en-US" altLang="zh-CN" dirty="0"/>
              <a:t>Socket</a:t>
            </a:r>
            <a:r>
              <a:rPr lang="zh-CN" altLang="en-US" dirty="0"/>
              <a:t>进行网络编程，从网络传输层角度进行分析，适用于绝大多数网络连接方式；但是需要开发人员熟练掌握网络传输、网络协议等基础知识，开发难度较大。</a:t>
            </a:r>
            <a:endParaRPr lang="en-US" altLang="zh-CN" dirty="0"/>
          </a:p>
          <a:p>
            <a:pPr>
              <a:lnSpc>
                <a:spcPct val="150000"/>
              </a:lnSpc>
            </a:pPr>
            <a:r>
              <a:rPr lang="zh-CN" altLang="en-US" dirty="0"/>
              <a:t>在</a:t>
            </a:r>
            <a:r>
              <a:rPr lang="en-US" altLang="zh-CN" dirty="0"/>
              <a:t>Java</a:t>
            </a:r>
            <a:r>
              <a:rPr lang="zh-CN" altLang="en-US" dirty="0"/>
              <a:t>语言中，提供了一组</a:t>
            </a:r>
            <a:r>
              <a:rPr lang="en-US" altLang="zh-CN" dirty="0"/>
              <a:t>URL</a:t>
            </a:r>
            <a:r>
              <a:rPr lang="zh-CN" altLang="en-US" dirty="0"/>
              <a:t>处理类，封装了</a:t>
            </a:r>
            <a:r>
              <a:rPr lang="en-US" altLang="zh-CN" dirty="0"/>
              <a:t>Socket</a:t>
            </a:r>
            <a:r>
              <a:rPr lang="zh-CN" altLang="en-US" dirty="0"/>
              <a:t>编程技术的实现细节，用来方便开发人员进行网络连接、网络数据传输等常用的网络任务。</a:t>
            </a:r>
            <a:endParaRPr lang="en-US" altLang="zh-CN" dirty="0"/>
          </a:p>
          <a:p>
            <a:pPr lvl="1">
              <a:lnSpc>
                <a:spcPct val="150000"/>
              </a:lnSpc>
            </a:pPr>
            <a:r>
              <a:rPr lang="zh-CN" altLang="en-US" dirty="0"/>
              <a:t>直接使用</a:t>
            </a:r>
            <a:r>
              <a:rPr lang="en-US" altLang="zh-CN" dirty="0"/>
              <a:t>URL</a:t>
            </a:r>
            <a:r>
              <a:rPr lang="zh-CN" altLang="en-US" dirty="0"/>
              <a:t>类，可以方便地处理各种常见协议的网络连接。</a:t>
            </a:r>
            <a:endParaRPr lang="en-US" altLang="zh-CN" dirty="0"/>
          </a:p>
          <a:p>
            <a:pPr lvl="1">
              <a:lnSpc>
                <a:spcPct val="150000"/>
              </a:lnSpc>
            </a:pPr>
            <a:r>
              <a:rPr lang="zh-CN" altLang="en-US" dirty="0"/>
              <a:t>使用</a:t>
            </a:r>
            <a:r>
              <a:rPr lang="en-US" altLang="zh-CN" dirty="0"/>
              <a:t>URL</a:t>
            </a:r>
            <a:r>
              <a:rPr lang="zh-CN" altLang="en-US" dirty="0"/>
              <a:t>类进行网络连接，相当于直接进行远程输入</a:t>
            </a:r>
            <a:r>
              <a:rPr lang="en-US" altLang="zh-CN" dirty="0"/>
              <a:t>/</a:t>
            </a:r>
            <a:r>
              <a:rPr lang="zh-CN" altLang="en-US" dirty="0"/>
              <a:t>输出流操作，只需开发人员熟练掌握常用</a:t>
            </a:r>
            <a:r>
              <a:rPr lang="en-US" altLang="zh-CN" dirty="0"/>
              <a:t>IO</a:t>
            </a:r>
            <a:r>
              <a:rPr lang="zh-CN" altLang="en-US" dirty="0"/>
              <a:t>操作即可，大大降低开发难度。</a:t>
            </a:r>
            <a:endParaRPr lang="en-US" altLang="zh-CN" dirty="0"/>
          </a:p>
          <a:p>
            <a:pPr lvl="1">
              <a:lnSpc>
                <a:spcPct val="150000"/>
              </a:lnSpc>
            </a:pPr>
            <a:endParaRPr lang="en-US" altLang="zh-CN" dirty="0"/>
          </a:p>
        </p:txBody>
      </p:sp>
    </p:spTree>
    <p:extLst>
      <p:ext uri="{BB962C8B-B14F-4D97-AF65-F5344CB8AC3E}">
        <p14:creationId xmlns:p14="http://schemas.microsoft.com/office/powerpoint/2010/main" val="1778947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195">
                                            <p:txEl>
                                              <p:pRg st="2" end="2"/>
                                            </p:txEl>
                                          </p:spTgt>
                                        </p:tgtEl>
                                        <p:attrNameLst>
                                          <p:attrName>style.visibility</p:attrName>
                                        </p:attrNameLst>
                                      </p:cBhvr>
                                      <p:to>
                                        <p:strVal val="visible"/>
                                      </p:to>
                                    </p:set>
                                    <p:animEffect transition="in" filter="fade">
                                      <p:cBhvr>
                                        <p:cTn id="14" dur="1000"/>
                                        <p:tgtEl>
                                          <p:spTgt spid="8195">
                                            <p:txEl>
                                              <p:pRg st="2" end="2"/>
                                            </p:txEl>
                                          </p:spTgt>
                                        </p:tgtEl>
                                      </p:cBhvr>
                                    </p:animEffect>
                                    <p:anim calcmode="lin" valueType="num">
                                      <p:cBhvr>
                                        <p:cTn id="15"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195">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Effect transition="in" filter="fade">
                                      <p:cBhvr>
                                        <p:cTn id="19" dur="1000"/>
                                        <p:tgtEl>
                                          <p:spTgt spid="8195">
                                            <p:txEl>
                                              <p:pRg st="3" end="3"/>
                                            </p:txEl>
                                          </p:spTgt>
                                        </p:tgtEl>
                                      </p:cBhvr>
                                    </p:animEffect>
                                    <p:anim calcmode="lin" valueType="num">
                                      <p:cBhvr>
                                        <p:cTn id="20"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a:t>URL</a:t>
            </a:r>
            <a:r>
              <a:rPr lang="zh-CN" altLang="en-US"/>
              <a:t>网络编程核心操作类</a:t>
            </a:r>
            <a:endParaRPr lang="zh-CN" altLang="en-US" dirty="0"/>
          </a:p>
        </p:txBody>
      </p:sp>
      <p:sp>
        <p:nvSpPr>
          <p:cNvPr id="8195" name="内容占位符 2"/>
          <p:cNvSpPr>
            <a:spLocks noGrp="1"/>
          </p:cNvSpPr>
          <p:nvPr>
            <p:ph idx="1"/>
          </p:nvPr>
        </p:nvSpPr>
        <p:spPr>
          <a:xfrm>
            <a:off x="609600" y="1160749"/>
            <a:ext cx="10972800" cy="4965415"/>
          </a:xfrm>
        </p:spPr>
        <p:txBody>
          <a:bodyPr/>
          <a:lstStyle/>
          <a:p>
            <a:pPr>
              <a:lnSpc>
                <a:spcPct val="150000"/>
              </a:lnSpc>
            </a:pPr>
            <a:r>
              <a:rPr lang="en-US" altLang="zh-CN" dirty="0"/>
              <a:t>URL</a:t>
            </a:r>
            <a:r>
              <a:rPr lang="zh-CN" altLang="en-US" dirty="0"/>
              <a:t>类：统一资源定位符，指向互联网“资源”的指针。</a:t>
            </a:r>
            <a:endParaRPr lang="en-US" altLang="zh-CN" dirty="0"/>
          </a:p>
          <a:p>
            <a:pPr lvl="1">
              <a:lnSpc>
                <a:spcPct val="150000"/>
              </a:lnSpc>
            </a:pPr>
            <a:r>
              <a:rPr lang="zh-CN" altLang="en-US" dirty="0"/>
              <a:t>常用构造方法：</a:t>
            </a:r>
            <a:endParaRPr lang="en-US" altLang="zh-CN" dirty="0"/>
          </a:p>
          <a:p>
            <a:pPr lvl="2">
              <a:lnSpc>
                <a:spcPct val="150000"/>
              </a:lnSpc>
            </a:pPr>
            <a:r>
              <a:rPr lang="en-US" altLang="zh-CN" dirty="0"/>
              <a:t>URL(String </a:t>
            </a:r>
            <a:r>
              <a:rPr lang="en-US" altLang="zh-CN" dirty="0" err="1"/>
              <a:t>url</a:t>
            </a:r>
            <a:r>
              <a:rPr lang="en-US" altLang="zh-CN" dirty="0"/>
              <a:t>); 	// </a:t>
            </a:r>
            <a:r>
              <a:rPr lang="zh-CN" altLang="en-US" dirty="0"/>
              <a:t>通过给定字符串建立</a:t>
            </a:r>
            <a:r>
              <a:rPr lang="en-US" altLang="zh-CN" dirty="0"/>
              <a:t>URL</a:t>
            </a:r>
            <a:r>
              <a:rPr lang="zh-CN" altLang="en-US" dirty="0"/>
              <a:t>对象</a:t>
            </a:r>
            <a:endParaRPr lang="en-US" altLang="zh-CN" dirty="0"/>
          </a:p>
          <a:p>
            <a:pPr lvl="1">
              <a:lnSpc>
                <a:spcPct val="150000"/>
              </a:lnSpc>
            </a:pPr>
            <a:r>
              <a:rPr lang="zh-CN" altLang="en-US" dirty="0"/>
              <a:t>常用方法：</a:t>
            </a:r>
            <a:endParaRPr lang="en-US" altLang="zh-CN" dirty="0"/>
          </a:p>
          <a:p>
            <a:pPr lvl="2">
              <a:lnSpc>
                <a:spcPct val="150000"/>
              </a:lnSpc>
            </a:pPr>
            <a:r>
              <a:rPr lang="en-US" altLang="zh-CN" dirty="0" err="1"/>
              <a:t>InputStream</a:t>
            </a:r>
            <a:r>
              <a:rPr lang="en-US" altLang="zh-CN" dirty="0"/>
              <a:t>  </a:t>
            </a:r>
            <a:r>
              <a:rPr lang="en-US" altLang="zh-CN" dirty="0" err="1"/>
              <a:t>openStream</a:t>
            </a:r>
            <a:r>
              <a:rPr lang="en-US" altLang="zh-CN" dirty="0"/>
              <a:t>();	// </a:t>
            </a:r>
            <a:r>
              <a:rPr lang="zh-CN" altLang="en-US" dirty="0"/>
              <a:t>打开当前</a:t>
            </a:r>
            <a:r>
              <a:rPr lang="en-US" altLang="zh-CN" dirty="0"/>
              <a:t>URL</a:t>
            </a:r>
            <a:r>
              <a:rPr lang="zh-CN" altLang="en-US" dirty="0"/>
              <a:t>连接的输入流</a:t>
            </a:r>
            <a:endParaRPr lang="en-US" altLang="zh-CN" dirty="0"/>
          </a:p>
          <a:p>
            <a:pPr lvl="2">
              <a:lnSpc>
                <a:spcPct val="150000"/>
              </a:lnSpc>
            </a:pPr>
            <a:r>
              <a:rPr lang="en-US" altLang="zh-CN" dirty="0" err="1"/>
              <a:t>URLConnection</a:t>
            </a:r>
            <a:r>
              <a:rPr lang="en-US" altLang="zh-CN" dirty="0"/>
              <a:t>  </a:t>
            </a:r>
            <a:r>
              <a:rPr lang="en-US" altLang="zh-CN" dirty="0" err="1"/>
              <a:t>openConnection</a:t>
            </a:r>
            <a:r>
              <a:rPr lang="en-US" altLang="zh-CN" dirty="0"/>
              <a:t>(); 	// </a:t>
            </a:r>
            <a:r>
              <a:rPr lang="zh-CN" altLang="en-US" dirty="0"/>
              <a:t>建立</a:t>
            </a:r>
            <a:r>
              <a:rPr lang="en-US" altLang="zh-CN" dirty="0"/>
              <a:t>URL</a:t>
            </a:r>
            <a:r>
              <a:rPr lang="zh-CN" altLang="en-US" dirty="0"/>
              <a:t>网络连接</a:t>
            </a:r>
            <a:endParaRPr lang="en-US" altLang="zh-CN" dirty="0"/>
          </a:p>
          <a:p>
            <a:pPr lvl="1">
              <a:lnSpc>
                <a:spcPct val="150000"/>
              </a:lnSpc>
            </a:pPr>
            <a:r>
              <a:rPr lang="zh-CN" altLang="en-US" dirty="0"/>
              <a:t>详细请查看：</a:t>
            </a:r>
            <a:r>
              <a:rPr lang="en-US" altLang="zh-CN" dirty="0">
                <a:hlinkClick r:id="rId3"/>
              </a:rPr>
              <a:t>http://docs.oracle.com/javase/8/docs/api/java/net/URL.html</a:t>
            </a:r>
            <a:endParaRPr lang="en-US" altLang="zh-CN" dirty="0"/>
          </a:p>
        </p:txBody>
      </p:sp>
    </p:spTree>
    <p:extLst>
      <p:ext uri="{BB962C8B-B14F-4D97-AF65-F5344CB8AC3E}">
        <p14:creationId xmlns:p14="http://schemas.microsoft.com/office/powerpoint/2010/main" val="2182998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3" end="3"/>
                                            </p:txEl>
                                          </p:spTgt>
                                        </p:tgtEl>
                                        <p:attrNameLst>
                                          <p:attrName>style.visibility</p:attrName>
                                        </p:attrNameLst>
                                      </p:cBhvr>
                                      <p:to>
                                        <p:strVal val="visible"/>
                                      </p:to>
                                    </p:set>
                                    <p:animEffect transition="in" filter="fade">
                                      <p:cBhvr>
                                        <p:cTn id="7" dur="1000"/>
                                        <p:tgtEl>
                                          <p:spTgt spid="8195">
                                            <p:txEl>
                                              <p:pRg st="3" end="3"/>
                                            </p:txEl>
                                          </p:spTgt>
                                        </p:tgtEl>
                                      </p:cBhvr>
                                    </p:animEffect>
                                    <p:anim calcmode="lin" valueType="num">
                                      <p:cBhvr>
                                        <p:cTn id="8"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4" end="4"/>
                                            </p:txEl>
                                          </p:spTgt>
                                        </p:tgtEl>
                                        <p:attrNameLst>
                                          <p:attrName>style.visibility</p:attrName>
                                        </p:attrNameLst>
                                      </p:cBhvr>
                                      <p:to>
                                        <p:strVal val="visible"/>
                                      </p:to>
                                    </p:set>
                                    <p:animEffect transition="in" filter="fade">
                                      <p:cBhvr>
                                        <p:cTn id="12" dur="1000"/>
                                        <p:tgtEl>
                                          <p:spTgt spid="8195">
                                            <p:txEl>
                                              <p:pRg st="4" end="4"/>
                                            </p:txEl>
                                          </p:spTgt>
                                        </p:tgtEl>
                                      </p:cBhvr>
                                    </p:animEffect>
                                    <p:anim calcmode="lin" valueType="num">
                                      <p:cBhvr>
                                        <p:cTn id="13"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195">
                                            <p:txEl>
                                              <p:pRg st="5" end="5"/>
                                            </p:txEl>
                                          </p:spTgt>
                                        </p:tgtEl>
                                        <p:attrNameLst>
                                          <p:attrName>style.visibility</p:attrName>
                                        </p:attrNameLst>
                                      </p:cBhvr>
                                      <p:to>
                                        <p:strVal val="visible"/>
                                      </p:to>
                                    </p:set>
                                    <p:animEffect transition="in" filter="fade">
                                      <p:cBhvr>
                                        <p:cTn id="17" dur="1000"/>
                                        <p:tgtEl>
                                          <p:spTgt spid="8195">
                                            <p:txEl>
                                              <p:pRg st="5" end="5"/>
                                            </p:txEl>
                                          </p:spTgt>
                                        </p:tgtEl>
                                      </p:cBhvr>
                                    </p:animEffect>
                                    <p:anim calcmode="lin" valueType="num">
                                      <p:cBhvr>
                                        <p:cTn id="18"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819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8195">
                                            <p:txEl>
                                              <p:pRg st="6" end="6"/>
                                            </p:txEl>
                                          </p:spTgt>
                                        </p:tgtEl>
                                        <p:attrNameLst>
                                          <p:attrName>style.visibility</p:attrName>
                                        </p:attrNameLst>
                                      </p:cBhvr>
                                      <p:to>
                                        <p:strVal val="visible"/>
                                      </p:to>
                                    </p:set>
                                    <p:animEffect transition="in" filter="fade">
                                      <p:cBhvr>
                                        <p:cTn id="24" dur="1000"/>
                                        <p:tgtEl>
                                          <p:spTgt spid="8195">
                                            <p:txEl>
                                              <p:pRg st="6" end="6"/>
                                            </p:txEl>
                                          </p:spTgt>
                                        </p:tgtEl>
                                      </p:cBhvr>
                                    </p:animEffect>
                                    <p:anim calcmode="lin" valueType="num">
                                      <p:cBhvr>
                                        <p:cTn id="25" dur="1000" fill="hold"/>
                                        <p:tgtEl>
                                          <p:spTgt spid="8195">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819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a:t>URL</a:t>
            </a:r>
            <a:r>
              <a:rPr lang="zh-CN" altLang="en-US"/>
              <a:t>网络编程核心操作类</a:t>
            </a:r>
            <a:endParaRPr lang="zh-CN" altLang="en-US" dirty="0"/>
          </a:p>
        </p:txBody>
      </p:sp>
      <p:sp>
        <p:nvSpPr>
          <p:cNvPr id="8195" name="内容占位符 2"/>
          <p:cNvSpPr>
            <a:spLocks noGrp="1"/>
          </p:cNvSpPr>
          <p:nvPr>
            <p:ph idx="1"/>
          </p:nvPr>
        </p:nvSpPr>
        <p:spPr>
          <a:xfrm>
            <a:off x="609600" y="1160749"/>
            <a:ext cx="9734872" cy="4965415"/>
          </a:xfrm>
        </p:spPr>
        <p:txBody>
          <a:bodyPr/>
          <a:lstStyle/>
          <a:p>
            <a:r>
              <a:rPr lang="en-US" altLang="zh-CN" dirty="0"/>
              <a:t>URL</a:t>
            </a:r>
            <a:r>
              <a:rPr lang="zh-CN" altLang="en-US" dirty="0"/>
              <a:t>类：</a:t>
            </a:r>
            <a:endParaRPr lang="en-US" altLang="zh-CN" dirty="0"/>
          </a:p>
        </p:txBody>
      </p:sp>
      <p:sp>
        <p:nvSpPr>
          <p:cNvPr id="4" name="Rectangle 4"/>
          <p:cNvSpPr>
            <a:spLocks noChangeArrowheads="1"/>
          </p:cNvSpPr>
          <p:nvPr/>
        </p:nvSpPr>
        <p:spPr bwMode="auto">
          <a:xfrm>
            <a:off x="839416" y="1916832"/>
            <a:ext cx="10068995" cy="3816424"/>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kern="0" dirty="0">
                <a:solidFill>
                  <a:schemeClr val="tx1"/>
                </a:solidFill>
                <a:latin typeface="微软雅黑" pitchFamily="34" charset="-122"/>
                <a:ea typeface="宋体" pitchFamily="2" charset="-122"/>
              </a:rPr>
              <a:t>URL </a:t>
            </a:r>
            <a:r>
              <a:rPr lang="en-US" altLang="zh-CN" kern="0" dirty="0" err="1">
                <a:solidFill>
                  <a:schemeClr val="tx1"/>
                </a:solidFill>
                <a:latin typeface="微软雅黑" pitchFamily="34" charset="-122"/>
                <a:ea typeface="宋体" pitchFamily="2" charset="-122"/>
              </a:rPr>
              <a:t>myURL</a:t>
            </a:r>
            <a:r>
              <a:rPr lang="en-US" altLang="zh-CN" kern="0" dirty="0">
                <a:solidFill>
                  <a:schemeClr val="tx1"/>
                </a:solidFill>
                <a:latin typeface="微软雅黑" pitchFamily="34" charset="-122"/>
                <a:ea typeface="宋体" pitchFamily="2" charset="-122"/>
              </a:rPr>
              <a:t> = new URL("http://java.sun.com");</a:t>
            </a:r>
          </a:p>
          <a:p>
            <a:pPr eaLnBrk="0" hangingPunct="0">
              <a:spcBef>
                <a:spcPct val="20000"/>
              </a:spcBef>
            </a:pPr>
            <a:endParaRPr lang="en-US" altLang="zh-CN" kern="0" dirty="0">
              <a:solidFill>
                <a:schemeClr val="tx1"/>
              </a:solidFill>
              <a:latin typeface="微软雅黑" pitchFamily="34" charset="-122"/>
              <a:ea typeface="宋体" pitchFamily="2" charset="-122"/>
            </a:endParaRPr>
          </a:p>
          <a:p>
            <a:pPr eaLnBrk="0" hangingPunct="0">
              <a:spcBef>
                <a:spcPct val="20000"/>
              </a:spcBef>
            </a:pPr>
            <a:r>
              <a:rPr lang="en-US" altLang="zh-CN" kern="0" dirty="0">
                <a:solidFill>
                  <a:schemeClr val="tx1"/>
                </a:solidFill>
                <a:latin typeface="微软雅黑" pitchFamily="34" charset="-122"/>
                <a:ea typeface="宋体" pitchFamily="2" charset="-122"/>
              </a:rPr>
              <a:t>String </a:t>
            </a:r>
            <a:r>
              <a:rPr lang="en-US" altLang="zh-CN" kern="0" dirty="0" err="1">
                <a:solidFill>
                  <a:schemeClr val="tx1"/>
                </a:solidFill>
                <a:latin typeface="微软雅黑" pitchFamily="34" charset="-122"/>
                <a:ea typeface="宋体" pitchFamily="2" charset="-122"/>
              </a:rPr>
              <a:t>protocal</a:t>
            </a:r>
            <a:r>
              <a:rPr lang="en-US" altLang="zh-CN" kern="0" dirty="0">
                <a:solidFill>
                  <a:schemeClr val="tx1"/>
                </a:solidFill>
                <a:latin typeface="微软雅黑" pitchFamily="34" charset="-122"/>
                <a:ea typeface="宋体" pitchFamily="2" charset="-122"/>
              </a:rPr>
              <a:t> = </a:t>
            </a:r>
            <a:r>
              <a:rPr lang="en-US" altLang="zh-CN" kern="0" dirty="0" err="1">
                <a:solidFill>
                  <a:schemeClr val="tx1"/>
                </a:solidFill>
                <a:latin typeface="微软雅黑" pitchFamily="34" charset="-122"/>
                <a:ea typeface="宋体" pitchFamily="2" charset="-122"/>
              </a:rPr>
              <a:t>myURL.getProtocol</a:t>
            </a:r>
            <a:r>
              <a:rPr lang="en-US" altLang="zh-CN" kern="0" dirty="0">
                <a:solidFill>
                  <a:schemeClr val="tx1"/>
                </a:solidFill>
                <a:latin typeface="微软雅黑" pitchFamily="34" charset="-122"/>
                <a:ea typeface="宋体" pitchFamily="2" charset="-122"/>
              </a:rPr>
              <a:t>();//</a:t>
            </a:r>
            <a:r>
              <a:rPr lang="zh-CN" altLang="en-US" kern="0" dirty="0">
                <a:solidFill>
                  <a:schemeClr val="tx1"/>
                </a:solidFill>
                <a:latin typeface="微软雅黑" pitchFamily="34" charset="-122"/>
                <a:ea typeface="宋体" pitchFamily="2" charset="-122"/>
              </a:rPr>
              <a:t>协议</a:t>
            </a:r>
            <a:endParaRPr lang="en-US" altLang="zh-CN" kern="0" dirty="0">
              <a:solidFill>
                <a:schemeClr val="tx1"/>
              </a:solidFill>
              <a:latin typeface="微软雅黑" pitchFamily="34" charset="-122"/>
              <a:ea typeface="宋体" pitchFamily="2" charset="-122"/>
            </a:endParaRPr>
          </a:p>
          <a:p>
            <a:pPr eaLnBrk="0" hangingPunct="0">
              <a:spcBef>
                <a:spcPct val="20000"/>
              </a:spcBef>
            </a:pPr>
            <a:r>
              <a:rPr lang="en-US" altLang="zh-CN" kern="0" dirty="0">
                <a:solidFill>
                  <a:schemeClr val="tx1"/>
                </a:solidFill>
                <a:latin typeface="微软雅黑" pitchFamily="34" charset="-122"/>
                <a:ea typeface="宋体" pitchFamily="2" charset="-122"/>
              </a:rPr>
              <a:t>String host = </a:t>
            </a:r>
            <a:r>
              <a:rPr lang="en-US" altLang="zh-CN" kern="0" dirty="0" err="1">
                <a:solidFill>
                  <a:schemeClr val="tx1"/>
                </a:solidFill>
                <a:latin typeface="微软雅黑" pitchFamily="34" charset="-122"/>
                <a:ea typeface="宋体" pitchFamily="2" charset="-122"/>
              </a:rPr>
              <a:t>myURL.getHost</a:t>
            </a:r>
            <a:r>
              <a:rPr lang="en-US" altLang="zh-CN" kern="0" dirty="0">
                <a:solidFill>
                  <a:schemeClr val="tx1"/>
                </a:solidFill>
                <a:latin typeface="微软雅黑" pitchFamily="34" charset="-122"/>
                <a:ea typeface="宋体" pitchFamily="2" charset="-122"/>
              </a:rPr>
              <a:t>();//</a:t>
            </a:r>
            <a:r>
              <a:rPr lang="zh-CN" altLang="en-US" kern="0" dirty="0">
                <a:solidFill>
                  <a:schemeClr val="tx1"/>
                </a:solidFill>
                <a:latin typeface="微软雅黑" pitchFamily="34" charset="-122"/>
                <a:ea typeface="宋体" pitchFamily="2" charset="-122"/>
              </a:rPr>
              <a:t>地址</a:t>
            </a:r>
            <a:endParaRPr lang="en-US" altLang="zh-CN" kern="0" dirty="0">
              <a:solidFill>
                <a:schemeClr val="tx1"/>
              </a:solidFill>
              <a:latin typeface="微软雅黑" pitchFamily="34" charset="-122"/>
              <a:ea typeface="宋体" pitchFamily="2" charset="-122"/>
            </a:endParaRPr>
          </a:p>
          <a:p>
            <a:pPr eaLnBrk="0" hangingPunct="0">
              <a:spcBef>
                <a:spcPct val="20000"/>
              </a:spcBef>
            </a:pPr>
            <a:r>
              <a:rPr lang="en-US" altLang="zh-CN" kern="0" dirty="0">
                <a:solidFill>
                  <a:schemeClr val="tx1"/>
                </a:solidFill>
                <a:latin typeface="微软雅黑" pitchFamily="34" charset="-122"/>
                <a:ea typeface="宋体" pitchFamily="2" charset="-122"/>
              </a:rPr>
              <a:t>String file = </a:t>
            </a:r>
            <a:r>
              <a:rPr lang="en-US" altLang="zh-CN" kern="0" dirty="0" err="1">
                <a:solidFill>
                  <a:schemeClr val="tx1"/>
                </a:solidFill>
                <a:latin typeface="微软雅黑" pitchFamily="34" charset="-122"/>
                <a:ea typeface="宋体" pitchFamily="2" charset="-122"/>
              </a:rPr>
              <a:t>myURL.getFile</a:t>
            </a:r>
            <a:r>
              <a:rPr lang="en-US" altLang="zh-CN" kern="0" dirty="0">
                <a:solidFill>
                  <a:schemeClr val="tx1"/>
                </a:solidFill>
                <a:latin typeface="微软雅黑" pitchFamily="34" charset="-122"/>
                <a:ea typeface="宋体" pitchFamily="2" charset="-122"/>
              </a:rPr>
              <a:t>();//</a:t>
            </a:r>
            <a:r>
              <a:rPr lang="zh-CN" altLang="en-US" kern="0" dirty="0">
                <a:solidFill>
                  <a:schemeClr val="tx1"/>
                </a:solidFill>
                <a:latin typeface="微软雅黑" pitchFamily="34" charset="-122"/>
                <a:ea typeface="宋体" pitchFamily="2" charset="-122"/>
              </a:rPr>
              <a:t>文件</a:t>
            </a:r>
            <a:endParaRPr lang="en-US" altLang="zh-CN" kern="0" dirty="0">
              <a:solidFill>
                <a:schemeClr val="tx1"/>
              </a:solidFill>
              <a:latin typeface="微软雅黑" pitchFamily="34" charset="-122"/>
              <a:ea typeface="宋体" pitchFamily="2" charset="-122"/>
            </a:endParaRPr>
          </a:p>
          <a:p>
            <a:pPr eaLnBrk="0" hangingPunct="0">
              <a:spcBef>
                <a:spcPct val="20000"/>
              </a:spcBef>
            </a:pPr>
            <a:r>
              <a:rPr lang="en-US" altLang="zh-CN" kern="0" dirty="0">
                <a:solidFill>
                  <a:schemeClr val="tx1"/>
                </a:solidFill>
                <a:latin typeface="微软雅黑" pitchFamily="34" charset="-122"/>
                <a:ea typeface="宋体" pitchFamily="2" charset="-122"/>
              </a:rPr>
              <a:t>int port = </a:t>
            </a:r>
            <a:r>
              <a:rPr lang="en-US" altLang="zh-CN" kern="0" dirty="0" err="1">
                <a:solidFill>
                  <a:schemeClr val="tx1"/>
                </a:solidFill>
                <a:latin typeface="微软雅黑" pitchFamily="34" charset="-122"/>
                <a:ea typeface="宋体" pitchFamily="2" charset="-122"/>
              </a:rPr>
              <a:t>myURL.getPort</a:t>
            </a:r>
            <a:r>
              <a:rPr lang="en-US" altLang="zh-CN" kern="0" dirty="0">
                <a:solidFill>
                  <a:schemeClr val="tx1"/>
                </a:solidFill>
                <a:latin typeface="微软雅黑" pitchFamily="34" charset="-122"/>
                <a:ea typeface="宋体" pitchFamily="2" charset="-122"/>
              </a:rPr>
              <a:t>();//</a:t>
            </a:r>
            <a:r>
              <a:rPr lang="zh-CN" altLang="en-US" kern="0" dirty="0">
                <a:solidFill>
                  <a:schemeClr val="tx1"/>
                </a:solidFill>
                <a:latin typeface="微软雅黑" pitchFamily="34" charset="-122"/>
                <a:ea typeface="宋体" pitchFamily="2" charset="-122"/>
              </a:rPr>
              <a:t>端口</a:t>
            </a:r>
            <a:endParaRPr lang="en-US" altLang="zh-CN" kern="0" dirty="0">
              <a:solidFill>
                <a:schemeClr val="tx1"/>
              </a:solidFill>
              <a:latin typeface="微软雅黑" pitchFamily="34" charset="-122"/>
              <a:ea typeface="宋体" pitchFamily="2" charset="-122"/>
            </a:endParaRPr>
          </a:p>
          <a:p>
            <a:pPr eaLnBrk="0" hangingPunct="0">
              <a:spcBef>
                <a:spcPct val="20000"/>
              </a:spcBef>
            </a:pPr>
            <a:r>
              <a:rPr lang="en-US" altLang="zh-CN" kern="0" dirty="0">
                <a:solidFill>
                  <a:schemeClr val="tx1"/>
                </a:solidFill>
                <a:latin typeface="微软雅黑" pitchFamily="34" charset="-122"/>
                <a:ea typeface="宋体" pitchFamily="2" charset="-122"/>
              </a:rPr>
              <a:t>String ref = </a:t>
            </a:r>
            <a:r>
              <a:rPr lang="en-US" altLang="zh-CN" kern="0" dirty="0" err="1">
                <a:solidFill>
                  <a:schemeClr val="tx1"/>
                </a:solidFill>
                <a:latin typeface="微软雅黑" pitchFamily="34" charset="-122"/>
                <a:ea typeface="宋体" pitchFamily="2" charset="-122"/>
              </a:rPr>
              <a:t>myURL.getRef</a:t>
            </a:r>
            <a:r>
              <a:rPr lang="en-US" altLang="zh-CN" kern="0" dirty="0">
                <a:solidFill>
                  <a:schemeClr val="tx1"/>
                </a:solidFill>
                <a:latin typeface="微软雅黑" pitchFamily="34" charset="-122"/>
                <a:ea typeface="宋体" pitchFamily="2" charset="-122"/>
              </a:rPr>
              <a:t>();//</a:t>
            </a:r>
            <a:r>
              <a:rPr lang="zh-CN" altLang="en-US" kern="0" dirty="0">
                <a:solidFill>
                  <a:schemeClr val="tx1"/>
                </a:solidFill>
                <a:latin typeface="微软雅黑" pitchFamily="34" charset="-122"/>
                <a:ea typeface="宋体" pitchFamily="2" charset="-122"/>
              </a:rPr>
              <a:t>映射文件的路径</a:t>
            </a:r>
            <a:endParaRPr lang="en-US" altLang="zh-CN" kern="0" dirty="0">
              <a:solidFill>
                <a:schemeClr val="tx1"/>
              </a:solidFill>
              <a:latin typeface="微软雅黑" pitchFamily="34" charset="-122"/>
              <a:ea typeface="宋体" pitchFamily="2" charset="-122"/>
            </a:endParaRPr>
          </a:p>
          <a:p>
            <a:pPr eaLnBrk="0" hangingPunct="0">
              <a:spcBef>
                <a:spcPct val="20000"/>
              </a:spcBef>
            </a:pPr>
            <a:endParaRPr lang="en-US" altLang="zh-CN" kern="0" dirty="0">
              <a:solidFill>
                <a:schemeClr val="tx1"/>
              </a:solidFill>
              <a:latin typeface="微软雅黑" pitchFamily="34" charset="-122"/>
              <a:ea typeface="宋体" pitchFamily="2" charset="-122"/>
            </a:endParaRPr>
          </a:p>
          <a:p>
            <a:pPr eaLnBrk="0" hangingPunct="0">
              <a:spcBef>
                <a:spcPct val="20000"/>
              </a:spcBef>
            </a:pPr>
            <a:r>
              <a:rPr lang="en-US" altLang="zh-CN" kern="0" dirty="0" err="1">
                <a:solidFill>
                  <a:schemeClr val="tx1"/>
                </a:solidFill>
                <a:latin typeface="微软雅黑" pitchFamily="34" charset="-122"/>
                <a:ea typeface="宋体" pitchFamily="2" charset="-122"/>
              </a:rPr>
              <a:t>System.out.println</a:t>
            </a:r>
            <a:r>
              <a:rPr lang="en-US" altLang="zh-CN" kern="0" dirty="0">
                <a:solidFill>
                  <a:schemeClr val="tx1"/>
                </a:solidFill>
                <a:latin typeface="微软雅黑" pitchFamily="34" charset="-122"/>
                <a:ea typeface="宋体" pitchFamily="2" charset="-122"/>
              </a:rPr>
              <a:t>(</a:t>
            </a:r>
            <a:r>
              <a:rPr lang="en-US" altLang="zh-CN" kern="0" dirty="0" err="1">
                <a:solidFill>
                  <a:schemeClr val="tx1"/>
                </a:solidFill>
                <a:latin typeface="微软雅黑" pitchFamily="34" charset="-122"/>
                <a:ea typeface="宋体" pitchFamily="2" charset="-122"/>
              </a:rPr>
              <a:t>protocal</a:t>
            </a:r>
            <a:r>
              <a:rPr lang="en-US" altLang="zh-CN" kern="0" dirty="0">
                <a:solidFill>
                  <a:schemeClr val="tx1"/>
                </a:solidFill>
                <a:latin typeface="微软雅黑" pitchFamily="34" charset="-122"/>
                <a:ea typeface="宋体" pitchFamily="2" charset="-122"/>
              </a:rPr>
              <a:t> + ", " + host + ", " + file + ", " + port + ", " + ref);</a:t>
            </a:r>
          </a:p>
        </p:txBody>
      </p:sp>
    </p:spTree>
    <p:extLst>
      <p:ext uri="{BB962C8B-B14F-4D97-AF65-F5344CB8AC3E}">
        <p14:creationId xmlns:p14="http://schemas.microsoft.com/office/powerpoint/2010/main" val="92287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dirty="0"/>
              <a:t>URL</a:t>
            </a:r>
            <a:r>
              <a:rPr lang="zh-CN" altLang="en-US" dirty="0"/>
              <a:t>网络编程核心操作类</a:t>
            </a:r>
          </a:p>
        </p:txBody>
      </p:sp>
      <p:sp>
        <p:nvSpPr>
          <p:cNvPr id="8195" name="内容占位符 2"/>
          <p:cNvSpPr>
            <a:spLocks noGrp="1"/>
          </p:cNvSpPr>
          <p:nvPr>
            <p:ph idx="1"/>
          </p:nvPr>
        </p:nvSpPr>
        <p:spPr>
          <a:xfrm>
            <a:off x="263352" y="1016732"/>
            <a:ext cx="11424592" cy="5508611"/>
          </a:xfrm>
        </p:spPr>
        <p:txBody>
          <a:bodyPr/>
          <a:lstStyle/>
          <a:p>
            <a:pPr>
              <a:lnSpc>
                <a:spcPct val="150000"/>
              </a:lnSpc>
            </a:pPr>
            <a:r>
              <a:rPr lang="en-US" altLang="zh-CN" dirty="0" err="1"/>
              <a:t>URLConnection</a:t>
            </a:r>
            <a:r>
              <a:rPr lang="zh-CN" altLang="en-US" dirty="0"/>
              <a:t>类：应用程序和 </a:t>
            </a:r>
            <a:r>
              <a:rPr lang="en-US" altLang="zh-CN" dirty="0"/>
              <a:t>URL </a:t>
            </a:r>
            <a:r>
              <a:rPr lang="zh-CN" altLang="en-US" dirty="0"/>
              <a:t>之间的通信链接，用于读取和写入此 </a:t>
            </a:r>
            <a:r>
              <a:rPr lang="en-US" altLang="zh-CN" dirty="0"/>
              <a:t>URL </a:t>
            </a:r>
            <a:r>
              <a:rPr lang="zh-CN" altLang="en-US" dirty="0"/>
              <a:t>引用的资源。</a:t>
            </a:r>
            <a:endParaRPr lang="en-US" altLang="zh-CN" dirty="0"/>
          </a:p>
          <a:p>
            <a:pPr lvl="1">
              <a:lnSpc>
                <a:spcPct val="150000"/>
              </a:lnSpc>
            </a:pPr>
            <a:r>
              <a:rPr lang="zh-CN" altLang="en-US" dirty="0"/>
              <a:t>对象建立方法：</a:t>
            </a:r>
            <a:endParaRPr lang="en-US" altLang="zh-CN" dirty="0"/>
          </a:p>
          <a:p>
            <a:pPr lvl="2">
              <a:lnSpc>
                <a:spcPct val="150000"/>
              </a:lnSpc>
            </a:pPr>
            <a:r>
              <a:rPr lang="zh-CN" altLang="en-US" dirty="0"/>
              <a:t>通过</a:t>
            </a:r>
            <a:r>
              <a:rPr lang="en-US" altLang="zh-CN" dirty="0"/>
              <a:t>URL</a:t>
            </a:r>
            <a:r>
              <a:rPr lang="zh-CN" altLang="en-US" dirty="0"/>
              <a:t>对象的</a:t>
            </a:r>
            <a:r>
              <a:rPr lang="en-US" altLang="zh-CN" dirty="0" err="1"/>
              <a:t>openConnection</a:t>
            </a:r>
            <a:r>
              <a:rPr lang="en-US" altLang="zh-CN" dirty="0"/>
              <a:t>()</a:t>
            </a:r>
            <a:r>
              <a:rPr lang="zh-CN" altLang="en-US" dirty="0"/>
              <a:t>方法创建</a:t>
            </a:r>
            <a:endParaRPr lang="en-US" altLang="zh-CN" dirty="0"/>
          </a:p>
          <a:p>
            <a:pPr lvl="2">
              <a:lnSpc>
                <a:spcPct val="150000"/>
              </a:lnSpc>
            </a:pPr>
            <a:r>
              <a:rPr lang="zh-CN" altLang="en-US" dirty="0"/>
              <a:t>使用构造方法：</a:t>
            </a:r>
            <a:r>
              <a:rPr lang="en-US" altLang="zh-CN" dirty="0" err="1"/>
              <a:t>URLConnection</a:t>
            </a:r>
            <a:r>
              <a:rPr lang="en-US" altLang="zh-CN" dirty="0"/>
              <a:t>( URL  </a:t>
            </a:r>
            <a:r>
              <a:rPr lang="en-US" altLang="zh-CN" dirty="0" err="1"/>
              <a:t>url</a:t>
            </a:r>
            <a:r>
              <a:rPr lang="en-US" altLang="zh-CN" dirty="0"/>
              <a:t>);</a:t>
            </a:r>
          </a:p>
          <a:p>
            <a:pPr lvl="1">
              <a:lnSpc>
                <a:spcPct val="150000"/>
              </a:lnSpc>
            </a:pPr>
            <a:r>
              <a:rPr lang="zh-CN" altLang="en-US" dirty="0"/>
              <a:t>常用方法：</a:t>
            </a:r>
            <a:endParaRPr lang="en-US" altLang="zh-CN" dirty="0"/>
          </a:p>
          <a:p>
            <a:pPr lvl="2">
              <a:lnSpc>
                <a:spcPct val="150000"/>
              </a:lnSpc>
            </a:pPr>
            <a:r>
              <a:rPr lang="zh-CN" altLang="en-US" dirty="0"/>
              <a:t>获得响应消息头类方法：</a:t>
            </a:r>
            <a:r>
              <a:rPr lang="en-US" altLang="zh-CN" dirty="0" err="1"/>
              <a:t>getContentType</a:t>
            </a:r>
            <a:r>
              <a:rPr lang="en-US" altLang="zh-CN" dirty="0"/>
              <a:t>()</a:t>
            </a:r>
            <a:r>
              <a:rPr lang="zh-CN" altLang="en-US" dirty="0"/>
              <a:t>、</a:t>
            </a:r>
            <a:r>
              <a:rPr lang="en-US" altLang="zh-CN" dirty="0" err="1"/>
              <a:t>getContentLength</a:t>
            </a:r>
            <a:r>
              <a:rPr lang="en-US" altLang="zh-CN" dirty="0"/>
              <a:t>()</a:t>
            </a:r>
            <a:r>
              <a:rPr lang="zh-CN" altLang="en-US" dirty="0"/>
              <a:t>、</a:t>
            </a:r>
            <a:r>
              <a:rPr lang="en-US" altLang="zh-CN" dirty="0" err="1"/>
              <a:t>getContentEncoding</a:t>
            </a:r>
            <a:r>
              <a:rPr lang="en-US" altLang="zh-CN" dirty="0"/>
              <a:t>()</a:t>
            </a:r>
            <a:r>
              <a:rPr lang="zh-CN" altLang="en-US" dirty="0"/>
              <a:t>、</a:t>
            </a:r>
            <a:r>
              <a:rPr lang="en-US" altLang="zh-CN" dirty="0"/>
              <a:t>……</a:t>
            </a:r>
          </a:p>
          <a:p>
            <a:pPr lvl="2">
              <a:lnSpc>
                <a:spcPct val="150000"/>
              </a:lnSpc>
            </a:pPr>
            <a:r>
              <a:rPr lang="zh-CN" altLang="en-US" dirty="0"/>
              <a:t>获得响应消息主体：</a:t>
            </a:r>
            <a:r>
              <a:rPr lang="en-US" altLang="zh-CN" dirty="0" err="1"/>
              <a:t>getContent</a:t>
            </a:r>
            <a:r>
              <a:rPr lang="en-US" altLang="zh-CN" dirty="0"/>
              <a:t>()</a:t>
            </a:r>
          </a:p>
          <a:p>
            <a:pPr lvl="2">
              <a:lnSpc>
                <a:spcPct val="150000"/>
              </a:lnSpc>
            </a:pPr>
            <a:r>
              <a:rPr lang="zh-CN" altLang="en-US" dirty="0"/>
              <a:t>获得当前连接输入</a:t>
            </a:r>
            <a:r>
              <a:rPr lang="en-US" altLang="zh-CN" dirty="0"/>
              <a:t>/</a:t>
            </a:r>
            <a:r>
              <a:rPr lang="zh-CN" altLang="en-US" dirty="0"/>
              <a:t>输出流对象：</a:t>
            </a:r>
            <a:r>
              <a:rPr lang="en-US" altLang="zh-CN" dirty="0" err="1"/>
              <a:t>getInputStream</a:t>
            </a:r>
            <a:r>
              <a:rPr lang="en-US" altLang="zh-CN" dirty="0"/>
              <a:t>()</a:t>
            </a:r>
            <a:r>
              <a:rPr lang="zh-CN" altLang="en-US" dirty="0"/>
              <a:t>、</a:t>
            </a:r>
            <a:r>
              <a:rPr lang="en-US" altLang="zh-CN" dirty="0" err="1"/>
              <a:t>getOutputStream</a:t>
            </a:r>
            <a:r>
              <a:rPr lang="en-US" altLang="zh-CN" dirty="0"/>
              <a:t>()</a:t>
            </a:r>
          </a:p>
          <a:p>
            <a:pPr lvl="1">
              <a:lnSpc>
                <a:spcPct val="150000"/>
              </a:lnSpc>
            </a:pPr>
            <a:r>
              <a:rPr lang="zh-CN" altLang="en-US" dirty="0"/>
              <a:t>具体查看：</a:t>
            </a:r>
            <a:r>
              <a:rPr lang="en-US" altLang="zh-CN" dirty="0">
                <a:hlinkClick r:id="rId3"/>
              </a:rPr>
              <a:t>http://docs.oracle.com/javase/8/docs/api/java/net/URLConnection.html</a:t>
            </a:r>
            <a:endParaRPr lang="en-US" altLang="zh-CN" dirty="0"/>
          </a:p>
        </p:txBody>
      </p:sp>
    </p:spTree>
    <p:extLst>
      <p:ext uri="{BB962C8B-B14F-4D97-AF65-F5344CB8AC3E}">
        <p14:creationId xmlns:p14="http://schemas.microsoft.com/office/powerpoint/2010/main" val="225613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4" end="4"/>
                                            </p:txEl>
                                          </p:spTgt>
                                        </p:tgtEl>
                                        <p:attrNameLst>
                                          <p:attrName>style.visibility</p:attrName>
                                        </p:attrNameLst>
                                      </p:cBhvr>
                                      <p:to>
                                        <p:strVal val="visible"/>
                                      </p:to>
                                    </p:set>
                                    <p:animEffect transition="in" filter="fade">
                                      <p:cBhvr>
                                        <p:cTn id="7" dur="1000"/>
                                        <p:tgtEl>
                                          <p:spTgt spid="8195">
                                            <p:txEl>
                                              <p:pRg st="4" end="4"/>
                                            </p:txEl>
                                          </p:spTgt>
                                        </p:tgtEl>
                                      </p:cBhvr>
                                    </p:animEffect>
                                    <p:anim calcmode="lin" valueType="num">
                                      <p:cBhvr>
                                        <p:cTn id="8"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5" end="5"/>
                                            </p:txEl>
                                          </p:spTgt>
                                        </p:tgtEl>
                                        <p:attrNameLst>
                                          <p:attrName>style.visibility</p:attrName>
                                        </p:attrNameLst>
                                      </p:cBhvr>
                                      <p:to>
                                        <p:strVal val="visible"/>
                                      </p:to>
                                    </p:set>
                                    <p:animEffect transition="in" filter="fade">
                                      <p:cBhvr>
                                        <p:cTn id="12" dur="1000"/>
                                        <p:tgtEl>
                                          <p:spTgt spid="8195">
                                            <p:txEl>
                                              <p:pRg st="5" end="5"/>
                                            </p:txEl>
                                          </p:spTgt>
                                        </p:tgtEl>
                                      </p:cBhvr>
                                    </p:animEffect>
                                    <p:anim calcmode="lin" valueType="num">
                                      <p:cBhvr>
                                        <p:cTn id="13"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195">
                                            <p:txEl>
                                              <p:pRg st="6" end="6"/>
                                            </p:txEl>
                                          </p:spTgt>
                                        </p:tgtEl>
                                        <p:attrNameLst>
                                          <p:attrName>style.visibility</p:attrName>
                                        </p:attrNameLst>
                                      </p:cBhvr>
                                      <p:to>
                                        <p:strVal val="visible"/>
                                      </p:to>
                                    </p:set>
                                    <p:animEffect transition="in" filter="fade">
                                      <p:cBhvr>
                                        <p:cTn id="17" dur="1000"/>
                                        <p:tgtEl>
                                          <p:spTgt spid="8195">
                                            <p:txEl>
                                              <p:pRg st="6" end="6"/>
                                            </p:txEl>
                                          </p:spTgt>
                                        </p:tgtEl>
                                      </p:cBhvr>
                                    </p:animEffect>
                                    <p:anim calcmode="lin" valueType="num">
                                      <p:cBhvr>
                                        <p:cTn id="18" dur="1000" fill="hold"/>
                                        <p:tgtEl>
                                          <p:spTgt spid="8195">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8195">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195">
                                            <p:txEl>
                                              <p:pRg st="7" end="7"/>
                                            </p:txEl>
                                          </p:spTgt>
                                        </p:tgtEl>
                                        <p:attrNameLst>
                                          <p:attrName>style.visibility</p:attrName>
                                        </p:attrNameLst>
                                      </p:cBhvr>
                                      <p:to>
                                        <p:strVal val="visible"/>
                                      </p:to>
                                    </p:set>
                                    <p:animEffect transition="in" filter="fade">
                                      <p:cBhvr>
                                        <p:cTn id="22" dur="1000"/>
                                        <p:tgtEl>
                                          <p:spTgt spid="8195">
                                            <p:txEl>
                                              <p:pRg st="7" end="7"/>
                                            </p:txEl>
                                          </p:spTgt>
                                        </p:tgtEl>
                                      </p:cBhvr>
                                    </p:animEffect>
                                    <p:anim calcmode="lin" valueType="num">
                                      <p:cBhvr>
                                        <p:cTn id="23" dur="1000" fill="hold"/>
                                        <p:tgtEl>
                                          <p:spTgt spid="8195">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819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8195">
                                            <p:txEl>
                                              <p:pRg st="8" end="8"/>
                                            </p:txEl>
                                          </p:spTgt>
                                        </p:tgtEl>
                                        <p:attrNameLst>
                                          <p:attrName>style.visibility</p:attrName>
                                        </p:attrNameLst>
                                      </p:cBhvr>
                                      <p:to>
                                        <p:strVal val="visible"/>
                                      </p:to>
                                    </p:set>
                                    <p:animEffect transition="in" filter="fade">
                                      <p:cBhvr>
                                        <p:cTn id="29" dur="1000"/>
                                        <p:tgtEl>
                                          <p:spTgt spid="8195">
                                            <p:txEl>
                                              <p:pRg st="8" end="8"/>
                                            </p:txEl>
                                          </p:spTgt>
                                        </p:tgtEl>
                                      </p:cBhvr>
                                    </p:animEffect>
                                    <p:anim calcmode="lin" valueType="num">
                                      <p:cBhvr>
                                        <p:cTn id="30" dur="1000" fill="hold"/>
                                        <p:tgtEl>
                                          <p:spTgt spid="8195">
                                            <p:txEl>
                                              <p:pRg st="8" end="8"/>
                                            </p:txEl>
                                          </p:spTgt>
                                        </p:tgtEl>
                                        <p:attrNameLst>
                                          <p:attrName>ppt_x</p:attrName>
                                        </p:attrNameLst>
                                      </p:cBhvr>
                                      <p:tavLst>
                                        <p:tav tm="0">
                                          <p:val>
                                            <p:strVal val="#ppt_x"/>
                                          </p:val>
                                        </p:tav>
                                        <p:tav tm="100000">
                                          <p:val>
                                            <p:strVal val="#ppt_x"/>
                                          </p:val>
                                        </p:tav>
                                      </p:tavLst>
                                    </p:anim>
                                    <p:anim calcmode="lin" valueType="num">
                                      <p:cBhvr>
                                        <p:cTn id="31" dur="1000" fill="hold"/>
                                        <p:tgtEl>
                                          <p:spTgt spid="819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dirty="0"/>
              <a:t>URL</a:t>
            </a:r>
            <a:r>
              <a:rPr lang="zh-CN" altLang="en-US" dirty="0"/>
              <a:t>网络编程核心操作类</a:t>
            </a:r>
          </a:p>
        </p:txBody>
      </p:sp>
      <p:sp>
        <p:nvSpPr>
          <p:cNvPr id="8195" name="内容占位符 2"/>
          <p:cNvSpPr>
            <a:spLocks noGrp="1"/>
          </p:cNvSpPr>
          <p:nvPr>
            <p:ph idx="1"/>
          </p:nvPr>
        </p:nvSpPr>
        <p:spPr>
          <a:xfrm>
            <a:off x="609600" y="1160749"/>
            <a:ext cx="9734872" cy="4965415"/>
          </a:xfrm>
        </p:spPr>
        <p:txBody>
          <a:bodyPr/>
          <a:lstStyle/>
          <a:p>
            <a:pPr>
              <a:lnSpc>
                <a:spcPct val="150000"/>
              </a:lnSpc>
            </a:pPr>
            <a:r>
              <a:rPr lang="en-US" altLang="zh-CN" dirty="0" err="1"/>
              <a:t>URLConnection</a:t>
            </a:r>
            <a:r>
              <a:rPr lang="zh-CN" altLang="en-US" dirty="0"/>
              <a:t>类：</a:t>
            </a:r>
            <a:endParaRPr lang="en-US" altLang="zh-CN" dirty="0"/>
          </a:p>
        </p:txBody>
      </p:sp>
      <p:sp>
        <p:nvSpPr>
          <p:cNvPr id="4" name="Rectangle 4"/>
          <p:cNvSpPr>
            <a:spLocks noChangeArrowheads="1"/>
          </p:cNvSpPr>
          <p:nvPr/>
        </p:nvSpPr>
        <p:spPr bwMode="auto">
          <a:xfrm>
            <a:off x="4007768" y="908720"/>
            <a:ext cx="7992888" cy="5949280"/>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kern="0" dirty="0" err="1">
                <a:solidFill>
                  <a:schemeClr val="tx1"/>
                </a:solidFill>
                <a:latin typeface="微软雅黑" pitchFamily="34" charset="-122"/>
                <a:ea typeface="宋体" pitchFamily="2" charset="-122"/>
              </a:rPr>
              <a:t>url</a:t>
            </a:r>
            <a:r>
              <a:rPr lang="en-US" altLang="zh-CN" kern="0" dirty="0">
                <a:solidFill>
                  <a:schemeClr val="tx1"/>
                </a:solidFill>
                <a:latin typeface="微软雅黑" pitchFamily="34" charset="-122"/>
                <a:ea typeface="宋体" pitchFamily="2" charset="-122"/>
              </a:rPr>
              <a:t> = new URL("http://");</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打开连接</a:t>
            </a:r>
          </a:p>
          <a:p>
            <a:pPr eaLnBrk="0" hangingPunct="0">
              <a:spcBef>
                <a:spcPct val="20000"/>
              </a:spcBef>
            </a:pPr>
            <a:r>
              <a:rPr lang="en-US" altLang="zh-CN" kern="0" dirty="0" err="1">
                <a:solidFill>
                  <a:schemeClr val="tx1"/>
                </a:solidFill>
                <a:latin typeface="微软雅黑" pitchFamily="34" charset="-122"/>
                <a:ea typeface="宋体" pitchFamily="2" charset="-122"/>
              </a:rPr>
              <a:t>URLConnection</a:t>
            </a:r>
            <a:r>
              <a:rPr lang="en-US" altLang="zh-CN" kern="0" dirty="0">
                <a:solidFill>
                  <a:schemeClr val="tx1"/>
                </a:solidFill>
                <a:latin typeface="微软雅黑" pitchFamily="34" charset="-122"/>
                <a:ea typeface="宋体" pitchFamily="2" charset="-122"/>
              </a:rPr>
              <a:t> conn = </a:t>
            </a:r>
            <a:r>
              <a:rPr lang="en-US" altLang="zh-CN" kern="0" dirty="0" err="1">
                <a:solidFill>
                  <a:schemeClr val="tx1"/>
                </a:solidFill>
                <a:latin typeface="微软雅黑" pitchFamily="34" charset="-122"/>
                <a:ea typeface="宋体" pitchFamily="2" charset="-122"/>
              </a:rPr>
              <a:t>url.openConnection</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得到输入流</a:t>
            </a:r>
          </a:p>
          <a:p>
            <a:pPr eaLnBrk="0" hangingPunct="0">
              <a:spcBef>
                <a:spcPct val="20000"/>
              </a:spcBef>
            </a:pPr>
            <a:r>
              <a:rPr lang="en-US" altLang="zh-CN" kern="0" dirty="0" err="1">
                <a:solidFill>
                  <a:schemeClr val="tx1"/>
                </a:solidFill>
                <a:latin typeface="微软雅黑" pitchFamily="34" charset="-122"/>
                <a:ea typeface="宋体" pitchFamily="2" charset="-122"/>
              </a:rPr>
              <a:t>InputStream</a:t>
            </a:r>
            <a:r>
              <a:rPr lang="en-US" altLang="zh-CN" kern="0" dirty="0">
                <a:solidFill>
                  <a:schemeClr val="tx1"/>
                </a:solidFill>
                <a:latin typeface="微软雅黑" pitchFamily="34" charset="-122"/>
                <a:ea typeface="宋体" pitchFamily="2" charset="-122"/>
              </a:rPr>
              <a:t> is = </a:t>
            </a:r>
            <a:r>
              <a:rPr lang="en-US" altLang="zh-CN" kern="0" dirty="0" err="1">
                <a:solidFill>
                  <a:schemeClr val="tx1"/>
                </a:solidFill>
                <a:latin typeface="微软雅黑" pitchFamily="34" charset="-122"/>
                <a:ea typeface="宋体" pitchFamily="2" charset="-122"/>
              </a:rPr>
              <a:t>conn.getInputStream</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关于</a:t>
            </a:r>
            <a:r>
              <a:rPr lang="en-US" altLang="zh-CN" kern="0" dirty="0">
                <a:solidFill>
                  <a:schemeClr val="tx1"/>
                </a:solidFill>
                <a:latin typeface="微软雅黑" pitchFamily="34" charset="-122"/>
                <a:ea typeface="宋体" pitchFamily="2" charset="-122"/>
              </a:rPr>
              <a:t>IO</a:t>
            </a:r>
            <a:r>
              <a:rPr lang="zh-CN" altLang="en-US" kern="0" dirty="0">
                <a:solidFill>
                  <a:schemeClr val="tx1"/>
                </a:solidFill>
                <a:latin typeface="微软雅黑" pitchFamily="34" charset="-122"/>
                <a:ea typeface="宋体" pitchFamily="2" charset="-122"/>
              </a:rPr>
              <a:t>流的用法和写法一定要熟悉</a:t>
            </a:r>
          </a:p>
          <a:p>
            <a:pPr eaLnBrk="0" hangingPunct="0">
              <a:spcBef>
                <a:spcPct val="20000"/>
              </a:spcBef>
            </a:pPr>
            <a:r>
              <a:rPr lang="en-US" altLang="zh-CN" kern="0" dirty="0" err="1">
                <a:solidFill>
                  <a:schemeClr val="tx1"/>
                </a:solidFill>
                <a:latin typeface="微软雅黑" pitchFamily="34" charset="-122"/>
                <a:ea typeface="宋体" pitchFamily="2" charset="-122"/>
              </a:rPr>
              <a:t>OutputStream</a:t>
            </a:r>
            <a:r>
              <a:rPr lang="en-US" altLang="zh-CN" kern="0" dirty="0">
                <a:solidFill>
                  <a:schemeClr val="tx1"/>
                </a:solidFill>
                <a:latin typeface="微软雅黑" pitchFamily="34" charset="-122"/>
                <a:ea typeface="宋体" pitchFamily="2" charset="-122"/>
              </a:rPr>
              <a:t> </a:t>
            </a:r>
            <a:r>
              <a:rPr lang="en-US" altLang="zh-CN" kern="0" dirty="0" err="1">
                <a:solidFill>
                  <a:schemeClr val="tx1"/>
                </a:solidFill>
                <a:latin typeface="微软雅黑" pitchFamily="34" charset="-122"/>
                <a:ea typeface="宋体" pitchFamily="2" charset="-122"/>
              </a:rPr>
              <a:t>os</a:t>
            </a:r>
            <a:r>
              <a:rPr lang="en-US" altLang="zh-CN" kern="0" dirty="0">
                <a:solidFill>
                  <a:schemeClr val="tx1"/>
                </a:solidFill>
                <a:latin typeface="微软雅黑" pitchFamily="34" charset="-122"/>
                <a:ea typeface="宋体" pitchFamily="2" charset="-122"/>
              </a:rPr>
              <a:t> = new </a:t>
            </a:r>
            <a:r>
              <a:rPr lang="en-US" altLang="zh-CN" kern="0" dirty="0" err="1">
                <a:solidFill>
                  <a:schemeClr val="tx1"/>
                </a:solidFill>
                <a:latin typeface="微软雅黑" pitchFamily="34" charset="-122"/>
                <a:ea typeface="宋体" pitchFamily="2" charset="-122"/>
              </a:rPr>
              <a:t>FileOutputStream</a:t>
            </a:r>
            <a:r>
              <a:rPr lang="en-US" altLang="zh-CN" kern="0" dirty="0">
                <a:solidFill>
                  <a:schemeClr val="tx1"/>
                </a:solidFill>
                <a:latin typeface="微软雅黑" pitchFamily="34" charset="-122"/>
                <a:ea typeface="宋体" pitchFamily="2" charset="-122"/>
              </a:rPr>
              <a:t>("d:\\baidu.png");</a:t>
            </a:r>
          </a:p>
          <a:p>
            <a:pPr eaLnBrk="0" hangingPunct="0">
              <a:spcBef>
                <a:spcPct val="20000"/>
              </a:spcBef>
            </a:pPr>
            <a:endParaRPr lang="zh-CN" altLang="en-US" kern="0" dirty="0">
              <a:solidFill>
                <a:schemeClr val="tx1"/>
              </a:solidFill>
              <a:latin typeface="微软雅黑" pitchFamily="34" charset="-122"/>
              <a:ea typeface="宋体" pitchFamily="2" charset="-122"/>
            </a:endParaRPr>
          </a:p>
          <a:p>
            <a:pPr eaLnBrk="0" hangingPunct="0">
              <a:spcBef>
                <a:spcPct val="20000"/>
              </a:spcBef>
            </a:pPr>
            <a:r>
              <a:rPr lang="en-US" altLang="zh-CN" kern="0" dirty="0">
                <a:solidFill>
                  <a:schemeClr val="tx1"/>
                </a:solidFill>
                <a:latin typeface="微软雅黑" pitchFamily="34" charset="-122"/>
                <a:ea typeface="宋体" pitchFamily="2" charset="-122"/>
              </a:rPr>
              <a:t>byte[] buffer = new byte[2048];</a:t>
            </a:r>
          </a:p>
          <a:p>
            <a:pPr eaLnBrk="0" hangingPunct="0">
              <a:spcBef>
                <a:spcPct val="20000"/>
              </a:spcBef>
            </a:pPr>
            <a:r>
              <a:rPr lang="en-US" altLang="zh-CN" kern="0" dirty="0" err="1">
                <a:solidFill>
                  <a:schemeClr val="tx1"/>
                </a:solidFill>
                <a:latin typeface="微软雅黑" pitchFamily="34" charset="-122"/>
                <a:ea typeface="宋体" pitchFamily="2" charset="-122"/>
              </a:rPr>
              <a:t>int</a:t>
            </a:r>
            <a:r>
              <a:rPr lang="en-US" altLang="zh-CN" kern="0" dirty="0">
                <a:solidFill>
                  <a:schemeClr val="tx1"/>
                </a:solidFill>
                <a:latin typeface="微软雅黑" pitchFamily="34" charset="-122"/>
                <a:ea typeface="宋体" pitchFamily="2" charset="-122"/>
              </a:rPr>
              <a:t> length = 0;</a:t>
            </a:r>
          </a:p>
          <a:p>
            <a:pPr eaLnBrk="0" hangingPunct="0">
              <a:spcBef>
                <a:spcPct val="20000"/>
              </a:spcBef>
            </a:pPr>
            <a:endParaRPr lang="zh-CN" altLang="en-US" kern="0" dirty="0">
              <a:solidFill>
                <a:schemeClr val="tx1"/>
              </a:solidFill>
              <a:latin typeface="微软雅黑" pitchFamily="34" charset="-122"/>
              <a:ea typeface="宋体" pitchFamily="2" charset="-122"/>
            </a:endParaRPr>
          </a:p>
          <a:p>
            <a:pPr eaLnBrk="0" hangingPunct="0">
              <a:spcBef>
                <a:spcPct val="20000"/>
              </a:spcBef>
            </a:pPr>
            <a:r>
              <a:rPr lang="en-US" altLang="zh-CN" kern="0" dirty="0">
                <a:solidFill>
                  <a:schemeClr val="tx1"/>
                </a:solidFill>
                <a:latin typeface="微软雅黑" pitchFamily="34" charset="-122"/>
                <a:ea typeface="宋体" pitchFamily="2" charset="-122"/>
              </a:rPr>
              <a:t>while (-1 != (length = </a:t>
            </a:r>
            <a:r>
              <a:rPr lang="en-US" altLang="zh-CN" kern="0" dirty="0" err="1">
                <a:solidFill>
                  <a:schemeClr val="tx1"/>
                </a:solidFill>
                <a:latin typeface="微软雅黑" pitchFamily="34" charset="-122"/>
                <a:ea typeface="宋体" pitchFamily="2" charset="-122"/>
              </a:rPr>
              <a:t>is.read</a:t>
            </a:r>
            <a:r>
              <a:rPr lang="en-US" altLang="zh-CN" kern="0" dirty="0">
                <a:solidFill>
                  <a:schemeClr val="tx1"/>
                </a:solidFill>
                <a:latin typeface="微软雅黑" pitchFamily="34" charset="-122"/>
                <a:ea typeface="宋体" pitchFamily="2" charset="-122"/>
              </a:rPr>
              <a:t>(buffer, 0, </a:t>
            </a:r>
            <a:r>
              <a:rPr lang="en-US" altLang="zh-CN" kern="0" dirty="0" err="1">
                <a:solidFill>
                  <a:schemeClr val="tx1"/>
                </a:solidFill>
                <a:latin typeface="微软雅黑" pitchFamily="34" charset="-122"/>
                <a:ea typeface="宋体" pitchFamily="2" charset="-122"/>
              </a:rPr>
              <a:t>buffer.length</a:t>
            </a:r>
            <a:r>
              <a:rPr lang="en-US" altLang="zh-CN" kern="0" dirty="0">
                <a:solidFill>
                  <a:schemeClr val="tx1"/>
                </a:solidFill>
                <a:latin typeface="微软雅黑" pitchFamily="34" charset="-122"/>
                <a:ea typeface="宋体" pitchFamily="2" charset="-122"/>
              </a:rPr>
              <a:t>))) {</a:t>
            </a:r>
          </a:p>
          <a:p>
            <a:pPr eaLnBrk="0" hangingPunct="0">
              <a:spcBef>
                <a:spcPct val="20000"/>
              </a:spcBef>
            </a:pPr>
            <a:r>
              <a:rPr lang="en-US" altLang="zh-CN" kern="0" dirty="0" err="1">
                <a:solidFill>
                  <a:schemeClr val="tx1"/>
                </a:solidFill>
                <a:latin typeface="微软雅黑" pitchFamily="34" charset="-122"/>
                <a:ea typeface="宋体" pitchFamily="2" charset="-122"/>
              </a:rPr>
              <a:t>os.write</a:t>
            </a:r>
            <a:r>
              <a:rPr lang="en-US" altLang="zh-CN" kern="0" dirty="0">
                <a:solidFill>
                  <a:schemeClr val="tx1"/>
                </a:solidFill>
                <a:latin typeface="微软雅黑" pitchFamily="34" charset="-122"/>
                <a:ea typeface="宋体" pitchFamily="2" charset="-122"/>
              </a:rPr>
              <a:t>(buffer, 0, length);</a:t>
            </a:r>
          </a:p>
          <a:p>
            <a:pPr eaLnBrk="0" hangingPunct="0">
              <a:spcBef>
                <a:spcPct val="20000"/>
              </a:spcBef>
            </a:pP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err="1">
                <a:solidFill>
                  <a:schemeClr val="tx1"/>
                </a:solidFill>
                <a:latin typeface="微软雅黑" pitchFamily="34" charset="-122"/>
                <a:ea typeface="宋体" pitchFamily="2" charset="-122"/>
              </a:rPr>
              <a:t>is.close</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err="1">
                <a:solidFill>
                  <a:schemeClr val="tx1"/>
                </a:solidFill>
                <a:latin typeface="微软雅黑" pitchFamily="34" charset="-122"/>
                <a:ea typeface="宋体" pitchFamily="2" charset="-122"/>
              </a:rPr>
              <a:t>os.close</a:t>
            </a:r>
            <a:r>
              <a:rPr lang="en-US" altLang="zh-CN" kern="0" dirty="0">
                <a:solidFill>
                  <a:schemeClr val="tx1"/>
                </a:solidFill>
                <a:latin typeface="微软雅黑" pitchFamily="34" charset="-122"/>
                <a:ea typeface="宋体" pitchFamily="2" charset="-122"/>
              </a:rPr>
              <a:t>();</a:t>
            </a:r>
          </a:p>
        </p:txBody>
      </p:sp>
    </p:spTree>
    <p:extLst>
      <p:ext uri="{BB962C8B-B14F-4D97-AF65-F5344CB8AC3E}">
        <p14:creationId xmlns:p14="http://schemas.microsoft.com/office/powerpoint/2010/main" val="184388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a:t>URL</a:t>
            </a:r>
            <a:r>
              <a:rPr lang="zh-CN" altLang="en-US"/>
              <a:t>网络编程核心操作类</a:t>
            </a:r>
            <a:endParaRPr lang="zh-CN" altLang="en-US" dirty="0"/>
          </a:p>
        </p:txBody>
      </p:sp>
      <p:sp>
        <p:nvSpPr>
          <p:cNvPr id="8195" name="内容占位符 2"/>
          <p:cNvSpPr>
            <a:spLocks noGrp="1"/>
          </p:cNvSpPr>
          <p:nvPr>
            <p:ph idx="1"/>
          </p:nvPr>
        </p:nvSpPr>
        <p:spPr/>
        <p:txBody>
          <a:bodyPr/>
          <a:lstStyle/>
          <a:p>
            <a:pPr>
              <a:lnSpc>
                <a:spcPct val="150000"/>
              </a:lnSpc>
            </a:pPr>
            <a:r>
              <a:rPr lang="en-US" altLang="zh-CN" dirty="0" err="1"/>
              <a:t>HttpURLConnection</a:t>
            </a:r>
            <a:r>
              <a:rPr lang="zh-CN" altLang="en-US" dirty="0"/>
              <a:t>类：特定支持</a:t>
            </a:r>
            <a:r>
              <a:rPr lang="en-US" altLang="zh-CN" dirty="0"/>
              <a:t>HTTP</a:t>
            </a:r>
            <a:r>
              <a:rPr lang="zh-CN" altLang="en-US" dirty="0"/>
              <a:t>协议的</a:t>
            </a:r>
            <a:r>
              <a:rPr lang="en-US" altLang="zh-CN" dirty="0" err="1"/>
              <a:t>URLConnection</a:t>
            </a:r>
            <a:r>
              <a:rPr lang="zh-CN" altLang="en-US" dirty="0"/>
              <a:t>。</a:t>
            </a:r>
            <a:endParaRPr lang="en-US" altLang="zh-CN" dirty="0"/>
          </a:p>
          <a:p>
            <a:pPr lvl="1">
              <a:lnSpc>
                <a:spcPct val="150000"/>
              </a:lnSpc>
            </a:pPr>
            <a:r>
              <a:rPr lang="zh-CN" altLang="en-US" dirty="0"/>
              <a:t>对象建立方法：</a:t>
            </a:r>
            <a:endParaRPr lang="en-US" altLang="zh-CN" dirty="0"/>
          </a:p>
          <a:p>
            <a:pPr lvl="2">
              <a:lnSpc>
                <a:spcPct val="150000"/>
              </a:lnSpc>
            </a:pPr>
            <a:r>
              <a:rPr lang="zh-CN" altLang="en-US" dirty="0"/>
              <a:t>通过</a:t>
            </a:r>
            <a:r>
              <a:rPr lang="en-US" altLang="zh-CN" dirty="0"/>
              <a:t>URL</a:t>
            </a:r>
            <a:r>
              <a:rPr lang="zh-CN" altLang="en-US" dirty="0"/>
              <a:t>对象的</a:t>
            </a:r>
            <a:r>
              <a:rPr lang="en-US" altLang="zh-CN" dirty="0" err="1"/>
              <a:t>openConnection</a:t>
            </a:r>
            <a:r>
              <a:rPr lang="en-US" altLang="zh-CN" dirty="0"/>
              <a:t>()</a:t>
            </a:r>
            <a:r>
              <a:rPr lang="zh-CN" altLang="en-US" dirty="0"/>
              <a:t>方法创建，强制转换为目标对象</a:t>
            </a:r>
            <a:endParaRPr lang="en-US" altLang="zh-CN" dirty="0"/>
          </a:p>
          <a:p>
            <a:pPr lvl="2">
              <a:lnSpc>
                <a:spcPct val="150000"/>
              </a:lnSpc>
            </a:pPr>
            <a:r>
              <a:rPr lang="zh-CN" altLang="en-US" dirty="0"/>
              <a:t>使用构造方法：</a:t>
            </a:r>
            <a:r>
              <a:rPr lang="en-US" altLang="zh-CN" dirty="0" err="1"/>
              <a:t>HttpURLConnection</a:t>
            </a:r>
            <a:r>
              <a:rPr lang="en-US" altLang="zh-CN" dirty="0"/>
              <a:t>( URL  </a:t>
            </a:r>
            <a:r>
              <a:rPr lang="en-US" altLang="zh-CN" dirty="0" err="1"/>
              <a:t>url</a:t>
            </a:r>
            <a:r>
              <a:rPr lang="en-US" altLang="zh-CN" dirty="0"/>
              <a:t>);</a:t>
            </a:r>
          </a:p>
          <a:p>
            <a:pPr lvl="1">
              <a:lnSpc>
                <a:spcPct val="150000"/>
              </a:lnSpc>
            </a:pPr>
            <a:r>
              <a:rPr lang="zh-CN" altLang="en-US" dirty="0"/>
              <a:t>常用方法：</a:t>
            </a:r>
            <a:endParaRPr lang="en-US" altLang="zh-CN" dirty="0"/>
          </a:p>
          <a:p>
            <a:pPr lvl="2">
              <a:lnSpc>
                <a:spcPct val="150000"/>
              </a:lnSpc>
            </a:pPr>
            <a:r>
              <a:rPr lang="zh-CN" altLang="en-US" dirty="0"/>
              <a:t>从</a:t>
            </a:r>
            <a:r>
              <a:rPr lang="en-US" altLang="zh-CN" dirty="0" err="1"/>
              <a:t>URLConnection</a:t>
            </a:r>
            <a:r>
              <a:rPr lang="zh-CN" altLang="en-US" dirty="0"/>
              <a:t>类继承的方法</a:t>
            </a:r>
            <a:endParaRPr lang="en-US" altLang="zh-CN" dirty="0"/>
          </a:p>
          <a:p>
            <a:pPr lvl="2">
              <a:lnSpc>
                <a:spcPct val="150000"/>
              </a:lnSpc>
            </a:pPr>
            <a:r>
              <a:rPr lang="zh-CN" altLang="en-US" dirty="0"/>
              <a:t>针对</a:t>
            </a:r>
            <a:r>
              <a:rPr lang="en-US" altLang="zh-CN" dirty="0"/>
              <a:t>HTTP</a:t>
            </a:r>
            <a:r>
              <a:rPr lang="zh-CN" altLang="en-US" dirty="0"/>
              <a:t>请求响应消息的特定方法：</a:t>
            </a:r>
            <a:r>
              <a:rPr lang="en-US" altLang="zh-CN" dirty="0" err="1"/>
              <a:t>getRequestMethod</a:t>
            </a:r>
            <a:r>
              <a:rPr lang="en-US" altLang="zh-CN" dirty="0"/>
              <a:t>()</a:t>
            </a:r>
            <a:r>
              <a:rPr lang="zh-CN" altLang="en-US" dirty="0"/>
              <a:t>、</a:t>
            </a:r>
            <a:r>
              <a:rPr lang="en-US" altLang="zh-CN" dirty="0" err="1"/>
              <a:t>setRequestMethod</a:t>
            </a:r>
            <a:r>
              <a:rPr lang="en-US" altLang="zh-CN" dirty="0"/>
              <a:t>()</a:t>
            </a:r>
            <a:r>
              <a:rPr lang="zh-CN" altLang="en-US" dirty="0"/>
              <a:t>、</a:t>
            </a:r>
            <a:r>
              <a:rPr lang="en-US" altLang="zh-CN" dirty="0" err="1"/>
              <a:t>getResponseCode</a:t>
            </a:r>
            <a:r>
              <a:rPr lang="en-US" altLang="zh-CN" dirty="0"/>
              <a:t>()</a:t>
            </a:r>
            <a:r>
              <a:rPr lang="zh-CN" altLang="en-US" dirty="0"/>
              <a:t>、</a:t>
            </a:r>
            <a:r>
              <a:rPr lang="en-US" altLang="zh-CN" dirty="0" err="1"/>
              <a:t>getResponseMessage</a:t>
            </a:r>
            <a:r>
              <a:rPr lang="en-US" altLang="zh-CN" dirty="0"/>
              <a:t>()</a:t>
            </a:r>
            <a:r>
              <a:rPr lang="zh-CN" altLang="en-US" dirty="0"/>
              <a:t>、</a:t>
            </a:r>
            <a:r>
              <a:rPr lang="en-US" altLang="zh-CN" dirty="0"/>
              <a:t>……</a:t>
            </a:r>
          </a:p>
          <a:p>
            <a:pPr lvl="1">
              <a:lnSpc>
                <a:spcPct val="150000"/>
              </a:lnSpc>
            </a:pPr>
            <a:r>
              <a:rPr lang="zh-CN" altLang="en-US" dirty="0"/>
              <a:t>具体查看：</a:t>
            </a:r>
            <a:r>
              <a:rPr lang="en-US" altLang="zh-CN" dirty="0">
                <a:hlinkClick r:id="rId3"/>
              </a:rPr>
              <a:t>http</a:t>
            </a:r>
            <a:r>
              <a:rPr lang="en-US" altLang="zh-CN">
                <a:hlinkClick r:id="rId3"/>
              </a:rPr>
              <a:t>://docs.oracle.com/javase/8/docs/api/java/net/HttpURLConnection.html</a:t>
            </a:r>
            <a:endParaRPr lang="en-US" altLang="zh-CN" dirty="0"/>
          </a:p>
        </p:txBody>
      </p:sp>
    </p:spTree>
    <p:extLst>
      <p:ext uri="{BB962C8B-B14F-4D97-AF65-F5344CB8AC3E}">
        <p14:creationId xmlns:p14="http://schemas.microsoft.com/office/powerpoint/2010/main" val="206528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4" end="4"/>
                                            </p:txEl>
                                          </p:spTgt>
                                        </p:tgtEl>
                                        <p:attrNameLst>
                                          <p:attrName>style.visibility</p:attrName>
                                        </p:attrNameLst>
                                      </p:cBhvr>
                                      <p:to>
                                        <p:strVal val="visible"/>
                                      </p:to>
                                    </p:set>
                                    <p:animEffect transition="in" filter="fade">
                                      <p:cBhvr>
                                        <p:cTn id="7" dur="1000"/>
                                        <p:tgtEl>
                                          <p:spTgt spid="8195">
                                            <p:txEl>
                                              <p:pRg st="4" end="4"/>
                                            </p:txEl>
                                          </p:spTgt>
                                        </p:tgtEl>
                                      </p:cBhvr>
                                    </p:animEffect>
                                    <p:anim calcmode="lin" valueType="num">
                                      <p:cBhvr>
                                        <p:cTn id="8"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5" end="5"/>
                                            </p:txEl>
                                          </p:spTgt>
                                        </p:tgtEl>
                                        <p:attrNameLst>
                                          <p:attrName>style.visibility</p:attrName>
                                        </p:attrNameLst>
                                      </p:cBhvr>
                                      <p:to>
                                        <p:strVal val="visible"/>
                                      </p:to>
                                    </p:set>
                                    <p:animEffect transition="in" filter="fade">
                                      <p:cBhvr>
                                        <p:cTn id="12" dur="1000"/>
                                        <p:tgtEl>
                                          <p:spTgt spid="8195">
                                            <p:txEl>
                                              <p:pRg st="5" end="5"/>
                                            </p:txEl>
                                          </p:spTgt>
                                        </p:tgtEl>
                                      </p:cBhvr>
                                    </p:animEffect>
                                    <p:anim calcmode="lin" valueType="num">
                                      <p:cBhvr>
                                        <p:cTn id="13"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195">
                                            <p:txEl>
                                              <p:pRg st="6" end="6"/>
                                            </p:txEl>
                                          </p:spTgt>
                                        </p:tgtEl>
                                        <p:attrNameLst>
                                          <p:attrName>style.visibility</p:attrName>
                                        </p:attrNameLst>
                                      </p:cBhvr>
                                      <p:to>
                                        <p:strVal val="visible"/>
                                      </p:to>
                                    </p:set>
                                    <p:animEffect transition="in" filter="fade">
                                      <p:cBhvr>
                                        <p:cTn id="17" dur="1000"/>
                                        <p:tgtEl>
                                          <p:spTgt spid="8195">
                                            <p:txEl>
                                              <p:pRg st="6" end="6"/>
                                            </p:txEl>
                                          </p:spTgt>
                                        </p:tgtEl>
                                      </p:cBhvr>
                                    </p:animEffect>
                                    <p:anim calcmode="lin" valueType="num">
                                      <p:cBhvr>
                                        <p:cTn id="18" dur="1000" fill="hold"/>
                                        <p:tgtEl>
                                          <p:spTgt spid="8195">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819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dirty="0"/>
              <a:t>URL</a:t>
            </a:r>
            <a:r>
              <a:rPr lang="zh-CN" altLang="en-US" dirty="0"/>
              <a:t>网络编程实例：文件下载</a:t>
            </a:r>
          </a:p>
        </p:txBody>
      </p:sp>
      <p:sp>
        <p:nvSpPr>
          <p:cNvPr id="8195" name="内容占位符 2"/>
          <p:cNvSpPr>
            <a:spLocks noGrp="1"/>
          </p:cNvSpPr>
          <p:nvPr>
            <p:ph idx="1"/>
          </p:nvPr>
        </p:nvSpPr>
        <p:spPr/>
        <p:txBody>
          <a:bodyPr/>
          <a:lstStyle/>
          <a:p>
            <a:r>
              <a:rPr lang="zh-CN" altLang="en-US" dirty="0"/>
              <a:t>下载服务器端文件，基本思路：</a:t>
            </a:r>
            <a:endParaRPr lang="en-US" altLang="zh-CN" dirty="0"/>
          </a:p>
          <a:p>
            <a:pPr lvl="1"/>
            <a:r>
              <a:rPr lang="zh-CN" altLang="en-US" dirty="0"/>
              <a:t>创建</a:t>
            </a:r>
            <a:r>
              <a:rPr lang="en-US" altLang="zh-CN" dirty="0"/>
              <a:t>URL</a:t>
            </a:r>
            <a:r>
              <a:rPr lang="zh-CN" altLang="en-US" dirty="0"/>
              <a:t>对象：</a:t>
            </a:r>
            <a:r>
              <a:rPr lang="en-US" altLang="zh-CN" dirty="0"/>
              <a:t>URL </a:t>
            </a:r>
            <a:r>
              <a:rPr lang="en-US" altLang="zh-CN" dirty="0" err="1"/>
              <a:t>url</a:t>
            </a:r>
            <a:r>
              <a:rPr lang="en-US" altLang="zh-CN" dirty="0"/>
              <a:t> = new URL( </a:t>
            </a:r>
            <a:r>
              <a:rPr lang="zh-CN" altLang="en-US" dirty="0"/>
              <a:t>文件地址 </a:t>
            </a:r>
            <a:r>
              <a:rPr lang="en-US" altLang="zh-CN" dirty="0"/>
              <a:t>);</a:t>
            </a:r>
          </a:p>
          <a:p>
            <a:pPr lvl="1"/>
            <a:r>
              <a:rPr lang="zh-CN" altLang="en-US" dirty="0"/>
              <a:t>获取服务器端输入流：</a:t>
            </a:r>
            <a:r>
              <a:rPr lang="en-US" altLang="zh-CN" dirty="0" err="1"/>
              <a:t>InputStream</a:t>
            </a:r>
            <a:r>
              <a:rPr lang="en-US" altLang="zh-CN" dirty="0"/>
              <a:t> is = </a:t>
            </a:r>
            <a:r>
              <a:rPr lang="en-US" altLang="zh-CN" dirty="0" err="1"/>
              <a:t>url.openStream</a:t>
            </a:r>
            <a:r>
              <a:rPr lang="en-US" altLang="zh-CN" dirty="0"/>
              <a:t>();</a:t>
            </a:r>
          </a:p>
          <a:p>
            <a:pPr lvl="1"/>
            <a:r>
              <a:rPr lang="zh-CN" altLang="en-US" dirty="0"/>
              <a:t>文件读写：从输入流中读取字节写入到输出流（文件）中。</a:t>
            </a:r>
            <a:endParaRPr lang="en-US" altLang="zh-CN" dirty="0"/>
          </a:p>
        </p:txBody>
      </p:sp>
      <p:sp>
        <p:nvSpPr>
          <p:cNvPr id="5" name="Rectangle 4"/>
          <p:cNvSpPr>
            <a:spLocks noChangeArrowheads="1"/>
          </p:cNvSpPr>
          <p:nvPr/>
        </p:nvSpPr>
        <p:spPr bwMode="auto">
          <a:xfrm>
            <a:off x="911424" y="2780928"/>
            <a:ext cx="10153128" cy="4104456"/>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kern="0" dirty="0">
                <a:solidFill>
                  <a:schemeClr val="tx1"/>
                </a:solidFill>
                <a:latin typeface="微软雅黑" pitchFamily="34" charset="-122"/>
                <a:ea typeface="宋体" pitchFamily="2" charset="-122"/>
              </a:rPr>
              <a:t>String </a:t>
            </a:r>
            <a:r>
              <a:rPr lang="en-US" altLang="zh-CN" kern="0" dirty="0" err="1">
                <a:solidFill>
                  <a:schemeClr val="tx1"/>
                </a:solidFill>
                <a:latin typeface="微软雅黑" pitchFamily="34" charset="-122"/>
                <a:ea typeface="宋体" pitchFamily="2" charset="-122"/>
              </a:rPr>
              <a:t>sUrl</a:t>
            </a:r>
            <a:r>
              <a:rPr lang="en-US" altLang="zh-CN" kern="0" dirty="0">
                <a:solidFill>
                  <a:schemeClr val="tx1"/>
                </a:solidFill>
                <a:latin typeface="微软雅黑" pitchFamily="34" charset="-122"/>
                <a:ea typeface="宋体" pitchFamily="2" charset="-122"/>
              </a:rPr>
              <a:t> = "http://pic42.nipic.com/20140608/12504116_194242259000_2.jpg";</a:t>
            </a:r>
          </a:p>
          <a:p>
            <a:pPr eaLnBrk="0" hangingPunct="0">
              <a:spcBef>
                <a:spcPct val="20000"/>
              </a:spcBef>
            </a:pPr>
            <a:r>
              <a:rPr lang="en-US" altLang="zh-CN" kern="0" dirty="0">
                <a:solidFill>
                  <a:schemeClr val="tx1"/>
                </a:solidFill>
                <a:latin typeface="微软雅黑" pitchFamily="34" charset="-122"/>
                <a:ea typeface="宋体" pitchFamily="2" charset="-122"/>
              </a:rPr>
              <a:t>URL </a:t>
            </a:r>
            <a:r>
              <a:rPr lang="en-US" altLang="zh-CN" kern="0" dirty="0" err="1">
                <a:solidFill>
                  <a:schemeClr val="tx1"/>
                </a:solidFill>
                <a:latin typeface="微软雅黑" pitchFamily="34" charset="-122"/>
                <a:ea typeface="宋体" pitchFamily="2" charset="-122"/>
              </a:rPr>
              <a:t>url</a:t>
            </a:r>
            <a:r>
              <a:rPr lang="en-US" altLang="zh-CN" kern="0" dirty="0">
                <a:solidFill>
                  <a:schemeClr val="tx1"/>
                </a:solidFill>
                <a:latin typeface="微软雅黑" pitchFamily="34" charset="-122"/>
                <a:ea typeface="宋体" pitchFamily="2" charset="-122"/>
              </a:rPr>
              <a:t> = new URL(</a:t>
            </a:r>
            <a:r>
              <a:rPr lang="en-US" altLang="zh-CN" kern="0" dirty="0" err="1">
                <a:solidFill>
                  <a:schemeClr val="tx1"/>
                </a:solidFill>
                <a:latin typeface="微软雅黑" pitchFamily="34" charset="-122"/>
                <a:ea typeface="宋体" pitchFamily="2" charset="-122"/>
              </a:rPr>
              <a:t>sUrl</a:t>
            </a:r>
            <a:r>
              <a:rPr lang="en-US" altLang="zh-CN" kern="0" dirty="0">
                <a:solidFill>
                  <a:schemeClr val="tx1"/>
                </a:solidFill>
                <a:latin typeface="微软雅黑" pitchFamily="34" charset="-122"/>
                <a:ea typeface="宋体" pitchFamily="2" charset="-122"/>
              </a:rPr>
              <a:t>);	// </a:t>
            </a:r>
            <a:r>
              <a:rPr lang="zh-CN" altLang="en-US" kern="0" dirty="0">
                <a:solidFill>
                  <a:schemeClr val="tx1"/>
                </a:solidFill>
                <a:latin typeface="微软雅黑" pitchFamily="34" charset="-122"/>
                <a:ea typeface="宋体" pitchFamily="2" charset="-122"/>
              </a:rPr>
              <a:t>创建</a:t>
            </a:r>
            <a:r>
              <a:rPr lang="en-US" altLang="zh-CN" kern="0" dirty="0">
                <a:solidFill>
                  <a:schemeClr val="tx1"/>
                </a:solidFill>
                <a:latin typeface="微软雅黑" pitchFamily="34" charset="-122"/>
                <a:ea typeface="宋体" pitchFamily="2" charset="-122"/>
              </a:rPr>
              <a:t>URL</a:t>
            </a:r>
            <a:r>
              <a:rPr lang="zh-CN" altLang="en-US" kern="0" dirty="0">
                <a:solidFill>
                  <a:schemeClr val="tx1"/>
                </a:solidFill>
                <a:latin typeface="微软雅黑" pitchFamily="34" charset="-122"/>
                <a:ea typeface="宋体" pitchFamily="2" charset="-122"/>
              </a:rPr>
              <a:t>对象</a:t>
            </a:r>
            <a:endParaRPr lang="en-US" altLang="zh-CN" kern="0" dirty="0">
              <a:solidFill>
                <a:schemeClr val="tx1"/>
              </a:solidFill>
              <a:latin typeface="微软雅黑" pitchFamily="34" charset="-122"/>
              <a:ea typeface="宋体" pitchFamily="2" charset="-122"/>
            </a:endParaRPr>
          </a:p>
          <a:p>
            <a:pPr eaLnBrk="0" hangingPunct="0">
              <a:spcBef>
                <a:spcPct val="20000"/>
              </a:spcBef>
            </a:pPr>
            <a:r>
              <a:rPr lang="en-US" altLang="zh-CN" kern="0" dirty="0" err="1">
                <a:solidFill>
                  <a:schemeClr val="tx1"/>
                </a:solidFill>
                <a:latin typeface="微软雅黑" pitchFamily="34" charset="-122"/>
                <a:ea typeface="宋体" pitchFamily="2" charset="-122"/>
              </a:rPr>
              <a:t>InputStream</a:t>
            </a:r>
            <a:r>
              <a:rPr lang="en-US" altLang="zh-CN" kern="0" dirty="0">
                <a:solidFill>
                  <a:schemeClr val="tx1"/>
                </a:solidFill>
                <a:latin typeface="微软雅黑" pitchFamily="34" charset="-122"/>
                <a:ea typeface="宋体" pitchFamily="2" charset="-122"/>
              </a:rPr>
              <a:t> in = </a:t>
            </a:r>
            <a:r>
              <a:rPr lang="en-US" altLang="zh-CN" kern="0" dirty="0" err="1">
                <a:solidFill>
                  <a:schemeClr val="tx1"/>
                </a:solidFill>
                <a:latin typeface="微软雅黑" pitchFamily="34" charset="-122"/>
                <a:ea typeface="宋体" pitchFamily="2" charset="-122"/>
              </a:rPr>
              <a:t>url.openStream</a:t>
            </a:r>
            <a:r>
              <a:rPr lang="en-US" altLang="zh-CN" kern="0" dirty="0">
                <a:solidFill>
                  <a:schemeClr val="tx1"/>
                </a:solidFill>
                <a:latin typeface="微软雅黑" pitchFamily="34" charset="-122"/>
                <a:ea typeface="宋体" pitchFamily="2" charset="-122"/>
              </a:rPr>
              <a:t>();	// </a:t>
            </a:r>
            <a:r>
              <a:rPr lang="zh-CN" altLang="en-US" kern="0" dirty="0">
                <a:solidFill>
                  <a:schemeClr val="tx1"/>
                </a:solidFill>
                <a:latin typeface="微软雅黑" pitchFamily="34" charset="-122"/>
                <a:ea typeface="宋体" pitchFamily="2" charset="-122"/>
              </a:rPr>
              <a:t>获得网络输入流</a:t>
            </a:r>
            <a:endParaRPr lang="en-US" altLang="zh-CN" kern="0" dirty="0">
              <a:solidFill>
                <a:schemeClr val="tx1"/>
              </a:solidFill>
              <a:latin typeface="微软雅黑" pitchFamily="34" charset="-122"/>
              <a:ea typeface="宋体" pitchFamily="2" charset="-122"/>
            </a:endParaRP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创建文件输出流</a:t>
            </a:r>
          </a:p>
          <a:p>
            <a:pPr eaLnBrk="0" hangingPunct="0">
              <a:spcBef>
                <a:spcPct val="20000"/>
              </a:spcBef>
            </a:pPr>
            <a:r>
              <a:rPr lang="en-US" altLang="zh-CN" kern="0" dirty="0" err="1">
                <a:solidFill>
                  <a:schemeClr val="tx1"/>
                </a:solidFill>
                <a:latin typeface="微软雅黑" pitchFamily="34" charset="-122"/>
                <a:ea typeface="宋体" pitchFamily="2" charset="-122"/>
              </a:rPr>
              <a:t>FileOutputStream</a:t>
            </a:r>
            <a:r>
              <a:rPr lang="en-US" altLang="zh-CN" kern="0" dirty="0">
                <a:solidFill>
                  <a:schemeClr val="tx1"/>
                </a:solidFill>
                <a:latin typeface="微软雅黑" pitchFamily="34" charset="-122"/>
                <a:ea typeface="宋体" pitchFamily="2" charset="-122"/>
              </a:rPr>
              <a:t> out = new </a:t>
            </a:r>
            <a:r>
              <a:rPr lang="en-US" altLang="zh-CN" kern="0" dirty="0" err="1">
                <a:solidFill>
                  <a:schemeClr val="tx1"/>
                </a:solidFill>
                <a:latin typeface="微软雅黑" pitchFamily="34" charset="-122"/>
                <a:ea typeface="宋体" pitchFamily="2" charset="-122"/>
              </a:rPr>
              <a:t>FileOutputStream</a:t>
            </a:r>
            <a:r>
              <a:rPr lang="en-US" altLang="zh-CN" kern="0" dirty="0">
                <a:solidFill>
                  <a:schemeClr val="tx1"/>
                </a:solidFill>
                <a:latin typeface="微软雅黑" pitchFamily="34" charset="-122"/>
                <a:ea typeface="宋体" pitchFamily="2" charset="-122"/>
              </a:rPr>
              <a:t>(“cat.jpg");</a:t>
            </a:r>
          </a:p>
          <a:p>
            <a:pPr eaLnBrk="0" hangingPunct="0">
              <a:spcBef>
                <a:spcPct val="20000"/>
              </a:spcBef>
            </a:pPr>
            <a:r>
              <a:rPr lang="en-US" altLang="zh-CN" kern="0" dirty="0" err="1">
                <a:solidFill>
                  <a:schemeClr val="tx1"/>
                </a:solidFill>
                <a:latin typeface="微软雅黑" pitchFamily="34" charset="-122"/>
                <a:ea typeface="宋体" pitchFamily="2" charset="-122"/>
              </a:rPr>
              <a:t>int</a:t>
            </a:r>
            <a:r>
              <a:rPr lang="en-US" altLang="zh-CN" kern="0" dirty="0">
                <a:solidFill>
                  <a:schemeClr val="tx1"/>
                </a:solidFill>
                <a:latin typeface="微软雅黑" pitchFamily="34" charset="-122"/>
                <a:ea typeface="宋体" pitchFamily="2" charset="-122"/>
              </a:rPr>
              <a:t> b;</a:t>
            </a:r>
          </a:p>
          <a:p>
            <a:pPr eaLnBrk="0" hangingPunct="0">
              <a:spcBef>
                <a:spcPct val="20000"/>
              </a:spcBef>
            </a:pPr>
            <a:r>
              <a:rPr lang="en-US" altLang="zh-CN" kern="0" dirty="0">
                <a:solidFill>
                  <a:schemeClr val="tx1"/>
                </a:solidFill>
                <a:latin typeface="微软雅黑" pitchFamily="34" charset="-122"/>
                <a:ea typeface="宋体" pitchFamily="2" charset="-122"/>
              </a:rPr>
              <a:t>while ((b = </a:t>
            </a:r>
            <a:r>
              <a:rPr lang="en-US" altLang="zh-CN" kern="0" dirty="0" err="1">
                <a:solidFill>
                  <a:schemeClr val="tx1"/>
                </a:solidFill>
                <a:latin typeface="微软雅黑" pitchFamily="34" charset="-122"/>
                <a:ea typeface="宋体" pitchFamily="2" charset="-122"/>
              </a:rPr>
              <a:t>in.read</a:t>
            </a:r>
            <a:r>
              <a:rPr lang="en-US" altLang="zh-CN" kern="0" dirty="0">
                <a:solidFill>
                  <a:schemeClr val="tx1"/>
                </a:solidFill>
                <a:latin typeface="微软雅黑" pitchFamily="34" charset="-122"/>
                <a:ea typeface="宋体" pitchFamily="2" charset="-122"/>
              </a:rPr>
              <a:t>()) != -1) {</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en-US" altLang="zh-CN" kern="0" dirty="0" err="1">
                <a:solidFill>
                  <a:schemeClr val="tx1"/>
                </a:solidFill>
                <a:latin typeface="微软雅黑" pitchFamily="34" charset="-122"/>
                <a:ea typeface="宋体" pitchFamily="2" charset="-122"/>
              </a:rPr>
              <a:t>out.write</a:t>
            </a:r>
            <a:r>
              <a:rPr lang="en-US" altLang="zh-CN" kern="0" dirty="0">
                <a:solidFill>
                  <a:schemeClr val="tx1"/>
                </a:solidFill>
                <a:latin typeface="微软雅黑" pitchFamily="34" charset="-122"/>
                <a:ea typeface="宋体" pitchFamily="2" charset="-122"/>
              </a:rPr>
              <a:t>(b);		// </a:t>
            </a:r>
            <a:r>
              <a:rPr lang="zh-CN" altLang="en-US" kern="0" dirty="0">
                <a:solidFill>
                  <a:schemeClr val="tx1"/>
                </a:solidFill>
                <a:latin typeface="微软雅黑" pitchFamily="34" charset="-122"/>
                <a:ea typeface="宋体" pitchFamily="2" charset="-122"/>
              </a:rPr>
              <a:t>写入文件</a:t>
            </a:r>
            <a:endParaRPr lang="en-US" altLang="zh-CN" kern="0" dirty="0">
              <a:solidFill>
                <a:schemeClr val="tx1"/>
              </a:solidFill>
              <a:latin typeface="微软雅黑" pitchFamily="34" charset="-122"/>
              <a:ea typeface="宋体" pitchFamily="2" charset="-122"/>
            </a:endParaRPr>
          </a:p>
          <a:p>
            <a:pPr eaLnBrk="0" hangingPunct="0">
              <a:spcBef>
                <a:spcPct val="20000"/>
              </a:spcBef>
            </a:pP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关闭输入输出流</a:t>
            </a:r>
          </a:p>
          <a:p>
            <a:pPr eaLnBrk="0" hangingPunct="0">
              <a:spcBef>
                <a:spcPct val="20000"/>
              </a:spcBef>
            </a:pPr>
            <a:r>
              <a:rPr lang="en-US" altLang="zh-CN" kern="0" dirty="0" err="1">
                <a:solidFill>
                  <a:schemeClr val="tx1"/>
                </a:solidFill>
                <a:latin typeface="微软雅黑" pitchFamily="34" charset="-122"/>
                <a:ea typeface="宋体" pitchFamily="2" charset="-122"/>
              </a:rPr>
              <a:t>out.close</a:t>
            </a:r>
            <a:r>
              <a:rPr lang="en-US" altLang="zh-CN" kern="0" dirty="0">
                <a:solidFill>
                  <a:schemeClr val="tx1"/>
                </a:solidFill>
                <a:latin typeface="微软雅黑" pitchFamily="34" charset="-122"/>
                <a:ea typeface="宋体" pitchFamily="2" charset="-122"/>
              </a:rPr>
              <a:t>();    </a:t>
            </a:r>
            <a:r>
              <a:rPr lang="en-US" altLang="zh-CN" kern="0" dirty="0" err="1">
                <a:solidFill>
                  <a:schemeClr val="tx1"/>
                </a:solidFill>
                <a:latin typeface="微软雅黑" pitchFamily="34" charset="-122"/>
                <a:ea typeface="宋体" pitchFamily="2" charset="-122"/>
              </a:rPr>
              <a:t>in.close</a:t>
            </a:r>
            <a:r>
              <a:rPr lang="en-US" altLang="zh-CN" kern="0" dirty="0">
                <a:solidFill>
                  <a:schemeClr val="tx1"/>
                </a:solidFill>
                <a:latin typeface="微软雅黑" pitchFamily="34" charset="-122"/>
                <a:ea typeface="宋体" pitchFamily="2" charset="-122"/>
              </a:rPr>
              <a:t>();</a:t>
            </a:r>
          </a:p>
        </p:txBody>
      </p:sp>
    </p:spTree>
    <p:extLst>
      <p:ext uri="{BB962C8B-B14F-4D97-AF65-F5344CB8AC3E}">
        <p14:creationId xmlns:p14="http://schemas.microsoft.com/office/powerpoint/2010/main" val="378972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algn="ctr"/>
            <a:r>
              <a:rPr lang="zh-CN" altLang="en-US" dirty="0"/>
              <a:t>讲授思路　　　　　　　　　</a:t>
            </a:r>
          </a:p>
        </p:txBody>
      </p:sp>
      <p:sp>
        <p:nvSpPr>
          <p:cNvPr id="7171" name="内容占位符 2"/>
          <p:cNvSpPr>
            <a:spLocks noGrp="1"/>
          </p:cNvSpPr>
          <p:nvPr>
            <p:ph idx="1"/>
          </p:nvPr>
        </p:nvSpPr>
        <p:spPr>
          <a:xfrm>
            <a:off x="609600" y="1160749"/>
            <a:ext cx="8726760" cy="4965415"/>
          </a:xfrm>
        </p:spPr>
        <p:txBody>
          <a:bodyPr/>
          <a:lstStyle/>
          <a:p>
            <a:pPr>
              <a:lnSpc>
                <a:spcPct val="150000"/>
              </a:lnSpc>
            </a:pPr>
            <a:r>
              <a:rPr lang="zh-CN" altLang="en-US" dirty="0"/>
              <a:t>网络编程基础</a:t>
            </a:r>
            <a:endParaRPr lang="en-US" altLang="zh-CN" dirty="0"/>
          </a:p>
          <a:p>
            <a:pPr>
              <a:lnSpc>
                <a:spcPct val="150000"/>
              </a:lnSpc>
            </a:pPr>
            <a:r>
              <a:rPr lang="en-US" altLang="zh-CN" dirty="0"/>
              <a:t>Java</a:t>
            </a:r>
            <a:r>
              <a:rPr lang="zh-CN" altLang="en-US" dirty="0"/>
              <a:t>中网络编程相关类</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a:t>URL</a:t>
            </a:r>
            <a:r>
              <a:rPr lang="zh-CN" altLang="en-US"/>
              <a:t>网络编程实例：获取响应信息</a:t>
            </a:r>
            <a:endParaRPr lang="zh-CN" altLang="en-US" dirty="0"/>
          </a:p>
        </p:txBody>
      </p:sp>
      <p:sp>
        <p:nvSpPr>
          <p:cNvPr id="8195" name="内容占位符 2"/>
          <p:cNvSpPr>
            <a:spLocks noGrp="1"/>
          </p:cNvSpPr>
          <p:nvPr>
            <p:ph idx="1"/>
          </p:nvPr>
        </p:nvSpPr>
        <p:spPr/>
        <p:txBody>
          <a:bodyPr/>
          <a:lstStyle/>
          <a:p>
            <a:r>
              <a:rPr lang="zh-CN" altLang="en-US"/>
              <a:t>获取服务器</a:t>
            </a:r>
            <a:r>
              <a:rPr lang="en-US" altLang="zh-CN"/>
              <a:t>HTTP</a:t>
            </a:r>
            <a:r>
              <a:rPr lang="zh-CN" altLang="en-US"/>
              <a:t>响应消息（消息头和消息主体）。</a:t>
            </a:r>
            <a:endParaRPr lang="en-US" altLang="zh-CN"/>
          </a:p>
          <a:p>
            <a:pPr lvl="1"/>
            <a:r>
              <a:rPr lang="zh-CN" altLang="en-US"/>
              <a:t>访问网址：</a:t>
            </a:r>
            <a:r>
              <a:rPr lang="en-US" altLang="zh-CN"/>
              <a:t>http://software.hebtu.edu.cn/</a:t>
            </a:r>
          </a:p>
          <a:p>
            <a:pPr lvl="1"/>
            <a:r>
              <a:rPr lang="zh-CN" altLang="en-US"/>
              <a:t>获取该网页的服务器字符编码、文档类型、服务器响应状态码、网页主体等。</a:t>
            </a:r>
            <a:endParaRPr lang="en-US" altLang="zh-CN" dirty="0"/>
          </a:p>
        </p:txBody>
      </p:sp>
      <p:sp>
        <p:nvSpPr>
          <p:cNvPr id="4" name="Rectangle 4"/>
          <p:cNvSpPr>
            <a:spLocks noChangeArrowheads="1"/>
          </p:cNvSpPr>
          <p:nvPr/>
        </p:nvSpPr>
        <p:spPr bwMode="auto">
          <a:xfrm>
            <a:off x="1055440" y="2492896"/>
            <a:ext cx="9361040" cy="4320480"/>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sz="1800" kern="0" dirty="0">
                <a:solidFill>
                  <a:schemeClr val="tx1"/>
                </a:solidFill>
                <a:latin typeface="微软雅黑" pitchFamily="34" charset="-122"/>
                <a:ea typeface="宋体" pitchFamily="2" charset="-122"/>
              </a:rPr>
              <a:t>URL </a:t>
            </a:r>
            <a:r>
              <a:rPr lang="en-US" altLang="zh-CN" sz="1800" kern="0" dirty="0" err="1">
                <a:solidFill>
                  <a:schemeClr val="tx1"/>
                </a:solidFill>
                <a:latin typeface="微软雅黑" pitchFamily="34" charset="-122"/>
                <a:ea typeface="宋体" pitchFamily="2" charset="-122"/>
              </a:rPr>
              <a:t>url</a:t>
            </a:r>
            <a:r>
              <a:rPr lang="en-US" altLang="zh-CN" sz="1800" kern="0" dirty="0">
                <a:solidFill>
                  <a:schemeClr val="tx1"/>
                </a:solidFill>
                <a:latin typeface="微软雅黑" pitchFamily="34" charset="-122"/>
                <a:ea typeface="宋体" pitchFamily="2" charset="-122"/>
              </a:rPr>
              <a:t> = new URL(</a:t>
            </a:r>
            <a:r>
              <a:rPr lang="en-US" altLang="zh-CN" sz="1800" kern="0" dirty="0" err="1">
                <a:solidFill>
                  <a:schemeClr val="tx1"/>
                </a:solidFill>
                <a:latin typeface="微软雅黑" pitchFamily="34" charset="-122"/>
                <a:ea typeface="宋体" pitchFamily="2" charset="-122"/>
              </a:rPr>
              <a:t>rootUrl</a:t>
            </a:r>
            <a:r>
              <a:rPr lang="en-US" altLang="zh-CN" sz="1800" kern="0" dirty="0">
                <a:solidFill>
                  <a:schemeClr val="tx1"/>
                </a:solidFill>
                <a:latin typeface="微软雅黑" pitchFamily="34" charset="-122"/>
                <a:ea typeface="宋体" pitchFamily="2" charset="-122"/>
              </a:rPr>
              <a:t>);	//  </a:t>
            </a:r>
            <a:r>
              <a:rPr lang="zh-CN" altLang="en-US" sz="1800" kern="0" dirty="0">
                <a:solidFill>
                  <a:schemeClr val="tx1"/>
                </a:solidFill>
                <a:latin typeface="微软雅黑" pitchFamily="34" charset="-122"/>
                <a:ea typeface="宋体" pitchFamily="2" charset="-122"/>
              </a:rPr>
              <a:t>创建</a:t>
            </a:r>
            <a:r>
              <a:rPr lang="en-US" altLang="zh-CN" sz="1800" kern="0" dirty="0" err="1">
                <a:solidFill>
                  <a:schemeClr val="tx1"/>
                </a:solidFill>
                <a:latin typeface="微软雅黑" pitchFamily="34" charset="-122"/>
                <a:ea typeface="宋体" pitchFamily="2" charset="-122"/>
              </a:rPr>
              <a:t>Url</a:t>
            </a:r>
            <a:r>
              <a:rPr lang="zh-CN" altLang="en-US" sz="1800" kern="0" dirty="0">
                <a:solidFill>
                  <a:schemeClr val="tx1"/>
                </a:solidFill>
                <a:latin typeface="微软雅黑" pitchFamily="34" charset="-122"/>
                <a:ea typeface="宋体" pitchFamily="2" charset="-122"/>
              </a:rPr>
              <a:t>对象</a:t>
            </a:r>
            <a:endParaRPr lang="en-US" altLang="zh-CN" sz="1800" kern="0" dirty="0">
              <a:solidFill>
                <a:schemeClr val="tx1"/>
              </a:solidFill>
              <a:latin typeface="微软雅黑" pitchFamily="34" charset="-122"/>
              <a:ea typeface="宋体" pitchFamily="2" charset="-122"/>
            </a:endParaRP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得到</a:t>
            </a:r>
            <a:r>
              <a:rPr lang="en-US" altLang="zh-CN" sz="1800" kern="0" dirty="0" err="1">
                <a:solidFill>
                  <a:schemeClr val="tx1"/>
                </a:solidFill>
                <a:latin typeface="微软雅黑" pitchFamily="34" charset="-122"/>
                <a:ea typeface="宋体" pitchFamily="2" charset="-122"/>
              </a:rPr>
              <a:t>URLConnection</a:t>
            </a:r>
            <a:r>
              <a:rPr lang="zh-CN" altLang="en-US" sz="1800" kern="0" dirty="0">
                <a:solidFill>
                  <a:schemeClr val="tx1"/>
                </a:solidFill>
                <a:latin typeface="微软雅黑" pitchFamily="34" charset="-122"/>
                <a:ea typeface="宋体" pitchFamily="2" charset="-122"/>
              </a:rPr>
              <a:t>连接对象</a:t>
            </a:r>
          </a:p>
          <a:p>
            <a:pPr eaLnBrk="0" hangingPunct="0">
              <a:spcBef>
                <a:spcPct val="20000"/>
              </a:spcBef>
            </a:pPr>
            <a:r>
              <a:rPr lang="en-US" altLang="zh-CN" sz="1800" kern="0" dirty="0" err="1">
                <a:solidFill>
                  <a:schemeClr val="tx1"/>
                </a:solidFill>
                <a:latin typeface="微软雅黑" pitchFamily="34" charset="-122"/>
                <a:ea typeface="宋体" pitchFamily="2" charset="-122"/>
              </a:rPr>
              <a:t>URLConnection</a:t>
            </a:r>
            <a:r>
              <a:rPr lang="en-US" altLang="zh-CN" sz="1800" kern="0" dirty="0">
                <a:solidFill>
                  <a:schemeClr val="tx1"/>
                </a:solidFill>
                <a:latin typeface="微软雅黑" pitchFamily="34" charset="-122"/>
                <a:ea typeface="宋体" pitchFamily="2" charset="-122"/>
              </a:rPr>
              <a:t> conn = </a:t>
            </a:r>
            <a:r>
              <a:rPr lang="en-US" altLang="zh-CN" sz="1800" kern="0" dirty="0" err="1">
                <a:solidFill>
                  <a:schemeClr val="tx1"/>
                </a:solidFill>
                <a:latin typeface="微软雅黑" pitchFamily="34" charset="-122"/>
                <a:ea typeface="宋体" pitchFamily="2" charset="-122"/>
              </a:rPr>
              <a:t>url.openConnection</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HttpURLConnection</a:t>
            </a: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hc</a:t>
            </a:r>
            <a:r>
              <a:rPr lang="en-US" altLang="zh-CN" sz="1800" kern="0" dirty="0">
                <a:solidFill>
                  <a:schemeClr val="tx1"/>
                </a:solidFill>
                <a:latin typeface="微软雅黑" pitchFamily="34" charset="-122"/>
                <a:ea typeface="宋体" pitchFamily="2" charset="-122"/>
              </a:rPr>
              <a:t> = (</a:t>
            </a:r>
            <a:r>
              <a:rPr lang="en-US" altLang="zh-CN" sz="1800" kern="0" dirty="0" err="1">
                <a:solidFill>
                  <a:schemeClr val="tx1"/>
                </a:solidFill>
                <a:latin typeface="微软雅黑" pitchFamily="34" charset="-122"/>
                <a:ea typeface="宋体" pitchFamily="2" charset="-122"/>
              </a:rPr>
              <a:t>HttpURLConnection</a:t>
            </a:r>
            <a:r>
              <a:rPr lang="en-US" altLang="zh-CN" sz="1800" kern="0" dirty="0">
                <a:solidFill>
                  <a:schemeClr val="tx1"/>
                </a:solidFill>
                <a:latin typeface="微软雅黑" pitchFamily="34" charset="-122"/>
                <a:ea typeface="宋体" pitchFamily="2" charset="-122"/>
              </a:rPr>
              <a:t>) conn;</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获得响应消息头</a:t>
            </a:r>
          </a:p>
          <a:p>
            <a:pPr eaLnBrk="0" hangingPunct="0">
              <a:spcBef>
                <a:spcPct val="20000"/>
              </a:spcBef>
            </a:pPr>
            <a:r>
              <a:rPr lang="en-US" altLang="zh-CN" sz="1800" kern="0" dirty="0" err="1">
                <a:solidFill>
                  <a:schemeClr val="tx1"/>
                </a:solidFill>
                <a:latin typeface="微软雅黑" pitchFamily="34" charset="-122"/>
                <a:ea typeface="宋体" pitchFamily="2" charset="-122"/>
              </a:rPr>
              <a:t>conn.getContentType</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conn.getContentLength</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conn.getContentEncoding</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获得</a:t>
            </a:r>
            <a:r>
              <a:rPr lang="en-US" altLang="zh-CN" sz="1800" kern="0" dirty="0">
                <a:solidFill>
                  <a:schemeClr val="tx1"/>
                </a:solidFill>
                <a:latin typeface="微软雅黑" pitchFamily="34" charset="-122"/>
                <a:ea typeface="宋体" pitchFamily="2" charset="-122"/>
              </a:rPr>
              <a:t>HTTP</a:t>
            </a:r>
            <a:r>
              <a:rPr lang="zh-CN" altLang="en-US" sz="1800" kern="0" dirty="0">
                <a:solidFill>
                  <a:schemeClr val="tx1"/>
                </a:solidFill>
                <a:latin typeface="微软雅黑" pitchFamily="34" charset="-122"/>
                <a:ea typeface="宋体" pitchFamily="2" charset="-122"/>
              </a:rPr>
              <a:t>消息状态码</a:t>
            </a:r>
          </a:p>
          <a:p>
            <a:pPr eaLnBrk="0" hangingPunct="0">
              <a:spcBef>
                <a:spcPct val="20000"/>
              </a:spcBef>
            </a:pPr>
            <a:r>
              <a:rPr lang="en-US" altLang="zh-CN" sz="1800" kern="0" dirty="0" err="1">
                <a:solidFill>
                  <a:schemeClr val="tx1"/>
                </a:solidFill>
                <a:latin typeface="微软雅黑" pitchFamily="34" charset="-122"/>
                <a:ea typeface="宋体" pitchFamily="2" charset="-122"/>
              </a:rPr>
              <a:t>hc.getResponseCode</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hc.getResponseMessage</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获得</a:t>
            </a:r>
            <a:r>
              <a:rPr lang="en-US" altLang="zh-CN" sz="1800" kern="0" dirty="0">
                <a:solidFill>
                  <a:schemeClr val="tx1"/>
                </a:solidFill>
                <a:latin typeface="微软雅黑" pitchFamily="34" charset="-122"/>
                <a:ea typeface="宋体" pitchFamily="2" charset="-122"/>
              </a:rPr>
              <a:t>HTTP</a:t>
            </a:r>
            <a:r>
              <a:rPr lang="zh-CN" altLang="en-US" sz="1800" kern="0" dirty="0">
                <a:solidFill>
                  <a:schemeClr val="tx1"/>
                </a:solidFill>
                <a:latin typeface="微软雅黑" pitchFamily="34" charset="-122"/>
                <a:ea typeface="宋体" pitchFamily="2" charset="-122"/>
              </a:rPr>
              <a:t>响应消息主体</a:t>
            </a:r>
          </a:p>
          <a:p>
            <a:pPr eaLnBrk="0" hangingPunct="0">
              <a:spcBef>
                <a:spcPct val="20000"/>
              </a:spcBef>
            </a:pPr>
            <a:r>
              <a:rPr lang="en-US" altLang="zh-CN" sz="1800" kern="0" dirty="0" err="1">
                <a:solidFill>
                  <a:schemeClr val="tx1"/>
                </a:solidFill>
                <a:latin typeface="微软雅黑" pitchFamily="34" charset="-122"/>
                <a:ea typeface="宋体" pitchFamily="2" charset="-122"/>
              </a:rPr>
              <a:t>hc.getContent</a:t>
            </a:r>
            <a:r>
              <a:rPr lang="en-US" altLang="zh-CN" sz="1800" kern="0" dirty="0">
                <a:solidFill>
                  <a:schemeClr val="tx1"/>
                </a:solidFill>
                <a:latin typeface="微软雅黑" pitchFamily="34" charset="-122"/>
                <a:ea typeface="宋体" pitchFamily="2" charset="-122"/>
              </a:rPr>
              <a:t>();</a:t>
            </a:r>
          </a:p>
        </p:txBody>
      </p:sp>
    </p:spTree>
    <p:extLst>
      <p:ext uri="{BB962C8B-B14F-4D97-AF65-F5344CB8AC3E}">
        <p14:creationId xmlns:p14="http://schemas.microsoft.com/office/powerpoint/2010/main" val="4238198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总结　　　　　　　　　</a:t>
            </a:r>
            <a:endParaRPr lang="zh-CN" altLang="en-US" dirty="0"/>
          </a:p>
        </p:txBody>
      </p:sp>
      <p:sp>
        <p:nvSpPr>
          <p:cNvPr id="7171" name="内容占位符 2"/>
          <p:cNvSpPr>
            <a:spLocks noGrp="1"/>
          </p:cNvSpPr>
          <p:nvPr>
            <p:ph idx="1"/>
          </p:nvPr>
        </p:nvSpPr>
        <p:spPr/>
        <p:txBody>
          <a:bodyPr/>
          <a:lstStyle/>
          <a:p>
            <a:pPr>
              <a:lnSpc>
                <a:spcPct val="150000"/>
              </a:lnSpc>
            </a:pPr>
            <a:r>
              <a:rPr lang="zh-CN" altLang="en-US" dirty="0"/>
              <a:t>网络编程基础</a:t>
            </a:r>
            <a:endParaRPr lang="en-US" altLang="zh-CN" dirty="0"/>
          </a:p>
          <a:p>
            <a:pPr lvl="1">
              <a:lnSpc>
                <a:spcPct val="150000"/>
              </a:lnSpc>
            </a:pPr>
            <a:r>
              <a:rPr lang="en-US" altLang="zh-CN" dirty="0"/>
              <a:t>TCP/IP</a:t>
            </a:r>
            <a:r>
              <a:rPr lang="zh-CN" altLang="en-US" dirty="0"/>
              <a:t>基本概念</a:t>
            </a:r>
            <a:endParaRPr lang="en-US" altLang="zh-CN" dirty="0"/>
          </a:p>
          <a:p>
            <a:pPr lvl="1">
              <a:lnSpc>
                <a:spcPct val="150000"/>
              </a:lnSpc>
            </a:pPr>
            <a:r>
              <a:rPr lang="en-US" altLang="zh-CN" dirty="0"/>
              <a:t>URL</a:t>
            </a:r>
            <a:r>
              <a:rPr lang="zh-CN" altLang="en-US"/>
              <a:t>及应用</a:t>
            </a:r>
            <a:endParaRPr lang="en-US" altLang="zh-CN" dirty="0"/>
          </a:p>
        </p:txBody>
      </p:sp>
    </p:spTree>
    <p:extLst>
      <p:ext uri="{BB962C8B-B14F-4D97-AF65-F5344CB8AC3E}">
        <p14:creationId xmlns:p14="http://schemas.microsoft.com/office/powerpoint/2010/main" val="3654594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6"/>
          <p:cNvSpPr>
            <a:spLocks noGrp="1" noChangeArrowheads="1"/>
          </p:cNvSpPr>
          <p:nvPr>
            <p:ph type="ctrTitle" idx="4294967295"/>
          </p:nvPr>
        </p:nvSpPr>
        <p:spPr>
          <a:xfrm>
            <a:off x="2567609" y="3140968"/>
            <a:ext cx="7362825" cy="582612"/>
          </a:xfrm>
          <a:prstGeom prst="rect">
            <a:avLst/>
          </a:prstGeom>
        </p:spPr>
        <p:txBody>
          <a:bodyPr anchor="b"/>
          <a:lstStyle/>
          <a:p>
            <a:pPr algn="ctr" eaLnBrk="1" hangingPunct="1"/>
            <a:r>
              <a:rPr lang="en-US" altLang="zh-CN" sz="5400" b="1" dirty="0">
                <a:solidFill>
                  <a:srgbClr val="C00000"/>
                </a:solidFill>
              </a:rPr>
              <a:t>Thank You</a:t>
            </a:r>
            <a:endParaRPr lang="zh-CN" altLang="zh-CN" sz="5400" b="1" dirty="0">
              <a:solidFill>
                <a:srgbClr val="C00000"/>
              </a:solidFill>
            </a:endParaRPr>
          </a:p>
        </p:txBody>
      </p:sp>
    </p:spTree>
    <p:extLst>
      <p:ext uri="{BB962C8B-B14F-4D97-AF65-F5344CB8AC3E}">
        <p14:creationId xmlns:p14="http://schemas.microsoft.com/office/powerpoint/2010/main" val="2142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fade">
                                      <p:cBhvr>
                                        <p:cTn id="7" dur="1000"/>
                                        <p:tgtEl>
                                          <p:spTgt spid="25603"/>
                                        </p:tgtEl>
                                      </p:cBhvr>
                                    </p:animEffect>
                                    <p:anim calcmode="lin" valueType="num">
                                      <p:cBhvr>
                                        <p:cTn id="8" dur="1000" fill="hold"/>
                                        <p:tgtEl>
                                          <p:spTgt spid="25603"/>
                                        </p:tgtEl>
                                        <p:attrNameLst>
                                          <p:attrName>ppt_x</p:attrName>
                                        </p:attrNameLst>
                                      </p:cBhvr>
                                      <p:tavLst>
                                        <p:tav tm="0">
                                          <p:val>
                                            <p:strVal val="#ppt_x"/>
                                          </p:val>
                                        </p:tav>
                                        <p:tav tm="100000">
                                          <p:val>
                                            <p:strVal val="#ppt_x"/>
                                          </p:val>
                                        </p:tav>
                                      </p:tavLst>
                                    </p:anim>
                                    <p:anim calcmode="lin" valueType="num">
                                      <p:cBhvr>
                                        <p:cTn id="9" dur="1000" fill="hold"/>
                                        <p:tgtEl>
                                          <p:spTgt spid="256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讲授思路</a:t>
            </a:r>
            <a:r>
              <a:rPr lang="en-US" altLang="zh-CN"/>
              <a:t>-</a:t>
            </a:r>
            <a:r>
              <a:rPr lang="zh-CN" altLang="en-US"/>
              <a:t>网络编程基础</a:t>
            </a:r>
            <a:br>
              <a:rPr lang="en-US" altLang="zh-CN"/>
            </a:br>
            <a:r>
              <a:rPr lang="zh-CN" altLang="en-US"/>
              <a:t>　　　　　　　　　</a:t>
            </a:r>
            <a:endParaRPr lang="zh-CN" altLang="en-US" dirty="0"/>
          </a:p>
        </p:txBody>
      </p:sp>
      <p:sp>
        <p:nvSpPr>
          <p:cNvPr id="7171" name="内容占位符 2"/>
          <p:cNvSpPr>
            <a:spLocks noGrp="1"/>
          </p:cNvSpPr>
          <p:nvPr>
            <p:ph idx="1"/>
          </p:nvPr>
        </p:nvSpPr>
        <p:spPr/>
        <p:txBody>
          <a:bodyPr/>
          <a:lstStyle/>
          <a:p>
            <a:pPr>
              <a:lnSpc>
                <a:spcPct val="150000"/>
              </a:lnSpc>
            </a:pPr>
            <a:r>
              <a:rPr lang="en-US" altLang="zh-CN" dirty="0"/>
              <a:t>TCP/IP</a:t>
            </a:r>
            <a:r>
              <a:rPr lang="zh-CN" altLang="en-US" dirty="0"/>
              <a:t>基本概念</a:t>
            </a:r>
            <a:endParaRPr lang="en-US" altLang="zh-CN" dirty="0"/>
          </a:p>
          <a:p>
            <a:pPr>
              <a:lnSpc>
                <a:spcPct val="150000"/>
              </a:lnSpc>
            </a:pPr>
            <a:r>
              <a:rPr lang="en-US" altLang="zh-CN" dirty="0"/>
              <a:t>URL</a:t>
            </a:r>
            <a:r>
              <a:rPr lang="zh-CN" altLang="en-US" dirty="0"/>
              <a:t>及应用</a:t>
            </a:r>
            <a:endParaRPr lang="en-US" altLang="zh-CN" dirty="0"/>
          </a:p>
        </p:txBody>
      </p:sp>
    </p:spTree>
    <p:extLst>
      <p:ext uri="{BB962C8B-B14F-4D97-AF65-F5344CB8AC3E}">
        <p14:creationId xmlns:p14="http://schemas.microsoft.com/office/powerpoint/2010/main" val="2335978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a:t>网络基础：计算机网络</a:t>
            </a:r>
          </a:p>
        </p:txBody>
      </p:sp>
      <p:sp>
        <p:nvSpPr>
          <p:cNvPr id="8195" name="内容占位符 2"/>
          <p:cNvSpPr>
            <a:spLocks noGrp="1"/>
          </p:cNvSpPr>
          <p:nvPr>
            <p:ph idx="1"/>
          </p:nvPr>
        </p:nvSpPr>
        <p:spPr/>
        <p:txBody>
          <a:bodyPr/>
          <a:lstStyle/>
          <a:p>
            <a:pPr>
              <a:lnSpc>
                <a:spcPct val="150000"/>
              </a:lnSpc>
            </a:pPr>
            <a:r>
              <a:rPr lang="zh-CN" altLang="en-US" dirty="0"/>
              <a:t>计算机网络：通过一定的物理设备将处于不同位置的计算机连接起来组成的网络。</a:t>
            </a:r>
            <a:endParaRPr lang="en-US" altLang="zh-CN" dirty="0"/>
          </a:p>
          <a:p>
            <a:pPr lvl="1">
              <a:lnSpc>
                <a:spcPct val="150000"/>
              </a:lnSpc>
            </a:pPr>
            <a:r>
              <a:rPr lang="zh-CN" altLang="en-US" dirty="0"/>
              <a:t>网络最主要的作用在于</a:t>
            </a:r>
            <a:r>
              <a:rPr lang="zh-CN" altLang="en-US" u="sng" dirty="0"/>
              <a:t>共享设备和传输数据</a:t>
            </a:r>
            <a:r>
              <a:rPr lang="zh-CN" altLang="en-US" dirty="0"/>
              <a:t>。</a:t>
            </a:r>
            <a:endParaRPr lang="en-US" altLang="zh-CN" dirty="0"/>
          </a:p>
          <a:p>
            <a:pPr lvl="1">
              <a:lnSpc>
                <a:spcPct val="150000"/>
              </a:lnSpc>
            </a:pPr>
            <a:endParaRPr lang="en-US" altLang="zh-CN" dirty="0"/>
          </a:p>
          <a:p>
            <a:pPr lvl="1">
              <a:lnSpc>
                <a:spcPct val="150000"/>
              </a:lnSpc>
            </a:pPr>
            <a:endParaRPr lang="en-US" altLang="zh-CN" dirty="0"/>
          </a:p>
          <a:p>
            <a:pPr lvl="1">
              <a:lnSpc>
                <a:spcPct val="150000"/>
              </a:lnSpc>
            </a:pPr>
            <a:endParaRPr lang="en-US" altLang="zh-CN" dirty="0"/>
          </a:p>
          <a:p>
            <a:pPr lvl="1">
              <a:lnSpc>
                <a:spcPct val="150000"/>
              </a:lnSpc>
            </a:pPr>
            <a:endParaRPr lang="en-US" altLang="zh-CN" dirty="0"/>
          </a:p>
          <a:p>
            <a:pPr lvl="1">
              <a:lnSpc>
                <a:spcPct val="150000"/>
              </a:lnSpc>
            </a:pPr>
            <a:endParaRPr lang="en-US" altLang="zh-CN" dirty="0"/>
          </a:p>
          <a:p>
            <a:pPr lvl="1">
              <a:lnSpc>
                <a:spcPct val="150000"/>
              </a:lnSpc>
            </a:pPr>
            <a:r>
              <a:rPr lang="zh-CN" altLang="en-US" dirty="0"/>
              <a:t>无论是共享或传输数据，务必需要保证准确地匹配目的主机。</a:t>
            </a:r>
            <a:endParaRPr lang="en-US" altLang="zh-CN" dirty="0"/>
          </a:p>
          <a:p>
            <a:pPr lvl="1">
              <a:lnSpc>
                <a:spcPct val="150000"/>
              </a:lnSpc>
            </a:pPr>
            <a:endParaRPr lang="en-US" altLang="zh-CN"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9656" y="2924944"/>
            <a:ext cx="5184576" cy="2673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355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1000"/>
                                        <p:tgtEl>
                                          <p:spTgt spid="1026"/>
                                        </p:tgtEl>
                                      </p:cBhvr>
                                    </p:animEffect>
                                    <p:anim calcmode="lin" valueType="num">
                                      <p:cBhvr>
                                        <p:cTn id="15" dur="1000" fill="hold"/>
                                        <p:tgtEl>
                                          <p:spTgt spid="1026"/>
                                        </p:tgtEl>
                                        <p:attrNameLst>
                                          <p:attrName>ppt_x</p:attrName>
                                        </p:attrNameLst>
                                      </p:cBhvr>
                                      <p:tavLst>
                                        <p:tav tm="0">
                                          <p:val>
                                            <p:strVal val="#ppt_x"/>
                                          </p:val>
                                        </p:tav>
                                        <p:tav tm="100000">
                                          <p:val>
                                            <p:strVal val="#ppt_x"/>
                                          </p:val>
                                        </p:tav>
                                      </p:tavLst>
                                    </p:anim>
                                    <p:anim calcmode="lin" valueType="num">
                                      <p:cBhvr>
                                        <p:cTn id="16"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195">
                                            <p:txEl>
                                              <p:pRg st="7" end="7"/>
                                            </p:txEl>
                                          </p:spTgt>
                                        </p:tgtEl>
                                        <p:attrNameLst>
                                          <p:attrName>style.visibility</p:attrName>
                                        </p:attrNameLst>
                                      </p:cBhvr>
                                      <p:to>
                                        <p:strVal val="visible"/>
                                      </p:to>
                                    </p:set>
                                    <p:animEffect transition="in" filter="fade">
                                      <p:cBhvr>
                                        <p:cTn id="21" dur="1000"/>
                                        <p:tgtEl>
                                          <p:spTgt spid="8195">
                                            <p:txEl>
                                              <p:pRg st="7" end="7"/>
                                            </p:txEl>
                                          </p:spTgt>
                                        </p:tgtEl>
                                      </p:cBhvr>
                                    </p:animEffect>
                                    <p:anim calcmode="lin" valueType="num">
                                      <p:cBhvr>
                                        <p:cTn id="22" dur="1000" fill="hold"/>
                                        <p:tgtEl>
                                          <p:spTgt spid="8195">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819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网络基础：</a:t>
            </a:r>
            <a:r>
              <a:rPr lang="en-US" altLang="zh-CN"/>
              <a:t>IP</a:t>
            </a:r>
            <a:r>
              <a:rPr lang="zh-CN" altLang="en-US"/>
              <a:t>地址和域名</a:t>
            </a:r>
            <a:endParaRPr lang="zh-CN" altLang="en-US" dirty="0"/>
          </a:p>
        </p:txBody>
      </p:sp>
      <p:sp>
        <p:nvSpPr>
          <p:cNvPr id="8195" name="内容占位符 2"/>
          <p:cNvSpPr>
            <a:spLocks noGrp="1"/>
          </p:cNvSpPr>
          <p:nvPr>
            <p:ph idx="1"/>
          </p:nvPr>
        </p:nvSpPr>
        <p:spPr/>
        <p:txBody>
          <a:bodyPr/>
          <a:lstStyle/>
          <a:p>
            <a:pPr>
              <a:lnSpc>
                <a:spcPct val="150000"/>
              </a:lnSpc>
            </a:pPr>
            <a:r>
              <a:rPr lang="zh-CN" altLang="en-US" dirty="0"/>
              <a:t>为了准确地定位网络上的目标主机，网络中的每个设备都会有一个唯一的数字标识，即网络设备的</a:t>
            </a:r>
            <a:r>
              <a:rPr lang="en-US" altLang="zh-CN" dirty="0"/>
              <a:t>IP</a:t>
            </a:r>
            <a:r>
              <a:rPr lang="zh-CN" altLang="en-US" dirty="0"/>
              <a:t>地址。</a:t>
            </a:r>
            <a:endParaRPr lang="en-US" altLang="zh-CN" dirty="0"/>
          </a:p>
          <a:p>
            <a:pPr lvl="1">
              <a:lnSpc>
                <a:spcPct val="150000"/>
              </a:lnSpc>
            </a:pPr>
            <a:r>
              <a:rPr lang="zh-CN" altLang="en-US" dirty="0"/>
              <a:t>通过</a:t>
            </a:r>
            <a:r>
              <a:rPr lang="en-US" altLang="zh-CN" dirty="0"/>
              <a:t>IP</a:t>
            </a:r>
            <a:r>
              <a:rPr lang="zh-CN" altLang="en-US" dirty="0"/>
              <a:t>地址，可以精确地匹配目标主机，是网络中资源共享、数据传输的依据。</a:t>
            </a:r>
            <a:endParaRPr lang="en-US" altLang="zh-CN" dirty="0"/>
          </a:p>
          <a:p>
            <a:pPr lvl="1">
              <a:lnSpc>
                <a:spcPct val="150000"/>
              </a:lnSpc>
            </a:pPr>
            <a:r>
              <a:rPr lang="zh-CN" altLang="en-US" dirty="0"/>
              <a:t>例如：欲查找当前局域网内打印机，可以通过其</a:t>
            </a:r>
            <a:r>
              <a:rPr lang="en-US" altLang="zh-CN" dirty="0"/>
              <a:t>IP</a:t>
            </a:r>
            <a:r>
              <a:rPr lang="zh-CN" altLang="en-US" dirty="0"/>
              <a:t>地址</a:t>
            </a:r>
            <a:r>
              <a:rPr lang="en-US" altLang="zh-CN" dirty="0"/>
              <a:t>10.7.10.200</a:t>
            </a:r>
            <a:r>
              <a:rPr lang="zh-CN" altLang="en-US" dirty="0"/>
              <a:t>精确匹配。</a:t>
            </a:r>
            <a:endParaRPr lang="en-US" altLang="zh-CN" dirty="0"/>
          </a:p>
          <a:p>
            <a:pPr>
              <a:lnSpc>
                <a:spcPct val="150000"/>
              </a:lnSpc>
            </a:pPr>
            <a:r>
              <a:rPr lang="zh-CN" altLang="en-US" dirty="0"/>
              <a:t>由于</a:t>
            </a:r>
            <a:r>
              <a:rPr lang="en-US" altLang="zh-CN" dirty="0"/>
              <a:t>IP</a:t>
            </a:r>
            <a:r>
              <a:rPr lang="zh-CN" altLang="en-US" dirty="0"/>
              <a:t>地址不易记忆，引入网络域名来确认</a:t>
            </a:r>
            <a:r>
              <a:rPr lang="en-US" altLang="zh-CN" dirty="0"/>
              <a:t>IP</a:t>
            </a:r>
            <a:r>
              <a:rPr lang="zh-CN" altLang="en-US" dirty="0"/>
              <a:t>地址。</a:t>
            </a:r>
            <a:endParaRPr lang="en-US" altLang="zh-CN" dirty="0"/>
          </a:p>
          <a:p>
            <a:pPr lvl="1">
              <a:lnSpc>
                <a:spcPct val="150000"/>
              </a:lnSpc>
            </a:pPr>
            <a:r>
              <a:rPr lang="zh-CN" altLang="en-US" dirty="0"/>
              <a:t>例如：域名</a:t>
            </a:r>
            <a:r>
              <a:rPr lang="en-US" altLang="zh-CN" dirty="0"/>
              <a:t>www.baidu.com</a:t>
            </a:r>
            <a:r>
              <a:rPr lang="zh-CN" altLang="en-US" dirty="0"/>
              <a:t>相对于</a:t>
            </a:r>
            <a:r>
              <a:rPr lang="en-US" altLang="zh-CN" dirty="0"/>
              <a:t>119.75.218.77</a:t>
            </a:r>
            <a:r>
              <a:rPr lang="zh-CN" altLang="en-US" dirty="0"/>
              <a:t>来说，更容易记忆。</a:t>
            </a:r>
          </a:p>
        </p:txBody>
      </p:sp>
    </p:spTree>
    <p:extLst>
      <p:ext uri="{BB962C8B-B14F-4D97-AF65-F5344CB8AC3E}">
        <p14:creationId xmlns:p14="http://schemas.microsoft.com/office/powerpoint/2010/main" val="1325027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1000"/>
                                        <p:tgtEl>
                                          <p:spTgt spid="8195">
                                            <p:txEl>
                                              <p:pRg st="2" end="2"/>
                                            </p:txEl>
                                          </p:spTgt>
                                        </p:tgtEl>
                                      </p:cBhvr>
                                    </p:animEffect>
                                    <p:anim calcmode="lin" valueType="num">
                                      <p:cBhvr>
                                        <p:cTn id="13"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Effect transition="in" filter="fade">
                                      <p:cBhvr>
                                        <p:cTn id="19" dur="1000"/>
                                        <p:tgtEl>
                                          <p:spTgt spid="8195">
                                            <p:txEl>
                                              <p:pRg st="3" end="3"/>
                                            </p:txEl>
                                          </p:spTgt>
                                        </p:tgtEl>
                                      </p:cBhvr>
                                    </p:animEffect>
                                    <p:anim calcmode="lin" valueType="num">
                                      <p:cBhvr>
                                        <p:cTn id="20"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195">
                                            <p:txEl>
                                              <p:pRg st="4" end="4"/>
                                            </p:txEl>
                                          </p:spTgt>
                                        </p:tgtEl>
                                        <p:attrNameLst>
                                          <p:attrName>style.visibility</p:attrName>
                                        </p:attrNameLst>
                                      </p:cBhvr>
                                      <p:to>
                                        <p:strVal val="visible"/>
                                      </p:to>
                                    </p:set>
                                    <p:animEffect transition="in" filter="fade">
                                      <p:cBhvr>
                                        <p:cTn id="24" dur="1000"/>
                                        <p:tgtEl>
                                          <p:spTgt spid="8195">
                                            <p:txEl>
                                              <p:pRg st="4" end="4"/>
                                            </p:txEl>
                                          </p:spTgt>
                                        </p:tgtEl>
                                      </p:cBhvr>
                                    </p:animEffect>
                                    <p:anim calcmode="lin" valueType="num">
                                      <p:cBhvr>
                                        <p:cTn id="25"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819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网络基础：端口</a:t>
            </a:r>
            <a:endParaRPr lang="zh-CN" altLang="en-US" dirty="0"/>
          </a:p>
        </p:txBody>
      </p:sp>
      <p:sp>
        <p:nvSpPr>
          <p:cNvPr id="8195" name="内容占位符 2"/>
          <p:cNvSpPr>
            <a:spLocks noGrp="1"/>
          </p:cNvSpPr>
          <p:nvPr>
            <p:ph idx="1"/>
          </p:nvPr>
        </p:nvSpPr>
        <p:spPr/>
        <p:txBody>
          <a:bodyPr/>
          <a:lstStyle/>
          <a:p>
            <a:pPr>
              <a:lnSpc>
                <a:spcPct val="150000"/>
              </a:lnSpc>
            </a:pPr>
            <a:r>
              <a:rPr lang="en-US" altLang="zh-CN" dirty="0"/>
              <a:t>IP</a:t>
            </a:r>
            <a:r>
              <a:rPr lang="zh-CN" altLang="en-US" dirty="0"/>
              <a:t>地址可以精确地确定一台主机，但是在这台主机上可能运行着多个应用程序；可以借助主机端口精确地确定客户访问的是这台主机中的哪一个应用程序。</a:t>
            </a:r>
            <a:endParaRPr lang="en-US" altLang="zh-CN" dirty="0"/>
          </a:p>
          <a:p>
            <a:pPr lvl="1">
              <a:lnSpc>
                <a:spcPct val="150000"/>
              </a:lnSpc>
            </a:pPr>
            <a:r>
              <a:rPr lang="zh-CN" altLang="en-US" dirty="0"/>
              <a:t>在一台主机上，应用程序可以占用任何一个端口号；一旦应用程序占据这个端口号，其它应用将不能再占用该端口。</a:t>
            </a:r>
            <a:endParaRPr lang="en-US" altLang="zh-CN" dirty="0"/>
          </a:p>
          <a:p>
            <a:pPr lvl="1">
              <a:lnSpc>
                <a:spcPct val="150000"/>
              </a:lnSpc>
            </a:pPr>
            <a:r>
              <a:rPr lang="zh-CN" altLang="en-US" dirty="0"/>
              <a:t>在主机中，端口号</a:t>
            </a:r>
            <a:r>
              <a:rPr lang="en-US" altLang="zh-CN" dirty="0"/>
              <a:t>1~1024</a:t>
            </a:r>
            <a:r>
              <a:rPr lang="zh-CN" altLang="en-US" dirty="0"/>
              <a:t>是系统保留端口号，用来为常用的网络服务程序所占用。用户自定义应用程序，最好占用其它端口号。</a:t>
            </a:r>
            <a:endParaRPr lang="en-US" altLang="zh-CN" dirty="0"/>
          </a:p>
          <a:p>
            <a:pPr lvl="2">
              <a:lnSpc>
                <a:spcPct val="150000"/>
              </a:lnSpc>
            </a:pPr>
            <a:r>
              <a:rPr lang="zh-CN" altLang="en-US" dirty="0"/>
              <a:t>例如：</a:t>
            </a:r>
            <a:r>
              <a:rPr lang="en-US" altLang="zh-CN" dirty="0"/>
              <a:t>HTTP</a:t>
            </a:r>
            <a:r>
              <a:rPr lang="zh-CN" altLang="en-US" dirty="0"/>
              <a:t>服务默认占用</a:t>
            </a:r>
            <a:r>
              <a:rPr lang="en-US" altLang="zh-CN" dirty="0"/>
              <a:t>80</a:t>
            </a:r>
            <a:r>
              <a:rPr lang="zh-CN" altLang="en-US" dirty="0"/>
              <a:t>端口，</a:t>
            </a:r>
            <a:r>
              <a:rPr lang="en-US" altLang="zh-CN" dirty="0"/>
              <a:t>FTP</a:t>
            </a:r>
            <a:r>
              <a:rPr lang="zh-CN" altLang="en-US" dirty="0"/>
              <a:t>服务占用</a:t>
            </a:r>
            <a:r>
              <a:rPr lang="en-US" altLang="zh-CN" dirty="0"/>
              <a:t>21</a:t>
            </a:r>
            <a:r>
              <a:rPr lang="zh-CN" altLang="en-US" dirty="0"/>
              <a:t>端口，</a:t>
            </a:r>
            <a:r>
              <a:rPr lang="en-US" altLang="zh-CN" dirty="0"/>
              <a:t>SMTP</a:t>
            </a:r>
            <a:r>
              <a:rPr lang="zh-CN" altLang="en-US" dirty="0"/>
              <a:t>服务占用</a:t>
            </a:r>
            <a:r>
              <a:rPr lang="en-US" altLang="zh-CN" dirty="0"/>
              <a:t>25</a:t>
            </a:r>
            <a:r>
              <a:rPr lang="zh-CN" altLang="en-US" dirty="0"/>
              <a:t>端口等。</a:t>
            </a:r>
            <a:endParaRPr lang="en-US" altLang="zh-CN" dirty="0"/>
          </a:p>
          <a:p>
            <a:pPr lvl="1">
              <a:lnSpc>
                <a:spcPct val="150000"/>
              </a:lnSpc>
            </a:pPr>
            <a:endParaRPr lang="en-US" altLang="zh-CN" dirty="0"/>
          </a:p>
        </p:txBody>
      </p:sp>
    </p:spTree>
    <p:extLst>
      <p:ext uri="{BB962C8B-B14F-4D97-AF65-F5344CB8AC3E}">
        <p14:creationId xmlns:p14="http://schemas.microsoft.com/office/powerpoint/2010/main" val="3077554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1000"/>
                                        <p:tgtEl>
                                          <p:spTgt spid="8195">
                                            <p:txEl>
                                              <p:pRg st="2" end="2"/>
                                            </p:txEl>
                                          </p:spTgt>
                                        </p:tgtEl>
                                      </p:cBhvr>
                                    </p:animEffect>
                                    <p:anim calcmode="lin" valueType="num">
                                      <p:cBhvr>
                                        <p:cTn id="13"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animEffect transition="in" filter="fade">
                                      <p:cBhvr>
                                        <p:cTn id="17" dur="1000"/>
                                        <p:tgtEl>
                                          <p:spTgt spid="8195">
                                            <p:txEl>
                                              <p:pRg st="3" end="3"/>
                                            </p:txEl>
                                          </p:spTgt>
                                        </p:tgtEl>
                                      </p:cBhvr>
                                    </p:animEffect>
                                    <p:anim calcmode="lin" valueType="num">
                                      <p:cBhvr>
                                        <p:cTn id="18"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819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网络基础：</a:t>
            </a:r>
            <a:r>
              <a:rPr lang="en-US" altLang="zh-CN"/>
              <a:t>TCP/UDP</a:t>
            </a:r>
            <a:r>
              <a:rPr lang="zh-CN" altLang="en-US"/>
              <a:t>协议</a:t>
            </a:r>
            <a:endParaRPr lang="zh-CN" altLang="en-US" dirty="0"/>
          </a:p>
        </p:txBody>
      </p:sp>
      <p:sp>
        <p:nvSpPr>
          <p:cNvPr id="8195" name="内容占位符 2"/>
          <p:cNvSpPr>
            <a:spLocks noGrp="1"/>
          </p:cNvSpPr>
          <p:nvPr>
            <p:ph idx="1"/>
          </p:nvPr>
        </p:nvSpPr>
        <p:spPr/>
        <p:txBody>
          <a:bodyPr/>
          <a:lstStyle/>
          <a:p>
            <a:pPr>
              <a:lnSpc>
                <a:spcPct val="150000"/>
              </a:lnSpc>
            </a:pPr>
            <a:r>
              <a:rPr lang="zh-CN" altLang="en-US" dirty="0"/>
              <a:t>确定好目标主机和应用程序之后，就可以进行网络传输。网络传输过程中，数据的传递有两种最常见的形式。</a:t>
            </a:r>
            <a:endParaRPr lang="en-US" altLang="zh-CN" dirty="0"/>
          </a:p>
          <a:p>
            <a:pPr lvl="1">
              <a:lnSpc>
                <a:spcPct val="150000"/>
              </a:lnSpc>
            </a:pPr>
            <a:r>
              <a:rPr lang="en-US" altLang="zh-CN" dirty="0"/>
              <a:t>TCP</a:t>
            </a:r>
            <a:r>
              <a:rPr lang="zh-CN" altLang="en-US" dirty="0"/>
              <a:t>传输控制协议，是一种面向连接的、可靠的、基于字节流的传输层通信协议。</a:t>
            </a:r>
            <a:endParaRPr lang="en-US" altLang="zh-CN" dirty="0"/>
          </a:p>
          <a:p>
            <a:pPr lvl="2">
              <a:lnSpc>
                <a:spcPct val="150000"/>
              </a:lnSpc>
            </a:pPr>
            <a:r>
              <a:rPr lang="zh-CN" altLang="en-US" dirty="0"/>
              <a:t>需要首先在网络两端建立安全连接，再进行数据传递，确保网络双方完整无误地传输数据。</a:t>
            </a:r>
            <a:endParaRPr lang="en-US" altLang="zh-CN" dirty="0"/>
          </a:p>
          <a:p>
            <a:pPr lvl="1">
              <a:lnSpc>
                <a:spcPct val="150000"/>
              </a:lnSpc>
            </a:pPr>
            <a:r>
              <a:rPr lang="en-US" altLang="zh-CN" dirty="0"/>
              <a:t>UDP</a:t>
            </a:r>
            <a:r>
              <a:rPr lang="zh-CN" altLang="en-US" dirty="0"/>
              <a:t>用户数据报协议，是一种无连接的传输层协议，提供面向事务的简单不可靠信息传送服务。</a:t>
            </a:r>
            <a:endParaRPr lang="en-US" altLang="zh-CN" dirty="0"/>
          </a:p>
          <a:p>
            <a:pPr lvl="2">
              <a:lnSpc>
                <a:spcPct val="150000"/>
              </a:lnSpc>
            </a:pPr>
            <a:r>
              <a:rPr lang="zh-CN" altLang="en-US" dirty="0"/>
              <a:t>无需建立网络双方连接，直接发送数据包（包含目的地址信息），可能会因为网络问题导致数据传输失败等问题，但是传输速度很快，常用于局域网中传输数据。</a:t>
            </a:r>
            <a:endParaRPr lang="en-US" altLang="zh-CN" dirty="0"/>
          </a:p>
        </p:txBody>
      </p:sp>
    </p:spTree>
    <p:extLst>
      <p:ext uri="{BB962C8B-B14F-4D97-AF65-F5344CB8AC3E}">
        <p14:creationId xmlns:p14="http://schemas.microsoft.com/office/powerpoint/2010/main" val="311518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1000"/>
                                        <p:tgtEl>
                                          <p:spTgt spid="8195">
                                            <p:txEl>
                                              <p:pRg st="2" end="2"/>
                                            </p:txEl>
                                          </p:spTgt>
                                        </p:tgtEl>
                                      </p:cBhvr>
                                    </p:animEffect>
                                    <p:anim calcmode="lin" valueType="num">
                                      <p:cBhvr>
                                        <p:cTn id="13"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Effect transition="in" filter="fade">
                                      <p:cBhvr>
                                        <p:cTn id="19" dur="1000"/>
                                        <p:tgtEl>
                                          <p:spTgt spid="8195">
                                            <p:txEl>
                                              <p:pRg st="3" end="3"/>
                                            </p:txEl>
                                          </p:spTgt>
                                        </p:tgtEl>
                                      </p:cBhvr>
                                    </p:animEffect>
                                    <p:anim calcmode="lin" valueType="num">
                                      <p:cBhvr>
                                        <p:cTn id="20"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195">
                                            <p:txEl>
                                              <p:pRg st="4" end="4"/>
                                            </p:txEl>
                                          </p:spTgt>
                                        </p:tgtEl>
                                        <p:attrNameLst>
                                          <p:attrName>style.visibility</p:attrName>
                                        </p:attrNameLst>
                                      </p:cBhvr>
                                      <p:to>
                                        <p:strVal val="visible"/>
                                      </p:to>
                                    </p:set>
                                    <p:animEffect transition="in" filter="fade">
                                      <p:cBhvr>
                                        <p:cTn id="24" dur="1000"/>
                                        <p:tgtEl>
                                          <p:spTgt spid="8195">
                                            <p:txEl>
                                              <p:pRg st="4" end="4"/>
                                            </p:txEl>
                                          </p:spTgt>
                                        </p:tgtEl>
                                      </p:cBhvr>
                                    </p:animEffect>
                                    <p:anim calcmode="lin" valueType="num">
                                      <p:cBhvr>
                                        <p:cTn id="25"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819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网络编程简介</a:t>
            </a:r>
            <a:endParaRPr lang="zh-CN" altLang="en-US" dirty="0"/>
          </a:p>
        </p:txBody>
      </p:sp>
      <p:sp>
        <p:nvSpPr>
          <p:cNvPr id="8195" name="内容占位符 2"/>
          <p:cNvSpPr>
            <a:spLocks noGrp="1"/>
          </p:cNvSpPr>
          <p:nvPr>
            <p:ph idx="1"/>
          </p:nvPr>
        </p:nvSpPr>
        <p:spPr/>
        <p:txBody>
          <a:bodyPr/>
          <a:lstStyle/>
          <a:p>
            <a:pPr>
              <a:lnSpc>
                <a:spcPct val="150000"/>
              </a:lnSpc>
            </a:pPr>
            <a:r>
              <a:rPr lang="zh-CN" altLang="en-US" dirty="0"/>
              <a:t>网络编程是指通过编程方式实现两个（或多个）设备之间的数据传输。</a:t>
            </a:r>
            <a:endParaRPr lang="en-US" altLang="zh-CN" dirty="0"/>
          </a:p>
          <a:p>
            <a:pPr lvl="1">
              <a:lnSpc>
                <a:spcPct val="150000"/>
              </a:lnSpc>
            </a:pPr>
            <a:r>
              <a:rPr lang="zh-CN" altLang="en-US" dirty="0"/>
              <a:t>网络编程是基于“请求</a:t>
            </a:r>
            <a:r>
              <a:rPr lang="en-US" altLang="zh-CN" dirty="0"/>
              <a:t>-</a:t>
            </a:r>
            <a:r>
              <a:rPr lang="zh-CN" altLang="en-US" dirty="0"/>
              <a:t>响应”模式的：网络中某一端发出请求，另一端接收到请求后，响应请求方的请求。</a:t>
            </a:r>
            <a:endParaRPr lang="en-US" altLang="zh-CN" dirty="0"/>
          </a:p>
          <a:p>
            <a:pPr lvl="1">
              <a:lnSpc>
                <a:spcPct val="150000"/>
              </a:lnSpc>
            </a:pPr>
            <a:r>
              <a:rPr lang="zh-CN" altLang="en-US" dirty="0"/>
              <a:t>“请求方”称之为客户端，“响应方”称之为服务器端。</a:t>
            </a:r>
            <a:endParaRPr lang="en-US" altLang="zh-CN" dirty="0"/>
          </a:p>
          <a:p>
            <a:pPr lvl="1">
              <a:lnSpc>
                <a:spcPct val="150000"/>
              </a:lnSpc>
            </a:pPr>
            <a:r>
              <a:rPr lang="zh-CN" altLang="en-US" dirty="0"/>
              <a:t>网络编程在客户端和服务器端之间传输数据可以采用</a:t>
            </a:r>
            <a:r>
              <a:rPr lang="en-US" altLang="zh-CN" dirty="0"/>
              <a:t>TCP</a:t>
            </a:r>
            <a:r>
              <a:rPr lang="zh-CN" altLang="en-US" dirty="0"/>
              <a:t>方式，也可以采用</a:t>
            </a:r>
            <a:r>
              <a:rPr lang="en-US" altLang="zh-CN" dirty="0"/>
              <a:t>UDP</a:t>
            </a:r>
            <a:r>
              <a:rPr lang="zh-CN" altLang="en-US" dirty="0"/>
              <a:t>方式。</a:t>
            </a:r>
            <a:endParaRPr lang="en-US" altLang="zh-CN" dirty="0"/>
          </a:p>
          <a:p>
            <a:pPr>
              <a:lnSpc>
                <a:spcPct val="150000"/>
              </a:lnSpc>
            </a:pPr>
            <a:r>
              <a:rPr lang="zh-CN" altLang="en-US" dirty="0"/>
              <a:t>网络编程开发模式</a:t>
            </a:r>
            <a:endParaRPr lang="en-US" altLang="zh-CN" dirty="0"/>
          </a:p>
          <a:p>
            <a:pPr lvl="1">
              <a:lnSpc>
                <a:spcPct val="150000"/>
              </a:lnSpc>
            </a:pPr>
            <a:r>
              <a:rPr lang="zh-CN" altLang="en-US" dirty="0"/>
              <a:t>客户端</a:t>
            </a:r>
            <a:r>
              <a:rPr lang="en-US" altLang="zh-CN" dirty="0"/>
              <a:t>/</a:t>
            </a:r>
            <a:r>
              <a:rPr lang="zh-CN" altLang="en-US" dirty="0"/>
              <a:t>服务器端模式（</a:t>
            </a:r>
            <a:r>
              <a:rPr lang="en-US" altLang="zh-CN" dirty="0"/>
              <a:t>C/S</a:t>
            </a:r>
            <a:r>
              <a:rPr lang="zh-CN" altLang="en-US" dirty="0"/>
              <a:t>模式）：对于不同的服务器端程序建立不同的客户端程序。</a:t>
            </a:r>
            <a:endParaRPr lang="en-US" altLang="zh-CN" dirty="0"/>
          </a:p>
          <a:p>
            <a:pPr lvl="1">
              <a:lnSpc>
                <a:spcPct val="150000"/>
              </a:lnSpc>
            </a:pPr>
            <a:r>
              <a:rPr lang="zh-CN" altLang="en-US" dirty="0"/>
              <a:t>浏览器</a:t>
            </a:r>
            <a:r>
              <a:rPr lang="en-US" altLang="zh-CN" dirty="0"/>
              <a:t>/</a:t>
            </a:r>
            <a:r>
              <a:rPr lang="zh-CN" altLang="en-US" dirty="0"/>
              <a:t>服务器端模式（</a:t>
            </a:r>
            <a:r>
              <a:rPr lang="en-US" altLang="zh-CN" dirty="0"/>
              <a:t>B/S</a:t>
            </a:r>
            <a:r>
              <a:rPr lang="zh-CN" altLang="en-US" dirty="0"/>
              <a:t>模式）：对于不同的服务器端程序使用统一的“客户端”（即浏览器）即可。</a:t>
            </a:r>
            <a:endParaRPr lang="en-US" altLang="zh-CN" dirty="0"/>
          </a:p>
        </p:txBody>
      </p:sp>
    </p:spTree>
    <p:extLst>
      <p:ext uri="{BB962C8B-B14F-4D97-AF65-F5344CB8AC3E}">
        <p14:creationId xmlns:p14="http://schemas.microsoft.com/office/powerpoint/2010/main" val="1389319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1000"/>
                                        <p:tgtEl>
                                          <p:spTgt spid="8195">
                                            <p:txEl>
                                              <p:pRg st="2" end="2"/>
                                            </p:txEl>
                                          </p:spTgt>
                                        </p:tgtEl>
                                      </p:cBhvr>
                                    </p:animEffect>
                                    <p:anim calcmode="lin" valueType="num">
                                      <p:cBhvr>
                                        <p:cTn id="13"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Effect transition="in" filter="fade">
                                      <p:cBhvr>
                                        <p:cTn id="19" dur="1000"/>
                                        <p:tgtEl>
                                          <p:spTgt spid="8195">
                                            <p:txEl>
                                              <p:pRg st="3" end="3"/>
                                            </p:txEl>
                                          </p:spTgt>
                                        </p:tgtEl>
                                      </p:cBhvr>
                                    </p:animEffect>
                                    <p:anim calcmode="lin" valueType="num">
                                      <p:cBhvr>
                                        <p:cTn id="20"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195">
                                            <p:txEl>
                                              <p:pRg st="4" end="4"/>
                                            </p:txEl>
                                          </p:spTgt>
                                        </p:tgtEl>
                                        <p:attrNameLst>
                                          <p:attrName>style.visibility</p:attrName>
                                        </p:attrNameLst>
                                      </p:cBhvr>
                                      <p:to>
                                        <p:strVal val="visible"/>
                                      </p:to>
                                    </p:set>
                                    <p:animEffect transition="in" filter="fade">
                                      <p:cBhvr>
                                        <p:cTn id="26" dur="1000"/>
                                        <p:tgtEl>
                                          <p:spTgt spid="8195">
                                            <p:txEl>
                                              <p:pRg st="4" end="4"/>
                                            </p:txEl>
                                          </p:spTgt>
                                        </p:tgtEl>
                                      </p:cBhvr>
                                    </p:animEffect>
                                    <p:anim calcmode="lin" valueType="num">
                                      <p:cBhvr>
                                        <p:cTn id="27"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819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8195">
                                            <p:txEl>
                                              <p:pRg st="5" end="5"/>
                                            </p:txEl>
                                          </p:spTgt>
                                        </p:tgtEl>
                                        <p:attrNameLst>
                                          <p:attrName>style.visibility</p:attrName>
                                        </p:attrNameLst>
                                      </p:cBhvr>
                                      <p:to>
                                        <p:strVal val="visible"/>
                                      </p:to>
                                    </p:set>
                                    <p:animEffect transition="in" filter="fade">
                                      <p:cBhvr>
                                        <p:cTn id="33" dur="1000"/>
                                        <p:tgtEl>
                                          <p:spTgt spid="8195">
                                            <p:txEl>
                                              <p:pRg st="5" end="5"/>
                                            </p:txEl>
                                          </p:spTgt>
                                        </p:tgtEl>
                                      </p:cBhvr>
                                    </p:animEffect>
                                    <p:anim calcmode="lin" valueType="num">
                                      <p:cBhvr>
                                        <p:cTn id="34"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8195">
                                            <p:txEl>
                                              <p:pRg st="5" end="5"/>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8195">
                                            <p:txEl>
                                              <p:pRg st="6" end="6"/>
                                            </p:txEl>
                                          </p:spTgt>
                                        </p:tgtEl>
                                        <p:attrNameLst>
                                          <p:attrName>style.visibility</p:attrName>
                                        </p:attrNameLst>
                                      </p:cBhvr>
                                      <p:to>
                                        <p:strVal val="visible"/>
                                      </p:to>
                                    </p:set>
                                    <p:animEffect transition="in" filter="fade">
                                      <p:cBhvr>
                                        <p:cTn id="38" dur="1000"/>
                                        <p:tgtEl>
                                          <p:spTgt spid="8195">
                                            <p:txEl>
                                              <p:pRg st="6" end="6"/>
                                            </p:txEl>
                                          </p:spTgt>
                                        </p:tgtEl>
                                      </p:cBhvr>
                                    </p:animEffect>
                                    <p:anim calcmode="lin" valueType="num">
                                      <p:cBhvr>
                                        <p:cTn id="39" dur="1000" fill="hold"/>
                                        <p:tgtEl>
                                          <p:spTgt spid="8195">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819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网络编程简介：</a:t>
            </a:r>
            <a:r>
              <a:rPr lang="en-US" altLang="zh-CN"/>
              <a:t>C/S</a:t>
            </a:r>
            <a:r>
              <a:rPr lang="zh-CN" altLang="en-US"/>
              <a:t>模式应用程序</a:t>
            </a:r>
            <a:endParaRPr lang="zh-CN" altLang="en-US" dirty="0"/>
          </a:p>
        </p:txBody>
      </p:sp>
      <p:sp>
        <p:nvSpPr>
          <p:cNvPr id="8195" name="内容占位符 2"/>
          <p:cNvSpPr>
            <a:spLocks noGrp="1"/>
          </p:cNvSpPr>
          <p:nvPr>
            <p:ph idx="1"/>
          </p:nvPr>
        </p:nvSpPr>
        <p:spPr>
          <a:xfrm>
            <a:off x="609600" y="1160749"/>
            <a:ext cx="11319048" cy="4965415"/>
          </a:xfrm>
        </p:spPr>
        <p:txBody>
          <a:bodyPr/>
          <a:lstStyle/>
          <a:p>
            <a:pPr>
              <a:lnSpc>
                <a:spcPct val="150000"/>
              </a:lnSpc>
            </a:pPr>
            <a:r>
              <a:rPr lang="zh-CN" altLang="en-US" dirty="0"/>
              <a:t>在网络编程中，</a:t>
            </a:r>
            <a:r>
              <a:rPr lang="en-US" altLang="zh-CN" dirty="0"/>
              <a:t>C/S</a:t>
            </a:r>
            <a:r>
              <a:rPr lang="zh-CN" altLang="en-US" dirty="0"/>
              <a:t>模式应用程序的开发，需要同时开发客户端应用程序和服务器端应用程序。</a:t>
            </a:r>
            <a:endParaRPr lang="en-US" altLang="zh-CN" dirty="0"/>
          </a:p>
          <a:p>
            <a:pPr lvl="1">
              <a:lnSpc>
                <a:spcPct val="150000"/>
              </a:lnSpc>
            </a:pPr>
            <a:r>
              <a:rPr lang="zh-CN" altLang="en-US" dirty="0"/>
              <a:t>客户端应用程序开发步骤：</a:t>
            </a:r>
            <a:endParaRPr lang="en-US" altLang="zh-CN" dirty="0"/>
          </a:p>
          <a:p>
            <a:pPr lvl="2">
              <a:lnSpc>
                <a:spcPct val="150000"/>
              </a:lnSpc>
            </a:pPr>
            <a:r>
              <a:rPr lang="zh-CN" altLang="en-US" dirty="0"/>
              <a:t>客户端建立与服务器端的连接（通过</a:t>
            </a:r>
            <a:r>
              <a:rPr lang="en-US" altLang="zh-CN" dirty="0"/>
              <a:t>IP</a:t>
            </a:r>
            <a:r>
              <a:rPr lang="zh-CN" altLang="en-US" dirty="0"/>
              <a:t>地址和端口确定服务器端程序）。</a:t>
            </a:r>
            <a:endParaRPr lang="en-US" altLang="zh-CN" dirty="0"/>
          </a:p>
          <a:p>
            <a:pPr lvl="2">
              <a:lnSpc>
                <a:spcPct val="150000"/>
              </a:lnSpc>
            </a:pPr>
            <a:r>
              <a:rPr lang="zh-CN" altLang="en-US" dirty="0"/>
              <a:t>客户端封装请求数据，发送给服务器端；客户端获得服务器端响应数据，解析并处理数据。</a:t>
            </a:r>
            <a:endParaRPr lang="en-US" altLang="zh-CN" dirty="0"/>
          </a:p>
          <a:p>
            <a:pPr lvl="2">
              <a:lnSpc>
                <a:spcPct val="150000"/>
              </a:lnSpc>
            </a:pPr>
            <a:r>
              <a:rPr lang="zh-CN" altLang="en-US" dirty="0"/>
              <a:t>客户端关闭网络连接。</a:t>
            </a:r>
            <a:endParaRPr lang="en-US" altLang="zh-CN" dirty="0"/>
          </a:p>
        </p:txBody>
      </p:sp>
    </p:spTree>
    <p:extLst>
      <p:ext uri="{BB962C8B-B14F-4D97-AF65-F5344CB8AC3E}">
        <p14:creationId xmlns:p14="http://schemas.microsoft.com/office/powerpoint/2010/main" val="129749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1000"/>
                                        <p:tgtEl>
                                          <p:spTgt spid="8195">
                                            <p:txEl>
                                              <p:pRg st="2" end="2"/>
                                            </p:txEl>
                                          </p:spTgt>
                                        </p:tgtEl>
                                      </p:cBhvr>
                                    </p:animEffect>
                                    <p:anim calcmode="lin" valueType="num">
                                      <p:cBhvr>
                                        <p:cTn id="13"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animEffect transition="in" filter="fade">
                                      <p:cBhvr>
                                        <p:cTn id="17" dur="1000"/>
                                        <p:tgtEl>
                                          <p:spTgt spid="8195">
                                            <p:txEl>
                                              <p:pRg st="3" end="3"/>
                                            </p:txEl>
                                          </p:spTgt>
                                        </p:tgtEl>
                                      </p:cBhvr>
                                    </p:animEffect>
                                    <p:anim calcmode="lin" valueType="num">
                                      <p:cBhvr>
                                        <p:cTn id="18"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8195">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195">
                                            <p:txEl>
                                              <p:pRg st="4" end="4"/>
                                            </p:txEl>
                                          </p:spTgt>
                                        </p:tgtEl>
                                        <p:attrNameLst>
                                          <p:attrName>style.visibility</p:attrName>
                                        </p:attrNameLst>
                                      </p:cBhvr>
                                      <p:to>
                                        <p:strVal val="visible"/>
                                      </p:to>
                                    </p:set>
                                    <p:animEffect transition="in" filter="fade">
                                      <p:cBhvr>
                                        <p:cTn id="22" dur="1000"/>
                                        <p:tgtEl>
                                          <p:spTgt spid="8195">
                                            <p:txEl>
                                              <p:pRg st="4" end="4"/>
                                            </p:txEl>
                                          </p:spTgt>
                                        </p:tgtEl>
                                      </p:cBhvr>
                                    </p:animEffect>
                                    <p:anim calcmode="lin" valueType="num">
                                      <p:cBhvr>
                                        <p:cTn id="23"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819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11412</TotalTime>
  <Words>2794</Words>
  <Application>Microsoft Office PowerPoint</Application>
  <PresentationFormat>宽屏</PresentationFormat>
  <Paragraphs>217</Paragraphs>
  <Slides>22</Slides>
  <Notes>20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22</vt:i4>
      </vt:variant>
    </vt:vector>
  </HeadingPairs>
  <TitlesOfParts>
    <vt:vector size="26" baseType="lpstr">
      <vt:lpstr>华文新魏</vt:lpstr>
      <vt:lpstr>微软雅黑</vt:lpstr>
      <vt:lpstr>Arial</vt:lpstr>
      <vt:lpstr>2_Default Design</vt:lpstr>
      <vt:lpstr>第十五章  网络编程</vt:lpstr>
      <vt:lpstr>讲授思路　　　　　　　　　</vt:lpstr>
      <vt:lpstr>讲授思路-网络编程基础 　　　　　　　　　</vt:lpstr>
      <vt:lpstr>网络基础：计算机网络</vt:lpstr>
      <vt:lpstr>网络基础：IP地址和域名</vt:lpstr>
      <vt:lpstr>网络基础：端口</vt:lpstr>
      <vt:lpstr>网络基础：TCP/UDP协议</vt:lpstr>
      <vt:lpstr>网络编程简介</vt:lpstr>
      <vt:lpstr>网络编程简介：C/S模式应用程序</vt:lpstr>
      <vt:lpstr>网络编程简介：C/S模式应用程序</vt:lpstr>
      <vt:lpstr>网络编程简介：B/S模式应用程序</vt:lpstr>
      <vt:lpstr>Java网络编程核心类</vt:lpstr>
      <vt:lpstr>URL及应用</vt:lpstr>
      <vt:lpstr>URL网络编程核心操作类</vt:lpstr>
      <vt:lpstr>URL网络编程核心操作类</vt:lpstr>
      <vt:lpstr>URL网络编程核心操作类</vt:lpstr>
      <vt:lpstr>URL网络编程核心操作类</vt:lpstr>
      <vt:lpstr>URL网络编程核心操作类</vt:lpstr>
      <vt:lpstr>URL网络编程实例：文件下载</vt:lpstr>
      <vt:lpstr>URL网络编程实例：获取响应信息</vt:lpstr>
      <vt:lpstr>总结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antonio.c.pires</dc:creator>
  <cp:lastModifiedBy> </cp:lastModifiedBy>
  <cp:revision>759</cp:revision>
  <dcterms:created xsi:type="dcterms:W3CDTF">2006-10-06T15:46:57Z</dcterms:created>
  <dcterms:modified xsi:type="dcterms:W3CDTF">2019-12-13T01:23:06Z</dcterms:modified>
</cp:coreProperties>
</file>