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0" r:id="rId1"/>
  </p:sldMasterIdLst>
  <p:notesMasterIdLst>
    <p:notesMasterId r:id="rId20"/>
  </p:notesMasterIdLst>
  <p:handoutMasterIdLst>
    <p:handoutMasterId r:id="rId21"/>
  </p:handoutMasterIdLst>
  <p:sldIdLst>
    <p:sldId id="256" r:id="rId2"/>
    <p:sldId id="441" r:id="rId3"/>
    <p:sldId id="442" r:id="rId4"/>
    <p:sldId id="444" r:id="rId5"/>
    <p:sldId id="445" r:id="rId6"/>
    <p:sldId id="446" r:id="rId7"/>
    <p:sldId id="447" r:id="rId8"/>
    <p:sldId id="448" r:id="rId9"/>
    <p:sldId id="449" r:id="rId10"/>
    <p:sldId id="450" r:id="rId11"/>
    <p:sldId id="451" r:id="rId12"/>
    <p:sldId id="452" r:id="rId13"/>
    <p:sldId id="453" r:id="rId14"/>
    <p:sldId id="454" r:id="rId15"/>
    <p:sldId id="455" r:id="rId16"/>
    <p:sldId id="456" r:id="rId17"/>
    <p:sldId id="443" r:id="rId18"/>
    <p:sldId id="440" r:id="rId19"/>
  </p:sldIdLst>
  <p:sldSz cx="12192000" cy="6858000"/>
  <p:notesSz cx="6794500" cy="9918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rgbClr val="A5002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rgbClr val="A5002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rgbClr val="A5002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rgbClr val="A5002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FEDE"/>
    <a:srgbClr val="8BE58F"/>
    <a:srgbClr val="A0FAAF"/>
    <a:srgbClr val="DEFEE6"/>
    <a:srgbClr val="DBFDE1"/>
    <a:srgbClr val="E5E2FA"/>
    <a:srgbClr val="B17ED8"/>
    <a:srgbClr val="D9D4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01" autoAdjust="0"/>
    <p:restoredTop sz="80334" autoAdjust="0"/>
  </p:normalViewPr>
  <p:slideViewPr>
    <p:cSldViewPr>
      <p:cViewPr varScale="1">
        <p:scale>
          <a:sx n="56" d="100"/>
          <a:sy n="56" d="100"/>
        </p:scale>
        <p:origin x="-1320" y="-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8100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737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1813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737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8100" y="9421813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6DE34641-1CEA-4061-A80A-7DCBB8B4B73E}" type="slidenum">
              <a:rPr lang="pt-PT" altLang="zh-CN"/>
              <a:pPr>
                <a:defRPr/>
              </a:pPr>
              <a:t>‹#›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30868813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8100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" y="744538"/>
            <a:ext cx="6610350" cy="37195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1700"/>
            <a:ext cx="5435600" cy="4462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PT" noProof="0"/>
              <a:t>Click to edit Master text styles</a:t>
            </a:r>
          </a:p>
          <a:p>
            <a:pPr lvl="1"/>
            <a:r>
              <a:rPr lang="pt-PT" noProof="0"/>
              <a:t>Second level</a:t>
            </a:r>
          </a:p>
          <a:p>
            <a:pPr lvl="2"/>
            <a:r>
              <a:rPr lang="pt-PT" noProof="0"/>
              <a:t>Third level</a:t>
            </a:r>
          </a:p>
          <a:p>
            <a:pPr lvl="3"/>
            <a:r>
              <a:rPr lang="pt-PT" noProof="0"/>
              <a:t>Fourth level</a:t>
            </a:r>
          </a:p>
          <a:p>
            <a:pPr lvl="4"/>
            <a:r>
              <a:rPr lang="pt-PT" noProof="0"/>
              <a:t>Fifth level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1813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8100" y="9421813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A0721F3A-D631-43CB-AA2E-A2AC279AD1E4}" type="slidenum">
              <a:rPr lang="pt-PT" altLang="zh-CN"/>
              <a:pPr>
                <a:defRPr/>
              </a:pPr>
              <a:t>‹#›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22557818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</p:spPr>
      </p:sp>
      <p:sp>
        <p:nvSpPr>
          <p:cNvPr id="17411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79450" y="4711700"/>
            <a:ext cx="5435600" cy="44624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latin typeface="Arial" charset="0"/>
            </a:endParaRPr>
          </a:p>
        </p:txBody>
      </p:sp>
      <p:sp>
        <p:nvSpPr>
          <p:cNvPr id="1741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buFont typeface="Arial" charset="0"/>
              <a:buNone/>
            </a:pPr>
            <a:fld id="{854B013B-AE0A-4F7E-A978-F67603522124}" type="slidenum">
              <a:rPr lang="zh-CN" altLang="en-US" smtClean="0"/>
              <a:pPr>
                <a:buFont typeface="Arial" charset="0"/>
                <a:buNone/>
              </a:pPr>
              <a:t>2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9677795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3058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4400" b="1">
                <a:solidFill>
                  <a:srgbClr val="A50021"/>
                </a:solidFill>
                <a:latin typeface="华文新魏" pitchFamily="2" charset="-122"/>
                <a:ea typeface="华文新魏" pitchFamily="2" charset="-122"/>
                <a:cs typeface="+mj-cs"/>
                <a:sym typeface="Arial" charset="0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 defTabSz="0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altLang="en-US"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  <a:sym typeface="Arial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23C4AA-8BF6-48E8-BE93-3F9322854056}" type="slidenum">
              <a:rPr lang="zh-CN" altLang="en-US"/>
              <a:pPr>
                <a:defRPr/>
              </a:pPr>
              <a:t>‹#›</a:t>
            </a:fld>
            <a:endParaRPr lang="en-US" sz="2000">
              <a:solidFill>
                <a:srgbClr val="A50021"/>
              </a:solidFill>
            </a:endParaRPr>
          </a:p>
        </p:txBody>
      </p:sp>
      <p:pic>
        <p:nvPicPr>
          <p:cNvPr id="7" name="Picture 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371" y="188640"/>
            <a:ext cx="1473200" cy="2017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1391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42094"/>
          </a:xfrm>
          <a:prstGeom prst="rect">
            <a:avLst/>
          </a:prstGeom>
          <a:noFill/>
        </p:spPr>
        <p:txBody>
          <a:bodyPr/>
          <a:lstStyle>
            <a:lvl1pPr algn="l">
              <a:defRPr lang="zh-CN" altLang="en-US" sz="3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l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60749"/>
            <a:ext cx="10972800" cy="4965415"/>
          </a:xfrm>
          <a:prstGeom prst="rect">
            <a:avLst/>
          </a:prstGeom>
          <a:noFill/>
        </p:spPr>
        <p:txBody>
          <a:bodyPr/>
          <a:lstStyle>
            <a:lvl1pPr marL="342900" indent="-342900" algn="l" defTabSz="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zh-CN" altLang="en-US" sz="24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1pPr>
            <a:lvl2pPr>
              <a:defRPr lang="zh-CN" altLang="en-US" sz="20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2pPr>
            <a:lvl3pPr>
              <a:defRPr lang="zh-CN" altLang="en-US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3pPr>
            <a:lvl4pPr>
              <a:defRPr lang="zh-CN" altLang="en-US" sz="14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4pPr>
            <a:lvl5pPr>
              <a:defRPr lang="zh-CN" altLang="en-US" sz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5pPr>
          </a:lstStyle>
          <a:p>
            <a:pPr lvl="0">
              <a:lnSpc>
                <a:spcPct val="120000"/>
              </a:lnSpc>
              <a:spcBef>
                <a:spcPct val="0"/>
              </a:spcBef>
            </a:pPr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9696400" y="6263751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fld id="{30FAF565-A6A0-435E-A0E7-98B215AAA2E8}" type="slidenum"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‹#›</a:t>
            </a:fld>
            <a:endParaRPr lang="zh-CN" altLang="en-US" sz="18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67580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06090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3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l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088740"/>
            <a:ext cx="5384800" cy="5037423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2400" smtClean="0">
                <a:latin typeface="微软雅黑" pitchFamily="34" charset="-122"/>
                <a:ea typeface="微软雅黑" pitchFamily="34" charset="-122"/>
              </a:defRPr>
            </a:lvl1pPr>
            <a:lvl2pPr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lvl="0">
              <a:lnSpc>
                <a:spcPct val="120000"/>
              </a:lnSpc>
              <a:spcBef>
                <a:spcPct val="0"/>
              </a:spcBef>
            </a:pPr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088740"/>
            <a:ext cx="5384800" cy="5037423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2400" smtClean="0">
                <a:latin typeface="微软雅黑" pitchFamily="34" charset="-122"/>
                <a:ea typeface="微软雅黑" pitchFamily="34" charset="-122"/>
              </a:defRPr>
            </a:lvl1pPr>
            <a:lvl2pPr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lvl="0">
              <a:lnSpc>
                <a:spcPct val="120000"/>
              </a:lnSpc>
              <a:spcBef>
                <a:spcPct val="0"/>
              </a:spcBef>
            </a:pPr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746639-648A-4A6E-B5CB-58A88354441E}" type="slidenum">
              <a:rPr lang="zh-CN" altLang="en-US"/>
              <a:pPr>
                <a:defRPr/>
              </a:pPr>
              <a:t>‹#›</a:t>
            </a:fld>
            <a:endParaRPr lang="en-US" sz="2000">
              <a:solidFill>
                <a:srgbClr val="A5002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9696400" y="6263751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fld id="{30FAF565-A6A0-435E-A0E7-98B215AAA2E8}" type="slidenum"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‹#›</a:t>
            </a:fld>
            <a:endParaRPr lang="zh-CN" altLang="en-US" sz="18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34735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8AAA1F-0299-4436-B530-51F9169ABF49}" type="slidenum">
              <a:rPr lang="zh-CN" altLang="en-US"/>
              <a:pPr>
                <a:defRPr/>
              </a:pPr>
              <a:t>‹#›</a:t>
            </a:fld>
            <a:endParaRPr lang="en-US" sz="2000">
              <a:solidFill>
                <a:srgbClr val="A50021"/>
              </a:solidFill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9696400" y="6263751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fld id="{30FAF565-A6A0-435E-A0E7-98B215AAA2E8}" type="slidenum"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‹#›</a:t>
            </a:fld>
            <a:endParaRPr lang="zh-CN" altLang="en-US" sz="18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42094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3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l"/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209068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buFont typeface="Arial" pitchFamily="34" charset="0"/>
              <a:buNone/>
              <a:defRPr sz="1400">
                <a:solidFill>
                  <a:schemeClr val="tx1"/>
                </a:solidFill>
                <a:latin typeface="Arial" pitchFamily="34" charset="0"/>
                <a:sym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pic>
        <p:nvPicPr>
          <p:cNvPr id="2054" name="Picture 2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3888317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49571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  <p:sldLayoutId id="2147483952" r:id="rId2"/>
    <p:sldLayoutId id="2147483953" r:id="rId3"/>
    <p:sldLayoutId id="2147483954" r:id="rId4"/>
    <p:sldLayoutId id="2147483955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  <a:sym typeface="Arial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cs typeface="+mn-cs"/>
          <a:sym typeface="Arial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cs typeface="+mn-cs"/>
          <a:sym typeface="Arial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cs typeface="+mn-cs"/>
          <a:sym typeface="Arial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cs typeface="+mn-cs"/>
          <a:sym typeface="Arial" charset="0"/>
        </a:defRPr>
      </a:lvl5pPr>
      <a:lvl6pPr marL="25146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6pPr>
      <a:lvl7pPr marL="29718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7pPr>
      <a:lvl8pPr marL="34290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8pPr>
      <a:lvl9pPr marL="38862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期末总结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第八章 包装器类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Byte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Short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Integer</a:t>
            </a:r>
            <a:r>
              <a:rPr lang="zh-CN" altLang="en-US" dirty="0" smtClean="0"/>
              <a:t>、</a:t>
            </a:r>
            <a:r>
              <a:rPr lang="en-US" altLang="zh-CN" dirty="0" smtClean="0"/>
              <a:t>Long</a:t>
            </a:r>
            <a:r>
              <a:rPr lang="zh-CN" altLang="en-US" dirty="0" smtClean="0"/>
              <a:t>、</a:t>
            </a:r>
            <a:r>
              <a:rPr lang="en-US" altLang="zh-CN" dirty="0" smtClean="0"/>
              <a:t>Float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Double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Boolean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Character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/>
              <a:t>装箱</a:t>
            </a:r>
            <a:r>
              <a:rPr lang="en-US" altLang="zh-CN" dirty="0" err="1" smtClean="0"/>
              <a:t>valueof</a:t>
            </a:r>
            <a:r>
              <a:rPr lang="en-US" altLang="zh-CN" dirty="0" smtClean="0"/>
              <a:t>()</a:t>
            </a:r>
            <a:r>
              <a:rPr lang="zh-CN" altLang="en-US" dirty="0" smtClean="0"/>
              <a:t>（静态方法）比如：</a:t>
            </a:r>
            <a:r>
              <a:rPr lang="en-US" altLang="zh-CN" dirty="0" err="1" smtClean="0"/>
              <a:t>Integet</a:t>
            </a:r>
            <a:r>
              <a:rPr lang="en-US" altLang="zh-CN" dirty="0" smtClean="0"/>
              <a:t> i = </a:t>
            </a:r>
            <a:r>
              <a:rPr lang="en-US" altLang="zh-CN" dirty="0" err="1" smtClean="0"/>
              <a:t>Integer.valueof</a:t>
            </a:r>
            <a:r>
              <a:rPr lang="en-US" altLang="zh-CN" dirty="0" smtClean="0"/>
              <a:t>(10);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拆</a:t>
            </a:r>
            <a:r>
              <a:rPr lang="zh-CN" altLang="en-US" dirty="0" smtClean="0"/>
              <a:t>箱</a:t>
            </a:r>
            <a:r>
              <a:rPr lang="en-US" altLang="zh-CN" dirty="0" err="1" smtClean="0"/>
              <a:t>XXXValue</a:t>
            </a:r>
            <a:r>
              <a:rPr lang="en-US" altLang="zh-CN" dirty="0" smtClean="0"/>
              <a:t>()</a:t>
            </a:r>
            <a:r>
              <a:rPr lang="zh-CN" altLang="en-US" dirty="0" smtClean="0"/>
              <a:t>比如：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n = </a:t>
            </a:r>
            <a:r>
              <a:rPr lang="en-US" altLang="zh-CN" dirty="0" err="1" smtClean="0"/>
              <a:t>i.intValue</a:t>
            </a:r>
            <a:r>
              <a:rPr lang="en-US" altLang="zh-CN" dirty="0" smtClean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9243827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第</a:t>
            </a:r>
            <a:r>
              <a:rPr lang="zh-CN" altLang="en-US" dirty="0"/>
              <a:t>九</a:t>
            </a:r>
            <a:r>
              <a:rPr lang="zh-CN" altLang="en-US" dirty="0" smtClean="0"/>
              <a:t>章 内部类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800" dirty="0"/>
              <a:t>成员内</a:t>
            </a:r>
            <a:r>
              <a:rPr lang="zh-CN" altLang="en-US" sz="2800" dirty="0" smtClean="0"/>
              <a:t>部类</a:t>
            </a:r>
            <a:endParaRPr lang="en-US" altLang="zh-CN" sz="2800" dirty="0" smtClean="0"/>
          </a:p>
          <a:p>
            <a:pPr lvl="1">
              <a:lnSpc>
                <a:spcPct val="150000"/>
              </a:lnSpc>
            </a:pPr>
            <a:r>
              <a:rPr lang="zh-CN" altLang="en-US" dirty="0"/>
              <a:t>作为外部类的一个成员存在，与外部类的属性、方法</a:t>
            </a:r>
            <a:r>
              <a:rPr lang="zh-CN" altLang="en-US" dirty="0" smtClean="0"/>
              <a:t>并列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内部类中可以访问外部类的所有属性和方法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sz="2800" dirty="0"/>
              <a:t>局部内</a:t>
            </a:r>
            <a:r>
              <a:rPr lang="zh-CN" altLang="en-US" sz="2800" dirty="0" smtClean="0"/>
              <a:t>部类</a:t>
            </a:r>
            <a:endParaRPr lang="en-US" altLang="zh-CN" sz="2800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定义在外部类的一个成员方法中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内部类中可以访问外部类的所有属性和方法、可以访问外包方法中的局部常量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sz="2800" dirty="0"/>
              <a:t>匿名内</a:t>
            </a:r>
            <a:r>
              <a:rPr lang="zh-CN" altLang="en-US" sz="2800" dirty="0" smtClean="0"/>
              <a:t>部类</a:t>
            </a:r>
            <a:endParaRPr lang="en-US" altLang="zh-CN" sz="2800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继承了某个类或是实现了某个接口、创建对象和定义类同时进行、可出现在方法或参数中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sz="2800" dirty="0"/>
              <a:t>静态内</a:t>
            </a:r>
            <a:r>
              <a:rPr lang="zh-CN" altLang="en-US" sz="2800" dirty="0" smtClean="0"/>
              <a:t>部类（</a:t>
            </a:r>
            <a:r>
              <a:rPr lang="en-US" altLang="zh-CN" sz="2800" dirty="0" smtClean="0"/>
              <a:t>static</a:t>
            </a:r>
            <a:r>
              <a:rPr lang="zh-CN" altLang="en-US" sz="2800" dirty="0" smtClean="0"/>
              <a:t>）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3691397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第十章 </a:t>
            </a:r>
            <a:r>
              <a:rPr lang="en-US" altLang="zh-CN" dirty="0" smtClean="0"/>
              <a:t>static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800" dirty="0"/>
              <a:t>静态</a:t>
            </a:r>
            <a:r>
              <a:rPr lang="zh-CN" altLang="en-US" sz="2800" dirty="0" smtClean="0"/>
              <a:t>属性</a:t>
            </a:r>
            <a:endParaRPr lang="en-US" altLang="zh-CN" sz="2800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同一个类的各个对象之间共享，只分配一块内存空间，可通过类名之间访问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sz="2800" dirty="0"/>
              <a:t>静态</a:t>
            </a:r>
            <a:r>
              <a:rPr lang="zh-CN" altLang="en-US" sz="2800" dirty="0" smtClean="0"/>
              <a:t>方法</a:t>
            </a:r>
            <a:endParaRPr lang="en-US" altLang="zh-CN" sz="2800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用来操作静态属性，只能访问静态属性和静态方法，不能访问</a:t>
            </a:r>
            <a:r>
              <a:rPr lang="en-US" altLang="zh-CN" dirty="0" smtClean="0"/>
              <a:t>this</a:t>
            </a:r>
            <a:r>
              <a:rPr lang="zh-CN" altLang="en-US" dirty="0" smtClean="0"/>
              <a:t>和</a:t>
            </a:r>
            <a:r>
              <a:rPr lang="en-US" altLang="zh-CN" dirty="0" smtClean="0"/>
              <a:t>super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sz="2800" dirty="0"/>
              <a:t>静态代码</a:t>
            </a:r>
            <a:r>
              <a:rPr lang="zh-CN" altLang="en-US" sz="2800" dirty="0" smtClean="0"/>
              <a:t>块</a:t>
            </a:r>
            <a:endParaRPr lang="en-US" altLang="zh-CN" sz="2800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用来初始化静态属性，当类一加载到内存中就自动执行，所以仅会执行一次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/>
              <a:t>子类实例化对象时的执行顺序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父类的静态代码</a:t>
            </a:r>
            <a:r>
              <a:rPr lang="zh-CN" altLang="en-US" dirty="0" smtClean="0"/>
              <a:t>块</a:t>
            </a:r>
            <a:r>
              <a:rPr lang="zh-CN" altLang="en-US" dirty="0"/>
              <a:t>、</a:t>
            </a:r>
            <a:r>
              <a:rPr lang="zh-CN" altLang="en-US" dirty="0" smtClean="0"/>
              <a:t>子</a:t>
            </a:r>
            <a:r>
              <a:rPr lang="zh-CN" altLang="en-US" dirty="0"/>
              <a:t>类的静态代码</a:t>
            </a:r>
            <a:r>
              <a:rPr lang="zh-CN" altLang="en-US" dirty="0" smtClean="0"/>
              <a:t>块</a:t>
            </a:r>
            <a:r>
              <a:rPr lang="zh-CN" altLang="en-US" dirty="0"/>
              <a:t>、</a:t>
            </a:r>
            <a:r>
              <a:rPr lang="zh-CN" altLang="en-US" dirty="0" smtClean="0"/>
              <a:t>父</a:t>
            </a:r>
            <a:r>
              <a:rPr lang="zh-CN" altLang="en-US" dirty="0"/>
              <a:t>类的构造</a:t>
            </a:r>
            <a:r>
              <a:rPr lang="zh-CN" altLang="en-US" dirty="0" smtClean="0"/>
              <a:t>方法</a:t>
            </a:r>
            <a:r>
              <a:rPr lang="zh-CN" altLang="en-US" dirty="0"/>
              <a:t>、</a:t>
            </a:r>
            <a:r>
              <a:rPr lang="zh-CN" altLang="en-US" dirty="0" smtClean="0"/>
              <a:t>子</a:t>
            </a:r>
            <a:r>
              <a:rPr lang="zh-CN" altLang="en-US" dirty="0"/>
              <a:t>类的构造方法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sz="2800" dirty="0"/>
              <a:t>静态</a:t>
            </a:r>
            <a:r>
              <a:rPr lang="zh-CN" altLang="en-US" sz="2800" dirty="0" smtClean="0"/>
              <a:t>类</a:t>
            </a:r>
            <a:r>
              <a:rPr lang="en-US" altLang="zh-CN" sz="2800" dirty="0" smtClean="0"/>
              <a:t>----</a:t>
            </a:r>
            <a:r>
              <a:rPr lang="zh-CN" altLang="en-US" sz="2800" dirty="0" smtClean="0"/>
              <a:t>静态内部类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38461664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第十一章 异常和断言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800" dirty="0" smtClean="0"/>
              <a:t>异常分类：检查异常、未检查异常</a:t>
            </a:r>
            <a:endParaRPr lang="en-US" altLang="zh-CN" sz="2800" dirty="0" smtClean="0"/>
          </a:p>
          <a:p>
            <a:pPr>
              <a:lnSpc>
                <a:spcPct val="150000"/>
              </a:lnSpc>
            </a:pPr>
            <a:r>
              <a:rPr lang="zh-CN" altLang="en-US" sz="2800" dirty="0" smtClean="0"/>
              <a:t>常见的异常类型（空引用、下标越界、类型转换</a:t>
            </a:r>
            <a:r>
              <a:rPr lang="en-US" altLang="zh-CN" sz="2800" dirty="0" smtClean="0"/>
              <a:t>….</a:t>
            </a:r>
            <a:r>
              <a:rPr lang="zh-CN" altLang="en-US" sz="2800" dirty="0" smtClean="0"/>
              <a:t>）</a:t>
            </a:r>
            <a:endParaRPr lang="en-US" altLang="zh-CN" sz="2800" dirty="0" smtClean="0"/>
          </a:p>
          <a:p>
            <a:pPr>
              <a:lnSpc>
                <a:spcPct val="150000"/>
              </a:lnSpc>
            </a:pPr>
            <a:r>
              <a:rPr lang="zh-CN" altLang="en-US" sz="2800" dirty="0" smtClean="0"/>
              <a:t>异常的处理方式：</a:t>
            </a:r>
            <a:endParaRPr lang="en-US" altLang="zh-CN" sz="2800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捕获异常（</a:t>
            </a:r>
            <a:r>
              <a:rPr lang="en-US" altLang="zh-CN" dirty="0" smtClean="0"/>
              <a:t>try-catch-finally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/>
              <a:t>抛</a:t>
            </a:r>
            <a:r>
              <a:rPr lang="zh-CN" altLang="en-US" dirty="0" smtClean="0"/>
              <a:t>出异常</a:t>
            </a:r>
            <a:r>
              <a:rPr lang="en-US" altLang="zh-CN" dirty="0" smtClean="0"/>
              <a:t>(throws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throw)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/>
              <a:t>自定义异常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定义一个类继承</a:t>
            </a:r>
            <a:r>
              <a:rPr lang="en-US" altLang="zh-CN" dirty="0" err="1"/>
              <a:t>Throwable</a:t>
            </a:r>
            <a:r>
              <a:rPr lang="zh-CN" altLang="en-US" dirty="0"/>
              <a:t>的直接或间接子</a:t>
            </a:r>
            <a:r>
              <a:rPr lang="zh-CN" altLang="en-US" dirty="0" smtClean="0"/>
              <a:t>类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重写</a:t>
            </a:r>
            <a:r>
              <a:rPr lang="en-US" altLang="zh-CN" dirty="0" err="1"/>
              <a:t>getMessage</a:t>
            </a:r>
            <a:r>
              <a:rPr lang="zh-CN" altLang="en-US" dirty="0"/>
              <a:t>，</a:t>
            </a:r>
            <a:r>
              <a:rPr lang="en-US" altLang="zh-CN" dirty="0" err="1"/>
              <a:t>printStackTrace</a:t>
            </a:r>
            <a:r>
              <a:rPr lang="zh-CN" altLang="en-US" dirty="0"/>
              <a:t>，</a:t>
            </a:r>
            <a:r>
              <a:rPr lang="en-US" altLang="zh-CN" dirty="0" err="1"/>
              <a:t>toString</a:t>
            </a:r>
            <a:r>
              <a:rPr lang="zh-CN" altLang="en-US" dirty="0"/>
              <a:t>方法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584343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第十二章 字符串和日期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字符串常量类（</a:t>
            </a:r>
            <a:r>
              <a:rPr lang="en-US" altLang="zh-CN" dirty="0" smtClean="0"/>
              <a:t>String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字符串变量类（</a:t>
            </a:r>
            <a:r>
              <a:rPr lang="en-US" altLang="zh-CN" dirty="0" err="1" smtClean="0"/>
              <a:t>StringBuffer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StringBuilder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字符串常见操作（求子串、替换、分割、求下标、判等。。。）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掌握一种日期格式化方法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82309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第十三章 容器和泛型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List</a:t>
            </a:r>
            <a:r>
              <a:rPr lang="zh-CN" altLang="en-US" dirty="0" smtClean="0"/>
              <a:t>（</a:t>
            </a:r>
            <a:r>
              <a:rPr lang="en-US" altLang="zh-CN" dirty="0" err="1" smtClean="0"/>
              <a:t>ArrayList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LinkedList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Set</a:t>
            </a:r>
            <a:r>
              <a:rPr lang="zh-CN" altLang="en-US" dirty="0" smtClean="0"/>
              <a:t>（</a:t>
            </a:r>
            <a:r>
              <a:rPr lang="en-US" altLang="zh-CN" dirty="0" err="1" smtClean="0"/>
              <a:t>HashSet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LinkedHashSet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TreeSet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Map</a:t>
            </a:r>
            <a:r>
              <a:rPr lang="zh-CN" altLang="en-US" dirty="0" smtClean="0"/>
              <a:t>（</a:t>
            </a:r>
            <a:r>
              <a:rPr lang="en-US" altLang="zh-CN" dirty="0" err="1" smtClean="0"/>
              <a:t>HashMap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LinkedHashMap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TreeMap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各自的特点和涉及的常用操作</a:t>
            </a:r>
            <a:r>
              <a:rPr lang="zh-CN" altLang="en-US" dirty="0" smtClean="0">
                <a:solidFill>
                  <a:srgbClr val="FF0000"/>
                </a:solidFill>
              </a:rPr>
              <a:t>（必须掌握）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/>
              <a:t>各自的遍历方法（迭代器）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泛型的类型匹配问题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04500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第十四章 文件和流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常用的文件操作（新建、删除、判断文件是否存在）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err="1" smtClean="0"/>
              <a:t>InputStream</a:t>
            </a:r>
            <a:r>
              <a:rPr lang="zh-CN" altLang="en-US" dirty="0" smtClean="0"/>
              <a:t>（</a:t>
            </a:r>
            <a:r>
              <a:rPr lang="en-US" altLang="zh-CN" dirty="0" err="1" smtClean="0"/>
              <a:t>FileInputStream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BufferedInputStream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err="1" smtClean="0"/>
              <a:t>OutputStream</a:t>
            </a:r>
            <a:r>
              <a:rPr lang="zh-CN" altLang="en-US" dirty="0" smtClean="0"/>
              <a:t>（</a:t>
            </a:r>
            <a:r>
              <a:rPr lang="en-US" altLang="zh-CN" dirty="0" err="1" smtClean="0"/>
              <a:t>FileOutputStream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BufferedOutputStream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Reader</a:t>
            </a:r>
            <a:r>
              <a:rPr lang="zh-CN" altLang="en-US" dirty="0" smtClean="0"/>
              <a:t>（</a:t>
            </a:r>
            <a:r>
              <a:rPr lang="en-US" altLang="zh-CN" dirty="0" err="1" smtClean="0"/>
              <a:t>FileReader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BufferedReader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Writer</a:t>
            </a:r>
            <a:r>
              <a:rPr lang="zh-CN" altLang="en-US" dirty="0" smtClean="0"/>
              <a:t>（</a:t>
            </a:r>
            <a:r>
              <a:rPr lang="en-US" altLang="zh-CN" dirty="0" err="1" smtClean="0"/>
              <a:t>FileWriter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BufferedWriter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读写文件操作（</a:t>
            </a:r>
            <a:r>
              <a:rPr lang="zh-CN" altLang="en-US" dirty="0" smtClean="0">
                <a:solidFill>
                  <a:srgbClr val="FF0000"/>
                </a:solidFill>
              </a:rPr>
              <a:t>必须掌握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84939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第</a:t>
            </a:r>
            <a:r>
              <a:rPr lang="en-US" altLang="zh-CN" dirty="0" smtClean="0"/>
              <a:t>17</a:t>
            </a:r>
            <a:r>
              <a:rPr lang="zh-CN" altLang="en-US" dirty="0" smtClean="0"/>
              <a:t>周 实训安排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zh-CN" sz="2800" dirty="0"/>
              <a:t>已知员工</a:t>
            </a:r>
            <a:r>
              <a:rPr lang="en-US" altLang="zh-CN" sz="2800" dirty="0"/>
              <a:t>Employee</a:t>
            </a:r>
            <a:r>
              <a:rPr lang="zh-CN" altLang="zh-CN" sz="2800" dirty="0"/>
              <a:t>类的定义如下，要求实现</a:t>
            </a:r>
            <a:r>
              <a:rPr lang="zh-CN" altLang="zh-CN" sz="2800" dirty="0" smtClean="0"/>
              <a:t>程序</a:t>
            </a:r>
            <a:endParaRPr lang="en-US" altLang="zh-CN" sz="28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zh-CN" altLang="zh-CN" sz="2800" dirty="0" smtClean="0"/>
              <a:t>（</a:t>
            </a:r>
            <a:r>
              <a:rPr lang="en-US" altLang="zh-CN" sz="2800" dirty="0"/>
              <a:t>1</a:t>
            </a:r>
            <a:r>
              <a:rPr lang="zh-CN" altLang="zh-CN" sz="2800" dirty="0"/>
              <a:t>）可以将某公司的员工信息存储到</a:t>
            </a:r>
            <a:r>
              <a:rPr lang="en-US" altLang="zh-CN" sz="2800" dirty="0"/>
              <a:t>employee.txt</a:t>
            </a:r>
            <a:r>
              <a:rPr lang="zh-CN" altLang="zh-CN" sz="2800" dirty="0"/>
              <a:t>文件中</a:t>
            </a:r>
            <a:r>
              <a:rPr lang="zh-CN" altLang="zh-CN" sz="2800" dirty="0" smtClean="0"/>
              <a:t>；</a:t>
            </a:r>
            <a:endParaRPr lang="en-US" altLang="zh-CN" sz="2800" dirty="0" smtClean="0"/>
          </a:p>
          <a:p>
            <a:r>
              <a:rPr lang="zh-CN" altLang="zh-CN" sz="2800" dirty="0" smtClean="0"/>
              <a:t>（</a:t>
            </a:r>
            <a:r>
              <a:rPr lang="en-US" altLang="zh-CN" sz="2800" dirty="0"/>
              <a:t>2</a:t>
            </a:r>
            <a:r>
              <a:rPr lang="zh-CN" altLang="zh-CN" sz="2800" dirty="0"/>
              <a:t>）可以将所有员工信息读到内存中，并查找该公司是否有名字</a:t>
            </a:r>
            <a:r>
              <a:rPr lang="zh-CN" altLang="zh-CN" sz="2800" dirty="0" smtClean="0"/>
              <a:t>叫</a:t>
            </a:r>
            <a:r>
              <a:rPr lang="zh-CN" altLang="en-US" sz="2800" dirty="0" smtClean="0"/>
              <a:t>“</a:t>
            </a:r>
            <a:r>
              <a:rPr lang="zh-CN" altLang="zh-CN" sz="2800" dirty="0" smtClean="0"/>
              <a:t>张三”</a:t>
            </a:r>
            <a:r>
              <a:rPr lang="zh-CN" altLang="zh-CN" sz="2800" dirty="0"/>
              <a:t>的男</a:t>
            </a:r>
            <a:r>
              <a:rPr lang="zh-CN" altLang="zh-CN" sz="2800" dirty="0" smtClean="0"/>
              <a:t>员工</a:t>
            </a:r>
            <a:endParaRPr lang="en-US" altLang="zh-CN" sz="2800" dirty="0" smtClean="0"/>
          </a:p>
          <a:p>
            <a:pPr marL="0" indent="0">
              <a:lnSpc>
                <a:spcPct val="150000"/>
              </a:lnSpc>
              <a:buNone/>
            </a:pPr>
            <a:endParaRPr lang="en-US" altLang="zh-CN" sz="28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800" dirty="0" smtClean="0">
                <a:solidFill>
                  <a:srgbClr val="FF0000"/>
                </a:solidFill>
              </a:rPr>
              <a:t>提交形式：纸质作业（</a:t>
            </a:r>
            <a:r>
              <a:rPr lang="zh-CN" altLang="en-US" sz="2800" dirty="0">
                <a:solidFill>
                  <a:srgbClr val="FF0000"/>
                </a:solidFill>
              </a:rPr>
              <a:t>不需要提交</a:t>
            </a:r>
            <a:r>
              <a:rPr lang="en-US" altLang="zh-CN" sz="2800" dirty="0">
                <a:solidFill>
                  <a:srgbClr val="FF0000"/>
                </a:solidFill>
              </a:rPr>
              <a:t>Employee</a:t>
            </a:r>
            <a:r>
              <a:rPr lang="zh-CN" altLang="en-US" sz="2800" dirty="0" smtClean="0">
                <a:solidFill>
                  <a:srgbClr val="FF0000"/>
                </a:solidFill>
              </a:rPr>
              <a:t>类）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800" dirty="0" smtClean="0">
                <a:solidFill>
                  <a:srgbClr val="FF0000"/>
                </a:solidFill>
              </a:rPr>
              <a:t>提交时间：</a:t>
            </a:r>
            <a:r>
              <a:rPr lang="en-US" altLang="zh-CN" sz="2800" dirty="0" smtClean="0">
                <a:solidFill>
                  <a:srgbClr val="FF0000"/>
                </a:solidFill>
              </a:rPr>
              <a:t>2019</a:t>
            </a:r>
            <a:r>
              <a:rPr lang="zh-CN" altLang="en-US" sz="2800" dirty="0" smtClean="0">
                <a:solidFill>
                  <a:srgbClr val="FF0000"/>
                </a:solidFill>
              </a:rPr>
              <a:t>年</a:t>
            </a:r>
            <a:r>
              <a:rPr lang="en-US" altLang="zh-CN" sz="2800" dirty="0" smtClean="0">
                <a:solidFill>
                  <a:srgbClr val="FF0000"/>
                </a:solidFill>
              </a:rPr>
              <a:t>1</a:t>
            </a:r>
            <a:r>
              <a:rPr lang="zh-CN" altLang="en-US" sz="2800" dirty="0" smtClean="0">
                <a:solidFill>
                  <a:srgbClr val="FF0000"/>
                </a:solidFill>
              </a:rPr>
              <a:t>月</a:t>
            </a:r>
            <a:r>
              <a:rPr lang="en-US" altLang="zh-CN" sz="2800" dirty="0" smtClean="0">
                <a:solidFill>
                  <a:srgbClr val="FF0000"/>
                </a:solidFill>
              </a:rPr>
              <a:t>4</a:t>
            </a:r>
            <a:r>
              <a:rPr lang="zh-CN" altLang="en-US" sz="2800" dirty="0" smtClean="0">
                <a:solidFill>
                  <a:srgbClr val="FF0000"/>
                </a:solidFill>
              </a:rPr>
              <a:t>号（周五上午</a:t>
            </a:r>
            <a:r>
              <a:rPr lang="en-US" altLang="zh-CN" sz="2800" dirty="0" smtClean="0">
                <a:solidFill>
                  <a:srgbClr val="FF0000"/>
                </a:solidFill>
              </a:rPr>
              <a:t>9</a:t>
            </a:r>
            <a:r>
              <a:rPr lang="zh-CN" altLang="en-US" sz="2800" dirty="0">
                <a:solidFill>
                  <a:srgbClr val="FF0000"/>
                </a:solidFill>
              </a:rPr>
              <a:t>：</a:t>
            </a:r>
            <a:r>
              <a:rPr lang="en-US" altLang="zh-CN" sz="2800" dirty="0" smtClean="0">
                <a:solidFill>
                  <a:srgbClr val="FF0000"/>
                </a:solidFill>
              </a:rPr>
              <a:t>30</a:t>
            </a:r>
            <a:r>
              <a:rPr lang="zh-CN" altLang="en-US" sz="2800" dirty="0" smtClean="0">
                <a:solidFill>
                  <a:srgbClr val="FF0000"/>
                </a:solidFill>
              </a:rPr>
              <a:t>）</a:t>
            </a:r>
            <a:endParaRPr lang="en-US" altLang="zh-CN" sz="2800" dirty="0">
              <a:solidFill>
                <a:srgbClr val="FF0000"/>
              </a:solidFill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8400256" y="3140968"/>
            <a:ext cx="3456384" cy="252028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b="1" dirty="0">
                <a:solidFill>
                  <a:schemeClr val="tx1"/>
                </a:solidFill>
              </a:rPr>
              <a:t>public class Employee {</a:t>
            </a:r>
          </a:p>
          <a:p>
            <a:endParaRPr lang="zh-CN" altLang="en-US" b="1" dirty="0">
              <a:solidFill>
                <a:schemeClr val="tx1"/>
              </a:solidFill>
            </a:endParaRPr>
          </a:p>
          <a:p>
            <a:r>
              <a:rPr lang="en-US" altLang="zh-CN" b="1" dirty="0" smtClean="0">
                <a:solidFill>
                  <a:schemeClr val="tx1"/>
                </a:solidFill>
              </a:rPr>
              <a:t>    private </a:t>
            </a:r>
            <a:r>
              <a:rPr lang="en-US" altLang="zh-CN" b="1" dirty="0">
                <a:solidFill>
                  <a:schemeClr val="tx1"/>
                </a:solidFill>
              </a:rPr>
              <a:t>String name;</a:t>
            </a:r>
          </a:p>
          <a:p>
            <a:r>
              <a:rPr lang="en-US" altLang="zh-CN" b="1" dirty="0" smtClean="0">
                <a:solidFill>
                  <a:schemeClr val="tx1"/>
                </a:solidFill>
              </a:rPr>
              <a:t>    private </a:t>
            </a:r>
            <a:r>
              <a:rPr lang="en-US" altLang="zh-CN" b="1" dirty="0">
                <a:solidFill>
                  <a:schemeClr val="tx1"/>
                </a:solidFill>
              </a:rPr>
              <a:t>String gender;</a:t>
            </a:r>
          </a:p>
          <a:p>
            <a:r>
              <a:rPr lang="en-US" altLang="zh-CN" b="1" dirty="0" smtClean="0">
                <a:solidFill>
                  <a:schemeClr val="tx1"/>
                </a:solidFill>
              </a:rPr>
              <a:t>    private </a:t>
            </a:r>
            <a:r>
              <a:rPr lang="en-US" altLang="zh-CN" b="1" dirty="0" err="1">
                <a:solidFill>
                  <a:schemeClr val="tx1"/>
                </a:solidFill>
              </a:rPr>
              <a:t>int</a:t>
            </a:r>
            <a:r>
              <a:rPr lang="en-US" altLang="zh-CN" b="1" dirty="0">
                <a:solidFill>
                  <a:schemeClr val="tx1"/>
                </a:solidFill>
              </a:rPr>
              <a:t> age</a:t>
            </a:r>
            <a:r>
              <a:rPr lang="en-US" altLang="zh-CN" b="1" dirty="0" smtClean="0">
                <a:solidFill>
                  <a:schemeClr val="tx1"/>
                </a:solidFill>
              </a:rPr>
              <a:t>;</a:t>
            </a:r>
          </a:p>
          <a:p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 </a:t>
            </a: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   </a:t>
            </a:r>
            <a:r>
              <a:rPr lang="en-US" altLang="zh-CN" b="1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//getter</a:t>
            </a:r>
            <a:r>
              <a:rPr lang="zh-CN" altLang="en-US" b="1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、</a:t>
            </a:r>
            <a:r>
              <a:rPr lang="en-US" altLang="zh-CN" b="1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setter</a:t>
            </a:r>
            <a:r>
              <a:rPr lang="zh-CN" altLang="en-US" b="1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方法</a:t>
            </a:r>
            <a:endParaRPr lang="en-US" altLang="zh-CN" b="1" dirty="0" smtClean="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  <a:p>
            <a:r>
              <a:rPr lang="en-US" altLang="zh-CN" b="1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    //</a:t>
            </a:r>
            <a:r>
              <a:rPr lang="en-US" altLang="zh-CN" b="1" dirty="0" err="1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toString</a:t>
            </a:r>
            <a:r>
              <a:rPr lang="zh-CN" altLang="en-US" b="1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方法</a:t>
            </a:r>
            <a:endParaRPr lang="en-US" altLang="zh-CN" b="1" dirty="0" smtClean="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  <a:p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}</a:t>
            </a:r>
            <a:endParaRPr kumimoji="0" lang="zh-CN" alt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41438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6"/>
          <p:cNvSpPr>
            <a:spLocks noGrp="1" noChangeArrowheads="1"/>
          </p:cNvSpPr>
          <p:nvPr>
            <p:ph type="ctrTitle" idx="4294967295"/>
          </p:nvPr>
        </p:nvSpPr>
        <p:spPr>
          <a:xfrm>
            <a:off x="2567609" y="3140968"/>
            <a:ext cx="7362825" cy="582612"/>
          </a:xfrm>
          <a:prstGeom prst="rect">
            <a:avLst/>
          </a:prstGeom>
        </p:spPr>
        <p:txBody>
          <a:bodyPr anchor="b"/>
          <a:lstStyle/>
          <a:p>
            <a:pPr algn="ctr" eaLnBrk="1" hangingPunct="1"/>
            <a:r>
              <a:rPr lang="en-US" altLang="zh-CN" sz="5400" b="1" dirty="0">
                <a:solidFill>
                  <a:srgbClr val="C00000"/>
                </a:solidFill>
              </a:rPr>
              <a:t>Thank You</a:t>
            </a:r>
            <a:endParaRPr lang="zh-CN" altLang="zh-CN" sz="5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24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6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6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6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zh-CN" altLang="en-US" dirty="0"/>
              <a:t>第一</a:t>
            </a:r>
            <a:r>
              <a:rPr lang="zh-CN" altLang="en-US" dirty="0" smtClean="0"/>
              <a:t>章 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概述</a:t>
            </a:r>
            <a:endParaRPr lang="zh-CN" altLang="en-US" dirty="0" smtClean="0">
              <a:ea typeface="宋体" pitchFamily="2" charset="-122"/>
            </a:endParaRPr>
          </a:p>
        </p:txBody>
      </p:sp>
      <p:sp>
        <p:nvSpPr>
          <p:cNvPr id="5123" name="内容占位符 2"/>
          <p:cNvSpPr>
            <a:spLocks noGrp="1" noChangeArrowheads="1"/>
          </p:cNvSpPr>
          <p:nvPr>
            <p:ph idx="1"/>
          </p:nvPr>
        </p:nvSpPr>
        <p:spPr bwMode="auto">
          <a:xfrm>
            <a:off x="609600" y="1160749"/>
            <a:ext cx="8834772" cy="5472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dirty="0" smtClean="0"/>
              <a:t>Java</a:t>
            </a:r>
            <a:r>
              <a:rPr lang="zh-CN" altLang="en-US" dirty="0"/>
              <a:t>语言的</a:t>
            </a:r>
            <a:r>
              <a:rPr lang="zh-CN" altLang="en-US" dirty="0" smtClean="0"/>
              <a:t>特点（跨平台）</a:t>
            </a:r>
            <a:endParaRPr lang="zh-CN" altLang="en-US" dirty="0"/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dirty="0"/>
              <a:t>Java</a:t>
            </a:r>
            <a:r>
              <a:rPr lang="zh-CN" altLang="en-US" dirty="0"/>
              <a:t>的平台及主要应用方向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dirty="0"/>
              <a:t>Java的工作</a:t>
            </a:r>
            <a:r>
              <a:rPr lang="zh-CN" altLang="en-US" dirty="0" smtClean="0"/>
              <a:t>原理（</a:t>
            </a:r>
            <a:r>
              <a:rPr lang="en-US" altLang="zh-CN" dirty="0" err="1" smtClean="0"/>
              <a:t>javac</a:t>
            </a:r>
            <a:r>
              <a:rPr lang="zh-CN" altLang="en-US" dirty="0" smtClean="0"/>
              <a:t>、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）</a:t>
            </a:r>
            <a:endParaRPr lang="en-US" altLang="zh-CN" dirty="0"/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dirty="0" smtClean="0"/>
              <a:t>开发环境搭建（</a:t>
            </a:r>
            <a:r>
              <a:rPr lang="en-US" altLang="zh-CN" dirty="0" smtClean="0"/>
              <a:t>JDK</a:t>
            </a:r>
            <a:r>
              <a:rPr lang="zh-CN" altLang="en-US" dirty="0" smtClean="0"/>
              <a:t>、</a:t>
            </a:r>
            <a:r>
              <a:rPr lang="en-US" altLang="zh-CN" dirty="0" smtClean="0"/>
              <a:t>JRE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JVM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dirty="0" smtClean="0"/>
              <a:t>Java</a:t>
            </a:r>
            <a:r>
              <a:rPr lang="zh-CN" altLang="en-US" dirty="0" smtClean="0"/>
              <a:t>注释（三种）</a:t>
            </a:r>
            <a:endParaRPr lang="zh-CN" altLang="en-US" dirty="0">
              <a:ea typeface="宋体" pitchFamily="2" charset="-122"/>
            </a:endParaRPr>
          </a:p>
          <a:p>
            <a:pPr>
              <a:spcBef>
                <a:spcPct val="0"/>
              </a:spcBef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4208532"/>
      </p:ext>
    </p:extLst>
  </p:cSld>
  <p:clrMapOvr>
    <a:masterClrMapping/>
  </p:clrMapOvr>
  <p:transition spd="slow" advTm="2347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第二章 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基础</a:t>
            </a:r>
            <a:r>
              <a:rPr lang="zh-CN" altLang="en-US" dirty="0" smtClean="0"/>
              <a:t>　　　　　　　</a:t>
            </a:r>
          </a:p>
        </p:txBody>
      </p:sp>
      <p:sp>
        <p:nvSpPr>
          <p:cNvPr id="16387" name="内容占位符 2"/>
          <p:cNvSpPr>
            <a:spLocks noGrp="1" noChangeArrowheads="1"/>
          </p:cNvSpPr>
          <p:nvPr>
            <p:ph idx="1"/>
          </p:nvPr>
        </p:nvSpPr>
        <p:spPr>
          <a:xfrm>
            <a:off x="609600" y="1160749"/>
            <a:ext cx="10670976" cy="496541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输入、输出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/>
              <a:t>标识符（字母、数字、</a:t>
            </a:r>
            <a:r>
              <a:rPr lang="en-US" altLang="zh-CN" dirty="0"/>
              <a:t>_</a:t>
            </a:r>
            <a:r>
              <a:rPr lang="zh-CN" altLang="en-US" dirty="0"/>
              <a:t>、</a:t>
            </a:r>
            <a:r>
              <a:rPr lang="en-US" altLang="zh-CN" dirty="0"/>
              <a:t>$</a:t>
            </a:r>
            <a:r>
              <a:rPr lang="zh-CN" altLang="en-US" dirty="0" smtClean="0"/>
              <a:t>）</a:t>
            </a:r>
            <a:r>
              <a:rPr lang="zh-CN" altLang="en-US" dirty="0" smtClean="0"/>
              <a:t>、关键字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数据类型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基本数据类型（</a:t>
            </a:r>
            <a:r>
              <a:rPr lang="en-US" altLang="zh-CN" dirty="0" smtClean="0"/>
              <a:t>byte</a:t>
            </a: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）、</a:t>
            </a:r>
            <a:r>
              <a:rPr lang="en-US" altLang="zh-CN" dirty="0" smtClean="0"/>
              <a:t>short</a:t>
            </a: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）、</a:t>
            </a:r>
            <a:r>
              <a:rPr lang="en-US" altLang="zh-CN" dirty="0" err="1" smtClean="0"/>
              <a:t>int</a:t>
            </a:r>
            <a:r>
              <a:rPr lang="zh-CN" altLang="en-US" dirty="0" smtClean="0"/>
              <a:t>（</a:t>
            </a:r>
            <a:r>
              <a:rPr lang="en-US" altLang="zh-CN" dirty="0" smtClean="0"/>
              <a:t>4</a:t>
            </a:r>
            <a:r>
              <a:rPr lang="zh-CN" altLang="en-US" dirty="0" smtClean="0"/>
              <a:t>）、</a:t>
            </a:r>
            <a:r>
              <a:rPr lang="en-US" altLang="zh-CN" dirty="0" smtClean="0"/>
              <a:t>long</a:t>
            </a:r>
            <a:r>
              <a:rPr lang="zh-CN" altLang="en-US" dirty="0" smtClean="0"/>
              <a:t>（</a:t>
            </a:r>
            <a:r>
              <a:rPr lang="en-US" altLang="zh-CN" dirty="0" smtClean="0"/>
              <a:t>8</a:t>
            </a:r>
            <a:r>
              <a:rPr lang="zh-CN" altLang="en-US" dirty="0" smtClean="0"/>
              <a:t>）、</a:t>
            </a:r>
            <a:r>
              <a:rPr lang="en-US" altLang="zh-CN" dirty="0" smtClean="0"/>
              <a:t>float</a:t>
            </a:r>
            <a:r>
              <a:rPr lang="zh-CN" altLang="en-US" dirty="0" smtClean="0"/>
              <a:t>（</a:t>
            </a:r>
            <a:r>
              <a:rPr lang="en-US" altLang="zh-CN" dirty="0" smtClean="0"/>
              <a:t>4</a:t>
            </a:r>
            <a:r>
              <a:rPr lang="zh-CN" altLang="en-US" dirty="0" smtClean="0"/>
              <a:t>）、</a:t>
            </a:r>
            <a:r>
              <a:rPr lang="en-US" altLang="zh-CN" dirty="0" smtClean="0"/>
              <a:t>double</a:t>
            </a:r>
            <a:r>
              <a:rPr lang="zh-CN" altLang="en-US" dirty="0" smtClean="0"/>
              <a:t>（</a:t>
            </a:r>
            <a:r>
              <a:rPr lang="en-US" altLang="zh-CN" dirty="0" smtClean="0"/>
              <a:t>8</a:t>
            </a:r>
            <a:r>
              <a:rPr lang="zh-CN" altLang="en-US" dirty="0" smtClean="0"/>
              <a:t>）、</a:t>
            </a:r>
            <a:r>
              <a:rPr lang="en-US" altLang="zh-CN" dirty="0" smtClean="0"/>
              <a:t>char</a:t>
            </a: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）、</a:t>
            </a:r>
            <a:r>
              <a:rPr lang="en-US" altLang="zh-CN" dirty="0" err="1" smtClean="0"/>
              <a:t>boolean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引用类型（类、数组、枚举、接口）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运算符和</a:t>
            </a:r>
            <a:r>
              <a:rPr lang="zh-CN" altLang="en-US" dirty="0" smtClean="0"/>
              <a:t>表达式（</a:t>
            </a:r>
            <a:r>
              <a:rPr lang="en-US" altLang="zh-CN" dirty="0" smtClean="0"/>
              <a:t>&amp;&amp;</a:t>
            </a:r>
            <a:r>
              <a:rPr lang="zh-CN" altLang="en-US" dirty="0" smtClean="0"/>
              <a:t>和</a:t>
            </a:r>
            <a:r>
              <a:rPr lang="en-US" altLang="zh-CN" dirty="0" smtClean="0"/>
              <a:t>||</a:t>
            </a:r>
            <a:r>
              <a:rPr lang="zh-CN" altLang="en-US" dirty="0" smtClean="0"/>
              <a:t>的短路问题、字符串连接</a:t>
            </a:r>
            <a:r>
              <a:rPr lang="en-US" altLang="zh-CN" dirty="0" smtClean="0"/>
              <a:t>+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instanceof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流程</a:t>
            </a:r>
            <a:r>
              <a:rPr lang="zh-CN" altLang="en-US" dirty="0" smtClean="0"/>
              <a:t>控制（</a:t>
            </a:r>
            <a:r>
              <a:rPr lang="en-US" altLang="zh-CN" dirty="0" smtClean="0"/>
              <a:t>break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continue</a:t>
            </a:r>
            <a:r>
              <a:rPr lang="zh-CN" altLang="en-US" dirty="0" smtClean="0"/>
              <a:t>、</a:t>
            </a:r>
            <a:r>
              <a:rPr lang="zh-CN" altLang="en-US" dirty="0" smtClean="0">
                <a:solidFill>
                  <a:srgbClr val="FF0000"/>
                </a:solidFill>
              </a:rPr>
              <a:t>增强型</a:t>
            </a:r>
            <a:r>
              <a:rPr lang="en-US" altLang="zh-CN" dirty="0" smtClean="0">
                <a:solidFill>
                  <a:srgbClr val="FF0000"/>
                </a:solidFill>
              </a:rPr>
              <a:t>for</a:t>
            </a:r>
            <a:r>
              <a:rPr lang="zh-CN" altLang="en-US" dirty="0" smtClean="0">
                <a:solidFill>
                  <a:srgbClr val="FF0000"/>
                </a:solidFill>
              </a:rPr>
              <a:t>循环</a:t>
            </a:r>
            <a:r>
              <a:rPr lang="zh-CN" altLang="en-US" dirty="0" smtClean="0"/>
              <a:t>）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016311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第三</a:t>
            </a:r>
            <a:r>
              <a:rPr lang="zh-CN" altLang="en-US" dirty="0" smtClean="0"/>
              <a:t>章 数组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zh-CN" dirty="0"/>
              <a:t>数组是</a:t>
            </a:r>
            <a:r>
              <a:rPr lang="zh-CN" altLang="en-US" dirty="0"/>
              <a:t>存储</a:t>
            </a:r>
            <a:r>
              <a:rPr lang="zh-CN" altLang="zh-CN" dirty="0"/>
              <a:t>一组具有相同数据类型的数据元素的有序集合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数组的特点：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sz="2400" dirty="0"/>
              <a:t>在整个生命周期中长度固定不可变。</a:t>
            </a:r>
            <a:endParaRPr lang="en-US" altLang="zh-CN" sz="2400" dirty="0"/>
          </a:p>
          <a:p>
            <a:pPr lvl="1">
              <a:lnSpc>
                <a:spcPct val="150000"/>
              </a:lnSpc>
            </a:pPr>
            <a:r>
              <a:rPr lang="zh-CN" altLang="en-US" sz="2400" dirty="0"/>
              <a:t>数组可以存储基本类型元素和引用类型元素。</a:t>
            </a:r>
            <a:endParaRPr lang="en-US" altLang="zh-CN" sz="2400" dirty="0"/>
          </a:p>
          <a:p>
            <a:pPr lvl="1">
              <a:lnSpc>
                <a:spcPct val="150000"/>
              </a:lnSpc>
            </a:pPr>
            <a:r>
              <a:rPr lang="zh-CN" altLang="en-US" sz="2400" dirty="0"/>
              <a:t>同一个数组中必须存储相同类型的元素。</a:t>
            </a:r>
            <a:endParaRPr lang="en-US" altLang="zh-CN" sz="2400" dirty="0"/>
          </a:p>
          <a:p>
            <a:pPr lvl="1">
              <a:lnSpc>
                <a:spcPct val="150000"/>
              </a:lnSpc>
            </a:pPr>
            <a:r>
              <a:rPr lang="zh-CN" altLang="en-US" sz="2400" dirty="0"/>
              <a:t>数组中的元素有先后顺序，其顺序位置由数组下标决定</a:t>
            </a:r>
            <a:r>
              <a:rPr lang="zh-CN" altLang="en-US" sz="2400" dirty="0" smtClean="0"/>
              <a:t>。</a:t>
            </a:r>
            <a:endParaRPr lang="en-US" altLang="zh-CN" sz="2800" dirty="0" smtClean="0"/>
          </a:p>
          <a:p>
            <a:pPr>
              <a:lnSpc>
                <a:spcPct val="150000"/>
              </a:lnSpc>
            </a:pPr>
            <a:r>
              <a:rPr lang="zh-CN" altLang="en-US" sz="2800" dirty="0" smtClean="0"/>
              <a:t>数组的声明、初始化（</a:t>
            </a:r>
            <a:r>
              <a:rPr lang="en-US" altLang="zh-CN" sz="2800" dirty="0" smtClean="0"/>
              <a:t>new</a:t>
            </a:r>
            <a:r>
              <a:rPr lang="zh-CN" altLang="en-US" sz="2800" dirty="0" smtClean="0"/>
              <a:t>关键字）、使用、</a:t>
            </a:r>
            <a:r>
              <a:rPr lang="en-US" altLang="zh-CN" sz="2800" dirty="0" smtClean="0"/>
              <a:t>Arrays</a:t>
            </a:r>
            <a:r>
              <a:rPr lang="zh-CN" altLang="en-US" sz="2800" dirty="0" smtClean="0"/>
              <a:t>类</a:t>
            </a: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3203276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第四章 类和对象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60749"/>
            <a:ext cx="10972800" cy="550861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类和对象的概念（</a:t>
            </a:r>
            <a:r>
              <a:rPr lang="en-US" altLang="zh-CN" dirty="0" smtClean="0"/>
              <a:t>class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b="1" dirty="0"/>
              <a:t>对象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：现实世界中某个具体的</a:t>
            </a:r>
            <a:r>
              <a:rPr lang="zh-CN" altLang="en-US" dirty="0"/>
              <a:t>物理实体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在计算机逻辑中的映射和体现。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zh-CN" altLang="en-US" b="1" dirty="0"/>
              <a:t>类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：是一种抽象的数据类型，是同种对象的集合与抽象，是具有共同行为和属性的若干对象的统一描述体。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面向对象三大</a:t>
            </a:r>
            <a:r>
              <a:rPr lang="zh-CN" altLang="en-US" dirty="0" smtClean="0"/>
              <a:t>特征（封装、继承、多态）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访问修饰符（</a:t>
            </a:r>
            <a:r>
              <a:rPr lang="en-US" altLang="zh-CN" dirty="0" smtClean="0"/>
              <a:t>private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protected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public</a:t>
            </a:r>
            <a:r>
              <a:rPr lang="zh-CN" altLang="en-US" dirty="0" smtClean="0"/>
              <a:t>）、访问权限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方法参数传递规则（基本数据类型、引用类型）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方法重载依据（形参列表）、注意（不能依据返回值类型、是否是</a:t>
            </a:r>
            <a:r>
              <a:rPr lang="en-US" altLang="zh-CN" dirty="0" smtClean="0"/>
              <a:t>static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/>
              <a:t>构造</a:t>
            </a:r>
            <a:r>
              <a:rPr lang="zh-CN" altLang="en-US" dirty="0" smtClean="0"/>
              <a:t>方法、</a:t>
            </a:r>
            <a:r>
              <a:rPr lang="en-US" altLang="zh-CN" dirty="0" smtClean="0"/>
              <a:t>this</a:t>
            </a:r>
            <a:r>
              <a:rPr lang="zh-CN" altLang="en-US" dirty="0" smtClean="0"/>
              <a:t>关键字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成员属性的默认值（与数组元素默认值相同）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362196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第五章 类的继承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基类和派生类的关系（</a:t>
            </a:r>
            <a:r>
              <a:rPr lang="en-US" altLang="zh-CN" dirty="0" smtClean="0"/>
              <a:t>extends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sz="2400" dirty="0"/>
              <a:t>Java </a:t>
            </a:r>
            <a:r>
              <a:rPr lang="zh-CN" altLang="en-US" sz="2400" dirty="0"/>
              <a:t>中的单重继承机制：</a:t>
            </a:r>
            <a:r>
              <a:rPr lang="zh-CN" altLang="en-US" sz="2400" dirty="0">
                <a:solidFill>
                  <a:srgbClr val="FF0000"/>
                </a:solidFill>
              </a:rPr>
              <a:t>一个类只能有一个直接基类</a:t>
            </a:r>
            <a:r>
              <a:rPr lang="en-US" altLang="zh-CN" sz="2400" dirty="0"/>
              <a:t>;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/>
              <a:t>final</a:t>
            </a:r>
            <a:r>
              <a:rPr lang="zh-CN" altLang="en-US" sz="2400" dirty="0"/>
              <a:t>修饰的类不能有派生类，</a:t>
            </a:r>
            <a:r>
              <a:rPr lang="en-US" altLang="zh-CN" sz="2400" dirty="0"/>
              <a:t>String</a:t>
            </a:r>
            <a:r>
              <a:rPr lang="zh-CN" altLang="en-US" sz="2400" dirty="0"/>
              <a:t>是典型特例；</a:t>
            </a:r>
            <a:endParaRPr lang="en-US" altLang="zh-CN" sz="2400" dirty="0"/>
          </a:p>
          <a:p>
            <a:pPr lvl="1">
              <a:lnSpc>
                <a:spcPct val="150000"/>
              </a:lnSpc>
            </a:pPr>
            <a:r>
              <a:rPr lang="en-US" altLang="zh-CN" sz="2400" dirty="0">
                <a:solidFill>
                  <a:srgbClr val="FF0000"/>
                </a:solidFill>
              </a:rPr>
              <a:t>Object</a:t>
            </a:r>
            <a:r>
              <a:rPr lang="zh-CN" altLang="en-US" sz="2400" dirty="0">
                <a:solidFill>
                  <a:srgbClr val="FF0000"/>
                </a:solidFill>
              </a:rPr>
              <a:t>类</a:t>
            </a:r>
            <a:r>
              <a:rPr lang="zh-CN" altLang="en-US" sz="2400" dirty="0"/>
              <a:t>是所有</a:t>
            </a:r>
            <a:r>
              <a:rPr lang="en-US" altLang="zh-CN" sz="2400" dirty="0"/>
              <a:t>Java</a:t>
            </a:r>
            <a:r>
              <a:rPr lang="zh-CN" altLang="en-US" sz="2400" dirty="0"/>
              <a:t>类的顶级基类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zh-CN" altLang="en-US" sz="2800" dirty="0" smtClean="0"/>
              <a:t>继承规则</a:t>
            </a:r>
            <a:endParaRPr lang="en-US" altLang="zh-CN" sz="2800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继承所有属性和方法（不包括构造方法）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可以修改基类的方法（方法重写），可以增加属性和方法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会隐藏基类的同名属性和静态方法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773931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第五章 类的继承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继承关系中构造方法的调用顺序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super</a:t>
            </a:r>
            <a:r>
              <a:rPr lang="zh-CN" altLang="en-US" dirty="0" smtClean="0"/>
              <a:t>关键字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方法重写规则（方法名和参数列表相同、返回值相同或是子类、不能缩小访问权限、不能重写私有方法）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final</a:t>
            </a:r>
            <a:r>
              <a:rPr lang="zh-CN" altLang="en-US" dirty="0" smtClean="0"/>
              <a:t>修饰的类不能被继承，</a:t>
            </a:r>
            <a:r>
              <a:rPr lang="en-US" altLang="zh-CN" dirty="0" smtClean="0"/>
              <a:t>final</a:t>
            </a:r>
            <a:r>
              <a:rPr lang="zh-CN" altLang="en-US" dirty="0" smtClean="0"/>
              <a:t>修饰的方法不能被重写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向上转型（基类引用指向派生类对象、接口引用也可以执行实现类的对象）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包（</a:t>
            </a:r>
            <a:r>
              <a:rPr lang="en-US" altLang="zh-CN" dirty="0" smtClean="0"/>
              <a:t>package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import</a:t>
            </a:r>
            <a:r>
              <a:rPr lang="zh-CN" altLang="en-US" dirty="0" smtClean="0"/>
              <a:t>、默认引入了</a:t>
            </a:r>
            <a:r>
              <a:rPr lang="en-US" altLang="zh-CN" dirty="0" err="1" smtClean="0"/>
              <a:t>java.lang</a:t>
            </a:r>
            <a:r>
              <a:rPr lang="zh-CN" altLang="en-US" dirty="0" smtClean="0"/>
              <a:t>包）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83607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第六章 抽象类和接口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抽象类的特点（</a:t>
            </a:r>
            <a:r>
              <a:rPr lang="en-US" altLang="zh-CN" dirty="0"/>
              <a:t> abstract </a:t>
            </a:r>
            <a:r>
              <a:rPr lang="zh-CN" altLang="en-US" dirty="0" smtClean="0"/>
              <a:t>）（不能实例化对象、可以有抽象方法）（</a:t>
            </a:r>
            <a:r>
              <a:rPr lang="en-US" altLang="zh-CN" dirty="0" smtClean="0">
                <a:solidFill>
                  <a:srgbClr val="FF0000"/>
                </a:solidFill>
              </a:rPr>
              <a:t>p13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如果非抽象派生类继承抽象类时必须实现基类中所有的抽象方法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接口的特点（</a:t>
            </a:r>
            <a:r>
              <a:rPr lang="en-US" altLang="zh-CN" dirty="0" smtClean="0"/>
              <a:t>interface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implements</a:t>
            </a:r>
            <a:r>
              <a:rPr lang="zh-CN" altLang="en-US" dirty="0" smtClean="0"/>
              <a:t>）</a:t>
            </a:r>
            <a:r>
              <a:rPr lang="en-US" altLang="zh-CN" dirty="0" smtClean="0"/>
              <a:t>(</a:t>
            </a:r>
            <a:r>
              <a:rPr lang="en-US" altLang="zh-CN" dirty="0" smtClean="0">
                <a:solidFill>
                  <a:srgbClr val="FF0000"/>
                </a:solidFill>
              </a:rPr>
              <a:t>p14</a:t>
            </a:r>
            <a:r>
              <a:rPr lang="en-US" altLang="zh-CN" dirty="0" smtClean="0"/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JDK1.8</a:t>
            </a:r>
            <a:r>
              <a:rPr lang="zh-CN" altLang="en-US" dirty="0" smtClean="0"/>
              <a:t>之前包含常量和抽象方法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JDK1.8</a:t>
            </a:r>
            <a:r>
              <a:rPr lang="zh-CN" altLang="en-US" dirty="0" smtClean="0"/>
              <a:t>之后包含常量、抽象方法（没有实现）、</a:t>
            </a:r>
            <a:r>
              <a:rPr lang="en-US" altLang="zh-CN" dirty="0" smtClean="0"/>
              <a:t>default</a:t>
            </a:r>
            <a:r>
              <a:rPr lang="zh-CN" altLang="en-US" dirty="0" smtClean="0"/>
              <a:t>方法和静态方法（有实现）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如果非抽象类</a:t>
            </a:r>
            <a:r>
              <a:rPr lang="en-US" altLang="zh-CN" dirty="0"/>
              <a:t>implements</a:t>
            </a:r>
            <a:r>
              <a:rPr lang="zh-CN" altLang="en-US" dirty="0" smtClean="0"/>
              <a:t>实现了某个接口，需要实现接口中的所有抽象方法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/>
              <a:t>一</a:t>
            </a:r>
            <a:r>
              <a:rPr lang="zh-CN" altLang="en-US" dirty="0" smtClean="0"/>
              <a:t>个类可实现多个接口、一个接口可被多个类实现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/>
              <a:t>一</a:t>
            </a:r>
            <a:r>
              <a:rPr lang="zh-CN" altLang="en-US" dirty="0" smtClean="0"/>
              <a:t>个接口可以继承多个接口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弥补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单继承的不足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Object</a:t>
            </a:r>
            <a:r>
              <a:rPr lang="zh-CN" altLang="en-US" dirty="0" smtClean="0"/>
              <a:t>类（</a:t>
            </a:r>
            <a:r>
              <a:rPr lang="en-US" altLang="zh-CN" dirty="0" smtClean="0"/>
              <a:t>equals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hashcode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toString</a:t>
            </a:r>
            <a:r>
              <a:rPr lang="zh-CN" altLang="en-US" dirty="0" smtClean="0"/>
              <a:t>）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2917757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第七章 多态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继承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方法重写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向上转型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动态绑定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869189909"/>
      </p:ext>
    </p:extLst>
  </p:cSld>
  <p:clrMapOvr>
    <a:masterClrMapping/>
  </p:clrMapOvr>
</p:sld>
</file>

<file path=ppt/theme/theme1.xml><?xml version="1.0" encoding="utf-8"?>
<a:theme xmlns:a="http://schemas.openxmlformats.org/drawingml/2006/main" name="2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FBDF53"/>
      </a:accent1>
      <a:accent2>
        <a:srgbClr val="FF9966"/>
      </a:accent2>
      <a:accent3>
        <a:srgbClr val="FFFFFF"/>
      </a:accent3>
      <a:accent4>
        <a:srgbClr val="000000"/>
      </a:accent4>
      <a:accent5>
        <a:srgbClr val="FDECB3"/>
      </a:accent5>
      <a:accent6>
        <a:srgbClr val="E78A5C"/>
      </a:accent6>
      <a:hlink>
        <a:srgbClr val="CC3300"/>
      </a:hlink>
      <a:folHlink>
        <a:srgbClr val="9966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000" b="0" i="0" u="none" strike="noStrike" cap="none" normalizeH="0" baseline="0" smtClean="0">
            <a:ln>
              <a:noFill/>
            </a:ln>
            <a:solidFill>
              <a:srgbClr val="A5002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000" b="0" i="0" u="none" strike="noStrike" cap="none" normalizeH="0" baseline="0" smtClean="0">
            <a:ln>
              <a:noFill/>
            </a:ln>
            <a:solidFill>
              <a:srgbClr val="A5002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11821</TotalTime>
  <Words>1291</Words>
  <Application>Microsoft Office PowerPoint</Application>
  <PresentationFormat>自定义</PresentationFormat>
  <Paragraphs>134</Paragraphs>
  <Slides>18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19" baseType="lpstr">
      <vt:lpstr>2_Default Design</vt:lpstr>
      <vt:lpstr>期末总结</vt:lpstr>
      <vt:lpstr>第一章 Java概述</vt:lpstr>
      <vt:lpstr>第二章 Java基础　　　　　　　</vt:lpstr>
      <vt:lpstr>第三章 数组</vt:lpstr>
      <vt:lpstr>第四章 类和对象</vt:lpstr>
      <vt:lpstr>第五章 类的继承</vt:lpstr>
      <vt:lpstr>第五章 类的继承</vt:lpstr>
      <vt:lpstr>第六章 抽象类和接口</vt:lpstr>
      <vt:lpstr>第七章 多态</vt:lpstr>
      <vt:lpstr>第八章 包装器类</vt:lpstr>
      <vt:lpstr>第九章 内部类</vt:lpstr>
      <vt:lpstr>第十章 static</vt:lpstr>
      <vt:lpstr>第十一章 异常和断言</vt:lpstr>
      <vt:lpstr>第十二章 字符串和日期</vt:lpstr>
      <vt:lpstr>第十三章 容器和泛型</vt:lpstr>
      <vt:lpstr>第十四章 文件和流</vt:lpstr>
      <vt:lpstr>第17周 实训安排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antonio.c.pires</dc:creator>
  <cp:lastModifiedBy>Windows 用户</cp:lastModifiedBy>
  <cp:revision>936</cp:revision>
  <dcterms:created xsi:type="dcterms:W3CDTF">2006-10-06T15:46:57Z</dcterms:created>
  <dcterms:modified xsi:type="dcterms:W3CDTF">2018-12-27T10:29:10Z</dcterms:modified>
</cp:coreProperties>
</file>