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49"/>
  </p:notesMasterIdLst>
  <p:sldIdLst>
    <p:sldId id="256" r:id="rId2"/>
    <p:sldId id="375" r:id="rId3"/>
    <p:sldId id="491" r:id="rId4"/>
    <p:sldId id="488" r:id="rId5"/>
    <p:sldId id="544" r:id="rId6"/>
    <p:sldId id="495" r:id="rId7"/>
    <p:sldId id="496" r:id="rId8"/>
    <p:sldId id="560" r:id="rId9"/>
    <p:sldId id="497" r:id="rId10"/>
    <p:sldId id="561" r:id="rId11"/>
    <p:sldId id="498" r:id="rId12"/>
    <p:sldId id="562" r:id="rId13"/>
    <p:sldId id="563" r:id="rId14"/>
    <p:sldId id="574" r:id="rId15"/>
    <p:sldId id="564" r:id="rId16"/>
    <p:sldId id="545" r:id="rId17"/>
    <p:sldId id="503" r:id="rId18"/>
    <p:sldId id="504" r:id="rId19"/>
    <p:sldId id="539" r:id="rId20"/>
    <p:sldId id="540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08" r:id="rId31"/>
    <p:sldId id="543" r:id="rId32"/>
    <p:sldId id="552" r:id="rId33"/>
    <p:sldId id="509" r:id="rId34"/>
    <p:sldId id="501" r:id="rId35"/>
    <p:sldId id="576" r:id="rId36"/>
    <p:sldId id="510" r:id="rId37"/>
    <p:sldId id="575" r:id="rId38"/>
    <p:sldId id="559" r:id="rId39"/>
    <p:sldId id="577" r:id="rId40"/>
    <p:sldId id="533" r:id="rId41"/>
    <p:sldId id="534" r:id="rId42"/>
    <p:sldId id="535" r:id="rId43"/>
    <p:sldId id="536" r:id="rId44"/>
    <p:sldId id="537" r:id="rId45"/>
    <p:sldId id="538" r:id="rId46"/>
    <p:sldId id="434" r:id="rId47"/>
    <p:sldId id="486" r:id="rId4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4" autoAdjust="0"/>
  </p:normalViewPr>
  <p:slideViewPr>
    <p:cSldViewPr>
      <p:cViewPr varScale="1">
        <p:scale>
          <a:sx n="65" d="100"/>
          <a:sy n="65" d="100"/>
        </p:scale>
        <p:origin x="43" y="360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AFA4C-5ABD-4B1D-B776-1C06854C54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5533D-040E-4B64-BD20-43BC46A10329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7C152878-94F7-4A72-A9A7-44F2496F1FCE}" type="par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89903BEA-73BD-4F26-9665-BD18841C53CC}" type="sib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0ACBDB16-5AAE-4871-933B-64E65D0662BA}">
      <dgm:prSet phldrT="[文本]"/>
      <dgm:spPr/>
      <dgm:t>
        <a:bodyPr/>
        <a:lstStyle/>
        <a:p>
          <a:r>
            <a:rPr lang="zh-CN" altLang="en-US" dirty="0"/>
            <a:t>当</a:t>
          </a:r>
          <a:r>
            <a:rPr lang="en-US" altLang="zh-CN" dirty="0"/>
            <a:t>JVM</a:t>
          </a:r>
          <a:r>
            <a:rPr lang="zh-CN" altLang="en-US" dirty="0"/>
            <a:t>感到内存不足时会运行垃圾收集器</a:t>
          </a:r>
        </a:p>
      </dgm:t>
    </dgm:pt>
    <dgm:pt modelId="{1694256C-0B8A-480E-9BD3-B91414BD8889}" type="par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9B94729-124C-4C5B-BEB9-D254BBDEA854}" type="sib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687632D-B9B6-440A-B8EE-546DF18816B5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4A2FF25-3978-4631-8A80-4593D65BF648}" type="par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F5C14EF1-1E44-41FB-8C3C-EACFF1F5BB7C}" type="sib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236FF0EC-12F5-4490-8C11-7825CB975098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Java</a:t>
          </a:r>
          <a:r>
            <a:rPr lang="zh-CN" altLang="en-US" dirty="0"/>
            <a:t>程序中可以请求</a:t>
          </a:r>
          <a:r>
            <a:rPr lang="en-US" altLang="zh-CN" dirty="0"/>
            <a:t>JVM</a:t>
          </a:r>
          <a:r>
            <a:rPr lang="zh-CN" altLang="en-US" dirty="0"/>
            <a:t>运行垃圾收集器，但无法保证</a:t>
          </a:r>
          <a:r>
            <a:rPr lang="en-US" altLang="zh-CN" dirty="0"/>
            <a:t>JVM</a:t>
          </a:r>
          <a:r>
            <a:rPr lang="zh-CN" altLang="en-US" dirty="0"/>
            <a:t>会答应请求</a:t>
          </a:r>
        </a:p>
      </dgm:t>
    </dgm:pt>
    <dgm:pt modelId="{97752D58-9C2C-4DD9-87EC-B8B246429827}" type="par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02D02D00-0EA9-4B12-B5AD-B64430A0BDC4}" type="sib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CD78EC79-F43E-43B7-B894-84C9A84E3816}" type="pres">
      <dgm:prSet presAssocID="{715AFA4C-5ABD-4B1D-B776-1C06854C5422}" presName="linearFlow" presStyleCnt="0">
        <dgm:presLayoutVars>
          <dgm:dir/>
          <dgm:animLvl val="lvl"/>
          <dgm:resizeHandles val="exact"/>
        </dgm:presLayoutVars>
      </dgm:prSet>
      <dgm:spPr/>
    </dgm:pt>
    <dgm:pt modelId="{F89B84BE-CCA8-4596-B049-0482F032A8A3}" type="pres">
      <dgm:prSet presAssocID="{F6E5533D-040E-4B64-BD20-43BC46A10329}" presName="composite" presStyleCnt="0"/>
      <dgm:spPr/>
    </dgm:pt>
    <dgm:pt modelId="{B93DE336-1684-46C9-8C8E-88B51C5E7FAE}" type="pres">
      <dgm:prSet presAssocID="{F6E5533D-040E-4B64-BD20-43BC46A1032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E8A1F5D-47E6-4894-96BB-DBAA1B8393F4}" type="pres">
      <dgm:prSet presAssocID="{F6E5533D-040E-4B64-BD20-43BC46A10329}" presName="descendantText" presStyleLbl="alignAcc1" presStyleIdx="0" presStyleCnt="2">
        <dgm:presLayoutVars>
          <dgm:bulletEnabled val="1"/>
        </dgm:presLayoutVars>
      </dgm:prSet>
      <dgm:spPr/>
    </dgm:pt>
    <dgm:pt modelId="{AEE1AE20-F088-4DC1-B71E-BB6F968F996C}" type="pres">
      <dgm:prSet presAssocID="{89903BEA-73BD-4F26-9665-BD18841C53CC}" presName="sp" presStyleCnt="0"/>
      <dgm:spPr/>
    </dgm:pt>
    <dgm:pt modelId="{50966E52-EB5D-46AF-A9AB-2B1391518BD9}" type="pres">
      <dgm:prSet presAssocID="{9687632D-B9B6-440A-B8EE-546DF18816B5}" presName="composite" presStyleCnt="0"/>
      <dgm:spPr/>
    </dgm:pt>
    <dgm:pt modelId="{8DA687D8-4857-4C4D-9D4E-45B08006E5A8}" type="pres">
      <dgm:prSet presAssocID="{9687632D-B9B6-440A-B8EE-546DF18816B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784C035-D387-4FD2-9001-EAA95F3E4F9B}" type="pres">
      <dgm:prSet presAssocID="{9687632D-B9B6-440A-B8EE-546DF18816B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49B2703-D2BC-451B-98C4-285654B08B46}" srcId="{715AFA4C-5ABD-4B1D-B776-1C06854C5422}" destId="{9687632D-B9B6-440A-B8EE-546DF18816B5}" srcOrd="1" destOrd="0" parTransId="{54A2FF25-3978-4631-8A80-4593D65BF648}" sibTransId="{F5C14EF1-1E44-41FB-8C3C-EACFF1F5BB7C}"/>
    <dgm:cxn modelId="{F28EE011-9BFD-49AA-BF33-AD9EB0963DE3}" srcId="{9687632D-B9B6-440A-B8EE-546DF18816B5}" destId="{236FF0EC-12F5-4490-8C11-7825CB975098}" srcOrd="0" destOrd="0" parTransId="{97752D58-9C2C-4DD9-87EC-B8B246429827}" sibTransId="{02D02D00-0EA9-4B12-B5AD-B64430A0BDC4}"/>
    <dgm:cxn modelId="{BF571115-3891-4F0C-90CA-C5A682F09BCE}" type="presOf" srcId="{0ACBDB16-5AAE-4871-933B-64E65D0662BA}" destId="{2E8A1F5D-47E6-4894-96BB-DBAA1B8393F4}" srcOrd="0" destOrd="0" presId="urn:microsoft.com/office/officeart/2005/8/layout/chevron2"/>
    <dgm:cxn modelId="{D3E9332B-72C2-497C-9B09-574E2FF4D005}" srcId="{715AFA4C-5ABD-4B1D-B776-1C06854C5422}" destId="{F6E5533D-040E-4B64-BD20-43BC46A10329}" srcOrd="0" destOrd="0" parTransId="{7C152878-94F7-4A72-A9A7-44F2496F1FCE}" sibTransId="{89903BEA-73BD-4F26-9665-BD18841C53CC}"/>
    <dgm:cxn modelId="{D17FB634-4153-4FB2-8C26-8147C400C0F8}" type="presOf" srcId="{715AFA4C-5ABD-4B1D-B776-1C06854C5422}" destId="{CD78EC79-F43E-43B7-B894-84C9A84E3816}" srcOrd="0" destOrd="0" presId="urn:microsoft.com/office/officeart/2005/8/layout/chevron2"/>
    <dgm:cxn modelId="{F73B6836-E4E6-489C-8F30-CCC21E57B480}" type="presOf" srcId="{F6E5533D-040E-4B64-BD20-43BC46A10329}" destId="{B93DE336-1684-46C9-8C8E-88B51C5E7FAE}" srcOrd="0" destOrd="0" presId="urn:microsoft.com/office/officeart/2005/8/layout/chevron2"/>
    <dgm:cxn modelId="{FA9A2098-4663-4199-B545-EDF2428AD3BF}" srcId="{F6E5533D-040E-4B64-BD20-43BC46A10329}" destId="{0ACBDB16-5AAE-4871-933B-64E65D0662BA}" srcOrd="0" destOrd="0" parTransId="{1694256C-0B8A-480E-9BD3-B91414BD8889}" sibTransId="{99B94729-124C-4C5B-BEB9-D254BBDEA854}"/>
    <dgm:cxn modelId="{9FB137B5-2EFD-4EE2-8C5A-AFCA6D943E18}" type="presOf" srcId="{236FF0EC-12F5-4490-8C11-7825CB975098}" destId="{5784C035-D387-4FD2-9001-EAA95F3E4F9B}" srcOrd="0" destOrd="0" presId="urn:microsoft.com/office/officeart/2005/8/layout/chevron2"/>
    <dgm:cxn modelId="{543BE9BA-E0FC-45A1-A9D9-C74E6CEC2405}" type="presOf" srcId="{9687632D-B9B6-440A-B8EE-546DF18816B5}" destId="{8DA687D8-4857-4C4D-9D4E-45B08006E5A8}" srcOrd="0" destOrd="0" presId="urn:microsoft.com/office/officeart/2005/8/layout/chevron2"/>
    <dgm:cxn modelId="{FC05167D-C3BD-40F0-918C-482AEA1334BD}" type="presParOf" srcId="{CD78EC79-F43E-43B7-B894-84C9A84E3816}" destId="{F89B84BE-CCA8-4596-B049-0482F032A8A3}" srcOrd="0" destOrd="0" presId="urn:microsoft.com/office/officeart/2005/8/layout/chevron2"/>
    <dgm:cxn modelId="{64F91AF5-9314-4613-8622-CC4E466B3A3C}" type="presParOf" srcId="{F89B84BE-CCA8-4596-B049-0482F032A8A3}" destId="{B93DE336-1684-46C9-8C8E-88B51C5E7FAE}" srcOrd="0" destOrd="0" presId="urn:microsoft.com/office/officeart/2005/8/layout/chevron2"/>
    <dgm:cxn modelId="{804D9615-2C73-425D-90B6-2E8FA4DA083A}" type="presParOf" srcId="{F89B84BE-CCA8-4596-B049-0482F032A8A3}" destId="{2E8A1F5D-47E6-4894-96BB-DBAA1B8393F4}" srcOrd="1" destOrd="0" presId="urn:microsoft.com/office/officeart/2005/8/layout/chevron2"/>
    <dgm:cxn modelId="{40E6F2E8-0598-4789-950C-06059E143EB7}" type="presParOf" srcId="{CD78EC79-F43E-43B7-B894-84C9A84E3816}" destId="{AEE1AE20-F088-4DC1-B71E-BB6F968F996C}" srcOrd="1" destOrd="0" presId="urn:microsoft.com/office/officeart/2005/8/layout/chevron2"/>
    <dgm:cxn modelId="{6B7541A5-8631-44D6-B6BA-77E592C22A66}" type="presParOf" srcId="{CD78EC79-F43E-43B7-B894-84C9A84E3816}" destId="{50966E52-EB5D-46AF-A9AB-2B1391518BD9}" srcOrd="2" destOrd="0" presId="urn:microsoft.com/office/officeart/2005/8/layout/chevron2"/>
    <dgm:cxn modelId="{AF50D24D-E1CA-47E6-883B-4E20A86D8448}" type="presParOf" srcId="{50966E52-EB5D-46AF-A9AB-2B1391518BD9}" destId="{8DA687D8-4857-4C4D-9D4E-45B08006E5A8}" srcOrd="0" destOrd="0" presId="urn:microsoft.com/office/officeart/2005/8/layout/chevron2"/>
    <dgm:cxn modelId="{C0E9662B-0C78-4D69-82BC-4A6410BD16D1}" type="presParOf" srcId="{50966E52-EB5D-46AF-A9AB-2B1391518BD9}" destId="{5784C035-D387-4FD2-9001-EAA95F3E4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E336-1684-46C9-8C8E-88B51C5E7FAE}">
      <dsp:nvSpPr>
        <dsp:cNvPr id="0" name=""/>
        <dsp:cNvSpPr/>
      </dsp:nvSpPr>
      <dsp:spPr>
        <a:xfrm rot="5400000">
          <a:off x="-297805" y="298320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</a:t>
          </a:r>
          <a:endParaRPr lang="zh-CN" altLang="en-US" sz="4100" kern="1200" dirty="0"/>
        </a:p>
      </dsp:txBody>
      <dsp:txXfrm rot="-5400000">
        <a:off x="1" y="695394"/>
        <a:ext cx="1389757" cy="595610"/>
      </dsp:txXfrm>
    </dsp:sp>
    <dsp:sp modelId="{2E8A1F5D-47E6-4894-96BB-DBAA1B8393F4}">
      <dsp:nvSpPr>
        <dsp:cNvPr id="0" name=""/>
        <dsp:cNvSpPr/>
      </dsp:nvSpPr>
      <dsp:spPr>
        <a:xfrm rot="5400000">
          <a:off x="3735970" y="-2345697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当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感到内存不足时会运行垃圾收集器</a:t>
          </a:r>
        </a:p>
      </dsp:txBody>
      <dsp:txXfrm rot="-5400000">
        <a:off x="1389757" y="63512"/>
        <a:ext cx="5919918" cy="1164496"/>
      </dsp:txXfrm>
    </dsp:sp>
    <dsp:sp modelId="{8DA687D8-4857-4C4D-9D4E-45B08006E5A8}">
      <dsp:nvSpPr>
        <dsp:cNvPr id="0" name=""/>
        <dsp:cNvSpPr/>
      </dsp:nvSpPr>
      <dsp:spPr>
        <a:xfrm rot="5400000">
          <a:off x="-297805" y="1994922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2</a:t>
          </a:r>
          <a:endParaRPr lang="zh-CN" altLang="en-US" sz="4100" kern="1200" dirty="0"/>
        </a:p>
      </dsp:txBody>
      <dsp:txXfrm rot="-5400000">
        <a:off x="1" y="2391996"/>
        <a:ext cx="1389757" cy="595610"/>
      </dsp:txXfrm>
    </dsp:sp>
    <dsp:sp modelId="{5784C035-D387-4FD2-9001-EAA95F3E4F9B}">
      <dsp:nvSpPr>
        <dsp:cNvPr id="0" name=""/>
        <dsp:cNvSpPr/>
      </dsp:nvSpPr>
      <dsp:spPr>
        <a:xfrm rot="5400000">
          <a:off x="3735970" y="-649095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在</a:t>
          </a:r>
          <a:r>
            <a:rPr lang="en-US" altLang="zh-CN" sz="2600" kern="1200" dirty="0"/>
            <a:t>Java</a:t>
          </a:r>
          <a:r>
            <a:rPr lang="zh-CN" altLang="en-US" sz="2600" kern="1200" dirty="0"/>
            <a:t>程序中可以请求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运行垃圾收集器，但无法保证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会答应请求</a:t>
          </a:r>
        </a:p>
      </dsp:txBody>
      <dsp:txXfrm rot="-5400000">
        <a:off x="1389757" y="1760114"/>
        <a:ext cx="5919918" cy="1164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9/29/2019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例如：汽车类，每辆汽车都是一个对象，都拥有汽车的颜色、车门个数、灯个数、速度等状态。都拥有刹车、加速、减速等处理方法。</a:t>
            </a:r>
          </a:p>
        </p:txBody>
      </p:sp>
    </p:spTree>
    <p:extLst>
      <p:ext uri="{BB962C8B-B14F-4D97-AF65-F5344CB8AC3E}">
        <p14:creationId xmlns:p14="http://schemas.microsoft.com/office/powerpoint/2010/main" val="340218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613080B-B3BC-4DA7-8B56-2381F18A36F2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2505EEB8-A299-4F1E-A846-5565D5ACC973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垃圾</a:t>
            </a:r>
            <a:r>
              <a:rPr lang="zh-CN" altLang="en-US" dirty="0"/>
              <a:t>回收有如下两个方法 ：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System</a:t>
            </a:r>
            <a:r>
              <a:rPr lang="zh-CN" altLang="en-US" dirty="0"/>
              <a:t>类的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静态方法 ；  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Runtime</a:t>
            </a:r>
            <a:r>
              <a:rPr lang="zh-CN" altLang="en-US" dirty="0"/>
              <a:t>对象的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实例方法 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162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898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160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783413A-DD06-474F-9132-C3511FA931DE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charset="0"/>
              </a:rPr>
              <a:t>其中，new 是一个关键字，它为新创建的对象开辟内存空间，用于保存对象的成员变量和成员方法。</a:t>
            </a:r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B333AE-3730-49DC-9852-E55C26EDA520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对象的</a:t>
            </a:r>
            <a:r>
              <a:rPr lang="en-US" altLang="zh-CN" dirty="0"/>
              <a:t>private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，不可被对象使用者访问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类外不能访问</a:t>
            </a:r>
          </a:p>
          <a:p>
            <a:r>
              <a:rPr lang="zh-CN" altLang="en-US" dirty="0"/>
              <a:t>对象的</a:t>
            </a:r>
            <a:r>
              <a:rPr lang="en-US" altLang="zh-CN" dirty="0"/>
              <a:t>public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，可被对象使用者访问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类内不能访问</a:t>
            </a:r>
          </a:p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AD794AD5-5F13-47F9-8129-04A89DA9245D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7070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996C5E3-D378-41D6-88F9-8F2246663809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2AC1363-F558-48E2-A060-F818E47E308C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872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成员属性可以是引用类型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622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a501d80cf734c3ec630f5e25.html" TargetMode="External"/><Relationship Id="rId2" Type="http://schemas.openxmlformats.org/officeDocument/2006/relationships/hyperlink" Target="http://blog.sina.com.cn/s/blog_4b622a8e0100c1bo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第四章 类和对象（</a:t>
            </a:r>
            <a:r>
              <a:rPr lang="en-US" altLang="zh-CN">
                <a:sym typeface="Arial" pitchFamily="34" charset="0"/>
              </a:rPr>
              <a:t>2</a:t>
            </a:r>
            <a:r>
              <a:rPr lang="zh-CN" altLang="en-US">
                <a:sym typeface="Arial" pitchFamily="34" charset="0"/>
              </a:rPr>
              <a:t>）</a:t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对象的实例化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95400" y="1055734"/>
            <a:ext cx="4234668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43472" y="4781003"/>
            <a:ext cx="9721080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每个类的对象分别存储本对象的所有成员属性，一个类的所有对象共用成员方法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9640" y="2060848"/>
            <a:ext cx="1286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6042" y="2060848"/>
            <a:ext cx="128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9795" y="2060848"/>
            <a:ext cx="154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6497" y="2547577"/>
            <a:ext cx="111471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727" y="3855050"/>
            <a:ext cx="641226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28" y="2614252"/>
            <a:ext cx="15434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4585" y="2614252"/>
            <a:ext cx="14577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9795" y="2614252"/>
            <a:ext cx="162919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38393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类成员的访问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590029" y="1084430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访问属性的一般形式：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访问方法的一般形式：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方法名</a:t>
            </a:r>
            <a:r>
              <a:rPr lang="en-US" altLang="zh-CN" dirty="0"/>
              <a:t>&gt;([&lt;</a:t>
            </a:r>
            <a:r>
              <a:rPr lang="zh-CN" altLang="en-US" dirty="0"/>
              <a:t>参数</a:t>
            </a:r>
            <a:r>
              <a:rPr lang="en-US" altLang="zh-CN" dirty="0"/>
              <a:t>1&gt;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参数</a:t>
            </a:r>
            <a:r>
              <a:rPr lang="en-US" altLang="zh-CN" dirty="0"/>
              <a:t>2&gt;</a:t>
            </a:r>
            <a:r>
              <a:rPr lang="zh-CN" altLang="en-US" dirty="0"/>
              <a:t>，</a:t>
            </a:r>
            <a:r>
              <a:rPr lang="en-US" altLang="zh-CN" dirty="0"/>
              <a:t>…]);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方法调用时参数的个数、数据类型与方法定义要一致。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举例：访问学生类的成员。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359352" y="624579"/>
            <a:ext cx="5832648" cy="273630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mary.name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mary.sex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mary.age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mary.study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通常情况下，为了更好地实现封装，设计类时应该尽可能地隐藏对象的实现细节，只对外公开接口来实现对对象属性的访问。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封装机制将对象的使用者与设计者分开，使用者不必知道对象行为实现的细节 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封装的实现：通过</a:t>
            </a:r>
            <a:r>
              <a:rPr lang="zh-CN" altLang="en-US" b="1" dirty="0">
                <a:solidFill>
                  <a:srgbClr val="C00000"/>
                </a:solidFill>
              </a:rPr>
              <a:t>访问修饰符</a:t>
            </a:r>
            <a:r>
              <a:rPr lang="zh-CN" altLang="en-US" dirty="0"/>
              <a:t>来实现信息隐藏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一般将成员属性使用</a:t>
            </a:r>
            <a:r>
              <a:rPr lang="en-US" altLang="zh-CN" dirty="0"/>
              <a:t>private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定义用来访问成员属性的方法，并使用</a:t>
            </a:r>
            <a:r>
              <a:rPr lang="en-US" altLang="zh-CN" dirty="0"/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645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953" y="1052736"/>
            <a:ext cx="9030840" cy="56886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name 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int age;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stuId 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int getAge() {  return 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setAge(int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_a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ge) {  age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getName() {  return name;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setName(String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name) {  name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name; }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getStuId() {  return stuId;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setStuId(String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stuId) {  stuId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stuId; 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6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3592" y="1556792"/>
            <a:ext cx="7056784" cy="417646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//实例化一个对象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  stu1= new Student(); </a:t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//设置学生对象姓名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stu1.setName(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zhang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);        	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获取学生对象姓名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 = stu1.getName();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(name);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访问权限修饰符的作用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9898"/>
              </p:ext>
            </p:extLst>
          </p:nvPr>
        </p:nvGraphicFramePr>
        <p:xfrm>
          <a:off x="1271464" y="2113178"/>
          <a:ext cx="9505056" cy="31160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被本类成员方法访问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类的成员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成员方法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</a:t>
            </a:r>
            <a:endParaRPr lang="en-US" altLang="zh-CN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类体-成员方法</a:t>
            </a: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中方法只能定义在类中，称为类的成员方法，基本的语法：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[方法修饰符] 方法返回值类型 方法名([&lt;参数列表&gt;]) {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 方法体;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成员方法修饰符：主要有</a:t>
            </a:r>
            <a:r>
              <a:rPr lang="zh-CN" altLang="en-US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、protect</a:t>
            </a:r>
            <a:r>
              <a:rPr lang="zh-CN" altLang="en-US" dirty="0">
                <a:sym typeface="Arial" pitchFamily="34" charset="0"/>
              </a:rPr>
              <a:t>、final、static、abstract和synchronized7种</a:t>
            </a:r>
            <a:r>
              <a:rPr lang="en-US" altLang="zh-CN" dirty="0">
                <a:sym typeface="Arial" pitchFamily="34" charset="0"/>
              </a:rPr>
              <a:t>,</a:t>
            </a:r>
            <a:r>
              <a:rPr lang="zh-CN" altLang="en-US" dirty="0">
                <a:sym typeface="Arial" pitchFamily="34" charset="0"/>
              </a:rPr>
              <a:t> 用来说明方法的访问权限。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405080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方法的返回值类型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Java语言要求，在成员方法说明中必须指明返回值的类型，如不需要返回值，返回值类型被说明为void。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void fun() {}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返回值用return语句来实现，如有返回值，return语句要加返回表达式，且表达式的值必须与方法中的返回值类型一致。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fun() { return value;}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是Java语言合法的标识符。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成员方法名一般具有一定的含义。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9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参数列表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由逗号分隔的类型及参数名组成，是可选项。参数类型可以是Java语言的任何数据类型。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方法的调用需要传递实际参数。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7568" y="2636912"/>
            <a:ext cx="5904656" cy="20882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void fun(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,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 {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sum = 0;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sum = x + y;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(“sum = ”+ sum);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方法体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包含了实现方法功能的Java语言程序代码。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方法体中可以定义局部变量，它的作用域仅在方法体内。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方法体用“{}”括起来。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2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首先，回顾一下在程序设计语言中有关将参数传递给方法（函数）的一些专业术语。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值传递：表示方法接收的是调用者提供的变量的值。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地址传递：表示方法接收的是调用者提供的变量地址。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值传递不能通过形参修改实参的值，地址传递可以通过形参修改实参对应变量的值。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中方法参数共有两种类型：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基本数据类型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整数类型  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long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浮点类型  </a:t>
            </a:r>
            <a:r>
              <a:rPr lang="en-US" altLang="zh-CN" dirty="0"/>
              <a:t>double, float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字符类型  </a:t>
            </a:r>
            <a:r>
              <a:rPr lang="en-US" altLang="zh-CN" dirty="0"/>
              <a:t>char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布尔类型 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引用类型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类、接口、数组、枚举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94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值传递：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方法不可以改变实参的值。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14459" y="1016732"/>
            <a:ext cx="7776864" cy="56166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public class Arithmetic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zh-CN" sz="2200" dirty="0" err="1">
                <a:solidFill>
                  <a:schemeClr val="tx1"/>
                </a:solidFill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double percent = 10.0;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("before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("after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(double x){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x = 3 * 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  <a:endParaRPr lang="zh-CN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参数传递过程：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8" name="矩形 17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042248" y="3609020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38464" y="2769278"/>
            <a:ext cx="1431776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1851724" y="2769278"/>
            <a:ext cx="1698430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percent=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折角形 26"/>
          <p:cNvSpPr/>
          <p:nvPr/>
        </p:nvSpPr>
        <p:spPr bwMode="auto">
          <a:xfrm>
            <a:off x="6981418" y="2062320"/>
            <a:ext cx="2498957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</a:t>
            </a:r>
            <a:r>
              <a:rPr lang="en-US" altLang="zh-CN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27"/>
          <p:cNvSpPr/>
          <p:nvPr/>
        </p:nvSpPr>
        <p:spPr bwMode="auto">
          <a:xfrm>
            <a:off x="6888088" y="4603376"/>
            <a:ext cx="2304256" cy="100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 flipV="1">
            <a:off x="5370243" y="2566377"/>
            <a:ext cx="1611175" cy="47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8" idx="1"/>
          </p:cNvCxnSpPr>
          <p:nvPr/>
        </p:nvCxnSpPr>
        <p:spPr bwMode="auto">
          <a:xfrm>
            <a:off x="4667799" y="4149080"/>
            <a:ext cx="2220289" cy="958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 bwMode="auto">
          <a:xfrm>
            <a:off x="4654352" y="3228946"/>
            <a:ext cx="13447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30.0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引用传递：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方法体内，通过引用改变了实际参数对象的内容。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将一个雇员的薪金提高两倍。</a:t>
            </a:r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9856" y="2564904"/>
            <a:ext cx="6624736" cy="341724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Employee{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String name;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double salary;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tx1"/>
                </a:solidFill>
              </a:rPr>
              <a:t>printMessage</a:t>
            </a:r>
            <a:r>
              <a:rPr lang="en-US" altLang="zh-CN" sz="2400" dirty="0">
                <a:solidFill>
                  <a:schemeClr val="tx1"/>
                </a:solidFill>
              </a:rPr>
              <a:t>(){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("name:"+name);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("salary:"+salary);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196752"/>
            <a:ext cx="10972800" cy="482453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class Test{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Employee harry = new Employee();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harry.name = “harry”;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harry.salary</a:t>
            </a:r>
            <a:r>
              <a:rPr lang="en-US" altLang="zh-CN" dirty="0">
                <a:solidFill>
                  <a:schemeClr val="tx1"/>
                </a:solidFill>
              </a:rPr>
              <a:t> = 4000.0;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(harry);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(Employee x){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x.salary</a:t>
            </a:r>
            <a:r>
              <a:rPr lang="en-US" altLang="zh-CN" dirty="0">
                <a:solidFill>
                  <a:schemeClr val="tx1"/>
                </a:solidFill>
              </a:rPr>
              <a:t> *= 3;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70521"/>
            <a:ext cx="5660745" cy="16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方法传参（引用类型）　　　　　　　</a:t>
            </a:r>
            <a:endParaRPr lang="zh-CN" altLang="en-US" dirty="0"/>
          </a:p>
        </p:txBody>
      </p:sp>
      <p:sp>
        <p:nvSpPr>
          <p:cNvPr id="6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51"/>
            <a:ext cx="10972800" cy="4965415"/>
          </a:xfrm>
        </p:spPr>
        <p:txBody>
          <a:bodyPr/>
          <a:lstStyle/>
          <a:p>
            <a:r>
              <a:rPr lang="zh-CN" altLang="en-US" dirty="0"/>
              <a:t>参数传递过程：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1" name="矩形 60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3042248" y="3739226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19736" y="2769278"/>
            <a:ext cx="1650504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地址引用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719736" y="3671410"/>
            <a:ext cx="1663951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引用拷贝</a:t>
            </a: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 bwMode="auto">
          <a:xfrm>
            <a:off x="2305148" y="2769278"/>
            <a:ext cx="1245005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harry=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折角形 67"/>
          <p:cNvSpPr/>
          <p:nvPr/>
        </p:nvSpPr>
        <p:spPr bwMode="auto">
          <a:xfrm>
            <a:off x="5706449" y="1268762"/>
            <a:ext cx="1944000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6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reference 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折角形 68"/>
          <p:cNvSpPr/>
          <p:nvPr/>
        </p:nvSpPr>
        <p:spPr bwMode="auto">
          <a:xfrm>
            <a:off x="8358379" y="1243265"/>
            <a:ext cx="2444921" cy="103360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Salary 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直接连接符 69"/>
          <p:cNvCxnSpPr>
            <a:endCxn id="68" idx="1"/>
          </p:cNvCxnSpPr>
          <p:nvPr/>
        </p:nvCxnSpPr>
        <p:spPr bwMode="auto">
          <a:xfrm flipV="1">
            <a:off x="4552271" y="1772816"/>
            <a:ext cx="1154181" cy="95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73" idx="0"/>
          </p:cNvCxnSpPr>
          <p:nvPr/>
        </p:nvCxnSpPr>
        <p:spPr bwMode="auto">
          <a:xfrm flipH="1">
            <a:off x="9167688" y="2240242"/>
            <a:ext cx="162692" cy="222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4" idx="2"/>
            <a:endCxn id="65" idx="0"/>
          </p:cNvCxnSpPr>
          <p:nvPr/>
        </p:nvCxnSpPr>
        <p:spPr bwMode="auto">
          <a:xfrm>
            <a:off x="4544988" y="3228946"/>
            <a:ext cx="6724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4000.0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5879976" y="5301208"/>
            <a:ext cx="1800200" cy="0"/>
          </a:xfrm>
          <a:prstGeom prst="lin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65" idx="2"/>
          </p:cNvCxnSpPr>
          <p:nvPr/>
        </p:nvCxnSpPr>
        <p:spPr bwMode="auto">
          <a:xfrm>
            <a:off x="4551712" y="4131078"/>
            <a:ext cx="3128467" cy="9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383687" y="3008201"/>
            <a:ext cx="2428342" cy="148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>
                <a:solidFill>
                  <a:srgbClr val="FF0000"/>
                </a:solidFill>
              </a:rPr>
              <a:t>12000.0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3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总结：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当参数是基本数据类型时，方法不能修改实际参数的值。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当参数是引用类型时，方法通过地址引用改变了实际参数对象的内容。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　　　　　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参数传递机制：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http://blog.sina.com.cn/s/blog_4b622a8e0100c1bo.html</a:t>
            </a:r>
            <a:r>
              <a:rPr lang="zh-CN" altLang="en-US" dirty="0"/>
              <a:t>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对象和对象的引用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http://jingyan.baidu.com/article/a501d80cf734c3ec630f5e25.html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3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类和对象定义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zh-CN" altLang="en-US" dirty="0">
              <a:sym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同一个类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两个或以上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C000"/>
                </a:solidFill>
              </a:rPr>
              <a:t>同名</a:t>
            </a:r>
            <a:r>
              <a:rPr lang="zh-CN" altLang="en-US" dirty="0"/>
              <a:t>方法，</a:t>
            </a:r>
            <a:r>
              <a:rPr lang="zh-CN" altLang="en-US" dirty="0">
                <a:solidFill>
                  <a:srgbClr val="FFFF00"/>
                </a:solidFill>
              </a:rPr>
              <a:t>参数</a:t>
            </a:r>
            <a:r>
              <a:rPr lang="zh-CN" altLang="en-US" dirty="0"/>
              <a:t>类型、个数或顺序</a:t>
            </a:r>
            <a:r>
              <a:rPr lang="zh-CN" altLang="en-US" dirty="0">
                <a:solidFill>
                  <a:srgbClr val="FFFF00"/>
                </a:solidFill>
              </a:rPr>
              <a:t>不同</a:t>
            </a:r>
            <a:r>
              <a:rPr lang="zh-CN" altLang="en-US" dirty="0"/>
              <a:t>，称为方法的重载。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方法重载的依据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方法名相同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参数列表必须不同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返回值类型可以不同（返回值类型不作为重载的依据）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是否是静态的也不作为重载依据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重载的方法之间可以互相调用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7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>
              <a:sym typeface="Arial" pitchFamily="34" charset="0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/>
        </p:nvSpPr>
        <p:spPr bwMode="auto">
          <a:xfrm>
            <a:off x="767408" y="1052737"/>
            <a:ext cx="9145016" cy="54726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Dog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Dog() 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  bark();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//bark()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方法是重载方法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("no barking!");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m,double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l)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barking dog!");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void bark(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a,String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n)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不能以返回值类型区分重载方法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	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howling dog");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成员属性的默认值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7823"/>
              </p:ext>
            </p:extLst>
          </p:nvPr>
        </p:nvGraphicFramePr>
        <p:xfrm>
          <a:off x="609600" y="1124744"/>
          <a:ext cx="10972800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成员属性类型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默认值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引用类型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5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对象的初始化，谁来完成？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概念：</a:t>
            </a:r>
            <a:r>
              <a:rPr lang="zh-CN" altLang="en-US" dirty="0"/>
              <a:t>在定义对象时为对象赋初值；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注意：</a:t>
            </a:r>
            <a:r>
              <a:rPr lang="zh-CN" altLang="en-US" dirty="0"/>
              <a:t>初始化就是开辟内存单元同时对数据成员给出明确的值。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功能：</a:t>
            </a:r>
            <a:r>
              <a:rPr lang="zh-CN" altLang="en-US" dirty="0"/>
              <a:t>初始化对象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方法名：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与类名相同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参数：</a:t>
            </a:r>
            <a:r>
              <a:rPr lang="zh-CN" altLang="en-US" dirty="0"/>
              <a:t>可有，可无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返回值：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不指定返回值（不能写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内容：</a:t>
            </a:r>
            <a:r>
              <a:rPr lang="zh-CN" altLang="en-US" dirty="0"/>
              <a:t>任意，通常只包含成员赋值语句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调用方法：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创建对象时自动调用</a:t>
            </a:r>
          </a:p>
        </p:txBody>
      </p:sp>
    </p:spTree>
    <p:extLst>
      <p:ext uri="{BB962C8B-B14F-4D97-AF65-F5344CB8AC3E}">
        <p14:creationId xmlns:p14="http://schemas.microsoft.com/office/powerpoint/2010/main" val="22253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  <a:r>
              <a:rPr lang="en-US" altLang="zh-CN" dirty="0"/>
              <a:t>	    </a:t>
            </a:r>
            <a:r>
              <a:rPr lang="zh-CN" altLang="en-US" dirty="0"/>
              <a:t>　　　　　</a:t>
            </a: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特殊方法</a:t>
            </a:r>
            <a:r>
              <a:rPr lang="en-US" altLang="zh-CN" dirty="0"/>
              <a:t>——</a:t>
            </a:r>
            <a:r>
              <a:rPr lang="zh-CN" altLang="en-US" dirty="0"/>
              <a:t>构造方法</a:t>
            </a: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207568" y="1629147"/>
            <a:ext cx="7154924" cy="5184229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//属性定义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= name;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	System.out.println("the student name is: " +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.name);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//成员方法定义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String getName() {  return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void setName(String name) {  this.name =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43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构造方法的调用</a:t>
            </a:r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469630" y="1988840"/>
            <a:ext cx="9162873" cy="36724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stu1 = new Student();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调用无参构造方法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stu1.setName("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(stu1.getName());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stu2 = new Student("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调用带参构造方法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93EE12-7555-4CA5-9254-D23BECA71A2A}"/>
              </a:ext>
            </a:extLst>
          </p:cNvPr>
          <p:cNvSpPr txBox="1"/>
          <p:nvPr/>
        </p:nvSpPr>
        <p:spPr>
          <a:xfrm>
            <a:off x="-96688" y="6558077"/>
            <a:ext cx="235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无参构造尽量自己写上</a:t>
            </a:r>
          </a:p>
        </p:txBody>
      </p:sp>
    </p:spTree>
    <p:extLst>
      <p:ext uri="{BB962C8B-B14F-4D97-AF65-F5344CB8AC3E}">
        <p14:creationId xmlns:p14="http://schemas.microsoft.com/office/powerpoint/2010/main" val="26457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在对象的生命周期中</a:t>
            </a:r>
            <a:r>
              <a:rPr lang="zh-CN" altLang="en-US" dirty="0"/>
              <a:t>只会被实例化</a:t>
            </a:r>
            <a:r>
              <a:rPr lang="zh-CN" altLang="zh-CN" dirty="0"/>
              <a:t>一次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一个类中如果没有定义构造方法，</a:t>
            </a:r>
            <a:r>
              <a:rPr lang="en-US" altLang="zh-CN" dirty="0"/>
              <a:t>Java</a:t>
            </a:r>
            <a:r>
              <a:rPr lang="zh-CN" altLang="zh-CN" dirty="0"/>
              <a:t>编译器会自动为</a:t>
            </a:r>
            <a:r>
              <a:rPr lang="zh-CN" altLang="en-US" dirty="0"/>
              <a:t>该</a:t>
            </a:r>
            <a:r>
              <a:rPr lang="zh-CN" altLang="zh-CN" dirty="0"/>
              <a:t>类产生一个默认的构造方法。默认产生的构造方法是一个无参的，什么也不做的空方法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只要类中有显示声明的构造方法，</a:t>
            </a:r>
            <a:r>
              <a:rPr lang="en-US" altLang="zh-CN" dirty="0"/>
              <a:t>Java</a:t>
            </a:r>
            <a:r>
              <a:rPr lang="zh-CN" altLang="zh-CN" dirty="0"/>
              <a:t>编译</a:t>
            </a:r>
            <a:r>
              <a:rPr lang="zh-CN" altLang="en-US" dirty="0"/>
              <a:t>器</a:t>
            </a:r>
            <a:r>
              <a:rPr lang="zh-CN" altLang="zh-CN" dirty="0"/>
              <a:t>就不产生默认的构造方法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在一个类中可以定义多个构造方法，但构造方法的参数列表不能相同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构造方法实现时可以通过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关键字调用已经存在的构造方法。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631504" y="1016732"/>
            <a:ext cx="8640960" cy="566124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String name;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this();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this.name = name;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this(name);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=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611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用于引用本类中的属性和方法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this.</a:t>
            </a:r>
            <a:r>
              <a:rPr lang="zh-CN" altLang="en-US" dirty="0"/>
              <a:t>属性、</a:t>
            </a:r>
            <a:r>
              <a:rPr lang="en-US" altLang="zh-CN" dirty="0"/>
              <a:t>this.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调用本类的构造方法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this()</a:t>
            </a:r>
            <a:r>
              <a:rPr lang="zh-CN" altLang="en-US" dirty="0"/>
              <a:t>、</a:t>
            </a:r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调用构造方法，只能放在重载的构造方法中的第一行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0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还可以作为返回值，返回“当前调用方法”的那个对象的引用。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855640" y="1772816"/>
            <a:ext cx="6720408" cy="4963621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Count {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Count add(){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this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return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static void main(String[]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Count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new Count();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().add()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cou.getNum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6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主要概念-类与对象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对象：现实世界中某个具体的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物理实体</a:t>
            </a:r>
            <a:r>
              <a:rPr lang="zh-CN" altLang="en-US" dirty="0">
                <a:sym typeface="Arial" pitchFamily="34" charset="0"/>
              </a:rPr>
              <a:t>在计算机逻辑中的映射和体现。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类：是一种抽象的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数据类型</a:t>
            </a:r>
            <a:r>
              <a:rPr lang="zh-CN" altLang="en-US" dirty="0">
                <a:sym typeface="Arial" pitchFamily="34" charset="0"/>
              </a:rPr>
              <a:t>，是同种对象的集合与抽象，是具有共同行为和属性的若干对象的统一描述体。</a:t>
            </a:r>
            <a:endParaRPr lang="en-US" altLang="zh-CN" dirty="0">
              <a:sym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620" y="3284984"/>
            <a:ext cx="6588732" cy="2263934"/>
            <a:chOff x="2675620" y="3284984"/>
            <a:chExt cx="6588732" cy="2263934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5620" y="3284984"/>
              <a:ext cx="6588732" cy="2263934"/>
              <a:chOff x="1897066" y="2101171"/>
              <a:chExt cx="8771442" cy="3735781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16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>
                <a:stCxn id="14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5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抽象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4785104" y="4941168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垃圾收集概述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程序中，手工清理或删除缓存中的数据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可以通过</a:t>
            </a:r>
            <a:r>
              <a:rPr lang="en-US" altLang="zh-CN" dirty="0"/>
              <a:t>free</a:t>
            </a:r>
            <a:r>
              <a:rPr lang="zh-CN" altLang="en-US" dirty="0"/>
              <a:t>进行清理工作。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手工内存管理缺点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如果程序中存在错误或缺陷会导致内存泄露。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编写彻底手工内存管理的代码是一项重要而复杂的任务，所以会使复杂的程序的开发工作量加倍。</a:t>
            </a:r>
          </a:p>
        </p:txBody>
      </p:sp>
    </p:spTree>
    <p:extLst>
      <p:ext uri="{BB962C8B-B14F-4D97-AF65-F5344CB8AC3E}">
        <p14:creationId xmlns:p14="http://schemas.microsoft.com/office/powerpoint/2010/main" val="3009760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的垃圾收集器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的“垃圾收集器”为内存管理提供了一种自动解决方案。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对于程序中不再使用的内存资源，“垃圾收集器”能自动将其释放。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自动垃圾收集的缺点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不能完全控制“垃圾收集器”什么时候执行或不执行。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1147612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垃圾收集器何时运行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垃圾收集器受</a:t>
            </a:r>
            <a:r>
              <a:rPr lang="en-US" altLang="zh-CN" dirty="0"/>
              <a:t>JVM</a:t>
            </a:r>
            <a:r>
              <a:rPr lang="zh-CN" altLang="en-US" dirty="0"/>
              <a:t>的控制，</a:t>
            </a:r>
            <a:r>
              <a:rPr lang="en-US" altLang="zh-CN" dirty="0"/>
              <a:t>JVM</a:t>
            </a:r>
            <a:r>
              <a:rPr lang="zh-CN" altLang="en-US" dirty="0"/>
              <a:t>决定什么时候运行垃圾收集器。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30176541"/>
              </p:ext>
            </p:extLst>
          </p:nvPr>
        </p:nvGraphicFramePr>
        <p:xfrm>
          <a:off x="2567608" y="2420888"/>
          <a:ext cx="7372672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垃圾收集器如何运行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对象在何时符合垃圾收集条件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当没有引用能够访问对象时，该对象就是适合进行垃圾收集的。</a:t>
            </a:r>
          </a:p>
        </p:txBody>
      </p:sp>
    </p:spTree>
    <p:extLst>
      <p:ext uri="{BB962C8B-B14F-4D97-AF65-F5344CB8AC3E}">
        <p14:creationId xmlns:p14="http://schemas.microsoft.com/office/powerpoint/2010/main" val="1034109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垃圾回收情形一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空引用</a:t>
            </a:r>
            <a:endParaRPr lang="en-US" altLang="zh-CN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82740" y="2185775"/>
            <a:ext cx="4622800" cy="441157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CatTest</a:t>
            </a:r>
            <a:r>
              <a:rPr lang="en-US" altLang="zh-CN" sz="1800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Cat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Cat c2;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c1 = new Cat(“</a:t>
            </a:r>
            <a:r>
              <a:rPr lang="zh-CN" altLang="en-US" sz="1800" dirty="0"/>
              <a:t>小花”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c2 =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c1 = new Cat(“</a:t>
            </a:r>
            <a:r>
              <a:rPr lang="zh-CN" altLang="en-US" sz="1800" dirty="0"/>
              <a:t>小白”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c2=null;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51763" y="2851151"/>
            <a:ext cx="2089150" cy="2879725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12124" y="3140076"/>
            <a:ext cx="1488452" cy="862013"/>
            <a:chOff x="0" y="0"/>
            <a:chExt cx="500" cy="543"/>
          </a:xfrm>
        </p:grpSpPr>
        <p:sp>
          <p:nvSpPr>
            <p:cNvPr id="44049" name="Form"/>
            <p:cNvSpPr>
              <a:spLocks noEditPoints="1" noChangeArrowheads="1"/>
            </p:cNvSpPr>
            <p:nvPr/>
          </p:nvSpPr>
          <p:spPr bwMode="auto">
            <a:xfrm>
              <a:off x="1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猫咪小花</a:t>
              </a: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75982" y="4435476"/>
            <a:ext cx="1763712" cy="862013"/>
            <a:chOff x="0" y="0"/>
            <a:chExt cx="555" cy="543"/>
          </a:xfrm>
        </p:grpSpPr>
        <p:sp>
          <p:nvSpPr>
            <p:cNvPr id="44047" name="Form"/>
            <p:cNvSpPr>
              <a:spLocks noEditPoints="1" noChangeArrowheads="1"/>
            </p:cNvSpPr>
            <p:nvPr/>
          </p:nvSpPr>
          <p:spPr bwMode="auto">
            <a:xfrm>
              <a:off x="56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猫咪小白</a:t>
              </a:r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0×1010</a:t>
              </a:r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240464" y="2997201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c1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40464" y="3860801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c2</a:t>
            </a: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4151784" y="2244724"/>
            <a:ext cx="2088680" cy="190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716588" y="1844675"/>
            <a:ext cx="326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两个动作：创建对象和引用</a:t>
            </a: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6816726" y="3357564"/>
            <a:ext cx="131127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276601"/>
            <a:ext cx="12700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781800" y="37338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3073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垃圾回收情形二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隔离引用</a:t>
            </a:r>
            <a:endParaRPr lang="en-US" altLang="zh-CN" dirty="0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404913" y="980728"/>
            <a:ext cx="5275263" cy="5805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 lvl="1"/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public class Island{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Island n;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Island i2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Island i3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Island i4 = new Island();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i2.n=i3;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i3.n=i4;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i4.n=i2;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i2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    i3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        </a:t>
            </a:r>
            <a:r>
              <a:rPr lang="en-US" altLang="zh-CN" sz="1800" dirty="0"/>
              <a:t>i4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274175" y="1816722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i2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9066339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986838" y="2720008"/>
            <a:ext cx="3384550" cy="3511550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9931526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218863" y="3401047"/>
            <a:ext cx="1008062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355263" y="4913934"/>
            <a:ext cx="1223962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058276" y="3616946"/>
            <a:ext cx="1008063" cy="1441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8418639" y="4266234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i2.n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9931525" y="5274297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i3.n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0293475" y="3834434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i4.n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8131300" y="368997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9355263" y="491393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0795125" y="3401046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i4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H="1">
            <a:off x="8347200" y="2392984"/>
            <a:ext cx="21590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9355263" y="2392983"/>
            <a:ext cx="215900" cy="25923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0218863" y="2392984"/>
            <a:ext cx="576262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8923464" y="4698033"/>
            <a:ext cx="50323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 flipV="1">
            <a:off x="10363325" y="3834434"/>
            <a:ext cx="647700" cy="165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H="1" flipV="1">
            <a:off x="8491663" y="3905871"/>
            <a:ext cx="17272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7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 animBg="1"/>
      <p:bldP spid="420872" grpId="0" animBg="1"/>
      <p:bldP spid="31753" grpId="0" animBg="1"/>
      <p:bldP spid="31754" grpId="0" animBg="1"/>
      <p:bldP spid="31755" grpId="0" animBg="1"/>
      <p:bldP spid="420876" grpId="0" animBg="1"/>
      <p:bldP spid="420877" grpId="0" animBg="1"/>
      <p:bldP spid="420878" grpId="0" animBg="1"/>
      <p:bldP spid="31759" grpId="0"/>
      <p:bldP spid="31760" grpId="0"/>
      <p:bldP spid="31761" grpId="0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类和对象的定义类的定义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构造方法（</a:t>
            </a:r>
            <a:r>
              <a:rPr lang="en-US" altLang="zh-CN" dirty="0">
                <a:sym typeface="Arial" pitchFamily="34" charset="0"/>
              </a:rPr>
              <a:t>this</a:t>
            </a:r>
            <a:r>
              <a:rPr lang="zh-CN" altLang="en-US" dirty="0">
                <a:sym typeface="Arial" pitchFamily="34" charset="0"/>
              </a:rPr>
              <a:t>关键字）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17277" y="1994096"/>
            <a:ext cx="202045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488832" y="1994096"/>
            <a:ext cx="4295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class Student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String sex;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age;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void study(){}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6726103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656926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687590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40164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59972"/>
              </p:ext>
            </p:extLst>
          </p:nvPr>
        </p:nvGraphicFramePr>
        <p:xfrm>
          <a:off x="519238" y="2568670"/>
          <a:ext cx="3215680" cy="14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5" name="BMP 图像" r:id="rId3" imgW="3333333" imgH="1952898" progId="Paint.Picture">
                  <p:embed/>
                </p:oleObj>
              </mc:Choice>
              <mc:Fallback>
                <p:oleObj name="BMP 图像" r:id="rId3" imgW="3333333" imgH="195289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38" y="2568670"/>
                        <a:ext cx="3215680" cy="14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类定义的语法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访问权限</a:t>
            </a:r>
            <a:r>
              <a:rPr lang="zh-CN" altLang="zh-CN" sz="2400" dirty="0"/>
              <a:t>修饰符</a:t>
            </a:r>
            <a:r>
              <a:rPr lang="en-US" altLang="zh-CN" sz="2400" dirty="0"/>
              <a:t>]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zh-CN" sz="2400" dirty="0"/>
              <a:t>类名</a:t>
            </a:r>
            <a:r>
              <a:rPr lang="en-US" altLang="zh-CN" sz="2400" dirty="0"/>
              <a:t> {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/>
              <a:t>[private/protected/public]   </a:t>
            </a:r>
            <a:r>
              <a:rPr lang="zh-CN" altLang="en-US" sz="2400" dirty="0"/>
              <a:t>成员的声明和定义 </a:t>
            </a:r>
            <a:r>
              <a:rPr lang="en-US" altLang="zh-CN" sz="24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public</a:t>
            </a:r>
            <a:r>
              <a:rPr lang="zh-CN" altLang="en-US" sz="2400" dirty="0"/>
              <a:t>及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被称为访问权限修饰符。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举例：定义一个学生类。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B78DBF-809B-473E-A686-E80BB11B2CE0}"/>
              </a:ext>
            </a:extLst>
          </p:cNvPr>
          <p:cNvSpPr txBox="1"/>
          <p:nvPr/>
        </p:nvSpPr>
        <p:spPr>
          <a:xfrm>
            <a:off x="4223792" y="1700808"/>
            <a:ext cx="59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类名：单词首字母大写，尽量不要用缩写和拼音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23392" y="1273878"/>
            <a:ext cx="10873208" cy="474741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 {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String name;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String sex;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void study() {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我爱学习！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大括号 11"/>
          <p:cNvSpPr>
            <a:spLocks/>
          </p:cNvSpPr>
          <p:nvPr/>
        </p:nvSpPr>
        <p:spPr bwMode="auto">
          <a:xfrm>
            <a:off x="6782073" y="2060848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大括号 11"/>
          <p:cNvSpPr>
            <a:spLocks/>
          </p:cNvSpPr>
          <p:nvPr/>
        </p:nvSpPr>
        <p:spPr bwMode="auto">
          <a:xfrm>
            <a:off x="6782072" y="3602076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3392" y="1043081"/>
            <a:ext cx="10469615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623887" indent="-51435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类的关键字，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，用来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与对象名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，方法和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变量名区分。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</a:t>
            </a:r>
            <a:r>
              <a:rPr kumimoji="0" lang="zh-CN" altLang="en-US" sz="24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成员属性声明必须以分号结束。</a:t>
            </a:r>
            <a:endParaRPr kumimoji="0" lang="en-US" altLang="zh-CN" sz="24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定义一个类就相当于定义了一个类型和一个作用域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kumimoji="0" lang="en-US" altLang="zh-CN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对象的实例化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类只是抽象的数据类型，类的对象才是具体可操作的实体。利用对象使用类提供的功能。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对象的实例化格式：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举例：为学生类实例化对象。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032104" y="4149079"/>
            <a:ext cx="4680520" cy="187220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lily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 = new Student();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Pages>0</Pages>
  <Words>2669</Words>
  <Characters>0</Characters>
  <Application>Microsoft Office PowerPoint</Application>
  <DocSecurity>0</DocSecurity>
  <PresentationFormat>宽屏</PresentationFormat>
  <Lines>0</Lines>
  <Paragraphs>502</Paragraphs>
  <Slides>47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华文新魏</vt:lpstr>
      <vt:lpstr>宋体</vt:lpstr>
      <vt:lpstr>微软雅黑</vt:lpstr>
      <vt:lpstr>Arial</vt:lpstr>
      <vt:lpstr>Consolas</vt:lpstr>
      <vt:lpstr>3_Default Design</vt:lpstr>
      <vt:lpstr>BMP 图像</vt:lpstr>
      <vt:lpstr>第四章 类和对象（2） </vt:lpstr>
      <vt:lpstr>讲授思路　　　　　　　　　</vt:lpstr>
      <vt:lpstr>类和对象定义　　　　　　　　　</vt:lpstr>
      <vt:lpstr>主要概念-类与对象</vt:lpstr>
      <vt:lpstr>类的定义</vt:lpstr>
      <vt:lpstr>类的定义 </vt:lpstr>
      <vt:lpstr>类的定义 </vt:lpstr>
      <vt:lpstr>类的定义</vt:lpstr>
      <vt:lpstr>对象的实例化  </vt:lpstr>
      <vt:lpstr>对象的实例化</vt:lpstr>
      <vt:lpstr>类成员的访问  </vt:lpstr>
      <vt:lpstr>类成员的访问</vt:lpstr>
      <vt:lpstr>类成员的访问</vt:lpstr>
      <vt:lpstr>类成员的访问</vt:lpstr>
      <vt:lpstr>类成员的访问</vt:lpstr>
      <vt:lpstr>类的成员　　　　　　　　　</vt:lpstr>
      <vt:lpstr>类体-成员方法</vt:lpstr>
      <vt:lpstr>类体-成员方法</vt:lpstr>
      <vt:lpstr>类体-成员方法</vt:lpstr>
      <vt:lpstr>类体-成员方法</vt:lpstr>
      <vt:lpstr>方法传参　　　　　　　</vt:lpstr>
      <vt:lpstr>方法传参　　　　　　　</vt:lpstr>
      <vt:lpstr>方法传参（基本数据类型）　　　　　　　</vt:lpstr>
      <vt:lpstr>方法传参（基本数据类型）　　　　　　　</vt:lpstr>
      <vt:lpstr>方法传参(引用类型)　　　　　　　</vt:lpstr>
      <vt:lpstr>方法传参(引用类型)　　　　　　　</vt:lpstr>
      <vt:lpstr>方法传参（引用类型）　　　　　　　</vt:lpstr>
      <vt:lpstr>方法传参　　　　　　　</vt:lpstr>
      <vt:lpstr>课后阅读　　　　　</vt:lpstr>
      <vt:lpstr>方法重载</vt:lpstr>
      <vt:lpstr>方法重载</vt:lpstr>
      <vt:lpstr>成员属性的默认值</vt:lpstr>
      <vt:lpstr>特殊成员方法-构造方法</vt:lpstr>
      <vt:lpstr>特殊成员方法-构造方法     　　　　　</vt:lpstr>
      <vt:lpstr>特殊成员方法-构造方法</vt:lpstr>
      <vt:lpstr>特殊成员方法-构造方法</vt:lpstr>
      <vt:lpstr>特殊成员方法-构造方法</vt:lpstr>
      <vt:lpstr>this关键字</vt:lpstr>
      <vt:lpstr>this关键字</vt:lpstr>
      <vt:lpstr>垃圾收集概述</vt:lpstr>
      <vt:lpstr>Java的垃圾收集器</vt:lpstr>
      <vt:lpstr>Java垃圾收集器何时运行</vt:lpstr>
      <vt:lpstr>垃圾收集器如何运行</vt:lpstr>
      <vt:lpstr>垃圾回收情形一</vt:lpstr>
      <vt:lpstr>垃圾回收情形二</vt:lpstr>
      <vt:lpstr>总结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 </cp:lastModifiedBy>
  <cp:revision>1072</cp:revision>
  <dcterms:created xsi:type="dcterms:W3CDTF">2006-10-06T15:46:57Z</dcterms:created>
  <dcterms:modified xsi:type="dcterms:W3CDTF">2019-09-29T01:28:42Z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