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4" r:id="rId1"/>
  </p:sldMasterIdLst>
  <p:notesMasterIdLst>
    <p:notesMasterId r:id="rId40"/>
  </p:notesMasterIdLst>
  <p:handoutMasterIdLst>
    <p:handoutMasterId r:id="rId41"/>
  </p:handoutMasterIdLst>
  <p:sldIdLst>
    <p:sldId id="256" r:id="rId2"/>
    <p:sldId id="375" r:id="rId3"/>
    <p:sldId id="473" r:id="rId4"/>
    <p:sldId id="497" r:id="rId5"/>
    <p:sldId id="432" r:id="rId6"/>
    <p:sldId id="501" r:id="rId7"/>
    <p:sldId id="436" r:id="rId8"/>
    <p:sldId id="435" r:id="rId9"/>
    <p:sldId id="502" r:id="rId10"/>
    <p:sldId id="503" r:id="rId11"/>
    <p:sldId id="504" r:id="rId12"/>
    <p:sldId id="457" r:id="rId13"/>
    <p:sldId id="439" r:id="rId14"/>
    <p:sldId id="458" r:id="rId15"/>
    <p:sldId id="440" r:id="rId16"/>
    <p:sldId id="443" r:id="rId17"/>
    <p:sldId id="442" r:id="rId18"/>
    <p:sldId id="493" r:id="rId19"/>
    <p:sldId id="461" r:id="rId20"/>
    <p:sldId id="462" r:id="rId21"/>
    <p:sldId id="514" r:id="rId22"/>
    <p:sldId id="464" r:id="rId23"/>
    <p:sldId id="465" r:id="rId24"/>
    <p:sldId id="466" r:id="rId25"/>
    <p:sldId id="467" r:id="rId26"/>
    <p:sldId id="505" r:id="rId27"/>
    <p:sldId id="506" r:id="rId28"/>
    <p:sldId id="507" r:id="rId29"/>
    <p:sldId id="508" r:id="rId30"/>
    <p:sldId id="509" r:id="rId31"/>
    <p:sldId id="510" r:id="rId32"/>
    <p:sldId id="511" r:id="rId33"/>
    <p:sldId id="515" r:id="rId34"/>
    <p:sldId id="512" r:id="rId35"/>
    <p:sldId id="513" r:id="rId36"/>
    <p:sldId id="459" r:id="rId37"/>
    <p:sldId id="434" r:id="rId38"/>
    <p:sldId id="460" r:id="rId39"/>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pitchFamily="34" charset="0"/>
        <a:ea typeface="+mn-ea"/>
        <a:cs typeface="+mn-cs"/>
      </a:defRPr>
    </a:lvl1pPr>
    <a:lvl2pPr marL="457200" algn="l" rtl="0" fontAlgn="base">
      <a:spcBef>
        <a:spcPct val="0"/>
      </a:spcBef>
      <a:spcAft>
        <a:spcPct val="0"/>
      </a:spcAft>
      <a:defRPr sz="2000" kern="1200">
        <a:solidFill>
          <a:srgbClr val="A50021"/>
        </a:solidFill>
        <a:latin typeface="Arial" pitchFamily="34" charset="0"/>
        <a:ea typeface="+mn-ea"/>
        <a:cs typeface="+mn-cs"/>
      </a:defRPr>
    </a:lvl2pPr>
    <a:lvl3pPr marL="914400" algn="l" rtl="0" fontAlgn="base">
      <a:spcBef>
        <a:spcPct val="0"/>
      </a:spcBef>
      <a:spcAft>
        <a:spcPct val="0"/>
      </a:spcAft>
      <a:defRPr sz="2000" kern="1200">
        <a:solidFill>
          <a:srgbClr val="A50021"/>
        </a:solidFill>
        <a:latin typeface="Arial" pitchFamily="34" charset="0"/>
        <a:ea typeface="+mn-ea"/>
        <a:cs typeface="+mn-cs"/>
      </a:defRPr>
    </a:lvl3pPr>
    <a:lvl4pPr marL="1371600" algn="l" rtl="0" fontAlgn="base">
      <a:spcBef>
        <a:spcPct val="0"/>
      </a:spcBef>
      <a:spcAft>
        <a:spcPct val="0"/>
      </a:spcAft>
      <a:defRPr sz="2000" kern="1200">
        <a:solidFill>
          <a:srgbClr val="A50021"/>
        </a:solidFill>
        <a:latin typeface="Arial" pitchFamily="34" charset="0"/>
        <a:ea typeface="+mn-ea"/>
        <a:cs typeface="+mn-cs"/>
      </a:defRPr>
    </a:lvl4pPr>
    <a:lvl5pPr marL="1828800" algn="l" rtl="0" fontAlgn="base">
      <a:spcBef>
        <a:spcPct val="0"/>
      </a:spcBef>
      <a:spcAft>
        <a:spcPct val="0"/>
      </a:spcAft>
      <a:defRPr sz="2000" kern="1200">
        <a:solidFill>
          <a:srgbClr val="A50021"/>
        </a:solidFill>
        <a:latin typeface="Arial" pitchFamily="34" charset="0"/>
        <a:ea typeface="+mn-ea"/>
        <a:cs typeface="+mn-cs"/>
      </a:defRPr>
    </a:lvl5pPr>
    <a:lvl6pPr marL="2286000" algn="l" defTabSz="914400" rtl="0" eaLnBrk="1" latinLnBrk="0" hangingPunct="1">
      <a:defRPr sz="2000" kern="1200">
        <a:solidFill>
          <a:srgbClr val="A50021"/>
        </a:solidFill>
        <a:latin typeface="Arial" pitchFamily="34" charset="0"/>
        <a:ea typeface="+mn-ea"/>
        <a:cs typeface="+mn-cs"/>
      </a:defRPr>
    </a:lvl6pPr>
    <a:lvl7pPr marL="2743200" algn="l" defTabSz="914400" rtl="0" eaLnBrk="1" latinLnBrk="0" hangingPunct="1">
      <a:defRPr sz="2000" kern="1200">
        <a:solidFill>
          <a:srgbClr val="A50021"/>
        </a:solidFill>
        <a:latin typeface="Arial" pitchFamily="34" charset="0"/>
        <a:ea typeface="+mn-ea"/>
        <a:cs typeface="+mn-cs"/>
      </a:defRPr>
    </a:lvl7pPr>
    <a:lvl8pPr marL="3200400" algn="l" defTabSz="914400" rtl="0" eaLnBrk="1" latinLnBrk="0" hangingPunct="1">
      <a:defRPr sz="2000" kern="1200">
        <a:solidFill>
          <a:srgbClr val="A50021"/>
        </a:solidFill>
        <a:latin typeface="Arial" pitchFamily="34" charset="0"/>
        <a:ea typeface="+mn-ea"/>
        <a:cs typeface="+mn-cs"/>
      </a:defRPr>
    </a:lvl8pPr>
    <a:lvl9pPr marL="3657600" algn="l" defTabSz="914400" rtl="0" eaLnBrk="1" latinLnBrk="0" hangingPunct="1">
      <a:defRPr sz="2000" kern="1200">
        <a:solidFill>
          <a:srgbClr val="A50021"/>
        </a:solidFill>
        <a:latin typeface="Arial"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CC99"/>
    <a:srgbClr val="FF9933"/>
    <a:srgbClr val="FF9900"/>
    <a:srgbClr val="E4FEDE"/>
    <a:srgbClr val="8BE58F"/>
    <a:srgbClr val="A0FAAF"/>
    <a:srgbClr val="DEFEE6"/>
    <a:srgbClr val="DBF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5" autoAdjust="0"/>
    <p:restoredTop sz="88561" autoAdjust="0"/>
  </p:normalViewPr>
  <p:slideViewPr>
    <p:cSldViewPr>
      <p:cViewPr varScale="1">
        <p:scale>
          <a:sx n="57" d="100"/>
          <a:sy n="57" d="100"/>
        </p:scale>
        <p:origin x="58" y="715"/>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31954-D5CF-4669-B5AB-3F141C5C8A17}" type="doc">
      <dgm:prSet loTypeId="urn:microsoft.com/office/officeart/2011/layout/CircleProcess" loCatId="officeonline" qsTypeId="urn:microsoft.com/office/officeart/2005/8/quickstyle/simple1" qsCatId="simple" csTypeId="urn:microsoft.com/office/officeart/2005/8/colors/accent1_2" csCatId="accent1" phldr="1"/>
      <dgm:spPr/>
      <dgm:t>
        <a:bodyPr/>
        <a:lstStyle/>
        <a:p>
          <a:endParaRPr lang="zh-CN" altLang="en-US"/>
        </a:p>
      </dgm:t>
    </dgm:pt>
    <dgm:pt modelId="{F797F89E-DDF2-4D7A-965E-653A02C7694D}">
      <dgm:prSet phldrT="[文本]"/>
      <dgm:spPr/>
      <dgm:t>
        <a:bodyPr/>
        <a:lstStyle/>
        <a:p>
          <a:r>
            <a:rPr lang="en-US" altLang="zh-CN" dirty="0"/>
            <a:t>Person</a:t>
          </a:r>
          <a:r>
            <a:rPr lang="zh-CN" altLang="en-US" dirty="0"/>
            <a:t>无参构造方法</a:t>
          </a:r>
        </a:p>
      </dgm:t>
    </dgm:pt>
    <dgm:pt modelId="{E23F68E6-316C-44A1-A2E6-0738B11F39A6}" type="parTrans" cxnId="{B7875E86-81F6-4B30-AA0C-0304E1F2D96A}">
      <dgm:prSet/>
      <dgm:spPr/>
      <dgm:t>
        <a:bodyPr/>
        <a:lstStyle/>
        <a:p>
          <a:endParaRPr lang="zh-CN" altLang="en-US"/>
        </a:p>
      </dgm:t>
    </dgm:pt>
    <dgm:pt modelId="{819D9E3C-42A8-4690-9EE7-4861F1B0A683}" type="sibTrans" cxnId="{B7875E86-81F6-4B30-AA0C-0304E1F2D96A}">
      <dgm:prSet/>
      <dgm:spPr/>
      <dgm:t>
        <a:bodyPr/>
        <a:lstStyle/>
        <a:p>
          <a:endParaRPr lang="zh-CN" altLang="en-US"/>
        </a:p>
      </dgm:t>
    </dgm:pt>
    <dgm:pt modelId="{49C57EBB-3FEC-4B64-8B3A-61FAC7E7546A}">
      <dgm:prSet phldrT="[文本]"/>
      <dgm:spPr/>
      <dgm:t>
        <a:bodyPr/>
        <a:lstStyle/>
        <a:p>
          <a:r>
            <a:rPr lang="en-US" altLang="zh-CN" dirty="0"/>
            <a:t>Teacher</a:t>
          </a:r>
          <a:r>
            <a:rPr lang="zh-CN" altLang="en-US" dirty="0"/>
            <a:t>无参构造方法</a:t>
          </a:r>
        </a:p>
      </dgm:t>
    </dgm:pt>
    <dgm:pt modelId="{DD2D3B63-F73B-4DCC-BED2-550210ABF837}" type="parTrans" cxnId="{ABA88357-2A96-4C6E-9FCA-BF5BDCDED944}">
      <dgm:prSet/>
      <dgm:spPr/>
      <dgm:t>
        <a:bodyPr/>
        <a:lstStyle/>
        <a:p>
          <a:endParaRPr lang="zh-CN" altLang="en-US"/>
        </a:p>
      </dgm:t>
    </dgm:pt>
    <dgm:pt modelId="{F9A8D891-50CC-4F7A-83F1-93820591E588}" type="sibTrans" cxnId="{ABA88357-2A96-4C6E-9FCA-BF5BDCDED944}">
      <dgm:prSet/>
      <dgm:spPr/>
      <dgm:t>
        <a:bodyPr/>
        <a:lstStyle/>
        <a:p>
          <a:endParaRPr lang="zh-CN" altLang="en-US"/>
        </a:p>
      </dgm:t>
    </dgm:pt>
    <dgm:pt modelId="{72F42D15-85BE-44EB-AF6B-70B6D7CAE795}" type="pres">
      <dgm:prSet presAssocID="{EA131954-D5CF-4669-B5AB-3F141C5C8A17}" presName="Name0" presStyleCnt="0">
        <dgm:presLayoutVars>
          <dgm:chMax val="11"/>
          <dgm:chPref val="11"/>
          <dgm:dir/>
          <dgm:resizeHandles/>
        </dgm:presLayoutVars>
      </dgm:prSet>
      <dgm:spPr/>
    </dgm:pt>
    <dgm:pt modelId="{028D6387-2268-470E-9516-AE046A63026C}" type="pres">
      <dgm:prSet presAssocID="{49C57EBB-3FEC-4B64-8B3A-61FAC7E7546A}" presName="Accent2" presStyleCnt="0"/>
      <dgm:spPr/>
    </dgm:pt>
    <dgm:pt modelId="{7C34F02F-9A1B-48D1-8F35-B818F78EBF7C}" type="pres">
      <dgm:prSet presAssocID="{49C57EBB-3FEC-4B64-8B3A-61FAC7E7546A}" presName="Accent" presStyleLbl="node1" presStyleIdx="0" presStyleCnt="2"/>
      <dgm:spPr/>
    </dgm:pt>
    <dgm:pt modelId="{82C19B0B-29D7-4105-A594-7DCFAA9E9E0A}" type="pres">
      <dgm:prSet presAssocID="{49C57EBB-3FEC-4B64-8B3A-61FAC7E7546A}" presName="ParentBackground2" presStyleCnt="0"/>
      <dgm:spPr/>
    </dgm:pt>
    <dgm:pt modelId="{C1224D35-8F20-44F8-AF16-E13F37226821}" type="pres">
      <dgm:prSet presAssocID="{49C57EBB-3FEC-4B64-8B3A-61FAC7E7546A}" presName="ParentBackground" presStyleLbl="fgAcc1" presStyleIdx="0" presStyleCnt="2"/>
      <dgm:spPr/>
    </dgm:pt>
    <dgm:pt modelId="{35CEC8C2-5E16-427D-9D23-DD61FD07EBBC}" type="pres">
      <dgm:prSet presAssocID="{49C57EBB-3FEC-4B64-8B3A-61FAC7E7546A}" presName="Parent2" presStyleLbl="revTx" presStyleIdx="0" presStyleCnt="0">
        <dgm:presLayoutVars>
          <dgm:chMax val="1"/>
          <dgm:chPref val="1"/>
          <dgm:bulletEnabled val="1"/>
        </dgm:presLayoutVars>
      </dgm:prSet>
      <dgm:spPr/>
    </dgm:pt>
    <dgm:pt modelId="{5B68AD91-B3AC-4BF8-A64C-A2B688B9F40F}" type="pres">
      <dgm:prSet presAssocID="{F797F89E-DDF2-4D7A-965E-653A02C7694D}" presName="Accent1" presStyleCnt="0"/>
      <dgm:spPr/>
    </dgm:pt>
    <dgm:pt modelId="{5BDC3C64-6EB1-4640-9578-66B4D07F1F5B}" type="pres">
      <dgm:prSet presAssocID="{F797F89E-DDF2-4D7A-965E-653A02C7694D}" presName="Accent" presStyleLbl="node1" presStyleIdx="1" presStyleCnt="2"/>
      <dgm:spPr/>
    </dgm:pt>
    <dgm:pt modelId="{5745ED45-EC79-4C6E-97E4-BBB41A203E58}" type="pres">
      <dgm:prSet presAssocID="{F797F89E-DDF2-4D7A-965E-653A02C7694D}" presName="ParentBackground1" presStyleCnt="0"/>
      <dgm:spPr/>
    </dgm:pt>
    <dgm:pt modelId="{4A36CD08-FB7C-4C76-803F-24B7B91F5657}" type="pres">
      <dgm:prSet presAssocID="{F797F89E-DDF2-4D7A-965E-653A02C7694D}" presName="ParentBackground" presStyleLbl="fgAcc1" presStyleIdx="1" presStyleCnt="2"/>
      <dgm:spPr/>
    </dgm:pt>
    <dgm:pt modelId="{17C5AA28-8B1B-4DC2-BD82-ACC0741EC225}" type="pres">
      <dgm:prSet presAssocID="{F797F89E-DDF2-4D7A-965E-653A02C7694D}" presName="Parent1" presStyleLbl="revTx" presStyleIdx="0" presStyleCnt="0">
        <dgm:presLayoutVars>
          <dgm:chMax val="1"/>
          <dgm:chPref val="1"/>
          <dgm:bulletEnabled val="1"/>
        </dgm:presLayoutVars>
      </dgm:prSet>
      <dgm:spPr/>
    </dgm:pt>
  </dgm:ptLst>
  <dgm:cxnLst>
    <dgm:cxn modelId="{40762322-AE6A-4370-8776-15A20075DF4D}" type="presOf" srcId="{EA131954-D5CF-4669-B5AB-3F141C5C8A17}" destId="{72F42D15-85BE-44EB-AF6B-70B6D7CAE795}" srcOrd="0" destOrd="0" presId="urn:microsoft.com/office/officeart/2011/layout/CircleProcess"/>
    <dgm:cxn modelId="{35E15961-89A0-4E32-9AB0-D0F1CD0E6B1F}" type="presOf" srcId="{49C57EBB-3FEC-4B64-8B3A-61FAC7E7546A}" destId="{35CEC8C2-5E16-427D-9D23-DD61FD07EBBC}" srcOrd="1" destOrd="0" presId="urn:microsoft.com/office/officeart/2011/layout/CircleProcess"/>
    <dgm:cxn modelId="{ABA88357-2A96-4C6E-9FCA-BF5BDCDED944}" srcId="{EA131954-D5CF-4669-B5AB-3F141C5C8A17}" destId="{49C57EBB-3FEC-4B64-8B3A-61FAC7E7546A}" srcOrd="1" destOrd="0" parTransId="{DD2D3B63-F73B-4DCC-BED2-550210ABF837}" sibTransId="{F9A8D891-50CC-4F7A-83F1-93820591E588}"/>
    <dgm:cxn modelId="{B7875E86-81F6-4B30-AA0C-0304E1F2D96A}" srcId="{EA131954-D5CF-4669-B5AB-3F141C5C8A17}" destId="{F797F89E-DDF2-4D7A-965E-653A02C7694D}" srcOrd="0" destOrd="0" parTransId="{E23F68E6-316C-44A1-A2E6-0738B11F39A6}" sibTransId="{819D9E3C-42A8-4690-9EE7-4861F1B0A683}"/>
    <dgm:cxn modelId="{B0220BA9-2E2F-4F90-AD9D-7E7F94F0ABAA}" type="presOf" srcId="{F797F89E-DDF2-4D7A-965E-653A02C7694D}" destId="{17C5AA28-8B1B-4DC2-BD82-ACC0741EC225}" srcOrd="1" destOrd="0" presId="urn:microsoft.com/office/officeart/2011/layout/CircleProcess"/>
    <dgm:cxn modelId="{2D6137AB-B2E1-4D5F-B208-226AF18D9411}" type="presOf" srcId="{49C57EBB-3FEC-4B64-8B3A-61FAC7E7546A}" destId="{C1224D35-8F20-44F8-AF16-E13F37226821}" srcOrd="0" destOrd="0" presId="urn:microsoft.com/office/officeart/2011/layout/CircleProcess"/>
    <dgm:cxn modelId="{1E7990F1-75A1-4E75-86C7-19159637240A}" type="presOf" srcId="{F797F89E-DDF2-4D7A-965E-653A02C7694D}" destId="{4A36CD08-FB7C-4C76-803F-24B7B91F5657}" srcOrd="0" destOrd="0" presId="urn:microsoft.com/office/officeart/2011/layout/CircleProcess"/>
    <dgm:cxn modelId="{53E7D7BC-C2CC-4A93-8B09-E74B6CFDF6C6}" type="presParOf" srcId="{72F42D15-85BE-44EB-AF6B-70B6D7CAE795}" destId="{028D6387-2268-470E-9516-AE046A63026C}" srcOrd="0" destOrd="0" presId="urn:microsoft.com/office/officeart/2011/layout/CircleProcess"/>
    <dgm:cxn modelId="{4D8BA354-A917-4433-91E2-D484A61E6BF4}" type="presParOf" srcId="{028D6387-2268-470E-9516-AE046A63026C}" destId="{7C34F02F-9A1B-48D1-8F35-B818F78EBF7C}" srcOrd="0" destOrd="0" presId="urn:microsoft.com/office/officeart/2011/layout/CircleProcess"/>
    <dgm:cxn modelId="{323A5878-C5C1-48BF-B046-DC66DD29671B}" type="presParOf" srcId="{72F42D15-85BE-44EB-AF6B-70B6D7CAE795}" destId="{82C19B0B-29D7-4105-A594-7DCFAA9E9E0A}" srcOrd="1" destOrd="0" presId="urn:microsoft.com/office/officeart/2011/layout/CircleProcess"/>
    <dgm:cxn modelId="{787D36F3-9F8E-41E9-9DFA-3C81CE82ABD6}" type="presParOf" srcId="{82C19B0B-29D7-4105-A594-7DCFAA9E9E0A}" destId="{C1224D35-8F20-44F8-AF16-E13F37226821}" srcOrd="0" destOrd="0" presId="urn:microsoft.com/office/officeart/2011/layout/CircleProcess"/>
    <dgm:cxn modelId="{BE5B21E8-0A02-4571-BB9D-558ECD2FD910}" type="presParOf" srcId="{72F42D15-85BE-44EB-AF6B-70B6D7CAE795}" destId="{35CEC8C2-5E16-427D-9D23-DD61FD07EBBC}" srcOrd="2" destOrd="0" presId="urn:microsoft.com/office/officeart/2011/layout/CircleProcess"/>
    <dgm:cxn modelId="{18C3259A-FCD5-4E6F-86AA-8D9D7131A20F}" type="presParOf" srcId="{72F42D15-85BE-44EB-AF6B-70B6D7CAE795}" destId="{5B68AD91-B3AC-4BF8-A64C-A2B688B9F40F}" srcOrd="3" destOrd="0" presId="urn:microsoft.com/office/officeart/2011/layout/CircleProcess"/>
    <dgm:cxn modelId="{BD17E9BF-8288-40B7-97DA-8E6AA268283C}" type="presParOf" srcId="{5B68AD91-B3AC-4BF8-A64C-A2B688B9F40F}" destId="{5BDC3C64-6EB1-4640-9578-66B4D07F1F5B}" srcOrd="0" destOrd="0" presId="urn:microsoft.com/office/officeart/2011/layout/CircleProcess"/>
    <dgm:cxn modelId="{3E74126D-9F07-4D83-AE13-44390AB19C45}" type="presParOf" srcId="{72F42D15-85BE-44EB-AF6B-70B6D7CAE795}" destId="{5745ED45-EC79-4C6E-97E4-BBB41A203E58}" srcOrd="4" destOrd="0" presId="urn:microsoft.com/office/officeart/2011/layout/CircleProcess"/>
    <dgm:cxn modelId="{6D8EDBD5-3E62-4BFE-BE3D-045954583E99}" type="presParOf" srcId="{5745ED45-EC79-4C6E-97E4-BBB41A203E58}" destId="{4A36CD08-FB7C-4C76-803F-24B7B91F5657}" srcOrd="0" destOrd="0" presId="urn:microsoft.com/office/officeart/2011/layout/CircleProcess"/>
    <dgm:cxn modelId="{7099049B-FBEA-440D-B501-3A59CD77AE67}" type="presParOf" srcId="{72F42D15-85BE-44EB-AF6B-70B6D7CAE795}" destId="{17C5AA28-8B1B-4DC2-BD82-ACC0741EC225}" srcOrd="5" destOrd="0" presId="urn:microsoft.com/office/officeart/2011/layout/Circle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4F02F-9A1B-48D1-8F35-B818F78EBF7C}">
      <dsp:nvSpPr>
        <dsp:cNvPr id="0" name=""/>
        <dsp:cNvSpPr/>
      </dsp:nvSpPr>
      <dsp:spPr>
        <a:xfrm>
          <a:off x="4234638" y="635045"/>
          <a:ext cx="1682555" cy="168253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224D35-8F20-44F8-AF16-E13F37226821}">
      <dsp:nvSpPr>
        <dsp:cNvPr id="0" name=""/>
        <dsp:cNvSpPr/>
      </dsp:nvSpPr>
      <dsp:spPr>
        <a:xfrm>
          <a:off x="4290699" y="691139"/>
          <a:ext cx="1570061" cy="1570343"/>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Teacher</a:t>
          </a:r>
          <a:r>
            <a:rPr lang="zh-CN" altLang="en-US" sz="1800" kern="1200" dirty="0"/>
            <a:t>无参构造方法</a:t>
          </a:r>
        </a:p>
      </dsp:txBody>
      <dsp:txXfrm>
        <a:off x="4515313" y="915516"/>
        <a:ext cx="1121579" cy="1121589"/>
      </dsp:txXfrm>
    </dsp:sp>
    <dsp:sp modelId="{5BDC3C64-6EB1-4640-9578-66B4D07F1F5B}">
      <dsp:nvSpPr>
        <dsp:cNvPr id="0" name=""/>
        <dsp:cNvSpPr/>
      </dsp:nvSpPr>
      <dsp:spPr>
        <a:xfrm rot="2700000">
          <a:off x="2496181" y="634858"/>
          <a:ext cx="1682611" cy="1682611"/>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36CD08-FB7C-4C76-803F-24B7B91F5657}">
      <dsp:nvSpPr>
        <dsp:cNvPr id="0" name=""/>
        <dsp:cNvSpPr/>
      </dsp:nvSpPr>
      <dsp:spPr>
        <a:xfrm>
          <a:off x="2552456" y="691139"/>
          <a:ext cx="1570061" cy="1570343"/>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Person</a:t>
          </a:r>
          <a:r>
            <a:rPr lang="zh-CN" altLang="en-US" sz="1800" kern="1200" dirty="0"/>
            <a:t>无参构造方法</a:t>
          </a:r>
        </a:p>
      </dsp:txBody>
      <dsp:txXfrm>
        <a:off x="2776697" y="915516"/>
        <a:ext cx="1121579" cy="112158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循环流程"/>
  <dgm:desc val="用于显示流程中的顺序步骤。限制为 11 个级别 1 形状，级别 2 形状数目不受限制。非常适合于少量文本。不使用的文本不出现，但是在切换版式后仍然可用。"/>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0B722288-2E86-4D9B-809C-496BB8AE57CF}" type="slidenum">
              <a:rPr lang="pt-PT" altLang="zh-CN"/>
              <a:pPr>
                <a:defRPr/>
              </a:pPr>
              <a:t>‹#›</a:t>
            </a:fld>
            <a:endParaRPr lang="pt-PT" altLang="zh-CN"/>
          </a:p>
        </p:txBody>
      </p:sp>
    </p:spTree>
    <p:extLst>
      <p:ext uri="{BB962C8B-B14F-4D97-AF65-F5344CB8AC3E}">
        <p14:creationId xmlns:p14="http://schemas.microsoft.com/office/powerpoint/2010/main" val="411988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18436"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a:t>Click to edit Master text styles</a:t>
            </a:r>
          </a:p>
          <a:p>
            <a:pPr lvl="1"/>
            <a:r>
              <a:rPr lang="pt-PT" noProof="0"/>
              <a:t>Second level</a:t>
            </a:r>
          </a:p>
          <a:p>
            <a:pPr lvl="2"/>
            <a:r>
              <a:rPr lang="pt-PT" noProof="0"/>
              <a:t>Third level</a:t>
            </a:r>
          </a:p>
          <a:p>
            <a:pPr lvl="3"/>
            <a:r>
              <a:rPr lang="pt-PT" noProof="0"/>
              <a:t>Fourth level</a:t>
            </a:r>
          </a:p>
          <a:p>
            <a:pPr lvl="4"/>
            <a:r>
              <a:rPr lang="pt-PT" noProof="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935856A2-F468-412F-B413-11004BD31613}" type="slidenum">
              <a:rPr lang="pt-PT" altLang="zh-CN"/>
              <a:pPr>
                <a:defRPr/>
              </a:pPr>
              <a:t>‹#›</a:t>
            </a:fld>
            <a:endParaRPr lang="pt-PT" altLang="zh-CN"/>
          </a:p>
        </p:txBody>
      </p:sp>
    </p:spTree>
    <p:extLst>
      <p:ext uri="{BB962C8B-B14F-4D97-AF65-F5344CB8AC3E}">
        <p14:creationId xmlns:p14="http://schemas.microsoft.com/office/powerpoint/2010/main" val="29421365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a:t>Eclipse</a:t>
            </a:r>
            <a:r>
              <a:rPr lang="zh-CN" altLang="en-US" dirty="0"/>
              <a:t>中安装</a:t>
            </a:r>
            <a:r>
              <a:rPr lang="en-US" altLang="zh-CN" dirty="0"/>
              <a:t>JD</a:t>
            </a:r>
            <a:r>
              <a:rPr lang="zh-CN" altLang="en-US" dirty="0"/>
              <a:t>反编译插件</a:t>
            </a:r>
            <a:endParaRPr lang="en-US" altLang="zh-CN" dirty="0"/>
          </a:p>
          <a:p>
            <a:r>
              <a:rPr lang="zh-CN" altLang="en-US" dirty="0"/>
              <a:t>参考网址：</a:t>
            </a:r>
            <a:endParaRPr lang="en-US" altLang="zh-CN" dirty="0"/>
          </a:p>
          <a:p>
            <a:r>
              <a:rPr lang="en-US" altLang="zh-CN" dirty="0"/>
              <a:t>http://jingyan.baidu.com/article/fc07f9896da51512ffe5198a.html</a:t>
            </a:r>
          </a:p>
          <a:p>
            <a:r>
              <a:rPr lang="en-US" altLang="zh-CN" dirty="0"/>
              <a:t>http://blog.csdn.net/faithmy509/article/details/44494313</a:t>
            </a:r>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1</a:t>
            </a:fld>
            <a:endParaRPr lang="pt-PT" altLang="zh-CN"/>
          </a:p>
        </p:txBody>
      </p:sp>
    </p:spTree>
    <p:extLst>
      <p:ext uri="{BB962C8B-B14F-4D97-AF65-F5344CB8AC3E}">
        <p14:creationId xmlns:p14="http://schemas.microsoft.com/office/powerpoint/2010/main" val="413673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a:t>
            </a:r>
            <a:r>
              <a:rPr lang="zh-CN" altLang="en-US" dirty="0"/>
              <a:t>表示当前类，</a:t>
            </a:r>
            <a:r>
              <a:rPr lang="en-US" altLang="zh-CN" dirty="0"/>
              <a:t>super</a:t>
            </a:r>
            <a:r>
              <a:rPr lang="zh-CN" altLang="en-US" dirty="0"/>
              <a:t>表示父类。</a:t>
            </a:r>
          </a:p>
        </p:txBody>
      </p:sp>
      <p:sp>
        <p:nvSpPr>
          <p:cNvPr id="4" name="灯片编号占位符 3"/>
          <p:cNvSpPr>
            <a:spLocks noGrp="1"/>
          </p:cNvSpPr>
          <p:nvPr>
            <p:ph type="sldNum" sz="quarter" idx="5"/>
          </p:nvPr>
        </p:nvSpPr>
        <p:spPr/>
        <p:txBody>
          <a:bodyPr/>
          <a:lstStyle/>
          <a:p>
            <a:pPr>
              <a:defRPr/>
            </a:pPr>
            <a:fld id="{935856A2-F468-412F-B413-11004BD31613}" type="slidenum">
              <a:rPr lang="pt-PT" altLang="zh-CN" smtClean="0"/>
              <a:pPr>
                <a:defRPr/>
              </a:pPr>
              <a:t>16</a:t>
            </a:fld>
            <a:endParaRPr lang="pt-PT" altLang="zh-CN"/>
          </a:p>
        </p:txBody>
      </p:sp>
    </p:spTree>
    <p:extLst>
      <p:ext uri="{BB962C8B-B14F-4D97-AF65-F5344CB8AC3E}">
        <p14:creationId xmlns:p14="http://schemas.microsoft.com/office/powerpoint/2010/main" val="3697062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1910A295-7424-48C9-A636-5BB46C5BBBFE}" type="slidenum">
              <a:rPr lang="pt-PT" altLang="zh-CN" sz="1200" smtClean="0">
                <a:solidFill>
                  <a:schemeClr val="tx1"/>
                </a:solidFill>
              </a:rPr>
              <a:pPr eaLnBrk="1" hangingPunct="1"/>
              <a:t>17</a:t>
            </a:fld>
            <a:endParaRPr lang="pt-PT" altLang="zh-CN" sz="1200">
              <a:solidFill>
                <a:schemeClr val="tx1"/>
              </a:solidFill>
            </a:endParaRPr>
          </a:p>
        </p:txBody>
      </p:sp>
    </p:spTree>
    <p:extLst>
      <p:ext uri="{BB962C8B-B14F-4D97-AF65-F5344CB8AC3E}">
        <p14:creationId xmlns:p14="http://schemas.microsoft.com/office/powerpoint/2010/main" val="2578297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2075" y="744538"/>
            <a:ext cx="6610350" cy="3719512"/>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A439179-71D4-4FFC-AD61-63CD3721D543}" type="slidenum">
              <a:rPr lang="pt-PT" altLang="zh-CN" sz="1200" smtClean="0">
                <a:solidFill>
                  <a:schemeClr val="tx1"/>
                </a:solidFill>
              </a:rPr>
              <a:pPr eaLnBrk="1" hangingPunct="1"/>
              <a:t>19</a:t>
            </a:fld>
            <a:endParaRPr lang="pt-PT" altLang="zh-CN" sz="1200">
              <a:solidFill>
                <a:schemeClr val="tx1"/>
              </a:solidFill>
            </a:endParaRPr>
          </a:p>
        </p:txBody>
      </p:sp>
    </p:spTree>
    <p:extLst>
      <p:ext uri="{BB962C8B-B14F-4D97-AF65-F5344CB8AC3E}">
        <p14:creationId xmlns:p14="http://schemas.microsoft.com/office/powerpoint/2010/main" val="2639003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写代码时要面向抽象不要面向具体！</a:t>
            </a:r>
          </a:p>
        </p:txBody>
      </p:sp>
      <p:sp>
        <p:nvSpPr>
          <p:cNvPr id="4" name="灯片编号占位符 3"/>
          <p:cNvSpPr>
            <a:spLocks noGrp="1"/>
          </p:cNvSpPr>
          <p:nvPr>
            <p:ph type="sldNum" sz="quarter" idx="5"/>
          </p:nvPr>
        </p:nvSpPr>
        <p:spPr/>
        <p:txBody>
          <a:bodyPr/>
          <a:lstStyle/>
          <a:p>
            <a:pPr>
              <a:defRPr/>
            </a:pPr>
            <a:fld id="{935856A2-F468-412F-B413-11004BD31613}" type="slidenum">
              <a:rPr lang="pt-PT" altLang="zh-CN" smtClean="0"/>
              <a:pPr>
                <a:defRPr/>
              </a:pPr>
              <a:t>20</a:t>
            </a:fld>
            <a:endParaRPr lang="pt-PT" altLang="zh-CN"/>
          </a:p>
        </p:txBody>
      </p:sp>
    </p:spTree>
    <p:extLst>
      <p:ext uri="{BB962C8B-B14F-4D97-AF65-F5344CB8AC3E}">
        <p14:creationId xmlns:p14="http://schemas.microsoft.com/office/powerpoint/2010/main" val="3604667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21</a:t>
            </a:fld>
            <a:endParaRPr lang="pt-PT" altLang="zh-CN"/>
          </a:p>
        </p:txBody>
      </p:sp>
    </p:spTree>
    <p:extLst>
      <p:ext uri="{BB962C8B-B14F-4D97-AF65-F5344CB8AC3E}">
        <p14:creationId xmlns:p14="http://schemas.microsoft.com/office/powerpoint/2010/main" val="920670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Arial" charset="0"/>
                <a:ea typeface="+mn-ea"/>
                <a:cs typeface="+mn-cs"/>
              </a:rPr>
              <a:t>什么是动态链接呢？当父类中的一个方法只有在父类中定义而在子类中没有重写的情况下，才可以被父类类型的引用调用； 对于父类中定义的方法，如果子类中重写了该方法，那么父类类型的引用将会调用子类中的这个方法，这就是动态连接</a:t>
            </a:r>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25</a:t>
            </a:fld>
            <a:endParaRPr lang="pt-PT" altLang="zh-CN"/>
          </a:p>
        </p:txBody>
      </p:sp>
    </p:spTree>
    <p:extLst>
      <p:ext uri="{BB962C8B-B14F-4D97-AF65-F5344CB8AC3E}">
        <p14:creationId xmlns:p14="http://schemas.microsoft.com/office/powerpoint/2010/main" val="1107511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itchFamily="34" charset="0"/>
              </a:rPr>
              <a:t>中心思想：</a:t>
            </a:r>
            <a:endParaRPr lang="en-US" altLang="zh-CN">
              <a:latin typeface="Arial" pitchFamily="34" charset="0"/>
            </a:endParaRPr>
          </a:p>
          <a:p>
            <a:r>
              <a:rPr lang="zh-CN" altLang="en-US">
                <a:latin typeface="Arial" pitchFamily="34" charset="0"/>
              </a:rPr>
              <a:t> 什么是继承</a:t>
            </a:r>
            <a:endParaRPr lang="en-US" altLang="zh-CN">
              <a:latin typeface="Arial" pitchFamily="34" charset="0"/>
            </a:endParaRPr>
          </a:p>
          <a:p>
            <a:r>
              <a:rPr lang="zh-CN" altLang="en-US">
                <a:latin typeface="Arial" pitchFamily="34" charset="0"/>
              </a:rPr>
              <a:t> 继承的目的</a:t>
            </a:r>
            <a:endParaRPr lang="en-US" altLang="zh-CN">
              <a:latin typeface="Arial" pitchFamily="34" charset="0"/>
            </a:endParaRPr>
          </a:p>
          <a:p>
            <a:r>
              <a:rPr lang="zh-CN" altLang="en-US">
                <a:latin typeface="Arial" pitchFamily="34" charset="0"/>
              </a:rPr>
              <a:t> 怎么实现继承</a:t>
            </a:r>
          </a:p>
          <a:p>
            <a:endParaRPr lang="zh-CN" altLang="en-US">
              <a:latin typeface="Arial"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0989F9C4-DA95-4DBB-95FF-68FAED5A8877}" type="slidenum">
              <a:rPr lang="pt-PT" altLang="zh-CN" sz="1200" smtClean="0">
                <a:solidFill>
                  <a:schemeClr val="tx1"/>
                </a:solidFill>
              </a:rPr>
              <a:pPr eaLnBrk="1" hangingPunct="1"/>
              <a:t>36</a:t>
            </a:fld>
            <a:endParaRPr lang="pt-PT" altLang="zh-CN" sz="1200">
              <a:solidFill>
                <a:schemeClr val="tx1"/>
              </a:solidFill>
            </a:endParaRPr>
          </a:p>
        </p:txBody>
      </p:sp>
    </p:spTree>
    <p:extLst>
      <p:ext uri="{BB962C8B-B14F-4D97-AF65-F5344CB8AC3E}">
        <p14:creationId xmlns:p14="http://schemas.microsoft.com/office/powerpoint/2010/main" val="2719257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itchFamily="34" charset="0"/>
              </a:rPr>
              <a:t>中心思想：</a:t>
            </a:r>
            <a:endParaRPr lang="en-US" altLang="zh-CN">
              <a:latin typeface="Arial" pitchFamily="34" charset="0"/>
            </a:endParaRPr>
          </a:p>
          <a:p>
            <a:r>
              <a:rPr lang="zh-CN" altLang="en-US">
                <a:latin typeface="Arial" pitchFamily="34" charset="0"/>
              </a:rPr>
              <a:t> 什么是继承</a:t>
            </a:r>
            <a:endParaRPr lang="en-US" altLang="zh-CN">
              <a:latin typeface="Arial" pitchFamily="34" charset="0"/>
            </a:endParaRPr>
          </a:p>
          <a:p>
            <a:r>
              <a:rPr lang="zh-CN" altLang="en-US">
                <a:latin typeface="Arial" pitchFamily="34" charset="0"/>
              </a:rPr>
              <a:t> 继承的目的</a:t>
            </a:r>
            <a:endParaRPr lang="en-US" altLang="zh-CN">
              <a:latin typeface="Arial" pitchFamily="34" charset="0"/>
            </a:endParaRPr>
          </a:p>
          <a:p>
            <a:r>
              <a:rPr lang="zh-CN" altLang="en-US">
                <a:latin typeface="Arial" pitchFamily="34" charset="0"/>
              </a:rPr>
              <a:t> 怎么实现继承</a:t>
            </a:r>
          </a:p>
          <a:p>
            <a:endParaRPr lang="zh-CN" altLang="en-US">
              <a:latin typeface="Arial"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0989F9C4-DA95-4DBB-95FF-68FAED5A8877}" type="slidenum">
              <a:rPr lang="pt-PT" altLang="zh-CN" sz="1200" smtClean="0">
                <a:solidFill>
                  <a:schemeClr val="tx1"/>
                </a:solidFill>
              </a:rPr>
              <a:pPr eaLnBrk="1" hangingPunct="1"/>
              <a:t>2</a:t>
            </a:fld>
            <a:endParaRPr lang="pt-PT" altLang="zh-CN" sz="1200">
              <a:solidFill>
                <a:schemeClr val="tx1"/>
              </a:solidFill>
            </a:endParaRPr>
          </a:p>
        </p:txBody>
      </p:sp>
    </p:spTree>
    <p:extLst>
      <p:ext uri="{BB962C8B-B14F-4D97-AF65-F5344CB8AC3E}">
        <p14:creationId xmlns:p14="http://schemas.microsoft.com/office/powerpoint/2010/main" val="2688894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itchFamily="34" charset="0"/>
              </a:rPr>
              <a:t>中心思想：</a:t>
            </a:r>
            <a:endParaRPr lang="en-US" altLang="zh-CN">
              <a:latin typeface="Arial" pitchFamily="34" charset="0"/>
            </a:endParaRPr>
          </a:p>
          <a:p>
            <a:r>
              <a:rPr lang="zh-CN" altLang="en-US">
                <a:latin typeface="Arial" pitchFamily="34" charset="0"/>
              </a:rPr>
              <a:t> 什么是继承</a:t>
            </a:r>
            <a:endParaRPr lang="en-US" altLang="zh-CN">
              <a:latin typeface="Arial" pitchFamily="34" charset="0"/>
            </a:endParaRPr>
          </a:p>
          <a:p>
            <a:r>
              <a:rPr lang="zh-CN" altLang="en-US">
                <a:latin typeface="Arial" pitchFamily="34" charset="0"/>
              </a:rPr>
              <a:t> 继承的目的</a:t>
            </a:r>
            <a:endParaRPr lang="en-US" altLang="zh-CN">
              <a:latin typeface="Arial" pitchFamily="34" charset="0"/>
            </a:endParaRPr>
          </a:p>
          <a:p>
            <a:r>
              <a:rPr lang="zh-CN" altLang="en-US">
                <a:latin typeface="Arial" pitchFamily="34" charset="0"/>
              </a:rPr>
              <a:t> 怎么实现继承</a:t>
            </a:r>
          </a:p>
          <a:p>
            <a:endParaRPr lang="zh-CN" altLang="en-US">
              <a:latin typeface="Arial"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0989F9C4-DA95-4DBB-95FF-68FAED5A8877}" type="slidenum">
              <a:rPr lang="pt-PT" altLang="zh-CN" sz="1200" smtClean="0">
                <a:solidFill>
                  <a:schemeClr val="tx1"/>
                </a:solidFill>
              </a:rPr>
              <a:pPr eaLnBrk="1" hangingPunct="1"/>
              <a:t>3</a:t>
            </a:fld>
            <a:endParaRPr lang="pt-PT" altLang="zh-CN" sz="1200">
              <a:solidFill>
                <a:schemeClr val="tx1"/>
              </a:solidFill>
            </a:endParaRPr>
          </a:p>
        </p:txBody>
      </p:sp>
    </p:spTree>
    <p:extLst>
      <p:ext uri="{BB962C8B-B14F-4D97-AF65-F5344CB8AC3E}">
        <p14:creationId xmlns:p14="http://schemas.microsoft.com/office/powerpoint/2010/main" val="376108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xfrm>
            <a:off x="92075" y="744538"/>
            <a:ext cx="6610350" cy="3719512"/>
          </a:xfrm>
          <a:ln/>
        </p:spPr>
      </p:sp>
      <p:sp>
        <p:nvSpPr>
          <p:cNvPr id="20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204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7AA28574-9455-4BF9-BFA6-93DEAC528A3B}" type="slidenum">
              <a:rPr lang="pt-PT" altLang="zh-CN" sz="1200" smtClean="0">
                <a:solidFill>
                  <a:schemeClr val="tx1"/>
                </a:solidFill>
              </a:rPr>
              <a:pPr eaLnBrk="1" hangingPunct="1"/>
              <a:t>5</a:t>
            </a:fld>
            <a:endParaRPr lang="pt-PT" altLang="zh-CN" sz="1200">
              <a:solidFill>
                <a:schemeClr val="tx1"/>
              </a:solidFill>
            </a:endParaRPr>
          </a:p>
        </p:txBody>
      </p:sp>
    </p:spTree>
    <p:extLst>
      <p:ext uri="{BB962C8B-B14F-4D97-AF65-F5344CB8AC3E}">
        <p14:creationId xmlns:p14="http://schemas.microsoft.com/office/powerpoint/2010/main" val="1825944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35856A2-F468-412F-B413-11004BD31613}" type="slidenum">
              <a:rPr lang="pt-PT" altLang="zh-CN" smtClean="0"/>
              <a:pPr>
                <a:defRPr/>
              </a:pPr>
              <a:t>6</a:t>
            </a:fld>
            <a:endParaRPr lang="pt-PT" altLang="zh-CN"/>
          </a:p>
        </p:txBody>
      </p:sp>
    </p:spTree>
    <p:extLst>
      <p:ext uri="{BB962C8B-B14F-4D97-AF65-F5344CB8AC3E}">
        <p14:creationId xmlns:p14="http://schemas.microsoft.com/office/powerpoint/2010/main" val="3699642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t>Eclipse</a:t>
            </a:r>
            <a:r>
              <a:rPr lang="zh-CN" altLang="en-US" dirty="0"/>
              <a:t>中安装</a:t>
            </a:r>
            <a:r>
              <a:rPr lang="en-US" altLang="zh-CN" dirty="0"/>
              <a:t>JD</a:t>
            </a:r>
            <a:r>
              <a:rPr lang="zh-CN" altLang="en-US" dirty="0"/>
              <a:t>反编译插件（参考网址）</a:t>
            </a:r>
          </a:p>
          <a:p>
            <a:pPr lvl="1">
              <a:lnSpc>
                <a:spcPct val="150000"/>
              </a:lnSpc>
            </a:pPr>
            <a:r>
              <a:rPr lang="en-US" altLang="zh-CN" dirty="0"/>
              <a:t>http://jingyan.baidu.com/article/fc07f9896da51512ffe5198a.html</a:t>
            </a:r>
          </a:p>
          <a:p>
            <a:pPr lvl="1">
              <a:lnSpc>
                <a:spcPct val="150000"/>
              </a:lnSpc>
            </a:pPr>
            <a:r>
              <a:rPr lang="en-US" altLang="zh-CN" dirty="0"/>
              <a:t>http://blog.csdn.net/faithmy509/article/details/44494313</a:t>
            </a:r>
          </a:p>
          <a:p>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7</a:t>
            </a:fld>
            <a:endParaRPr lang="pt-PT" altLang="zh-CN"/>
          </a:p>
        </p:txBody>
      </p:sp>
    </p:spTree>
    <p:extLst>
      <p:ext uri="{BB962C8B-B14F-4D97-AF65-F5344CB8AC3E}">
        <p14:creationId xmlns:p14="http://schemas.microsoft.com/office/powerpoint/2010/main" val="3228656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92075" y="744538"/>
            <a:ext cx="6610350" cy="3719512"/>
          </a:xfrm>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itchFamily="34" charset="0"/>
              </a:rPr>
              <a:t>1. </a:t>
            </a:r>
            <a:r>
              <a:rPr lang="zh-CN" altLang="en-US" dirty="0">
                <a:latin typeface="Arial" pitchFamily="34" charset="0"/>
              </a:rPr>
              <a:t>能正确执行</a:t>
            </a:r>
            <a:endParaRPr lang="en-US" altLang="zh-CN" dirty="0">
              <a:latin typeface="Arial" pitchFamily="34" charset="0"/>
            </a:endParaRPr>
          </a:p>
          <a:p>
            <a:r>
              <a:rPr lang="en-US" altLang="zh-CN" dirty="0">
                <a:latin typeface="Arial" pitchFamily="34" charset="0"/>
              </a:rPr>
              <a:t>2. </a:t>
            </a:r>
            <a:r>
              <a:rPr lang="zh-CN" altLang="en-US" dirty="0">
                <a:latin typeface="Arial" pitchFamily="34" charset="0"/>
              </a:rPr>
              <a:t>会执行父类的构造方法</a:t>
            </a: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97F98745-EE26-449A-A1A1-A72AC37272F1}" type="slidenum">
              <a:rPr lang="pt-PT" altLang="zh-CN" sz="1200" smtClean="0">
                <a:solidFill>
                  <a:schemeClr val="tx1"/>
                </a:solidFill>
              </a:rPr>
              <a:pPr eaLnBrk="1" hangingPunct="1"/>
              <a:t>10</a:t>
            </a:fld>
            <a:endParaRPr lang="pt-PT" altLang="zh-CN" sz="1200">
              <a:solidFill>
                <a:schemeClr val="tx1"/>
              </a:solidFill>
            </a:endParaRPr>
          </a:p>
        </p:txBody>
      </p:sp>
    </p:spTree>
    <p:extLst>
      <p:ext uri="{BB962C8B-B14F-4D97-AF65-F5344CB8AC3E}">
        <p14:creationId xmlns:p14="http://schemas.microsoft.com/office/powerpoint/2010/main" val="3069584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92075" y="744538"/>
            <a:ext cx="6610350" cy="3719512"/>
          </a:xfrm>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itchFamily="34" charset="0"/>
              </a:rPr>
              <a:t>1. </a:t>
            </a:r>
            <a:r>
              <a:rPr lang="zh-CN" altLang="en-US" dirty="0">
                <a:latin typeface="Arial" pitchFamily="34" charset="0"/>
              </a:rPr>
              <a:t>能正确执行</a:t>
            </a:r>
            <a:endParaRPr lang="en-US" altLang="zh-CN" dirty="0">
              <a:latin typeface="Arial" pitchFamily="34" charset="0"/>
            </a:endParaRPr>
          </a:p>
          <a:p>
            <a:r>
              <a:rPr lang="en-US" altLang="zh-CN" dirty="0">
                <a:latin typeface="Arial" pitchFamily="34" charset="0"/>
              </a:rPr>
              <a:t>2. </a:t>
            </a:r>
            <a:r>
              <a:rPr lang="zh-CN" altLang="en-US" dirty="0">
                <a:latin typeface="Arial" pitchFamily="34" charset="0"/>
              </a:rPr>
              <a:t>会执行父类的构造方法</a:t>
            </a: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97F98745-EE26-449A-A1A1-A72AC37272F1}" type="slidenum">
              <a:rPr lang="pt-PT" altLang="zh-CN" sz="1200" smtClean="0">
                <a:solidFill>
                  <a:schemeClr val="tx1"/>
                </a:solidFill>
              </a:rPr>
              <a:pPr eaLnBrk="1" hangingPunct="1"/>
              <a:t>12</a:t>
            </a:fld>
            <a:endParaRPr lang="pt-PT" altLang="zh-CN" sz="1200">
              <a:solidFill>
                <a:schemeClr val="tx1"/>
              </a:solidFill>
            </a:endParaRPr>
          </a:p>
        </p:txBody>
      </p:sp>
    </p:spTree>
    <p:extLst>
      <p:ext uri="{BB962C8B-B14F-4D97-AF65-F5344CB8AC3E}">
        <p14:creationId xmlns:p14="http://schemas.microsoft.com/office/powerpoint/2010/main" val="3069584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2075" y="744538"/>
            <a:ext cx="6610350" cy="3719512"/>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AAB08716-3E45-4B03-A6AE-652A96D14BAB}" type="slidenum">
              <a:rPr lang="pt-PT" altLang="zh-CN" sz="1200" smtClean="0">
                <a:solidFill>
                  <a:schemeClr val="tx1"/>
                </a:solidFill>
              </a:rPr>
              <a:pPr eaLnBrk="1" hangingPunct="1"/>
              <a:t>15</a:t>
            </a:fld>
            <a:endParaRPr lang="pt-PT" altLang="zh-CN" sz="1200">
              <a:solidFill>
                <a:schemeClr val="tx1"/>
              </a:solidFill>
            </a:endParaRPr>
          </a:p>
        </p:txBody>
      </p:sp>
    </p:spTree>
    <p:extLst>
      <p:ext uri="{BB962C8B-B14F-4D97-AF65-F5344CB8AC3E}">
        <p14:creationId xmlns:p14="http://schemas.microsoft.com/office/powerpoint/2010/main" val="3763954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436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2231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22381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3852543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1345944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4783716"/>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第五章  </a:t>
            </a:r>
            <a:r>
              <a:rPr lang="zh-CN" altLang="en-US" dirty="0"/>
              <a:t>类的继承</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dirty="0"/>
              <a:t>继承举例</a:t>
            </a:r>
          </a:p>
        </p:txBody>
      </p:sp>
      <p:sp>
        <p:nvSpPr>
          <p:cNvPr id="2" name="内容占位符 1"/>
          <p:cNvSpPr>
            <a:spLocks noGrp="1"/>
          </p:cNvSpPr>
          <p:nvPr>
            <p:ph idx="1"/>
          </p:nvPr>
        </p:nvSpPr>
        <p:spPr>
          <a:xfrm>
            <a:off x="609600" y="1160749"/>
            <a:ext cx="10972800" cy="5447594"/>
          </a:xfrm>
        </p:spPr>
        <p:txBody>
          <a:bodyPr/>
          <a:lstStyle/>
          <a:p>
            <a:pPr>
              <a:lnSpc>
                <a:spcPct val="150000"/>
              </a:lnSpc>
            </a:pPr>
            <a:r>
              <a:rPr lang="zh-CN" altLang="en-US" dirty="0"/>
              <a:t>派生类内部访问基类的属性和方法</a:t>
            </a:r>
            <a:endParaRPr lang="en-US" altLang="zh-CN" dirty="0"/>
          </a:p>
          <a:p>
            <a:pPr lvl="1">
              <a:lnSpc>
                <a:spcPct val="150000"/>
              </a:lnSpc>
            </a:pPr>
            <a:r>
              <a:rPr lang="zh-CN" altLang="en-US" sz="2400" dirty="0">
                <a:solidFill>
                  <a:srgbClr val="0000FF"/>
                </a:solidFill>
              </a:rPr>
              <a:t>派生类内部只能访问基类中的非</a:t>
            </a:r>
            <a:r>
              <a:rPr lang="en-US" altLang="zh-CN" sz="2400" dirty="0">
                <a:solidFill>
                  <a:srgbClr val="0000FF"/>
                </a:solidFill>
              </a:rPr>
              <a:t>private</a:t>
            </a:r>
            <a:r>
              <a:rPr lang="zh-CN" altLang="en-US" sz="2400" dirty="0">
                <a:solidFill>
                  <a:srgbClr val="0000FF"/>
                </a:solidFill>
              </a:rPr>
              <a:t>类型的属性或方法</a:t>
            </a:r>
          </a:p>
        </p:txBody>
      </p:sp>
      <p:sp>
        <p:nvSpPr>
          <p:cNvPr id="7" name="TextBox 6"/>
          <p:cNvSpPr txBox="1"/>
          <p:nvPr/>
        </p:nvSpPr>
        <p:spPr bwMode="auto">
          <a:xfrm>
            <a:off x="2337792" y="2453359"/>
            <a:ext cx="7142584" cy="4154984"/>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r>
              <a:rPr lang="en-US" altLang="zh-CN" sz="2400" dirty="0">
                <a:solidFill>
                  <a:schemeClr val="tx1"/>
                </a:solidFill>
              </a:rPr>
              <a:t>public class Teacher extends Person{</a:t>
            </a:r>
          </a:p>
          <a:p>
            <a:r>
              <a:rPr lang="en-US" altLang="zh-CN" sz="2400" dirty="0">
                <a:solidFill>
                  <a:schemeClr val="tx1"/>
                </a:solidFill>
              </a:rPr>
              <a:t>    private String  address;</a:t>
            </a:r>
          </a:p>
          <a:p>
            <a:r>
              <a:rPr lang="en-US" altLang="zh-CN" sz="2400" dirty="0">
                <a:solidFill>
                  <a:schemeClr val="tx1"/>
                </a:solidFill>
              </a:rPr>
              <a:t>    private String major;</a:t>
            </a:r>
          </a:p>
          <a:p>
            <a:r>
              <a:rPr lang="en-US" altLang="zh-CN" sz="2400" dirty="0">
                <a:solidFill>
                  <a:schemeClr val="tx1"/>
                </a:solidFill>
              </a:rPr>
              <a:t>    private double salary;</a:t>
            </a:r>
          </a:p>
          <a:p>
            <a:r>
              <a:rPr lang="en-US" altLang="zh-CN" sz="2400" dirty="0">
                <a:solidFill>
                  <a:schemeClr val="tx1"/>
                </a:solidFill>
              </a:rPr>
              <a:t>    public Teacher(){</a:t>
            </a:r>
          </a:p>
          <a:p>
            <a:r>
              <a:rPr lang="en-US" altLang="zh-CN" sz="2400" dirty="0">
                <a:solidFill>
                  <a:schemeClr val="tx1"/>
                </a:solidFill>
              </a:rPr>
              <a:t>    	</a:t>
            </a:r>
            <a:r>
              <a:rPr lang="en-US" altLang="zh-CN" sz="2400" dirty="0" err="1">
                <a:solidFill>
                  <a:schemeClr val="tx1"/>
                </a:solidFill>
              </a:rPr>
              <a:t>setName</a:t>
            </a:r>
            <a:r>
              <a:rPr lang="en-US" altLang="zh-CN" sz="2400" dirty="0">
                <a:solidFill>
                  <a:schemeClr val="tx1"/>
                </a:solidFill>
              </a:rPr>
              <a:t>("</a:t>
            </a:r>
            <a:r>
              <a:rPr lang="en-US" altLang="zh-CN" sz="2400" dirty="0" err="1">
                <a:solidFill>
                  <a:schemeClr val="tx1"/>
                </a:solidFill>
              </a:rPr>
              <a:t>zhangsan</a:t>
            </a:r>
            <a:r>
              <a:rPr lang="en-US" altLang="zh-CN" sz="2400" dirty="0">
                <a:solidFill>
                  <a:schemeClr val="tx1"/>
                </a:solidFill>
              </a:rPr>
              <a:t>");</a:t>
            </a:r>
          </a:p>
          <a:p>
            <a:r>
              <a:rPr lang="en-US" altLang="zh-CN" sz="2400" dirty="0">
                <a:solidFill>
                  <a:schemeClr val="tx1"/>
                </a:solidFill>
              </a:rPr>
              <a:t>    }</a:t>
            </a:r>
          </a:p>
          <a:p>
            <a:r>
              <a:rPr lang="en-US" altLang="zh-CN" sz="2400" dirty="0">
                <a:solidFill>
                  <a:schemeClr val="tx1"/>
                </a:solidFill>
              </a:rPr>
              <a:t>    //set</a:t>
            </a:r>
            <a:r>
              <a:rPr lang="zh-CN" altLang="en-US" sz="2400" dirty="0">
                <a:solidFill>
                  <a:schemeClr val="tx1"/>
                </a:solidFill>
              </a:rPr>
              <a:t>和</a:t>
            </a:r>
            <a:r>
              <a:rPr lang="en-US" altLang="zh-CN" sz="2400" dirty="0">
                <a:solidFill>
                  <a:schemeClr val="tx1"/>
                </a:solidFill>
              </a:rPr>
              <a:t>get</a:t>
            </a:r>
            <a:r>
              <a:rPr lang="zh-CN" altLang="en-US" sz="2400" dirty="0">
                <a:solidFill>
                  <a:schemeClr val="tx1"/>
                </a:solidFill>
              </a:rPr>
              <a:t>方法省略</a:t>
            </a:r>
          </a:p>
          <a:p>
            <a:r>
              <a:rPr lang="zh-CN" altLang="en-US" sz="2400" dirty="0">
                <a:solidFill>
                  <a:schemeClr val="tx1"/>
                </a:solidFill>
              </a:rPr>
              <a:t>    </a:t>
            </a:r>
            <a:r>
              <a:rPr lang="en-US" altLang="zh-CN" sz="2400" dirty="0">
                <a:solidFill>
                  <a:schemeClr val="tx1"/>
                </a:solidFill>
              </a:rPr>
              <a:t>public void teach(){</a:t>
            </a:r>
          </a:p>
          <a:p>
            <a:r>
              <a:rPr lang="en-US" altLang="zh-CN" sz="2400" dirty="0">
                <a:solidFill>
                  <a:schemeClr val="tx1"/>
                </a:solidFill>
              </a:rPr>
              <a:t>    }</a:t>
            </a:r>
          </a:p>
          <a:p>
            <a:r>
              <a:rPr lang="en-US" altLang="zh-CN" sz="2400" dirty="0">
                <a:solidFill>
                  <a:schemeClr val="tx1"/>
                </a:solidFill>
              </a:rPr>
              <a:t>}</a:t>
            </a:r>
          </a:p>
        </p:txBody>
      </p:sp>
    </p:spTree>
    <p:extLst>
      <p:ext uri="{BB962C8B-B14F-4D97-AF65-F5344CB8AC3E}">
        <p14:creationId xmlns:p14="http://schemas.microsoft.com/office/powerpoint/2010/main" val="3286036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继承举例</a:t>
            </a:r>
          </a:p>
        </p:txBody>
      </p:sp>
      <p:sp>
        <p:nvSpPr>
          <p:cNvPr id="3" name="内容占位符 2"/>
          <p:cNvSpPr>
            <a:spLocks noGrp="1"/>
          </p:cNvSpPr>
          <p:nvPr>
            <p:ph idx="1"/>
          </p:nvPr>
        </p:nvSpPr>
        <p:spPr/>
        <p:txBody>
          <a:bodyPr/>
          <a:lstStyle/>
          <a:p>
            <a:pPr>
              <a:lnSpc>
                <a:spcPct val="150000"/>
              </a:lnSpc>
            </a:pPr>
            <a:r>
              <a:rPr lang="zh-CN" altLang="en-US" dirty="0"/>
              <a:t>如果基类中的某个方法或者属性，只允许派生类或者同包中的类访问，可以使用</a:t>
            </a:r>
            <a:r>
              <a:rPr lang="en-US" altLang="zh-CN" dirty="0"/>
              <a:t>protected</a:t>
            </a:r>
            <a:r>
              <a:rPr lang="zh-CN" altLang="en-US" dirty="0"/>
              <a:t>修饰符。</a:t>
            </a:r>
          </a:p>
        </p:txBody>
      </p:sp>
      <p:graphicFrame>
        <p:nvGraphicFramePr>
          <p:cNvPr id="4" name="表格 3"/>
          <p:cNvGraphicFramePr>
            <a:graphicFrameLocks noGrp="1"/>
          </p:cNvGraphicFramePr>
          <p:nvPr>
            <p:extLst>
              <p:ext uri="{D42A27DB-BD31-4B8C-83A1-F6EECF244321}">
                <p14:modId xmlns:p14="http://schemas.microsoft.com/office/powerpoint/2010/main" val="3952425778"/>
              </p:ext>
            </p:extLst>
          </p:nvPr>
        </p:nvGraphicFramePr>
        <p:xfrm>
          <a:off x="1127448" y="2546377"/>
          <a:ext cx="10009112" cy="3186879"/>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502278">
                  <a:extLst>
                    <a:ext uri="{9D8B030D-6E8A-4147-A177-3AD203B41FA5}">
                      <a16:colId xmlns:a16="http://schemas.microsoft.com/office/drawing/2014/main" val="20000"/>
                    </a:ext>
                  </a:extLst>
                </a:gridCol>
                <a:gridCol w="2324811">
                  <a:extLst>
                    <a:ext uri="{9D8B030D-6E8A-4147-A177-3AD203B41FA5}">
                      <a16:colId xmlns:a16="http://schemas.microsoft.com/office/drawing/2014/main" val="20001"/>
                    </a:ext>
                  </a:extLst>
                </a:gridCol>
                <a:gridCol w="2626505">
                  <a:extLst>
                    <a:ext uri="{9D8B030D-6E8A-4147-A177-3AD203B41FA5}">
                      <a16:colId xmlns:a16="http://schemas.microsoft.com/office/drawing/2014/main" val="20003"/>
                    </a:ext>
                  </a:extLst>
                </a:gridCol>
                <a:gridCol w="1177860">
                  <a:extLst>
                    <a:ext uri="{9D8B030D-6E8A-4147-A177-3AD203B41FA5}">
                      <a16:colId xmlns:a16="http://schemas.microsoft.com/office/drawing/2014/main" val="20002"/>
                    </a:ext>
                  </a:extLst>
                </a:gridCol>
                <a:gridCol w="1377658">
                  <a:extLst>
                    <a:ext uri="{9D8B030D-6E8A-4147-A177-3AD203B41FA5}">
                      <a16:colId xmlns:a16="http://schemas.microsoft.com/office/drawing/2014/main" val="20004"/>
                    </a:ext>
                  </a:extLst>
                </a:gridCol>
              </a:tblGrid>
              <a:tr h="796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访问权限修饰符</a:t>
                      </a: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本类内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派生类内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gridSpan="2">
                  <a:txBody>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本类和派生类外</a:t>
                      </a:r>
                    </a:p>
                  </a:txBody>
                  <a:tcPr marL="91445" marR="91445" marT="45722" marB="45722" anchor="ctr">
                    <a:lnL w="1905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extLst>
                  <a:ext uri="{0D108BD9-81ED-4DB2-BD59-A6C34878D82A}">
                    <a16:rowId xmlns:a16="http://schemas.microsoft.com/office/drawing/2014/main" val="10000"/>
                  </a:ext>
                </a:extLst>
              </a:tr>
              <a:tr h="671538">
                <a:tc>
                  <a:txBody>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public</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a:p>
                  </a:txBody>
                  <a:tcPr/>
                </a:tc>
                <a:extLst>
                  <a:ext uri="{0D108BD9-81ED-4DB2-BD59-A6C34878D82A}">
                    <a16:rowId xmlns:a16="http://schemas.microsoft.com/office/drawing/2014/main" val="10002"/>
                  </a:ext>
                </a:extLst>
              </a:tr>
              <a:tr h="444644">
                <a:tc rowSpan="2">
                  <a:txBody>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protected</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不同包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3"/>
                  </a:ext>
                </a:extLst>
              </a:tr>
              <a:tr h="50392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743546">
                <a:tc>
                  <a:txBody>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private</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dirty="0"/>
                    </a:p>
                  </a:txBody>
                  <a:tcP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47113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dirty="0"/>
              <a:t>继承举例</a:t>
            </a:r>
          </a:p>
        </p:txBody>
      </p:sp>
      <p:sp>
        <p:nvSpPr>
          <p:cNvPr id="11268" name="矩形 1"/>
          <p:cNvSpPr>
            <a:spLocks noChangeArrowheads="1"/>
          </p:cNvSpPr>
          <p:nvPr/>
        </p:nvSpPr>
        <p:spPr bwMode="auto">
          <a:xfrm>
            <a:off x="622244" y="5157192"/>
            <a:ext cx="813805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50000"/>
              </a:lnSpc>
              <a:spcBef>
                <a:spcPct val="20000"/>
              </a:spcBef>
              <a:buFont typeface="Arial" pitchFamily="34" charset="0"/>
              <a:buChar char="•"/>
              <a:defRPr/>
            </a:pPr>
            <a:r>
              <a:rPr lang="zh-CN" altLang="en-US" sz="2400" dirty="0">
                <a:solidFill>
                  <a:schemeClr val="tx1"/>
                </a:solidFill>
                <a:latin typeface="微软雅黑" pitchFamily="34" charset="-122"/>
                <a:ea typeface="微软雅黑" pitchFamily="34" charset="-122"/>
              </a:rPr>
              <a:t>问题：</a:t>
            </a:r>
            <a:r>
              <a:rPr lang="en-US" altLang="zh-CN" sz="2400" dirty="0">
                <a:solidFill>
                  <a:schemeClr val="tx1"/>
                </a:solidFill>
                <a:latin typeface="微软雅黑" pitchFamily="34" charset="-122"/>
                <a:ea typeface="微软雅黑" pitchFamily="34" charset="-122"/>
              </a:rPr>
              <a:t> </a:t>
            </a:r>
            <a:r>
              <a:rPr lang="zh-CN" altLang="en-US" sz="2400" dirty="0">
                <a:solidFill>
                  <a:schemeClr val="tx1"/>
                </a:solidFill>
                <a:latin typeface="微软雅黑" pitchFamily="34" charset="-122"/>
                <a:ea typeface="微软雅黑" pitchFamily="34" charset="-122"/>
              </a:rPr>
              <a:t>通过语句</a:t>
            </a:r>
            <a:r>
              <a:rPr lang="en-US" altLang="zh-CN" sz="2400" dirty="0">
                <a:solidFill>
                  <a:schemeClr val="tx1"/>
                </a:solidFill>
                <a:latin typeface="微软雅黑" pitchFamily="34" charset="-122"/>
                <a:ea typeface="微软雅黑" pitchFamily="34" charset="-122"/>
              </a:rPr>
              <a:t>Teacher  t1  = new Teacher();</a:t>
            </a:r>
            <a:r>
              <a:rPr lang="zh-CN" altLang="en-US" sz="2400" dirty="0">
                <a:solidFill>
                  <a:schemeClr val="tx1"/>
                </a:solidFill>
                <a:latin typeface="微软雅黑" pitchFamily="34" charset="-122"/>
                <a:ea typeface="微软雅黑" pitchFamily="34" charset="-122"/>
              </a:rPr>
              <a:t>创建对象时，是否执行基类的构造方法？</a:t>
            </a:r>
          </a:p>
        </p:txBody>
      </p:sp>
      <p:sp>
        <p:nvSpPr>
          <p:cNvPr id="7" name="TextBox 6"/>
          <p:cNvSpPr txBox="1"/>
          <p:nvPr/>
        </p:nvSpPr>
        <p:spPr bwMode="auto">
          <a:xfrm>
            <a:off x="681608" y="1196752"/>
            <a:ext cx="7430616" cy="3970318"/>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r>
              <a:rPr lang="en-US" altLang="zh-CN" sz="2800" dirty="0">
                <a:solidFill>
                  <a:schemeClr val="tx1"/>
                </a:solidFill>
              </a:rPr>
              <a:t>public  class Test{</a:t>
            </a:r>
          </a:p>
          <a:p>
            <a:r>
              <a:rPr lang="en-US" altLang="zh-CN" sz="2800" dirty="0">
                <a:solidFill>
                  <a:schemeClr val="tx1"/>
                </a:solidFill>
              </a:rPr>
              <a:t>	public static void main(String[] </a:t>
            </a:r>
            <a:r>
              <a:rPr lang="en-US" altLang="zh-CN" sz="2800" dirty="0" err="1">
                <a:solidFill>
                  <a:schemeClr val="tx1"/>
                </a:solidFill>
              </a:rPr>
              <a:t>args</a:t>
            </a:r>
            <a:r>
              <a:rPr lang="en-US" altLang="zh-CN" sz="2800" dirty="0">
                <a:solidFill>
                  <a:schemeClr val="tx1"/>
                </a:solidFill>
              </a:rPr>
              <a:t>) {</a:t>
            </a:r>
          </a:p>
          <a:p>
            <a:r>
              <a:rPr lang="en-US" altLang="zh-CN" sz="2800" dirty="0">
                <a:solidFill>
                  <a:schemeClr val="tx1"/>
                </a:solidFill>
              </a:rPr>
              <a:t>		 Person p1 = new Person ();</a:t>
            </a:r>
          </a:p>
          <a:p>
            <a:r>
              <a:rPr lang="en-US" altLang="zh-CN" sz="2800" dirty="0">
                <a:solidFill>
                  <a:schemeClr val="tx1"/>
                </a:solidFill>
              </a:rPr>
              <a:t>		 Teacher  t1  = new Teacher();</a:t>
            </a:r>
          </a:p>
          <a:p>
            <a:r>
              <a:rPr lang="en-US" altLang="zh-CN" sz="2800" dirty="0">
                <a:solidFill>
                  <a:schemeClr val="tx1"/>
                </a:solidFill>
              </a:rPr>
              <a:t>		 p1.think();</a:t>
            </a:r>
          </a:p>
          <a:p>
            <a:r>
              <a:rPr lang="en-US" altLang="zh-CN" sz="2800" dirty="0">
                <a:solidFill>
                  <a:schemeClr val="tx1"/>
                </a:solidFill>
              </a:rPr>
              <a:t>		 t1.teach();</a:t>
            </a:r>
          </a:p>
          <a:p>
            <a:r>
              <a:rPr lang="en-US" altLang="zh-CN" sz="2800" dirty="0">
                <a:solidFill>
                  <a:schemeClr val="tx1"/>
                </a:solidFill>
              </a:rPr>
              <a:t>                    t1.think();		</a:t>
            </a:r>
          </a:p>
          <a:p>
            <a:r>
              <a:rPr lang="en-US" altLang="zh-CN" sz="2800" dirty="0">
                <a:solidFill>
                  <a:schemeClr val="tx1"/>
                </a:solidFill>
              </a:rPr>
              <a:t>	}</a:t>
            </a:r>
          </a:p>
          <a:p>
            <a:r>
              <a:rPr lang="en-US" altLang="zh-CN" sz="2800" dirty="0">
                <a:solidFill>
                  <a:schemeClr val="tx1"/>
                </a:solidFill>
              </a:rPr>
              <a:t>}</a:t>
            </a:r>
          </a:p>
        </p:txBody>
      </p:sp>
      <p:grpSp>
        <p:nvGrpSpPr>
          <p:cNvPr id="16" name="组合 15"/>
          <p:cNvGrpSpPr>
            <a:grpSpLocks/>
          </p:cNvGrpSpPr>
          <p:nvPr/>
        </p:nvGrpSpPr>
        <p:grpSpPr bwMode="auto">
          <a:xfrm rot="16200000" flipH="1" flipV="1">
            <a:off x="9521901" y="3438406"/>
            <a:ext cx="694113" cy="213875"/>
            <a:chOff x="3471664" y="4640560"/>
            <a:chExt cx="884312" cy="228600"/>
          </a:xfrm>
          <a:solidFill>
            <a:srgbClr val="FFCC99"/>
          </a:solidFill>
        </p:grpSpPr>
        <p:sp>
          <p:nvSpPr>
            <p:cNvPr id="17" name="Line 42"/>
            <p:cNvSpPr>
              <a:spLocks noChangeShapeType="1"/>
            </p:cNvSpPr>
            <p:nvPr/>
          </p:nvSpPr>
          <p:spPr bwMode="auto">
            <a:xfrm flipH="1">
              <a:off x="3700264" y="4762148"/>
              <a:ext cx="655712" cy="0"/>
            </a:xfrm>
            <a:prstGeom prst="line">
              <a:avLst/>
            </a:prstGeom>
            <a:grp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18" name="AutoShape 41"/>
            <p:cNvSpPr>
              <a:spLocks noChangeArrowheads="1"/>
            </p:cNvSpPr>
            <p:nvPr/>
          </p:nvSpPr>
          <p:spPr bwMode="auto">
            <a:xfrm rot="-5400000">
              <a:off x="3471664" y="4640560"/>
              <a:ext cx="228600" cy="228600"/>
            </a:xfrm>
            <a:prstGeom prst="flowChartExtract">
              <a:avLst/>
            </a:prstGeom>
            <a:solidFill>
              <a:schemeClr val="bg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宋体" pitchFamily="2" charset="-122"/>
              </a:endParaRPr>
            </a:p>
          </p:txBody>
        </p:sp>
      </p:grpSp>
      <p:graphicFrame>
        <p:nvGraphicFramePr>
          <p:cNvPr id="11" name="Group 3"/>
          <p:cNvGraphicFramePr>
            <a:graphicFrameLocks noGrp="1"/>
          </p:cNvGraphicFramePr>
          <p:nvPr>
            <p:extLst>
              <p:ext uri="{D42A27DB-BD31-4B8C-83A1-F6EECF244321}">
                <p14:modId xmlns:p14="http://schemas.microsoft.com/office/powerpoint/2010/main" val="1743457864"/>
              </p:ext>
            </p:extLst>
          </p:nvPr>
        </p:nvGraphicFramePr>
        <p:xfrm>
          <a:off x="8993361" y="1078629"/>
          <a:ext cx="2000250" cy="2103282"/>
        </p:xfrm>
        <a:graphic>
          <a:graphicData uri="http://schemas.openxmlformats.org/drawingml/2006/table">
            <a:tbl>
              <a:tblPr/>
              <a:tblGrid>
                <a:gridCol w="2000250">
                  <a:extLst>
                    <a:ext uri="{9D8B030D-6E8A-4147-A177-3AD203B41FA5}">
                      <a16:colId xmlns:a16="http://schemas.microsoft.com/office/drawing/2014/main" val="20000"/>
                    </a:ext>
                  </a:extLst>
                </a:gridCol>
              </a:tblGrid>
              <a:tr h="4501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charset="-122"/>
                          <a:cs typeface="Courier New" pitchFamily="49" charset="0"/>
                        </a:rPr>
                        <a:t>Person</a:t>
                      </a:r>
                      <a:endParaRPr kumimoji="0" lang="zh-CN" altLang="en-US" sz="2400" b="0"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02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-name</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-gender</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-age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44220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+think()</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bl>
          </a:graphicData>
        </a:graphic>
      </p:graphicFrame>
      <p:graphicFrame>
        <p:nvGraphicFramePr>
          <p:cNvPr id="12" name="Group 13"/>
          <p:cNvGraphicFramePr>
            <a:graphicFrameLocks noGrp="1"/>
          </p:cNvGraphicFramePr>
          <p:nvPr>
            <p:extLst>
              <p:ext uri="{D42A27DB-BD31-4B8C-83A1-F6EECF244321}">
                <p14:modId xmlns:p14="http://schemas.microsoft.com/office/powerpoint/2010/main" val="336259240"/>
              </p:ext>
            </p:extLst>
          </p:nvPr>
        </p:nvGraphicFramePr>
        <p:xfrm>
          <a:off x="8992294" y="3861048"/>
          <a:ext cx="2000250" cy="2103120"/>
        </p:xfrm>
        <a:graphic>
          <a:graphicData uri="http://schemas.openxmlformats.org/drawingml/2006/table">
            <a:tbl>
              <a:tblPr/>
              <a:tblGrid>
                <a:gridCol w="2000250">
                  <a:extLst>
                    <a:ext uri="{9D8B030D-6E8A-4147-A177-3AD203B41FA5}">
                      <a16:colId xmlns:a16="http://schemas.microsoft.com/office/drawing/2014/main" val="20000"/>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charset="-122"/>
                          <a:cs typeface="Courier New" pitchFamily="49" charset="0"/>
                        </a:rPr>
                        <a:t>Teacher</a:t>
                      </a:r>
                      <a:endParaRPr kumimoji="0" lang="zh-CN" altLang="en-US" sz="2400" b="0"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-address</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-major</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-salary</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val="10003"/>
                  </a:ext>
                </a:extLst>
              </a:tr>
              <a:tr h="452576">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+teach()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fade">
                                      <p:cBhvr>
                                        <p:cTn id="7" dur="1000"/>
                                        <p:tgtEl>
                                          <p:spTgt spid="11268">
                                            <p:txEl>
                                              <p:pRg st="0" end="0"/>
                                            </p:txEl>
                                          </p:spTgt>
                                        </p:tgtEl>
                                      </p:cBhvr>
                                    </p:animEffect>
                                    <p:anim calcmode="lin" valueType="num">
                                      <p:cBhvr>
                                        <p:cTn id="8" dur="10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t>构造方法的调用</a:t>
            </a:r>
          </a:p>
        </p:txBody>
      </p:sp>
      <p:sp>
        <p:nvSpPr>
          <p:cNvPr id="12291" name="内容占位符 2"/>
          <p:cNvSpPr>
            <a:spLocks noGrp="1"/>
          </p:cNvSpPr>
          <p:nvPr>
            <p:ph idx="1"/>
          </p:nvPr>
        </p:nvSpPr>
        <p:spPr>
          <a:xfrm>
            <a:off x="609600" y="1160749"/>
            <a:ext cx="10742984" cy="4965415"/>
          </a:xfrm>
        </p:spPr>
        <p:txBody>
          <a:bodyPr/>
          <a:lstStyle/>
          <a:p>
            <a:pPr>
              <a:lnSpc>
                <a:spcPct val="150000"/>
              </a:lnSpc>
            </a:pPr>
            <a:r>
              <a:rPr lang="zh-CN" altLang="zh-CN" dirty="0"/>
              <a:t>从本质上讲，</a:t>
            </a:r>
            <a:r>
              <a:rPr lang="zh-CN" altLang="en-US" dirty="0"/>
              <a:t>派生类里继承自基类的成员只能通过基类构造方法完成初始化，所以</a:t>
            </a:r>
            <a:r>
              <a:rPr lang="zh-CN" altLang="zh-CN" dirty="0"/>
              <a:t>实例化</a:t>
            </a:r>
            <a:r>
              <a:rPr lang="zh-CN" altLang="en-US" dirty="0"/>
              <a:t>派生</a:t>
            </a:r>
            <a:r>
              <a:rPr lang="zh-CN" altLang="zh-CN" dirty="0"/>
              <a:t>类对象时系统会先调用</a:t>
            </a:r>
            <a:r>
              <a:rPr lang="zh-CN" altLang="en-US" dirty="0"/>
              <a:t>基</a:t>
            </a:r>
            <a:r>
              <a:rPr lang="zh-CN" altLang="zh-CN" dirty="0"/>
              <a:t>类的构造方法，然后再调用</a:t>
            </a:r>
            <a:r>
              <a:rPr lang="zh-CN" altLang="en-US" dirty="0"/>
              <a:t>派生</a:t>
            </a:r>
            <a:r>
              <a:rPr lang="zh-CN" altLang="zh-CN" dirty="0"/>
              <a:t>类的构造方法</a:t>
            </a:r>
            <a:r>
              <a:rPr lang="zh-CN" altLang="en-US" dirty="0"/>
              <a:t>。</a:t>
            </a:r>
            <a:endParaRPr lang="en-US" altLang="zh-CN" dirty="0"/>
          </a:p>
          <a:p>
            <a:pPr lvl="1">
              <a:lnSpc>
                <a:spcPct val="150000"/>
              </a:lnSpc>
            </a:pPr>
            <a:r>
              <a:rPr lang="en-US" altLang="zh-CN" sz="2400" dirty="0"/>
              <a:t>JVM</a:t>
            </a:r>
            <a:r>
              <a:rPr lang="zh-CN" altLang="en-US" sz="2400" dirty="0"/>
              <a:t>默认会调用基类中无参数的构造方法，若基类中没有无参数的构造方法，程序会报错。</a:t>
            </a:r>
            <a:endParaRPr lang="en-US" altLang="zh-CN" sz="2400" dirty="0"/>
          </a:p>
        </p:txBody>
      </p:sp>
      <p:graphicFrame>
        <p:nvGraphicFramePr>
          <p:cNvPr id="6" name="图示 5"/>
          <p:cNvGraphicFramePr/>
          <p:nvPr>
            <p:extLst>
              <p:ext uri="{D42A27DB-BD31-4B8C-83A1-F6EECF244321}">
                <p14:modId xmlns:p14="http://schemas.microsoft.com/office/powerpoint/2010/main" val="806481602"/>
              </p:ext>
            </p:extLst>
          </p:nvPr>
        </p:nvGraphicFramePr>
        <p:xfrm>
          <a:off x="2063552" y="3645024"/>
          <a:ext cx="8064896" cy="2952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a:t>构造方法的调用</a:t>
            </a:r>
          </a:p>
        </p:txBody>
      </p:sp>
      <p:sp>
        <p:nvSpPr>
          <p:cNvPr id="13315" name="内容占位符 2"/>
          <p:cNvSpPr>
            <a:spLocks noGrp="1"/>
          </p:cNvSpPr>
          <p:nvPr>
            <p:ph idx="1"/>
          </p:nvPr>
        </p:nvSpPr>
        <p:spPr/>
        <p:txBody>
          <a:bodyPr/>
          <a:lstStyle/>
          <a:p>
            <a:pPr>
              <a:lnSpc>
                <a:spcPct val="150000"/>
              </a:lnSpc>
            </a:pPr>
            <a:r>
              <a:rPr lang="zh-CN" altLang="en-US" sz="2800" dirty="0"/>
              <a:t>思考：如何解决？</a:t>
            </a:r>
            <a:endParaRPr lang="en-US" altLang="zh-CN" sz="2800" dirty="0"/>
          </a:p>
          <a:p>
            <a:pPr lvl="1">
              <a:lnSpc>
                <a:spcPct val="150000"/>
              </a:lnSpc>
            </a:pPr>
            <a:r>
              <a:rPr lang="zh-CN" altLang="en-US" sz="2400" dirty="0"/>
              <a:t>方法一：在基类中定义无参数的构造方法。</a:t>
            </a:r>
            <a:endParaRPr lang="en-US" altLang="zh-CN" sz="2400" dirty="0"/>
          </a:p>
          <a:p>
            <a:pPr lvl="1">
              <a:lnSpc>
                <a:spcPct val="150000"/>
              </a:lnSpc>
            </a:pPr>
            <a:r>
              <a:rPr lang="zh-CN" altLang="en-US" sz="2400" dirty="0"/>
              <a:t>方法二：在派生类类中显式调用基类中定义的构造方法。</a:t>
            </a:r>
            <a:endParaRPr lang="en-US" altLang="zh-CN" sz="2400" dirty="0"/>
          </a:p>
          <a:p>
            <a:pPr marL="457200" lvl="1" indent="0">
              <a:lnSpc>
                <a:spcPct val="150000"/>
              </a:lnSpc>
              <a:buNone/>
            </a:pPr>
            <a:endParaRPr lang="en-US" altLang="zh-CN" sz="1800" dirty="0">
              <a:solidFill>
                <a:srgbClr val="0000FF"/>
              </a:solidFill>
            </a:endParaRPr>
          </a:p>
          <a:p>
            <a:pPr marL="457200" lvl="1" indent="0">
              <a:lnSpc>
                <a:spcPct val="150000"/>
              </a:lnSpc>
              <a:buNone/>
            </a:pPr>
            <a:endParaRPr lang="en-US" altLang="zh-CN" sz="1800" dirty="0">
              <a:solidFill>
                <a:srgbClr val="0000FF"/>
              </a:solidFill>
            </a:endParaRPr>
          </a:p>
          <a:p>
            <a:pPr marL="457200" lvl="1" indent="0">
              <a:lnSpc>
                <a:spcPct val="150000"/>
              </a:lnSpc>
              <a:buNone/>
            </a:pPr>
            <a:r>
              <a:rPr lang="zh-CN" altLang="en-US" sz="1800" dirty="0">
                <a:solidFill>
                  <a:srgbClr val="0000FF"/>
                </a:solidFill>
              </a:rPr>
              <a:t>子类和父类中含有同一属性时，父类构造方法先调用，再调用子类方法</a:t>
            </a:r>
            <a:endParaRPr lang="en-US" altLang="zh-CN" sz="1800" dirty="0">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bwMode="auto">
          <a:xfrm>
            <a:off x="1199457" y="1124744"/>
            <a:ext cx="4712458" cy="5632311"/>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sz="2400" dirty="0">
                <a:solidFill>
                  <a:schemeClr val="tx1"/>
                </a:solidFill>
                <a:ea typeface="宋体" pitchFamily="2" charset="-122"/>
              </a:rPr>
              <a:t>class Person {</a:t>
            </a:r>
          </a:p>
          <a:p>
            <a:pPr eaLnBrk="1" hangingPunct="1">
              <a:defRPr/>
            </a:pPr>
            <a:r>
              <a:rPr lang="en-US" altLang="zh-CN" sz="2400" dirty="0">
                <a:solidFill>
                  <a:schemeClr val="tx1"/>
                </a:solidFill>
                <a:ea typeface="宋体" pitchFamily="2" charset="-122"/>
              </a:rPr>
              <a:t>     private String  name;</a:t>
            </a:r>
          </a:p>
          <a:p>
            <a:pPr eaLnBrk="1" hangingPunct="1">
              <a:defRPr/>
            </a:pPr>
            <a:r>
              <a:rPr lang="en-US" altLang="zh-CN" sz="2400" dirty="0">
                <a:solidFill>
                  <a:schemeClr val="tx1"/>
                </a:solidFill>
                <a:ea typeface="宋体" pitchFamily="2" charset="-122"/>
              </a:rPr>
              <a:t>     private </a:t>
            </a:r>
            <a:r>
              <a:rPr lang="en-US" altLang="zh-CN" sz="2400">
                <a:solidFill>
                  <a:schemeClr val="tx1"/>
                </a:solidFill>
                <a:ea typeface="宋体" pitchFamily="2" charset="-122"/>
              </a:rPr>
              <a:t>String gender;</a:t>
            </a:r>
            <a:endParaRPr lang="en-US" altLang="zh-CN" sz="2400" dirty="0">
              <a:solidFill>
                <a:schemeClr val="tx1"/>
              </a:solidFill>
              <a:ea typeface="宋体" pitchFamily="2" charset="-122"/>
            </a:endParaRPr>
          </a:p>
          <a:p>
            <a:pPr eaLnBrk="1" hangingPunct="1">
              <a:defRPr/>
            </a:pPr>
            <a:r>
              <a:rPr lang="en-US" altLang="zh-CN" sz="2400" dirty="0">
                <a:solidFill>
                  <a:schemeClr val="tx1"/>
                </a:solidFill>
                <a:ea typeface="宋体" pitchFamily="2" charset="-122"/>
              </a:rPr>
              <a:t>     private </a:t>
            </a:r>
            <a:r>
              <a:rPr lang="en-US" altLang="zh-CN" sz="2400" dirty="0" err="1">
                <a:solidFill>
                  <a:schemeClr val="tx1"/>
                </a:solidFill>
                <a:ea typeface="宋体" pitchFamily="2" charset="-122"/>
              </a:rPr>
              <a:t>int</a:t>
            </a:r>
            <a:r>
              <a:rPr lang="en-US" altLang="zh-CN" sz="2400" dirty="0">
                <a:solidFill>
                  <a:schemeClr val="tx1"/>
                </a:solidFill>
                <a:ea typeface="宋体" pitchFamily="2" charset="-122"/>
              </a:rPr>
              <a:t> age;</a:t>
            </a:r>
          </a:p>
          <a:p>
            <a:pPr eaLnBrk="1" hangingPunct="1">
              <a:defRPr/>
            </a:pPr>
            <a:r>
              <a:rPr lang="en-US" altLang="zh-CN" sz="2400" dirty="0">
                <a:solidFill>
                  <a:schemeClr val="tx1"/>
                </a:solidFill>
                <a:ea typeface="宋体" pitchFamily="2" charset="-122"/>
              </a:rPr>
              <a:t>     //set</a:t>
            </a:r>
            <a:r>
              <a:rPr lang="zh-CN" altLang="en-US" sz="2400" dirty="0">
                <a:solidFill>
                  <a:schemeClr val="tx1"/>
                </a:solidFill>
                <a:ea typeface="宋体" pitchFamily="2" charset="-122"/>
              </a:rPr>
              <a:t>和</a:t>
            </a:r>
            <a:r>
              <a:rPr lang="en-US" altLang="zh-CN" sz="2400" dirty="0">
                <a:solidFill>
                  <a:schemeClr val="tx1"/>
                </a:solidFill>
                <a:ea typeface="宋体" pitchFamily="2" charset="-122"/>
              </a:rPr>
              <a:t>get</a:t>
            </a:r>
            <a:r>
              <a:rPr lang="zh-CN" altLang="en-US" sz="2400" dirty="0">
                <a:solidFill>
                  <a:schemeClr val="tx1"/>
                </a:solidFill>
                <a:ea typeface="宋体" pitchFamily="2" charset="-122"/>
              </a:rPr>
              <a:t>方法省略</a:t>
            </a:r>
            <a:endParaRPr lang="en-US" altLang="zh-CN" sz="2400" dirty="0">
              <a:solidFill>
                <a:schemeClr val="tx1"/>
              </a:solidFill>
              <a:ea typeface="宋体" pitchFamily="2" charset="-122"/>
            </a:endParaRPr>
          </a:p>
          <a:p>
            <a:pPr eaLnBrk="1" hangingPunct="1">
              <a:defRPr/>
            </a:pPr>
            <a:r>
              <a:rPr lang="en-US" altLang="zh-CN" sz="2400" dirty="0">
                <a:solidFill>
                  <a:schemeClr val="tx1"/>
                </a:solidFill>
                <a:ea typeface="宋体" pitchFamily="2" charset="-122"/>
              </a:rPr>
              <a:t>     </a:t>
            </a:r>
            <a:r>
              <a:rPr lang="en-US" altLang="zh-CN" sz="2400" b="1" dirty="0">
                <a:solidFill>
                  <a:schemeClr val="tx1"/>
                </a:solidFill>
                <a:ea typeface="宋体" pitchFamily="2" charset="-122"/>
              </a:rPr>
              <a:t>public Person(String name){</a:t>
            </a:r>
          </a:p>
          <a:p>
            <a:pPr eaLnBrk="1" hangingPunct="1">
              <a:defRPr/>
            </a:pPr>
            <a:r>
              <a:rPr lang="en-US" altLang="zh-CN" sz="2400" b="1" dirty="0">
                <a:solidFill>
                  <a:schemeClr val="tx1"/>
                </a:solidFill>
                <a:ea typeface="宋体" pitchFamily="2" charset="-122"/>
              </a:rPr>
              <a:t>     </a:t>
            </a:r>
            <a:r>
              <a:rPr lang="zh-CN" altLang="en-US" sz="2400" b="1" dirty="0">
                <a:solidFill>
                  <a:schemeClr val="tx1"/>
                </a:solidFill>
                <a:ea typeface="宋体" pitchFamily="2" charset="-122"/>
              </a:rPr>
              <a:t>    </a:t>
            </a:r>
            <a:r>
              <a:rPr lang="en-US" altLang="zh-CN" sz="2400" b="1" dirty="0">
                <a:solidFill>
                  <a:schemeClr val="tx1"/>
                </a:solidFill>
                <a:ea typeface="宋体" pitchFamily="2" charset="-122"/>
              </a:rPr>
              <a:t>……</a:t>
            </a:r>
          </a:p>
          <a:p>
            <a:pPr eaLnBrk="1" hangingPunct="1">
              <a:defRPr/>
            </a:pPr>
            <a:r>
              <a:rPr lang="en-US" altLang="zh-CN" sz="2400" b="1" dirty="0">
                <a:solidFill>
                  <a:schemeClr val="tx1"/>
                </a:solidFill>
                <a:ea typeface="宋体" pitchFamily="2" charset="-122"/>
              </a:rPr>
              <a:t>     }</a:t>
            </a:r>
          </a:p>
          <a:p>
            <a:pPr eaLnBrk="1" hangingPunct="1">
              <a:defRPr/>
            </a:pPr>
            <a:endParaRPr lang="en-US" altLang="zh-CN" sz="2400" b="1" u="sng"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r>
              <a:rPr lang="en-US" altLang="zh-CN" sz="2400" dirty="0">
                <a:solidFill>
                  <a:schemeClr val="tx1"/>
                </a:solidFill>
                <a:ea typeface="宋体" pitchFamily="2" charset="-122"/>
              </a:rPr>
              <a:t>     public void think(){</a:t>
            </a:r>
          </a:p>
          <a:p>
            <a:pPr eaLnBrk="1" hangingPunct="1">
              <a:defRPr/>
            </a:pPr>
            <a:r>
              <a:rPr lang="en-US" altLang="zh-CN" sz="2400" dirty="0">
                <a:solidFill>
                  <a:schemeClr val="tx1"/>
                </a:solidFill>
                <a:ea typeface="宋体" pitchFamily="2" charset="-122"/>
              </a:rPr>
              <a:t>     }</a:t>
            </a:r>
          </a:p>
          <a:p>
            <a:pPr eaLnBrk="1" hangingPunct="1">
              <a:defRPr/>
            </a:pPr>
            <a:r>
              <a:rPr lang="en-US" altLang="zh-CN" sz="2400" dirty="0">
                <a:solidFill>
                  <a:schemeClr val="tx1"/>
                </a:solidFill>
                <a:ea typeface="宋体" pitchFamily="2" charset="-122"/>
              </a:rPr>
              <a:t>}</a:t>
            </a:r>
          </a:p>
        </p:txBody>
      </p:sp>
      <p:sp>
        <p:nvSpPr>
          <p:cNvPr id="16" name="TextBox 15"/>
          <p:cNvSpPr txBox="1"/>
          <p:nvPr/>
        </p:nvSpPr>
        <p:spPr bwMode="auto">
          <a:xfrm>
            <a:off x="6062662" y="1188035"/>
            <a:ext cx="4569842" cy="5570756"/>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sz="2400" dirty="0">
                <a:solidFill>
                  <a:schemeClr val="tx1"/>
                </a:solidFill>
                <a:ea typeface="宋体" pitchFamily="2" charset="-122"/>
              </a:rPr>
              <a:t>class Teacher extends Person {</a:t>
            </a:r>
          </a:p>
          <a:p>
            <a:pPr eaLnBrk="1" hangingPunct="1">
              <a:defRPr/>
            </a:pPr>
            <a:r>
              <a:rPr lang="en-US" altLang="zh-CN" sz="2400" dirty="0">
                <a:solidFill>
                  <a:schemeClr val="tx1"/>
                </a:solidFill>
                <a:ea typeface="宋体" pitchFamily="2" charset="-122"/>
              </a:rPr>
              <a:t>     private String  address;</a:t>
            </a:r>
          </a:p>
          <a:p>
            <a:pPr eaLnBrk="1" hangingPunct="1">
              <a:defRPr/>
            </a:pPr>
            <a:r>
              <a:rPr lang="en-US" altLang="zh-CN" sz="2400" dirty="0">
                <a:solidFill>
                  <a:schemeClr val="tx1"/>
                </a:solidFill>
                <a:ea typeface="宋体" pitchFamily="2" charset="-122"/>
              </a:rPr>
              <a:t>     private String major;</a:t>
            </a:r>
          </a:p>
          <a:p>
            <a:pPr eaLnBrk="1" hangingPunct="1">
              <a:defRPr/>
            </a:pPr>
            <a:r>
              <a:rPr lang="en-US" altLang="zh-CN" sz="2400" dirty="0">
                <a:solidFill>
                  <a:schemeClr val="tx1"/>
                </a:solidFill>
                <a:ea typeface="宋体" pitchFamily="2" charset="-122"/>
              </a:rPr>
              <a:t>     private double salary;</a:t>
            </a:r>
          </a:p>
          <a:p>
            <a:pPr eaLnBrk="1" hangingPunct="1">
              <a:defRPr/>
            </a:pPr>
            <a:r>
              <a:rPr lang="en-US" altLang="zh-CN" sz="2400" dirty="0">
                <a:solidFill>
                  <a:schemeClr val="tx1"/>
                </a:solidFill>
                <a:ea typeface="宋体" pitchFamily="2" charset="-122"/>
              </a:rPr>
              <a:t>     //set</a:t>
            </a:r>
            <a:r>
              <a:rPr lang="zh-CN" altLang="en-US" sz="2400" dirty="0">
                <a:solidFill>
                  <a:schemeClr val="tx1"/>
                </a:solidFill>
                <a:ea typeface="宋体" pitchFamily="2" charset="-122"/>
              </a:rPr>
              <a:t>和</a:t>
            </a:r>
            <a:r>
              <a:rPr lang="en-US" altLang="zh-CN" sz="2400" dirty="0">
                <a:solidFill>
                  <a:schemeClr val="tx1"/>
                </a:solidFill>
                <a:ea typeface="宋体" pitchFamily="2" charset="-122"/>
              </a:rPr>
              <a:t>get</a:t>
            </a:r>
            <a:r>
              <a:rPr lang="zh-CN" altLang="en-US" sz="2400" dirty="0">
                <a:solidFill>
                  <a:schemeClr val="tx1"/>
                </a:solidFill>
                <a:ea typeface="宋体" pitchFamily="2" charset="-122"/>
              </a:rPr>
              <a:t>方法省略</a:t>
            </a: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r>
              <a:rPr lang="en-US" altLang="zh-CN" sz="2400" dirty="0">
                <a:solidFill>
                  <a:schemeClr val="tx1"/>
                </a:solidFill>
                <a:ea typeface="宋体" pitchFamily="2" charset="-122"/>
              </a:rPr>
              <a:t>     public void teach(){</a:t>
            </a:r>
          </a:p>
          <a:p>
            <a:pPr eaLnBrk="1" hangingPunct="1">
              <a:defRPr/>
            </a:pPr>
            <a:r>
              <a:rPr lang="en-US" altLang="zh-CN" sz="2400" dirty="0">
                <a:solidFill>
                  <a:schemeClr val="tx1"/>
                </a:solidFill>
                <a:ea typeface="宋体" pitchFamily="2" charset="-122"/>
              </a:rPr>
              <a:t>     }</a:t>
            </a:r>
          </a:p>
          <a:p>
            <a:pPr eaLnBrk="1" hangingPunct="1">
              <a:defRPr/>
            </a:pPr>
            <a:r>
              <a:rPr lang="en-US" altLang="zh-CN" dirty="0">
                <a:solidFill>
                  <a:schemeClr val="tx1"/>
                </a:solidFill>
                <a:ea typeface="宋体" pitchFamily="2" charset="-122"/>
              </a:rPr>
              <a:t>}</a:t>
            </a:r>
          </a:p>
        </p:txBody>
      </p:sp>
      <p:sp>
        <p:nvSpPr>
          <p:cNvPr id="14338" name="标题 1"/>
          <p:cNvSpPr>
            <a:spLocks noGrp="1"/>
          </p:cNvSpPr>
          <p:nvPr>
            <p:ph type="title"/>
          </p:nvPr>
        </p:nvSpPr>
        <p:spPr/>
        <p:txBody>
          <a:bodyPr/>
          <a:lstStyle/>
          <a:p>
            <a:r>
              <a:rPr lang="zh-CN" altLang="en-US"/>
              <a:t>构造方法的调用</a:t>
            </a:r>
          </a:p>
        </p:txBody>
      </p:sp>
      <p:sp>
        <p:nvSpPr>
          <p:cNvPr id="11" name="矩形 10"/>
          <p:cNvSpPr/>
          <p:nvPr/>
        </p:nvSpPr>
        <p:spPr>
          <a:xfrm>
            <a:off x="5663952" y="5180999"/>
            <a:ext cx="800219" cy="1200329"/>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altLang="zh-CN" sz="7200" b="1" dirty="0">
                <a:ln w="11430"/>
                <a:solidFill>
                  <a:srgbClr val="FF0000"/>
                </a:solidFill>
                <a:effectLst>
                  <a:outerShdw blurRad="50800" dist="39000" dir="5460000" algn="tl">
                    <a:srgbClr val="000000">
                      <a:alpha val="38000"/>
                    </a:srgbClr>
                  </a:outerShdw>
                </a:effectLst>
                <a:latin typeface="Arial" charset="0"/>
              </a:rPr>
              <a:t>X</a:t>
            </a:r>
            <a:endParaRPr lang="zh-CN" altLang="en-US" sz="7200" b="1" dirty="0">
              <a:ln w="11430"/>
              <a:solidFill>
                <a:srgbClr val="FF0000"/>
              </a:solidFill>
              <a:effectLst>
                <a:outerShdw blurRad="50800" dist="39000" dir="5460000" algn="tl">
                  <a:srgbClr val="000000">
                    <a:alpha val="38000"/>
                  </a:srgbClr>
                </a:outerShdw>
              </a:effectLst>
              <a:latin typeface="Arial" charset="0"/>
            </a:endParaRPr>
          </a:p>
        </p:txBody>
      </p:sp>
      <p:sp>
        <p:nvSpPr>
          <p:cNvPr id="13" name="TextBox 12"/>
          <p:cNvSpPr txBox="1">
            <a:spLocks noChangeArrowheads="1"/>
          </p:cNvSpPr>
          <p:nvPr/>
        </p:nvSpPr>
        <p:spPr bwMode="auto">
          <a:xfrm>
            <a:off x="1702768" y="4172887"/>
            <a:ext cx="3313112" cy="120032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r>
              <a:rPr lang="en-US" altLang="zh-CN" sz="2400" dirty="0">
                <a:solidFill>
                  <a:srgbClr val="FF0000"/>
                </a:solidFill>
                <a:ea typeface="宋体" pitchFamily="2" charset="-122"/>
              </a:rPr>
              <a:t>public Person(){</a:t>
            </a:r>
          </a:p>
          <a:p>
            <a:pPr eaLnBrk="1" hangingPunct="1"/>
            <a:r>
              <a:rPr lang="en-US" altLang="zh-CN" sz="2400" dirty="0">
                <a:solidFill>
                  <a:srgbClr val="FF0000"/>
                </a:solidFill>
                <a:ea typeface="宋体" pitchFamily="2" charset="-122"/>
              </a:rPr>
              <a:t>    ……</a:t>
            </a:r>
          </a:p>
          <a:p>
            <a:pPr eaLnBrk="1" hangingPunct="1"/>
            <a:r>
              <a:rPr lang="en-US" altLang="zh-CN" sz="2400" dirty="0">
                <a:solidFill>
                  <a:srgbClr val="FF0000"/>
                </a:solidFill>
                <a:ea typeface="宋体" pitchFamily="2" charset="-122"/>
              </a:rPr>
              <a:t>}</a:t>
            </a:r>
            <a:endParaRPr lang="zh-CN" altLang="en-US" sz="2400" dirty="0">
              <a:solidFill>
                <a:srgbClr val="FF0000"/>
              </a:solidFill>
              <a:ea typeface="宋体" pitchFamily="2" charset="-122"/>
            </a:endParaRPr>
          </a:p>
        </p:txBody>
      </p:sp>
      <p:sp>
        <p:nvSpPr>
          <p:cNvPr id="14" name="TextBox 13"/>
          <p:cNvSpPr txBox="1">
            <a:spLocks noChangeArrowheads="1"/>
          </p:cNvSpPr>
          <p:nvPr/>
        </p:nvSpPr>
        <p:spPr bwMode="auto">
          <a:xfrm>
            <a:off x="6528048" y="3371508"/>
            <a:ext cx="33115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r>
              <a:rPr lang="en-US" altLang="zh-CN" sz="2400" dirty="0">
                <a:solidFill>
                  <a:srgbClr val="FF0000"/>
                </a:solidFill>
                <a:ea typeface="宋体" pitchFamily="2" charset="-122"/>
              </a:rPr>
              <a:t>public Teacher(){</a:t>
            </a:r>
          </a:p>
          <a:p>
            <a:pPr eaLnBrk="1" hangingPunct="1"/>
            <a:r>
              <a:rPr lang="en-US" altLang="zh-CN" sz="2400" dirty="0">
                <a:solidFill>
                  <a:srgbClr val="FF0000"/>
                </a:solidFill>
                <a:ea typeface="宋体" pitchFamily="2" charset="-122"/>
              </a:rPr>
              <a:t>    </a:t>
            </a:r>
            <a:r>
              <a:rPr lang="en-US" altLang="zh-CN" sz="2400" b="1" dirty="0">
                <a:solidFill>
                  <a:srgbClr val="FF0000"/>
                </a:solidFill>
                <a:ea typeface="宋体" pitchFamily="2" charset="-122"/>
              </a:rPr>
              <a:t>super("</a:t>
            </a:r>
            <a:r>
              <a:rPr lang="zh-CN" altLang="en-US" sz="2400" b="1" dirty="0">
                <a:solidFill>
                  <a:srgbClr val="FF0000"/>
                </a:solidFill>
                <a:ea typeface="宋体" pitchFamily="2" charset="-122"/>
              </a:rPr>
              <a:t>张老师</a:t>
            </a:r>
            <a:r>
              <a:rPr lang="en-US" altLang="zh-CN" sz="2400" b="1" dirty="0">
                <a:solidFill>
                  <a:srgbClr val="FF0000"/>
                </a:solidFill>
                <a:ea typeface="宋体" pitchFamily="2" charset="-122"/>
              </a:rPr>
              <a:t>");</a:t>
            </a:r>
          </a:p>
          <a:p>
            <a:pPr eaLnBrk="1" hangingPunct="1"/>
            <a:r>
              <a:rPr lang="en-US" altLang="zh-CN" sz="2400" dirty="0">
                <a:solidFill>
                  <a:srgbClr val="FF0000"/>
                </a:solidFill>
                <a:ea typeface="宋体" pitchFamily="2" charset="-122"/>
              </a:rPr>
              <a:t>    ……</a:t>
            </a:r>
          </a:p>
          <a:p>
            <a:pPr eaLnBrk="1" hangingPunct="1"/>
            <a:r>
              <a:rPr lang="en-US" altLang="zh-CN" sz="2400" dirty="0">
                <a:solidFill>
                  <a:srgbClr val="FF0000"/>
                </a:solidFill>
                <a:ea typeface="宋体" pitchFamily="2" charset="-122"/>
              </a:rPr>
              <a:t>}</a:t>
            </a:r>
            <a:endParaRPr lang="zh-CN" altLang="en-US" sz="2400" dirty="0">
              <a:solidFill>
                <a:srgbClr val="FF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xit" presetSubtype="0" fill="hold" grpId="1" nodeType="withEffect">
                                  <p:stCondLst>
                                    <p:cond delay="0"/>
                                  </p:stCondLst>
                                  <p:childTnLst>
                                    <p:animEffect transition="out" filter="fad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en-US" altLang="zh-CN"/>
              <a:t>super</a:t>
            </a:r>
            <a:r>
              <a:rPr lang="zh-CN" altLang="en-US"/>
              <a:t>关键字</a:t>
            </a:r>
          </a:p>
        </p:txBody>
      </p:sp>
      <p:sp>
        <p:nvSpPr>
          <p:cNvPr id="16387" name="Rectangle 3"/>
          <p:cNvSpPr>
            <a:spLocks noGrp="1"/>
          </p:cNvSpPr>
          <p:nvPr>
            <p:ph idx="1"/>
          </p:nvPr>
        </p:nvSpPr>
        <p:spPr/>
        <p:txBody>
          <a:bodyPr/>
          <a:lstStyle/>
          <a:p>
            <a:pPr>
              <a:lnSpc>
                <a:spcPct val="150000"/>
              </a:lnSpc>
            </a:pPr>
            <a:r>
              <a:rPr lang="zh-CN" altLang="en-US" dirty="0"/>
              <a:t>调用基类的构造方法</a:t>
            </a:r>
          </a:p>
          <a:p>
            <a:pPr lvl="1">
              <a:lnSpc>
                <a:spcPct val="150000"/>
              </a:lnSpc>
            </a:pPr>
            <a:r>
              <a:rPr lang="zh-CN" altLang="en-US" sz="2400" dirty="0"/>
              <a:t>使用</a:t>
            </a:r>
            <a:r>
              <a:rPr lang="en-US" altLang="zh-CN" sz="2400" dirty="0"/>
              <a:t>super()</a:t>
            </a:r>
            <a:r>
              <a:rPr lang="zh-CN" altLang="en-US" sz="2400" dirty="0"/>
              <a:t>、</a:t>
            </a:r>
            <a:r>
              <a:rPr lang="en-US" altLang="zh-CN" sz="2400" dirty="0"/>
              <a:t>super(</a:t>
            </a:r>
            <a:r>
              <a:rPr lang="zh-CN" altLang="en-US" sz="2400" dirty="0"/>
              <a:t>参数</a:t>
            </a:r>
            <a:r>
              <a:rPr lang="en-US" altLang="zh-CN" sz="2400" dirty="0"/>
              <a:t>)</a:t>
            </a:r>
            <a:r>
              <a:rPr lang="zh-CN" altLang="en-US" sz="2400" dirty="0"/>
              <a:t>的形式。</a:t>
            </a:r>
          </a:p>
          <a:p>
            <a:pPr lvl="1">
              <a:lnSpc>
                <a:spcPct val="150000"/>
              </a:lnSpc>
            </a:pPr>
            <a:r>
              <a:rPr lang="en-US" altLang="zh-CN" sz="2400" dirty="0"/>
              <a:t>super()</a:t>
            </a:r>
            <a:r>
              <a:rPr lang="zh-CN" altLang="en-US" sz="2400" dirty="0"/>
              <a:t> 、</a:t>
            </a:r>
            <a:r>
              <a:rPr lang="en-US" altLang="zh-CN" sz="2400" dirty="0"/>
              <a:t>super(</a:t>
            </a:r>
            <a:r>
              <a:rPr lang="zh-CN" altLang="en-US" sz="2400" dirty="0"/>
              <a:t>参数</a:t>
            </a:r>
            <a:r>
              <a:rPr lang="en-US" altLang="zh-CN" sz="2400" dirty="0"/>
              <a:t>)</a:t>
            </a:r>
            <a:r>
              <a:rPr lang="zh-CN" altLang="en-US" sz="2400" dirty="0"/>
              <a:t>调用只能放在派生类构造方法的第一行。</a:t>
            </a:r>
          </a:p>
          <a:p>
            <a:pPr lvl="1">
              <a:lnSpc>
                <a:spcPct val="150000"/>
              </a:lnSpc>
            </a:pPr>
            <a:r>
              <a:rPr lang="zh-CN" altLang="en-US" sz="2400" dirty="0"/>
              <a:t>派生类构造方法中没有显式调用基类构造方法，则默认调用基类的无参构造方法。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a:t>super</a:t>
            </a:r>
            <a:r>
              <a:rPr lang="zh-CN" altLang="en-US"/>
              <a:t>关键字</a:t>
            </a:r>
          </a:p>
        </p:txBody>
      </p:sp>
      <p:sp>
        <p:nvSpPr>
          <p:cNvPr id="15363" name="内容占位符 2"/>
          <p:cNvSpPr>
            <a:spLocks noGrp="1"/>
          </p:cNvSpPr>
          <p:nvPr>
            <p:ph idx="1"/>
          </p:nvPr>
        </p:nvSpPr>
        <p:spPr/>
        <p:txBody>
          <a:bodyPr/>
          <a:lstStyle/>
          <a:p>
            <a:pPr>
              <a:lnSpc>
                <a:spcPct val="150000"/>
              </a:lnSpc>
            </a:pPr>
            <a:r>
              <a:rPr lang="en-US" altLang="zh-CN" dirty="0"/>
              <a:t>super</a:t>
            </a:r>
            <a:r>
              <a:rPr lang="zh-CN" altLang="en-US" dirty="0"/>
              <a:t>用于引用基类中的属性或方法</a:t>
            </a:r>
            <a:endParaRPr lang="en-US" altLang="zh-CN" dirty="0"/>
          </a:p>
          <a:p>
            <a:pPr lvl="1">
              <a:lnSpc>
                <a:spcPct val="150000"/>
              </a:lnSpc>
            </a:pPr>
            <a:r>
              <a:rPr lang="en-US" altLang="zh-CN" sz="2400" dirty="0"/>
              <a:t>super.</a:t>
            </a:r>
            <a:r>
              <a:rPr lang="zh-CN" altLang="en-US" sz="2400" dirty="0"/>
              <a:t>属性、</a:t>
            </a:r>
            <a:r>
              <a:rPr lang="en-US" altLang="zh-CN" sz="2400" dirty="0"/>
              <a:t>super.</a:t>
            </a:r>
            <a:r>
              <a:rPr lang="zh-CN" altLang="en-US" sz="2400" dirty="0"/>
              <a:t>方法</a:t>
            </a:r>
            <a:r>
              <a:rPr lang="en-US" altLang="zh-CN" sz="2400" dirty="0"/>
              <a:t>()</a:t>
            </a:r>
          </a:p>
          <a:p>
            <a:pPr lvl="1">
              <a:lnSpc>
                <a:spcPct val="150000"/>
              </a:lnSpc>
            </a:pPr>
            <a:r>
              <a:rPr lang="zh-CN" altLang="en-US" sz="2400" dirty="0"/>
              <a:t>注意：</a:t>
            </a:r>
            <a:r>
              <a:rPr lang="en-US" altLang="zh-CN" sz="2400" dirty="0"/>
              <a:t>super</a:t>
            </a:r>
            <a:r>
              <a:rPr lang="zh-CN" altLang="en-US" sz="2400" dirty="0"/>
              <a:t>只能访问基类中的非</a:t>
            </a:r>
            <a:r>
              <a:rPr lang="en-US" altLang="zh-CN" sz="2400" dirty="0"/>
              <a:t>private</a:t>
            </a:r>
            <a:r>
              <a:rPr lang="zh-CN" altLang="en-US" sz="2400" dirty="0"/>
              <a:t>类型的属性或方法。</a:t>
            </a:r>
          </a:p>
          <a:p>
            <a:pPr>
              <a:lnSpc>
                <a:spcPct val="150000"/>
              </a:lnSpc>
            </a:pPr>
            <a:endParaRPr lang="en-US" altLang="zh-CN" dirty="0"/>
          </a:p>
          <a:p>
            <a:pPr>
              <a:lnSpc>
                <a:spcPct val="150000"/>
              </a:lnSpc>
            </a:pPr>
            <a:endParaRPr lang="zh-CN" altLang="en-US" dirty="0"/>
          </a:p>
        </p:txBody>
      </p:sp>
      <p:sp>
        <p:nvSpPr>
          <p:cNvPr id="23556" name="Rectangle 4"/>
          <p:cNvSpPr>
            <a:spLocks noChangeArrowheads="1"/>
          </p:cNvSpPr>
          <p:nvPr/>
        </p:nvSpPr>
        <p:spPr bwMode="auto">
          <a:xfrm>
            <a:off x="2600672" y="2996654"/>
            <a:ext cx="6519664" cy="3816722"/>
          </a:xfrm>
          <a:prstGeom prst="rect">
            <a:avLst/>
          </a:prstGeom>
          <a:solidFill>
            <a:srgbClr val="FFCC99"/>
          </a:solidFill>
          <a:ln w="9525">
            <a:solidFill>
              <a:schemeClr val="bg1"/>
            </a:solidFill>
            <a:miter lim="800000"/>
            <a:headEnd/>
            <a:tailEnd/>
          </a:ln>
        </p:spPr>
        <p:txBody>
          <a:bodyPr wrap="none"/>
          <a:lstStyle/>
          <a:p>
            <a:pPr>
              <a:defRPr/>
            </a:pPr>
            <a:r>
              <a:rPr lang="en-US" altLang="zh-CN" sz="2400" dirty="0">
                <a:solidFill>
                  <a:schemeClr val="tx1"/>
                </a:solidFill>
                <a:latin typeface="Arial" charset="0"/>
                <a:ea typeface="宋体" pitchFamily="2" charset="-122"/>
              </a:rPr>
              <a:t>class Person{</a:t>
            </a:r>
          </a:p>
          <a:p>
            <a:pPr lvl="1">
              <a:defRPr/>
            </a:pPr>
            <a:r>
              <a:rPr lang="en-US" altLang="zh-CN" sz="2400" dirty="0">
                <a:solidFill>
                  <a:schemeClr val="tx1"/>
                </a:solidFill>
                <a:latin typeface="Arial" charset="0"/>
                <a:ea typeface="宋体" pitchFamily="2" charset="-122"/>
              </a:rPr>
              <a:t>private String name;</a:t>
            </a:r>
          </a:p>
          <a:p>
            <a:pPr lvl="1">
              <a:defRPr/>
            </a:pPr>
            <a:r>
              <a:rPr lang="en-US" altLang="zh-CN" sz="2400" dirty="0">
                <a:solidFill>
                  <a:schemeClr val="tx1"/>
                </a:solidFill>
                <a:latin typeface="Arial" charset="0"/>
                <a:ea typeface="宋体" pitchFamily="2" charset="-122"/>
              </a:rPr>
              <a:t>public  void display(){  }</a:t>
            </a:r>
          </a:p>
          <a:p>
            <a:pPr>
              <a:defRPr/>
            </a:pPr>
            <a:r>
              <a:rPr lang="en-US" altLang="zh-CN" sz="2400" dirty="0">
                <a:solidFill>
                  <a:schemeClr val="tx1"/>
                </a:solidFill>
                <a:latin typeface="Arial" charset="0"/>
                <a:ea typeface="宋体" pitchFamily="2" charset="-122"/>
              </a:rPr>
              <a:t>}</a:t>
            </a:r>
          </a:p>
          <a:p>
            <a:pPr>
              <a:defRPr/>
            </a:pPr>
            <a:r>
              <a:rPr lang="en-US" altLang="zh-CN" sz="2400" dirty="0">
                <a:solidFill>
                  <a:schemeClr val="tx1"/>
                </a:solidFill>
                <a:latin typeface="Arial" charset="0"/>
                <a:ea typeface="宋体" pitchFamily="2" charset="-122"/>
              </a:rPr>
              <a:t>class Teacher extends Person{</a:t>
            </a:r>
          </a:p>
          <a:p>
            <a:pPr lvl="1">
              <a:defRPr/>
            </a:pPr>
            <a:r>
              <a:rPr lang="en-US" altLang="zh-CN" sz="2400" dirty="0">
                <a:solidFill>
                  <a:schemeClr val="tx1"/>
                </a:solidFill>
                <a:latin typeface="Arial" charset="0"/>
                <a:ea typeface="宋体" pitchFamily="2" charset="-122"/>
              </a:rPr>
              <a:t>public void </a:t>
            </a:r>
            <a:r>
              <a:rPr lang="en-US" altLang="zh-CN" sz="2400" dirty="0" err="1">
                <a:solidFill>
                  <a:schemeClr val="tx1"/>
                </a:solidFill>
                <a:latin typeface="Arial" charset="0"/>
                <a:ea typeface="宋体" pitchFamily="2" charset="-122"/>
              </a:rPr>
              <a:t>displayEx</a:t>
            </a:r>
            <a:r>
              <a:rPr lang="en-US" altLang="zh-CN" sz="2400" dirty="0">
                <a:solidFill>
                  <a:schemeClr val="tx1"/>
                </a:solidFill>
                <a:latin typeface="Arial" charset="0"/>
                <a:ea typeface="宋体" pitchFamily="2" charset="-122"/>
              </a:rPr>
              <a:t>(){</a:t>
            </a:r>
          </a:p>
          <a:p>
            <a:pPr lvl="2">
              <a:defRPr/>
            </a:pPr>
            <a:r>
              <a:rPr lang="en-US" altLang="zh-CN" sz="2400" dirty="0">
                <a:solidFill>
                  <a:srgbClr val="FF0000"/>
                </a:solidFill>
                <a:latin typeface="Arial" charset="0"/>
                <a:ea typeface="宋体" pitchFamily="2" charset="-122"/>
              </a:rPr>
              <a:t>super.name</a:t>
            </a:r>
            <a:r>
              <a:rPr lang="en-US" altLang="zh-CN" sz="2400" dirty="0">
                <a:solidFill>
                  <a:schemeClr val="tx1"/>
                </a:solidFill>
                <a:latin typeface="Arial" charset="0"/>
                <a:ea typeface="宋体" pitchFamily="2" charset="-122"/>
              </a:rPr>
              <a:t>="teacher"; </a:t>
            </a:r>
            <a:r>
              <a:rPr lang="en-US" altLang="zh-CN" sz="2400" dirty="0">
                <a:solidFill>
                  <a:srgbClr val="FF0000"/>
                </a:solidFill>
                <a:latin typeface="Arial" charset="0"/>
                <a:ea typeface="宋体" pitchFamily="2" charset="-122"/>
              </a:rPr>
              <a:t>//</a:t>
            </a:r>
            <a:r>
              <a:rPr lang="zh-CN" altLang="en-US" sz="2400" dirty="0">
                <a:solidFill>
                  <a:srgbClr val="FF0000"/>
                </a:solidFill>
                <a:latin typeface="Arial" charset="0"/>
                <a:ea typeface="宋体" pitchFamily="2" charset="-122"/>
              </a:rPr>
              <a:t>编译器报错</a:t>
            </a:r>
          </a:p>
          <a:p>
            <a:pPr lvl="2">
              <a:defRPr/>
            </a:pPr>
            <a:r>
              <a:rPr lang="en-US" altLang="zh-CN" sz="2400" dirty="0" err="1">
                <a:solidFill>
                  <a:srgbClr val="FF0000"/>
                </a:solidFill>
                <a:latin typeface="Arial" charset="0"/>
                <a:ea typeface="宋体" pitchFamily="2" charset="-122"/>
              </a:rPr>
              <a:t>super.display</a:t>
            </a:r>
            <a:r>
              <a:rPr lang="en-US" altLang="zh-CN" sz="2400" dirty="0">
                <a:solidFill>
                  <a:srgbClr val="FF0000"/>
                </a:solidFill>
                <a:latin typeface="Arial" charset="0"/>
                <a:ea typeface="宋体" pitchFamily="2" charset="-122"/>
              </a:rPr>
              <a:t>();</a:t>
            </a:r>
          </a:p>
          <a:p>
            <a:pPr lvl="1">
              <a:defRPr/>
            </a:pPr>
            <a:r>
              <a:rPr lang="en-US" altLang="zh-CN" sz="2400" dirty="0">
                <a:solidFill>
                  <a:schemeClr val="tx1"/>
                </a:solidFill>
                <a:latin typeface="Arial" charset="0"/>
                <a:ea typeface="宋体" pitchFamily="2" charset="-122"/>
              </a:rPr>
              <a:t>}</a:t>
            </a:r>
          </a:p>
          <a:p>
            <a:pPr>
              <a:defRPr/>
            </a:pPr>
            <a:r>
              <a:rPr lang="en-US" altLang="zh-CN" sz="2400" dirty="0">
                <a:solidFill>
                  <a:schemeClr val="tx1"/>
                </a:solidFill>
                <a:latin typeface="Arial" charset="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en-US" altLang="zh-CN" dirty="0"/>
              <a:t>super</a:t>
            </a:r>
            <a:r>
              <a:rPr lang="zh-CN" altLang="en-US" dirty="0"/>
              <a:t>关键字总结</a:t>
            </a:r>
          </a:p>
        </p:txBody>
      </p:sp>
      <p:sp>
        <p:nvSpPr>
          <p:cNvPr id="16387" name="Rectangle 3"/>
          <p:cNvSpPr>
            <a:spLocks noGrp="1"/>
          </p:cNvSpPr>
          <p:nvPr>
            <p:ph idx="1"/>
          </p:nvPr>
        </p:nvSpPr>
        <p:spPr/>
        <p:txBody>
          <a:bodyPr/>
          <a:lstStyle/>
          <a:p>
            <a:pPr>
              <a:lnSpc>
                <a:spcPct val="150000"/>
              </a:lnSpc>
            </a:pPr>
            <a:r>
              <a:rPr lang="zh-CN" altLang="en-US" dirty="0"/>
              <a:t>调用基类的属性</a:t>
            </a:r>
            <a:endParaRPr lang="en-US" altLang="zh-CN" dirty="0"/>
          </a:p>
          <a:p>
            <a:pPr lvl="1">
              <a:lnSpc>
                <a:spcPct val="150000"/>
              </a:lnSpc>
            </a:pPr>
            <a:r>
              <a:rPr lang="zh-CN" altLang="en-US" dirty="0"/>
              <a:t>只能访问基类非</a:t>
            </a:r>
            <a:r>
              <a:rPr lang="en-US" altLang="zh-CN" dirty="0"/>
              <a:t>private</a:t>
            </a:r>
            <a:r>
              <a:rPr lang="zh-CN" altLang="en-US" dirty="0"/>
              <a:t>类型的属性。</a:t>
            </a:r>
            <a:endParaRPr lang="en-US" altLang="zh-CN" dirty="0"/>
          </a:p>
          <a:p>
            <a:pPr lvl="1">
              <a:lnSpc>
                <a:spcPct val="150000"/>
              </a:lnSpc>
            </a:pPr>
            <a:r>
              <a:rPr lang="zh-CN" altLang="en-US" dirty="0"/>
              <a:t>使用 </a:t>
            </a:r>
            <a:r>
              <a:rPr lang="en-US" altLang="zh-CN" dirty="0"/>
              <a:t>super.</a:t>
            </a:r>
            <a:r>
              <a:rPr lang="zh-CN" altLang="en-US" dirty="0"/>
              <a:t>属性名称的形式，位置不固定。</a:t>
            </a:r>
            <a:endParaRPr lang="en-US" altLang="zh-CN" dirty="0"/>
          </a:p>
          <a:p>
            <a:pPr>
              <a:lnSpc>
                <a:spcPct val="150000"/>
              </a:lnSpc>
            </a:pPr>
            <a:r>
              <a:rPr lang="zh-CN" altLang="en-US" dirty="0"/>
              <a:t>调用基类的方法</a:t>
            </a:r>
          </a:p>
          <a:p>
            <a:pPr lvl="1">
              <a:lnSpc>
                <a:spcPct val="150000"/>
              </a:lnSpc>
            </a:pPr>
            <a:r>
              <a:rPr lang="en-US" altLang="zh-CN" dirty="0"/>
              <a:t>super()</a:t>
            </a:r>
            <a:r>
              <a:rPr lang="zh-CN" altLang="en-US" dirty="0"/>
              <a:t>或</a:t>
            </a:r>
            <a:r>
              <a:rPr lang="en-US" altLang="zh-CN" dirty="0"/>
              <a:t>super(</a:t>
            </a:r>
            <a:r>
              <a:rPr lang="zh-CN" altLang="en-US" dirty="0"/>
              <a:t>参数</a:t>
            </a:r>
            <a:r>
              <a:rPr lang="en-US" altLang="zh-CN" dirty="0"/>
              <a:t>)</a:t>
            </a:r>
            <a:r>
              <a:rPr lang="zh-CN" altLang="en-US" dirty="0"/>
              <a:t>调用基类的构造方法，只能放在派生类构造方法的第一行。</a:t>
            </a:r>
          </a:p>
          <a:p>
            <a:pPr lvl="1">
              <a:lnSpc>
                <a:spcPct val="150000"/>
              </a:lnSpc>
            </a:pPr>
            <a:r>
              <a:rPr lang="zh-CN" altLang="en-US" dirty="0"/>
              <a:t>派生类构造方法中没有显式调用基类构造方法，则默认调用基类的无参构造方法。</a:t>
            </a:r>
            <a:endParaRPr lang="en-US" altLang="zh-CN" dirty="0"/>
          </a:p>
          <a:p>
            <a:pPr lvl="1">
              <a:lnSpc>
                <a:spcPct val="150000"/>
              </a:lnSpc>
            </a:pPr>
            <a:r>
              <a:rPr lang="en-US" altLang="zh-CN" dirty="0"/>
              <a:t>super.</a:t>
            </a:r>
            <a:r>
              <a:rPr lang="zh-CN" altLang="en-US" dirty="0"/>
              <a:t>方法名</a:t>
            </a:r>
            <a:r>
              <a:rPr lang="en-US" altLang="zh-CN" dirty="0"/>
              <a:t>([</a:t>
            </a:r>
            <a:r>
              <a:rPr lang="zh-CN" altLang="en-US" dirty="0"/>
              <a:t>参数</a:t>
            </a:r>
            <a:r>
              <a:rPr lang="en-US" altLang="zh-CN" dirty="0"/>
              <a:t>]) </a:t>
            </a:r>
            <a:r>
              <a:rPr lang="zh-CN" altLang="en-US" dirty="0"/>
              <a:t>调用基类非</a:t>
            </a:r>
            <a:r>
              <a:rPr lang="en-US" altLang="zh-CN" dirty="0"/>
              <a:t>private</a:t>
            </a:r>
            <a:r>
              <a:rPr lang="zh-CN" altLang="en-US" dirty="0"/>
              <a:t>类型的普通方法，位置不固定。</a:t>
            </a:r>
            <a:endParaRPr lang="en-US" altLang="zh-CN" dirty="0"/>
          </a:p>
          <a:p>
            <a:pPr>
              <a:lnSpc>
                <a:spcPct val="150000"/>
              </a:lnSpc>
            </a:pPr>
            <a:r>
              <a:rPr lang="zh-CN" altLang="en-US" dirty="0"/>
              <a:t>区别于</a:t>
            </a:r>
            <a:r>
              <a:rPr lang="en-US" altLang="zh-CN" dirty="0"/>
              <a:t>this</a:t>
            </a:r>
            <a:r>
              <a:rPr lang="zh-CN" altLang="en-US" dirty="0"/>
              <a:t>关键字的使用</a:t>
            </a:r>
          </a:p>
        </p:txBody>
      </p:sp>
    </p:spTree>
    <p:extLst>
      <p:ext uri="{BB962C8B-B14F-4D97-AF65-F5344CB8AC3E}">
        <p14:creationId xmlns:p14="http://schemas.microsoft.com/office/powerpoint/2010/main" val="7372189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方法的重写　　　　　　　　　</a:t>
            </a:r>
            <a:endParaRPr lang="zh-CN" altLang="en-US" dirty="0"/>
          </a:p>
        </p:txBody>
      </p:sp>
      <p:sp>
        <p:nvSpPr>
          <p:cNvPr id="7171" name="内容占位符 2"/>
          <p:cNvSpPr>
            <a:spLocks noGrp="1"/>
          </p:cNvSpPr>
          <p:nvPr>
            <p:ph idx="1"/>
          </p:nvPr>
        </p:nvSpPr>
        <p:spPr/>
        <p:txBody>
          <a:bodyPr/>
          <a:lstStyle/>
          <a:p>
            <a:pPr>
              <a:lnSpc>
                <a:spcPct val="150000"/>
              </a:lnSpc>
            </a:pPr>
            <a:r>
              <a:rPr lang="zh-CN" altLang="en-US" dirty="0"/>
              <a:t>方法重写概念</a:t>
            </a:r>
            <a:endParaRPr lang="en-US" altLang="zh-CN" dirty="0"/>
          </a:p>
          <a:p>
            <a:pPr>
              <a:lnSpc>
                <a:spcPct val="150000"/>
              </a:lnSpc>
            </a:pPr>
            <a:r>
              <a:rPr lang="zh-CN" altLang="en-US" dirty="0"/>
              <a:t>方法重写的规则</a:t>
            </a:r>
            <a:endParaRPr lang="en-US" altLang="zh-CN" dirty="0"/>
          </a:p>
          <a:p>
            <a:pPr>
              <a:lnSpc>
                <a:spcPct val="150000"/>
              </a:lnSpc>
            </a:pPr>
            <a:r>
              <a:rPr lang="zh-CN" altLang="en-US" dirty="0"/>
              <a:t>方法重写的意义</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dirty="0"/>
              <a:t>讲授思路　　　　　　　　　</a:t>
            </a:r>
          </a:p>
        </p:txBody>
      </p:sp>
      <p:sp>
        <p:nvSpPr>
          <p:cNvPr id="7171" name="内容占位符 2"/>
          <p:cNvSpPr>
            <a:spLocks noGrp="1"/>
          </p:cNvSpPr>
          <p:nvPr>
            <p:ph idx="1"/>
          </p:nvPr>
        </p:nvSpPr>
        <p:spPr>
          <a:xfrm>
            <a:off x="609600" y="1160749"/>
            <a:ext cx="7358608" cy="4965415"/>
          </a:xfrm>
        </p:spPr>
        <p:txBody>
          <a:bodyPr/>
          <a:lstStyle/>
          <a:p>
            <a:pPr>
              <a:lnSpc>
                <a:spcPct val="150000"/>
              </a:lnSpc>
            </a:pPr>
            <a:r>
              <a:rPr lang="zh-CN" altLang="en-US" dirty="0"/>
              <a:t>继承的实现</a:t>
            </a:r>
            <a:endParaRPr lang="en-US" altLang="zh-CN" dirty="0"/>
          </a:p>
          <a:p>
            <a:pPr>
              <a:lnSpc>
                <a:spcPct val="150000"/>
              </a:lnSpc>
            </a:pPr>
            <a:r>
              <a:rPr lang="zh-CN" altLang="en-US" dirty="0"/>
              <a:t>方法重写</a:t>
            </a:r>
            <a:endParaRPr lang="en-US" altLang="zh-CN" dirty="0"/>
          </a:p>
          <a:p>
            <a:pPr>
              <a:lnSpc>
                <a:spcPct val="150000"/>
              </a:lnSpc>
            </a:pPr>
            <a:r>
              <a:rPr lang="zh-CN" altLang="en-US" dirty="0"/>
              <a:t>包的使用</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方法重写</a:t>
            </a:r>
          </a:p>
        </p:txBody>
      </p:sp>
      <p:sp>
        <p:nvSpPr>
          <p:cNvPr id="8195" name="内容占位符 2"/>
          <p:cNvSpPr>
            <a:spLocks noGrp="1"/>
          </p:cNvSpPr>
          <p:nvPr>
            <p:ph idx="1"/>
          </p:nvPr>
        </p:nvSpPr>
        <p:spPr/>
        <p:txBody>
          <a:bodyPr/>
          <a:lstStyle/>
          <a:p>
            <a:pPr>
              <a:lnSpc>
                <a:spcPct val="150000"/>
              </a:lnSpc>
            </a:pPr>
            <a:r>
              <a:rPr lang="zh-CN" altLang="zh-CN" dirty="0"/>
              <a:t>在继承</a:t>
            </a:r>
            <a:r>
              <a:rPr lang="zh-CN" altLang="en-US" dirty="0"/>
              <a:t>机制中派生</a:t>
            </a:r>
            <a:r>
              <a:rPr lang="zh-CN" altLang="zh-CN" dirty="0"/>
              <a:t>类继承了</a:t>
            </a:r>
            <a:r>
              <a:rPr lang="zh-CN" altLang="en-US" dirty="0"/>
              <a:t>基</a:t>
            </a:r>
            <a:r>
              <a:rPr lang="zh-CN" altLang="zh-CN" dirty="0"/>
              <a:t>类的属性和方法，同时还可以对</a:t>
            </a:r>
            <a:r>
              <a:rPr lang="zh-CN" altLang="en-US" dirty="0"/>
              <a:t>基</a:t>
            </a:r>
            <a:r>
              <a:rPr lang="zh-CN" altLang="zh-CN" dirty="0"/>
              <a:t>类中的属性和方法做进一步的扩充或者修改</a:t>
            </a:r>
            <a:r>
              <a:rPr lang="zh-CN" altLang="en-US" dirty="0"/>
              <a:t>；派生</a:t>
            </a:r>
            <a:r>
              <a:rPr lang="zh-CN" altLang="zh-CN" dirty="0"/>
              <a:t>类对</a:t>
            </a:r>
            <a:r>
              <a:rPr lang="zh-CN" altLang="en-US" dirty="0"/>
              <a:t>基</a:t>
            </a:r>
            <a:r>
              <a:rPr lang="zh-CN" altLang="zh-CN" dirty="0"/>
              <a:t>类中定义的方法进行重新实现</a:t>
            </a:r>
            <a:r>
              <a:rPr lang="zh-CN" altLang="en-US" dirty="0"/>
              <a:t>称为方法重写（</a:t>
            </a:r>
            <a:r>
              <a:rPr lang="en-US" altLang="zh-CN" dirty="0"/>
              <a:t>override</a:t>
            </a:r>
            <a:r>
              <a:rPr lang="zh-CN" altLang="en-US" dirty="0"/>
              <a:t>）。</a:t>
            </a:r>
            <a:endParaRPr lang="en-US" altLang="zh-CN" dirty="0"/>
          </a:p>
          <a:p>
            <a:pPr>
              <a:lnSpc>
                <a:spcPct val="150000"/>
              </a:lnSpc>
            </a:pPr>
            <a:endParaRPr lang="zh-CN" altLang="en-US" dirty="0"/>
          </a:p>
        </p:txBody>
      </p:sp>
      <p:sp>
        <p:nvSpPr>
          <p:cNvPr id="6" name="Rectangle 4"/>
          <p:cNvSpPr>
            <a:spLocks noChangeArrowheads="1"/>
          </p:cNvSpPr>
          <p:nvPr/>
        </p:nvSpPr>
        <p:spPr bwMode="auto">
          <a:xfrm>
            <a:off x="2927351" y="3212802"/>
            <a:ext cx="6048375" cy="3384550"/>
          </a:xfrm>
          <a:prstGeom prst="rect">
            <a:avLst/>
          </a:prstGeom>
          <a:solidFill>
            <a:srgbClr val="FFCC99"/>
          </a:solidFill>
          <a:ln w="9525">
            <a:solidFill>
              <a:schemeClr val="bg1"/>
            </a:solidFill>
            <a:miter lim="800000"/>
            <a:headEnd/>
            <a:tailEnd/>
          </a:ln>
        </p:spPr>
        <p:txBody>
          <a:bodyPr wrap="none"/>
          <a:lstStyle/>
          <a:p>
            <a:pPr>
              <a:defRPr/>
            </a:pPr>
            <a:r>
              <a:rPr lang="en-US" altLang="zh-CN" dirty="0">
                <a:solidFill>
                  <a:schemeClr val="tx1"/>
                </a:solidFill>
                <a:latin typeface="Arial" charset="0"/>
              </a:rPr>
              <a:t>class Person {</a:t>
            </a:r>
          </a:p>
          <a:p>
            <a:pPr lvl="1">
              <a:defRPr/>
            </a:pPr>
            <a:r>
              <a:rPr lang="en-US" altLang="zh-CN" dirty="0">
                <a:solidFill>
                  <a:schemeClr val="tx1"/>
                </a:solidFill>
                <a:latin typeface="Arial" charset="0"/>
              </a:rPr>
              <a:t>private String name;</a:t>
            </a:r>
          </a:p>
          <a:p>
            <a:pPr lvl="1">
              <a:defRPr/>
            </a:pPr>
            <a:r>
              <a:rPr lang="en-US" altLang="zh-CN" dirty="0">
                <a:solidFill>
                  <a:schemeClr val="tx1"/>
                </a:solidFill>
                <a:latin typeface="Arial" charset="0"/>
              </a:rPr>
              <a:t>public  void display() { </a:t>
            </a:r>
          </a:p>
          <a:p>
            <a:pPr lvl="1">
              <a:defRPr/>
            </a:pPr>
            <a:r>
              <a:rPr lang="en-US" altLang="zh-CN" dirty="0">
                <a:solidFill>
                  <a:schemeClr val="tx1"/>
                </a:solidFill>
                <a:latin typeface="Arial" charset="0"/>
              </a:rPr>
              <a:t>    </a:t>
            </a:r>
            <a:r>
              <a:rPr lang="en-US" altLang="zh-CN" dirty="0" err="1">
                <a:solidFill>
                  <a:schemeClr val="tx1"/>
                </a:solidFill>
                <a:latin typeface="Arial" charset="0"/>
              </a:rPr>
              <a:t>System.out.println</a:t>
            </a:r>
            <a:r>
              <a:rPr lang="en-US" altLang="zh-CN" dirty="0"/>
              <a:t>("Person display");</a:t>
            </a:r>
            <a:endParaRPr lang="en-US" altLang="zh-CN" dirty="0">
              <a:solidFill>
                <a:schemeClr val="tx1"/>
              </a:solidFill>
              <a:latin typeface="Arial" charset="0"/>
            </a:endParaRPr>
          </a:p>
          <a:p>
            <a:pPr lvl="1">
              <a:defRPr/>
            </a:pPr>
            <a:r>
              <a:rPr lang="en-US" altLang="zh-CN" dirty="0">
                <a:solidFill>
                  <a:schemeClr val="tx1"/>
                </a:solidFill>
                <a:latin typeface="Arial" charset="0"/>
              </a:rPr>
              <a:t>}</a:t>
            </a:r>
          </a:p>
          <a:p>
            <a:pPr>
              <a:defRPr/>
            </a:pPr>
            <a:r>
              <a:rPr lang="en-US" altLang="zh-CN" dirty="0">
                <a:solidFill>
                  <a:schemeClr val="tx1"/>
                </a:solidFill>
                <a:latin typeface="Arial" charset="0"/>
              </a:rPr>
              <a:t>}</a:t>
            </a:r>
          </a:p>
          <a:p>
            <a:pPr>
              <a:defRPr/>
            </a:pPr>
            <a:r>
              <a:rPr lang="en-US" altLang="zh-CN" dirty="0">
                <a:solidFill>
                  <a:schemeClr val="tx1"/>
                </a:solidFill>
                <a:latin typeface="Arial" charset="0"/>
              </a:rPr>
              <a:t>class Teacher extends Person{</a:t>
            </a:r>
          </a:p>
          <a:p>
            <a:pPr lvl="1">
              <a:defRPr/>
            </a:pPr>
            <a:r>
              <a:rPr lang="en-US" altLang="zh-CN" dirty="0">
                <a:solidFill>
                  <a:schemeClr val="tx1"/>
                </a:solidFill>
                <a:latin typeface="Arial" charset="0"/>
              </a:rPr>
              <a:t>public void display(){</a:t>
            </a:r>
          </a:p>
          <a:p>
            <a:pPr lvl="1">
              <a:defRPr/>
            </a:pPr>
            <a:r>
              <a:rPr lang="en-US" altLang="zh-CN" dirty="0">
                <a:solidFill>
                  <a:schemeClr val="tx1"/>
                </a:solidFill>
                <a:latin typeface="Arial" charset="0"/>
              </a:rPr>
              <a:t>    </a:t>
            </a:r>
            <a:r>
              <a:rPr lang="en-US" altLang="zh-CN" dirty="0" err="1">
                <a:solidFill>
                  <a:schemeClr val="tx1"/>
                </a:solidFill>
                <a:latin typeface="Arial" charset="0"/>
              </a:rPr>
              <a:t>System.out.println</a:t>
            </a:r>
            <a:r>
              <a:rPr lang="en-US" altLang="zh-CN" dirty="0"/>
              <a:t>("Teacher display");</a:t>
            </a:r>
            <a:endParaRPr lang="en-US" altLang="zh-CN" dirty="0">
              <a:solidFill>
                <a:schemeClr val="tx1"/>
              </a:solidFill>
              <a:latin typeface="Arial" charset="0"/>
            </a:endParaRPr>
          </a:p>
          <a:p>
            <a:pPr lvl="1">
              <a:defRPr/>
            </a:pPr>
            <a:r>
              <a:rPr lang="en-US" altLang="zh-CN" dirty="0">
                <a:solidFill>
                  <a:schemeClr val="tx1"/>
                </a:solidFill>
                <a:latin typeface="Arial" charset="0"/>
              </a:rPr>
              <a:t>}</a:t>
            </a:r>
          </a:p>
          <a:p>
            <a:pPr>
              <a:defRPr/>
            </a:pPr>
            <a:r>
              <a:rPr lang="en-US" altLang="zh-CN" dirty="0">
                <a:solidFill>
                  <a:schemeClr val="tx1"/>
                </a:solidFill>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t>方法重写</a:t>
            </a:r>
          </a:p>
        </p:txBody>
      </p:sp>
      <p:sp>
        <p:nvSpPr>
          <p:cNvPr id="4" name="Rectangle 4"/>
          <p:cNvSpPr>
            <a:spLocks noChangeArrowheads="1"/>
          </p:cNvSpPr>
          <p:nvPr/>
        </p:nvSpPr>
        <p:spPr bwMode="auto">
          <a:xfrm>
            <a:off x="263352" y="1052736"/>
            <a:ext cx="5904656" cy="5256584"/>
          </a:xfrm>
          <a:prstGeom prst="rect">
            <a:avLst/>
          </a:prstGeom>
          <a:solidFill>
            <a:srgbClr val="FFCC99"/>
          </a:solidFill>
          <a:ln w="9525">
            <a:solidFill>
              <a:schemeClr val="bg1"/>
            </a:solidFill>
            <a:miter lim="800000"/>
            <a:headEnd/>
            <a:tailEnd/>
          </a:ln>
        </p:spPr>
        <p:txBody>
          <a:bodyPr wrap="none"/>
          <a:lstStyle/>
          <a:p>
            <a:pPr eaLnBrk="0" hangingPunct="0">
              <a:spcBef>
                <a:spcPct val="20000"/>
              </a:spcBef>
              <a:defRPr/>
            </a:pPr>
            <a:r>
              <a:rPr lang="en-US" altLang="zh-CN" dirty="0">
                <a:solidFill>
                  <a:schemeClr val="tx1"/>
                </a:solidFill>
                <a:latin typeface="微软雅黑" pitchFamily="34" charset="-122"/>
                <a:ea typeface="微软雅黑" pitchFamily="34" charset="-122"/>
              </a:rPr>
              <a:t>public class </a:t>
            </a:r>
            <a:r>
              <a:rPr lang="en-US" altLang="zh-CN" dirty="0" err="1">
                <a:solidFill>
                  <a:schemeClr val="tx1"/>
                </a:solidFill>
                <a:latin typeface="微软雅黑" pitchFamily="34" charset="-122"/>
                <a:ea typeface="微软雅黑" pitchFamily="34" charset="-122"/>
              </a:rPr>
              <a:t>TestOverride</a:t>
            </a:r>
            <a:r>
              <a:rPr lang="en-US" altLang="zh-CN" dirty="0">
                <a:solidFill>
                  <a:schemeClr val="tx1"/>
                </a:solidFill>
                <a:latin typeface="微软雅黑" pitchFamily="34" charset="-122"/>
                <a:ea typeface="微软雅黑" pitchFamily="34" charset="-122"/>
              </a:rPr>
              <a:t> {</a:t>
            </a:r>
          </a:p>
          <a:p>
            <a:pPr eaLnBrk="0" hangingPunct="0">
              <a:spcBef>
                <a:spcPct val="20000"/>
              </a:spcBef>
              <a:defRPr/>
            </a:pPr>
            <a:r>
              <a:rPr lang="en-US" altLang="zh-CN" dirty="0">
                <a:solidFill>
                  <a:schemeClr val="tx1"/>
                </a:solidFill>
                <a:latin typeface="微软雅黑" pitchFamily="34" charset="-122"/>
                <a:ea typeface="微软雅黑" pitchFamily="34" charset="-122"/>
              </a:rPr>
              <a:t>        public static void main (String[] </a:t>
            </a:r>
            <a:r>
              <a:rPr lang="en-US" altLang="zh-CN" dirty="0" err="1">
                <a:solidFill>
                  <a:schemeClr val="tx1"/>
                </a:solidFill>
                <a:latin typeface="微软雅黑" pitchFamily="34" charset="-122"/>
                <a:ea typeface="微软雅黑" pitchFamily="34" charset="-122"/>
              </a:rPr>
              <a:t>args</a:t>
            </a:r>
            <a:r>
              <a:rPr lang="en-US" altLang="zh-CN" dirty="0">
                <a:solidFill>
                  <a:schemeClr val="tx1"/>
                </a:solidFill>
                <a:latin typeface="微软雅黑" pitchFamily="34" charset="-122"/>
                <a:ea typeface="微软雅黑" pitchFamily="34" charset="-122"/>
              </a:rPr>
              <a:t>) {</a:t>
            </a:r>
          </a:p>
          <a:p>
            <a:pPr eaLnBrk="0" hangingPunct="0">
              <a:spcBef>
                <a:spcPct val="20000"/>
              </a:spcBef>
              <a:defRPr/>
            </a:pPr>
            <a:r>
              <a:rPr lang="en-US" altLang="zh-CN" dirty="0">
                <a:solidFill>
                  <a:schemeClr val="tx1"/>
                </a:solidFill>
                <a:latin typeface="微软雅黑" pitchFamily="34" charset="-122"/>
                <a:ea typeface="微软雅黑" pitchFamily="34" charset="-122"/>
              </a:rPr>
              <a:t>	Person </a:t>
            </a:r>
            <a:r>
              <a:rPr lang="en-US" altLang="zh-CN" dirty="0" err="1">
                <a:solidFill>
                  <a:schemeClr val="tx1"/>
                </a:solidFill>
                <a:latin typeface="微软雅黑" pitchFamily="34" charset="-122"/>
                <a:ea typeface="微软雅黑" pitchFamily="34" charset="-122"/>
              </a:rPr>
              <a:t>person</a:t>
            </a:r>
            <a:r>
              <a:rPr lang="en-US" altLang="zh-CN" dirty="0">
                <a:solidFill>
                  <a:schemeClr val="tx1"/>
                </a:solidFill>
                <a:latin typeface="微软雅黑" pitchFamily="34" charset="-122"/>
                <a:ea typeface="微软雅黑" pitchFamily="34" charset="-122"/>
              </a:rPr>
              <a:t> = new Person();</a:t>
            </a:r>
          </a:p>
          <a:p>
            <a:pPr eaLnBrk="0" hangingPunct="0">
              <a:spcBef>
                <a:spcPct val="20000"/>
              </a:spcBef>
              <a:defRPr/>
            </a:pPr>
            <a:r>
              <a:rPr lang="en-US" altLang="zh-CN" dirty="0">
                <a:solidFill>
                  <a:schemeClr val="tx1"/>
                </a:solidFill>
                <a:latin typeface="微软雅黑" pitchFamily="34" charset="-122"/>
                <a:ea typeface="微软雅黑" pitchFamily="34" charset="-122"/>
              </a:rPr>
              <a:t>	Teacher </a:t>
            </a:r>
            <a:r>
              <a:rPr lang="en-US" altLang="zh-CN" dirty="0" err="1">
                <a:solidFill>
                  <a:schemeClr val="tx1"/>
                </a:solidFill>
                <a:latin typeface="微软雅黑" pitchFamily="34" charset="-122"/>
                <a:ea typeface="微软雅黑" pitchFamily="34" charset="-122"/>
              </a:rPr>
              <a:t>teacher</a:t>
            </a:r>
            <a:r>
              <a:rPr lang="en-US" altLang="zh-CN" dirty="0">
                <a:solidFill>
                  <a:schemeClr val="tx1"/>
                </a:solidFill>
                <a:latin typeface="微软雅黑" pitchFamily="34" charset="-122"/>
                <a:ea typeface="微软雅黑" pitchFamily="34" charset="-122"/>
              </a:rPr>
              <a:t> =new Teacher();</a:t>
            </a:r>
          </a:p>
          <a:p>
            <a:pPr eaLnBrk="0" hangingPunct="0">
              <a:spcBef>
                <a:spcPct val="20000"/>
              </a:spcBef>
              <a:defRPr/>
            </a:pP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person.display</a:t>
            </a:r>
            <a:r>
              <a:rPr lang="en-US" altLang="zh-CN" dirty="0">
                <a:solidFill>
                  <a:schemeClr val="tx1"/>
                </a:solidFill>
                <a:latin typeface="微软雅黑" pitchFamily="34" charset="-122"/>
                <a:ea typeface="微软雅黑" pitchFamily="34" charset="-122"/>
              </a:rPr>
              <a:t>();</a:t>
            </a:r>
          </a:p>
          <a:p>
            <a:pPr eaLnBrk="0" hangingPunct="0">
              <a:spcBef>
                <a:spcPct val="20000"/>
              </a:spcBef>
              <a:defRPr/>
            </a:pP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teacher.display</a:t>
            </a:r>
            <a:r>
              <a:rPr lang="en-US" altLang="zh-CN" dirty="0">
                <a:solidFill>
                  <a:schemeClr val="tx1"/>
                </a:solidFill>
                <a:latin typeface="微软雅黑" pitchFamily="34" charset="-122"/>
                <a:ea typeface="微软雅黑" pitchFamily="34" charset="-122"/>
              </a:rPr>
              <a:t>();</a:t>
            </a:r>
          </a:p>
          <a:p>
            <a:pPr eaLnBrk="0" hangingPunct="0">
              <a:spcBef>
                <a:spcPct val="20000"/>
              </a:spcBef>
              <a:defRPr/>
            </a:pPr>
            <a:endParaRPr lang="en-US" altLang="zh-CN" dirty="0">
              <a:solidFill>
                <a:schemeClr val="tx1"/>
              </a:solidFill>
              <a:latin typeface="微软雅黑" pitchFamily="34" charset="-122"/>
              <a:ea typeface="微软雅黑" pitchFamily="34" charset="-122"/>
            </a:endParaRPr>
          </a:p>
          <a:p>
            <a:pPr eaLnBrk="0" hangingPunct="0">
              <a:spcBef>
                <a:spcPct val="20000"/>
              </a:spcBef>
              <a:defRPr/>
            </a:pPr>
            <a:r>
              <a:rPr lang="en-US" altLang="zh-CN" dirty="0">
                <a:solidFill>
                  <a:schemeClr val="tx1"/>
                </a:solidFill>
                <a:latin typeface="微软雅黑" pitchFamily="34" charset="-122"/>
                <a:ea typeface="微软雅黑" pitchFamily="34" charset="-122"/>
              </a:rPr>
              <a:t>        }</a:t>
            </a:r>
          </a:p>
          <a:p>
            <a:pPr eaLnBrk="0" hangingPunct="0">
              <a:spcBef>
                <a:spcPct val="20000"/>
              </a:spcBef>
              <a:defRPr/>
            </a:pPr>
            <a:r>
              <a:rPr lang="en-US" altLang="zh-CN" dirty="0">
                <a:solidFill>
                  <a:schemeClr val="tx1"/>
                </a:solidFill>
                <a:latin typeface="微软雅黑" pitchFamily="34" charset="-122"/>
                <a:ea typeface="微软雅黑" pitchFamily="34" charset="-122"/>
              </a:rPr>
              <a:t>}</a:t>
            </a:r>
          </a:p>
          <a:p>
            <a:pPr eaLnBrk="0" hangingPunct="0">
              <a:spcBef>
                <a:spcPct val="20000"/>
              </a:spcBef>
              <a:defRPr/>
            </a:pPr>
            <a:r>
              <a:rPr lang="en-US" altLang="zh-CN" dirty="0">
                <a:solidFill>
                  <a:schemeClr val="tx1"/>
                </a:solidFill>
                <a:latin typeface="微软雅黑" pitchFamily="34" charset="-122"/>
                <a:ea typeface="微软雅黑" pitchFamily="34" charset="-122"/>
              </a:rPr>
              <a:t>class Person{</a:t>
            </a:r>
          </a:p>
          <a:p>
            <a:pPr marL="0" lvl="1" eaLnBrk="0" hangingPunct="0">
              <a:spcBef>
                <a:spcPct val="20000"/>
              </a:spcBef>
              <a:defRPr/>
            </a:pPr>
            <a:r>
              <a:rPr lang="en-US" altLang="zh-CN" dirty="0">
                <a:solidFill>
                  <a:schemeClr val="tx1"/>
                </a:solidFill>
                <a:latin typeface="微软雅黑" pitchFamily="34" charset="-122"/>
                <a:ea typeface="微软雅黑" pitchFamily="34" charset="-122"/>
              </a:rPr>
              <a:t>        private String name;</a:t>
            </a:r>
          </a:p>
          <a:p>
            <a:pPr marL="0" lvl="1" eaLnBrk="0" hangingPunct="0">
              <a:spcBef>
                <a:spcPct val="20000"/>
              </a:spcBef>
              <a:defRPr/>
            </a:pPr>
            <a:r>
              <a:rPr lang="en-US" altLang="zh-CN" dirty="0">
                <a:solidFill>
                  <a:schemeClr val="tx1"/>
                </a:solidFill>
                <a:latin typeface="微软雅黑" pitchFamily="34" charset="-122"/>
                <a:ea typeface="微软雅黑" pitchFamily="34" charset="-122"/>
              </a:rPr>
              <a:t>        public  void display() { </a:t>
            </a:r>
          </a:p>
          <a:p>
            <a:pPr marL="0" lvl="1" eaLnBrk="0" hangingPunct="0">
              <a:spcBef>
                <a:spcPct val="20000"/>
              </a:spcBef>
              <a:defRPr/>
            </a:pP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System.out.println</a:t>
            </a:r>
            <a:r>
              <a:rPr lang="en-US" altLang="zh-CN" dirty="0"/>
              <a:t> ("Person display");</a:t>
            </a:r>
            <a:endParaRPr lang="en-US" altLang="zh-CN" dirty="0">
              <a:solidFill>
                <a:schemeClr val="tx1"/>
              </a:solidFill>
              <a:latin typeface="微软雅黑" pitchFamily="34" charset="-122"/>
              <a:ea typeface="微软雅黑" pitchFamily="34" charset="-122"/>
            </a:endParaRPr>
          </a:p>
          <a:p>
            <a:pPr marL="0" lvl="1" eaLnBrk="0" hangingPunct="0">
              <a:spcBef>
                <a:spcPct val="20000"/>
              </a:spcBef>
              <a:defRPr/>
            </a:pPr>
            <a:r>
              <a:rPr lang="en-US" altLang="zh-CN" dirty="0">
                <a:solidFill>
                  <a:schemeClr val="tx1"/>
                </a:solidFill>
                <a:latin typeface="微软雅黑" pitchFamily="34" charset="-122"/>
                <a:ea typeface="微软雅黑" pitchFamily="34" charset="-122"/>
              </a:rPr>
              <a:t>        }</a:t>
            </a:r>
          </a:p>
          <a:p>
            <a:pPr eaLnBrk="0" hangingPunct="0">
              <a:spcBef>
                <a:spcPct val="20000"/>
              </a:spcBef>
              <a:defRPr/>
            </a:pPr>
            <a:r>
              <a:rPr lang="en-US" altLang="zh-CN" dirty="0">
                <a:solidFill>
                  <a:schemeClr val="tx1"/>
                </a:solidFill>
                <a:latin typeface="微软雅黑" pitchFamily="34" charset="-122"/>
                <a:ea typeface="微软雅黑" pitchFamily="34" charset="-122"/>
              </a:rPr>
              <a:t>}</a:t>
            </a:r>
          </a:p>
        </p:txBody>
      </p:sp>
      <p:sp>
        <p:nvSpPr>
          <p:cNvPr id="2" name="矩形 1"/>
          <p:cNvSpPr/>
          <p:nvPr/>
        </p:nvSpPr>
        <p:spPr>
          <a:xfrm>
            <a:off x="7476492" y="3861048"/>
            <a:ext cx="2567608" cy="1348061"/>
          </a:xfrm>
          <a:prstGeom prst="rect">
            <a:avLst/>
          </a:prstGeom>
          <a:solidFill>
            <a:schemeClr val="bg1"/>
          </a:solidFill>
        </p:spPr>
        <p:txBody>
          <a:bodyPr wrap="square">
            <a:spAutoFit/>
          </a:bodyPr>
          <a:lstStyle/>
          <a:p>
            <a:pPr eaLnBrk="0" hangingPunct="0">
              <a:spcBef>
                <a:spcPct val="20000"/>
              </a:spcBef>
              <a:defRPr/>
            </a:pPr>
            <a:r>
              <a:rPr lang="zh-CN" altLang="en-US" sz="2400" dirty="0">
                <a:solidFill>
                  <a:schemeClr val="tx1"/>
                </a:solidFill>
                <a:latin typeface="微软雅黑" pitchFamily="34" charset="-122"/>
                <a:ea typeface="微软雅黑" pitchFamily="34" charset="-122"/>
              </a:rPr>
              <a:t>输出结果：</a:t>
            </a:r>
            <a:endParaRPr lang="en-US" altLang="zh-CN" sz="2400" dirty="0">
              <a:solidFill>
                <a:schemeClr val="tx1"/>
              </a:solidFill>
              <a:latin typeface="微软雅黑" pitchFamily="34" charset="-122"/>
              <a:ea typeface="微软雅黑" pitchFamily="34" charset="-122"/>
            </a:endParaRPr>
          </a:p>
          <a:p>
            <a:pPr eaLnBrk="0" hangingPunct="0">
              <a:spcBef>
                <a:spcPct val="20000"/>
              </a:spcBef>
              <a:defRPr/>
            </a:pPr>
            <a:r>
              <a:rPr lang="en-US" altLang="zh-CN" sz="2400" dirty="0">
                <a:solidFill>
                  <a:schemeClr val="tx1"/>
                </a:solidFill>
                <a:latin typeface="微软雅黑" pitchFamily="34" charset="-122"/>
                <a:ea typeface="微软雅黑" pitchFamily="34" charset="-122"/>
              </a:rPr>
              <a:t>Person display</a:t>
            </a:r>
          </a:p>
          <a:p>
            <a:pPr eaLnBrk="0" hangingPunct="0">
              <a:spcBef>
                <a:spcPct val="20000"/>
              </a:spcBef>
              <a:defRPr/>
            </a:pPr>
            <a:r>
              <a:rPr lang="en-US" altLang="zh-CN" sz="2400" dirty="0">
                <a:solidFill>
                  <a:schemeClr val="tx1"/>
                </a:solidFill>
                <a:latin typeface="微软雅黑" pitchFamily="34" charset="-122"/>
                <a:ea typeface="微软雅黑" pitchFamily="34" charset="-122"/>
              </a:rPr>
              <a:t>Person display</a:t>
            </a:r>
          </a:p>
        </p:txBody>
      </p:sp>
      <p:sp>
        <p:nvSpPr>
          <p:cNvPr id="7" name="矩形 6"/>
          <p:cNvSpPr/>
          <p:nvPr/>
        </p:nvSpPr>
        <p:spPr>
          <a:xfrm>
            <a:off x="7476492" y="3861048"/>
            <a:ext cx="2567608" cy="1348061"/>
          </a:xfrm>
          <a:prstGeom prst="rect">
            <a:avLst/>
          </a:prstGeom>
          <a:solidFill>
            <a:schemeClr val="bg1"/>
          </a:solidFill>
        </p:spPr>
        <p:txBody>
          <a:bodyPr wrap="square">
            <a:spAutoFit/>
          </a:bodyPr>
          <a:lstStyle/>
          <a:p>
            <a:pPr eaLnBrk="0" hangingPunct="0">
              <a:spcBef>
                <a:spcPct val="20000"/>
              </a:spcBef>
              <a:defRPr/>
            </a:pPr>
            <a:r>
              <a:rPr lang="zh-CN" altLang="en-US" sz="2400" dirty="0">
                <a:solidFill>
                  <a:schemeClr val="tx1"/>
                </a:solidFill>
                <a:latin typeface="微软雅黑" pitchFamily="34" charset="-122"/>
                <a:ea typeface="微软雅黑" pitchFamily="34" charset="-122"/>
              </a:rPr>
              <a:t>输出结果：</a:t>
            </a:r>
            <a:endParaRPr lang="en-US" altLang="zh-CN" sz="2400" dirty="0">
              <a:solidFill>
                <a:schemeClr val="tx1"/>
              </a:solidFill>
              <a:latin typeface="微软雅黑" pitchFamily="34" charset="-122"/>
              <a:ea typeface="微软雅黑" pitchFamily="34" charset="-122"/>
            </a:endParaRPr>
          </a:p>
          <a:p>
            <a:pPr eaLnBrk="0" hangingPunct="0">
              <a:spcBef>
                <a:spcPct val="20000"/>
              </a:spcBef>
              <a:defRPr/>
            </a:pPr>
            <a:r>
              <a:rPr lang="en-US" altLang="zh-CN" sz="2400" dirty="0">
                <a:solidFill>
                  <a:schemeClr val="tx1"/>
                </a:solidFill>
                <a:latin typeface="微软雅黑" pitchFamily="34" charset="-122"/>
                <a:ea typeface="微软雅黑" pitchFamily="34" charset="-122"/>
              </a:rPr>
              <a:t>Person display</a:t>
            </a:r>
          </a:p>
          <a:p>
            <a:pPr eaLnBrk="0" hangingPunct="0">
              <a:spcBef>
                <a:spcPct val="20000"/>
              </a:spcBef>
              <a:defRPr/>
            </a:pPr>
            <a:r>
              <a:rPr lang="en-US" altLang="zh-CN" sz="2400" dirty="0">
                <a:solidFill>
                  <a:srgbClr val="FF0000"/>
                </a:solidFill>
                <a:latin typeface="微软雅黑" pitchFamily="34" charset="-122"/>
                <a:ea typeface="微软雅黑" pitchFamily="34" charset="-122"/>
              </a:rPr>
              <a:t>Teacher display</a:t>
            </a:r>
          </a:p>
        </p:txBody>
      </p:sp>
      <p:sp>
        <p:nvSpPr>
          <p:cNvPr id="8" name="Rectangle 4"/>
          <p:cNvSpPr>
            <a:spLocks noChangeArrowheads="1"/>
          </p:cNvSpPr>
          <p:nvPr/>
        </p:nvSpPr>
        <p:spPr bwMode="auto">
          <a:xfrm>
            <a:off x="6168008" y="1052737"/>
            <a:ext cx="5855296" cy="2160240"/>
          </a:xfrm>
          <a:prstGeom prst="rect">
            <a:avLst/>
          </a:prstGeom>
          <a:solidFill>
            <a:srgbClr val="FFCC99"/>
          </a:solidFill>
          <a:ln w="9525">
            <a:solidFill>
              <a:schemeClr val="bg1"/>
            </a:solidFill>
            <a:miter lim="800000"/>
            <a:headEnd/>
            <a:tailEnd/>
          </a:ln>
        </p:spPr>
        <p:txBody>
          <a:bodyPr wrap="none"/>
          <a:lstStyle/>
          <a:p>
            <a:pPr eaLnBrk="0" hangingPunct="0">
              <a:spcBef>
                <a:spcPct val="20000"/>
              </a:spcBef>
              <a:defRPr/>
            </a:pPr>
            <a:r>
              <a:rPr lang="en-US" altLang="zh-CN" dirty="0">
                <a:solidFill>
                  <a:schemeClr val="tx1"/>
                </a:solidFill>
                <a:latin typeface="微软雅黑" pitchFamily="34" charset="-122"/>
                <a:ea typeface="微软雅黑" pitchFamily="34" charset="-122"/>
              </a:rPr>
              <a:t>class Teacher extends Person {</a:t>
            </a:r>
          </a:p>
          <a:p>
            <a:pPr eaLnBrk="0" hangingPunct="0">
              <a:spcBef>
                <a:spcPct val="20000"/>
              </a:spcBef>
              <a:defRPr/>
            </a:pPr>
            <a:r>
              <a:rPr lang="en-US" altLang="zh-CN" dirty="0">
                <a:solidFill>
                  <a:schemeClr val="tx1"/>
                </a:solidFill>
                <a:latin typeface="微软雅黑" pitchFamily="34" charset="-122"/>
                <a:ea typeface="微软雅黑" pitchFamily="34" charset="-122"/>
              </a:rPr>
              <a:t>}</a:t>
            </a:r>
          </a:p>
          <a:p>
            <a:pPr>
              <a:defRPr/>
            </a:pPr>
            <a:endParaRPr lang="en-US" altLang="zh-CN" dirty="0">
              <a:solidFill>
                <a:schemeClr val="tx1"/>
              </a:solidFill>
              <a:latin typeface="Arial" charset="0"/>
            </a:endParaRPr>
          </a:p>
        </p:txBody>
      </p:sp>
      <p:sp>
        <p:nvSpPr>
          <p:cNvPr id="5" name="TextBox 12"/>
          <p:cNvSpPr txBox="1">
            <a:spLocks noChangeArrowheads="1"/>
          </p:cNvSpPr>
          <p:nvPr/>
        </p:nvSpPr>
        <p:spPr bwMode="auto">
          <a:xfrm>
            <a:off x="6192688" y="1484784"/>
            <a:ext cx="5735960" cy="152041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marL="0" lvl="1">
              <a:spcBef>
                <a:spcPct val="20000"/>
              </a:spcBef>
              <a:defRPr/>
            </a:pPr>
            <a:r>
              <a:rPr lang="en-US" altLang="zh-CN" dirty="0">
                <a:solidFill>
                  <a:schemeClr val="tx1"/>
                </a:solidFill>
                <a:latin typeface="微软雅黑" pitchFamily="34" charset="-122"/>
                <a:ea typeface="微软雅黑" pitchFamily="34" charset="-122"/>
              </a:rPr>
              <a:t>        public  void display() { </a:t>
            </a:r>
          </a:p>
          <a:p>
            <a:pPr marL="0" lvl="1">
              <a:spcBef>
                <a:spcPct val="20000"/>
              </a:spcBef>
              <a:defRPr/>
            </a:pPr>
            <a:r>
              <a:rPr lang="en-US" altLang="zh-CN" dirty="0">
                <a:solidFill>
                  <a:schemeClr val="tx1"/>
                </a:solidFill>
                <a:latin typeface="微软雅黑" pitchFamily="34" charset="-122"/>
                <a:ea typeface="微软雅黑" pitchFamily="34" charset="-122"/>
              </a:rPr>
              <a:t>                </a:t>
            </a:r>
            <a:r>
              <a:rPr lang="en-US" altLang="zh-CN" dirty="0" err="1">
                <a:solidFill>
                  <a:srgbClr val="FF0000"/>
                </a:solidFill>
                <a:ea typeface="宋体" pitchFamily="2" charset="-122"/>
              </a:rPr>
              <a:t>System.out.println</a:t>
            </a:r>
            <a:r>
              <a:rPr lang="en-US" altLang="zh-CN" dirty="0">
                <a:solidFill>
                  <a:srgbClr val="FF0000"/>
                </a:solidFill>
                <a:ea typeface="宋体" pitchFamily="2" charset="-122"/>
              </a:rPr>
              <a:t>("Teacher display");</a:t>
            </a:r>
            <a:endParaRPr lang="en-US" altLang="zh-CN" dirty="0">
              <a:solidFill>
                <a:schemeClr val="tx1"/>
              </a:solidFill>
              <a:latin typeface="微软雅黑" pitchFamily="34" charset="-122"/>
              <a:ea typeface="微软雅黑" pitchFamily="34" charset="-122"/>
            </a:endParaRPr>
          </a:p>
          <a:p>
            <a:pPr marL="0" lvl="1">
              <a:spcBef>
                <a:spcPct val="20000"/>
              </a:spcBef>
              <a:defRPr/>
            </a:pPr>
            <a:r>
              <a:rPr lang="en-US" altLang="zh-CN" dirty="0">
                <a:solidFill>
                  <a:schemeClr val="tx1"/>
                </a:solidFill>
                <a:latin typeface="微软雅黑" pitchFamily="34" charset="-122"/>
                <a:ea typeface="微软雅黑" pitchFamily="34" charset="-122"/>
              </a:rPr>
              <a:t>        }</a:t>
            </a:r>
            <a:r>
              <a:rPr lang="en-US" altLang="zh-CN" sz="2400" dirty="0">
                <a:solidFill>
                  <a:srgbClr val="FF0000"/>
                </a:solidFill>
                <a:ea typeface="宋体" pitchFamily="2" charset="-122"/>
              </a:rPr>
              <a:t>      </a:t>
            </a:r>
          </a:p>
          <a:p>
            <a:pPr eaLnBrk="1" hangingPunct="1"/>
            <a:r>
              <a:rPr lang="en-US" altLang="zh-CN" dirty="0">
                <a:solidFill>
                  <a:schemeClr val="tx1"/>
                </a:solidFill>
                <a:ea typeface="宋体" pitchFamily="2" charset="-122"/>
              </a:rPr>
              <a:t>}</a:t>
            </a:r>
            <a:endParaRPr lang="zh-CN" altLang="en-US" dirty="0">
              <a:solidFill>
                <a:schemeClr val="tx1"/>
              </a:solidFill>
              <a:ea typeface="宋体" pitchFamily="2" charset="-122"/>
            </a:endParaRPr>
          </a:p>
        </p:txBody>
      </p:sp>
    </p:spTree>
    <p:extLst>
      <p:ext uri="{BB962C8B-B14F-4D97-AF65-F5344CB8AC3E}">
        <p14:creationId xmlns:p14="http://schemas.microsoft.com/office/powerpoint/2010/main" val="411517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方法重写</a:t>
            </a:r>
          </a:p>
        </p:txBody>
      </p:sp>
      <p:sp>
        <p:nvSpPr>
          <p:cNvPr id="10243" name="内容占位符 1"/>
          <p:cNvSpPr>
            <a:spLocks noGrp="1"/>
          </p:cNvSpPr>
          <p:nvPr>
            <p:ph idx="1"/>
          </p:nvPr>
        </p:nvSpPr>
        <p:spPr/>
        <p:txBody>
          <a:bodyPr/>
          <a:lstStyle/>
          <a:p>
            <a:pPr>
              <a:lnSpc>
                <a:spcPct val="150000"/>
              </a:lnSpc>
            </a:pPr>
            <a:r>
              <a:rPr lang="zh-CN" altLang="en-US" dirty="0"/>
              <a:t>重写只能出现在继承关系之中。当一个类继承它的基类方法时，都有机会重写该基类的方法。</a:t>
            </a:r>
            <a:r>
              <a:rPr lang="zh-CN" altLang="en-US" dirty="0">
                <a:solidFill>
                  <a:srgbClr val="FF0000"/>
                </a:solidFill>
              </a:rPr>
              <a:t>重写的主要优点是能够定义某个派生类型特有的行为</a:t>
            </a:r>
            <a:r>
              <a:rPr lang="zh-CN" altLang="en-US" dirty="0"/>
              <a:t>。</a:t>
            </a:r>
            <a:endParaRPr lang="en-US" altLang="zh-CN" dirty="0"/>
          </a:p>
          <a:p>
            <a:pPr>
              <a:lnSpc>
                <a:spcPct val="150000"/>
              </a:lnSpc>
            </a:pPr>
            <a:r>
              <a:rPr lang="zh-CN" altLang="en-US" dirty="0"/>
              <a:t>对于从基类继承来的抽象方法，要么在派生类用重写的方式设计该方法，要么把派生类也标识为抽象的。所以抽象方法可以说是必须要被重写的方法。 </a:t>
            </a:r>
            <a:br>
              <a:rPr lang="zh-CN" altLang="en-US" dirty="0"/>
            </a:br>
            <a:br>
              <a:rPr lang="zh-CN" altLang="en-US" dirty="0"/>
            </a:br>
            <a:endParaRPr lang="zh-CN" altLang="en-US" dirty="0"/>
          </a:p>
          <a:p>
            <a:pPr>
              <a:lnSpc>
                <a:spcPct val="150000"/>
              </a:lnSpc>
            </a:pPr>
            <a:endParaRPr lang="en-US" altLang="zh-CN" dirty="0"/>
          </a:p>
          <a:p>
            <a:pPr>
              <a:lnSpc>
                <a:spcPct val="150000"/>
              </a:lnSpc>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randombar(horizontal)">
                                      <p:cBhvr>
                                        <p:cTn id="7" dur="500"/>
                                        <p:tgtEl>
                                          <p:spTgt spid="1024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randombar(horizontal)">
                                      <p:cBhvr>
                                        <p:cTn id="10"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a:t>方法重写的规则</a:t>
            </a:r>
          </a:p>
        </p:txBody>
      </p:sp>
      <p:sp>
        <p:nvSpPr>
          <p:cNvPr id="11267" name="内容占位符 2"/>
          <p:cNvSpPr>
            <a:spLocks noGrp="1"/>
          </p:cNvSpPr>
          <p:nvPr>
            <p:ph idx="1"/>
          </p:nvPr>
        </p:nvSpPr>
        <p:spPr/>
        <p:txBody>
          <a:bodyPr/>
          <a:lstStyle/>
          <a:p>
            <a:pPr>
              <a:lnSpc>
                <a:spcPct val="150000"/>
              </a:lnSpc>
            </a:pPr>
            <a:r>
              <a:rPr lang="zh-CN" altLang="en-US" dirty="0"/>
              <a:t>派生类中可以对基类中定义的方法进行改造，但必须遵循一定的规则：</a:t>
            </a:r>
            <a:endParaRPr lang="en-US" altLang="zh-CN" dirty="0"/>
          </a:p>
          <a:p>
            <a:pPr lvl="1">
              <a:lnSpc>
                <a:spcPct val="150000"/>
              </a:lnSpc>
            </a:pPr>
            <a:r>
              <a:rPr lang="zh-CN" altLang="zh-CN" sz="2400" dirty="0"/>
              <a:t>重写的方法返回</a:t>
            </a:r>
            <a:r>
              <a:rPr lang="zh-CN" altLang="en-US" sz="2400" dirty="0"/>
              <a:t>值</a:t>
            </a:r>
            <a:r>
              <a:rPr lang="zh-CN" altLang="zh-CN" sz="2400" dirty="0"/>
              <a:t>类型</a:t>
            </a:r>
            <a:r>
              <a:rPr lang="zh-CN" altLang="en-US" sz="2400" dirty="0"/>
              <a:t>是基类方法返回值类型的子类或者相同；</a:t>
            </a:r>
            <a:endParaRPr lang="en-US" altLang="zh-CN" sz="2400" dirty="0"/>
          </a:p>
          <a:p>
            <a:pPr lvl="1">
              <a:lnSpc>
                <a:spcPct val="150000"/>
              </a:lnSpc>
            </a:pPr>
            <a:r>
              <a:rPr lang="zh-CN" altLang="zh-CN" sz="2400" dirty="0"/>
              <a:t>重写的方法具有相同的方法名</a:t>
            </a:r>
            <a:r>
              <a:rPr lang="zh-CN" altLang="en-US" sz="2400" dirty="0"/>
              <a:t>；</a:t>
            </a:r>
            <a:endParaRPr lang="zh-CN" altLang="zh-CN" sz="2400" dirty="0"/>
          </a:p>
          <a:p>
            <a:pPr lvl="1">
              <a:lnSpc>
                <a:spcPct val="150000"/>
              </a:lnSpc>
            </a:pPr>
            <a:r>
              <a:rPr lang="zh-CN" altLang="zh-CN" sz="2400" dirty="0"/>
              <a:t>重写的方法参数列表必须相同</a:t>
            </a:r>
            <a:r>
              <a:rPr lang="zh-CN" altLang="en-US" sz="2400" dirty="0"/>
              <a:t>；</a:t>
            </a:r>
            <a:endParaRPr lang="zh-CN" altLang="zh-CN" sz="2400" dirty="0"/>
          </a:p>
          <a:p>
            <a:pPr lvl="1">
              <a:lnSpc>
                <a:spcPct val="150000"/>
              </a:lnSpc>
            </a:pPr>
            <a:r>
              <a:rPr lang="zh-CN" altLang="en-US" sz="2400" dirty="0"/>
              <a:t>不能重写被标识为</a:t>
            </a:r>
            <a:r>
              <a:rPr lang="en-US" altLang="zh-CN" sz="2400" dirty="0"/>
              <a:t>final</a:t>
            </a:r>
            <a:r>
              <a:rPr lang="zh-CN" altLang="en-US" sz="2400" dirty="0"/>
              <a:t>的方法；</a:t>
            </a:r>
            <a:endParaRPr lang="en-US" altLang="zh-CN" sz="2400" dirty="0"/>
          </a:p>
          <a:p>
            <a:pPr lvl="1">
              <a:lnSpc>
                <a:spcPct val="150000"/>
              </a:lnSpc>
            </a:pPr>
            <a:r>
              <a:rPr lang="zh-CN" altLang="zh-CN" sz="2400" dirty="0"/>
              <a:t>重写的方法不能缩小访问权限</a:t>
            </a:r>
            <a:r>
              <a:rPr lang="zh-CN" altLang="en-US" sz="2400" dirty="0"/>
              <a:t>；</a:t>
            </a:r>
            <a:endParaRPr lang="en-US" altLang="zh-CN" sz="2400" dirty="0"/>
          </a:p>
          <a:p>
            <a:pPr lvl="1">
              <a:lnSpc>
                <a:spcPct val="150000"/>
              </a:lnSpc>
            </a:pPr>
            <a:r>
              <a:rPr lang="zh-CN" altLang="en-US" sz="2400" dirty="0"/>
              <a:t>不能重写基类私有的方法。</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wipe(down)">
                                      <p:cBhvr>
                                        <p:cTn id="7" dur="580">
                                          <p:stCondLst>
                                            <p:cond delay="0"/>
                                          </p:stCondLst>
                                        </p:cTn>
                                        <p:tgtEl>
                                          <p:spTgt spid="11267">
                                            <p:txEl>
                                              <p:pRg st="1" end="1"/>
                                            </p:txEl>
                                          </p:spTgt>
                                        </p:tgtEl>
                                      </p:cBhvr>
                                    </p:animEffect>
                                    <p:anim calcmode="lin" valueType="num">
                                      <p:cBhvr>
                                        <p:cTn id="8" dur="1822" tmFilter="0,0; 0.14,0.36; 0.43,0.73; 0.71,0.91; 1.0,1.0">
                                          <p:stCondLst>
                                            <p:cond delay="0"/>
                                          </p:stCondLst>
                                        </p:cTn>
                                        <p:tgtEl>
                                          <p:spTgt spid="11267">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267">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267">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267">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267">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267">
                                            <p:txEl>
                                              <p:pRg st="1" end="1"/>
                                            </p:txEl>
                                          </p:spTgt>
                                        </p:tgtEl>
                                      </p:cBhvr>
                                      <p:to x="100000" y="60000"/>
                                    </p:animScale>
                                    <p:animScale>
                                      <p:cBhvr>
                                        <p:cTn id="14" dur="166" decel="50000">
                                          <p:stCondLst>
                                            <p:cond delay="676"/>
                                          </p:stCondLst>
                                        </p:cTn>
                                        <p:tgtEl>
                                          <p:spTgt spid="11267">
                                            <p:txEl>
                                              <p:pRg st="1" end="1"/>
                                            </p:txEl>
                                          </p:spTgt>
                                        </p:tgtEl>
                                      </p:cBhvr>
                                      <p:to x="100000" y="100000"/>
                                    </p:animScale>
                                    <p:animScale>
                                      <p:cBhvr>
                                        <p:cTn id="15" dur="26">
                                          <p:stCondLst>
                                            <p:cond delay="1312"/>
                                          </p:stCondLst>
                                        </p:cTn>
                                        <p:tgtEl>
                                          <p:spTgt spid="11267">
                                            <p:txEl>
                                              <p:pRg st="1" end="1"/>
                                            </p:txEl>
                                          </p:spTgt>
                                        </p:tgtEl>
                                      </p:cBhvr>
                                      <p:to x="100000" y="80000"/>
                                    </p:animScale>
                                    <p:animScale>
                                      <p:cBhvr>
                                        <p:cTn id="16" dur="166" decel="50000">
                                          <p:stCondLst>
                                            <p:cond delay="1338"/>
                                          </p:stCondLst>
                                        </p:cTn>
                                        <p:tgtEl>
                                          <p:spTgt spid="11267">
                                            <p:txEl>
                                              <p:pRg st="1" end="1"/>
                                            </p:txEl>
                                          </p:spTgt>
                                        </p:tgtEl>
                                      </p:cBhvr>
                                      <p:to x="100000" y="100000"/>
                                    </p:animScale>
                                    <p:animScale>
                                      <p:cBhvr>
                                        <p:cTn id="17" dur="26">
                                          <p:stCondLst>
                                            <p:cond delay="1642"/>
                                          </p:stCondLst>
                                        </p:cTn>
                                        <p:tgtEl>
                                          <p:spTgt spid="11267">
                                            <p:txEl>
                                              <p:pRg st="1" end="1"/>
                                            </p:txEl>
                                          </p:spTgt>
                                        </p:tgtEl>
                                      </p:cBhvr>
                                      <p:to x="100000" y="90000"/>
                                    </p:animScale>
                                    <p:animScale>
                                      <p:cBhvr>
                                        <p:cTn id="18" dur="166" decel="50000">
                                          <p:stCondLst>
                                            <p:cond delay="1668"/>
                                          </p:stCondLst>
                                        </p:cTn>
                                        <p:tgtEl>
                                          <p:spTgt spid="11267">
                                            <p:txEl>
                                              <p:pRg st="1" end="1"/>
                                            </p:txEl>
                                          </p:spTgt>
                                        </p:tgtEl>
                                      </p:cBhvr>
                                      <p:to x="100000" y="100000"/>
                                    </p:animScale>
                                    <p:animScale>
                                      <p:cBhvr>
                                        <p:cTn id="19" dur="26">
                                          <p:stCondLst>
                                            <p:cond delay="1808"/>
                                          </p:stCondLst>
                                        </p:cTn>
                                        <p:tgtEl>
                                          <p:spTgt spid="11267">
                                            <p:txEl>
                                              <p:pRg st="1" end="1"/>
                                            </p:txEl>
                                          </p:spTgt>
                                        </p:tgtEl>
                                      </p:cBhvr>
                                      <p:to x="100000" y="95000"/>
                                    </p:animScale>
                                    <p:animScale>
                                      <p:cBhvr>
                                        <p:cTn id="20" dur="166" decel="50000">
                                          <p:stCondLst>
                                            <p:cond delay="1834"/>
                                          </p:stCondLst>
                                        </p:cTn>
                                        <p:tgtEl>
                                          <p:spTgt spid="11267">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1267">
                                            <p:txEl>
                                              <p:pRg st="2" end="2"/>
                                            </p:txEl>
                                          </p:spTgt>
                                        </p:tgtEl>
                                        <p:attrNameLst>
                                          <p:attrName>style.visibility</p:attrName>
                                        </p:attrNameLst>
                                      </p:cBhvr>
                                      <p:to>
                                        <p:strVal val="visible"/>
                                      </p:to>
                                    </p:set>
                                    <p:animEffect transition="in" filter="wipe(down)">
                                      <p:cBhvr>
                                        <p:cTn id="23" dur="580">
                                          <p:stCondLst>
                                            <p:cond delay="0"/>
                                          </p:stCondLst>
                                        </p:cTn>
                                        <p:tgtEl>
                                          <p:spTgt spid="11267">
                                            <p:txEl>
                                              <p:pRg st="2" end="2"/>
                                            </p:txEl>
                                          </p:spTgt>
                                        </p:tgtEl>
                                      </p:cBhvr>
                                    </p:animEffect>
                                    <p:anim calcmode="lin" valueType="num">
                                      <p:cBhvr>
                                        <p:cTn id="24" dur="1822" tmFilter="0,0; 0.14,0.36; 0.43,0.73; 0.71,0.91; 1.0,1.0">
                                          <p:stCondLst>
                                            <p:cond delay="0"/>
                                          </p:stCondLst>
                                        </p:cTn>
                                        <p:tgtEl>
                                          <p:spTgt spid="11267">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267">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267">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267">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267">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11267">
                                            <p:txEl>
                                              <p:pRg st="2" end="2"/>
                                            </p:txEl>
                                          </p:spTgt>
                                        </p:tgtEl>
                                      </p:cBhvr>
                                      <p:to x="100000" y="60000"/>
                                    </p:animScale>
                                    <p:animScale>
                                      <p:cBhvr>
                                        <p:cTn id="30" dur="166" decel="50000">
                                          <p:stCondLst>
                                            <p:cond delay="676"/>
                                          </p:stCondLst>
                                        </p:cTn>
                                        <p:tgtEl>
                                          <p:spTgt spid="11267">
                                            <p:txEl>
                                              <p:pRg st="2" end="2"/>
                                            </p:txEl>
                                          </p:spTgt>
                                        </p:tgtEl>
                                      </p:cBhvr>
                                      <p:to x="100000" y="100000"/>
                                    </p:animScale>
                                    <p:animScale>
                                      <p:cBhvr>
                                        <p:cTn id="31" dur="26">
                                          <p:stCondLst>
                                            <p:cond delay="1312"/>
                                          </p:stCondLst>
                                        </p:cTn>
                                        <p:tgtEl>
                                          <p:spTgt spid="11267">
                                            <p:txEl>
                                              <p:pRg st="2" end="2"/>
                                            </p:txEl>
                                          </p:spTgt>
                                        </p:tgtEl>
                                      </p:cBhvr>
                                      <p:to x="100000" y="80000"/>
                                    </p:animScale>
                                    <p:animScale>
                                      <p:cBhvr>
                                        <p:cTn id="32" dur="166" decel="50000">
                                          <p:stCondLst>
                                            <p:cond delay="1338"/>
                                          </p:stCondLst>
                                        </p:cTn>
                                        <p:tgtEl>
                                          <p:spTgt spid="11267">
                                            <p:txEl>
                                              <p:pRg st="2" end="2"/>
                                            </p:txEl>
                                          </p:spTgt>
                                        </p:tgtEl>
                                      </p:cBhvr>
                                      <p:to x="100000" y="100000"/>
                                    </p:animScale>
                                    <p:animScale>
                                      <p:cBhvr>
                                        <p:cTn id="33" dur="26">
                                          <p:stCondLst>
                                            <p:cond delay="1642"/>
                                          </p:stCondLst>
                                        </p:cTn>
                                        <p:tgtEl>
                                          <p:spTgt spid="11267">
                                            <p:txEl>
                                              <p:pRg st="2" end="2"/>
                                            </p:txEl>
                                          </p:spTgt>
                                        </p:tgtEl>
                                      </p:cBhvr>
                                      <p:to x="100000" y="90000"/>
                                    </p:animScale>
                                    <p:animScale>
                                      <p:cBhvr>
                                        <p:cTn id="34" dur="166" decel="50000">
                                          <p:stCondLst>
                                            <p:cond delay="1668"/>
                                          </p:stCondLst>
                                        </p:cTn>
                                        <p:tgtEl>
                                          <p:spTgt spid="11267">
                                            <p:txEl>
                                              <p:pRg st="2" end="2"/>
                                            </p:txEl>
                                          </p:spTgt>
                                        </p:tgtEl>
                                      </p:cBhvr>
                                      <p:to x="100000" y="100000"/>
                                    </p:animScale>
                                    <p:animScale>
                                      <p:cBhvr>
                                        <p:cTn id="35" dur="26">
                                          <p:stCondLst>
                                            <p:cond delay="1808"/>
                                          </p:stCondLst>
                                        </p:cTn>
                                        <p:tgtEl>
                                          <p:spTgt spid="11267">
                                            <p:txEl>
                                              <p:pRg st="2" end="2"/>
                                            </p:txEl>
                                          </p:spTgt>
                                        </p:tgtEl>
                                      </p:cBhvr>
                                      <p:to x="100000" y="95000"/>
                                    </p:animScale>
                                    <p:animScale>
                                      <p:cBhvr>
                                        <p:cTn id="36" dur="166" decel="50000">
                                          <p:stCondLst>
                                            <p:cond delay="1834"/>
                                          </p:stCondLst>
                                        </p:cTn>
                                        <p:tgtEl>
                                          <p:spTgt spid="11267">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1267">
                                            <p:txEl>
                                              <p:pRg st="3" end="3"/>
                                            </p:txEl>
                                          </p:spTgt>
                                        </p:tgtEl>
                                        <p:attrNameLst>
                                          <p:attrName>style.visibility</p:attrName>
                                        </p:attrNameLst>
                                      </p:cBhvr>
                                      <p:to>
                                        <p:strVal val="visible"/>
                                      </p:to>
                                    </p:set>
                                    <p:animEffect transition="in" filter="wipe(down)">
                                      <p:cBhvr>
                                        <p:cTn id="39" dur="580">
                                          <p:stCondLst>
                                            <p:cond delay="0"/>
                                          </p:stCondLst>
                                        </p:cTn>
                                        <p:tgtEl>
                                          <p:spTgt spid="11267">
                                            <p:txEl>
                                              <p:pRg st="3" end="3"/>
                                            </p:txEl>
                                          </p:spTgt>
                                        </p:tgtEl>
                                      </p:cBhvr>
                                    </p:animEffect>
                                    <p:anim calcmode="lin" valueType="num">
                                      <p:cBhvr>
                                        <p:cTn id="40" dur="1822" tmFilter="0,0; 0.14,0.36; 0.43,0.73; 0.71,0.91; 1.0,1.0">
                                          <p:stCondLst>
                                            <p:cond delay="0"/>
                                          </p:stCondLst>
                                        </p:cTn>
                                        <p:tgtEl>
                                          <p:spTgt spid="11267">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267">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267">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267">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267">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11267">
                                            <p:txEl>
                                              <p:pRg st="3" end="3"/>
                                            </p:txEl>
                                          </p:spTgt>
                                        </p:tgtEl>
                                      </p:cBhvr>
                                      <p:to x="100000" y="60000"/>
                                    </p:animScale>
                                    <p:animScale>
                                      <p:cBhvr>
                                        <p:cTn id="46" dur="166" decel="50000">
                                          <p:stCondLst>
                                            <p:cond delay="676"/>
                                          </p:stCondLst>
                                        </p:cTn>
                                        <p:tgtEl>
                                          <p:spTgt spid="11267">
                                            <p:txEl>
                                              <p:pRg st="3" end="3"/>
                                            </p:txEl>
                                          </p:spTgt>
                                        </p:tgtEl>
                                      </p:cBhvr>
                                      <p:to x="100000" y="100000"/>
                                    </p:animScale>
                                    <p:animScale>
                                      <p:cBhvr>
                                        <p:cTn id="47" dur="26">
                                          <p:stCondLst>
                                            <p:cond delay="1312"/>
                                          </p:stCondLst>
                                        </p:cTn>
                                        <p:tgtEl>
                                          <p:spTgt spid="11267">
                                            <p:txEl>
                                              <p:pRg st="3" end="3"/>
                                            </p:txEl>
                                          </p:spTgt>
                                        </p:tgtEl>
                                      </p:cBhvr>
                                      <p:to x="100000" y="80000"/>
                                    </p:animScale>
                                    <p:animScale>
                                      <p:cBhvr>
                                        <p:cTn id="48" dur="166" decel="50000">
                                          <p:stCondLst>
                                            <p:cond delay="1338"/>
                                          </p:stCondLst>
                                        </p:cTn>
                                        <p:tgtEl>
                                          <p:spTgt spid="11267">
                                            <p:txEl>
                                              <p:pRg st="3" end="3"/>
                                            </p:txEl>
                                          </p:spTgt>
                                        </p:tgtEl>
                                      </p:cBhvr>
                                      <p:to x="100000" y="100000"/>
                                    </p:animScale>
                                    <p:animScale>
                                      <p:cBhvr>
                                        <p:cTn id="49" dur="26">
                                          <p:stCondLst>
                                            <p:cond delay="1642"/>
                                          </p:stCondLst>
                                        </p:cTn>
                                        <p:tgtEl>
                                          <p:spTgt spid="11267">
                                            <p:txEl>
                                              <p:pRg st="3" end="3"/>
                                            </p:txEl>
                                          </p:spTgt>
                                        </p:tgtEl>
                                      </p:cBhvr>
                                      <p:to x="100000" y="90000"/>
                                    </p:animScale>
                                    <p:animScale>
                                      <p:cBhvr>
                                        <p:cTn id="50" dur="166" decel="50000">
                                          <p:stCondLst>
                                            <p:cond delay="1668"/>
                                          </p:stCondLst>
                                        </p:cTn>
                                        <p:tgtEl>
                                          <p:spTgt spid="11267">
                                            <p:txEl>
                                              <p:pRg st="3" end="3"/>
                                            </p:txEl>
                                          </p:spTgt>
                                        </p:tgtEl>
                                      </p:cBhvr>
                                      <p:to x="100000" y="100000"/>
                                    </p:animScale>
                                    <p:animScale>
                                      <p:cBhvr>
                                        <p:cTn id="51" dur="26">
                                          <p:stCondLst>
                                            <p:cond delay="1808"/>
                                          </p:stCondLst>
                                        </p:cTn>
                                        <p:tgtEl>
                                          <p:spTgt spid="11267">
                                            <p:txEl>
                                              <p:pRg st="3" end="3"/>
                                            </p:txEl>
                                          </p:spTgt>
                                        </p:tgtEl>
                                      </p:cBhvr>
                                      <p:to x="100000" y="95000"/>
                                    </p:animScale>
                                    <p:animScale>
                                      <p:cBhvr>
                                        <p:cTn id="52" dur="166" decel="50000">
                                          <p:stCondLst>
                                            <p:cond delay="1834"/>
                                          </p:stCondLst>
                                        </p:cTn>
                                        <p:tgtEl>
                                          <p:spTgt spid="11267">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11267">
                                            <p:txEl>
                                              <p:pRg st="4" end="4"/>
                                            </p:txEl>
                                          </p:spTgt>
                                        </p:tgtEl>
                                        <p:attrNameLst>
                                          <p:attrName>style.visibility</p:attrName>
                                        </p:attrNameLst>
                                      </p:cBhvr>
                                      <p:to>
                                        <p:strVal val="visible"/>
                                      </p:to>
                                    </p:set>
                                    <p:animEffect transition="in" filter="wipe(down)">
                                      <p:cBhvr>
                                        <p:cTn id="55" dur="580">
                                          <p:stCondLst>
                                            <p:cond delay="0"/>
                                          </p:stCondLst>
                                        </p:cTn>
                                        <p:tgtEl>
                                          <p:spTgt spid="11267">
                                            <p:txEl>
                                              <p:pRg st="4" end="4"/>
                                            </p:txEl>
                                          </p:spTgt>
                                        </p:tgtEl>
                                      </p:cBhvr>
                                    </p:animEffect>
                                    <p:anim calcmode="lin" valueType="num">
                                      <p:cBhvr>
                                        <p:cTn id="56" dur="1822" tmFilter="0,0; 0.14,0.36; 0.43,0.73; 0.71,0.91; 1.0,1.0">
                                          <p:stCondLst>
                                            <p:cond delay="0"/>
                                          </p:stCondLst>
                                        </p:cTn>
                                        <p:tgtEl>
                                          <p:spTgt spid="11267">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1267">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1267">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1267">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1267">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11267">
                                            <p:txEl>
                                              <p:pRg st="4" end="4"/>
                                            </p:txEl>
                                          </p:spTgt>
                                        </p:tgtEl>
                                      </p:cBhvr>
                                      <p:to x="100000" y="60000"/>
                                    </p:animScale>
                                    <p:animScale>
                                      <p:cBhvr>
                                        <p:cTn id="62" dur="166" decel="50000">
                                          <p:stCondLst>
                                            <p:cond delay="676"/>
                                          </p:stCondLst>
                                        </p:cTn>
                                        <p:tgtEl>
                                          <p:spTgt spid="11267">
                                            <p:txEl>
                                              <p:pRg st="4" end="4"/>
                                            </p:txEl>
                                          </p:spTgt>
                                        </p:tgtEl>
                                      </p:cBhvr>
                                      <p:to x="100000" y="100000"/>
                                    </p:animScale>
                                    <p:animScale>
                                      <p:cBhvr>
                                        <p:cTn id="63" dur="26">
                                          <p:stCondLst>
                                            <p:cond delay="1312"/>
                                          </p:stCondLst>
                                        </p:cTn>
                                        <p:tgtEl>
                                          <p:spTgt spid="11267">
                                            <p:txEl>
                                              <p:pRg st="4" end="4"/>
                                            </p:txEl>
                                          </p:spTgt>
                                        </p:tgtEl>
                                      </p:cBhvr>
                                      <p:to x="100000" y="80000"/>
                                    </p:animScale>
                                    <p:animScale>
                                      <p:cBhvr>
                                        <p:cTn id="64" dur="166" decel="50000">
                                          <p:stCondLst>
                                            <p:cond delay="1338"/>
                                          </p:stCondLst>
                                        </p:cTn>
                                        <p:tgtEl>
                                          <p:spTgt spid="11267">
                                            <p:txEl>
                                              <p:pRg st="4" end="4"/>
                                            </p:txEl>
                                          </p:spTgt>
                                        </p:tgtEl>
                                      </p:cBhvr>
                                      <p:to x="100000" y="100000"/>
                                    </p:animScale>
                                    <p:animScale>
                                      <p:cBhvr>
                                        <p:cTn id="65" dur="26">
                                          <p:stCondLst>
                                            <p:cond delay="1642"/>
                                          </p:stCondLst>
                                        </p:cTn>
                                        <p:tgtEl>
                                          <p:spTgt spid="11267">
                                            <p:txEl>
                                              <p:pRg st="4" end="4"/>
                                            </p:txEl>
                                          </p:spTgt>
                                        </p:tgtEl>
                                      </p:cBhvr>
                                      <p:to x="100000" y="90000"/>
                                    </p:animScale>
                                    <p:animScale>
                                      <p:cBhvr>
                                        <p:cTn id="66" dur="166" decel="50000">
                                          <p:stCondLst>
                                            <p:cond delay="1668"/>
                                          </p:stCondLst>
                                        </p:cTn>
                                        <p:tgtEl>
                                          <p:spTgt spid="11267">
                                            <p:txEl>
                                              <p:pRg st="4" end="4"/>
                                            </p:txEl>
                                          </p:spTgt>
                                        </p:tgtEl>
                                      </p:cBhvr>
                                      <p:to x="100000" y="100000"/>
                                    </p:animScale>
                                    <p:animScale>
                                      <p:cBhvr>
                                        <p:cTn id="67" dur="26">
                                          <p:stCondLst>
                                            <p:cond delay="1808"/>
                                          </p:stCondLst>
                                        </p:cTn>
                                        <p:tgtEl>
                                          <p:spTgt spid="11267">
                                            <p:txEl>
                                              <p:pRg st="4" end="4"/>
                                            </p:txEl>
                                          </p:spTgt>
                                        </p:tgtEl>
                                      </p:cBhvr>
                                      <p:to x="100000" y="95000"/>
                                    </p:animScale>
                                    <p:animScale>
                                      <p:cBhvr>
                                        <p:cTn id="68" dur="166" decel="50000">
                                          <p:stCondLst>
                                            <p:cond delay="1834"/>
                                          </p:stCondLst>
                                        </p:cTn>
                                        <p:tgtEl>
                                          <p:spTgt spid="11267">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11267">
                                            <p:txEl>
                                              <p:pRg st="5" end="5"/>
                                            </p:txEl>
                                          </p:spTgt>
                                        </p:tgtEl>
                                        <p:attrNameLst>
                                          <p:attrName>style.visibility</p:attrName>
                                        </p:attrNameLst>
                                      </p:cBhvr>
                                      <p:to>
                                        <p:strVal val="visible"/>
                                      </p:to>
                                    </p:set>
                                    <p:animEffect transition="in" filter="wipe(down)">
                                      <p:cBhvr>
                                        <p:cTn id="71" dur="580">
                                          <p:stCondLst>
                                            <p:cond delay="0"/>
                                          </p:stCondLst>
                                        </p:cTn>
                                        <p:tgtEl>
                                          <p:spTgt spid="11267">
                                            <p:txEl>
                                              <p:pRg st="5" end="5"/>
                                            </p:txEl>
                                          </p:spTgt>
                                        </p:tgtEl>
                                      </p:cBhvr>
                                    </p:animEffect>
                                    <p:anim calcmode="lin" valueType="num">
                                      <p:cBhvr>
                                        <p:cTn id="72" dur="1822" tmFilter="0,0; 0.14,0.36; 0.43,0.73; 0.71,0.91; 1.0,1.0">
                                          <p:stCondLst>
                                            <p:cond delay="0"/>
                                          </p:stCondLst>
                                        </p:cTn>
                                        <p:tgtEl>
                                          <p:spTgt spid="11267">
                                            <p:txEl>
                                              <p:pRg st="5" end="5"/>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1267">
                                            <p:txEl>
                                              <p:pRg st="5" end="5"/>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1267">
                                            <p:txEl>
                                              <p:pRg st="5" end="5"/>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1267">
                                            <p:txEl>
                                              <p:pRg st="5" end="5"/>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1267">
                                            <p:txEl>
                                              <p:pRg st="5" end="5"/>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11267">
                                            <p:txEl>
                                              <p:pRg st="5" end="5"/>
                                            </p:txEl>
                                          </p:spTgt>
                                        </p:tgtEl>
                                      </p:cBhvr>
                                      <p:to x="100000" y="60000"/>
                                    </p:animScale>
                                    <p:animScale>
                                      <p:cBhvr>
                                        <p:cTn id="78" dur="166" decel="50000">
                                          <p:stCondLst>
                                            <p:cond delay="676"/>
                                          </p:stCondLst>
                                        </p:cTn>
                                        <p:tgtEl>
                                          <p:spTgt spid="11267">
                                            <p:txEl>
                                              <p:pRg st="5" end="5"/>
                                            </p:txEl>
                                          </p:spTgt>
                                        </p:tgtEl>
                                      </p:cBhvr>
                                      <p:to x="100000" y="100000"/>
                                    </p:animScale>
                                    <p:animScale>
                                      <p:cBhvr>
                                        <p:cTn id="79" dur="26">
                                          <p:stCondLst>
                                            <p:cond delay="1312"/>
                                          </p:stCondLst>
                                        </p:cTn>
                                        <p:tgtEl>
                                          <p:spTgt spid="11267">
                                            <p:txEl>
                                              <p:pRg st="5" end="5"/>
                                            </p:txEl>
                                          </p:spTgt>
                                        </p:tgtEl>
                                      </p:cBhvr>
                                      <p:to x="100000" y="80000"/>
                                    </p:animScale>
                                    <p:animScale>
                                      <p:cBhvr>
                                        <p:cTn id="80" dur="166" decel="50000">
                                          <p:stCondLst>
                                            <p:cond delay="1338"/>
                                          </p:stCondLst>
                                        </p:cTn>
                                        <p:tgtEl>
                                          <p:spTgt spid="11267">
                                            <p:txEl>
                                              <p:pRg st="5" end="5"/>
                                            </p:txEl>
                                          </p:spTgt>
                                        </p:tgtEl>
                                      </p:cBhvr>
                                      <p:to x="100000" y="100000"/>
                                    </p:animScale>
                                    <p:animScale>
                                      <p:cBhvr>
                                        <p:cTn id="81" dur="26">
                                          <p:stCondLst>
                                            <p:cond delay="1642"/>
                                          </p:stCondLst>
                                        </p:cTn>
                                        <p:tgtEl>
                                          <p:spTgt spid="11267">
                                            <p:txEl>
                                              <p:pRg st="5" end="5"/>
                                            </p:txEl>
                                          </p:spTgt>
                                        </p:tgtEl>
                                      </p:cBhvr>
                                      <p:to x="100000" y="90000"/>
                                    </p:animScale>
                                    <p:animScale>
                                      <p:cBhvr>
                                        <p:cTn id="82" dur="166" decel="50000">
                                          <p:stCondLst>
                                            <p:cond delay="1668"/>
                                          </p:stCondLst>
                                        </p:cTn>
                                        <p:tgtEl>
                                          <p:spTgt spid="11267">
                                            <p:txEl>
                                              <p:pRg st="5" end="5"/>
                                            </p:txEl>
                                          </p:spTgt>
                                        </p:tgtEl>
                                      </p:cBhvr>
                                      <p:to x="100000" y="100000"/>
                                    </p:animScale>
                                    <p:animScale>
                                      <p:cBhvr>
                                        <p:cTn id="83" dur="26">
                                          <p:stCondLst>
                                            <p:cond delay="1808"/>
                                          </p:stCondLst>
                                        </p:cTn>
                                        <p:tgtEl>
                                          <p:spTgt spid="11267">
                                            <p:txEl>
                                              <p:pRg st="5" end="5"/>
                                            </p:txEl>
                                          </p:spTgt>
                                        </p:tgtEl>
                                      </p:cBhvr>
                                      <p:to x="100000" y="95000"/>
                                    </p:animScale>
                                    <p:animScale>
                                      <p:cBhvr>
                                        <p:cTn id="84" dur="166" decel="50000">
                                          <p:stCondLst>
                                            <p:cond delay="1834"/>
                                          </p:stCondLst>
                                        </p:cTn>
                                        <p:tgtEl>
                                          <p:spTgt spid="11267">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11267">
                                            <p:txEl>
                                              <p:pRg st="6" end="6"/>
                                            </p:txEl>
                                          </p:spTgt>
                                        </p:tgtEl>
                                        <p:attrNameLst>
                                          <p:attrName>style.visibility</p:attrName>
                                        </p:attrNameLst>
                                      </p:cBhvr>
                                      <p:to>
                                        <p:strVal val="visible"/>
                                      </p:to>
                                    </p:set>
                                    <p:animEffect transition="in" filter="wipe(down)">
                                      <p:cBhvr>
                                        <p:cTn id="87" dur="580">
                                          <p:stCondLst>
                                            <p:cond delay="0"/>
                                          </p:stCondLst>
                                        </p:cTn>
                                        <p:tgtEl>
                                          <p:spTgt spid="11267">
                                            <p:txEl>
                                              <p:pRg st="6" end="6"/>
                                            </p:txEl>
                                          </p:spTgt>
                                        </p:tgtEl>
                                      </p:cBhvr>
                                    </p:animEffect>
                                    <p:anim calcmode="lin" valueType="num">
                                      <p:cBhvr>
                                        <p:cTn id="88" dur="1822" tmFilter="0,0; 0.14,0.36; 0.43,0.73; 0.71,0.91; 1.0,1.0">
                                          <p:stCondLst>
                                            <p:cond delay="0"/>
                                          </p:stCondLst>
                                        </p:cTn>
                                        <p:tgtEl>
                                          <p:spTgt spid="11267">
                                            <p:txEl>
                                              <p:pRg st="6" end="6"/>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1267">
                                            <p:txEl>
                                              <p:pRg st="6" end="6"/>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1267">
                                            <p:txEl>
                                              <p:pRg st="6" end="6"/>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1267">
                                            <p:txEl>
                                              <p:pRg st="6" end="6"/>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1267">
                                            <p:txEl>
                                              <p:pRg st="6" end="6"/>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11267">
                                            <p:txEl>
                                              <p:pRg st="6" end="6"/>
                                            </p:txEl>
                                          </p:spTgt>
                                        </p:tgtEl>
                                      </p:cBhvr>
                                      <p:to x="100000" y="60000"/>
                                    </p:animScale>
                                    <p:animScale>
                                      <p:cBhvr>
                                        <p:cTn id="94" dur="166" decel="50000">
                                          <p:stCondLst>
                                            <p:cond delay="676"/>
                                          </p:stCondLst>
                                        </p:cTn>
                                        <p:tgtEl>
                                          <p:spTgt spid="11267">
                                            <p:txEl>
                                              <p:pRg st="6" end="6"/>
                                            </p:txEl>
                                          </p:spTgt>
                                        </p:tgtEl>
                                      </p:cBhvr>
                                      <p:to x="100000" y="100000"/>
                                    </p:animScale>
                                    <p:animScale>
                                      <p:cBhvr>
                                        <p:cTn id="95" dur="26">
                                          <p:stCondLst>
                                            <p:cond delay="1312"/>
                                          </p:stCondLst>
                                        </p:cTn>
                                        <p:tgtEl>
                                          <p:spTgt spid="11267">
                                            <p:txEl>
                                              <p:pRg st="6" end="6"/>
                                            </p:txEl>
                                          </p:spTgt>
                                        </p:tgtEl>
                                      </p:cBhvr>
                                      <p:to x="100000" y="80000"/>
                                    </p:animScale>
                                    <p:animScale>
                                      <p:cBhvr>
                                        <p:cTn id="96" dur="166" decel="50000">
                                          <p:stCondLst>
                                            <p:cond delay="1338"/>
                                          </p:stCondLst>
                                        </p:cTn>
                                        <p:tgtEl>
                                          <p:spTgt spid="11267">
                                            <p:txEl>
                                              <p:pRg st="6" end="6"/>
                                            </p:txEl>
                                          </p:spTgt>
                                        </p:tgtEl>
                                      </p:cBhvr>
                                      <p:to x="100000" y="100000"/>
                                    </p:animScale>
                                    <p:animScale>
                                      <p:cBhvr>
                                        <p:cTn id="97" dur="26">
                                          <p:stCondLst>
                                            <p:cond delay="1642"/>
                                          </p:stCondLst>
                                        </p:cTn>
                                        <p:tgtEl>
                                          <p:spTgt spid="11267">
                                            <p:txEl>
                                              <p:pRg st="6" end="6"/>
                                            </p:txEl>
                                          </p:spTgt>
                                        </p:tgtEl>
                                      </p:cBhvr>
                                      <p:to x="100000" y="90000"/>
                                    </p:animScale>
                                    <p:animScale>
                                      <p:cBhvr>
                                        <p:cTn id="98" dur="166" decel="50000">
                                          <p:stCondLst>
                                            <p:cond delay="1668"/>
                                          </p:stCondLst>
                                        </p:cTn>
                                        <p:tgtEl>
                                          <p:spTgt spid="11267">
                                            <p:txEl>
                                              <p:pRg st="6" end="6"/>
                                            </p:txEl>
                                          </p:spTgt>
                                        </p:tgtEl>
                                      </p:cBhvr>
                                      <p:to x="100000" y="100000"/>
                                    </p:animScale>
                                    <p:animScale>
                                      <p:cBhvr>
                                        <p:cTn id="99" dur="26">
                                          <p:stCondLst>
                                            <p:cond delay="1808"/>
                                          </p:stCondLst>
                                        </p:cTn>
                                        <p:tgtEl>
                                          <p:spTgt spid="11267">
                                            <p:txEl>
                                              <p:pRg st="6" end="6"/>
                                            </p:txEl>
                                          </p:spTgt>
                                        </p:tgtEl>
                                      </p:cBhvr>
                                      <p:to x="100000" y="95000"/>
                                    </p:animScale>
                                    <p:animScale>
                                      <p:cBhvr>
                                        <p:cTn id="100" dur="166" decel="50000">
                                          <p:stCondLst>
                                            <p:cond delay="1834"/>
                                          </p:stCondLst>
                                        </p:cTn>
                                        <p:tgtEl>
                                          <p:spTgt spid="11267">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t>方法重写的意义</a:t>
            </a:r>
          </a:p>
        </p:txBody>
      </p:sp>
      <p:sp>
        <p:nvSpPr>
          <p:cNvPr id="3" name="内容占位符 2"/>
          <p:cNvSpPr>
            <a:spLocks noGrp="1"/>
          </p:cNvSpPr>
          <p:nvPr>
            <p:ph idx="1"/>
          </p:nvPr>
        </p:nvSpPr>
        <p:spPr/>
        <p:txBody>
          <a:bodyPr/>
          <a:lstStyle/>
          <a:p>
            <a:pPr>
              <a:lnSpc>
                <a:spcPct val="150000"/>
              </a:lnSpc>
            </a:pPr>
            <a:r>
              <a:rPr lang="zh-CN" altLang="en-US" dirty="0"/>
              <a:t>方法重写</a:t>
            </a:r>
            <a:r>
              <a:rPr lang="zh-CN" altLang="zh-CN" dirty="0"/>
              <a:t>最大的作用就是在不改变原来代码的基础上可以对其中</a:t>
            </a:r>
            <a:r>
              <a:rPr lang="zh-CN" altLang="en-US" dirty="0"/>
              <a:t>任意</a:t>
            </a:r>
            <a:r>
              <a:rPr lang="zh-CN" altLang="zh-CN" dirty="0"/>
              <a:t>模块进行改造</a:t>
            </a:r>
            <a:r>
              <a:rPr lang="zh-CN" altLang="en-US" dirty="0"/>
              <a:t>。</a:t>
            </a:r>
            <a:endParaRPr lang="en-US" altLang="zh-CN" dirty="0"/>
          </a:p>
          <a:p>
            <a:pPr>
              <a:lnSpc>
                <a:spcPct val="150000"/>
              </a:lnSpc>
            </a:pPr>
            <a:r>
              <a:rPr lang="zh-CN" altLang="en-US" dirty="0"/>
              <a:t>举例：</a:t>
            </a:r>
          </a:p>
        </p:txBody>
      </p:sp>
      <p:sp>
        <p:nvSpPr>
          <p:cNvPr id="4" name="Rectangle 4"/>
          <p:cNvSpPr txBox="1">
            <a:spLocks noChangeArrowheads="1"/>
          </p:cNvSpPr>
          <p:nvPr/>
        </p:nvSpPr>
        <p:spPr bwMode="auto">
          <a:xfrm>
            <a:off x="2207568" y="1772817"/>
            <a:ext cx="7992888" cy="5040559"/>
          </a:xfrm>
          <a:prstGeom prst="rect">
            <a:avLst/>
          </a:prstGeom>
          <a:solidFill>
            <a:srgbClr val="FFCC99"/>
          </a:solidFill>
          <a:ln w="9525">
            <a:solidFill>
              <a:schemeClr val="bg1"/>
            </a:solidFill>
            <a:miter lim="800000"/>
            <a:headEnd/>
            <a:tailEnd/>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nSpc>
                <a:spcPts val="2700"/>
              </a:lnSpc>
              <a:buNone/>
              <a:defRPr/>
            </a:pPr>
            <a:r>
              <a:rPr lang="en-US" altLang="zh-CN" kern="0" dirty="0"/>
              <a:t>class Person {</a:t>
            </a:r>
          </a:p>
          <a:p>
            <a:pPr marL="457200" lvl="1" indent="0">
              <a:lnSpc>
                <a:spcPts val="2700"/>
              </a:lnSpc>
              <a:buNone/>
              <a:defRPr/>
            </a:pPr>
            <a:r>
              <a:rPr lang="en-US" altLang="zh-CN" sz="2400" kern="0" dirty="0"/>
              <a:t>private String name;</a:t>
            </a:r>
          </a:p>
          <a:p>
            <a:pPr marL="457200" lvl="1" indent="0">
              <a:lnSpc>
                <a:spcPts val="2700"/>
              </a:lnSpc>
              <a:buNone/>
              <a:defRPr/>
            </a:pPr>
            <a:r>
              <a:rPr lang="en-US" altLang="zh-CN" sz="2400" kern="0" dirty="0"/>
              <a:t>public  void display() { </a:t>
            </a:r>
          </a:p>
          <a:p>
            <a:pPr marL="457200" lvl="1" indent="0">
              <a:lnSpc>
                <a:spcPts val="2700"/>
              </a:lnSpc>
              <a:buNone/>
              <a:defRPr/>
            </a:pPr>
            <a:r>
              <a:rPr lang="en-US" altLang="zh-CN" sz="2400" kern="0" dirty="0"/>
              <a:t>    </a:t>
            </a:r>
            <a:r>
              <a:rPr lang="en-US" altLang="zh-CN" sz="2400" kern="0" dirty="0" err="1"/>
              <a:t>System.out.println</a:t>
            </a:r>
            <a:r>
              <a:rPr lang="en-US" altLang="zh-CN" sz="2400" kern="0" dirty="0"/>
              <a:t>(</a:t>
            </a:r>
            <a:r>
              <a:rPr lang="en-US" altLang="zh-CN" sz="2400" dirty="0"/>
              <a:t>"Person display"</a:t>
            </a:r>
            <a:r>
              <a:rPr lang="en-US" altLang="zh-CN" sz="2400" kern="0" dirty="0"/>
              <a:t>);</a:t>
            </a:r>
          </a:p>
          <a:p>
            <a:pPr marL="457200" lvl="1" indent="0">
              <a:lnSpc>
                <a:spcPts val="2700"/>
              </a:lnSpc>
              <a:buNone/>
              <a:defRPr/>
            </a:pPr>
            <a:r>
              <a:rPr lang="en-US" altLang="zh-CN" sz="2400" kern="0" dirty="0"/>
              <a:t>}</a:t>
            </a:r>
          </a:p>
          <a:p>
            <a:pPr marL="0" indent="0">
              <a:lnSpc>
                <a:spcPts val="2700"/>
              </a:lnSpc>
              <a:buNone/>
              <a:defRPr/>
            </a:pPr>
            <a:r>
              <a:rPr lang="en-US" altLang="zh-CN" kern="0" dirty="0"/>
              <a:t>}</a:t>
            </a:r>
          </a:p>
          <a:p>
            <a:pPr marL="0" indent="0">
              <a:lnSpc>
                <a:spcPts val="2700"/>
              </a:lnSpc>
              <a:buNone/>
              <a:defRPr/>
            </a:pPr>
            <a:r>
              <a:rPr lang="en-US" altLang="zh-CN" kern="0" dirty="0"/>
              <a:t>class Teacher extends Person {</a:t>
            </a:r>
          </a:p>
          <a:p>
            <a:pPr marL="457200" lvl="1" indent="0">
              <a:lnSpc>
                <a:spcPts val="2700"/>
              </a:lnSpc>
              <a:buNone/>
              <a:defRPr/>
            </a:pPr>
            <a:r>
              <a:rPr lang="en-US" altLang="zh-CN" sz="2400" kern="0" dirty="0"/>
              <a:t>public void display() {</a:t>
            </a:r>
          </a:p>
          <a:p>
            <a:pPr marL="457200" lvl="1" indent="0">
              <a:lnSpc>
                <a:spcPts val="2700"/>
              </a:lnSpc>
              <a:buNone/>
              <a:defRPr/>
            </a:pPr>
            <a:r>
              <a:rPr lang="en-US" altLang="zh-CN" sz="2400" kern="0" dirty="0"/>
              <a:t>    </a:t>
            </a:r>
            <a:r>
              <a:rPr lang="en-US" altLang="zh-CN" sz="2400" kern="0" dirty="0" err="1"/>
              <a:t>System.out.println</a:t>
            </a:r>
            <a:r>
              <a:rPr lang="en-US" altLang="zh-CN" sz="2400" kern="0" dirty="0"/>
              <a:t>(</a:t>
            </a:r>
            <a:r>
              <a:rPr lang="en-US" altLang="zh-CN" sz="2400" dirty="0"/>
              <a:t>"</a:t>
            </a:r>
            <a:r>
              <a:rPr lang="en-US" altLang="zh-CN" sz="2400" kern="0" dirty="0"/>
              <a:t>override</a:t>
            </a:r>
            <a:r>
              <a:rPr lang="en-US" altLang="zh-CN" sz="2400" dirty="0"/>
              <a:t>"</a:t>
            </a:r>
            <a:r>
              <a:rPr lang="en-US" altLang="zh-CN" sz="2400" kern="0" dirty="0"/>
              <a:t>);</a:t>
            </a:r>
          </a:p>
          <a:p>
            <a:pPr marL="457200" lvl="1" indent="0">
              <a:lnSpc>
                <a:spcPts val="2700"/>
              </a:lnSpc>
              <a:buNone/>
              <a:defRPr/>
            </a:pPr>
            <a:r>
              <a:rPr lang="en-US" altLang="zh-CN" sz="2400" kern="0" dirty="0"/>
              <a:t>    </a:t>
            </a:r>
            <a:r>
              <a:rPr lang="en-US" altLang="zh-CN" sz="2400" kern="0" dirty="0" err="1"/>
              <a:t>System.out.println</a:t>
            </a:r>
            <a:r>
              <a:rPr lang="en-US" altLang="zh-CN" sz="2400" kern="0" dirty="0"/>
              <a:t>(</a:t>
            </a:r>
            <a:r>
              <a:rPr lang="en-US" altLang="zh-CN" sz="2400" dirty="0"/>
              <a:t>"</a:t>
            </a:r>
            <a:r>
              <a:rPr lang="en-US" altLang="zh-CN" sz="2400" kern="0" dirty="0"/>
              <a:t>Teacher display</a:t>
            </a:r>
            <a:r>
              <a:rPr lang="en-US" altLang="zh-CN" sz="2400" dirty="0"/>
              <a:t>"</a:t>
            </a:r>
            <a:r>
              <a:rPr lang="en-US" altLang="zh-CN" sz="2400" kern="0" dirty="0"/>
              <a:t>);</a:t>
            </a:r>
          </a:p>
          <a:p>
            <a:pPr marL="457200" lvl="1" indent="0">
              <a:lnSpc>
                <a:spcPts val="2700"/>
              </a:lnSpc>
              <a:buNone/>
              <a:defRPr/>
            </a:pPr>
            <a:r>
              <a:rPr lang="en-US" altLang="zh-CN" sz="2400" kern="0" dirty="0"/>
              <a:t>}</a:t>
            </a:r>
          </a:p>
          <a:p>
            <a:pPr marL="0" indent="0">
              <a:lnSpc>
                <a:spcPts val="2700"/>
              </a:lnSpc>
              <a:buNone/>
              <a:defRPr/>
            </a:pPr>
            <a:r>
              <a:rPr lang="en-US" altLang="zh-CN" kern="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dirty="0"/>
              <a:t>方法重写的意义</a:t>
            </a:r>
          </a:p>
        </p:txBody>
      </p:sp>
      <p:sp>
        <p:nvSpPr>
          <p:cNvPr id="13315" name="内容占位符 2"/>
          <p:cNvSpPr>
            <a:spLocks noGrp="1"/>
          </p:cNvSpPr>
          <p:nvPr>
            <p:ph idx="1"/>
          </p:nvPr>
        </p:nvSpPr>
        <p:spPr>
          <a:xfrm>
            <a:off x="609600" y="1160749"/>
            <a:ext cx="11247040" cy="4965415"/>
          </a:xfrm>
        </p:spPr>
        <p:txBody>
          <a:bodyPr/>
          <a:lstStyle/>
          <a:p>
            <a:pPr>
              <a:lnSpc>
                <a:spcPct val="150000"/>
              </a:lnSpc>
            </a:pPr>
            <a:r>
              <a:rPr lang="zh-CN" altLang="en-US" dirty="0"/>
              <a:t>重写方法可以实现多态，用基类的引用来操纵派生类对象，但是在实际运行中对象将调用派生类重写的方法。</a:t>
            </a:r>
            <a:endParaRPr lang="en-US" altLang="zh-CN" dirty="0"/>
          </a:p>
          <a:p>
            <a:pPr>
              <a:lnSpc>
                <a:spcPct val="150000"/>
              </a:lnSpc>
            </a:pPr>
            <a:r>
              <a:rPr lang="zh-CN" altLang="en-US" dirty="0"/>
              <a:t>基类的引用可以指向派生类的对象：向上转型。</a:t>
            </a:r>
            <a:endParaRPr lang="en-US" altLang="zh-CN" dirty="0"/>
          </a:p>
          <a:p>
            <a:pPr>
              <a:lnSpc>
                <a:spcPct val="150000"/>
              </a:lnSpc>
            </a:pPr>
            <a:r>
              <a:rPr lang="zh-CN" altLang="en-US" dirty="0"/>
              <a:t>好处：</a:t>
            </a:r>
            <a:endParaRPr lang="en-US" altLang="zh-CN" dirty="0"/>
          </a:p>
          <a:p>
            <a:pPr lvl="1">
              <a:lnSpc>
                <a:spcPct val="150000"/>
              </a:lnSpc>
            </a:pPr>
            <a:r>
              <a:rPr lang="zh-CN" altLang="en-US" sz="2400" dirty="0"/>
              <a:t>可以使用派生类强大的功能。</a:t>
            </a:r>
            <a:endParaRPr lang="en-US" altLang="zh-CN" sz="2400" dirty="0"/>
          </a:p>
          <a:p>
            <a:pPr lvl="1">
              <a:lnSpc>
                <a:spcPct val="150000"/>
              </a:lnSpc>
            </a:pPr>
            <a:r>
              <a:rPr lang="zh-CN" altLang="en-US" sz="2400" dirty="0"/>
              <a:t>可以抽取基类的共性。</a:t>
            </a:r>
            <a:endParaRPr lang="en-US" altLang="zh-CN" sz="2400" dirty="0"/>
          </a:p>
          <a:p>
            <a:pPr>
              <a:lnSpc>
                <a:spcPct val="150000"/>
              </a:lnSpc>
            </a:pPr>
            <a:r>
              <a:rPr lang="zh-CN" altLang="en-US" dirty="0"/>
              <a:t>指向派生类对象的基类类型的引用</a:t>
            </a:r>
            <a:r>
              <a:rPr lang="zh-CN" altLang="en-US" dirty="0">
                <a:solidFill>
                  <a:srgbClr val="FF0000"/>
                </a:solidFill>
              </a:rPr>
              <a:t>可以调用基类中定义的属性和方法。</a:t>
            </a:r>
            <a:endParaRPr lang="en-US" altLang="zh-CN" dirty="0">
              <a:solidFill>
                <a:srgbClr val="FF0000"/>
              </a:solidFill>
            </a:endParaRPr>
          </a:p>
          <a:p>
            <a:pPr>
              <a:lnSpc>
                <a:spcPct val="150000"/>
              </a:lnSpc>
            </a:pPr>
            <a:r>
              <a:rPr lang="zh-CN" altLang="en-US" dirty="0"/>
              <a:t>指向派生类对象的基类类型的引用</a:t>
            </a:r>
            <a:r>
              <a:rPr lang="zh-CN" altLang="en-US" dirty="0">
                <a:solidFill>
                  <a:srgbClr val="FF0000"/>
                </a:solidFill>
              </a:rPr>
              <a:t>无法调用派生类中定义而基类中没有的方法。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 calcmode="lin" valueType="num">
                                      <p:cBhvr additive="base">
                                        <p:cTn id="7"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 calcmode="lin" valueType="num">
                                      <p:cBhvr additive="base">
                                        <p:cTn id="13"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 calcmode="lin" valueType="num">
                                      <p:cBhvr additive="base">
                                        <p:cTn id="17"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anim calcmode="lin" valueType="num">
                                      <p:cBhvr additive="base">
                                        <p:cTn id="21"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anim calcmode="lin" valueType="num">
                                      <p:cBhvr additive="base">
                                        <p:cTn id="27"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315">
                                            <p:txEl>
                                              <p:pRg st="6" end="6"/>
                                            </p:txEl>
                                          </p:spTgt>
                                        </p:tgtEl>
                                        <p:attrNameLst>
                                          <p:attrName>style.visibility</p:attrName>
                                        </p:attrNameLst>
                                      </p:cBhvr>
                                      <p:to>
                                        <p:strVal val="visible"/>
                                      </p:to>
                                    </p:set>
                                    <p:anim calcmode="lin" valueType="num">
                                      <p:cBhvr additive="base">
                                        <p:cTn id="33"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3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a:t>包的使用　　　　　　　　</a:t>
            </a:r>
            <a:endParaRPr lang="zh-CN" altLang="en-US" dirty="0"/>
          </a:p>
        </p:txBody>
      </p:sp>
      <p:sp>
        <p:nvSpPr>
          <p:cNvPr id="4100" name="内容占位符 2"/>
          <p:cNvSpPr>
            <a:spLocks noGrp="1" noChangeArrowheads="1"/>
          </p:cNvSpPr>
          <p:nvPr>
            <p:ph idx="1"/>
          </p:nvPr>
        </p:nvSpPr>
        <p:spPr/>
        <p:txBody>
          <a:bodyPr/>
          <a:lstStyle/>
          <a:p>
            <a:pPr>
              <a:lnSpc>
                <a:spcPct val="150000"/>
              </a:lnSpc>
            </a:pPr>
            <a:r>
              <a:rPr lang="zh-CN" altLang="en-US" dirty="0"/>
              <a:t>包的概念</a:t>
            </a:r>
            <a:endParaRPr lang="en-US" altLang="zh-CN" dirty="0"/>
          </a:p>
          <a:p>
            <a:pPr>
              <a:lnSpc>
                <a:spcPct val="150000"/>
              </a:lnSpc>
            </a:pPr>
            <a:r>
              <a:rPr lang="zh-CN" altLang="en-US" dirty="0"/>
              <a:t>访问带包的类</a:t>
            </a:r>
            <a:endParaRPr lang="en-US" altLang="zh-CN" dirty="0"/>
          </a:p>
          <a:p>
            <a:pPr>
              <a:lnSpc>
                <a:spcPct val="150000"/>
              </a:lnSpc>
            </a:pPr>
            <a:r>
              <a:rPr lang="en-US" altLang="zh-CN" dirty="0"/>
              <a:t>Java</a:t>
            </a:r>
            <a:r>
              <a:rPr lang="zh-CN" altLang="en-US" dirty="0"/>
              <a:t>类库中几个重要的包</a:t>
            </a:r>
            <a:endParaRPr lang="en-US" altLang="zh-CN" dirty="0"/>
          </a:p>
          <a:p>
            <a:endParaRPr lang="zh-CN" altLang="en-US" dirty="0"/>
          </a:p>
        </p:txBody>
      </p:sp>
    </p:spTree>
    <p:extLst>
      <p:ext uri="{BB962C8B-B14F-4D97-AF65-F5344CB8AC3E}">
        <p14:creationId xmlns:p14="http://schemas.microsoft.com/office/powerpoint/2010/main" val="2976168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lstStyle/>
          <a:p>
            <a:r>
              <a:rPr lang="zh-CN" altLang="en-US"/>
              <a:t>包的概念</a:t>
            </a:r>
            <a:br>
              <a:rPr lang="en-US" altLang="zh-CN"/>
            </a:br>
            <a:endParaRPr lang="zh-CN" altLang="en-US"/>
          </a:p>
        </p:txBody>
      </p:sp>
      <p:sp>
        <p:nvSpPr>
          <p:cNvPr id="5124" name="内容占位符 2"/>
          <p:cNvSpPr>
            <a:spLocks noGrp="1" noChangeArrowheads="1"/>
          </p:cNvSpPr>
          <p:nvPr>
            <p:ph idx="1"/>
          </p:nvPr>
        </p:nvSpPr>
        <p:spPr/>
        <p:txBody>
          <a:bodyPr/>
          <a:lstStyle/>
          <a:p>
            <a:pPr>
              <a:lnSpc>
                <a:spcPct val="150000"/>
              </a:lnSpc>
            </a:pPr>
            <a:r>
              <a:rPr lang="zh-CN" altLang="en-US" dirty="0"/>
              <a:t>包</a:t>
            </a:r>
            <a:r>
              <a:rPr lang="en-US" altLang="zh-CN" dirty="0"/>
              <a:t>(package)</a:t>
            </a:r>
            <a:r>
              <a:rPr lang="zh-CN" altLang="en-US" dirty="0"/>
              <a:t>：命名空间，避免命名冲突。</a:t>
            </a:r>
          </a:p>
          <a:p>
            <a:pPr lvl="1">
              <a:lnSpc>
                <a:spcPct val="150000"/>
              </a:lnSpc>
            </a:pPr>
            <a:r>
              <a:rPr lang="zh-CN" altLang="en-US" dirty="0"/>
              <a:t>包的名称就像是我们的姓，而</a:t>
            </a:r>
            <a:r>
              <a:rPr lang="en-US" altLang="zh-CN" dirty="0"/>
              <a:t>class </a:t>
            </a:r>
            <a:r>
              <a:rPr lang="zh-CN" altLang="en-US" dirty="0"/>
              <a:t>名称就像是我们的名字。</a:t>
            </a:r>
          </a:p>
          <a:p>
            <a:pPr lvl="2">
              <a:lnSpc>
                <a:spcPct val="150000"/>
              </a:lnSpc>
            </a:pPr>
            <a:r>
              <a:rPr lang="zh-CN" altLang="en-US" sz="2000" dirty="0"/>
              <a:t>如 </a:t>
            </a:r>
            <a:r>
              <a:rPr lang="en-US" altLang="zh-CN" sz="2000" dirty="0" err="1"/>
              <a:t>java.lang.String</a:t>
            </a:r>
            <a:endParaRPr lang="en-US" altLang="zh-CN" sz="2000" dirty="0"/>
          </a:p>
          <a:p>
            <a:pPr>
              <a:lnSpc>
                <a:spcPct val="150000"/>
              </a:lnSpc>
            </a:pPr>
            <a:r>
              <a:rPr lang="zh-CN" altLang="en-US" dirty="0"/>
              <a:t>如果希望自己的类从属于一个包，可以使用</a:t>
            </a:r>
            <a:r>
              <a:rPr lang="en-US" altLang="zh-CN" dirty="0"/>
              <a:t>package</a:t>
            </a:r>
            <a:r>
              <a:rPr lang="zh-CN" altLang="en-US" dirty="0"/>
              <a:t>关键字。</a:t>
            </a:r>
            <a:endParaRPr lang="en-US" altLang="zh-CN" dirty="0"/>
          </a:p>
          <a:p>
            <a:pPr lvl="1">
              <a:lnSpc>
                <a:spcPct val="150000"/>
              </a:lnSpc>
            </a:pPr>
            <a:r>
              <a:rPr lang="en-US" altLang="zh-CN" dirty="0"/>
              <a:t>package</a:t>
            </a:r>
            <a:r>
              <a:rPr lang="zh-CN" altLang="en-US" dirty="0"/>
              <a:t>语句必须放在源程序的除注释外的第一行。</a:t>
            </a:r>
            <a:endParaRPr lang="en-US" altLang="zh-CN" dirty="0"/>
          </a:p>
          <a:p>
            <a:pPr>
              <a:lnSpc>
                <a:spcPct val="150000"/>
              </a:lnSpc>
            </a:pPr>
            <a:r>
              <a:rPr lang="zh-CN" altLang="en-US" dirty="0"/>
              <a:t>使用方法：</a:t>
            </a:r>
            <a:endParaRPr lang="en-US" altLang="zh-CN" dirty="0"/>
          </a:p>
          <a:p>
            <a:pPr lvl="1">
              <a:lnSpc>
                <a:spcPct val="150000"/>
              </a:lnSpc>
            </a:pPr>
            <a:r>
              <a:rPr lang="zh-CN" altLang="en-US" dirty="0"/>
              <a:t>系统内置的包</a:t>
            </a:r>
            <a:endParaRPr lang="en-US" altLang="zh-CN" dirty="0"/>
          </a:p>
          <a:p>
            <a:pPr lvl="1">
              <a:lnSpc>
                <a:spcPct val="150000"/>
              </a:lnSpc>
            </a:pPr>
            <a:r>
              <a:rPr lang="zh-CN" altLang="en-US" dirty="0"/>
              <a:t>自定义包</a:t>
            </a:r>
            <a:endParaRPr lang="en-US" altLang="zh-CN" dirty="0"/>
          </a:p>
          <a:p>
            <a:pPr lvl="1">
              <a:lnSpc>
                <a:spcPct val="150000"/>
              </a:lnSpc>
            </a:pPr>
            <a:r>
              <a:rPr lang="zh-CN" altLang="en-US" dirty="0"/>
              <a:t>第三方提供的包</a:t>
            </a:r>
          </a:p>
        </p:txBody>
      </p:sp>
    </p:spTree>
    <p:extLst>
      <p:ext uri="{BB962C8B-B14F-4D97-AF65-F5344CB8AC3E}">
        <p14:creationId xmlns:p14="http://schemas.microsoft.com/office/powerpoint/2010/main" val="2100847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noChangeArrowheads="1"/>
          </p:cNvSpPr>
          <p:nvPr>
            <p:ph type="title"/>
          </p:nvPr>
        </p:nvSpPr>
        <p:spPr/>
        <p:txBody>
          <a:bodyPr/>
          <a:lstStyle/>
          <a:p>
            <a:r>
              <a:rPr lang="zh-CN" altLang="en-US"/>
              <a:t>包的概念</a:t>
            </a:r>
            <a:br>
              <a:rPr lang="en-US" altLang="zh-CN"/>
            </a:br>
            <a:endParaRPr lang="zh-CN" altLang="en-US"/>
          </a:p>
        </p:txBody>
      </p:sp>
      <p:sp>
        <p:nvSpPr>
          <p:cNvPr id="6148" name="内容占位符 2"/>
          <p:cNvSpPr>
            <a:spLocks noGrp="1" noChangeArrowheads="1"/>
          </p:cNvSpPr>
          <p:nvPr>
            <p:ph idx="1"/>
          </p:nvPr>
        </p:nvSpPr>
        <p:spPr/>
        <p:txBody>
          <a:bodyPr/>
          <a:lstStyle/>
          <a:p>
            <a:r>
              <a:rPr lang="en-US" altLang="zh-CN" dirty="0"/>
              <a:t>Demo.java</a:t>
            </a:r>
            <a:endParaRPr lang="zh-CN" altLang="zh-CN" dirty="0"/>
          </a:p>
          <a:p>
            <a:endParaRPr lang="zh-CN" altLang="en-US" dirty="0"/>
          </a:p>
        </p:txBody>
      </p:sp>
      <p:sp>
        <p:nvSpPr>
          <p:cNvPr id="6149" name="Rectangle 5"/>
          <p:cNvSpPr txBox="1">
            <a:spLocks noChangeArrowheads="1"/>
          </p:cNvSpPr>
          <p:nvPr/>
        </p:nvSpPr>
        <p:spPr bwMode="auto">
          <a:xfrm>
            <a:off x="2351088" y="2060574"/>
            <a:ext cx="6985000" cy="3888706"/>
          </a:xfrm>
          <a:prstGeom prst="rect">
            <a:avLst/>
          </a:prstGeom>
          <a:solidFill>
            <a:srgbClr val="FFCC99"/>
          </a:solidFill>
          <a:ln w="9525">
            <a:noFill/>
            <a:miter lim="800000"/>
            <a:headEnd/>
            <a:tailEnd/>
          </a:ln>
        </p:spPr>
        <p:txBody>
          <a:bodyPr wrap="none"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package </a:t>
            </a:r>
            <a:r>
              <a:rPr lang="en-US" altLang="zh-CN" sz="2400" dirty="0" err="1">
                <a:solidFill>
                  <a:schemeClr val="tx1"/>
                </a:solidFill>
                <a:latin typeface="微软雅黑" pitchFamily="34" charset="-122"/>
                <a:ea typeface="微软雅黑" pitchFamily="34" charset="-122"/>
              </a:rPr>
              <a:t>com.baidu</a:t>
            </a:r>
            <a:r>
              <a:rPr lang="en-US" altLang="zh-CN" sz="24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public class Demo{</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public void hello(){</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a:t>
            </a:r>
            <a:r>
              <a:rPr lang="en-US" altLang="zh-CN" sz="2400" dirty="0" err="1">
                <a:solidFill>
                  <a:schemeClr val="tx1"/>
                </a:solidFill>
                <a:latin typeface="微软雅黑" pitchFamily="34" charset="-122"/>
                <a:ea typeface="微软雅黑" pitchFamily="34" charset="-122"/>
              </a:rPr>
              <a:t>System.out.println</a:t>
            </a:r>
            <a:r>
              <a:rPr lang="en-US" altLang="zh-CN" sz="2400" dirty="0">
                <a:solidFill>
                  <a:schemeClr val="tx1"/>
                </a:solidFill>
                <a:latin typeface="微软雅黑" pitchFamily="34" charset="-122"/>
                <a:ea typeface="微软雅黑" pitchFamily="34" charset="-122"/>
              </a:rPr>
              <a:t>(</a:t>
            </a:r>
            <a:r>
              <a:rPr lang="en-US" altLang="zh-CN" sz="2400" dirty="0">
                <a:solidFill>
                  <a:schemeClr val="tx1"/>
                </a:solidFill>
              </a:rPr>
              <a:t>"</a:t>
            </a:r>
            <a:r>
              <a:rPr lang="en-US" altLang="zh-CN" sz="2400" dirty="0" err="1">
                <a:solidFill>
                  <a:schemeClr val="tx1"/>
                </a:solidFill>
                <a:latin typeface="微软雅黑" pitchFamily="34" charset="-122"/>
                <a:ea typeface="微软雅黑" pitchFamily="34" charset="-122"/>
              </a:rPr>
              <a:t>HelloWorld</a:t>
            </a:r>
            <a:r>
              <a:rPr lang="en-US" altLang="zh-CN" sz="2400" dirty="0">
                <a:solidFill>
                  <a:schemeClr val="tx1"/>
                </a:solidFill>
              </a:rPr>
              <a:t>"</a:t>
            </a:r>
            <a:r>
              <a:rPr lang="en-US" altLang="zh-CN" sz="24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a:t>
            </a:r>
          </a:p>
        </p:txBody>
      </p:sp>
    </p:spTree>
    <p:extLst>
      <p:ext uri="{BB962C8B-B14F-4D97-AF65-F5344CB8AC3E}">
        <p14:creationId xmlns:p14="http://schemas.microsoft.com/office/powerpoint/2010/main" val="1992032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noChangeArrowheads="1"/>
          </p:cNvSpPr>
          <p:nvPr>
            <p:ph type="title"/>
          </p:nvPr>
        </p:nvSpPr>
        <p:spPr/>
        <p:txBody>
          <a:bodyPr/>
          <a:lstStyle/>
          <a:p>
            <a:r>
              <a:rPr lang="zh-CN" altLang="en-US"/>
              <a:t>访问带包的类</a:t>
            </a:r>
            <a:br>
              <a:rPr lang="en-US" altLang="zh-CN"/>
            </a:br>
            <a:endParaRPr lang="zh-CN" altLang="en-US"/>
          </a:p>
        </p:txBody>
      </p:sp>
      <p:sp>
        <p:nvSpPr>
          <p:cNvPr id="7172" name="内容占位符 2"/>
          <p:cNvSpPr>
            <a:spLocks noGrp="1" noChangeArrowheads="1"/>
          </p:cNvSpPr>
          <p:nvPr>
            <p:ph idx="1"/>
          </p:nvPr>
        </p:nvSpPr>
        <p:spPr/>
        <p:txBody>
          <a:bodyPr/>
          <a:lstStyle/>
          <a:p>
            <a:pPr>
              <a:lnSpc>
                <a:spcPct val="150000"/>
              </a:lnSpc>
            </a:pPr>
            <a:r>
              <a:rPr lang="zh-CN" altLang="en-US" dirty="0"/>
              <a:t>思考：如何访问另一个包中的公有类？</a:t>
            </a:r>
            <a:endParaRPr lang="en-US" altLang="zh-CN" dirty="0"/>
          </a:p>
          <a:p>
            <a:pPr lvl="1">
              <a:lnSpc>
                <a:spcPct val="150000"/>
              </a:lnSpc>
            </a:pPr>
            <a:r>
              <a:rPr lang="zh-CN" altLang="en-US" sz="2400" dirty="0"/>
              <a:t>第一种方式：在每个类名之前添加完整的包名。</a:t>
            </a:r>
            <a:endParaRPr lang="en-US" altLang="zh-CN" sz="2400" dirty="0"/>
          </a:p>
          <a:p>
            <a:pPr lvl="1">
              <a:lnSpc>
                <a:spcPct val="150000"/>
              </a:lnSpc>
            </a:pPr>
            <a:r>
              <a:rPr lang="zh-CN" altLang="en-US" sz="2400" dirty="0"/>
              <a:t>第二种方式：通过</a:t>
            </a:r>
            <a:r>
              <a:rPr lang="en-US" altLang="zh-CN" sz="2400" dirty="0"/>
              <a:t>import</a:t>
            </a:r>
            <a:r>
              <a:rPr lang="zh-CN" altLang="en-US" sz="2400" dirty="0"/>
              <a:t>关键字引入包。</a:t>
            </a:r>
            <a:endParaRPr lang="en-US" altLang="zh-CN" sz="2400" dirty="0"/>
          </a:p>
          <a:p>
            <a:pPr lvl="2">
              <a:lnSpc>
                <a:spcPct val="150000"/>
              </a:lnSpc>
            </a:pPr>
            <a:r>
              <a:rPr lang="en-US" altLang="zh-CN" sz="2000" dirty="0"/>
              <a:t>import</a:t>
            </a:r>
            <a:r>
              <a:rPr lang="zh-CN" altLang="en-US" sz="2000" dirty="0"/>
              <a:t>指定类</a:t>
            </a:r>
            <a:endParaRPr lang="en-US" altLang="zh-CN" sz="2000" dirty="0"/>
          </a:p>
          <a:p>
            <a:pPr lvl="2">
              <a:lnSpc>
                <a:spcPct val="150000"/>
              </a:lnSpc>
            </a:pPr>
            <a:r>
              <a:rPr lang="en-US" altLang="zh-CN" sz="2000" dirty="0"/>
              <a:t>import</a:t>
            </a:r>
            <a:r>
              <a:rPr lang="zh-CN" altLang="en-US" sz="2000" dirty="0"/>
              <a:t>整个包</a:t>
            </a:r>
            <a:endParaRPr lang="zh-CN" altLang="zh-CN" sz="2000" dirty="0"/>
          </a:p>
          <a:p>
            <a:pPr>
              <a:lnSpc>
                <a:spcPct val="150000"/>
              </a:lnSpc>
            </a:pPr>
            <a:endParaRPr lang="zh-CN" altLang="en-US" dirty="0"/>
          </a:p>
        </p:txBody>
      </p:sp>
    </p:spTree>
    <p:extLst>
      <p:ext uri="{BB962C8B-B14F-4D97-AF65-F5344CB8AC3E}">
        <p14:creationId xmlns:p14="http://schemas.microsoft.com/office/powerpoint/2010/main" val="3857926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继承的实现　　　　　　　　　</a:t>
            </a:r>
            <a:endParaRPr lang="zh-CN" altLang="en-US" dirty="0"/>
          </a:p>
        </p:txBody>
      </p:sp>
      <p:sp>
        <p:nvSpPr>
          <p:cNvPr id="7171" name="内容占位符 2"/>
          <p:cNvSpPr>
            <a:spLocks noGrp="1"/>
          </p:cNvSpPr>
          <p:nvPr>
            <p:ph idx="1"/>
          </p:nvPr>
        </p:nvSpPr>
        <p:spPr/>
        <p:txBody>
          <a:bodyPr/>
          <a:lstStyle/>
          <a:p>
            <a:r>
              <a:rPr lang="zh-CN" altLang="en-US" dirty="0"/>
              <a:t>继承的概念</a:t>
            </a:r>
            <a:endParaRPr lang="en-US" altLang="zh-CN" dirty="0"/>
          </a:p>
          <a:p>
            <a:r>
              <a:rPr lang="zh-CN" altLang="en-US" dirty="0"/>
              <a:t>继承的语法</a:t>
            </a:r>
            <a:endParaRPr lang="en-US" altLang="zh-CN" dirty="0"/>
          </a:p>
          <a:p>
            <a:r>
              <a:rPr lang="zh-CN" altLang="en-US" dirty="0"/>
              <a:t>继承举例</a:t>
            </a:r>
            <a:endParaRPr lang="en-US" altLang="zh-CN" dirty="0"/>
          </a:p>
          <a:p>
            <a:r>
              <a:rPr lang="zh-CN" altLang="en-US" dirty="0"/>
              <a:t>构造方法的调用</a:t>
            </a:r>
            <a:endParaRPr lang="en-US" altLang="zh-CN" dirty="0"/>
          </a:p>
          <a:p>
            <a:r>
              <a:rPr lang="en-US" altLang="zh-CN" dirty="0"/>
              <a:t>super</a:t>
            </a:r>
            <a:r>
              <a:rPr lang="zh-CN" altLang="en-US" dirty="0"/>
              <a:t>关键字</a:t>
            </a:r>
            <a:endParaRPr lang="en-US" altLang="zh-CN" dirty="0"/>
          </a:p>
          <a:p>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a:t>访问带包的类</a:t>
            </a:r>
            <a:br>
              <a:rPr lang="en-US" altLang="zh-CN"/>
            </a:br>
            <a:endParaRPr lang="zh-CN" altLang="en-US"/>
          </a:p>
        </p:txBody>
      </p:sp>
      <p:sp>
        <p:nvSpPr>
          <p:cNvPr id="8196" name="内容占位符 2"/>
          <p:cNvSpPr>
            <a:spLocks noGrp="1" noChangeArrowheads="1"/>
          </p:cNvSpPr>
          <p:nvPr>
            <p:ph idx="1"/>
          </p:nvPr>
        </p:nvSpPr>
        <p:spPr/>
        <p:txBody>
          <a:bodyPr/>
          <a:lstStyle/>
          <a:p>
            <a:pPr>
              <a:lnSpc>
                <a:spcPct val="150000"/>
              </a:lnSpc>
            </a:pPr>
            <a:r>
              <a:rPr lang="zh-CN" altLang="en-US" dirty="0"/>
              <a:t>通过全名来访问某包中的类。</a:t>
            </a:r>
          </a:p>
          <a:p>
            <a:pPr lvl="1">
              <a:lnSpc>
                <a:spcPct val="150000"/>
              </a:lnSpc>
            </a:pPr>
            <a:r>
              <a:rPr lang="zh-CN" altLang="en-US" sz="2400" dirty="0"/>
              <a:t>如：</a:t>
            </a:r>
            <a:r>
              <a:rPr lang="en-US" altLang="zh-CN" sz="2400" dirty="0"/>
              <a:t>org.onest.edu2act.Student</a:t>
            </a:r>
          </a:p>
          <a:p>
            <a:pPr lvl="1">
              <a:lnSpc>
                <a:spcPct val="150000"/>
              </a:lnSpc>
            </a:pPr>
            <a:r>
              <a:rPr lang="zh-CN" altLang="en-US" sz="2400" dirty="0"/>
              <a:t>如：</a:t>
            </a:r>
            <a:r>
              <a:rPr lang="en-US" altLang="zh-CN" sz="2400" dirty="0" err="1"/>
              <a:t>java.lang.String</a:t>
            </a:r>
            <a:endParaRPr lang="en-US" altLang="zh-CN" sz="2400" dirty="0"/>
          </a:p>
          <a:p>
            <a:pPr>
              <a:lnSpc>
                <a:spcPct val="150000"/>
              </a:lnSpc>
            </a:pPr>
            <a:endParaRPr lang="zh-CN" altLang="en-US" dirty="0"/>
          </a:p>
        </p:txBody>
      </p:sp>
      <p:sp>
        <p:nvSpPr>
          <p:cNvPr id="8197" name="Rectangle 5"/>
          <p:cNvSpPr txBox="1">
            <a:spLocks noChangeArrowheads="1"/>
          </p:cNvSpPr>
          <p:nvPr/>
        </p:nvSpPr>
        <p:spPr bwMode="auto">
          <a:xfrm>
            <a:off x="1487488" y="3067508"/>
            <a:ext cx="9145016" cy="3312369"/>
          </a:xfrm>
          <a:prstGeom prst="rect">
            <a:avLst/>
          </a:prstGeom>
          <a:solidFill>
            <a:srgbClr val="FFCC99"/>
          </a:solidFill>
          <a:ln w="9525">
            <a:noFill/>
            <a:miter lim="800000"/>
            <a:headEnd/>
            <a:tailEnd/>
          </a:ln>
        </p:spPr>
        <p:txBody>
          <a:bodyPr wrap="none"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spcBef>
                <a:spcPct val="20000"/>
              </a:spcBef>
            </a:pPr>
            <a:r>
              <a:rPr lang="en-US" altLang="zh-CN" sz="2400" dirty="0">
                <a:solidFill>
                  <a:schemeClr val="tx1"/>
                </a:solidFill>
                <a:latin typeface="微软雅黑" pitchFamily="34" charset="-122"/>
                <a:ea typeface="微软雅黑" pitchFamily="34" charset="-122"/>
              </a:rPr>
              <a:t>package </a:t>
            </a:r>
            <a:r>
              <a:rPr lang="en-US" altLang="zh-CN" sz="2400" dirty="0" err="1">
                <a:solidFill>
                  <a:schemeClr val="tx1"/>
                </a:solidFill>
                <a:latin typeface="微软雅黑" pitchFamily="34" charset="-122"/>
                <a:ea typeface="微软雅黑" pitchFamily="34" charset="-122"/>
              </a:rPr>
              <a:t>net.onest.demo</a:t>
            </a:r>
            <a:r>
              <a:rPr lang="en-US" altLang="zh-CN" sz="2400" dirty="0">
                <a:solidFill>
                  <a:schemeClr val="tx1"/>
                </a:solidFill>
                <a:latin typeface="微软雅黑" pitchFamily="34" charset="-122"/>
                <a:ea typeface="微软雅黑" pitchFamily="34" charset="-122"/>
              </a:rPr>
              <a:t>;</a:t>
            </a:r>
          </a:p>
          <a:p>
            <a:pPr eaLnBrk="1" hangingPunct="1">
              <a:spcBef>
                <a:spcPct val="20000"/>
              </a:spcBef>
            </a:pPr>
            <a:r>
              <a:rPr lang="en-US" altLang="zh-CN" sz="2400" dirty="0">
                <a:solidFill>
                  <a:schemeClr val="tx1"/>
                </a:solidFill>
                <a:latin typeface="微软雅黑" pitchFamily="34" charset="-122"/>
                <a:ea typeface="微软雅黑" pitchFamily="34" charset="-122"/>
              </a:rPr>
              <a:t>public class Test{</a:t>
            </a:r>
          </a:p>
          <a:p>
            <a:pPr eaLnBrk="1" hangingPunct="1">
              <a:spcBef>
                <a:spcPct val="20000"/>
              </a:spcBef>
            </a:pPr>
            <a:r>
              <a:rPr lang="en-US" altLang="zh-CN" sz="2400" dirty="0">
                <a:solidFill>
                  <a:schemeClr val="tx1"/>
                </a:solidFill>
                <a:latin typeface="微软雅黑" pitchFamily="34" charset="-122"/>
                <a:ea typeface="微软雅黑" pitchFamily="34" charset="-122"/>
              </a:rPr>
              <a:t> public static void main(String[] </a:t>
            </a:r>
            <a:r>
              <a:rPr lang="en-US" altLang="zh-CN" sz="2400" dirty="0" err="1">
                <a:solidFill>
                  <a:schemeClr val="tx1"/>
                </a:solidFill>
                <a:latin typeface="微软雅黑" pitchFamily="34" charset="-122"/>
                <a:ea typeface="微软雅黑" pitchFamily="34" charset="-122"/>
              </a:rPr>
              <a:t>args</a:t>
            </a:r>
            <a:r>
              <a:rPr lang="en-US" altLang="zh-CN" sz="2400" dirty="0">
                <a:solidFill>
                  <a:schemeClr val="tx1"/>
                </a:solidFill>
                <a:latin typeface="微软雅黑" pitchFamily="34" charset="-122"/>
                <a:ea typeface="微软雅黑" pitchFamily="34" charset="-122"/>
              </a:rPr>
              <a:t>){</a:t>
            </a:r>
          </a:p>
          <a:p>
            <a:pPr eaLnBrk="1" hangingPunct="1">
              <a:spcBef>
                <a:spcPct val="20000"/>
              </a:spcBef>
            </a:pPr>
            <a:r>
              <a:rPr lang="en-US" altLang="zh-CN" sz="2400" dirty="0">
                <a:solidFill>
                  <a:schemeClr val="tx1"/>
                </a:solidFill>
                <a:latin typeface="微软雅黑" pitchFamily="34" charset="-122"/>
                <a:ea typeface="微软雅黑" pitchFamily="34" charset="-122"/>
              </a:rPr>
              <a:t>    </a:t>
            </a:r>
            <a:r>
              <a:rPr lang="en-US" altLang="zh-CN" sz="2400" b="1" dirty="0" err="1">
                <a:solidFill>
                  <a:srgbClr val="FF0000"/>
                </a:solidFill>
                <a:latin typeface="微软雅黑" pitchFamily="34" charset="-122"/>
                <a:ea typeface="微软雅黑" pitchFamily="34" charset="-122"/>
              </a:rPr>
              <a:t>com.baidu.Demo</a:t>
            </a:r>
            <a:r>
              <a:rPr lang="en-US" altLang="zh-CN" sz="2400" dirty="0">
                <a:solidFill>
                  <a:schemeClr val="tx1"/>
                </a:solidFill>
                <a:latin typeface="微软雅黑" pitchFamily="34" charset="-122"/>
                <a:ea typeface="微软雅黑" pitchFamily="34" charset="-122"/>
              </a:rPr>
              <a:t> d = new </a:t>
            </a:r>
            <a:r>
              <a:rPr lang="en-US" altLang="zh-CN" sz="2400" b="1" dirty="0" err="1">
                <a:solidFill>
                  <a:srgbClr val="FF0000"/>
                </a:solidFill>
                <a:latin typeface="微软雅黑" pitchFamily="34" charset="-122"/>
                <a:ea typeface="微软雅黑" pitchFamily="34" charset="-122"/>
              </a:rPr>
              <a:t>com.baidu.Demo</a:t>
            </a:r>
            <a:r>
              <a:rPr lang="en-US" altLang="zh-CN" sz="2400" dirty="0">
                <a:solidFill>
                  <a:schemeClr val="tx1"/>
                </a:solidFill>
                <a:latin typeface="微软雅黑" pitchFamily="34" charset="-122"/>
                <a:ea typeface="微软雅黑" pitchFamily="34" charset="-122"/>
              </a:rPr>
              <a:t>();</a:t>
            </a:r>
          </a:p>
          <a:p>
            <a:pPr eaLnBrk="1" hangingPunct="1">
              <a:spcBef>
                <a:spcPct val="20000"/>
              </a:spcBef>
            </a:pPr>
            <a:r>
              <a:rPr lang="en-US" altLang="zh-CN" sz="2400" dirty="0">
                <a:solidFill>
                  <a:schemeClr val="tx1"/>
                </a:solidFill>
                <a:latin typeface="微软雅黑" pitchFamily="34" charset="-122"/>
                <a:ea typeface="微软雅黑" pitchFamily="34" charset="-122"/>
              </a:rPr>
              <a:t>    </a:t>
            </a:r>
            <a:r>
              <a:rPr lang="en-US" altLang="zh-CN" sz="2400" dirty="0" err="1">
                <a:solidFill>
                  <a:schemeClr val="tx1"/>
                </a:solidFill>
                <a:latin typeface="微软雅黑" pitchFamily="34" charset="-122"/>
                <a:ea typeface="微软雅黑" pitchFamily="34" charset="-122"/>
              </a:rPr>
              <a:t>d.hello</a:t>
            </a:r>
            <a:r>
              <a:rPr lang="en-US" altLang="zh-CN" sz="2400" dirty="0">
                <a:solidFill>
                  <a:schemeClr val="tx1"/>
                </a:solidFill>
                <a:latin typeface="微软雅黑" pitchFamily="34" charset="-122"/>
                <a:ea typeface="微软雅黑" pitchFamily="34" charset="-122"/>
              </a:rPr>
              <a:t>();</a:t>
            </a:r>
          </a:p>
          <a:p>
            <a:pPr eaLnBrk="1" hangingPunct="1">
              <a:spcBef>
                <a:spcPct val="20000"/>
              </a:spcBef>
            </a:pPr>
            <a:r>
              <a:rPr lang="en-US" altLang="zh-CN" sz="2400" dirty="0">
                <a:solidFill>
                  <a:schemeClr val="tx1"/>
                </a:solidFill>
                <a:latin typeface="微软雅黑" pitchFamily="34" charset="-122"/>
                <a:ea typeface="微软雅黑" pitchFamily="34" charset="-122"/>
              </a:rPr>
              <a:t>  }</a:t>
            </a:r>
          </a:p>
          <a:p>
            <a:pPr eaLnBrk="1" hangingPunct="1">
              <a:spcBef>
                <a:spcPct val="20000"/>
              </a:spcBef>
            </a:pPr>
            <a:r>
              <a:rPr lang="en-US" altLang="zh-CN" sz="2400" dirty="0">
                <a:solidFill>
                  <a:schemeClr val="tx1"/>
                </a:solidFill>
                <a:latin typeface="微软雅黑" pitchFamily="34" charset="-122"/>
                <a:ea typeface="微软雅黑" pitchFamily="34" charset="-122"/>
              </a:rPr>
              <a:t>}</a:t>
            </a:r>
          </a:p>
        </p:txBody>
      </p:sp>
    </p:spTree>
    <p:extLst>
      <p:ext uri="{BB962C8B-B14F-4D97-AF65-F5344CB8AC3E}">
        <p14:creationId xmlns:p14="http://schemas.microsoft.com/office/powerpoint/2010/main" val="3692202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noChangeArrowheads="1"/>
          </p:cNvSpPr>
          <p:nvPr>
            <p:ph type="title"/>
          </p:nvPr>
        </p:nvSpPr>
        <p:spPr/>
        <p:txBody>
          <a:bodyPr/>
          <a:lstStyle/>
          <a:p>
            <a:r>
              <a:rPr lang="zh-CN" altLang="en-US"/>
              <a:t>访问带包的类</a:t>
            </a:r>
            <a:br>
              <a:rPr lang="en-US" altLang="zh-CN"/>
            </a:br>
            <a:endParaRPr lang="zh-CN" altLang="en-US"/>
          </a:p>
        </p:txBody>
      </p:sp>
      <p:sp>
        <p:nvSpPr>
          <p:cNvPr id="9220" name="内容占位符 2"/>
          <p:cNvSpPr>
            <a:spLocks noGrp="1" noChangeArrowheads="1"/>
          </p:cNvSpPr>
          <p:nvPr>
            <p:ph idx="1"/>
          </p:nvPr>
        </p:nvSpPr>
        <p:spPr>
          <a:xfrm>
            <a:off x="609600" y="1160749"/>
            <a:ext cx="10972800" cy="5580619"/>
          </a:xfrm>
        </p:spPr>
        <p:txBody>
          <a:bodyPr/>
          <a:lstStyle/>
          <a:p>
            <a:pPr>
              <a:lnSpc>
                <a:spcPct val="150000"/>
              </a:lnSpc>
            </a:pPr>
            <a:r>
              <a:rPr lang="zh-CN" altLang="en-US" dirty="0"/>
              <a:t>通过</a:t>
            </a:r>
            <a:r>
              <a:rPr lang="en-US" altLang="zh-CN" dirty="0"/>
              <a:t>import</a:t>
            </a:r>
            <a:r>
              <a:rPr lang="zh-CN" altLang="en-US" dirty="0"/>
              <a:t>关键字引入包</a:t>
            </a:r>
            <a:endParaRPr lang="en-US" altLang="zh-CN" dirty="0"/>
          </a:p>
          <a:p>
            <a:pPr lvl="1">
              <a:lnSpc>
                <a:spcPct val="150000"/>
              </a:lnSpc>
            </a:pPr>
            <a:r>
              <a:rPr lang="en-US" altLang="zh-CN" sz="2400" dirty="0"/>
              <a:t>import</a:t>
            </a:r>
            <a:r>
              <a:rPr lang="zh-CN" altLang="en-US" sz="2400" dirty="0"/>
              <a:t>语句的唯一价值是减少键入。</a:t>
            </a:r>
          </a:p>
          <a:p>
            <a:pPr lvl="1">
              <a:lnSpc>
                <a:spcPct val="150000"/>
              </a:lnSpc>
            </a:pPr>
            <a:r>
              <a:rPr lang="en-US" altLang="zh-CN" sz="2400" dirty="0"/>
              <a:t>import</a:t>
            </a:r>
            <a:r>
              <a:rPr lang="zh-CN" altLang="en-US" sz="2400" dirty="0"/>
              <a:t>语句，必须位于</a:t>
            </a:r>
            <a:r>
              <a:rPr lang="en-US" altLang="zh-CN" sz="2400" dirty="0"/>
              <a:t>package</a:t>
            </a:r>
            <a:r>
              <a:rPr lang="zh-CN" altLang="en-US" sz="2400" dirty="0"/>
              <a:t>和类声明之间。</a:t>
            </a:r>
          </a:p>
          <a:p>
            <a:pPr lvl="1">
              <a:lnSpc>
                <a:spcPct val="150000"/>
              </a:lnSpc>
            </a:pPr>
            <a:r>
              <a:rPr lang="zh-CN" altLang="en-US" sz="2400" dirty="0"/>
              <a:t>默认会引入</a:t>
            </a:r>
            <a:r>
              <a:rPr lang="en-US" altLang="zh-CN" sz="2400" dirty="0" err="1"/>
              <a:t>java.lang</a:t>
            </a:r>
            <a:r>
              <a:rPr lang="zh-CN" altLang="en-US" sz="2400" dirty="0"/>
              <a:t>包。</a:t>
            </a:r>
          </a:p>
          <a:p>
            <a:pPr>
              <a:lnSpc>
                <a:spcPct val="150000"/>
              </a:lnSpc>
            </a:pPr>
            <a:r>
              <a:rPr lang="en-US" altLang="zh-CN" dirty="0"/>
              <a:t>import</a:t>
            </a:r>
            <a:r>
              <a:rPr lang="zh-CN" altLang="en-US" dirty="0"/>
              <a:t>引入声明可分为两种：</a:t>
            </a:r>
            <a:endParaRPr lang="en-US" altLang="zh-CN" dirty="0"/>
          </a:p>
          <a:p>
            <a:pPr lvl="1">
              <a:lnSpc>
                <a:spcPct val="150000"/>
              </a:lnSpc>
            </a:pPr>
            <a:r>
              <a:rPr lang="zh-CN" altLang="en-US" sz="2400" dirty="0"/>
              <a:t>单类型引入</a:t>
            </a:r>
            <a:r>
              <a:rPr lang="en-US" altLang="zh-CN" sz="2400" dirty="0"/>
              <a:t>(single-type-import) </a:t>
            </a:r>
            <a:r>
              <a:rPr lang="zh-CN" altLang="en-US" sz="2400" dirty="0"/>
              <a:t>。</a:t>
            </a:r>
            <a:endParaRPr lang="en-US" altLang="zh-CN" sz="2400" dirty="0"/>
          </a:p>
          <a:p>
            <a:pPr lvl="1">
              <a:lnSpc>
                <a:spcPct val="150000"/>
              </a:lnSpc>
            </a:pPr>
            <a:r>
              <a:rPr lang="zh-CN" altLang="en-US" sz="2400" dirty="0"/>
              <a:t>例</a:t>
            </a:r>
            <a:r>
              <a:rPr lang="en-US" altLang="zh-CN" sz="2400" dirty="0"/>
              <a:t>:import  </a:t>
            </a:r>
            <a:r>
              <a:rPr lang="en-US" altLang="zh-CN" sz="2400" dirty="0" err="1"/>
              <a:t>java.util.ArrayList</a:t>
            </a:r>
            <a:r>
              <a:rPr lang="zh-CN" altLang="en-US" sz="2400" dirty="0"/>
              <a:t>；</a:t>
            </a:r>
            <a:endParaRPr lang="en-US" altLang="zh-CN" sz="2400" dirty="0"/>
          </a:p>
          <a:p>
            <a:pPr lvl="1">
              <a:lnSpc>
                <a:spcPct val="150000"/>
              </a:lnSpc>
            </a:pPr>
            <a:r>
              <a:rPr lang="zh-CN" altLang="en-US" sz="2400" dirty="0"/>
              <a:t>按需类型引入</a:t>
            </a:r>
            <a:r>
              <a:rPr lang="en-US" altLang="zh-CN" sz="2400" dirty="0"/>
              <a:t>(type-import-on-demand) </a:t>
            </a:r>
            <a:r>
              <a:rPr lang="zh-CN" altLang="en-US" sz="2400" dirty="0"/>
              <a:t>。</a:t>
            </a:r>
            <a:endParaRPr lang="en-US" altLang="zh-CN" sz="2400" dirty="0"/>
          </a:p>
          <a:p>
            <a:pPr lvl="1">
              <a:lnSpc>
                <a:spcPct val="150000"/>
              </a:lnSpc>
            </a:pPr>
            <a:r>
              <a:rPr lang="zh-CN" altLang="en-US" sz="2400" dirty="0"/>
              <a:t>例</a:t>
            </a:r>
            <a:r>
              <a:rPr lang="en-US" altLang="zh-CN" sz="2400" dirty="0"/>
              <a:t>:import  java.util.*</a:t>
            </a:r>
            <a:r>
              <a:rPr lang="zh-CN" altLang="en-US" sz="2400" dirty="0"/>
              <a:t>；</a:t>
            </a:r>
            <a:r>
              <a:rPr lang="en-US" altLang="zh-CN" sz="1800" dirty="0">
                <a:solidFill>
                  <a:srgbClr val="0000FF"/>
                </a:solidFill>
              </a:rPr>
              <a:t>//</a:t>
            </a:r>
            <a:r>
              <a:rPr lang="zh-CN" altLang="en-US" sz="1800" dirty="0">
                <a:solidFill>
                  <a:srgbClr val="0000FF"/>
                </a:solidFill>
              </a:rPr>
              <a:t>只导入</a:t>
            </a:r>
            <a:r>
              <a:rPr lang="en-US" altLang="zh-CN" sz="1800" dirty="0" err="1">
                <a:solidFill>
                  <a:srgbClr val="0000FF"/>
                </a:solidFill>
              </a:rPr>
              <a:t>util</a:t>
            </a:r>
            <a:r>
              <a:rPr lang="zh-CN" altLang="en-US" sz="1800" dirty="0">
                <a:solidFill>
                  <a:srgbClr val="0000FF"/>
                </a:solidFill>
              </a:rPr>
              <a:t>包下的类，不导入</a:t>
            </a:r>
            <a:r>
              <a:rPr lang="en-US" altLang="zh-CN" sz="1800" dirty="0" err="1">
                <a:solidFill>
                  <a:srgbClr val="0000FF"/>
                </a:solidFill>
              </a:rPr>
              <a:t>util</a:t>
            </a:r>
            <a:r>
              <a:rPr lang="zh-CN" altLang="en-US" sz="1800" dirty="0">
                <a:solidFill>
                  <a:srgbClr val="0000FF"/>
                </a:solidFill>
              </a:rPr>
              <a:t>子包下的类</a:t>
            </a:r>
            <a:endParaRPr lang="en-US" altLang="zh-CN" sz="1800" dirty="0">
              <a:solidFill>
                <a:srgbClr val="0000FF"/>
              </a:solidFill>
            </a:endParaRPr>
          </a:p>
          <a:p>
            <a:pPr>
              <a:lnSpc>
                <a:spcPct val="150000"/>
              </a:lnSpc>
            </a:pPr>
            <a:endParaRPr lang="zh-CN" altLang="en-US" dirty="0"/>
          </a:p>
        </p:txBody>
      </p:sp>
    </p:spTree>
    <p:extLst>
      <p:ext uri="{BB962C8B-B14F-4D97-AF65-F5344CB8AC3E}">
        <p14:creationId xmlns:p14="http://schemas.microsoft.com/office/powerpoint/2010/main" val="2629194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a:t>访问带包的类</a:t>
            </a:r>
            <a:br>
              <a:rPr lang="en-US" altLang="zh-CN"/>
            </a:br>
            <a:endParaRPr lang="zh-CN" altLang="en-US"/>
          </a:p>
        </p:txBody>
      </p:sp>
      <p:sp>
        <p:nvSpPr>
          <p:cNvPr id="10244" name="内容占位符 2"/>
          <p:cNvSpPr>
            <a:spLocks noGrp="1" noChangeArrowheads="1"/>
          </p:cNvSpPr>
          <p:nvPr>
            <p:ph idx="1"/>
          </p:nvPr>
        </p:nvSpPr>
        <p:spPr/>
        <p:txBody>
          <a:bodyPr/>
          <a:lstStyle/>
          <a:p>
            <a:r>
              <a:rPr lang="en-US" altLang="zh-CN" dirty="0"/>
              <a:t>Test.java</a:t>
            </a:r>
            <a:endParaRPr lang="zh-CN" altLang="zh-CN" dirty="0"/>
          </a:p>
          <a:p>
            <a:endParaRPr lang="zh-CN" altLang="en-US" dirty="0"/>
          </a:p>
        </p:txBody>
      </p:sp>
      <p:sp>
        <p:nvSpPr>
          <p:cNvPr id="10246" name="Rectangle 5"/>
          <p:cNvSpPr txBox="1">
            <a:spLocks noChangeArrowheads="1"/>
          </p:cNvSpPr>
          <p:nvPr/>
        </p:nvSpPr>
        <p:spPr bwMode="auto">
          <a:xfrm>
            <a:off x="2711624" y="1763256"/>
            <a:ext cx="6624736" cy="4752528"/>
          </a:xfrm>
          <a:prstGeom prst="rect">
            <a:avLst/>
          </a:prstGeom>
          <a:solidFill>
            <a:srgbClr val="FFCC99"/>
          </a:solidFill>
          <a:ln w="9525">
            <a:noFill/>
            <a:miter lim="800000"/>
            <a:headEnd/>
            <a:tailEnd/>
          </a:ln>
        </p:spPr>
        <p:txBody>
          <a:bodyPr wrap="none"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package </a:t>
            </a:r>
            <a:r>
              <a:rPr lang="en-US" altLang="zh-CN" sz="2400" dirty="0" err="1">
                <a:solidFill>
                  <a:schemeClr val="tx1"/>
                </a:solidFill>
                <a:latin typeface="微软雅黑" pitchFamily="34" charset="-122"/>
                <a:ea typeface="微软雅黑" pitchFamily="34" charset="-122"/>
              </a:rPr>
              <a:t>net.onest.demo</a:t>
            </a:r>
            <a:r>
              <a:rPr lang="en-US" altLang="zh-CN" sz="24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2400" b="1" dirty="0">
                <a:solidFill>
                  <a:srgbClr val="FF0000"/>
                </a:solidFill>
                <a:latin typeface="微软雅黑" pitchFamily="34" charset="-122"/>
                <a:ea typeface="微软雅黑" pitchFamily="34" charset="-122"/>
              </a:rPr>
              <a:t>import </a:t>
            </a:r>
            <a:r>
              <a:rPr lang="en-US" altLang="zh-CN" sz="2400" b="1" dirty="0" err="1">
                <a:solidFill>
                  <a:srgbClr val="FF0000"/>
                </a:solidFill>
                <a:latin typeface="微软雅黑" pitchFamily="34" charset="-122"/>
                <a:ea typeface="微软雅黑" pitchFamily="34" charset="-122"/>
              </a:rPr>
              <a:t>com.baidu.Demo</a:t>
            </a:r>
            <a:r>
              <a:rPr lang="en-US" altLang="zh-CN" sz="2400" b="1" dirty="0">
                <a:solidFill>
                  <a:srgbClr val="FF0000"/>
                </a:solidFill>
                <a:latin typeface="微软雅黑" pitchFamily="34" charset="-122"/>
                <a:ea typeface="微软雅黑" pitchFamily="34" charset="-122"/>
              </a:rPr>
              <a:t>;</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public class Test {</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public static void main(String[] </a:t>
            </a:r>
            <a:r>
              <a:rPr lang="en-US" altLang="zh-CN" sz="2400" dirty="0" err="1">
                <a:solidFill>
                  <a:schemeClr val="tx1"/>
                </a:solidFill>
                <a:latin typeface="微软雅黑" pitchFamily="34" charset="-122"/>
                <a:ea typeface="微软雅黑" pitchFamily="34" charset="-122"/>
              </a:rPr>
              <a:t>args</a:t>
            </a:r>
            <a:r>
              <a:rPr lang="en-US" altLang="zh-CN" sz="24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Demo d = new Demo();</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a:t>
            </a:r>
            <a:r>
              <a:rPr lang="en-US" altLang="zh-CN" sz="2400" dirty="0" err="1">
                <a:solidFill>
                  <a:schemeClr val="tx1"/>
                </a:solidFill>
                <a:latin typeface="微软雅黑" pitchFamily="34" charset="-122"/>
                <a:ea typeface="微软雅黑" pitchFamily="34" charset="-122"/>
              </a:rPr>
              <a:t>d.hello</a:t>
            </a:r>
            <a:r>
              <a:rPr lang="en-US" altLang="zh-CN" sz="24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a:t>
            </a:r>
          </a:p>
        </p:txBody>
      </p:sp>
    </p:spTree>
    <p:extLst>
      <p:ext uri="{BB962C8B-B14F-4D97-AF65-F5344CB8AC3E}">
        <p14:creationId xmlns:p14="http://schemas.microsoft.com/office/powerpoint/2010/main" val="3270336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访问带包的类的成员</a:t>
            </a:r>
          </a:p>
        </p:txBody>
      </p:sp>
      <p:sp>
        <p:nvSpPr>
          <p:cNvPr id="3" name="内容占位符 2"/>
          <p:cNvSpPr>
            <a:spLocks noGrp="1"/>
          </p:cNvSpPr>
          <p:nvPr>
            <p:ph idx="1"/>
          </p:nvPr>
        </p:nvSpPr>
        <p:spPr/>
        <p:txBody>
          <a:bodyPr/>
          <a:lstStyle/>
          <a:p>
            <a:r>
              <a:rPr lang="zh-CN" altLang="en-US" dirty="0"/>
              <a:t>访问修饰符缺省时，即成员没有任何访问权限修饰符时，说明该成员具有</a:t>
            </a:r>
            <a:r>
              <a:rPr lang="zh-CN" altLang="en-US" b="1" dirty="0">
                <a:solidFill>
                  <a:srgbClr val="FF0000"/>
                </a:solidFill>
              </a:rPr>
              <a:t>默认权限</a:t>
            </a:r>
            <a:r>
              <a:rPr lang="zh-CN" altLang="en-US" dirty="0"/>
              <a:t>或者又叫</a:t>
            </a:r>
            <a:r>
              <a:rPr lang="zh-CN" altLang="en-US" b="1" dirty="0">
                <a:solidFill>
                  <a:srgbClr val="FF0000"/>
                </a:solidFill>
              </a:rPr>
              <a:t>包权限</a:t>
            </a:r>
          </a:p>
        </p:txBody>
      </p:sp>
      <p:graphicFrame>
        <p:nvGraphicFramePr>
          <p:cNvPr id="4" name="表格 3"/>
          <p:cNvGraphicFramePr>
            <a:graphicFrameLocks noGrp="1"/>
          </p:cNvGraphicFramePr>
          <p:nvPr>
            <p:extLst>
              <p:ext uri="{D42A27DB-BD31-4B8C-83A1-F6EECF244321}">
                <p14:modId xmlns:p14="http://schemas.microsoft.com/office/powerpoint/2010/main" val="517745403"/>
              </p:ext>
            </p:extLst>
          </p:nvPr>
        </p:nvGraphicFramePr>
        <p:xfrm>
          <a:off x="1127448" y="2204864"/>
          <a:ext cx="10009113" cy="4032448"/>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502278">
                  <a:extLst>
                    <a:ext uri="{9D8B030D-6E8A-4147-A177-3AD203B41FA5}">
                      <a16:colId xmlns:a16="http://schemas.microsoft.com/office/drawing/2014/main" val="20000"/>
                    </a:ext>
                  </a:extLst>
                </a:gridCol>
                <a:gridCol w="2324811">
                  <a:extLst>
                    <a:ext uri="{9D8B030D-6E8A-4147-A177-3AD203B41FA5}">
                      <a16:colId xmlns:a16="http://schemas.microsoft.com/office/drawing/2014/main" val="20001"/>
                    </a:ext>
                  </a:extLst>
                </a:gridCol>
                <a:gridCol w="1313253">
                  <a:extLst>
                    <a:ext uri="{9D8B030D-6E8A-4147-A177-3AD203B41FA5}">
                      <a16:colId xmlns:a16="http://schemas.microsoft.com/office/drawing/2014/main" val="20003"/>
                    </a:ext>
                  </a:extLst>
                </a:gridCol>
                <a:gridCol w="1313253">
                  <a:extLst>
                    <a:ext uri="{9D8B030D-6E8A-4147-A177-3AD203B41FA5}">
                      <a16:colId xmlns:a16="http://schemas.microsoft.com/office/drawing/2014/main" val="20004"/>
                    </a:ext>
                  </a:extLst>
                </a:gridCol>
                <a:gridCol w="1177860">
                  <a:extLst>
                    <a:ext uri="{9D8B030D-6E8A-4147-A177-3AD203B41FA5}">
                      <a16:colId xmlns:a16="http://schemas.microsoft.com/office/drawing/2014/main" val="20002"/>
                    </a:ext>
                  </a:extLst>
                </a:gridCol>
                <a:gridCol w="1377658">
                  <a:extLst>
                    <a:ext uri="{9D8B030D-6E8A-4147-A177-3AD203B41FA5}">
                      <a16:colId xmlns:a16="http://schemas.microsoft.com/office/drawing/2014/main" val="20005"/>
                    </a:ext>
                  </a:extLst>
                </a:gridCol>
              </a:tblGrid>
              <a:tr h="7732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访问权限修饰符</a:t>
                      </a: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本类内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gridSpan="2">
                  <a:txBody>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派生类内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tc gridSpan="2">
                  <a:txBody>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本类和派生类外</a:t>
                      </a:r>
                    </a:p>
                  </a:txBody>
                  <a:tcPr marL="91445" marR="91445" marT="45722" marB="45722" anchor="ctr">
                    <a:lnL w="1905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extLst>
                  <a:ext uri="{0D108BD9-81ED-4DB2-BD59-A6C34878D82A}">
                    <a16:rowId xmlns:a16="http://schemas.microsoft.com/office/drawing/2014/main" val="10000"/>
                  </a:ext>
                </a:extLst>
              </a:tr>
              <a:tr h="652019">
                <a:tc>
                  <a:txBody>
                    <a:bodyPr/>
                    <a:lstStyle/>
                    <a:p>
                      <a:pPr algn="ctr"/>
                      <a:r>
                        <a:rPr lang="en-US" altLang="zh-CN" sz="2800" b="1" dirty="0">
                          <a:solidFill>
                            <a:srgbClr val="FF0000"/>
                          </a:solidFill>
                          <a:latin typeface="微软雅黑" panose="020B0503020204020204" pitchFamily="34" charset="-122"/>
                          <a:ea typeface="微软雅黑" panose="020B0503020204020204" pitchFamily="34" charset="-122"/>
                          <a:cs typeface="Courier New" pitchFamily="49" charset="0"/>
                        </a:rPr>
                        <a:t>public</a:t>
                      </a:r>
                      <a:endParaRPr lang="zh-CN" altLang="en-US" sz="2800" b="1" dirty="0">
                        <a:solidFill>
                          <a:srgbClr val="FF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a:p>
                  </a:txBody>
                  <a:tcPr/>
                </a:tc>
                <a:extLst>
                  <a:ext uri="{0D108BD9-81ED-4DB2-BD59-A6C34878D82A}">
                    <a16:rowId xmlns:a16="http://schemas.microsoft.com/office/drawing/2014/main" val="10002"/>
                  </a:ext>
                </a:extLst>
              </a:tr>
              <a:tr h="443915">
                <a:tc rowSpan="2">
                  <a:txBody>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protected</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h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不同包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3"/>
                  </a:ext>
                </a:extLst>
              </a:tr>
              <a:tr h="503103">
                <a:tc vMerge="1">
                  <a:txBody>
                    <a:bodyPr/>
                    <a:lstStyle/>
                    <a:p>
                      <a:endParaRPr lang="zh-CN" altLang="en-US"/>
                    </a:p>
                  </a:txBody>
                  <a:tcPr/>
                </a:tc>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259082">
                <a:tc rowSpan="2">
                  <a:txBody>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缺省（</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default</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不同包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不同包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5"/>
                  </a:ext>
                </a:extLst>
              </a:tr>
              <a:tr h="259082">
                <a:tc vMerge="1">
                  <a:txBody>
                    <a:bodyPr/>
                    <a:lstStyle/>
                    <a:p>
                      <a:endParaRPr lang="zh-CN" altLang="en-US"/>
                    </a:p>
                  </a:txBody>
                  <a:tcPr/>
                </a:tc>
                <a:tc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656415">
                <a:tc>
                  <a:txBody>
                    <a:bodyPr/>
                    <a:lstStyle/>
                    <a:p>
                      <a:pPr algn="ctr"/>
                      <a:r>
                        <a:rPr lang="en-US" altLang="zh-CN" sz="2800" b="1" dirty="0">
                          <a:solidFill>
                            <a:srgbClr val="FF0000"/>
                          </a:solidFill>
                          <a:latin typeface="微软雅黑" panose="020B0503020204020204" pitchFamily="34" charset="-122"/>
                          <a:ea typeface="微软雅黑" panose="020B0503020204020204" pitchFamily="34" charset="-122"/>
                          <a:cs typeface="Courier New" pitchFamily="49" charset="0"/>
                        </a:rPr>
                        <a:t>private</a:t>
                      </a:r>
                      <a:endParaRPr lang="zh-CN" altLang="en-US" sz="2800" b="1" dirty="0">
                        <a:solidFill>
                          <a:srgbClr val="FF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a:p>
                  </a:txBody>
                  <a:tcP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a:p>
                  </a:txBody>
                  <a:tcP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7"/>
                  </a:ext>
                </a:extLst>
              </a:tr>
            </a:tbl>
          </a:graphicData>
        </a:graphic>
      </p:graphicFrame>
      <p:sp>
        <p:nvSpPr>
          <p:cNvPr id="5" name="文本框 4">
            <a:extLst>
              <a:ext uri="{FF2B5EF4-FFF2-40B4-BE49-F238E27FC236}">
                <a16:creationId xmlns:a16="http://schemas.microsoft.com/office/drawing/2014/main" id="{501EE8F0-AE43-488A-A52A-6DF779AE79CF}"/>
              </a:ext>
            </a:extLst>
          </p:cNvPr>
          <p:cNvSpPr txBox="1"/>
          <p:nvPr/>
        </p:nvSpPr>
        <p:spPr>
          <a:xfrm>
            <a:off x="188658" y="2340512"/>
            <a:ext cx="794774" cy="3785652"/>
          </a:xfrm>
          <a:prstGeom prst="rect">
            <a:avLst/>
          </a:prstGeom>
          <a:noFill/>
        </p:spPr>
        <p:txBody>
          <a:bodyPr wrap="square" rtlCol="0">
            <a:spAutoFit/>
          </a:bodyPr>
          <a:lstStyle/>
          <a:p>
            <a:r>
              <a:rPr lang="zh-CN" altLang="en-US" sz="4800" dirty="0">
                <a:solidFill>
                  <a:srgbClr val="00B0F0"/>
                </a:solidFill>
                <a:latin typeface="楷体" panose="02010609060101010101" pitchFamily="49" charset="-122"/>
                <a:ea typeface="楷体" panose="02010609060101010101" pitchFamily="49" charset="-122"/>
              </a:rPr>
              <a:t>背</a:t>
            </a:r>
            <a:endParaRPr lang="en-US" altLang="zh-CN" sz="4800" dirty="0">
              <a:solidFill>
                <a:srgbClr val="00B0F0"/>
              </a:solidFill>
              <a:latin typeface="楷体" panose="02010609060101010101" pitchFamily="49" charset="-122"/>
              <a:ea typeface="楷体" panose="02010609060101010101" pitchFamily="49" charset="-122"/>
            </a:endParaRPr>
          </a:p>
          <a:p>
            <a:r>
              <a:rPr lang="zh-CN" altLang="en-US" sz="4800" dirty="0">
                <a:solidFill>
                  <a:srgbClr val="00B0F0"/>
                </a:solidFill>
                <a:latin typeface="楷体" panose="02010609060101010101" pitchFamily="49" charset="-122"/>
                <a:ea typeface="楷体" panose="02010609060101010101" pitchFamily="49" charset="-122"/>
              </a:rPr>
              <a:t>过</a:t>
            </a:r>
            <a:endParaRPr lang="en-US" altLang="zh-CN" sz="4800" dirty="0">
              <a:solidFill>
                <a:srgbClr val="00B0F0"/>
              </a:solidFill>
              <a:latin typeface="楷体" panose="02010609060101010101" pitchFamily="49" charset="-122"/>
              <a:ea typeface="楷体" panose="02010609060101010101" pitchFamily="49" charset="-122"/>
            </a:endParaRPr>
          </a:p>
          <a:p>
            <a:r>
              <a:rPr lang="zh-CN" altLang="en-US" sz="4800" dirty="0">
                <a:solidFill>
                  <a:srgbClr val="00B0F0"/>
                </a:solidFill>
                <a:latin typeface="楷体" panose="02010609060101010101" pitchFamily="49" charset="-122"/>
                <a:ea typeface="楷体" panose="02010609060101010101" pitchFamily="49" charset="-122"/>
              </a:rPr>
              <a:t>表</a:t>
            </a:r>
            <a:endParaRPr lang="en-US" altLang="zh-CN" sz="4800" dirty="0">
              <a:solidFill>
                <a:srgbClr val="00B0F0"/>
              </a:solidFill>
              <a:latin typeface="楷体" panose="02010609060101010101" pitchFamily="49" charset="-122"/>
              <a:ea typeface="楷体" panose="02010609060101010101" pitchFamily="49" charset="-122"/>
            </a:endParaRPr>
          </a:p>
          <a:p>
            <a:r>
              <a:rPr lang="zh-CN" altLang="en-US" sz="4800" dirty="0">
                <a:solidFill>
                  <a:srgbClr val="00B0F0"/>
                </a:solidFill>
                <a:latin typeface="楷体" panose="02010609060101010101" pitchFamily="49" charset="-122"/>
                <a:ea typeface="楷体" panose="02010609060101010101" pitchFamily="49" charset="-122"/>
              </a:rPr>
              <a:t>格</a:t>
            </a:r>
            <a:endParaRPr lang="en-US" altLang="zh-CN" sz="4800" dirty="0">
              <a:solidFill>
                <a:srgbClr val="00B0F0"/>
              </a:solidFill>
              <a:latin typeface="楷体" panose="02010609060101010101" pitchFamily="49" charset="-122"/>
              <a:ea typeface="楷体" panose="02010609060101010101" pitchFamily="49" charset="-122"/>
            </a:endParaRPr>
          </a:p>
          <a:p>
            <a:r>
              <a:rPr lang="zh-CN" altLang="en-US" sz="4800" dirty="0">
                <a:solidFill>
                  <a:srgbClr val="00B0F0"/>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402001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noChangeArrowheads="1"/>
          </p:cNvSpPr>
          <p:nvPr>
            <p:ph type="title"/>
          </p:nvPr>
        </p:nvSpPr>
        <p:spPr/>
        <p:txBody>
          <a:bodyPr/>
          <a:lstStyle/>
          <a:p>
            <a:r>
              <a:rPr lang="en-US" altLang="zh-CN"/>
              <a:t>Java</a:t>
            </a:r>
            <a:r>
              <a:rPr lang="zh-CN" altLang="en-US"/>
              <a:t>类库中几个重要的包</a:t>
            </a:r>
            <a:br>
              <a:rPr lang="en-US" altLang="zh-CN"/>
            </a:br>
            <a:endParaRPr lang="zh-CN" altLang="en-US"/>
          </a:p>
        </p:txBody>
      </p:sp>
      <p:sp>
        <p:nvSpPr>
          <p:cNvPr id="11268" name="内容占位符 2"/>
          <p:cNvSpPr>
            <a:spLocks noGrp="1" noChangeArrowheads="1"/>
          </p:cNvSpPr>
          <p:nvPr>
            <p:ph idx="1"/>
          </p:nvPr>
        </p:nvSpPr>
        <p:spPr/>
        <p:txBody>
          <a:bodyPr/>
          <a:lstStyle/>
          <a:p>
            <a:pPr>
              <a:lnSpc>
                <a:spcPct val="150000"/>
              </a:lnSpc>
            </a:pPr>
            <a:r>
              <a:rPr lang="en-US" altLang="zh-CN" dirty="0"/>
              <a:t> </a:t>
            </a:r>
            <a:r>
              <a:rPr lang="en-US" altLang="zh-CN" dirty="0" err="1"/>
              <a:t>java.lang</a:t>
            </a:r>
            <a:endParaRPr lang="en-US" altLang="zh-CN" dirty="0"/>
          </a:p>
          <a:p>
            <a:pPr lvl="1">
              <a:lnSpc>
                <a:spcPct val="150000"/>
              </a:lnSpc>
            </a:pPr>
            <a:r>
              <a:rPr lang="zh-CN" altLang="en-US" sz="2400" dirty="0"/>
              <a:t>包含一些形成语言核心的类，如</a:t>
            </a:r>
            <a:r>
              <a:rPr lang="en-US" altLang="zh-CN" sz="2400" dirty="0"/>
              <a:t>String</a:t>
            </a:r>
            <a:r>
              <a:rPr lang="zh-CN" altLang="en-US" sz="2400" dirty="0"/>
              <a:t>、</a:t>
            </a:r>
            <a:r>
              <a:rPr lang="en-US" altLang="zh-CN" sz="2400" dirty="0"/>
              <a:t>Math</a:t>
            </a:r>
            <a:r>
              <a:rPr lang="zh-CN" altLang="en-US" sz="2400" dirty="0"/>
              <a:t>、</a:t>
            </a:r>
            <a:r>
              <a:rPr lang="en-US" altLang="zh-CN" sz="2400" dirty="0"/>
              <a:t>Integer</a:t>
            </a:r>
            <a:r>
              <a:rPr lang="zh-CN" altLang="en-US" sz="2400" dirty="0"/>
              <a:t>和</a:t>
            </a:r>
            <a:r>
              <a:rPr lang="en-US" altLang="zh-CN" sz="2400" dirty="0"/>
              <a:t>Thread</a:t>
            </a:r>
            <a:r>
              <a:rPr lang="zh-CN" altLang="en-US" sz="2400" dirty="0"/>
              <a:t>。</a:t>
            </a:r>
            <a:endParaRPr lang="en-US" altLang="zh-CN" sz="2400" dirty="0"/>
          </a:p>
          <a:p>
            <a:pPr>
              <a:lnSpc>
                <a:spcPct val="150000"/>
              </a:lnSpc>
            </a:pPr>
            <a:r>
              <a:rPr lang="en-US" altLang="zh-CN" dirty="0"/>
              <a:t> </a:t>
            </a:r>
            <a:r>
              <a:rPr lang="en-US" altLang="zh-CN" dirty="0" err="1"/>
              <a:t>java.awt</a:t>
            </a:r>
            <a:endParaRPr lang="en-US" altLang="zh-CN" dirty="0"/>
          </a:p>
          <a:p>
            <a:pPr lvl="1">
              <a:lnSpc>
                <a:spcPct val="150000"/>
              </a:lnSpc>
            </a:pPr>
            <a:r>
              <a:rPr lang="zh-CN" altLang="en-US" sz="2400" dirty="0"/>
              <a:t>包含了构成抽象窗口工具包（</a:t>
            </a:r>
            <a:r>
              <a:rPr lang="en-US" altLang="zh-CN" sz="2400" dirty="0"/>
              <a:t>AWT</a:t>
            </a:r>
            <a:r>
              <a:rPr lang="zh-CN" altLang="en-US" sz="2400" dirty="0"/>
              <a:t>）的类，这个包被用来构建和管理应用程序的图形用户界面。</a:t>
            </a:r>
            <a:endParaRPr lang="en-US" altLang="zh-CN" sz="2400" dirty="0"/>
          </a:p>
          <a:p>
            <a:pPr>
              <a:lnSpc>
                <a:spcPct val="150000"/>
              </a:lnSpc>
            </a:pPr>
            <a:r>
              <a:rPr lang="en-US" altLang="zh-CN" dirty="0"/>
              <a:t> </a:t>
            </a:r>
            <a:r>
              <a:rPr lang="en-US" altLang="zh-CN" dirty="0" err="1"/>
              <a:t>java.sql</a:t>
            </a:r>
            <a:endParaRPr lang="en-US" altLang="zh-CN" dirty="0"/>
          </a:p>
          <a:p>
            <a:pPr lvl="1">
              <a:lnSpc>
                <a:spcPct val="150000"/>
              </a:lnSpc>
            </a:pPr>
            <a:r>
              <a:rPr lang="zh-CN" altLang="en-US" sz="2400" dirty="0"/>
              <a:t>包含了</a:t>
            </a:r>
            <a:r>
              <a:rPr lang="en-US" altLang="zh-CN" sz="2400" dirty="0" err="1"/>
              <a:t>jdbc</a:t>
            </a:r>
            <a:r>
              <a:rPr lang="zh-CN" altLang="en-US" sz="2400" dirty="0"/>
              <a:t>操作的类。 </a:t>
            </a:r>
            <a:endParaRPr lang="en-US" altLang="zh-CN" sz="2400" dirty="0"/>
          </a:p>
        </p:txBody>
      </p:sp>
    </p:spTree>
    <p:extLst>
      <p:ext uri="{BB962C8B-B14F-4D97-AF65-F5344CB8AC3E}">
        <p14:creationId xmlns:p14="http://schemas.microsoft.com/office/powerpoint/2010/main" val="1736900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p:nvPr>
        </p:nvSpPr>
        <p:spPr/>
        <p:txBody>
          <a:bodyPr/>
          <a:lstStyle/>
          <a:p>
            <a:r>
              <a:rPr lang="en-US" altLang="zh-CN"/>
              <a:t>Java</a:t>
            </a:r>
            <a:r>
              <a:rPr lang="zh-CN" altLang="en-US"/>
              <a:t>类库中几个重要的包</a:t>
            </a:r>
            <a:br>
              <a:rPr lang="en-US" altLang="zh-CN"/>
            </a:br>
            <a:endParaRPr lang="zh-CN" altLang="en-US"/>
          </a:p>
        </p:txBody>
      </p:sp>
      <p:sp>
        <p:nvSpPr>
          <p:cNvPr id="12292" name="内容占位符 2"/>
          <p:cNvSpPr>
            <a:spLocks noGrp="1" noChangeArrowheads="1"/>
          </p:cNvSpPr>
          <p:nvPr>
            <p:ph idx="1"/>
          </p:nvPr>
        </p:nvSpPr>
        <p:spPr>
          <a:xfrm>
            <a:off x="609600" y="1160749"/>
            <a:ext cx="11247040" cy="4965415"/>
          </a:xfrm>
        </p:spPr>
        <p:txBody>
          <a:bodyPr/>
          <a:lstStyle/>
          <a:p>
            <a:pPr>
              <a:lnSpc>
                <a:spcPct val="150000"/>
              </a:lnSpc>
            </a:pPr>
            <a:r>
              <a:rPr lang="en-US" altLang="zh-CN" dirty="0"/>
              <a:t>java.net</a:t>
            </a:r>
          </a:p>
          <a:p>
            <a:pPr lvl="1">
              <a:lnSpc>
                <a:spcPct val="150000"/>
              </a:lnSpc>
            </a:pPr>
            <a:r>
              <a:rPr lang="zh-CN" altLang="en-US" sz="2400" dirty="0"/>
              <a:t>包含执行与网络相关的操作的类和处理接口及统一资源定位器</a:t>
            </a:r>
            <a:r>
              <a:rPr lang="en-US" altLang="zh-CN" sz="2400" dirty="0"/>
              <a:t>(URLs)</a:t>
            </a:r>
            <a:r>
              <a:rPr lang="zh-CN" altLang="en-US" sz="2400" dirty="0"/>
              <a:t>的类。</a:t>
            </a:r>
            <a:endParaRPr lang="en-US" altLang="zh-CN" sz="2400" dirty="0"/>
          </a:p>
          <a:p>
            <a:pPr>
              <a:lnSpc>
                <a:spcPct val="150000"/>
              </a:lnSpc>
            </a:pPr>
            <a:r>
              <a:rPr lang="en-US" altLang="zh-CN" dirty="0"/>
              <a:t>java.io</a:t>
            </a:r>
          </a:p>
          <a:p>
            <a:pPr lvl="1">
              <a:lnSpc>
                <a:spcPct val="150000"/>
              </a:lnSpc>
            </a:pPr>
            <a:r>
              <a:rPr lang="zh-CN" altLang="en-US" sz="2400" dirty="0"/>
              <a:t>包含处理</a:t>
            </a:r>
            <a:r>
              <a:rPr lang="en-US" altLang="zh-CN" sz="2400" dirty="0"/>
              <a:t>I/O </a:t>
            </a:r>
            <a:r>
              <a:rPr lang="zh-CN" altLang="en-US" sz="2400" dirty="0"/>
              <a:t>文件的类。 </a:t>
            </a:r>
            <a:endParaRPr lang="en-US" altLang="zh-CN" sz="2400" dirty="0"/>
          </a:p>
          <a:p>
            <a:pPr>
              <a:lnSpc>
                <a:spcPct val="150000"/>
              </a:lnSpc>
            </a:pPr>
            <a:r>
              <a:rPr lang="en-US" altLang="zh-CN" dirty="0" err="1"/>
              <a:t>java.util</a:t>
            </a:r>
            <a:endParaRPr lang="en-US" altLang="zh-CN" dirty="0"/>
          </a:p>
          <a:p>
            <a:pPr lvl="1">
              <a:lnSpc>
                <a:spcPct val="150000"/>
              </a:lnSpc>
            </a:pPr>
            <a:r>
              <a:rPr lang="zh-CN" altLang="en-US" sz="2400" dirty="0"/>
              <a:t>包含为任务设置的实用程序类，如随机数发生、定义系统特性和使用与日期日历相关的函数。 </a:t>
            </a:r>
            <a:endParaRPr lang="zh-CN" altLang="zh-CN" sz="2400" dirty="0"/>
          </a:p>
        </p:txBody>
      </p:sp>
    </p:spTree>
    <p:extLst>
      <p:ext uri="{BB962C8B-B14F-4D97-AF65-F5344CB8AC3E}">
        <p14:creationId xmlns:p14="http://schemas.microsoft.com/office/powerpoint/2010/main" val="2728617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总结　　　　　　　　　</a:t>
            </a:r>
            <a:endParaRPr lang="zh-CN" altLang="en-US" dirty="0"/>
          </a:p>
        </p:txBody>
      </p:sp>
      <p:sp>
        <p:nvSpPr>
          <p:cNvPr id="7171" name="内容占位符 2"/>
          <p:cNvSpPr>
            <a:spLocks noGrp="1"/>
          </p:cNvSpPr>
          <p:nvPr>
            <p:ph idx="1"/>
          </p:nvPr>
        </p:nvSpPr>
        <p:spPr/>
        <p:txBody>
          <a:bodyPr/>
          <a:lstStyle/>
          <a:p>
            <a:pPr>
              <a:lnSpc>
                <a:spcPct val="150000"/>
              </a:lnSpc>
            </a:pPr>
            <a:r>
              <a:rPr lang="zh-CN" altLang="en-US" dirty="0"/>
              <a:t>继承的概念、语法、举例</a:t>
            </a:r>
            <a:endParaRPr lang="en-US" altLang="zh-CN" dirty="0"/>
          </a:p>
          <a:p>
            <a:pPr>
              <a:lnSpc>
                <a:spcPct val="150000"/>
              </a:lnSpc>
            </a:pPr>
            <a:r>
              <a:rPr lang="zh-CN" altLang="en-US" dirty="0"/>
              <a:t>构造方法的调用，</a:t>
            </a:r>
            <a:r>
              <a:rPr lang="en-US" altLang="zh-CN" dirty="0"/>
              <a:t>super</a:t>
            </a:r>
            <a:r>
              <a:rPr lang="zh-CN" altLang="en-US" dirty="0"/>
              <a:t>关键字、方法重写</a:t>
            </a:r>
            <a:endParaRPr lang="en-US" altLang="zh-CN" dirty="0"/>
          </a:p>
          <a:p>
            <a:pPr>
              <a:lnSpc>
                <a:spcPct val="150000"/>
              </a:lnSpc>
            </a:pPr>
            <a:r>
              <a:rPr lang="zh-CN" altLang="en-US" dirty="0"/>
              <a:t>包的使用</a:t>
            </a:r>
            <a:endParaRPr lang="en-US" altLang="zh-CN" dirty="0"/>
          </a:p>
          <a:p>
            <a:pPr>
              <a:lnSpc>
                <a:spcPct val="150000"/>
              </a:lnSpc>
            </a:pPr>
            <a:endParaRPr lang="en-US" altLang="zh-CN" dirty="0"/>
          </a:p>
        </p:txBody>
      </p:sp>
    </p:spTree>
    <p:extLst>
      <p:ext uri="{BB962C8B-B14F-4D97-AF65-F5344CB8AC3E}">
        <p14:creationId xmlns:p14="http://schemas.microsoft.com/office/powerpoint/2010/main" val="471360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a:t>课后阅读</a:t>
            </a:r>
          </a:p>
        </p:txBody>
      </p:sp>
      <p:sp>
        <p:nvSpPr>
          <p:cNvPr id="17411" name="内容占位符 2"/>
          <p:cNvSpPr>
            <a:spLocks noGrp="1"/>
          </p:cNvSpPr>
          <p:nvPr>
            <p:ph idx="1"/>
          </p:nvPr>
        </p:nvSpPr>
        <p:spPr/>
        <p:txBody>
          <a:bodyPr/>
          <a:lstStyle/>
          <a:p>
            <a:pPr>
              <a:lnSpc>
                <a:spcPct val="150000"/>
              </a:lnSpc>
            </a:pPr>
            <a:r>
              <a:rPr lang="en-US" altLang="zh-CN" dirty="0"/>
              <a:t>this </a:t>
            </a:r>
            <a:r>
              <a:rPr lang="zh-CN" altLang="en-US" dirty="0"/>
              <a:t>与 </a:t>
            </a:r>
            <a:r>
              <a:rPr lang="en-US" altLang="zh-CN" dirty="0"/>
              <a:t>super </a:t>
            </a:r>
            <a:r>
              <a:rPr lang="zh-CN" altLang="en-US" dirty="0"/>
              <a:t>的对比。</a:t>
            </a:r>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ctrTitle" idx="4294967295"/>
          </p:nvPr>
        </p:nvSpPr>
        <p:spPr bwMode="auto">
          <a:xfrm>
            <a:off x="2639617" y="2996952"/>
            <a:ext cx="7362825" cy="582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sz="5400" b="1">
                <a:solidFill>
                  <a:srgbClr val="C00000"/>
                </a:solidFill>
              </a:rPr>
              <a:t>Thank You</a:t>
            </a:r>
            <a:endParaRPr lang="zh-CN" altLang="en-US" sz="5400" b="1">
              <a:solidFill>
                <a:srgbClr val="C00000"/>
              </a:solidFill>
              <a:ea typeface="宋体" pitchFamily="2" charset="-122"/>
            </a:endParaRPr>
          </a:p>
        </p:txBody>
      </p:sp>
    </p:spTree>
    <p:extLst>
      <p:ext uri="{BB962C8B-B14F-4D97-AF65-F5344CB8AC3E}">
        <p14:creationId xmlns:p14="http://schemas.microsoft.com/office/powerpoint/2010/main" val="535244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Effect>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继承的引入</a:t>
            </a:r>
          </a:p>
        </p:txBody>
      </p:sp>
      <p:sp>
        <p:nvSpPr>
          <p:cNvPr id="3" name="内容占位符 2"/>
          <p:cNvSpPr>
            <a:spLocks noGrp="1"/>
          </p:cNvSpPr>
          <p:nvPr>
            <p:ph idx="1"/>
          </p:nvPr>
        </p:nvSpPr>
        <p:spPr/>
        <p:txBody>
          <a:bodyPr/>
          <a:lstStyle/>
          <a:p>
            <a:pPr>
              <a:lnSpc>
                <a:spcPct val="150000"/>
              </a:lnSpc>
            </a:pPr>
            <a:r>
              <a:rPr lang="zh-CN" altLang="en-US" dirty="0"/>
              <a:t>一个类中包含了若干成员属性和成员方法。在不同的类中，成员属性和成员方法是不相同的。但有时两个类的内容基本相同或有一部分相同。</a:t>
            </a:r>
            <a:r>
              <a:rPr lang="en-US" altLang="zh-CN" dirty="0"/>
              <a:t>Java</a:t>
            </a:r>
            <a:r>
              <a:rPr lang="zh-CN" altLang="en-US" dirty="0"/>
              <a:t>有没有提供一种机制来实现代码重用？</a:t>
            </a:r>
          </a:p>
          <a:p>
            <a:endParaRPr lang="zh-CN" altLang="en-US" dirty="0"/>
          </a:p>
        </p:txBody>
      </p:sp>
      <p:graphicFrame>
        <p:nvGraphicFramePr>
          <p:cNvPr id="4" name="Group 3"/>
          <p:cNvGraphicFramePr>
            <a:graphicFrameLocks noGrp="1"/>
          </p:cNvGraphicFramePr>
          <p:nvPr>
            <p:extLst>
              <p:ext uri="{D42A27DB-BD31-4B8C-83A1-F6EECF244321}">
                <p14:modId xmlns:p14="http://schemas.microsoft.com/office/powerpoint/2010/main" val="205895879"/>
              </p:ext>
            </p:extLst>
          </p:nvPr>
        </p:nvGraphicFramePr>
        <p:xfrm>
          <a:off x="3105150" y="2981902"/>
          <a:ext cx="2000250" cy="2103282"/>
        </p:xfrm>
        <a:graphic>
          <a:graphicData uri="http://schemas.openxmlformats.org/drawingml/2006/table">
            <a:tbl>
              <a:tblPr/>
              <a:tblGrid>
                <a:gridCol w="2000250">
                  <a:extLst>
                    <a:ext uri="{9D8B030D-6E8A-4147-A177-3AD203B41FA5}">
                      <a16:colId xmlns:a16="http://schemas.microsoft.com/office/drawing/2014/main" val="20000"/>
                    </a:ext>
                  </a:extLst>
                </a:gridCol>
              </a:tblGrid>
              <a:tr h="4501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charset="-122"/>
                          <a:cs typeface="Courier New" pitchFamily="49" charset="0"/>
                        </a:rPr>
                        <a:t>Person</a:t>
                      </a:r>
                      <a:endParaRPr kumimoji="0" lang="zh-CN" altLang="en-US" sz="2400" b="0"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02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-name</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-gender</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-age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44220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+think()</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bl>
          </a:graphicData>
        </a:graphic>
      </p:graphicFrame>
      <p:graphicFrame>
        <p:nvGraphicFramePr>
          <p:cNvPr id="5" name="Group 13"/>
          <p:cNvGraphicFramePr>
            <a:graphicFrameLocks noGrp="1"/>
          </p:cNvGraphicFramePr>
          <p:nvPr>
            <p:extLst>
              <p:ext uri="{D42A27DB-BD31-4B8C-83A1-F6EECF244321}">
                <p14:modId xmlns:p14="http://schemas.microsoft.com/office/powerpoint/2010/main" val="1270027052"/>
              </p:ext>
            </p:extLst>
          </p:nvPr>
        </p:nvGraphicFramePr>
        <p:xfrm>
          <a:off x="6756400" y="2992328"/>
          <a:ext cx="2000250" cy="3749040"/>
        </p:xfrm>
        <a:graphic>
          <a:graphicData uri="http://schemas.openxmlformats.org/drawingml/2006/table">
            <a:tbl>
              <a:tblPr/>
              <a:tblGrid>
                <a:gridCol w="2000250">
                  <a:extLst>
                    <a:ext uri="{9D8B030D-6E8A-4147-A177-3AD203B41FA5}">
                      <a16:colId xmlns:a16="http://schemas.microsoft.com/office/drawing/2014/main" val="20000"/>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charset="-122"/>
                          <a:cs typeface="Courier New" pitchFamily="49" charset="0"/>
                        </a:rPr>
                        <a:t>Teacher</a:t>
                      </a:r>
                      <a:endParaRPr kumimoji="0" lang="zh-CN" altLang="en-US" sz="2400" b="0"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-name</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-gender</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-age</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4423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+think()</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-address</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-major</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-salary</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val="10003"/>
                  </a:ext>
                </a:extLst>
              </a:tr>
              <a:tr h="452576">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+teach()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1731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继承的概念</a:t>
            </a:r>
          </a:p>
        </p:txBody>
      </p:sp>
      <p:sp>
        <p:nvSpPr>
          <p:cNvPr id="8195" name="内容占位符 2"/>
          <p:cNvSpPr>
            <a:spLocks noGrp="1"/>
          </p:cNvSpPr>
          <p:nvPr>
            <p:ph idx="1"/>
          </p:nvPr>
        </p:nvSpPr>
        <p:spPr/>
        <p:txBody>
          <a:bodyPr/>
          <a:lstStyle/>
          <a:p>
            <a:pPr>
              <a:lnSpc>
                <a:spcPct val="150000"/>
              </a:lnSpc>
            </a:pPr>
            <a:r>
              <a:rPr lang="zh-CN" altLang="en-US" dirty="0"/>
              <a:t>继承就是从已有类（父类、超类、基类）的基础上产生一个新的类（子类、派生类），派生</a:t>
            </a:r>
            <a:r>
              <a:rPr lang="zh-CN" altLang="zh-CN" dirty="0"/>
              <a:t>类通过继承自动拥有</a:t>
            </a:r>
            <a:r>
              <a:rPr lang="zh-CN" altLang="en-US" dirty="0"/>
              <a:t>基</a:t>
            </a:r>
            <a:r>
              <a:rPr lang="zh-CN" altLang="zh-CN" dirty="0"/>
              <a:t>类的属性和方法</a:t>
            </a:r>
            <a:r>
              <a:rPr lang="zh-CN" altLang="en-US" dirty="0"/>
              <a:t>，</a:t>
            </a:r>
            <a:r>
              <a:rPr lang="zh-CN" altLang="zh-CN" dirty="0"/>
              <a:t>继承是实现类的重用、软件复用的重要手段</a:t>
            </a:r>
            <a:r>
              <a:rPr lang="zh-CN" altLang="en-US" dirty="0"/>
              <a:t>。</a:t>
            </a:r>
          </a:p>
        </p:txBody>
      </p:sp>
      <p:sp>
        <p:nvSpPr>
          <p:cNvPr id="8220" name="左大括号 12"/>
          <p:cNvSpPr>
            <a:spLocks/>
          </p:cNvSpPr>
          <p:nvPr/>
        </p:nvSpPr>
        <p:spPr bwMode="auto">
          <a:xfrm>
            <a:off x="6399213" y="3584426"/>
            <a:ext cx="214312" cy="1428750"/>
          </a:xfrm>
          <a:prstGeom prst="leftBrace">
            <a:avLst>
              <a:gd name="adj1" fmla="val 8333"/>
              <a:gd name="adj2" fmla="val 50000"/>
            </a:avLst>
          </a:prstGeom>
          <a:solidFill>
            <a:schemeClr val="bg1"/>
          </a:solidFill>
          <a:ln w="9525" algn="ctr">
            <a:solidFill>
              <a:schemeClr val="tx1"/>
            </a:solidFill>
            <a:round/>
            <a:headEnd/>
            <a:tailEnd/>
          </a:ln>
        </p:spPr>
        <p:txBody>
          <a:bodyPr/>
          <a:lstStyle/>
          <a:p>
            <a:endParaRPr kumimoji="1" lang="zh-CN" altLang="en-US" sz="2400">
              <a:latin typeface="Times New Roman" pitchFamily="18" charset="0"/>
              <a:ea typeface="宋体" pitchFamily="2" charset="-122"/>
            </a:endParaRPr>
          </a:p>
        </p:txBody>
      </p:sp>
      <p:sp>
        <p:nvSpPr>
          <p:cNvPr id="8221" name="左大括号 18"/>
          <p:cNvSpPr>
            <a:spLocks/>
          </p:cNvSpPr>
          <p:nvPr/>
        </p:nvSpPr>
        <p:spPr bwMode="auto">
          <a:xfrm>
            <a:off x="6391276" y="5168602"/>
            <a:ext cx="214313" cy="1428750"/>
          </a:xfrm>
          <a:prstGeom prst="leftBrace">
            <a:avLst>
              <a:gd name="adj1" fmla="val 8333"/>
              <a:gd name="adj2" fmla="val 50000"/>
            </a:avLst>
          </a:prstGeom>
          <a:solidFill>
            <a:schemeClr val="bg1"/>
          </a:solidFill>
          <a:ln w="9525" algn="ctr">
            <a:solidFill>
              <a:schemeClr val="tx1"/>
            </a:solidFill>
            <a:round/>
            <a:headEnd/>
            <a:tailEnd/>
          </a:ln>
        </p:spPr>
        <p:txBody>
          <a:bodyPr/>
          <a:lstStyle/>
          <a:p>
            <a:endParaRPr kumimoji="1" lang="zh-CN" altLang="en-US" sz="2400">
              <a:latin typeface="Times New Roman" pitchFamily="18" charset="0"/>
              <a:ea typeface="宋体" pitchFamily="2" charset="-122"/>
            </a:endParaRPr>
          </a:p>
        </p:txBody>
      </p:sp>
      <p:sp>
        <p:nvSpPr>
          <p:cNvPr id="8222" name="Line 42"/>
          <p:cNvSpPr>
            <a:spLocks noChangeShapeType="1"/>
          </p:cNvSpPr>
          <p:nvPr/>
        </p:nvSpPr>
        <p:spPr bwMode="auto">
          <a:xfrm flipH="1" flipV="1">
            <a:off x="5333999" y="4159000"/>
            <a:ext cx="14820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3" name="AutoShape 41"/>
          <p:cNvSpPr>
            <a:spLocks noChangeArrowheads="1"/>
          </p:cNvSpPr>
          <p:nvPr/>
        </p:nvSpPr>
        <p:spPr bwMode="auto">
          <a:xfrm rot="-5400000">
            <a:off x="5105400" y="4017715"/>
            <a:ext cx="228600" cy="228600"/>
          </a:xfrm>
          <a:prstGeom prst="flowChartExtra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8224" name="TextBox 17"/>
          <p:cNvSpPr txBox="1">
            <a:spLocks noChangeArrowheads="1"/>
          </p:cNvSpPr>
          <p:nvPr/>
        </p:nvSpPr>
        <p:spPr bwMode="auto">
          <a:xfrm>
            <a:off x="5248275" y="3808165"/>
            <a:ext cx="114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algn="ctr" eaLnBrk="1" hangingPunct="1"/>
            <a:r>
              <a:rPr kumimoji="1" lang="zh-CN" altLang="en-US" b="1">
                <a:solidFill>
                  <a:schemeClr val="tx1"/>
                </a:solidFill>
                <a:latin typeface="华文楷体" pitchFamily="2" charset="-122"/>
                <a:ea typeface="华文楷体" pitchFamily="2" charset="-122"/>
              </a:rPr>
              <a:t>继承</a:t>
            </a:r>
          </a:p>
        </p:txBody>
      </p:sp>
      <p:sp>
        <p:nvSpPr>
          <p:cNvPr id="8225" name="TextBox 20"/>
          <p:cNvSpPr txBox="1">
            <a:spLocks noChangeArrowheads="1"/>
          </p:cNvSpPr>
          <p:nvPr/>
        </p:nvSpPr>
        <p:spPr bwMode="auto">
          <a:xfrm>
            <a:off x="4800600" y="5621238"/>
            <a:ext cx="1519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algn="ctr" eaLnBrk="1" hangingPunct="1"/>
            <a:r>
              <a:rPr kumimoji="1" lang="zh-CN" altLang="en-US" b="1" dirty="0">
                <a:solidFill>
                  <a:schemeClr val="tx1"/>
                </a:solidFill>
                <a:latin typeface="华文楷体" pitchFamily="2" charset="-122"/>
                <a:ea typeface="华文楷体" pitchFamily="2" charset="-122"/>
              </a:rPr>
              <a:t>新增成员</a:t>
            </a:r>
          </a:p>
        </p:txBody>
      </p:sp>
      <p:graphicFrame>
        <p:nvGraphicFramePr>
          <p:cNvPr id="12" name="Group 3"/>
          <p:cNvGraphicFramePr>
            <a:graphicFrameLocks noGrp="1"/>
          </p:cNvGraphicFramePr>
          <p:nvPr>
            <p:extLst>
              <p:ext uri="{D42A27DB-BD31-4B8C-83A1-F6EECF244321}">
                <p14:modId xmlns:p14="http://schemas.microsoft.com/office/powerpoint/2010/main" val="1967803413"/>
              </p:ext>
            </p:extLst>
          </p:nvPr>
        </p:nvGraphicFramePr>
        <p:xfrm>
          <a:off x="3105150" y="2981902"/>
          <a:ext cx="2000250" cy="2103282"/>
        </p:xfrm>
        <a:graphic>
          <a:graphicData uri="http://schemas.openxmlformats.org/drawingml/2006/table">
            <a:tbl>
              <a:tblPr/>
              <a:tblGrid>
                <a:gridCol w="2000250">
                  <a:extLst>
                    <a:ext uri="{9D8B030D-6E8A-4147-A177-3AD203B41FA5}">
                      <a16:colId xmlns:a16="http://schemas.microsoft.com/office/drawing/2014/main" val="20000"/>
                    </a:ext>
                  </a:extLst>
                </a:gridCol>
              </a:tblGrid>
              <a:tr h="4501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charset="-122"/>
                          <a:cs typeface="Courier New" pitchFamily="49" charset="0"/>
                        </a:rPr>
                        <a:t>Person</a:t>
                      </a:r>
                      <a:endParaRPr kumimoji="0" lang="zh-CN" altLang="en-US" sz="2400" b="0"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02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-name</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-gender</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-age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44220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+think()</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bl>
          </a:graphicData>
        </a:graphic>
      </p:graphicFrame>
      <p:graphicFrame>
        <p:nvGraphicFramePr>
          <p:cNvPr id="13" name="Group 13"/>
          <p:cNvGraphicFramePr>
            <a:graphicFrameLocks noGrp="1"/>
          </p:cNvGraphicFramePr>
          <p:nvPr>
            <p:extLst>
              <p:ext uri="{D42A27DB-BD31-4B8C-83A1-F6EECF244321}">
                <p14:modId xmlns:p14="http://schemas.microsoft.com/office/powerpoint/2010/main" val="2951265791"/>
              </p:ext>
            </p:extLst>
          </p:nvPr>
        </p:nvGraphicFramePr>
        <p:xfrm>
          <a:off x="6756400" y="2992328"/>
          <a:ext cx="2000250" cy="3749040"/>
        </p:xfrm>
        <a:graphic>
          <a:graphicData uri="http://schemas.openxmlformats.org/drawingml/2006/table">
            <a:tbl>
              <a:tblPr/>
              <a:tblGrid>
                <a:gridCol w="2000250">
                  <a:extLst>
                    <a:ext uri="{9D8B030D-6E8A-4147-A177-3AD203B41FA5}">
                      <a16:colId xmlns:a16="http://schemas.microsoft.com/office/drawing/2014/main" val="20000"/>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charset="-122"/>
                          <a:cs typeface="Courier New" pitchFamily="49" charset="0"/>
                        </a:rPr>
                        <a:t>Teacher</a:t>
                      </a:r>
                      <a:endParaRPr kumimoji="0" lang="zh-CN" altLang="en-US" sz="2400" b="0"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-name</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-gender</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-age</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4423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+think()</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-address</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-major</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-salary</a:t>
                      </a:r>
                      <a:endParaRPr kumimoji="0" lang="zh-CN" altLang="en-US" sz="24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val="10003"/>
                  </a:ext>
                </a:extLst>
              </a:tr>
              <a:tr h="452576">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a:ln>
                            <a:noFill/>
                          </a:ln>
                          <a:solidFill>
                            <a:srgbClr val="000000"/>
                          </a:solidFill>
                          <a:effectLst/>
                          <a:latin typeface="Courier New" pitchFamily="49" charset="0"/>
                          <a:ea typeface="宋体" charset="-122"/>
                          <a:cs typeface="Courier New" pitchFamily="49" charset="0"/>
                        </a:rPr>
                        <a:t>+teach()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val="10004"/>
                  </a:ext>
                </a:extLst>
              </a:tr>
            </a:tbl>
          </a:graphicData>
        </a:graphic>
      </p:graphicFrame>
      <p:sp>
        <p:nvSpPr>
          <p:cNvPr id="2" name="文本框 1">
            <a:extLst>
              <a:ext uri="{FF2B5EF4-FFF2-40B4-BE49-F238E27FC236}">
                <a16:creationId xmlns:a16="http://schemas.microsoft.com/office/drawing/2014/main" id="{0232A8CA-DDC9-449A-97A1-7A9E3DE2F093}"/>
              </a:ext>
            </a:extLst>
          </p:cNvPr>
          <p:cNvSpPr txBox="1"/>
          <p:nvPr/>
        </p:nvSpPr>
        <p:spPr>
          <a:xfrm>
            <a:off x="1180122" y="4159000"/>
            <a:ext cx="2000250" cy="830997"/>
          </a:xfrm>
          <a:prstGeom prst="rect">
            <a:avLst/>
          </a:prstGeom>
          <a:noFill/>
        </p:spPr>
        <p:txBody>
          <a:bodyPr wrap="square" rtlCol="0">
            <a:spAutoFit/>
          </a:bodyPr>
          <a:lstStyle/>
          <a:p>
            <a:r>
              <a:rPr lang="en-US" altLang="zh-CN" sz="2800" dirty="0"/>
              <a:t> -   </a:t>
            </a:r>
            <a:r>
              <a:rPr lang="zh-CN" altLang="en-US" dirty="0"/>
              <a:t>表示</a:t>
            </a:r>
            <a:r>
              <a:rPr lang="en-US" altLang="zh-CN" dirty="0"/>
              <a:t>private</a:t>
            </a:r>
          </a:p>
          <a:p>
            <a:r>
              <a:rPr lang="en-US" altLang="zh-CN" dirty="0"/>
              <a:t> +    </a:t>
            </a:r>
            <a:r>
              <a:rPr lang="zh-CN" altLang="en-US" dirty="0"/>
              <a:t>表示</a:t>
            </a:r>
            <a:r>
              <a:rPr lang="en-US" altLang="zh-CN" dirty="0"/>
              <a:t>public</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继承和派生的基本概念</a:t>
            </a:r>
          </a:p>
        </p:txBody>
      </p:sp>
      <p:sp>
        <p:nvSpPr>
          <p:cNvPr id="3" name="内容占位符 2"/>
          <p:cNvSpPr>
            <a:spLocks noGrp="1"/>
          </p:cNvSpPr>
          <p:nvPr>
            <p:ph idx="1"/>
          </p:nvPr>
        </p:nvSpPr>
        <p:spPr/>
        <p:txBody>
          <a:bodyPr/>
          <a:lstStyle/>
          <a:p>
            <a:pPr>
              <a:lnSpc>
                <a:spcPct val="150000"/>
              </a:lnSpc>
              <a:buClr>
                <a:schemeClr val="accent1">
                  <a:lumMod val="50000"/>
                </a:schemeClr>
              </a:buClr>
            </a:pPr>
            <a:r>
              <a:rPr lang="zh-CN" altLang="en-US" dirty="0"/>
              <a:t>基类与派生类的关系</a:t>
            </a:r>
          </a:p>
          <a:p>
            <a:pPr lvl="1">
              <a:lnSpc>
                <a:spcPct val="150000"/>
              </a:lnSpc>
              <a:buClr>
                <a:schemeClr val="accent1">
                  <a:lumMod val="50000"/>
                </a:schemeClr>
              </a:buClr>
            </a:pPr>
            <a:r>
              <a:rPr lang="zh-CN" altLang="en-US" sz="2400" dirty="0"/>
              <a:t>派生类与基类存在是一种</a:t>
            </a:r>
            <a:r>
              <a:rPr lang="en-US" altLang="zh-CN" sz="2400" dirty="0"/>
              <a:t>(is a kind of)</a:t>
            </a:r>
            <a:r>
              <a:rPr lang="zh-CN" altLang="en-US" sz="2400" dirty="0"/>
              <a:t>的关系，一个派生类对象可以看作是一个（</a:t>
            </a:r>
            <a:r>
              <a:rPr lang="en-US" altLang="zh-CN" sz="2400" dirty="0"/>
              <a:t>is a</a:t>
            </a:r>
            <a:r>
              <a:rPr lang="zh-CN" altLang="en-US" sz="2400" dirty="0"/>
              <a:t>）基类对象</a:t>
            </a:r>
            <a:endParaRPr lang="en-US" altLang="zh-CN" sz="2400" dirty="0"/>
          </a:p>
          <a:p>
            <a:pPr lvl="1">
              <a:lnSpc>
                <a:spcPct val="150000"/>
              </a:lnSpc>
              <a:buClr>
                <a:schemeClr val="accent1">
                  <a:lumMod val="50000"/>
                </a:schemeClr>
              </a:buClr>
            </a:pPr>
            <a:r>
              <a:rPr lang="zh-CN" altLang="en-US" sz="2400" dirty="0"/>
              <a:t>派生类是基类的</a:t>
            </a:r>
            <a:r>
              <a:rPr lang="zh-CN" altLang="en-US" sz="2400" dirty="0">
                <a:solidFill>
                  <a:srgbClr val="FF0000"/>
                </a:solidFill>
              </a:rPr>
              <a:t>特化</a:t>
            </a:r>
            <a:r>
              <a:rPr lang="zh-CN" altLang="en-US" sz="2400" dirty="0"/>
              <a:t>，而基类是派生类的</a:t>
            </a:r>
            <a:r>
              <a:rPr lang="zh-CN" altLang="en-US" sz="2400" dirty="0">
                <a:solidFill>
                  <a:srgbClr val="FF0000"/>
                </a:solidFill>
              </a:rPr>
              <a:t>泛化</a:t>
            </a:r>
          </a:p>
          <a:p>
            <a:pPr lvl="1">
              <a:lnSpc>
                <a:spcPct val="150000"/>
              </a:lnSpc>
              <a:buClr>
                <a:schemeClr val="accent1">
                  <a:lumMod val="50000"/>
                </a:schemeClr>
              </a:buClr>
            </a:pPr>
            <a:r>
              <a:rPr lang="zh-CN" altLang="en-US" sz="2400" dirty="0"/>
              <a:t>基类和派生类是相对的</a:t>
            </a:r>
          </a:p>
          <a:p>
            <a:endParaRPr lang="zh-CN" altLang="en-US" dirty="0"/>
          </a:p>
        </p:txBody>
      </p:sp>
      <p:sp>
        <p:nvSpPr>
          <p:cNvPr id="4" name="矩形 66"/>
          <p:cNvSpPr>
            <a:spLocks noChangeArrowheads="1"/>
          </p:cNvSpPr>
          <p:nvPr/>
        </p:nvSpPr>
        <p:spPr bwMode="auto">
          <a:xfrm>
            <a:off x="8329237" y="5352885"/>
            <a:ext cx="1583187" cy="812419"/>
          </a:xfrm>
          <a:prstGeom prst="rect">
            <a:avLst/>
          </a:prstGeom>
          <a:solidFill>
            <a:schemeClr val="accent1">
              <a:lumMod val="40000"/>
              <a:lumOff val="60000"/>
            </a:schemeClr>
          </a:solidFill>
          <a:ln w="38100" algn="ctr">
            <a:solidFill>
              <a:schemeClr val="accent1">
                <a:lumMod val="50000"/>
              </a:schemeClr>
            </a:solidFill>
            <a:round/>
            <a:headEnd/>
            <a:tailEnd/>
          </a:ln>
          <a:effectLst>
            <a:outerShdw blurRad="50800" dist="38100" dir="2700000" algn="tl" rotWithShape="0">
              <a:prstClr val="black">
                <a:alpha val="40000"/>
              </a:prstClr>
            </a:outerShdw>
          </a:effectLst>
        </p:spPr>
        <p:txBody>
          <a:bodyPr anchor="ctr"/>
          <a:lstStyle/>
          <a:p>
            <a:pPr algn="ctr">
              <a:defRPr/>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研究生</a:t>
            </a:r>
          </a:p>
        </p:txBody>
      </p:sp>
      <p:cxnSp>
        <p:nvCxnSpPr>
          <p:cNvPr id="5" name="直接箭头连接符 4"/>
          <p:cNvCxnSpPr>
            <a:stCxn id="4" idx="0"/>
            <a:endCxn id="6" idx="2"/>
          </p:cNvCxnSpPr>
          <p:nvPr/>
        </p:nvCxnSpPr>
        <p:spPr>
          <a:xfrm flipV="1">
            <a:off x="9120831" y="4744822"/>
            <a:ext cx="0" cy="608063"/>
          </a:xfrm>
          <a:prstGeom prst="straightConnector1">
            <a:avLst/>
          </a:prstGeom>
          <a:ln w="38100" cmpd="sng">
            <a:solidFill>
              <a:schemeClr val="accent1">
                <a:lumMod val="50000"/>
              </a:schemeClr>
            </a:solidFill>
            <a:headEnd type="none"/>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矩形 66"/>
          <p:cNvSpPr>
            <a:spLocks noChangeArrowheads="1"/>
          </p:cNvSpPr>
          <p:nvPr/>
        </p:nvSpPr>
        <p:spPr bwMode="auto">
          <a:xfrm>
            <a:off x="8329237" y="3932403"/>
            <a:ext cx="1583187" cy="812419"/>
          </a:xfrm>
          <a:prstGeom prst="rect">
            <a:avLst/>
          </a:prstGeom>
          <a:solidFill>
            <a:schemeClr val="accent1">
              <a:lumMod val="40000"/>
              <a:lumOff val="60000"/>
            </a:schemeClr>
          </a:solidFill>
          <a:ln w="38100" algn="ctr">
            <a:solidFill>
              <a:schemeClr val="accent1">
                <a:lumMod val="50000"/>
              </a:schemeClr>
            </a:solidFill>
            <a:round/>
            <a:headEnd/>
            <a:tailEnd/>
          </a:ln>
          <a:effectLst>
            <a:outerShdw blurRad="50800" dist="38100" dir="2700000" algn="tl" rotWithShape="0">
              <a:prstClr val="black">
                <a:alpha val="40000"/>
              </a:prstClr>
            </a:outerShdw>
          </a:effectLst>
        </p:spPr>
        <p:txBody>
          <a:bodyPr anchor="ctr"/>
          <a:lstStyle/>
          <a:p>
            <a:pPr algn="ctr">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大学生</a:t>
            </a:r>
          </a:p>
        </p:txBody>
      </p:sp>
      <p:cxnSp>
        <p:nvCxnSpPr>
          <p:cNvPr id="7" name="直接箭头连接符 6"/>
          <p:cNvCxnSpPr>
            <a:stCxn id="6" idx="0"/>
            <a:endCxn id="8" idx="2"/>
          </p:cNvCxnSpPr>
          <p:nvPr/>
        </p:nvCxnSpPr>
        <p:spPr>
          <a:xfrm flipV="1">
            <a:off x="9120831" y="3324340"/>
            <a:ext cx="0" cy="608063"/>
          </a:xfrm>
          <a:prstGeom prst="straightConnector1">
            <a:avLst/>
          </a:prstGeom>
          <a:ln w="38100" cmpd="sng">
            <a:solidFill>
              <a:schemeClr val="accent1">
                <a:lumMod val="50000"/>
              </a:schemeClr>
            </a:solidFill>
            <a:headEnd type="none"/>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矩形 66"/>
          <p:cNvSpPr>
            <a:spLocks noChangeArrowheads="1"/>
          </p:cNvSpPr>
          <p:nvPr/>
        </p:nvSpPr>
        <p:spPr bwMode="auto">
          <a:xfrm>
            <a:off x="8329237" y="2511921"/>
            <a:ext cx="1583187" cy="812419"/>
          </a:xfrm>
          <a:prstGeom prst="rect">
            <a:avLst/>
          </a:prstGeom>
          <a:solidFill>
            <a:schemeClr val="accent1">
              <a:lumMod val="40000"/>
              <a:lumOff val="60000"/>
            </a:schemeClr>
          </a:solidFill>
          <a:ln w="38100" algn="ctr">
            <a:solidFill>
              <a:schemeClr val="accent1">
                <a:lumMod val="50000"/>
              </a:schemeClr>
            </a:solidFill>
            <a:round/>
            <a:headEnd/>
            <a:tailEnd/>
          </a:ln>
          <a:effectLst>
            <a:outerShdw blurRad="50800" dist="38100" dir="2700000" algn="tl" rotWithShape="0">
              <a:prstClr val="black">
                <a:alpha val="40000"/>
              </a:prstClr>
            </a:outerShdw>
          </a:effectLst>
        </p:spPr>
        <p:txBody>
          <a:bodyPr anchor="ctr"/>
          <a:lstStyle/>
          <a:p>
            <a:pPr algn="ctr">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学生</a:t>
            </a:r>
          </a:p>
        </p:txBody>
      </p:sp>
    </p:spTree>
    <p:extLst>
      <p:ext uri="{BB962C8B-B14F-4D97-AF65-F5344CB8AC3E}">
        <p14:creationId xmlns:p14="http://schemas.microsoft.com/office/powerpoint/2010/main" val="290674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t>继承的语法</a:t>
            </a:r>
          </a:p>
        </p:txBody>
      </p:sp>
      <p:sp>
        <p:nvSpPr>
          <p:cNvPr id="3" name="内容占位符 2"/>
          <p:cNvSpPr>
            <a:spLocks noGrp="1"/>
          </p:cNvSpPr>
          <p:nvPr>
            <p:ph idx="1"/>
          </p:nvPr>
        </p:nvSpPr>
        <p:spPr>
          <a:xfrm>
            <a:off x="609600" y="1160748"/>
            <a:ext cx="9601200" cy="5422614"/>
          </a:xfrm>
        </p:spPr>
        <p:txBody>
          <a:bodyPr/>
          <a:lstStyle/>
          <a:p>
            <a:pPr>
              <a:lnSpc>
                <a:spcPct val="150000"/>
              </a:lnSpc>
            </a:pPr>
            <a:r>
              <a:rPr lang="zh-CN" altLang="en-US" dirty="0"/>
              <a:t>继承的语法格式：</a:t>
            </a:r>
            <a:endParaRPr lang="en-US" altLang="zh-CN" dirty="0"/>
          </a:p>
          <a:p>
            <a:pPr lvl="1">
              <a:lnSpc>
                <a:spcPct val="150000"/>
              </a:lnSpc>
            </a:pPr>
            <a:r>
              <a:rPr lang="en-US" altLang="zh-CN" sz="2400" dirty="0"/>
              <a:t>class </a:t>
            </a:r>
            <a:r>
              <a:rPr lang="zh-CN" altLang="en-US" sz="2400" dirty="0"/>
              <a:t>派生</a:t>
            </a:r>
            <a:r>
              <a:rPr lang="zh-CN" altLang="zh-CN" sz="2400" dirty="0"/>
              <a:t>类名称</a:t>
            </a:r>
            <a:r>
              <a:rPr lang="en-US" altLang="zh-CN" sz="2400" dirty="0"/>
              <a:t> </a:t>
            </a:r>
            <a:r>
              <a:rPr lang="en-US" altLang="zh-CN" sz="2400" b="1" dirty="0">
                <a:solidFill>
                  <a:srgbClr val="FF0000"/>
                </a:solidFill>
              </a:rPr>
              <a:t>extends</a:t>
            </a:r>
            <a:r>
              <a:rPr lang="en-US" altLang="zh-CN" sz="2400" dirty="0"/>
              <a:t> </a:t>
            </a:r>
            <a:r>
              <a:rPr lang="zh-CN" altLang="en-US" sz="2400" dirty="0"/>
              <a:t>基</a:t>
            </a:r>
            <a:r>
              <a:rPr lang="zh-CN" altLang="zh-CN" sz="2400" dirty="0"/>
              <a:t>类名称</a:t>
            </a:r>
            <a:r>
              <a:rPr lang="en-US" altLang="zh-CN" sz="2400" dirty="0"/>
              <a:t>{ </a:t>
            </a:r>
          </a:p>
          <a:p>
            <a:pPr lvl="2">
              <a:lnSpc>
                <a:spcPct val="150000"/>
              </a:lnSpc>
            </a:pPr>
            <a:r>
              <a:rPr lang="en-US" altLang="zh-CN" sz="2000" dirty="0"/>
              <a:t>//</a:t>
            </a:r>
            <a:r>
              <a:rPr lang="zh-CN" altLang="zh-CN" sz="2000" dirty="0"/>
              <a:t>扩充或修改的属性与方法</a:t>
            </a:r>
            <a:r>
              <a:rPr lang="en-US" altLang="zh-CN" sz="2000" dirty="0"/>
              <a:t>;</a:t>
            </a:r>
          </a:p>
          <a:p>
            <a:pPr lvl="1">
              <a:lnSpc>
                <a:spcPct val="150000"/>
              </a:lnSpc>
            </a:pPr>
            <a:r>
              <a:rPr lang="en-US" altLang="zh-CN" sz="2400" dirty="0"/>
              <a:t>}</a:t>
            </a:r>
          </a:p>
          <a:p>
            <a:pPr>
              <a:lnSpc>
                <a:spcPct val="150000"/>
              </a:lnSpc>
            </a:pPr>
            <a:r>
              <a:rPr lang="zh-CN" altLang="en-US" dirty="0"/>
              <a:t>要点：</a:t>
            </a:r>
            <a:endParaRPr lang="en-US" altLang="zh-CN" dirty="0"/>
          </a:p>
          <a:p>
            <a:pPr lvl="1">
              <a:lnSpc>
                <a:spcPct val="150000"/>
              </a:lnSpc>
            </a:pPr>
            <a:r>
              <a:rPr lang="en-US" altLang="zh-CN" sz="2400" dirty="0"/>
              <a:t>Java </a:t>
            </a:r>
            <a:r>
              <a:rPr lang="zh-CN" altLang="en-US" sz="2400" dirty="0"/>
              <a:t>中的单重继承机制：</a:t>
            </a:r>
            <a:r>
              <a:rPr lang="zh-CN" altLang="en-US" sz="2400" dirty="0">
                <a:solidFill>
                  <a:srgbClr val="FF0000"/>
                </a:solidFill>
              </a:rPr>
              <a:t>一个类只能有一个</a:t>
            </a:r>
            <a:r>
              <a:rPr lang="zh-CN" altLang="en-US" sz="2400" dirty="0">
                <a:solidFill>
                  <a:srgbClr val="00B0F0"/>
                </a:solidFill>
              </a:rPr>
              <a:t>直接</a:t>
            </a:r>
            <a:r>
              <a:rPr lang="zh-CN" altLang="en-US" sz="2400" dirty="0">
                <a:solidFill>
                  <a:srgbClr val="FF0000"/>
                </a:solidFill>
              </a:rPr>
              <a:t>基类</a:t>
            </a:r>
            <a:r>
              <a:rPr lang="en-US" altLang="zh-CN" sz="2400" dirty="0"/>
              <a:t>;</a:t>
            </a:r>
          </a:p>
          <a:p>
            <a:pPr lvl="1">
              <a:lnSpc>
                <a:spcPct val="150000"/>
              </a:lnSpc>
            </a:pPr>
            <a:r>
              <a:rPr lang="en-US" altLang="zh-CN" sz="2400" dirty="0"/>
              <a:t>final</a:t>
            </a:r>
            <a:r>
              <a:rPr lang="zh-CN" altLang="en-US" sz="2400" dirty="0"/>
              <a:t>修饰的类不能有派生类，</a:t>
            </a:r>
            <a:r>
              <a:rPr lang="en-US" altLang="zh-CN" sz="2400" dirty="0"/>
              <a:t>String</a:t>
            </a:r>
            <a:r>
              <a:rPr lang="zh-CN" altLang="en-US" sz="2400" dirty="0"/>
              <a:t>是典型特例；</a:t>
            </a:r>
            <a:endParaRPr lang="en-US" altLang="zh-CN" sz="2400" dirty="0"/>
          </a:p>
          <a:p>
            <a:pPr lvl="1">
              <a:lnSpc>
                <a:spcPct val="150000"/>
              </a:lnSpc>
            </a:pPr>
            <a:r>
              <a:rPr lang="en-US" altLang="zh-CN" sz="2400" dirty="0">
                <a:solidFill>
                  <a:schemeClr val="accent2">
                    <a:lumMod val="75000"/>
                  </a:schemeClr>
                </a:solidFill>
              </a:rPr>
              <a:t>Object</a:t>
            </a:r>
            <a:r>
              <a:rPr lang="zh-CN" altLang="en-US" sz="2400" dirty="0">
                <a:solidFill>
                  <a:schemeClr val="accent2">
                    <a:lumMod val="75000"/>
                  </a:schemeClr>
                </a:solidFill>
              </a:rPr>
              <a:t>类是所有</a:t>
            </a:r>
            <a:r>
              <a:rPr lang="en-US" altLang="zh-CN" sz="2400" dirty="0">
                <a:solidFill>
                  <a:schemeClr val="accent2">
                    <a:lumMod val="75000"/>
                  </a:schemeClr>
                </a:solidFill>
              </a:rPr>
              <a:t>Java</a:t>
            </a:r>
            <a:r>
              <a:rPr lang="zh-CN" altLang="en-US" sz="2400" dirty="0">
                <a:solidFill>
                  <a:schemeClr val="accent2">
                    <a:lumMod val="75000"/>
                  </a:schemeClr>
                </a:solidFill>
              </a:rPr>
              <a:t>类的顶级基类。</a:t>
            </a:r>
            <a:endParaRPr lang="en-US" altLang="zh-CN" sz="2400" dirty="0">
              <a:solidFill>
                <a:schemeClr val="accent2">
                  <a:lumMod val="75000"/>
                </a:schemeClr>
              </a:solidFill>
            </a:endParaRPr>
          </a:p>
          <a:p>
            <a:pPr>
              <a:lnSpc>
                <a:spcPct val="150000"/>
              </a:lnSpc>
            </a:pP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继承举例</a:t>
            </a:r>
          </a:p>
        </p:txBody>
      </p:sp>
      <p:grpSp>
        <p:nvGrpSpPr>
          <p:cNvPr id="22" name="组合 21"/>
          <p:cNvGrpSpPr>
            <a:grpSpLocks/>
          </p:cNvGrpSpPr>
          <p:nvPr/>
        </p:nvGrpSpPr>
        <p:grpSpPr bwMode="auto">
          <a:xfrm>
            <a:off x="5046877" y="2048702"/>
            <a:ext cx="1210258" cy="300257"/>
            <a:chOff x="3471664" y="4640560"/>
            <a:chExt cx="891952" cy="228600"/>
          </a:xfrm>
          <a:solidFill>
            <a:srgbClr val="FFCC99"/>
          </a:solidFill>
        </p:grpSpPr>
        <p:sp>
          <p:nvSpPr>
            <p:cNvPr id="10249" name="Line 42"/>
            <p:cNvSpPr>
              <a:spLocks noChangeShapeType="1"/>
            </p:cNvSpPr>
            <p:nvPr/>
          </p:nvSpPr>
          <p:spPr bwMode="auto">
            <a:xfrm flipH="1">
              <a:off x="3707904" y="4781500"/>
              <a:ext cx="655712" cy="0"/>
            </a:xfrm>
            <a:prstGeom prst="line">
              <a:avLst/>
            </a:prstGeom>
            <a:grpFill/>
            <a:ln w="57150">
              <a:solidFill>
                <a:schemeClr val="accent5">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10250" name="AutoShape 41"/>
            <p:cNvSpPr>
              <a:spLocks noChangeArrowheads="1"/>
            </p:cNvSpPr>
            <p:nvPr/>
          </p:nvSpPr>
          <p:spPr bwMode="auto">
            <a:xfrm rot="-5400000">
              <a:off x="3471664" y="4640560"/>
              <a:ext cx="228600" cy="228600"/>
            </a:xfrm>
            <a:prstGeom prst="flowChartExtract">
              <a:avLst/>
            </a:prstGeom>
            <a:solidFill>
              <a:schemeClr val="bg1"/>
            </a:solidFill>
            <a:ln w="57150">
              <a:solidFill>
                <a:schemeClr val="accent5">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宋体" pitchFamily="2" charset="-122"/>
              </a:endParaRPr>
            </a:p>
          </p:txBody>
        </p:sp>
      </p:grpSp>
      <p:sp>
        <p:nvSpPr>
          <p:cNvPr id="27" name="TextBox 26"/>
          <p:cNvSpPr txBox="1"/>
          <p:nvPr/>
        </p:nvSpPr>
        <p:spPr>
          <a:xfrm>
            <a:off x="3632836" y="4820959"/>
            <a:ext cx="4358886" cy="1200329"/>
          </a:xfrm>
          <a:prstGeom prst="rect">
            <a:avLst/>
          </a:prstGeom>
          <a:solidFill>
            <a:srgbClr val="FFCC99"/>
          </a:solidFill>
          <a:ln>
            <a:solidFill>
              <a:schemeClr val="bg1"/>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sz="2400" dirty="0">
                <a:solidFill>
                  <a:schemeClr val="tx1"/>
                </a:solidFill>
                <a:ea typeface="宋体" pitchFamily="2" charset="-122"/>
              </a:rPr>
              <a:t>class Person </a:t>
            </a:r>
            <a:r>
              <a:rPr lang="en-US" altLang="zh-CN" sz="2400" b="1" dirty="0">
                <a:solidFill>
                  <a:srgbClr val="FF0000"/>
                </a:solidFill>
                <a:ea typeface="宋体" pitchFamily="2" charset="-122"/>
              </a:rPr>
              <a:t>extends</a:t>
            </a:r>
            <a:r>
              <a:rPr lang="en-US" altLang="zh-CN" sz="2400" dirty="0">
                <a:solidFill>
                  <a:schemeClr val="tx1"/>
                </a:solidFill>
                <a:ea typeface="宋体" pitchFamily="2" charset="-122"/>
              </a:rPr>
              <a:t> Object {</a:t>
            </a:r>
          </a:p>
          <a:p>
            <a:pPr eaLnBrk="1" hangingPunct="1">
              <a:defRPr/>
            </a:pPr>
            <a:r>
              <a:rPr lang="en-US" altLang="zh-CN" sz="2400" dirty="0">
                <a:solidFill>
                  <a:schemeClr val="tx1"/>
                </a:solidFill>
                <a:ea typeface="宋体" pitchFamily="2" charset="-122"/>
              </a:rPr>
              <a:t>       ……</a:t>
            </a:r>
          </a:p>
          <a:p>
            <a:pPr eaLnBrk="1" hangingPunct="1">
              <a:defRPr/>
            </a:pPr>
            <a:r>
              <a:rPr lang="en-US" altLang="zh-CN" sz="2400" dirty="0">
                <a:solidFill>
                  <a:schemeClr val="tx1"/>
                </a:solidFill>
                <a:ea typeface="宋体" pitchFamily="2" charset="-122"/>
              </a:rPr>
              <a:t>}</a:t>
            </a:r>
          </a:p>
        </p:txBody>
      </p:sp>
      <p:sp>
        <p:nvSpPr>
          <p:cNvPr id="29" name="直角双向箭头 28"/>
          <p:cNvSpPr/>
          <p:nvPr/>
        </p:nvSpPr>
        <p:spPr bwMode="auto">
          <a:xfrm rot="5400000">
            <a:off x="2387855" y="4519211"/>
            <a:ext cx="1290901" cy="849312"/>
          </a:xfrm>
          <a:prstGeom prst="leftUpArrow">
            <a:avLst/>
          </a:prstGeom>
          <a:solidFill>
            <a:srgbClr val="FFCC99"/>
          </a:solidFill>
          <a:ln w="9525" cap="flat" cmpd="sng" algn="ctr">
            <a:solidFill>
              <a:schemeClr val="accent2">
                <a:lumMod val="75000"/>
              </a:schemeClr>
            </a:solidFill>
            <a:prstDash val="solid"/>
            <a:round/>
            <a:headEnd type="none" w="med" len="med"/>
            <a:tailEnd type="none" w="med" len="med"/>
          </a:ln>
          <a:effectLst/>
        </p:spPr>
        <p:txBody>
          <a:bodyPr/>
          <a:lstStyle/>
          <a:p>
            <a:pPr>
              <a:defRPr/>
            </a:pPr>
            <a:endParaRPr lang="zh-CN" altLang="en-US">
              <a:latin typeface="Arial" charset="0"/>
            </a:endParaRPr>
          </a:p>
        </p:txBody>
      </p:sp>
      <p:sp>
        <p:nvSpPr>
          <p:cNvPr id="12" name="TextBox 11"/>
          <p:cNvSpPr txBox="1"/>
          <p:nvPr/>
        </p:nvSpPr>
        <p:spPr bwMode="auto">
          <a:xfrm>
            <a:off x="6288882" y="1307733"/>
            <a:ext cx="4559646" cy="3046988"/>
          </a:xfrm>
          <a:prstGeom prst="rect">
            <a:avLst/>
          </a:prstGeom>
          <a:solidFill>
            <a:srgbClr val="FFCC99"/>
          </a:solidFill>
          <a:ln>
            <a:solidFill>
              <a:schemeClr val="bg1"/>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sz="2400" dirty="0">
                <a:solidFill>
                  <a:schemeClr val="tx1"/>
                </a:solidFill>
                <a:ea typeface="宋体" pitchFamily="2" charset="-122"/>
              </a:rPr>
              <a:t>class Teacher </a:t>
            </a:r>
            <a:r>
              <a:rPr lang="en-US" altLang="zh-CN" sz="2400" b="1" dirty="0">
                <a:solidFill>
                  <a:srgbClr val="FF0000"/>
                </a:solidFill>
                <a:ea typeface="宋体" pitchFamily="2" charset="-122"/>
              </a:rPr>
              <a:t>extends </a:t>
            </a:r>
            <a:r>
              <a:rPr lang="en-US" altLang="zh-CN" sz="2400" dirty="0">
                <a:solidFill>
                  <a:schemeClr val="tx1"/>
                </a:solidFill>
                <a:ea typeface="宋体" pitchFamily="2" charset="-122"/>
              </a:rPr>
              <a:t>Person {</a:t>
            </a:r>
          </a:p>
          <a:p>
            <a:pPr eaLnBrk="1" hangingPunct="1">
              <a:defRPr/>
            </a:pPr>
            <a:r>
              <a:rPr lang="en-US" altLang="zh-CN" sz="2400" dirty="0">
                <a:solidFill>
                  <a:schemeClr val="tx1"/>
                </a:solidFill>
                <a:ea typeface="宋体" pitchFamily="2" charset="-122"/>
              </a:rPr>
              <a:t>     private String  address;</a:t>
            </a:r>
          </a:p>
          <a:p>
            <a:pPr eaLnBrk="1" hangingPunct="1">
              <a:defRPr/>
            </a:pPr>
            <a:r>
              <a:rPr lang="en-US" altLang="zh-CN" sz="2400" dirty="0">
                <a:solidFill>
                  <a:schemeClr val="tx1"/>
                </a:solidFill>
                <a:ea typeface="宋体" pitchFamily="2" charset="-122"/>
              </a:rPr>
              <a:t>     private String major;</a:t>
            </a:r>
          </a:p>
          <a:p>
            <a:pPr eaLnBrk="1" hangingPunct="1">
              <a:defRPr/>
            </a:pPr>
            <a:r>
              <a:rPr lang="en-US" altLang="zh-CN" sz="2400" dirty="0">
                <a:solidFill>
                  <a:schemeClr val="tx1"/>
                </a:solidFill>
                <a:ea typeface="宋体" pitchFamily="2" charset="-122"/>
              </a:rPr>
              <a:t>     private double salary;</a:t>
            </a:r>
          </a:p>
          <a:p>
            <a:pPr eaLnBrk="1" hangingPunct="1">
              <a:defRPr/>
            </a:pPr>
            <a:r>
              <a:rPr lang="en-US" altLang="zh-CN" sz="2400" dirty="0">
                <a:solidFill>
                  <a:schemeClr val="tx1"/>
                </a:solidFill>
                <a:ea typeface="宋体" pitchFamily="2" charset="-122"/>
              </a:rPr>
              <a:t>     //set</a:t>
            </a:r>
            <a:r>
              <a:rPr lang="zh-CN" altLang="en-US" sz="2400" dirty="0">
                <a:solidFill>
                  <a:schemeClr val="tx1"/>
                </a:solidFill>
                <a:ea typeface="宋体" pitchFamily="2" charset="-122"/>
              </a:rPr>
              <a:t>和</a:t>
            </a:r>
            <a:r>
              <a:rPr lang="en-US" altLang="zh-CN" sz="2400" dirty="0">
                <a:solidFill>
                  <a:schemeClr val="tx1"/>
                </a:solidFill>
                <a:ea typeface="宋体" pitchFamily="2" charset="-122"/>
              </a:rPr>
              <a:t>get</a:t>
            </a:r>
            <a:r>
              <a:rPr lang="zh-CN" altLang="en-US" sz="2400" dirty="0">
                <a:solidFill>
                  <a:schemeClr val="tx1"/>
                </a:solidFill>
                <a:ea typeface="宋体" pitchFamily="2" charset="-122"/>
              </a:rPr>
              <a:t>方法省略</a:t>
            </a:r>
            <a:endParaRPr lang="en-US" altLang="zh-CN" sz="2400" dirty="0">
              <a:solidFill>
                <a:schemeClr val="tx1"/>
              </a:solidFill>
              <a:ea typeface="宋体" pitchFamily="2" charset="-122"/>
            </a:endParaRPr>
          </a:p>
          <a:p>
            <a:pPr eaLnBrk="1" hangingPunct="1">
              <a:defRPr/>
            </a:pPr>
            <a:r>
              <a:rPr lang="en-US" altLang="zh-CN" sz="2400" dirty="0">
                <a:solidFill>
                  <a:schemeClr val="tx1"/>
                </a:solidFill>
                <a:ea typeface="宋体" pitchFamily="2" charset="-122"/>
              </a:rPr>
              <a:t>     public void teach(){</a:t>
            </a:r>
          </a:p>
          <a:p>
            <a:pPr eaLnBrk="1" hangingPunct="1">
              <a:defRPr/>
            </a:pPr>
            <a:r>
              <a:rPr lang="en-US" altLang="zh-CN" sz="2400" dirty="0">
                <a:solidFill>
                  <a:schemeClr val="tx1"/>
                </a:solidFill>
                <a:ea typeface="宋体" pitchFamily="2" charset="-122"/>
              </a:rPr>
              <a:t>     }</a:t>
            </a:r>
          </a:p>
          <a:p>
            <a:pPr eaLnBrk="1" hangingPunct="1">
              <a:defRPr/>
            </a:pPr>
            <a:r>
              <a:rPr lang="en-US" altLang="zh-CN" sz="2400" dirty="0">
                <a:solidFill>
                  <a:schemeClr val="tx1"/>
                </a:solidFill>
                <a:ea typeface="宋体" pitchFamily="2" charset="-122"/>
              </a:rPr>
              <a:t>}</a:t>
            </a:r>
          </a:p>
        </p:txBody>
      </p:sp>
      <p:sp>
        <p:nvSpPr>
          <p:cNvPr id="13" name="TextBox 12"/>
          <p:cNvSpPr txBox="1"/>
          <p:nvPr/>
        </p:nvSpPr>
        <p:spPr bwMode="auto">
          <a:xfrm>
            <a:off x="1374468" y="1251429"/>
            <a:ext cx="3600401" cy="3046988"/>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r>
              <a:rPr lang="en-US" altLang="zh-CN" sz="2400" dirty="0">
                <a:solidFill>
                  <a:schemeClr val="tx1"/>
                </a:solidFill>
                <a:ea typeface="宋体" pitchFamily="2" charset="-122"/>
              </a:rPr>
              <a:t>class Person {</a:t>
            </a:r>
          </a:p>
          <a:p>
            <a:r>
              <a:rPr lang="en-US" altLang="zh-CN" sz="2400" dirty="0">
                <a:solidFill>
                  <a:schemeClr val="tx1"/>
                </a:solidFill>
                <a:ea typeface="宋体" pitchFamily="2" charset="-122"/>
              </a:rPr>
              <a:t>     private String  name;</a:t>
            </a:r>
          </a:p>
          <a:p>
            <a:r>
              <a:rPr lang="en-US" altLang="zh-CN" sz="2400" dirty="0">
                <a:solidFill>
                  <a:schemeClr val="tx1"/>
                </a:solidFill>
                <a:ea typeface="宋体" pitchFamily="2" charset="-122"/>
              </a:rPr>
              <a:t>     private String gender;</a:t>
            </a:r>
          </a:p>
          <a:p>
            <a:r>
              <a:rPr lang="en-US" altLang="zh-CN" sz="2400" dirty="0">
                <a:solidFill>
                  <a:schemeClr val="tx1"/>
                </a:solidFill>
                <a:ea typeface="宋体" pitchFamily="2" charset="-122"/>
              </a:rPr>
              <a:t>     private </a:t>
            </a:r>
            <a:r>
              <a:rPr lang="en-US" altLang="zh-CN" sz="2400" dirty="0" err="1">
                <a:solidFill>
                  <a:schemeClr val="tx1"/>
                </a:solidFill>
                <a:ea typeface="宋体" pitchFamily="2" charset="-122"/>
              </a:rPr>
              <a:t>int</a:t>
            </a:r>
            <a:r>
              <a:rPr lang="en-US" altLang="zh-CN" sz="2400" dirty="0">
                <a:solidFill>
                  <a:schemeClr val="tx1"/>
                </a:solidFill>
                <a:ea typeface="宋体" pitchFamily="2" charset="-122"/>
              </a:rPr>
              <a:t> age;</a:t>
            </a:r>
          </a:p>
          <a:p>
            <a:r>
              <a:rPr lang="en-US" altLang="zh-CN" sz="2400" dirty="0">
                <a:solidFill>
                  <a:schemeClr val="tx1"/>
                </a:solidFill>
                <a:ea typeface="宋体" pitchFamily="2" charset="-122"/>
              </a:rPr>
              <a:t>     //set</a:t>
            </a:r>
            <a:r>
              <a:rPr lang="zh-CN" altLang="en-US" sz="2400" dirty="0">
                <a:solidFill>
                  <a:schemeClr val="tx1"/>
                </a:solidFill>
                <a:ea typeface="宋体" pitchFamily="2" charset="-122"/>
              </a:rPr>
              <a:t>和</a:t>
            </a:r>
            <a:r>
              <a:rPr lang="en-US" altLang="zh-CN" sz="2400" dirty="0">
                <a:solidFill>
                  <a:schemeClr val="tx1"/>
                </a:solidFill>
                <a:ea typeface="宋体" pitchFamily="2" charset="-122"/>
              </a:rPr>
              <a:t>get</a:t>
            </a:r>
            <a:r>
              <a:rPr lang="zh-CN" altLang="en-US" sz="2400" dirty="0">
                <a:solidFill>
                  <a:schemeClr val="tx1"/>
                </a:solidFill>
                <a:ea typeface="宋体" pitchFamily="2" charset="-122"/>
              </a:rPr>
              <a:t>方法省略</a:t>
            </a:r>
            <a:endParaRPr lang="en-US" altLang="zh-CN" sz="2400" dirty="0">
              <a:solidFill>
                <a:schemeClr val="tx1"/>
              </a:solidFill>
              <a:ea typeface="宋体" pitchFamily="2" charset="-122"/>
            </a:endParaRPr>
          </a:p>
          <a:p>
            <a:r>
              <a:rPr lang="en-US" altLang="zh-CN" sz="2400" dirty="0">
                <a:solidFill>
                  <a:schemeClr val="tx1"/>
                </a:solidFill>
                <a:ea typeface="宋体" pitchFamily="2" charset="-122"/>
              </a:rPr>
              <a:t>     public void think(){</a:t>
            </a:r>
          </a:p>
          <a:p>
            <a:r>
              <a:rPr lang="en-US" altLang="zh-CN" sz="2400" dirty="0">
                <a:solidFill>
                  <a:schemeClr val="tx1"/>
                </a:solidFill>
                <a:ea typeface="宋体" pitchFamily="2" charset="-122"/>
              </a:rPr>
              <a:t>     }</a:t>
            </a:r>
          </a:p>
          <a:p>
            <a:r>
              <a:rPr lang="en-US" altLang="zh-CN" sz="2400" dirty="0">
                <a:solidFill>
                  <a:schemeClr val="tx1"/>
                </a:solidFill>
                <a:ea typeface="宋体" pitchFamily="2" charset="-122"/>
              </a:rPr>
              <a:t>}</a:t>
            </a:r>
          </a:p>
        </p:txBody>
      </p:sp>
      <p:sp>
        <p:nvSpPr>
          <p:cNvPr id="2" name="TextBox 1"/>
          <p:cNvSpPr txBox="1"/>
          <p:nvPr/>
        </p:nvSpPr>
        <p:spPr>
          <a:xfrm>
            <a:off x="1757517" y="4869160"/>
            <a:ext cx="954107" cy="400110"/>
          </a:xfrm>
          <a:prstGeom prst="rect">
            <a:avLst/>
          </a:prstGeom>
          <a:noFill/>
        </p:spPr>
        <p:txBody>
          <a:bodyPr wrap="none" rtlCol="0">
            <a:spAutoFit/>
          </a:bodyPr>
          <a:lstStyle/>
          <a:p>
            <a:r>
              <a:rPr lang="zh-CN" altLang="en-US" dirty="0">
                <a:solidFill>
                  <a:schemeClr val="tx1"/>
                </a:solidFill>
              </a:rPr>
              <a:t>等价于</a:t>
            </a:r>
          </a:p>
        </p:txBody>
      </p:sp>
      <p:sp>
        <p:nvSpPr>
          <p:cNvPr id="3" name="文本框 2">
            <a:extLst>
              <a:ext uri="{FF2B5EF4-FFF2-40B4-BE49-F238E27FC236}">
                <a16:creationId xmlns:a16="http://schemas.microsoft.com/office/drawing/2014/main" id="{B14787FB-E795-4599-8BFA-C11F996860CA}"/>
              </a:ext>
            </a:extLst>
          </p:cNvPr>
          <p:cNvSpPr txBox="1"/>
          <p:nvPr/>
        </p:nvSpPr>
        <p:spPr>
          <a:xfrm>
            <a:off x="185307" y="6391976"/>
            <a:ext cx="6895057" cy="369332"/>
          </a:xfrm>
          <a:prstGeom prst="rect">
            <a:avLst/>
          </a:prstGeom>
          <a:noFill/>
        </p:spPr>
        <p:txBody>
          <a:bodyPr wrap="square" rtlCol="0">
            <a:spAutoFit/>
          </a:bodyPr>
          <a:lstStyle/>
          <a:p>
            <a:r>
              <a:rPr lang="zh-CN" altLang="en-US" sz="1800" dirty="0"/>
              <a:t>如果为</a:t>
            </a:r>
            <a:r>
              <a:rPr lang="en-US" altLang="zh-CN" sz="1800" dirty="0"/>
              <a:t>private</a:t>
            </a:r>
            <a:r>
              <a:rPr lang="zh-CN" altLang="en-US" sz="1800" dirty="0"/>
              <a:t>，则无法直接继承使用父类中的方法。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继承举例</a:t>
            </a:r>
          </a:p>
        </p:txBody>
      </p:sp>
      <p:sp>
        <p:nvSpPr>
          <p:cNvPr id="3" name="内容占位符 2"/>
          <p:cNvSpPr>
            <a:spLocks noGrp="1"/>
          </p:cNvSpPr>
          <p:nvPr>
            <p:ph idx="1"/>
          </p:nvPr>
        </p:nvSpPr>
        <p:spPr/>
        <p:txBody>
          <a:bodyPr/>
          <a:lstStyle/>
          <a:p>
            <a:pPr>
              <a:lnSpc>
                <a:spcPct val="100000"/>
              </a:lnSpc>
              <a:buClr>
                <a:schemeClr val="accent1">
                  <a:lumMod val="50000"/>
                </a:schemeClr>
              </a:buClr>
            </a:pPr>
            <a:r>
              <a:rPr lang="zh-CN" altLang="en-US" dirty="0"/>
              <a:t>继承过程</a:t>
            </a:r>
          </a:p>
          <a:p>
            <a:pPr lvl="1">
              <a:lnSpc>
                <a:spcPct val="150000"/>
              </a:lnSpc>
              <a:buClr>
                <a:schemeClr val="accent1">
                  <a:lumMod val="50000"/>
                </a:schemeClr>
              </a:buClr>
            </a:pPr>
            <a:r>
              <a:rPr lang="zh-CN" altLang="en-US" sz="2400" dirty="0"/>
              <a:t>吸收基类成员</a:t>
            </a:r>
          </a:p>
          <a:p>
            <a:pPr lvl="2">
              <a:lnSpc>
                <a:spcPct val="150000"/>
              </a:lnSpc>
              <a:buClr>
                <a:schemeClr val="accent1">
                  <a:lumMod val="50000"/>
                </a:schemeClr>
              </a:buClr>
              <a:buFont typeface="Arial" charset="0"/>
              <a:buChar char="-"/>
            </a:pPr>
            <a:r>
              <a:rPr lang="zh-CN" altLang="en-US" sz="2400" dirty="0"/>
              <a:t>派生类把基类全部的成员</a:t>
            </a:r>
            <a:r>
              <a:rPr lang="en-US" altLang="zh-CN" sz="2400" dirty="0"/>
              <a:t>(</a:t>
            </a:r>
            <a:r>
              <a:rPr lang="zh-CN" altLang="en-US" sz="2400" dirty="0">
                <a:solidFill>
                  <a:srgbClr val="00B0F0"/>
                </a:solidFill>
              </a:rPr>
              <a:t>不包括构造方法</a:t>
            </a:r>
            <a:r>
              <a:rPr lang="en-US" altLang="zh-CN" sz="2400" dirty="0"/>
              <a:t>)</a:t>
            </a:r>
            <a:r>
              <a:rPr lang="zh-CN" altLang="en-US" sz="2400" dirty="0"/>
              <a:t>接收过来。</a:t>
            </a:r>
          </a:p>
          <a:p>
            <a:pPr lvl="1">
              <a:lnSpc>
                <a:spcPct val="150000"/>
              </a:lnSpc>
              <a:buClr>
                <a:schemeClr val="accent1">
                  <a:lumMod val="50000"/>
                </a:schemeClr>
              </a:buClr>
            </a:pPr>
            <a:r>
              <a:rPr lang="zh-CN" altLang="en-US" sz="2400" dirty="0"/>
              <a:t>增加派生类成员</a:t>
            </a:r>
          </a:p>
          <a:p>
            <a:pPr lvl="2">
              <a:lnSpc>
                <a:spcPct val="150000"/>
              </a:lnSpc>
              <a:buClr>
                <a:schemeClr val="accent1">
                  <a:lumMod val="50000"/>
                </a:schemeClr>
              </a:buClr>
              <a:buFont typeface="Arial" charset="0"/>
              <a:buChar char="-"/>
            </a:pPr>
            <a:r>
              <a:rPr lang="zh-CN" altLang="en-US" sz="2400" dirty="0"/>
              <a:t>这部分内容是派生类对基类功能的扩展。要根据需要仔细考虑应当增加哪些成员。在声明派生类时，一般还应当自己定义派生类的构造方法，因为构造方法是不能从基类继承的。</a:t>
            </a:r>
            <a:r>
              <a:rPr lang="en-US" altLang="zh-CN" sz="2400" dirty="0"/>
              <a:t>	</a:t>
            </a:r>
          </a:p>
          <a:p>
            <a:pPr lvl="1">
              <a:lnSpc>
                <a:spcPct val="150000"/>
              </a:lnSpc>
              <a:buClr>
                <a:schemeClr val="accent1">
                  <a:lumMod val="50000"/>
                </a:schemeClr>
              </a:buClr>
            </a:pPr>
            <a:r>
              <a:rPr lang="zh-CN" altLang="en-US" sz="2400" dirty="0"/>
              <a:t>调整基类成员</a:t>
            </a:r>
          </a:p>
          <a:p>
            <a:pPr lvl="2">
              <a:lnSpc>
                <a:spcPct val="150000"/>
              </a:lnSpc>
              <a:buClr>
                <a:schemeClr val="accent1">
                  <a:lumMod val="50000"/>
                </a:schemeClr>
              </a:buClr>
              <a:buFont typeface="Arial" charset="0"/>
              <a:buChar char="-"/>
            </a:pPr>
            <a:r>
              <a:rPr lang="zh-CN" altLang="en-US" sz="2400" dirty="0"/>
              <a:t>隐藏同名基类成员。</a:t>
            </a:r>
          </a:p>
          <a:p>
            <a:pPr lvl="2">
              <a:lnSpc>
                <a:spcPct val="150000"/>
              </a:lnSpc>
              <a:buClr>
                <a:schemeClr val="accent1">
                  <a:lumMod val="50000"/>
                </a:schemeClr>
              </a:buClr>
              <a:buFont typeface="Arial" charset="0"/>
              <a:buChar char="-"/>
            </a:pPr>
            <a:endParaRPr lang="en-US" altLang="zh-CN" sz="2000" dirty="0"/>
          </a:p>
          <a:p>
            <a:pPr lvl="4">
              <a:lnSpc>
                <a:spcPct val="150000"/>
              </a:lnSpc>
              <a:buClr>
                <a:schemeClr val="accent1">
                  <a:lumMod val="50000"/>
                </a:schemeClr>
              </a:buClr>
              <a:buFont typeface="Arial" charset="0"/>
              <a:buChar char="-"/>
            </a:pPr>
            <a:endParaRPr lang="zh-CN" altLang="en-US" dirty="0"/>
          </a:p>
          <a:p>
            <a:endParaRPr lang="zh-CN" altLang="en-US" dirty="0"/>
          </a:p>
        </p:txBody>
      </p:sp>
    </p:spTree>
    <p:extLst>
      <p:ext uri="{BB962C8B-B14F-4D97-AF65-F5344CB8AC3E}">
        <p14:creationId xmlns:p14="http://schemas.microsoft.com/office/powerpoint/2010/main" val="104551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16047</TotalTime>
  <Words>2824</Words>
  <Application>Microsoft Office PowerPoint</Application>
  <PresentationFormat>宽屏</PresentationFormat>
  <Paragraphs>467</Paragraphs>
  <Slides>38</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华文楷体</vt:lpstr>
      <vt:lpstr>华文新魏</vt:lpstr>
      <vt:lpstr>楷体</vt:lpstr>
      <vt:lpstr>微软雅黑</vt:lpstr>
      <vt:lpstr>Arial</vt:lpstr>
      <vt:lpstr>Courier New</vt:lpstr>
      <vt:lpstr>Times New Roman</vt:lpstr>
      <vt:lpstr>3_Default Design</vt:lpstr>
      <vt:lpstr>第五章  类的继承</vt:lpstr>
      <vt:lpstr>讲授思路　　　　　　　　　</vt:lpstr>
      <vt:lpstr>继承的实现　　　　　　　　　</vt:lpstr>
      <vt:lpstr>继承的引入</vt:lpstr>
      <vt:lpstr>继承的概念</vt:lpstr>
      <vt:lpstr>继承和派生的基本概念</vt:lpstr>
      <vt:lpstr>继承的语法</vt:lpstr>
      <vt:lpstr>继承举例</vt:lpstr>
      <vt:lpstr>继承举例</vt:lpstr>
      <vt:lpstr>继承举例</vt:lpstr>
      <vt:lpstr>继承举例</vt:lpstr>
      <vt:lpstr>继承举例</vt:lpstr>
      <vt:lpstr>构造方法的调用</vt:lpstr>
      <vt:lpstr>构造方法的调用</vt:lpstr>
      <vt:lpstr>构造方法的调用</vt:lpstr>
      <vt:lpstr>super关键字</vt:lpstr>
      <vt:lpstr>super关键字</vt:lpstr>
      <vt:lpstr>super关键字总结</vt:lpstr>
      <vt:lpstr>方法的重写　　　　　　　　　</vt:lpstr>
      <vt:lpstr>方法重写</vt:lpstr>
      <vt:lpstr>方法重写</vt:lpstr>
      <vt:lpstr>方法重写</vt:lpstr>
      <vt:lpstr>方法重写的规则</vt:lpstr>
      <vt:lpstr>方法重写的意义</vt:lpstr>
      <vt:lpstr>方法重写的意义</vt:lpstr>
      <vt:lpstr>包的使用　　　　　　　　</vt:lpstr>
      <vt:lpstr>包的概念 </vt:lpstr>
      <vt:lpstr>包的概念 </vt:lpstr>
      <vt:lpstr>访问带包的类 </vt:lpstr>
      <vt:lpstr>访问带包的类 </vt:lpstr>
      <vt:lpstr>访问带包的类 </vt:lpstr>
      <vt:lpstr>访问带包的类 </vt:lpstr>
      <vt:lpstr>访问带包的类的成员</vt:lpstr>
      <vt:lpstr>Java类库中几个重要的包 </vt:lpstr>
      <vt:lpstr>Java类库中几个重要的包 </vt:lpstr>
      <vt:lpstr>总结　　　　　　　　　</vt:lpstr>
      <vt:lpstr>课后阅读</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 </cp:lastModifiedBy>
  <cp:revision>1139</cp:revision>
  <dcterms:created xsi:type="dcterms:W3CDTF">2006-10-06T15:46:57Z</dcterms:created>
  <dcterms:modified xsi:type="dcterms:W3CDTF">2020-01-06T10:26:43Z</dcterms:modified>
</cp:coreProperties>
</file>