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0"/>
  </p:notesMasterIdLst>
  <p:handoutMasterIdLst>
    <p:handoutMasterId r:id="rId31"/>
  </p:handoutMasterIdLst>
  <p:sldIdLst>
    <p:sldId id="256" r:id="rId2"/>
    <p:sldId id="474" r:id="rId3"/>
    <p:sldId id="502" r:id="rId4"/>
    <p:sldId id="475" r:id="rId5"/>
    <p:sldId id="476" r:id="rId6"/>
    <p:sldId id="503" r:id="rId7"/>
    <p:sldId id="477" r:id="rId8"/>
    <p:sldId id="479" r:id="rId9"/>
    <p:sldId id="480" r:id="rId10"/>
    <p:sldId id="501" r:id="rId11"/>
    <p:sldId id="498" r:id="rId12"/>
    <p:sldId id="500" r:id="rId13"/>
    <p:sldId id="495" r:id="rId14"/>
    <p:sldId id="496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59" r:id="rId28"/>
    <p:sldId id="460" r:id="rId2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1779" autoAdjust="0"/>
  </p:normalViewPr>
  <p:slideViewPr>
    <p:cSldViewPr>
      <p:cViewPr varScale="1">
        <p:scale>
          <a:sx n="90" d="100"/>
          <a:sy n="90" d="100"/>
        </p:scale>
        <p:origin x="40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B722288-2E86-4D9B-809C-496BB8AE57CF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1988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35856A2-F468-412F-B413-11004BD31613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42136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18860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中安装</a:t>
            </a:r>
            <a:r>
              <a:rPr lang="en-US" altLang="zh-CN" dirty="0"/>
              <a:t>JD</a:t>
            </a:r>
            <a:r>
              <a:rPr lang="zh-CN" altLang="en-US" dirty="0"/>
              <a:t>反编译插件</a:t>
            </a:r>
            <a:endParaRPr lang="en-US" altLang="zh-CN" dirty="0"/>
          </a:p>
          <a:p>
            <a:r>
              <a:rPr lang="zh-CN" altLang="en-US" dirty="0"/>
              <a:t>参考网址：</a:t>
            </a:r>
            <a:endParaRPr lang="en-US" altLang="zh-CN" dirty="0"/>
          </a:p>
          <a:p>
            <a:r>
              <a:rPr lang="en-US" altLang="zh-CN" dirty="0"/>
              <a:t>http://jingyan.baidu.com/article/fc07f9896da51512ffe5198a.html</a:t>
            </a:r>
          </a:p>
          <a:p>
            <a:r>
              <a:rPr lang="en-US" altLang="zh-CN" dirty="0"/>
              <a:t>http://blog.csdn.net/faithmy509/article/details/44494313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3673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02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中心思想：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什么是继承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继承的目的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280FE-89BD-48E9-85D0-22CC28F23654}" type="slidenum">
              <a:rPr lang="pt-PT" altLang="zh-CN"/>
              <a:pPr>
                <a:spcBef>
                  <a:spcPct val="0"/>
                </a:spcBef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8074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==  </a:t>
            </a:r>
            <a:r>
              <a:rPr lang="zh-CN" altLang="en-US" dirty="0"/>
              <a:t>比较值是否相等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55084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中的</a:t>
            </a:r>
            <a:r>
              <a:rPr lang="en-US" altLang="zh-CN" dirty="0"/>
              <a:t>equals</a:t>
            </a:r>
            <a:r>
              <a:rPr lang="zh-CN" altLang="en-US" dirty="0"/>
              <a:t>方法 是说两个对象是否具有相同的引用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中重写了</a:t>
            </a:r>
            <a:r>
              <a:rPr lang="en-US" altLang="zh-CN" dirty="0"/>
              <a:t>equals</a:t>
            </a:r>
            <a:r>
              <a:rPr lang="zh-CN" altLang="en-US" dirty="0"/>
              <a:t>方法，判断对象的值是否相同</a:t>
            </a:r>
            <a:endParaRPr lang="en-US" altLang="zh-CN" dirty="0"/>
          </a:p>
          <a:p>
            <a:r>
              <a:rPr lang="en-US" altLang="zh-CN" dirty="0"/>
              <a:t>== </a:t>
            </a:r>
            <a:r>
              <a:rPr lang="zh-CN" altLang="en-US" dirty="0"/>
              <a:t>判断地址是否相同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0142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给对象编码，用于比较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40124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中心思想：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什么是继承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继承的目的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怎么实现继承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5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比如，工具类作为一个基类可以派生出剪刀、水果刀、刀片等子类，但工具类本身生成对象明显不合常理。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708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包含了抽象方法的一个类叫作“抽象类”。如果一个类里包含了一个或多个抽象方法，类就必须指定成</a:t>
            </a:r>
          </a:p>
          <a:p>
            <a:r>
              <a:rPr lang="en-US" altLang="zh-CN">
                <a:latin typeface="Arial" pitchFamily="34" charset="0"/>
              </a:rPr>
              <a:t>abstract</a:t>
            </a:r>
            <a:r>
              <a:rPr lang="zh-CN" altLang="en-US">
                <a:latin typeface="Arial" pitchFamily="34" charset="0"/>
              </a:rPr>
              <a:t>（抽象）。“抽象方法”</a:t>
            </a:r>
            <a:r>
              <a:rPr lang="en-US" altLang="zh-CN">
                <a:latin typeface="Arial" pitchFamily="34" charset="0"/>
              </a:rPr>
              <a:t>,</a:t>
            </a:r>
            <a:r>
              <a:rPr lang="zh-CN" altLang="en-US">
                <a:latin typeface="Arial" pitchFamily="34" charset="0"/>
              </a:rPr>
              <a:t>属于一种不完整的方法，只含有一个声明，没有方法主体。下面是抽象方法声明时采用的语法：</a:t>
            </a:r>
          </a:p>
          <a:p>
            <a:r>
              <a:rPr lang="en-US" altLang="zh-CN">
                <a:latin typeface="Arial" pitchFamily="34" charset="0"/>
              </a:rPr>
              <a:t>abstract void f();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219C90-A868-413A-A542-3AD43852E10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如果从一个抽象类继承，而且想生成新类型的一个对象，就必须为基础类中的所有抽象方法提供方法定义。</a:t>
            </a:r>
          </a:p>
          <a:p>
            <a:r>
              <a:rPr lang="zh-CN" altLang="en-US" dirty="0">
                <a:latin typeface="Arial" pitchFamily="34" charset="0"/>
              </a:rPr>
              <a:t>如果不这样做（完全可以选择不做），则衍生类也会是抽象的，而且编译器会强迫我们用</a:t>
            </a:r>
            <a:r>
              <a:rPr lang="en-US" altLang="zh-CN" dirty="0">
                <a:latin typeface="Arial" pitchFamily="34" charset="0"/>
              </a:rPr>
              <a:t>abstract </a:t>
            </a:r>
            <a:r>
              <a:rPr lang="zh-CN" altLang="en-US" dirty="0">
                <a:latin typeface="Arial" pitchFamily="34" charset="0"/>
              </a:rPr>
              <a:t>关键字标志那个类的“抽象”本质。</a:t>
            </a:r>
          </a:p>
          <a:p>
            <a:r>
              <a:rPr lang="zh-CN" altLang="en-US" dirty="0">
                <a:latin typeface="Arial" pitchFamily="34" charset="0"/>
              </a:rPr>
              <a:t>即使不包括任何</a:t>
            </a:r>
            <a:r>
              <a:rPr lang="en-US" altLang="zh-CN" dirty="0">
                <a:latin typeface="Arial" pitchFamily="34" charset="0"/>
              </a:rPr>
              <a:t>abstract </a:t>
            </a:r>
            <a:r>
              <a:rPr lang="zh-CN" altLang="en-US" dirty="0">
                <a:latin typeface="Arial" pitchFamily="34" charset="0"/>
              </a:rPr>
              <a:t>方法，亦可将一个类声明成“抽象类”。如果一个类没必要拥有任何抽象方法，而且我们想禁止那个类的所有实例，这种能力就会显得非常有用。</a:t>
            </a: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EF79A51-D565-47B4-8746-3077FA4BC89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6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每个类只能拥有一个超类，但却可以实现多个接口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接口中的方法默认是</a:t>
            </a:r>
            <a:r>
              <a:rPr lang="en-US" altLang="zh-CN" dirty="0">
                <a:latin typeface="Arial" pitchFamily="34" charset="0"/>
              </a:rPr>
              <a:t>public</a:t>
            </a:r>
            <a:r>
              <a:rPr lang="zh-CN" altLang="en-US" dirty="0">
                <a:latin typeface="Arial" pitchFamily="34" charset="0"/>
              </a:rPr>
              <a:t>类型的，即便不写权限修饰符。在其实现类中，不能降低权限。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接口中的属性都是常量，即便不写关键词</a:t>
            </a:r>
            <a:r>
              <a:rPr lang="en-US" altLang="zh-CN" dirty="0">
                <a:latin typeface="Arial" pitchFamily="34" charset="0"/>
              </a:rPr>
              <a:t>final</a:t>
            </a:r>
            <a:r>
              <a:rPr lang="zh-CN" altLang="en-US" dirty="0">
                <a:latin typeface="Arial" pitchFamily="34" charset="0"/>
              </a:rPr>
              <a:t>。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</a:rPr>
              <a:t>Serialiable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</a:rPr>
              <a:t>空接口  可扩展性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中接口和抽象类的区别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http://baike.baidu.com/view/3418860.htm</a:t>
            </a:r>
            <a:endParaRPr lang="en-US" altLang="zh-CN" dirty="0"/>
          </a:p>
          <a:p>
            <a:pPr lvl="1"/>
            <a:r>
              <a:rPr lang="en-US" altLang="zh-CN"/>
              <a:t>http://zh.wikipedia.org/wiki/%E6%8E%A5%E5%8F%A3_(Java)#.E5.8F.83.E8.80.83.E6.96.87.E7.8D.BB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8274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可查看源码，</a:t>
            </a:r>
            <a:r>
              <a:rPr lang="en-US" altLang="zh-CN" dirty="0"/>
              <a:t>String</a:t>
            </a:r>
            <a:r>
              <a:rPr lang="zh-CN" altLang="en-US" dirty="0"/>
              <a:t>类实现的接口</a:t>
            </a:r>
            <a:r>
              <a:rPr lang="en-US" altLang="zh-CN" dirty="0" err="1"/>
              <a:t>CharSequence.class</a:t>
            </a:r>
            <a:r>
              <a:rPr lang="zh-CN" altLang="en-US" dirty="0"/>
              <a:t>中方法</a:t>
            </a:r>
            <a:r>
              <a:rPr lang="en-US" altLang="zh-CN" dirty="0"/>
              <a:t>chars()</a:t>
            </a:r>
            <a:r>
              <a:rPr lang="zh-CN" altLang="en-US" dirty="0"/>
              <a:t>是</a:t>
            </a:r>
            <a:r>
              <a:rPr lang="en-US" altLang="zh-CN" dirty="0"/>
              <a:t>default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9546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2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85254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3459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  抽象类和接口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接口的意义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弥补</a:t>
            </a:r>
            <a:r>
              <a:rPr lang="en-US" altLang="zh-CN" dirty="0"/>
              <a:t>Java</a:t>
            </a:r>
            <a:r>
              <a:rPr lang="zh-CN" altLang="en-US" dirty="0"/>
              <a:t>中单继承机制的不足。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接口只有方法的定义没有方法的实现，即都是抽象方法，这些方法可以在不同的地方被不同的类实现，而这些实现可以具有不同的行为（功能）。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9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接口新特性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及以后，允许在接口中定义</a:t>
            </a:r>
            <a:r>
              <a:rPr lang="en-US" altLang="zh-CN" dirty="0"/>
              <a:t>static</a:t>
            </a:r>
            <a:r>
              <a:rPr lang="zh-CN" altLang="en-US" dirty="0"/>
              <a:t>方法和</a:t>
            </a:r>
            <a:r>
              <a:rPr lang="en-US" altLang="zh-CN" dirty="0"/>
              <a:t>default</a:t>
            </a:r>
            <a:r>
              <a:rPr lang="zh-CN" altLang="en-US" dirty="0"/>
              <a:t>方法。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999656" y="2060848"/>
            <a:ext cx="5832648" cy="317009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interface JDK8Interface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static</a:t>
            </a:r>
            <a:r>
              <a:rPr lang="zh-CN" altLang="en-US" dirty="0"/>
              <a:t>修饰符定义静态方法</a:t>
            </a:r>
          </a:p>
          <a:p>
            <a:r>
              <a:rPr lang="en-US" altLang="zh-CN" dirty="0"/>
              <a:t>    static void </a:t>
            </a:r>
            <a:r>
              <a:rPr lang="en-US" altLang="zh-CN" dirty="0" err="1"/>
              <a:t>staticMethod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接口中的静态方法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default</a:t>
            </a:r>
            <a:r>
              <a:rPr lang="zh-CN" altLang="en-US" dirty="0"/>
              <a:t>修饰符定义默认方法</a:t>
            </a:r>
          </a:p>
          <a:p>
            <a:r>
              <a:rPr lang="en-US" altLang="zh-CN" dirty="0"/>
              <a:t>    default void </a:t>
            </a:r>
            <a:r>
              <a:rPr lang="en-US" altLang="zh-CN" dirty="0" err="1"/>
              <a:t>defaultMethod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接口中的默认方法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7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接口新特性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实现接口后，因为默认方法不是抽象方法，所以可以不重写，但是如果开发需要，也可以重写。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043" y="2578611"/>
            <a:ext cx="7632848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	implements JDK8Interface {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6043" y="3573016"/>
            <a:ext cx="7631471" cy="22467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	implements JDK8Interface {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重写接口中的</a:t>
            </a:r>
            <a:r>
              <a:rPr lang="en-US" altLang="zh-CN" dirty="0"/>
              <a:t>default</a:t>
            </a:r>
            <a:r>
              <a:rPr lang="zh-CN" altLang="en-US" dirty="0"/>
              <a:t>方法，不能再加</a:t>
            </a:r>
            <a:r>
              <a:rPr lang="en-US" altLang="zh-CN" dirty="0"/>
              <a:t>default</a:t>
            </a:r>
            <a:r>
              <a:rPr lang="zh-CN" altLang="en-US" dirty="0"/>
              <a:t>修饰符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defaultMethod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接口实现类覆盖了接口中的</a:t>
            </a:r>
            <a:r>
              <a:rPr lang="en-US" altLang="zh-CN" dirty="0"/>
              <a:t>default");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2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抽象类和接口总结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不能实例化，但是可以声明抽象类的引用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包含抽象方法的类必须定义为抽象类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不包含抽象方法的类不一定不是抽象类（抽象类中可以不含抽象方法）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抽象方法不含方法体，必须显式定义为</a:t>
            </a:r>
            <a:r>
              <a:rPr lang="en-US" altLang="zh-CN" dirty="0"/>
              <a:t>abstract</a:t>
            </a:r>
            <a:r>
              <a:rPr lang="zh-CN" altLang="en-US" dirty="0"/>
              <a:t>（不同于</a:t>
            </a:r>
            <a:r>
              <a:rPr lang="en-US" altLang="zh-CN" dirty="0"/>
              <a:t>void display()</a:t>
            </a:r>
            <a:r>
              <a:rPr lang="en-US" altLang="zh-CN" dirty="0">
                <a:solidFill>
                  <a:srgbClr val="FF0000"/>
                </a:solidFill>
              </a:rPr>
              <a:t>{ }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抽象类的派生类必须实现基类的所有抽象方法，否则也必须定义为抽象类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9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抽象类和接口总结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弥补</a:t>
            </a:r>
            <a:r>
              <a:rPr lang="en-US" altLang="zh-CN" dirty="0"/>
              <a:t>Java</a:t>
            </a:r>
            <a:r>
              <a:rPr lang="zh-CN" altLang="en-US" dirty="0"/>
              <a:t>单一继承的不足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不能实例化，但是可以声明接口变量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包含常量和方法的声明，不含变量和方法的实现（常量可以没有</a:t>
            </a:r>
            <a:r>
              <a:rPr lang="en-US" altLang="zh-CN" dirty="0"/>
              <a:t>final</a:t>
            </a:r>
            <a:r>
              <a:rPr lang="zh-CN" altLang="en-US" dirty="0"/>
              <a:t>修饰，必须初始化，在接口实现类中不能修改值；方法可以没有</a:t>
            </a:r>
            <a:r>
              <a:rPr lang="en-US" altLang="zh-CN" dirty="0"/>
              <a:t>abstract</a:t>
            </a:r>
            <a:r>
              <a:rPr lang="zh-CN" altLang="en-US" dirty="0"/>
              <a:t>，在接口实现类中必须实现；</a:t>
            </a:r>
            <a:r>
              <a:rPr lang="en-US" altLang="zh-CN" dirty="0"/>
              <a:t>static</a:t>
            </a:r>
            <a:r>
              <a:rPr lang="zh-CN" altLang="en-US" dirty="0"/>
              <a:t>方法和</a:t>
            </a:r>
            <a:r>
              <a:rPr lang="en-US" altLang="zh-CN" dirty="0"/>
              <a:t>default</a:t>
            </a:r>
            <a:r>
              <a:rPr lang="zh-CN" altLang="en-US" dirty="0"/>
              <a:t>方法有方法体）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接口中的抽象方法不能有方法体（即便是空的方法体</a:t>
            </a:r>
            <a:r>
              <a:rPr lang="en-US" altLang="zh-CN" dirty="0"/>
              <a:t>{ }</a:t>
            </a:r>
            <a:r>
              <a:rPr lang="zh-CN" altLang="en-US" dirty="0"/>
              <a:t>也不行）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接口不能继承类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接口可以继承（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个或多个接口（</a:t>
            </a:r>
            <a:r>
              <a:rPr lang="en-US" altLang="zh-CN" dirty="0"/>
              <a:t>,</a:t>
            </a:r>
            <a:r>
              <a:rPr lang="zh-CN" altLang="en-US" dirty="0"/>
              <a:t>分隔开）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一个类可以实现（</a:t>
            </a:r>
            <a:r>
              <a:rPr lang="en-US" altLang="zh-CN" dirty="0"/>
              <a:t>implements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个或多个接口（</a:t>
            </a:r>
            <a:r>
              <a:rPr lang="en-US" altLang="zh-CN" dirty="0"/>
              <a:t>,</a:t>
            </a:r>
            <a:r>
              <a:rPr lang="zh-CN" altLang="en-US" dirty="0"/>
              <a:t>分隔开）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　　　　　　　　　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方法预览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方法使用说明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78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类是所有</a:t>
            </a:r>
            <a:r>
              <a:rPr lang="en-US" altLang="zh-CN" dirty="0"/>
              <a:t>Java</a:t>
            </a:r>
            <a:r>
              <a:rPr lang="zh-CN" altLang="en-US" dirty="0"/>
              <a:t>类的祖先。每个类都使用 </a:t>
            </a:r>
            <a:r>
              <a:rPr lang="en-US" altLang="zh-CN" dirty="0"/>
              <a:t>Object </a:t>
            </a:r>
            <a:r>
              <a:rPr lang="zh-CN" altLang="en-US" dirty="0"/>
              <a:t>作为基类。所有对象（包括数组）都实现这个类的方法。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在不明确给出基类的情况下，</a:t>
            </a:r>
            <a:r>
              <a:rPr lang="en-US" altLang="zh-CN" dirty="0"/>
              <a:t>Java</a:t>
            </a:r>
            <a:r>
              <a:rPr lang="zh-CN" altLang="en-US" dirty="0"/>
              <a:t>会自动把</a:t>
            </a:r>
            <a:r>
              <a:rPr lang="en-US" altLang="zh-CN" dirty="0"/>
              <a:t>Object</a:t>
            </a:r>
            <a:r>
              <a:rPr lang="zh-CN" altLang="en-US" dirty="0"/>
              <a:t>作为要定义类的基类。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可以使用类型为</a:t>
            </a:r>
            <a:r>
              <a:rPr lang="en-US" altLang="zh-CN" dirty="0"/>
              <a:t>Object</a:t>
            </a:r>
            <a:r>
              <a:rPr lang="zh-CN" altLang="en-US" dirty="0"/>
              <a:t>的变量指向任意类型的对象。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2545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类有一个默认构造方法 </a:t>
            </a:r>
            <a:r>
              <a:rPr lang="en-US" altLang="zh-CN" dirty="0"/>
              <a:t>public Object()</a:t>
            </a:r>
            <a:r>
              <a:rPr lang="zh-CN" altLang="en-US" dirty="0"/>
              <a:t>，在构造派生类实例时，都会先调用这个默认构造方法。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类的变量只能用作各种值的通用持有者。要对他们进行任何专门的操作，都需要知道它们的原始类型并进行类型转换。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Object  </a:t>
            </a:r>
            <a:r>
              <a:rPr lang="en-US" altLang="zh-CN" dirty="0" err="1"/>
              <a:t>obj</a:t>
            </a:r>
            <a:r>
              <a:rPr lang="en-US" altLang="zh-CN" dirty="0"/>
              <a:t> = new  </a:t>
            </a:r>
            <a:r>
              <a:rPr lang="en-US" altLang="zh-CN" dirty="0" err="1"/>
              <a:t>MyObject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MyObject</a:t>
            </a:r>
            <a:r>
              <a:rPr lang="en-US" altLang="zh-CN" dirty="0"/>
              <a:t>  x = (</a:t>
            </a:r>
            <a:r>
              <a:rPr lang="en-US" altLang="zh-CN" dirty="0" err="1"/>
              <a:t>MyObject</a:t>
            </a:r>
            <a:r>
              <a:rPr lang="en-US" altLang="zh-CN" dirty="0"/>
              <a:t>) </a:t>
            </a:r>
            <a:r>
              <a:rPr lang="en-US" altLang="zh-CN" dirty="0" err="1"/>
              <a:t>obj</a:t>
            </a:r>
            <a:r>
              <a:rPr lang="en-US" altLang="zh-CN" dirty="0"/>
              <a:t>; 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7385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Object()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默认构造方法。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clone()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创建并返回此对象的一个副本。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equals(Object </a:t>
            </a:r>
            <a:r>
              <a:rPr lang="en-US" altLang="zh-CN" dirty="0" err="1"/>
              <a:t>obj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指示某个其他对象是否与此对象“相等”。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finalize()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当垃圾回收器确定不存在对该对象的更多引用时，由对象的垃圾回收器调用此方法。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getClass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返回一个对象的运行时类。</a:t>
            </a:r>
          </a:p>
        </p:txBody>
      </p:sp>
    </p:spTree>
    <p:extLst>
      <p:ext uri="{BB962C8B-B14F-4D97-AF65-F5344CB8AC3E}">
        <p14:creationId xmlns:p14="http://schemas.microsoft.com/office/powerpoint/2010/main" val="769526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79376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返回该对象的哈希码值。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notify()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唤醒在此对象监视器上等待的单个线程。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唤醒在此对象监视器上等待的所有线程。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返回该对象的字符串表示。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wait()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395466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抽象类的继承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接口的继承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2364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wait(long timeout)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方法，或者超过指定的时间量。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wait(long timeout,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nanos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方法，或者其他某个线程中断当前线程，或者已超过某个实际时间量。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001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方法使用说明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3972821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equals()</a:t>
            </a:r>
            <a:r>
              <a:rPr lang="zh-CN" altLang="en-US" dirty="0"/>
              <a:t>方法：用于测试某个对象是否同另一个对象相等。它在</a:t>
            </a:r>
            <a:r>
              <a:rPr lang="en-US" altLang="zh-CN" dirty="0"/>
              <a:t>Object</a:t>
            </a:r>
            <a:r>
              <a:rPr lang="zh-CN" altLang="en-US" dirty="0"/>
              <a:t>类中的实现是判断两个对象是否指向同一块内存区域。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这种测试用处不大，因为即使内容相同的对象，内存区域也是不同的。如果想测试对象是否相等，就需要覆盖此方法，进行更有意义的比较。</a:t>
            </a:r>
          </a:p>
        </p:txBody>
      </p:sp>
    </p:spTree>
    <p:extLst>
      <p:ext uri="{BB962C8B-B14F-4D97-AF65-F5344CB8AC3E}">
        <p14:creationId xmlns:p14="http://schemas.microsoft.com/office/powerpoint/2010/main" val="32787164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举例：如果两个雇员对象的姓名、薪水、雇佣日期都一样，就认为这两个对象是相等的。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33676" y="2133600"/>
            <a:ext cx="7058025" cy="45354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Employee{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public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equals(Object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如果显式参数为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，返回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false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== null) return false;                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快速测试是否是同一个对象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if(this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return true;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如果类不匹配，就不可能相等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instanceof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Employee) return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现在已经知道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是个非空的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Employee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Employee other = (Employee)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测试所有的字段是否相等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return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(other.name)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salary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other.salary</a:t>
            </a:r>
            <a:endParaRPr lang="en-US" altLang="zh-CN" sz="18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hireDay.equals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other.hireDay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}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6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语言规范要求</a:t>
            </a:r>
            <a:r>
              <a:rPr lang="en-US" altLang="zh-CN" dirty="0"/>
              <a:t>equals</a:t>
            </a:r>
            <a:r>
              <a:rPr lang="zh-CN" altLang="en-US" dirty="0"/>
              <a:t>方法具有下面的特点：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自反性：对于任何非空引用值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 </a:t>
            </a:r>
            <a:r>
              <a:rPr lang="zh-CN" altLang="en-US" dirty="0"/>
              <a:t>都应返回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对称性：对于任何非空引用值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，当且仅当 </a:t>
            </a:r>
            <a:r>
              <a:rPr lang="en-US" altLang="zh-CN" dirty="0" err="1"/>
              <a:t>y.equals</a:t>
            </a:r>
            <a:r>
              <a:rPr lang="en-US" altLang="zh-CN" dirty="0"/>
              <a:t>(x) </a:t>
            </a:r>
            <a:r>
              <a:rPr lang="zh-CN" altLang="en-US" dirty="0"/>
              <a:t>返回 </a:t>
            </a:r>
            <a:r>
              <a:rPr lang="en-US" altLang="zh-CN" dirty="0"/>
              <a:t>true </a:t>
            </a:r>
            <a:r>
              <a:rPr lang="zh-CN" altLang="en-US" dirty="0"/>
              <a:t>时，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才应返回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传递性：对于任何非空引用值 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 </a:t>
            </a:r>
            <a:r>
              <a:rPr lang="zh-CN" altLang="en-US" dirty="0"/>
              <a:t>和 </a:t>
            </a:r>
            <a:r>
              <a:rPr lang="en-US" altLang="zh-CN" dirty="0"/>
              <a:t>z</a:t>
            </a:r>
            <a:r>
              <a:rPr lang="zh-CN" altLang="en-US" dirty="0"/>
              <a:t>，如果 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返回 </a:t>
            </a:r>
            <a:r>
              <a:rPr lang="en-US" altLang="zh-CN" dirty="0"/>
              <a:t>true</a:t>
            </a:r>
            <a:r>
              <a:rPr lang="zh-CN" altLang="en-US" dirty="0"/>
              <a:t>，并且 </a:t>
            </a:r>
            <a:r>
              <a:rPr lang="en-US" altLang="zh-CN" dirty="0" err="1"/>
              <a:t>y.equals</a:t>
            </a:r>
            <a:r>
              <a:rPr lang="en-US" altLang="zh-CN" dirty="0"/>
              <a:t>(z) </a:t>
            </a:r>
            <a:r>
              <a:rPr lang="zh-CN" altLang="en-US" dirty="0"/>
              <a:t>返回 </a:t>
            </a:r>
            <a:r>
              <a:rPr lang="en-US" altLang="zh-CN" dirty="0"/>
              <a:t>true</a:t>
            </a:r>
            <a:r>
              <a:rPr lang="zh-CN" altLang="en-US" dirty="0"/>
              <a:t>，那么 </a:t>
            </a:r>
            <a:r>
              <a:rPr lang="en-US" altLang="zh-CN" dirty="0" err="1"/>
              <a:t>x.equals</a:t>
            </a:r>
            <a:r>
              <a:rPr lang="en-US" altLang="zh-CN" dirty="0"/>
              <a:t>(z) </a:t>
            </a:r>
            <a:r>
              <a:rPr lang="zh-CN" altLang="en-US" dirty="0"/>
              <a:t>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一致性：对于任何非空引用值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，多次调用 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始终返回 </a:t>
            </a:r>
            <a:r>
              <a:rPr lang="en-US" altLang="zh-CN" dirty="0"/>
              <a:t>true </a:t>
            </a:r>
            <a:r>
              <a:rPr lang="zh-CN" altLang="en-US" dirty="0"/>
              <a:t>或始终返回 </a:t>
            </a:r>
            <a:r>
              <a:rPr lang="en-US" altLang="zh-CN" dirty="0"/>
              <a:t>false</a:t>
            </a:r>
            <a:r>
              <a:rPr lang="zh-CN" altLang="en-US" dirty="0"/>
              <a:t>，前提是对象上 </a:t>
            </a:r>
            <a:r>
              <a:rPr lang="en-US" altLang="zh-CN" dirty="0"/>
              <a:t>equals </a:t>
            </a:r>
            <a:r>
              <a:rPr lang="zh-CN" altLang="en-US" dirty="0"/>
              <a:t>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对于任何非空引用值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(null) </a:t>
            </a:r>
            <a:r>
              <a:rPr lang="zh-CN" altLang="en-US" dirty="0"/>
              <a:t>都应返回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03782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方法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  <a:r>
              <a:rPr lang="zh-CN" altLang="en-US" dirty="0"/>
              <a:t>返回该对象的哈希码值。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 的常规协定是：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Java </a:t>
            </a:r>
            <a:r>
              <a:rPr lang="zh-CN" altLang="en-US" dirty="0"/>
              <a:t>应用程序执行期间，在同一对象上多次调用 </a:t>
            </a:r>
            <a:r>
              <a:rPr lang="en-US" altLang="zh-CN" dirty="0" err="1"/>
              <a:t>hashCode</a:t>
            </a:r>
            <a:r>
              <a:rPr lang="zh-CN" altLang="en-US" dirty="0"/>
              <a:t> 方法时，必须一致地返回相同的整数，前提是对象上 </a:t>
            </a:r>
            <a:r>
              <a:rPr lang="en-US" altLang="zh-CN" dirty="0"/>
              <a:t>equals</a:t>
            </a:r>
            <a:r>
              <a:rPr lang="zh-CN" altLang="en-US" dirty="0"/>
              <a:t> 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如果根据 </a:t>
            </a:r>
            <a:r>
              <a:rPr lang="en-US" altLang="zh-CN" dirty="0"/>
              <a:t>equals(Object)</a:t>
            </a:r>
            <a:r>
              <a:rPr lang="zh-CN" altLang="en-US" dirty="0"/>
              <a:t> 方法，两个对象是相等的，那么在两个对象中的每个对象上调用 </a:t>
            </a:r>
            <a:r>
              <a:rPr lang="en-US" altLang="zh-CN" dirty="0" err="1"/>
              <a:t>hashCode</a:t>
            </a:r>
            <a:r>
              <a:rPr lang="zh-CN" altLang="en-US" dirty="0"/>
              <a:t> 方法都必须生成相同的整数结果。</a:t>
            </a:r>
          </a:p>
        </p:txBody>
      </p:sp>
    </p:spTree>
    <p:extLst>
      <p:ext uri="{BB962C8B-B14F-4D97-AF65-F5344CB8AC3E}">
        <p14:creationId xmlns:p14="http://schemas.microsoft.com/office/powerpoint/2010/main" val="2018139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toString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  <a:r>
              <a:rPr lang="zh-CN" altLang="en-US" dirty="0"/>
              <a:t>返回该对象的字符串表示。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通常，</a:t>
            </a:r>
            <a:r>
              <a:rPr lang="en-US" altLang="zh-CN" dirty="0" err="1"/>
              <a:t>toString</a:t>
            </a:r>
            <a:r>
              <a:rPr lang="en-US" altLang="zh-CN" dirty="0"/>
              <a:t> </a:t>
            </a:r>
            <a:r>
              <a:rPr lang="zh-CN" altLang="en-US" dirty="0"/>
              <a:t>方法会返回一个“以文本方式表示”此对象的字符串。建议所有派生类都重写此方法。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 </a:t>
            </a:r>
            <a:r>
              <a:rPr lang="zh-CN" altLang="en-US" dirty="0"/>
              <a:t>类的 </a:t>
            </a:r>
            <a:r>
              <a:rPr lang="en-US" altLang="zh-CN" dirty="0" err="1"/>
              <a:t>toString</a:t>
            </a:r>
            <a:r>
              <a:rPr lang="en-US" altLang="zh-CN" dirty="0"/>
              <a:t> </a:t>
            </a:r>
            <a:r>
              <a:rPr lang="zh-CN" altLang="en-US" dirty="0"/>
              <a:t>方法返回一个字符串，该字符串由类名（对象是该类的一个实例）、</a:t>
            </a:r>
            <a:r>
              <a:rPr lang="en-US" altLang="zh-CN" dirty="0"/>
              <a:t>at </a:t>
            </a:r>
            <a:r>
              <a:rPr lang="zh-CN" altLang="en-US" dirty="0"/>
              <a:t>标记符“</a:t>
            </a:r>
            <a:r>
              <a:rPr lang="en-US" altLang="zh-CN" dirty="0"/>
              <a:t>@</a:t>
            </a:r>
            <a:r>
              <a:rPr lang="zh-CN" altLang="en-US" dirty="0"/>
              <a:t>”和此对象哈希码的无符号十六进制表示组成。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该方法返回一个字符串，它的值等于：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getClass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 + '@' + </a:t>
            </a:r>
            <a:r>
              <a:rPr lang="en-US" altLang="zh-CN" dirty="0" err="1"/>
              <a:t>Integer.toHexString</a:t>
            </a:r>
            <a:r>
              <a:rPr lang="en-US" altLang="zh-CN" dirty="0"/>
              <a:t>(</a:t>
            </a:r>
            <a:r>
              <a:rPr lang="en-US" altLang="zh-CN" dirty="0" err="1"/>
              <a:t>hashCode</a:t>
            </a:r>
            <a:r>
              <a:rPr lang="en-US" altLang="zh-CN" dirty="0"/>
              <a:t>())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149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36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39617" y="2996952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2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在继承关系中，有时基类本身生成对象是不合情理的。例如，动物作为一个基类可以派生出猫、狗等子类，但动物类本身生成对象明显不合常理。在程序设计时，就可以将其定义为抽象类。</a:t>
            </a:r>
          </a:p>
          <a:p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24363"/>
              </p:ext>
            </p:extLst>
          </p:nvPr>
        </p:nvGraphicFramePr>
        <p:xfrm>
          <a:off x="4719861" y="2835770"/>
          <a:ext cx="2000250" cy="1249842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40876"/>
              </p:ext>
            </p:extLst>
          </p:nvPr>
        </p:nvGraphicFramePr>
        <p:xfrm>
          <a:off x="6016005" y="4596352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11761"/>
              </p:ext>
            </p:extLst>
          </p:nvPr>
        </p:nvGraphicFramePr>
        <p:xfrm>
          <a:off x="3423717" y="4602131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等腰三角形 6"/>
          <p:cNvSpPr/>
          <p:nvPr/>
        </p:nvSpPr>
        <p:spPr bwMode="auto">
          <a:xfrm>
            <a:off x="5611974" y="3964567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连接符 7"/>
          <p:cNvCxnSpPr>
            <a:stCxn id="7" idx="3"/>
          </p:cNvCxnSpPr>
          <p:nvPr/>
        </p:nvCxnSpPr>
        <p:spPr bwMode="auto">
          <a:xfrm>
            <a:off x="5719986" y="4180591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5719986" y="4380859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>
            <a:endCxn id="5" idx="0"/>
          </p:cNvCxnSpPr>
          <p:nvPr/>
        </p:nvCxnSpPr>
        <p:spPr bwMode="auto">
          <a:xfrm>
            <a:off x="7016130" y="4396083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4431829" y="4380859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4431829" y="4380859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32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abstract</a:t>
            </a:r>
            <a:r>
              <a:rPr lang="zh-CN" altLang="en-US" dirty="0"/>
              <a:t>修饰的类称为抽象类，抽象类的特点：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不能实例化对象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类中可以定义抽象方法（</a:t>
            </a:r>
            <a:r>
              <a:rPr lang="en-US" altLang="zh-CN" dirty="0"/>
              <a:t>abstract</a:t>
            </a:r>
            <a:r>
              <a:rPr lang="zh-CN" altLang="en-US" dirty="0"/>
              <a:t>修饰的方法）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抽象类中可以没有抽象方法。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abstract</a:t>
            </a:r>
            <a:r>
              <a:rPr lang="zh-CN" altLang="en-US" dirty="0"/>
              <a:t>修饰的方法称为</a:t>
            </a:r>
            <a:r>
              <a:rPr lang="zh-CN" altLang="en-US" dirty="0">
                <a:solidFill>
                  <a:srgbClr val="FF0000"/>
                </a:solidFill>
              </a:rPr>
              <a:t>抽象方法</a:t>
            </a:r>
            <a:r>
              <a:rPr lang="zh-CN" altLang="en-US" dirty="0"/>
              <a:t>，抽象方法只有方法的声明没有方法实现，即</a:t>
            </a:r>
            <a:r>
              <a:rPr lang="zh-CN" altLang="en-US" dirty="0">
                <a:solidFill>
                  <a:srgbClr val="FF0000"/>
                </a:solidFill>
              </a:rPr>
              <a:t>没有方法体</a:t>
            </a:r>
            <a:r>
              <a:rPr lang="zh-CN" altLang="en-US" dirty="0"/>
              <a:t>。包含抽象方法的类本身必须被声明为抽象的。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597274" y="4581524"/>
            <a:ext cx="4370933" cy="208783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class Animal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private String color 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void  shout();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抽象类的继承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派生类继承抽象类必须实现抽象类中所有的抽象方法，否则派生类也必须定义为抽象类。</a:t>
            </a:r>
          </a:p>
        </p:txBody>
      </p:sp>
      <p:sp>
        <p:nvSpPr>
          <p:cNvPr id="4" name="矩形 3"/>
          <p:cNvSpPr/>
          <p:nvPr/>
        </p:nvSpPr>
        <p:spPr>
          <a:xfrm>
            <a:off x="3143251" y="2155825"/>
            <a:ext cx="5165725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Cat extends Animal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喵喵喵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43251" y="3951288"/>
            <a:ext cx="5165725" cy="708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class Cat extends Animal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43250" y="4822826"/>
            <a:ext cx="5183188" cy="16303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PersiaCat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Cat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波斯猫喵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思考：现实生活中有些动物被</a:t>
            </a:r>
            <a:r>
              <a:rPr lang="zh-CN" altLang="en-US" dirty="0"/>
              <a:t>训练出：猫钻火圈，狗跳高，狗做计算等。而这些额外的动作并不是所有动物一开始就具备的。在哪里定义这些额外动作？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中提供了接口用来定义这些额外功能，接口中并不给出具体实现，将来哪些动物需要被训练，只需要这部分动物把额外功能实现即可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。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9585"/>
              </p:ext>
            </p:extLst>
          </p:nvPr>
        </p:nvGraphicFramePr>
        <p:xfrm>
          <a:off x="4223792" y="2276872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74001"/>
              </p:ext>
            </p:extLst>
          </p:nvPr>
        </p:nvGraphicFramePr>
        <p:xfrm>
          <a:off x="5519936" y="4037454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13091"/>
              </p:ext>
            </p:extLst>
          </p:nvPr>
        </p:nvGraphicFramePr>
        <p:xfrm>
          <a:off x="2927648" y="4043233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等腰三角形 22"/>
          <p:cNvSpPr/>
          <p:nvPr/>
        </p:nvSpPr>
        <p:spPr bwMode="auto">
          <a:xfrm>
            <a:off x="5115905" y="3405669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23" idx="3"/>
          </p:cNvCxnSpPr>
          <p:nvPr/>
        </p:nvCxnSpPr>
        <p:spPr bwMode="auto">
          <a:xfrm>
            <a:off x="5223917" y="3621693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223917" y="3821961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endCxn id="21" idx="0"/>
          </p:cNvCxnSpPr>
          <p:nvPr/>
        </p:nvCxnSpPr>
        <p:spPr bwMode="auto">
          <a:xfrm>
            <a:off x="6520061" y="3837185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3935760" y="3821961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3935760" y="3821961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6296"/>
              </p:ext>
            </p:extLst>
          </p:nvPr>
        </p:nvGraphicFramePr>
        <p:xfrm>
          <a:off x="8256240" y="2400657"/>
          <a:ext cx="2000250" cy="67066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Trained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+train()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9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接口的概念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中的接口是一系列方法的声明，是一些方法特征的集合，接口</a:t>
            </a:r>
            <a:r>
              <a:rPr lang="zh-CN" altLang="zh-CN" dirty="0"/>
              <a:t>可以看做</a:t>
            </a:r>
            <a:r>
              <a:rPr lang="zh-CN" altLang="en-US" dirty="0"/>
              <a:t>是</a:t>
            </a:r>
            <a:r>
              <a:rPr lang="zh-CN" altLang="zh-CN" dirty="0"/>
              <a:t>一种特殊的抽象类，其中包含常量和方法的声明，而没有变量和方法的实现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接口的定义语法：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				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 interface</a:t>
            </a:r>
            <a:r>
              <a:rPr lang="en-US" altLang="zh-CN" sz="1800" dirty="0"/>
              <a:t> </a:t>
            </a:r>
            <a:r>
              <a:rPr lang="zh-CN" altLang="en-US" sz="1800" dirty="0"/>
              <a:t>接口名称 </a:t>
            </a:r>
            <a:r>
              <a:rPr lang="en-US" altLang="zh-CN" sz="1800" dirty="0"/>
              <a:t>{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接口中的常量声明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接口中的抽象方法声明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454275" y="5077296"/>
            <a:ext cx="4465638" cy="10160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interface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Comparable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other);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类可以通过实现接口的方式来具有接口中定义的功能，基本语法：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类名 </a:t>
            </a:r>
            <a:r>
              <a:rPr lang="en-US" altLang="zh-CN" dirty="0"/>
              <a:t>implements </a:t>
            </a:r>
            <a:r>
              <a:rPr lang="zh-CN" altLang="en-US" dirty="0"/>
              <a:t>接口名 </a:t>
            </a:r>
            <a:r>
              <a:rPr lang="en-US" altLang="zh-CN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  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要点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一个类可以同时实现多个接口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一个接口可以被多个无关的类实现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一个类实现接口必须实现接口中所有的抽象方法，否则必须定义为抽象类。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9697" y="5417929"/>
            <a:ext cx="5616623" cy="132343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class Employee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implements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Comparable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public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}		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接口的继承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中接口可以继承接口，与类的继承概念一致，一个接口继承一个父接口就会继承父接口中定义的所有方法和属性。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中接口的继承是多继承机制，即一个接口可以同时继承多个接口。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接口继承的基本语法 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interface </a:t>
            </a:r>
            <a:r>
              <a:rPr lang="zh-CN" altLang="en-US" dirty="0"/>
              <a:t>接口名 </a:t>
            </a:r>
            <a:r>
              <a:rPr lang="en-US" altLang="zh-CN" dirty="0"/>
              <a:t>extends </a:t>
            </a:r>
            <a:r>
              <a:rPr lang="zh-CN" altLang="en-US" dirty="0"/>
              <a:t>父接口</a:t>
            </a:r>
            <a:r>
              <a:rPr lang="en-US" altLang="zh-CN" dirty="0"/>
              <a:t>1,</a:t>
            </a:r>
            <a:r>
              <a:rPr lang="zh-CN" altLang="en-US" dirty="0"/>
              <a:t>父接口</a:t>
            </a:r>
            <a:r>
              <a:rPr lang="en-US" altLang="zh-CN" dirty="0"/>
              <a:t>2,……{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4797152"/>
            <a:ext cx="6192291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interface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interFaceA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interFace1,interFace2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	//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接口的其他代码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13143</TotalTime>
  <Words>2410</Words>
  <Application>Microsoft Office PowerPoint</Application>
  <PresentationFormat>宽屏</PresentationFormat>
  <Paragraphs>288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华文新魏</vt:lpstr>
      <vt:lpstr>微软雅黑</vt:lpstr>
      <vt:lpstr>Arial</vt:lpstr>
      <vt:lpstr>Courier New</vt:lpstr>
      <vt:lpstr>3_Default Design</vt:lpstr>
      <vt:lpstr>第六章  抽象类和接口</vt:lpstr>
      <vt:lpstr>讲授思路</vt:lpstr>
      <vt:lpstr>抽象类的引入</vt:lpstr>
      <vt:lpstr>抽象类的概念</vt:lpstr>
      <vt:lpstr>抽象类的继承</vt:lpstr>
      <vt:lpstr>接口的引入</vt:lpstr>
      <vt:lpstr>接口的概念</vt:lpstr>
      <vt:lpstr>接口的实现</vt:lpstr>
      <vt:lpstr>接口的继承</vt:lpstr>
      <vt:lpstr>接口的意义</vt:lpstr>
      <vt:lpstr>JDK8接口新特性</vt:lpstr>
      <vt:lpstr>JDK8接口新特性</vt:lpstr>
      <vt:lpstr>抽象类和接口总结</vt:lpstr>
      <vt:lpstr>抽象类和接口总结</vt:lpstr>
      <vt:lpstr>Object类　　　　　　　　　</vt:lpstr>
      <vt:lpstr>Object类概述 </vt:lpstr>
      <vt:lpstr>Object类概述 </vt:lpstr>
      <vt:lpstr>方法预览 </vt:lpstr>
      <vt:lpstr>方法预览 </vt:lpstr>
      <vt:lpstr>方法预览 </vt:lpstr>
      <vt:lpstr>方法使用说明 </vt:lpstr>
      <vt:lpstr>equals方法 </vt:lpstr>
      <vt:lpstr>equals方法 </vt:lpstr>
      <vt:lpstr>equals方法 </vt:lpstr>
      <vt:lpstr>hashCode方法  </vt:lpstr>
      <vt:lpstr>toString方法 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862</cp:revision>
  <dcterms:created xsi:type="dcterms:W3CDTF">2006-10-06T15:46:57Z</dcterms:created>
  <dcterms:modified xsi:type="dcterms:W3CDTF">2019-10-18T01:16:23Z</dcterms:modified>
</cp:coreProperties>
</file>