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15"/>
  </p:notesMasterIdLst>
  <p:sldIdLst>
    <p:sldId id="256" r:id="rId2"/>
    <p:sldId id="688" r:id="rId3"/>
    <p:sldId id="681" r:id="rId4"/>
    <p:sldId id="699" r:id="rId5"/>
    <p:sldId id="689" r:id="rId6"/>
    <p:sldId id="682" r:id="rId7"/>
    <p:sldId id="683" r:id="rId8"/>
    <p:sldId id="691" r:id="rId9"/>
    <p:sldId id="690" r:id="rId10"/>
    <p:sldId id="684" r:id="rId11"/>
    <p:sldId id="687" r:id="rId12"/>
    <p:sldId id="680" r:id="rId13"/>
    <p:sldId id="618" r:id="rId14"/>
  </p:sldIdLst>
  <p:sldSz cx="12192000" cy="6858000"/>
  <p:notesSz cx="6794500" cy="9918700"/>
  <p:defaultTextStyle>
    <a:defPPr>
      <a:defRPr lang="en-US"/>
    </a:defPPr>
    <a:lvl1pPr algn="l" rtl="0" fontAlgn="base">
      <a:spcBef>
        <a:spcPct val="0"/>
      </a:spcBef>
      <a:spcAft>
        <a:spcPct val="0"/>
      </a:spcAft>
      <a:buFont typeface="Arial" panose="020B0604020202020204" pitchFamily="34" charset="0"/>
      <a:defRPr sz="2000" kern="1200">
        <a:solidFill>
          <a:srgbClr val="A50021"/>
        </a:solidFill>
        <a:latin typeface="Arial" panose="020B0604020202020204" pitchFamily="34" charset="0"/>
        <a:ea typeface="+mn-ea"/>
        <a:cs typeface="+mn-cs"/>
      </a:defRPr>
    </a:lvl1pPr>
    <a:lvl2pPr marL="457200" algn="l" rtl="0" fontAlgn="base">
      <a:spcBef>
        <a:spcPct val="0"/>
      </a:spcBef>
      <a:spcAft>
        <a:spcPct val="0"/>
      </a:spcAft>
      <a:buFont typeface="Arial" panose="020B0604020202020204" pitchFamily="34" charset="0"/>
      <a:defRPr sz="2000" kern="1200">
        <a:solidFill>
          <a:srgbClr val="A50021"/>
        </a:solidFill>
        <a:latin typeface="Arial" panose="020B0604020202020204" pitchFamily="34" charset="0"/>
        <a:ea typeface="+mn-ea"/>
        <a:cs typeface="+mn-cs"/>
      </a:defRPr>
    </a:lvl2pPr>
    <a:lvl3pPr marL="914400" algn="l" rtl="0" fontAlgn="base">
      <a:spcBef>
        <a:spcPct val="0"/>
      </a:spcBef>
      <a:spcAft>
        <a:spcPct val="0"/>
      </a:spcAft>
      <a:buFont typeface="Arial" panose="020B0604020202020204" pitchFamily="34" charset="0"/>
      <a:defRPr sz="2000" kern="1200">
        <a:solidFill>
          <a:srgbClr val="A50021"/>
        </a:solidFill>
        <a:latin typeface="Arial" panose="020B0604020202020204" pitchFamily="34" charset="0"/>
        <a:ea typeface="+mn-ea"/>
        <a:cs typeface="+mn-cs"/>
      </a:defRPr>
    </a:lvl3pPr>
    <a:lvl4pPr marL="1371600" algn="l" rtl="0" fontAlgn="base">
      <a:spcBef>
        <a:spcPct val="0"/>
      </a:spcBef>
      <a:spcAft>
        <a:spcPct val="0"/>
      </a:spcAft>
      <a:buFont typeface="Arial" panose="020B0604020202020204" pitchFamily="34" charset="0"/>
      <a:defRPr sz="2000" kern="1200">
        <a:solidFill>
          <a:srgbClr val="A50021"/>
        </a:solidFill>
        <a:latin typeface="Arial" panose="020B0604020202020204" pitchFamily="34" charset="0"/>
        <a:ea typeface="+mn-ea"/>
        <a:cs typeface="+mn-cs"/>
      </a:defRPr>
    </a:lvl4pPr>
    <a:lvl5pPr marL="1828800" algn="l" rtl="0" fontAlgn="base">
      <a:spcBef>
        <a:spcPct val="0"/>
      </a:spcBef>
      <a:spcAft>
        <a:spcPct val="0"/>
      </a:spcAft>
      <a:buFont typeface="Arial" panose="020B0604020202020204" pitchFamily="34" charset="0"/>
      <a:defRPr sz="2000" kern="1200">
        <a:solidFill>
          <a:srgbClr val="A50021"/>
        </a:solidFill>
        <a:latin typeface="Arial" panose="020B0604020202020204" pitchFamily="34" charset="0"/>
        <a:ea typeface="+mn-ea"/>
        <a:cs typeface="+mn-cs"/>
      </a:defRPr>
    </a:lvl5pPr>
    <a:lvl6pPr marL="2286000" algn="l" defTabSz="914400" rtl="0" eaLnBrk="1" latinLnBrk="0" hangingPunct="1">
      <a:defRPr sz="2000" kern="1200">
        <a:solidFill>
          <a:srgbClr val="A50021"/>
        </a:solidFill>
        <a:latin typeface="Arial" panose="020B0604020202020204" pitchFamily="34" charset="0"/>
        <a:ea typeface="+mn-ea"/>
        <a:cs typeface="+mn-cs"/>
      </a:defRPr>
    </a:lvl6pPr>
    <a:lvl7pPr marL="2743200" algn="l" defTabSz="914400" rtl="0" eaLnBrk="1" latinLnBrk="0" hangingPunct="1">
      <a:defRPr sz="2000" kern="1200">
        <a:solidFill>
          <a:srgbClr val="A50021"/>
        </a:solidFill>
        <a:latin typeface="Arial" panose="020B0604020202020204" pitchFamily="34" charset="0"/>
        <a:ea typeface="+mn-ea"/>
        <a:cs typeface="+mn-cs"/>
      </a:defRPr>
    </a:lvl7pPr>
    <a:lvl8pPr marL="3200400" algn="l" defTabSz="914400" rtl="0" eaLnBrk="1" latinLnBrk="0" hangingPunct="1">
      <a:defRPr sz="2000" kern="1200">
        <a:solidFill>
          <a:srgbClr val="A50021"/>
        </a:solidFill>
        <a:latin typeface="Arial" panose="020B0604020202020204" pitchFamily="34" charset="0"/>
        <a:ea typeface="+mn-ea"/>
        <a:cs typeface="+mn-cs"/>
      </a:defRPr>
    </a:lvl8pPr>
    <a:lvl9pPr marL="3657600" algn="l" defTabSz="914400" rtl="0" eaLnBrk="1" latinLnBrk="0" hangingPunct="1">
      <a:defRPr sz="2000" kern="1200">
        <a:solidFill>
          <a:srgbClr val="A5002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80">
          <p15:clr>
            <a:srgbClr val="A4A3A4"/>
          </p15:clr>
        </p15:guide>
        <p15:guide id="2" pos="374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E4FEDE"/>
    <a:srgbClr val="8BE58F"/>
    <a:srgbClr val="A0FAAF"/>
    <a:srgbClr val="DEFEE6"/>
    <a:srgbClr val="DBFDE1"/>
    <a:srgbClr val="E5E2FA"/>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716" autoAdjust="0"/>
  </p:normalViewPr>
  <p:slideViewPr>
    <p:cSldViewPr>
      <p:cViewPr varScale="1">
        <p:scale>
          <a:sx n="59" d="100"/>
          <a:sy n="59" d="100"/>
        </p:scale>
        <p:origin x="82" y="706"/>
      </p:cViewPr>
      <p:guideLst>
        <p:guide orient="horz" pos="2180"/>
        <p:guide pos="374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buFont typeface="Arial" panose="020B0604020202020204" pitchFamily="34" charset="0"/>
              <a:buNone/>
              <a:defRPr sz="1200">
                <a:solidFill>
                  <a:schemeClr val="tx1"/>
                </a:solidFill>
                <a:latin typeface="Arial" panose="020B0604020202020204" pitchFamily="34" charset="0"/>
                <a:ea typeface="宋体" panose="02010600030101010101" pitchFamily="2" charset="-122"/>
              </a:defRPr>
            </a:lvl1pPr>
          </a:lstStyle>
          <a:p>
            <a:pPr>
              <a:defRPr/>
            </a:pPr>
            <a:endParaRPr lang="pt-PT" altLang="en-US"/>
          </a:p>
        </p:txBody>
      </p:sp>
      <p:sp>
        <p:nvSpPr>
          <p:cNvPr id="4099" name="Rectangle 3"/>
          <p:cNvSpPr>
            <a:spLocks noGrp="1" noChangeArrowheads="1"/>
          </p:cNvSpPr>
          <p:nvPr>
            <p:ph type="dt" idx="1"/>
          </p:nvPr>
        </p:nvSpPr>
        <p:spPr bwMode="auto">
          <a:xfrm>
            <a:off x="3848100" y="0"/>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buFont typeface="Arial" panose="020B0604020202020204" pitchFamily="34" charset="0"/>
              <a:buNone/>
              <a:defRPr sz="1200">
                <a:solidFill>
                  <a:schemeClr val="tx1"/>
                </a:solidFill>
                <a:latin typeface="Arial" panose="020B0604020202020204" pitchFamily="34" charset="0"/>
                <a:ea typeface="宋体" panose="02010600030101010101" pitchFamily="2" charset="-122"/>
              </a:defRPr>
            </a:lvl1pPr>
          </a:lstStyle>
          <a:p>
            <a:pPr>
              <a:defRPr/>
            </a:pPr>
            <a:endParaRPr lang="pt-PT" altLang="en-US"/>
          </a:p>
        </p:txBody>
      </p:sp>
      <p:sp>
        <p:nvSpPr>
          <p:cNvPr id="32772" name="Rectangle 4"/>
          <p:cNvSpPr>
            <a:spLocks noGrp="1" noRot="1" noChangeAspect="1" noChangeArrowheads="1"/>
          </p:cNvSpPr>
          <p:nvPr>
            <p:ph type="sldImg" idx="2"/>
          </p:nvPr>
        </p:nvSpPr>
        <p:spPr bwMode="auto">
          <a:xfrm>
            <a:off x="92075" y="744538"/>
            <a:ext cx="6610350" cy="371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Rectangle 5"/>
          <p:cNvSpPr>
            <a:spLocks noGrp="1" noChangeArrowheads="1"/>
          </p:cNvSpPr>
          <p:nvPr>
            <p:ph type="body" sz="quarter" idx="3"/>
          </p:nvPr>
        </p:nvSpPr>
        <p:spPr bwMode="auto">
          <a:xfrm>
            <a:off x="679450" y="4711700"/>
            <a:ext cx="5435600" cy="446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pt-PT" altLang="en-US" noProof="0"/>
              <a:t>Click to edit Master text styles</a:t>
            </a:r>
          </a:p>
          <a:p>
            <a:pPr lvl="1"/>
            <a:r>
              <a:rPr lang="pt-PT" altLang="en-US" noProof="0"/>
              <a:t>Second level</a:t>
            </a:r>
          </a:p>
          <a:p>
            <a:pPr lvl="2"/>
            <a:r>
              <a:rPr lang="pt-PT" altLang="en-US" noProof="0"/>
              <a:t>Third level</a:t>
            </a:r>
          </a:p>
          <a:p>
            <a:pPr lvl="3"/>
            <a:r>
              <a:rPr lang="pt-PT" altLang="en-US" noProof="0"/>
              <a:t>Fourth level</a:t>
            </a:r>
          </a:p>
          <a:p>
            <a:pPr lvl="4"/>
            <a:r>
              <a:rPr lang="pt-PT" altLang="en-US" noProof="0"/>
              <a:t>Fifth level</a:t>
            </a:r>
          </a:p>
        </p:txBody>
      </p:sp>
      <p:sp>
        <p:nvSpPr>
          <p:cNvPr id="4102" name="Rectangle 6"/>
          <p:cNvSpPr>
            <a:spLocks noGrp="1" noChangeArrowheads="1"/>
          </p:cNvSpPr>
          <p:nvPr>
            <p:ph type="ftr" sz="quarter" idx="4"/>
          </p:nvPr>
        </p:nvSpPr>
        <p:spPr bwMode="auto">
          <a:xfrm>
            <a:off x="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buFont typeface="Arial" panose="020B0604020202020204" pitchFamily="34" charset="0"/>
              <a:buNone/>
              <a:defRPr sz="1200">
                <a:solidFill>
                  <a:schemeClr val="tx1"/>
                </a:solidFill>
                <a:latin typeface="Arial" panose="020B0604020202020204" pitchFamily="34" charset="0"/>
                <a:ea typeface="宋体" panose="02010600030101010101" pitchFamily="2" charset="-122"/>
              </a:defRPr>
            </a:lvl1pPr>
          </a:lstStyle>
          <a:p>
            <a:pPr>
              <a:defRPr/>
            </a:pPr>
            <a:endParaRPr lang="pt-PT" altLang="en-US"/>
          </a:p>
        </p:txBody>
      </p:sp>
      <p:sp>
        <p:nvSpPr>
          <p:cNvPr id="4103" name="Rectangle 7"/>
          <p:cNvSpPr>
            <a:spLocks noGrp="1" noChangeArrowheads="1"/>
          </p:cNvSpPr>
          <p:nvPr>
            <p:ph type="sldNum" sz="quarter" idx="5"/>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buFont typeface="Arial" panose="020B0604020202020204" pitchFamily="34" charset="0"/>
              <a:buNone/>
              <a:defRPr sz="1200">
                <a:solidFill>
                  <a:schemeClr val="tx1"/>
                </a:solidFill>
                <a:latin typeface="Arial" panose="020B0604020202020204" pitchFamily="34" charset="0"/>
                <a:ea typeface="宋体" panose="02010600030101010101" pitchFamily="2" charset="-122"/>
              </a:defRPr>
            </a:lvl1pPr>
          </a:lstStyle>
          <a:p>
            <a:pPr>
              <a:defRPr/>
            </a:pPr>
            <a:fld id="{9F881EA6-9217-4A53-BC39-24988C79B76B}" type="slidenum">
              <a:rPr lang="pt-PT" altLang="en-US"/>
              <a:t>‹#›</a:t>
            </a:fld>
            <a:endParaRPr lang="pt-PT" altLang="en-US"/>
          </a:p>
        </p:txBody>
      </p:sp>
    </p:spTree>
    <p:extLst>
      <p:ext uri="{BB962C8B-B14F-4D97-AF65-F5344CB8AC3E}">
        <p14:creationId xmlns:p14="http://schemas.microsoft.com/office/powerpoint/2010/main" val="29084643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p:spPr>
      </p:sp>
      <p:sp>
        <p:nvSpPr>
          <p:cNvPr id="235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Object</a:t>
            </a:r>
            <a:r>
              <a:rPr lang="en-US" altLang="zh-CN" baseline="0" dirty="0">
                <a:latin typeface="Arial" panose="020B0604020202020204" pitchFamily="34" charset="0"/>
              </a:rPr>
              <a:t>  </a:t>
            </a:r>
            <a:r>
              <a:rPr lang="en-US" altLang="zh-CN" baseline="0" dirty="0" err="1">
                <a:latin typeface="Arial" panose="020B0604020202020204" pitchFamily="34" charset="0"/>
              </a:rPr>
              <a:t>toString</a:t>
            </a:r>
            <a:r>
              <a:rPr lang="en-US" altLang="zh-CN" baseline="0" dirty="0">
                <a:latin typeface="Arial" panose="020B0604020202020204" pitchFamily="34" charset="0"/>
              </a:rPr>
              <a:t>()</a:t>
            </a:r>
          </a:p>
          <a:p>
            <a:r>
              <a:rPr lang="zh-CN" altLang="en-US" baseline="0" dirty="0">
                <a:latin typeface="Arial" panose="020B0604020202020204" pitchFamily="34" charset="0"/>
              </a:rPr>
              <a:t>简单的说，多态是不同类型的对象可以响应相同的消息，而各自对这个消息的响应行为可以是不同的。</a:t>
            </a:r>
            <a:endParaRPr lang="zh-CN" altLang="en-US" dirty="0">
              <a:latin typeface="Arial" panose="020B0604020202020204" pitchFamily="34" charset="0"/>
            </a:endParaRPr>
          </a:p>
        </p:txBody>
      </p:sp>
      <p:sp>
        <p:nvSpPr>
          <p:cNvPr id="235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B6A787C8-1A34-4182-A81A-416F89EA2056}" type="slidenum">
              <a:rPr lang="pt-PT" altLang="zh-CN" sz="1200" smtClean="0">
                <a:solidFill>
                  <a:schemeClr val="tx1"/>
                </a:solidFill>
              </a:rPr>
              <a:t>3</a:t>
            </a:fld>
            <a:endParaRPr lang="pt-PT" altLang="zh-CN" sz="120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p:spPr>
      </p:sp>
      <p:sp>
        <p:nvSpPr>
          <p:cNvPr id="235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Object</a:t>
            </a:r>
            <a:r>
              <a:rPr lang="en-US" altLang="zh-CN" baseline="0" dirty="0">
                <a:latin typeface="Arial" panose="020B0604020202020204" pitchFamily="34" charset="0"/>
              </a:rPr>
              <a:t>  </a:t>
            </a:r>
            <a:r>
              <a:rPr lang="en-US" altLang="zh-CN" baseline="0" dirty="0" err="1">
                <a:latin typeface="Arial" panose="020B0604020202020204" pitchFamily="34" charset="0"/>
              </a:rPr>
              <a:t>toString</a:t>
            </a:r>
            <a:r>
              <a:rPr lang="en-US" altLang="zh-CN" baseline="0" dirty="0">
                <a:latin typeface="Arial" panose="020B0604020202020204" pitchFamily="34" charset="0"/>
              </a:rPr>
              <a:t>()</a:t>
            </a:r>
          </a:p>
          <a:p>
            <a:r>
              <a:rPr lang="zh-CN" altLang="en-US" baseline="0" dirty="0">
                <a:latin typeface="Arial" panose="020B0604020202020204" pitchFamily="34" charset="0"/>
              </a:rPr>
              <a:t>简单的说，多态是不同类型的对象可以响应相同的消息，而各自对这个消息的响应行为可以是不同的。</a:t>
            </a:r>
            <a:endParaRPr lang="zh-CN" altLang="en-US" dirty="0">
              <a:latin typeface="Arial" panose="020B0604020202020204" pitchFamily="34" charset="0"/>
            </a:endParaRPr>
          </a:p>
        </p:txBody>
      </p:sp>
      <p:sp>
        <p:nvSpPr>
          <p:cNvPr id="235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B6A787C8-1A34-4182-A81A-416F89EA2056}" type="slidenum">
              <a:rPr lang="pt-PT" altLang="zh-CN" sz="1200" smtClean="0">
                <a:solidFill>
                  <a:schemeClr val="tx1"/>
                </a:solidFill>
              </a:rPr>
              <a:t>4</a:t>
            </a:fld>
            <a:endParaRPr lang="pt-PT" altLang="zh-CN" sz="120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92075" y="744538"/>
            <a:ext cx="6610350" cy="3719512"/>
          </a:xfrm>
        </p:spPr>
      </p:sp>
      <p:sp>
        <p:nvSpPr>
          <p:cNvPr id="245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458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B0352AC7-C676-4112-A897-F765B585C77B}" type="slidenum">
              <a:rPr lang="pt-PT" altLang="zh-CN" sz="1200" smtClean="0">
                <a:solidFill>
                  <a:schemeClr val="tx1"/>
                </a:solidFill>
              </a:rPr>
              <a:t>6</a:t>
            </a:fld>
            <a:endParaRPr lang="pt-PT" altLang="zh-CN" sz="120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xfrm>
            <a:off x="92075" y="744538"/>
            <a:ext cx="6610350" cy="3719512"/>
          </a:xfrm>
        </p:spPr>
      </p:sp>
      <p:sp>
        <p:nvSpPr>
          <p:cNvPr id="256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zh-CN" altLang="en-US">
                <a:latin typeface="Arial" panose="020B0604020202020204" pitchFamily="34" charset="0"/>
              </a:rPr>
              <a:t>不能把父类对象引用赋给子类对象引用变量。例：</a:t>
            </a:r>
            <a:r>
              <a:rPr lang="en-US" altLang="zh-CN">
                <a:latin typeface="Arial" panose="020B0604020202020204" pitchFamily="34" charset="0"/>
              </a:rPr>
              <a:t>Teacher teacher=new person ();</a:t>
            </a:r>
            <a:r>
              <a:rPr lang="zh-CN" altLang="en-US">
                <a:latin typeface="Arial" panose="020B0604020202020204" pitchFamily="34" charset="0"/>
              </a:rPr>
              <a:t>会出错。在</a:t>
            </a:r>
            <a:r>
              <a:rPr lang="en-US" altLang="zh-CN">
                <a:latin typeface="Arial" panose="020B0604020202020204" pitchFamily="34" charset="0"/>
              </a:rPr>
              <a:t>java</a:t>
            </a:r>
            <a:r>
              <a:rPr lang="zh-CN" altLang="en-US">
                <a:latin typeface="Arial" panose="020B0604020202020204" pitchFamily="34" charset="0"/>
              </a:rPr>
              <a:t>里面，向上转型是自动进行的，但是向下转型却不是，需要我们自己定义强制进行。</a:t>
            </a:r>
            <a:endParaRPr lang="en-US" altLang="zh-CN">
              <a:latin typeface="Arial" panose="020B0604020202020204" pitchFamily="34" charset="0"/>
            </a:endParaRPr>
          </a:p>
          <a:p>
            <a:endParaRPr lang="zh-CN" altLang="en-US">
              <a:latin typeface="Arial" panose="020B0604020202020204" pitchFamily="34" charset="0"/>
            </a:endParaRPr>
          </a:p>
        </p:txBody>
      </p:sp>
      <p:sp>
        <p:nvSpPr>
          <p:cNvPr id="256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305BE6AC-52E4-4C23-B0AE-2633E988B96F}" type="slidenum">
              <a:rPr lang="pt-PT" altLang="zh-CN" sz="1200" smtClean="0">
                <a:solidFill>
                  <a:schemeClr val="tx1"/>
                </a:solidFill>
              </a:rPr>
              <a:t>7</a:t>
            </a:fld>
            <a:endParaRPr lang="pt-PT" altLang="zh-CN" sz="120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F881EA6-9217-4A53-BC39-24988C79B76B}" type="slidenum">
              <a:rPr lang="pt-PT" altLang="en-US" smtClean="0"/>
              <a:t>9</a:t>
            </a:fld>
            <a:endParaRPr lang="pt-PT"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92075" y="744538"/>
            <a:ext cx="6610350" cy="3719512"/>
          </a:xfrm>
        </p:spPr>
      </p:sp>
      <p:sp>
        <p:nvSpPr>
          <p:cNvPr id="266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662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35BECAEE-E4E5-4028-900F-BB26B1067FA9}" type="slidenum">
              <a:rPr lang="pt-PT" altLang="zh-CN" sz="1200" smtClean="0">
                <a:solidFill>
                  <a:schemeClr val="tx1"/>
                </a:solidFill>
              </a:rPr>
              <a:t>10</a:t>
            </a:fld>
            <a:endParaRPr lang="pt-PT" altLang="zh-CN" sz="120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p:spPr>
      </p:sp>
      <p:sp>
        <p:nvSpPr>
          <p:cNvPr id="235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05D8A813-7F41-46AB-9DB7-A683BBF0EB66}" type="slidenum">
              <a:rPr lang="pt-PT" altLang="zh-CN" sz="1200" smtClean="0">
                <a:solidFill>
                  <a:schemeClr val="tx1"/>
                </a:solidFill>
              </a:rPr>
              <a:t>12</a:t>
            </a:fld>
            <a:endParaRPr lang="pt-PT" altLang="zh-CN" sz="120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anose="02010800040101010101" pitchFamily="2" charset="-122"/>
                <a:ea typeface="华文新魏" panose="02010800040101010101" pitchFamily="2" charset="-122"/>
                <a:cs typeface="+mj-cs"/>
                <a:sym typeface="Arial" panose="020B0604020202020204" pitchFamily="34" charset="0"/>
              </a:defRPr>
            </a:lvl1p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defTabSz="0" rtl="0" eaLnBrk="1" fontAlgn="base" hangingPunct="1">
              <a:spcBef>
                <a:spcPct val="0"/>
              </a:spcBef>
              <a:spcAft>
                <a:spcPct val="0"/>
              </a:spcAft>
              <a:buFont typeface="Arial" panose="020B0604020202020204" pitchFamily="34" charset="0"/>
              <a:buNone/>
              <a:defRPr lang="zh-CN" altLang="en-US" sz="2400" b="1">
                <a:solidFill>
                  <a:schemeClr val="tx1"/>
                </a:solidFill>
                <a:latin typeface="华文新魏" panose="02010800040101010101" pitchFamily="2" charset="-122"/>
                <a:ea typeface="华文新魏" panose="02010800040101010101" pitchFamily="2" charset="-122"/>
                <a:cs typeface="+mn-cs"/>
                <a:sym typeface="Arial" panose="020B060402020202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xfrm>
            <a:off x="609600" y="6245225"/>
            <a:ext cx="2844800" cy="476250"/>
          </a:xfrm>
          <a:prstGeom prst="rect">
            <a:avLst/>
          </a:prstGeom>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8737600" y="6245225"/>
            <a:ext cx="2844800" cy="476250"/>
          </a:xfrm>
          <a:prstGeom prst="rect">
            <a:avLst/>
          </a:prstGeom>
        </p:spPr>
        <p:txBody>
          <a:bodyPr/>
          <a:lstStyle>
            <a:lvl1pPr>
              <a:defRPr/>
            </a:lvl1pPr>
          </a:lstStyle>
          <a:p>
            <a:pPr>
              <a:defRPr/>
            </a:pPr>
            <a:fld id="{5123C4AA-8BF6-48E8-BE93-3F9322854056}" type="slidenum">
              <a:rPr lang="zh-CN" altLang="en-US"/>
              <a:t>‹#›</a:t>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1371" y="188640"/>
            <a:ext cx="14732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42094"/>
          </a:xfrm>
          <a:prstGeom prst="rect">
            <a:avLst/>
          </a:prstGeom>
          <a:noFill/>
        </p:spPr>
        <p:txBody>
          <a:bodyPr/>
          <a:lstStyle>
            <a:lvl1pPr algn="l">
              <a:defRPr lang="zh-CN" altLang="en-US" sz="3600" b="1">
                <a:solidFill>
                  <a:schemeClr val="bg1"/>
                </a:solidFill>
                <a:latin typeface="微软雅黑" panose="020B0503020204020204" pitchFamily="34" charset="-122"/>
                <a:ea typeface="微软雅黑" panose="020B0503020204020204" pitchFamily="34" charset="-122"/>
              </a:defRPr>
            </a:lvl1pPr>
          </a:lstStyle>
          <a:p>
            <a:pPr lvl="0" algn="l"/>
            <a:r>
              <a:rPr lang="zh-CN" altLang="en-US"/>
              <a:t>单击此处编辑母版标题样式</a:t>
            </a:r>
          </a:p>
        </p:txBody>
      </p:sp>
      <p:sp>
        <p:nvSpPr>
          <p:cNvPr id="3" name="内容占位符 2"/>
          <p:cNvSpPr>
            <a:spLocks noGrp="1"/>
          </p:cNvSpPr>
          <p:nvPr>
            <p:ph idx="1"/>
          </p:nvPr>
        </p:nvSpPr>
        <p:spPr>
          <a:xfrm>
            <a:off x="609600" y="1160749"/>
            <a:ext cx="109728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panose="020B0604020202020204" pitchFamily="34" charset="0"/>
              <a:buChar char="•"/>
              <a:defRPr lang="zh-CN" altLang="en-US" sz="2400" smtClean="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1pPr>
            <a:lvl2pPr>
              <a:defRPr lang="zh-CN" altLang="en-US" sz="2000" smtClean="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2pPr>
            <a:lvl3pPr>
              <a:defRPr lang="zh-CN" altLang="en-US" sz="1800" smtClean="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3pPr>
            <a:lvl4pPr>
              <a:defRPr lang="zh-CN" altLang="en-US" sz="1400" smtClean="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4pPr>
            <a:lvl5pPr>
              <a:defRPr lang="zh-CN" altLang="en-US" sz="120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TextBox 6"/>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anose="020B0503020204020204" pitchFamily="34" charset="-122"/>
                <a:ea typeface="微软雅黑" panose="020B0503020204020204" pitchFamily="34" charset="-122"/>
              </a:rPr>
              <a:t>	</a:t>
            </a:r>
            <a:fld id="{30FAF565-A6A0-435E-A0E7-98B215AAA2E8}" type="slidenum">
              <a:rPr lang="en-US" altLang="zh-CN" sz="1800" smtClean="0">
                <a:solidFill>
                  <a:schemeClr val="tx1"/>
                </a:solidFill>
                <a:latin typeface="微软雅黑" panose="020B0503020204020204" pitchFamily="34" charset="-122"/>
                <a:ea typeface="微软雅黑" panose="020B0503020204020204" pitchFamily="34" charset="-122"/>
              </a:rPr>
              <a:t>‹#›</a:t>
            </a:fld>
            <a:endParaRPr lang="zh-CN" altLang="en-US" sz="18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06090"/>
          </a:xfrm>
          <a:prstGeom prst="rect">
            <a:avLst/>
          </a:prstGeom>
          <a:noFill/>
        </p:spPr>
        <p:txBody>
          <a:bodyPr/>
          <a:lstStyle>
            <a:lvl1pPr>
              <a:defRPr lang="zh-CN" altLang="en-US" sz="3600" b="1">
                <a:solidFill>
                  <a:schemeClr val="bg1"/>
                </a:solidFill>
                <a:latin typeface="微软雅黑" panose="020B0503020204020204" pitchFamily="34" charset="-122"/>
                <a:ea typeface="微软雅黑" panose="020B0503020204020204" pitchFamily="34" charset="-122"/>
              </a:defRPr>
            </a:lvl1pPr>
          </a:lstStyle>
          <a:p>
            <a:pPr lvl="0" algn="l"/>
            <a:r>
              <a:rPr lang="zh-CN" altLang="en-US"/>
              <a:t>单击此处编辑母版标题样式</a:t>
            </a:r>
          </a:p>
        </p:txBody>
      </p:sp>
      <p:sp>
        <p:nvSpPr>
          <p:cNvPr id="3" name="内容占位符 2"/>
          <p:cNvSpPr>
            <a:spLocks noGrp="1"/>
          </p:cNvSpPr>
          <p:nvPr>
            <p:ph sz="half" idx="1"/>
          </p:nvPr>
        </p:nvSpPr>
        <p:spPr>
          <a:xfrm>
            <a:off x="609600" y="1088740"/>
            <a:ext cx="5384800" cy="5037423"/>
          </a:xfrm>
          <a:prstGeom prst="rect">
            <a:avLst/>
          </a:prstGeom>
          <a:noFill/>
        </p:spPr>
        <p:txBody>
          <a:bodyPr/>
          <a:lstStyle>
            <a:lvl1pPr>
              <a:defRPr lang="zh-CN" altLang="en-US" sz="2400" smtClean="0">
                <a:latin typeface="微软雅黑" panose="020B0503020204020204" pitchFamily="34" charset="-122"/>
                <a:ea typeface="微软雅黑" panose="020B0503020204020204"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088740"/>
            <a:ext cx="5384800" cy="5037423"/>
          </a:xfrm>
          <a:prstGeom prst="rect">
            <a:avLst/>
          </a:prstGeom>
          <a:noFill/>
        </p:spPr>
        <p:txBody>
          <a:bodyPr/>
          <a:lstStyle>
            <a:lvl1pPr>
              <a:defRPr lang="zh-CN" altLang="en-US" sz="2400" smtClean="0">
                <a:latin typeface="微软雅黑" panose="020B0503020204020204" pitchFamily="34" charset="-122"/>
                <a:ea typeface="微软雅黑" panose="020B0503020204020204"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609600" y="6245225"/>
            <a:ext cx="2844800" cy="476250"/>
          </a:xfrm>
          <a:prstGeom prst="rect">
            <a:avLst/>
          </a:prstGeom>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8737600" y="6245225"/>
            <a:ext cx="2844800" cy="476250"/>
          </a:xfrm>
          <a:prstGeom prst="rect">
            <a:avLst/>
          </a:prstGeom>
        </p:spPr>
        <p:txBody>
          <a:bodyPr/>
          <a:lstStyle>
            <a:lvl1pPr>
              <a:defRPr/>
            </a:lvl1pPr>
          </a:lstStyle>
          <a:p>
            <a:pPr>
              <a:defRPr/>
            </a:pPr>
            <a:fld id="{F8746639-648A-4A6E-B5CB-58A88354441E}" type="slidenum">
              <a:rPr lang="zh-CN" altLang="en-US"/>
              <a:t>‹#›</a:t>
            </a:fld>
            <a:endParaRPr lang="en-US" sz="2000">
              <a:solidFill>
                <a:srgbClr val="A50021"/>
              </a:solidFill>
            </a:endParaRPr>
          </a:p>
        </p:txBody>
      </p:sp>
      <p:sp>
        <p:nvSpPr>
          <p:cNvPr id="8" name="TextBox 7"/>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anose="020B0503020204020204" pitchFamily="34" charset="-122"/>
                <a:ea typeface="微软雅黑" panose="020B0503020204020204" pitchFamily="34" charset="-122"/>
              </a:rPr>
              <a:t>	</a:t>
            </a:r>
            <a:fld id="{30FAF565-A6A0-435E-A0E7-98B215AAA2E8}" type="slidenum">
              <a:rPr lang="en-US" altLang="zh-CN" sz="1800" smtClean="0">
                <a:solidFill>
                  <a:schemeClr val="tx1"/>
                </a:solidFill>
                <a:latin typeface="微软雅黑" panose="020B0503020204020204" pitchFamily="34" charset="-122"/>
                <a:ea typeface="微软雅黑" panose="020B0503020204020204" pitchFamily="34" charset="-122"/>
              </a:rPr>
              <a:t>‹#›</a:t>
            </a:fld>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9" name="TextBox 8"/>
          <p:cNvSpPr txBox="1"/>
          <p:nvPr userDrawn="1"/>
        </p:nvSpPr>
        <p:spPr>
          <a:xfrm>
            <a:off x="383365" y="6231485"/>
            <a:ext cx="2016224" cy="369332"/>
          </a:xfrm>
          <a:prstGeom prst="rect">
            <a:avLst/>
          </a:prstGeom>
          <a:noFill/>
        </p:spPr>
        <p:txBody>
          <a:bodyPr wrap="square" rtlCol="0">
            <a:spAutoFit/>
          </a:bodyPr>
          <a:lstStyle/>
          <a:p>
            <a:r>
              <a:rPr lang="zh-CN" altLang="en-US" sz="1800">
                <a:solidFill>
                  <a:schemeClr val="tx1"/>
                </a:solidFill>
                <a:latin typeface="微软雅黑" panose="020B0503020204020204" pitchFamily="34" charset="-122"/>
                <a:ea typeface="微软雅黑" panose="020B0503020204020204" pitchFamily="34" charset="-122"/>
              </a:rPr>
              <a:t>武永亮</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8737600" y="6245225"/>
            <a:ext cx="2844800" cy="476250"/>
          </a:xfrm>
          <a:prstGeom prst="rect">
            <a:avLst/>
          </a:prstGeom>
        </p:spPr>
        <p:txBody>
          <a:bodyPr/>
          <a:lstStyle>
            <a:lvl1pPr>
              <a:defRPr/>
            </a:lvl1pPr>
          </a:lstStyle>
          <a:p>
            <a:pPr>
              <a:defRPr/>
            </a:pPr>
            <a:fld id="{BB8AAA1F-0299-4436-B530-51F9169ABF49}" type="slidenum">
              <a:rPr lang="zh-CN" altLang="en-US"/>
              <a:t>‹#›</a:t>
            </a:fld>
            <a:endParaRPr lang="en-US" sz="2000">
              <a:solidFill>
                <a:srgbClr val="A50021"/>
              </a:solidFill>
            </a:endParaRPr>
          </a:p>
        </p:txBody>
      </p:sp>
      <p:sp>
        <p:nvSpPr>
          <p:cNvPr id="5" name="TextBox 4"/>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anose="020B0503020204020204" pitchFamily="34" charset="-122"/>
                <a:ea typeface="微软雅黑" panose="020B0503020204020204" pitchFamily="34" charset="-122"/>
              </a:rPr>
              <a:t>	</a:t>
            </a:r>
            <a:fld id="{30FAF565-A6A0-435E-A0E7-98B215AAA2E8}" type="slidenum">
              <a:rPr lang="en-US" altLang="zh-CN" sz="1800" smtClean="0">
                <a:solidFill>
                  <a:schemeClr val="tx1"/>
                </a:solidFill>
                <a:latin typeface="微软雅黑" panose="020B0503020204020204" pitchFamily="34" charset="-122"/>
                <a:ea typeface="微软雅黑" panose="020B0503020204020204" pitchFamily="34" charset="-122"/>
              </a:rPr>
              <a:t>‹#›</a:t>
            </a:fld>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6" name="TextBox 5"/>
          <p:cNvSpPr txBox="1"/>
          <p:nvPr userDrawn="1"/>
        </p:nvSpPr>
        <p:spPr>
          <a:xfrm>
            <a:off x="383365" y="6231485"/>
            <a:ext cx="2016224" cy="369332"/>
          </a:xfrm>
          <a:prstGeom prst="rect">
            <a:avLst/>
          </a:prstGeom>
          <a:noFill/>
        </p:spPr>
        <p:txBody>
          <a:bodyPr wrap="square" rtlCol="0">
            <a:spAutoFit/>
          </a:bodyPr>
          <a:lstStyle/>
          <a:p>
            <a:r>
              <a:rPr lang="zh-CN" altLang="en-US" sz="1800">
                <a:solidFill>
                  <a:schemeClr val="tx1"/>
                </a:solidFill>
                <a:latin typeface="微软雅黑" panose="020B0503020204020204" pitchFamily="34" charset="-122"/>
                <a:ea typeface="微软雅黑" panose="020B0503020204020204" pitchFamily="34" charset="-122"/>
              </a:rPr>
              <a:t>武永亮</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2192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4165600" y="6245225"/>
            <a:ext cx="386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buFont typeface="Arial" panose="020B0604020202020204" pitchFamily="34" charset="0"/>
              <a:buNone/>
              <a:defRPr sz="1400">
                <a:solidFill>
                  <a:schemeClr val="tx1"/>
                </a:solidFill>
                <a:latin typeface="Arial" panose="020B0604020202020204" pitchFamily="34" charset="0"/>
                <a:sym typeface="Arial" panose="020B0604020202020204" pitchFamily="34" charset="0"/>
              </a:defRPr>
            </a:lvl1pPr>
          </a:lstStyle>
          <a:p>
            <a:pPr>
              <a:defRPr/>
            </a:pPr>
            <a:endParaRPr lang="zh-CN" altLang="en-US"/>
          </a:p>
        </p:txBody>
      </p:sp>
      <p:pic>
        <p:nvPicPr>
          <p:cNvPr id="2054"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3888317"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panose="020B0604020202020204" pitchFamily="34" charset="0"/>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5pPr>
      <a:lvl6pPr marL="4572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6pPr>
      <a:lvl7pPr marL="9144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7pPr>
      <a:lvl8pPr marL="13716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8pPr>
      <a:lvl9pPr marL="18288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9pPr>
    </p:titleStyle>
    <p:bodyStyle>
      <a:lvl1pPr marL="342900" indent="-342900" algn="l" defTabSz="0"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Arial" panose="020B0604020202020204" pitchFamily="34" charset="0"/>
        </a:defRPr>
      </a:lvl1pPr>
      <a:lvl2pPr marL="742950" indent="-285750" algn="l" defTabSz="0" rtl="0" eaLnBrk="0" fontAlgn="base" hangingPunct="0">
        <a:spcBef>
          <a:spcPct val="20000"/>
        </a:spcBef>
        <a:spcAft>
          <a:spcPct val="0"/>
        </a:spcAft>
        <a:buFont typeface="Arial" panose="020B0604020202020204" pitchFamily="34" charset="0"/>
        <a:buChar char="–"/>
        <a:defRPr sz="2800">
          <a:solidFill>
            <a:schemeClr val="tx1"/>
          </a:solidFill>
          <a:latin typeface="+mn-lt"/>
          <a:cs typeface="+mn-cs"/>
          <a:sym typeface="Arial" panose="020B0604020202020204" pitchFamily="34" charset="0"/>
        </a:defRPr>
      </a:lvl2pPr>
      <a:lvl3pPr marL="1143000" indent="-228600" algn="l" defTabSz="0" rtl="0" eaLnBrk="0" fontAlgn="base" hangingPunct="0">
        <a:spcBef>
          <a:spcPct val="20000"/>
        </a:spcBef>
        <a:spcAft>
          <a:spcPct val="0"/>
        </a:spcAft>
        <a:buFont typeface="Arial" panose="020B0604020202020204" pitchFamily="34" charset="0"/>
        <a:buChar char="•"/>
        <a:defRPr sz="2400">
          <a:solidFill>
            <a:schemeClr val="tx1"/>
          </a:solidFill>
          <a:latin typeface="+mn-lt"/>
          <a:cs typeface="+mn-cs"/>
          <a:sym typeface="Arial" panose="020B0604020202020204" pitchFamily="34" charset="0"/>
        </a:defRPr>
      </a:lvl3pPr>
      <a:lvl4pPr marL="16002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4pPr>
      <a:lvl5pPr marL="20574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5pPr>
      <a:lvl6pPr marL="25146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6pPr>
      <a:lvl7pPr marL="29718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7pPr>
      <a:lvl8pPr marL="34290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8pPr>
      <a:lvl9pPr marL="38862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标题 3"/>
          <p:cNvSpPr>
            <a:spLocks noGrp="1" noChangeArrowheads="1"/>
          </p:cNvSpPr>
          <p:nvPr>
            <p:ph type="ctrTitle"/>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4000" dirty="0"/>
              <a:t>第七章  多态</a:t>
            </a:r>
            <a:br>
              <a:rPr lang="zh-CN" altLang="en-US" dirty="0">
                <a:ea typeface="宋体" panose="02010600030101010101" pitchFamily="2" charset="-122"/>
              </a:rPr>
            </a:br>
            <a:endParaRPr lang="zh-CN" altLang="en-US" dirty="0">
              <a:ea typeface="宋体" panose="02010600030101010101" pitchFamily="2" charset="-122"/>
            </a:endParaRPr>
          </a:p>
        </p:txBody>
      </p:sp>
      <p:sp>
        <p:nvSpPr>
          <p:cNvPr id="15364" name="副标题 4"/>
          <p:cNvSpPr>
            <a:spLocks noGrp="1" noChangeArrowheads="1"/>
          </p:cNvSpPr>
          <p:nvPr>
            <p:ph type="subTitle" idx="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dirty="0"/>
              <a:t>多态的实现</a:t>
            </a:r>
          </a:p>
        </p:txBody>
      </p:sp>
      <p:sp>
        <p:nvSpPr>
          <p:cNvPr id="16387" name="内容占位符 2"/>
          <p:cNvSpPr>
            <a:spLocks noGrp="1"/>
          </p:cNvSpPr>
          <p:nvPr>
            <p:ph idx="1"/>
          </p:nvPr>
        </p:nvSpPr>
        <p:spPr/>
        <p:txBody>
          <a:bodyPr/>
          <a:lstStyle/>
          <a:p>
            <a:pPr>
              <a:lnSpc>
                <a:spcPct val="150000"/>
              </a:lnSpc>
            </a:pPr>
            <a:r>
              <a:rPr lang="zh-CN" altLang="en-US" dirty="0"/>
              <a:t>对于基类中定义的方法，如果派生类中重写了该方法，那么基类类型的引用将会调用派生类中定义的这个方法。</a:t>
            </a:r>
            <a:endParaRPr lang="en-US" altLang="zh-CN" dirty="0"/>
          </a:p>
          <a:p>
            <a:pPr>
              <a:lnSpc>
                <a:spcPct val="150000"/>
              </a:lnSpc>
            </a:pPr>
            <a:r>
              <a:rPr lang="zh-CN" altLang="en-US" dirty="0"/>
              <a:t>基类中的一个方法只有在基类中定义而在派生类中没有重写的情况下，才可以被基类类型的引用调用。</a:t>
            </a:r>
            <a:endParaRPr lang="en-US" altLang="zh-CN" dirty="0"/>
          </a:p>
          <a:p>
            <a:pPr>
              <a:lnSpc>
                <a:spcPct val="150000"/>
              </a:lnSpc>
            </a:pPr>
            <a:r>
              <a:rPr lang="zh-CN" altLang="en-US" dirty="0"/>
              <a:t>对于派生类中定义而基类中没有的方法无法调用。</a:t>
            </a:r>
            <a:endParaRPr lang="en-US" altLang="zh-CN" dirty="0"/>
          </a:p>
          <a:p>
            <a:pPr>
              <a:lnSpc>
                <a:spcPct val="150000"/>
              </a:lnSpc>
            </a:pP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多态的编程应用</a:t>
            </a:r>
          </a:p>
        </p:txBody>
      </p:sp>
      <p:sp>
        <p:nvSpPr>
          <p:cNvPr id="3" name="内容占位符 2"/>
          <p:cNvSpPr>
            <a:spLocks noGrp="1"/>
          </p:cNvSpPr>
          <p:nvPr>
            <p:ph idx="1"/>
          </p:nvPr>
        </p:nvSpPr>
        <p:spPr>
          <a:xfrm>
            <a:off x="609600" y="1160749"/>
            <a:ext cx="11103024" cy="4965415"/>
          </a:xfrm>
        </p:spPr>
        <p:txBody>
          <a:bodyPr/>
          <a:lstStyle/>
          <a:p>
            <a:pPr>
              <a:lnSpc>
                <a:spcPct val="150000"/>
              </a:lnSpc>
            </a:pPr>
            <a:r>
              <a:rPr lang="zh-CN" altLang="en-US" dirty="0"/>
              <a:t>增强代码的可维护性和可扩展性</a:t>
            </a:r>
            <a:endParaRPr lang="en-US" altLang="zh-CN" dirty="0"/>
          </a:p>
          <a:p>
            <a:pPr lvl="1">
              <a:lnSpc>
                <a:spcPct val="150000"/>
              </a:lnSpc>
            </a:pPr>
            <a:r>
              <a:rPr lang="zh-CN" altLang="en-US" dirty="0"/>
              <a:t>“封装”通过合并特征和行为来创建新的数据类型。“实现隐藏”则通过将细节“私有化”把接口和实现分离开。</a:t>
            </a:r>
            <a:endParaRPr lang="en-US" altLang="zh-CN" dirty="0"/>
          </a:p>
          <a:p>
            <a:pPr lvl="1">
              <a:lnSpc>
                <a:spcPct val="150000"/>
              </a:lnSpc>
            </a:pPr>
            <a:r>
              <a:rPr lang="zh-CN" altLang="en-US" dirty="0"/>
              <a:t>多态通过分离做什么和怎么做，消除类型之间的耦合关系，将接口和实现分离开。</a:t>
            </a:r>
            <a:endParaRPr lang="en-US" altLang="zh-CN" dirty="0"/>
          </a:p>
          <a:p>
            <a:pPr lvl="1">
              <a:lnSpc>
                <a:spcPct val="150000"/>
              </a:lnSpc>
            </a:pPr>
            <a:r>
              <a:rPr lang="zh-CN" altLang="en-US" dirty="0"/>
              <a:t>示例：人饲养动物</a:t>
            </a:r>
            <a:endParaRPr lang="en-US" altLang="zh-CN" dirty="0"/>
          </a:p>
          <a:p>
            <a:pPr lvl="1">
              <a:lnSpc>
                <a:spcPct val="150000"/>
              </a:lnSpc>
            </a:pP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总结　　　　　　　　　</a:t>
            </a:r>
            <a:endParaRPr lang="zh-CN" altLang="en-US" dirty="0"/>
          </a:p>
        </p:txBody>
      </p:sp>
      <p:sp>
        <p:nvSpPr>
          <p:cNvPr id="7171" name="内容占位符 2"/>
          <p:cNvSpPr>
            <a:spLocks noGrp="1"/>
          </p:cNvSpPr>
          <p:nvPr>
            <p:ph idx="1"/>
          </p:nvPr>
        </p:nvSpPr>
        <p:spPr/>
        <p:txBody>
          <a:bodyPr/>
          <a:lstStyle/>
          <a:p>
            <a:r>
              <a:rPr lang="zh-CN" altLang="en-US" dirty="0"/>
              <a:t>多态的概念</a:t>
            </a:r>
            <a:endParaRPr lang="en-US" altLang="zh-CN" dirty="0"/>
          </a:p>
          <a:p>
            <a:r>
              <a:rPr lang="zh-CN" altLang="en-US" dirty="0"/>
              <a:t>多态的实现</a:t>
            </a:r>
            <a:endParaRPr lang="en-US" altLang="zh-CN" dirty="0"/>
          </a:p>
          <a:p>
            <a:r>
              <a:rPr lang="zh-CN" altLang="en-US" dirty="0"/>
              <a:t>多态的编程应用</a:t>
            </a:r>
          </a:p>
          <a:p>
            <a:pPr>
              <a:lnSpc>
                <a:spcPct val="150000"/>
              </a:lnSpc>
            </a:pP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ctrTitle" idx="4294967295"/>
          </p:nvPr>
        </p:nvSpPr>
        <p:spPr bwMode="auto">
          <a:xfrm>
            <a:off x="2423593" y="2996952"/>
            <a:ext cx="7362825" cy="5826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zh-CN" sz="5400" b="1">
                <a:solidFill>
                  <a:srgbClr val="C00000"/>
                </a:solidFill>
                <a:ea typeface="宋体" panose="02010600030101010101" pitchFamily="2" charset="-122"/>
              </a:rPr>
              <a:t>Thank You</a:t>
            </a:r>
            <a:endParaRPr lang="zh-CN" altLang="en-US" sz="5400" b="1">
              <a:solidFill>
                <a:srgbClr val="C0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386"/>
                                        </p:tgtEl>
                                        <p:attrNameLst>
                                          <p:attrName>style.visibility</p:attrName>
                                        </p:attrNameLst>
                                      </p:cBhvr>
                                      <p:to>
                                        <p:strVal val="visible"/>
                                      </p:to>
                                    </p:set>
                                    <p:animEffect>
                                      <p:cBhvr>
                                        <p:cTn id="7" dur="1000"/>
                                        <p:tgtEl>
                                          <p:spTgt spid="16386"/>
                                        </p:tgtEl>
                                      </p:cBhvr>
                                    </p:animEffect>
                                    <p:anim calcmode="lin" valueType="num">
                                      <p:cBhvr>
                                        <p:cTn id="8" dur="1000" fill="hold"/>
                                        <p:tgtEl>
                                          <p:spTgt spid="16386"/>
                                        </p:tgtEl>
                                        <p:attrNameLst>
                                          <p:attrName>ppt_x</p:attrName>
                                        </p:attrNameLst>
                                      </p:cBhvr>
                                      <p:tavLst>
                                        <p:tav tm="0">
                                          <p:val>
                                            <p:strVal val="#ppt_x"/>
                                          </p:val>
                                        </p:tav>
                                        <p:tav tm="100000">
                                          <p:val>
                                            <p:strVal val="#ppt_x"/>
                                          </p:val>
                                        </p:tav>
                                      </p:tavLst>
                                    </p:anim>
                                    <p:anim calcmode="lin" valueType="num">
                                      <p:cBhvr>
                                        <p:cTn id="9" dur="1000" fill="hold"/>
                                        <p:tgtEl>
                                          <p:spTgt spid="163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讲授思路</a:t>
            </a:r>
          </a:p>
        </p:txBody>
      </p:sp>
      <p:sp>
        <p:nvSpPr>
          <p:cNvPr id="3" name="内容占位符 2"/>
          <p:cNvSpPr>
            <a:spLocks noGrp="1"/>
          </p:cNvSpPr>
          <p:nvPr>
            <p:ph idx="1"/>
          </p:nvPr>
        </p:nvSpPr>
        <p:spPr/>
        <p:txBody>
          <a:bodyPr/>
          <a:lstStyle/>
          <a:p>
            <a:r>
              <a:rPr lang="zh-CN" altLang="en-US" dirty="0"/>
              <a:t>多态的概念</a:t>
            </a:r>
            <a:endParaRPr lang="en-US" altLang="zh-CN" dirty="0"/>
          </a:p>
          <a:p>
            <a:r>
              <a:rPr lang="zh-CN" altLang="en-US" dirty="0"/>
              <a:t>多态的实现</a:t>
            </a:r>
            <a:endParaRPr lang="en-US" altLang="zh-CN" dirty="0"/>
          </a:p>
          <a:p>
            <a:r>
              <a:rPr lang="zh-CN" altLang="en-US" dirty="0"/>
              <a:t>多态的编程应用</a:t>
            </a:r>
          </a:p>
          <a:p>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dirty="0"/>
              <a:t>多态的概念</a:t>
            </a:r>
          </a:p>
        </p:txBody>
      </p:sp>
      <p:sp>
        <p:nvSpPr>
          <p:cNvPr id="14339" name="内容占位符 2"/>
          <p:cNvSpPr>
            <a:spLocks noGrp="1"/>
          </p:cNvSpPr>
          <p:nvPr>
            <p:ph idx="1"/>
          </p:nvPr>
        </p:nvSpPr>
        <p:spPr>
          <a:xfrm>
            <a:off x="609600" y="1160749"/>
            <a:ext cx="10670976" cy="4965415"/>
          </a:xfrm>
        </p:spPr>
        <p:txBody>
          <a:bodyPr/>
          <a:lstStyle/>
          <a:p>
            <a:pPr>
              <a:lnSpc>
                <a:spcPct val="150000"/>
              </a:lnSpc>
            </a:pPr>
            <a:r>
              <a:rPr lang="zh-CN" altLang="en-US" dirty="0">
                <a:cs typeface="Courier New" panose="02070309020205020404" pitchFamily="49" charset="0"/>
              </a:rPr>
              <a:t>多态就是多种表现形式，具体来说，可以用“一个对外接口，多个内在实现方法”表示。</a:t>
            </a:r>
          </a:p>
          <a:p>
            <a:pPr>
              <a:lnSpc>
                <a:spcPct val="150000"/>
              </a:lnSpc>
            </a:pPr>
            <a:r>
              <a:rPr lang="zh-CN" altLang="en-US" dirty="0">
                <a:cs typeface="Courier New" panose="02070309020205020404" pitchFamily="49" charset="0"/>
              </a:rPr>
              <a:t>在面向对象理论中，多态是指：</a:t>
            </a:r>
            <a:r>
              <a:rPr lang="zh-CN" altLang="en-US" b="1" dirty="0">
                <a:solidFill>
                  <a:schemeClr val="accent1">
                    <a:lumMod val="50000"/>
                  </a:schemeClr>
                </a:solidFill>
                <a:cs typeface="Courier New" panose="02070309020205020404" pitchFamily="49" charset="0"/>
              </a:rPr>
              <a:t>同一操作作用于不同的类的对象，将产生不同的执行结果 </a:t>
            </a:r>
            <a:r>
              <a:rPr lang="zh-CN" altLang="en-US" dirty="0">
                <a:solidFill>
                  <a:schemeClr val="accent1">
                    <a:lumMod val="50000"/>
                  </a:schemeClr>
                </a:solidFill>
                <a:cs typeface="Courier New" panose="02070309020205020404" pitchFamily="49" charset="0"/>
              </a:rPr>
              <a:t>。</a:t>
            </a:r>
          </a:p>
          <a:p>
            <a:pPr>
              <a:lnSpc>
                <a:spcPct val="150000"/>
              </a:lnSpc>
            </a:pPr>
            <a:r>
              <a:rPr lang="zh-CN" altLang="en-US" dirty="0"/>
              <a:t>多态的优势：</a:t>
            </a:r>
            <a:endParaRPr lang="en-US" altLang="zh-CN" dirty="0"/>
          </a:p>
          <a:p>
            <a:pPr lvl="1">
              <a:lnSpc>
                <a:spcPct val="150000"/>
              </a:lnSpc>
            </a:pPr>
            <a:r>
              <a:rPr lang="zh-CN" altLang="en-US" dirty="0"/>
              <a:t>增强了程序的灵活性。</a:t>
            </a:r>
          </a:p>
          <a:p>
            <a:pPr lvl="1">
              <a:lnSpc>
                <a:spcPct val="150000"/>
              </a:lnSpc>
            </a:pPr>
            <a:r>
              <a:rPr lang="zh-CN" altLang="en-US" dirty="0"/>
              <a:t>增强了程序的扩展性。</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dirty="0"/>
              <a:t>多态的条件</a:t>
            </a:r>
          </a:p>
        </p:txBody>
      </p:sp>
      <p:sp>
        <p:nvSpPr>
          <p:cNvPr id="14339" name="内容占位符 2"/>
          <p:cNvSpPr>
            <a:spLocks noGrp="1"/>
          </p:cNvSpPr>
          <p:nvPr>
            <p:ph idx="1"/>
          </p:nvPr>
        </p:nvSpPr>
        <p:spPr>
          <a:xfrm>
            <a:off x="609600" y="1160749"/>
            <a:ext cx="10670976" cy="4965415"/>
          </a:xfrm>
        </p:spPr>
        <p:txBody>
          <a:bodyPr/>
          <a:lstStyle/>
          <a:p>
            <a:pPr>
              <a:lnSpc>
                <a:spcPct val="150000"/>
              </a:lnSpc>
            </a:pPr>
            <a:r>
              <a:rPr lang="zh-CN" altLang="en-US" dirty="0">
                <a:cs typeface="Courier New" panose="02070309020205020404" pitchFamily="49" charset="0"/>
              </a:rPr>
              <a:t>多态的条件</a:t>
            </a:r>
          </a:p>
          <a:p>
            <a:pPr latinLnBrk="0">
              <a:lnSpc>
                <a:spcPct val="150000"/>
              </a:lnSpc>
              <a:buFont typeface="Arial" panose="020B0604020202020204" pitchFamily="34" charset="0"/>
              <a:buChar char="‒"/>
            </a:pPr>
            <a:r>
              <a:rPr lang="zh-CN" altLang="en-US" sz="2000" dirty="0"/>
              <a:t>继承：存在有继承关系的派生类和基类。</a:t>
            </a:r>
          </a:p>
          <a:p>
            <a:pPr latinLnBrk="0">
              <a:lnSpc>
                <a:spcPct val="150000"/>
              </a:lnSpc>
              <a:buFont typeface="Arial" panose="020B0604020202020204" pitchFamily="34" charset="0"/>
              <a:buChar char="‒"/>
            </a:pPr>
            <a:r>
              <a:rPr lang="zh-CN" altLang="en-US" sz="2000" dirty="0"/>
              <a:t>重写：派生类对基类中某些方法进行重新实现。</a:t>
            </a:r>
          </a:p>
          <a:p>
            <a:pPr latinLnBrk="0">
              <a:lnSpc>
                <a:spcPct val="150000"/>
              </a:lnSpc>
              <a:buFont typeface="Arial" panose="020B0604020202020204" pitchFamily="34" charset="0"/>
              <a:buChar char="‒"/>
            </a:pPr>
            <a:r>
              <a:rPr lang="zh-CN" altLang="en-US" sz="2000" dirty="0"/>
              <a:t>向上转型：需要将派生类的对象赋给基类的引用。</a:t>
            </a:r>
            <a:endParaRPr lang="zh-CN" altLang="en-US" dirty="0">
              <a:cs typeface="Courier New" panose="02070309020205020404" pitchFamily="49" charset="0"/>
            </a:endParaRPr>
          </a:p>
          <a:p>
            <a:pPr latinLnBrk="0">
              <a:lnSpc>
                <a:spcPct val="150000"/>
              </a:lnSpc>
            </a:pPr>
            <a:endParaRPr lang="zh-CN" altLang="en-US" dirty="0">
              <a:cs typeface="Courier New" panose="02070309020205020404"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多态的实现</a:t>
            </a:r>
          </a:p>
        </p:txBody>
      </p:sp>
      <p:sp>
        <p:nvSpPr>
          <p:cNvPr id="3" name="内容占位符 2"/>
          <p:cNvSpPr>
            <a:spLocks noGrp="1"/>
          </p:cNvSpPr>
          <p:nvPr>
            <p:ph idx="1"/>
          </p:nvPr>
        </p:nvSpPr>
        <p:spPr/>
        <p:txBody>
          <a:bodyPr/>
          <a:lstStyle/>
          <a:p>
            <a:pPr>
              <a:lnSpc>
                <a:spcPct val="150000"/>
              </a:lnSpc>
            </a:pPr>
            <a:r>
              <a:rPr lang="zh-CN" altLang="en-US" b="1" dirty="0"/>
              <a:t>向上转型</a:t>
            </a:r>
            <a:r>
              <a:rPr lang="zh-CN" altLang="en-US" dirty="0"/>
              <a:t>就是基类引用指向派生类对象。</a:t>
            </a:r>
            <a:endParaRPr lang="en-US" altLang="zh-CN" dirty="0"/>
          </a:p>
          <a:p>
            <a:pPr lvl="1">
              <a:lnSpc>
                <a:spcPct val="150000"/>
              </a:lnSpc>
            </a:pPr>
            <a:r>
              <a:rPr lang="zh-CN" altLang="en-US" dirty="0"/>
              <a:t>定义了一个派生类</a:t>
            </a:r>
            <a:r>
              <a:rPr lang="en-US" altLang="zh-CN" dirty="0"/>
              <a:t>Teacher</a:t>
            </a:r>
            <a:r>
              <a:rPr lang="zh-CN" altLang="en-US" dirty="0"/>
              <a:t>，继承自</a:t>
            </a:r>
            <a:r>
              <a:rPr lang="en-US" altLang="zh-CN" dirty="0"/>
              <a:t>Person</a:t>
            </a:r>
            <a:r>
              <a:rPr lang="zh-CN" altLang="en-US" dirty="0"/>
              <a:t>。</a:t>
            </a:r>
            <a:endParaRPr lang="en-US" altLang="zh-CN" dirty="0"/>
          </a:p>
          <a:p>
            <a:pPr lvl="2">
              <a:lnSpc>
                <a:spcPct val="150000"/>
              </a:lnSpc>
            </a:pPr>
            <a:r>
              <a:rPr lang="zh-CN" altLang="en-US" dirty="0"/>
              <a:t>通过</a:t>
            </a:r>
            <a:r>
              <a:rPr lang="en-US" altLang="zh-CN" dirty="0"/>
              <a:t>Teacher </a:t>
            </a:r>
            <a:r>
              <a:rPr lang="en-US" altLang="zh-CN" dirty="0" err="1"/>
              <a:t>teacher</a:t>
            </a:r>
            <a:r>
              <a:rPr lang="en-US" altLang="zh-CN" dirty="0"/>
              <a:t> = new Teacher()</a:t>
            </a:r>
            <a:r>
              <a:rPr lang="zh-CN" altLang="en-US" dirty="0"/>
              <a:t>实例化</a:t>
            </a:r>
            <a:r>
              <a:rPr lang="en-US" altLang="zh-CN" dirty="0"/>
              <a:t>Teacher</a:t>
            </a:r>
            <a:r>
              <a:rPr lang="zh-CN" altLang="en-US" dirty="0"/>
              <a:t>对象；</a:t>
            </a:r>
            <a:endParaRPr lang="en-US" altLang="zh-CN" dirty="0"/>
          </a:p>
          <a:p>
            <a:pPr lvl="2">
              <a:lnSpc>
                <a:spcPct val="150000"/>
              </a:lnSpc>
            </a:pPr>
            <a:r>
              <a:rPr lang="zh-CN" altLang="en-US" dirty="0"/>
              <a:t>通过</a:t>
            </a:r>
            <a:r>
              <a:rPr lang="en-US" altLang="zh-CN" dirty="0"/>
              <a:t>Person person= new Teacher();</a:t>
            </a:r>
            <a:r>
              <a:rPr lang="zh-CN" altLang="en-US" dirty="0"/>
              <a:t>表示定义了一个</a:t>
            </a:r>
            <a:r>
              <a:rPr lang="en-US" altLang="zh-CN" dirty="0"/>
              <a:t>Person</a:t>
            </a:r>
            <a:r>
              <a:rPr lang="zh-CN" altLang="en-US" dirty="0"/>
              <a:t>类型的引用，指向新建的</a:t>
            </a:r>
            <a:r>
              <a:rPr lang="en-US" altLang="zh-CN" dirty="0"/>
              <a:t>Teacher</a:t>
            </a:r>
            <a:r>
              <a:rPr lang="zh-CN" altLang="en-US" dirty="0"/>
              <a:t>类型的对象，这就称为“向上转型</a:t>
            </a:r>
            <a:r>
              <a:rPr lang="en-US" altLang="zh-CN" dirty="0"/>
              <a:t>”</a:t>
            </a:r>
            <a:r>
              <a:rPr lang="zh-CN" altLang="en-US" dirty="0"/>
              <a:t>。</a:t>
            </a:r>
            <a:endParaRPr lang="en-US" altLang="zh-CN" dirty="0"/>
          </a:p>
          <a:p>
            <a:pPr lvl="1">
              <a:lnSpc>
                <a:spcPct val="150000"/>
              </a:lnSpc>
            </a:pPr>
            <a:r>
              <a:rPr lang="en-US" altLang="zh-CN" dirty="0"/>
              <a:t>“</a:t>
            </a:r>
            <a:r>
              <a:rPr lang="zh-CN" altLang="en-US" dirty="0"/>
              <a:t>向上转型</a:t>
            </a:r>
            <a:r>
              <a:rPr lang="en-US" altLang="zh-CN" dirty="0"/>
              <a:t>”</a:t>
            </a:r>
            <a:r>
              <a:rPr lang="zh-CN" altLang="en-US" dirty="0"/>
              <a:t>既可以使用派生类强大的功能，又可以抽取基类的共性。</a:t>
            </a:r>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dirty="0"/>
              <a:t>多态的实现</a:t>
            </a:r>
          </a:p>
        </p:txBody>
      </p:sp>
      <p:sp>
        <p:nvSpPr>
          <p:cNvPr id="15363" name="内容占位符 1"/>
          <p:cNvSpPr>
            <a:spLocks noGrp="1"/>
          </p:cNvSpPr>
          <p:nvPr>
            <p:ph idx="1"/>
          </p:nvPr>
        </p:nvSpPr>
        <p:spPr>
          <a:xfrm>
            <a:off x="609600" y="1160750"/>
            <a:ext cx="10972800" cy="1518460"/>
          </a:xfrm>
        </p:spPr>
        <p:txBody>
          <a:bodyPr/>
          <a:lstStyle/>
          <a:p>
            <a:pPr>
              <a:lnSpc>
                <a:spcPct val="150000"/>
              </a:lnSpc>
            </a:pPr>
            <a:r>
              <a:rPr lang="zh-CN" altLang="en-US" dirty="0"/>
              <a:t>通过将派生类对象赋值给基类变量来实现动态方法调用。 </a:t>
            </a:r>
            <a:endParaRPr lang="en-US" altLang="zh-CN" dirty="0"/>
          </a:p>
        </p:txBody>
      </p:sp>
      <p:sp>
        <p:nvSpPr>
          <p:cNvPr id="9" name="Rectangle 4"/>
          <p:cNvSpPr txBox="1">
            <a:spLocks noChangeArrowheads="1"/>
          </p:cNvSpPr>
          <p:nvPr/>
        </p:nvSpPr>
        <p:spPr bwMode="auto">
          <a:xfrm>
            <a:off x="119062" y="1844824"/>
            <a:ext cx="5976938" cy="4591050"/>
          </a:xfrm>
          <a:prstGeom prst="rect">
            <a:avLst/>
          </a:prstGeom>
          <a:solidFill>
            <a:srgbClr val="FFCC99"/>
          </a:solidFill>
          <a:ln>
            <a:solidFill>
              <a:schemeClr val="bg1"/>
            </a:solidFill>
            <a:miter lim="800000"/>
          </a:ln>
        </p:spPr>
        <p:txBody>
          <a:bodyPr wrap="none"/>
          <a:lstStyle>
            <a:lvl1pPr marL="342900" indent="-342900" algn="l" rtl="0" eaLnBrk="0" fontAlgn="base" hangingPunct="0">
              <a:spcBef>
                <a:spcPct val="20000"/>
              </a:spcBef>
              <a:spcAft>
                <a:spcPct val="0"/>
              </a:spcAft>
              <a:buChar char="•"/>
              <a:defRPr sz="2400" baseline="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None/>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defRPr/>
            </a:pPr>
            <a:r>
              <a:rPr lang="en-US" altLang="zh-CN" sz="1800" kern="0" dirty="0"/>
              <a:t>class Person {</a:t>
            </a:r>
          </a:p>
          <a:p>
            <a:pPr marL="457200" lvl="1" indent="0">
              <a:buNone/>
              <a:defRPr/>
            </a:pPr>
            <a:r>
              <a:rPr lang="en-US" altLang="zh-CN" sz="1800" kern="0" dirty="0"/>
              <a:t>private String name;</a:t>
            </a:r>
          </a:p>
          <a:p>
            <a:pPr marL="457200" lvl="1" indent="0">
              <a:buNone/>
              <a:defRPr/>
            </a:pPr>
            <a:r>
              <a:rPr lang="en-US" altLang="zh-CN" sz="1800" kern="0" dirty="0"/>
              <a:t>public  void display() { </a:t>
            </a:r>
          </a:p>
          <a:p>
            <a:pPr marL="457200" lvl="1" indent="0">
              <a:buNone/>
              <a:defRPr/>
            </a:pPr>
            <a:r>
              <a:rPr lang="en-US" altLang="zh-CN" sz="1800" kern="0" dirty="0"/>
              <a:t>    </a:t>
            </a:r>
            <a:r>
              <a:rPr lang="en-US" altLang="zh-CN" sz="1800" kern="0" dirty="0" err="1"/>
              <a:t>System.out.println</a:t>
            </a:r>
            <a:r>
              <a:rPr lang="en-US" altLang="zh-CN" sz="1800" kern="0" dirty="0"/>
              <a:t>(</a:t>
            </a:r>
            <a:r>
              <a:rPr lang="en-US" altLang="zh-CN" sz="1800" dirty="0"/>
              <a:t>"</a:t>
            </a:r>
            <a:r>
              <a:rPr lang="en-US" altLang="zh-CN" sz="1800" kern="0" dirty="0"/>
              <a:t>Person display</a:t>
            </a:r>
            <a:r>
              <a:rPr lang="en-US" altLang="zh-CN" sz="1800" dirty="0"/>
              <a:t>"</a:t>
            </a:r>
            <a:r>
              <a:rPr lang="en-US" altLang="zh-CN" sz="1800" kern="0" dirty="0"/>
              <a:t>);</a:t>
            </a:r>
          </a:p>
          <a:p>
            <a:pPr marL="457200" lvl="1" indent="0">
              <a:buNone/>
              <a:defRPr/>
            </a:pPr>
            <a:r>
              <a:rPr lang="en-US" altLang="zh-CN" sz="1800" kern="0" dirty="0"/>
              <a:t>}</a:t>
            </a:r>
          </a:p>
          <a:p>
            <a:pPr marL="0" indent="0">
              <a:buNone/>
              <a:defRPr/>
            </a:pPr>
            <a:r>
              <a:rPr lang="en-US" altLang="zh-CN" sz="1800" kern="0" dirty="0"/>
              <a:t>}</a:t>
            </a:r>
          </a:p>
          <a:p>
            <a:pPr marL="0" indent="0">
              <a:buNone/>
              <a:defRPr/>
            </a:pPr>
            <a:r>
              <a:rPr lang="en-US" altLang="zh-CN" sz="1800" kern="0" dirty="0"/>
              <a:t>class Teacher extends Person {</a:t>
            </a:r>
          </a:p>
          <a:p>
            <a:pPr marL="457200" lvl="1" indent="0">
              <a:buNone/>
              <a:defRPr/>
            </a:pPr>
            <a:r>
              <a:rPr lang="en-US" altLang="zh-CN" sz="1800" kern="0" dirty="0"/>
              <a:t>public void display() {</a:t>
            </a:r>
          </a:p>
          <a:p>
            <a:pPr marL="457200" lvl="1" indent="0">
              <a:buNone/>
              <a:defRPr/>
            </a:pPr>
            <a:r>
              <a:rPr lang="en-US" altLang="zh-CN" sz="1800" kern="0" dirty="0"/>
              <a:t>    </a:t>
            </a:r>
            <a:r>
              <a:rPr lang="en-US" altLang="zh-CN" sz="1800" kern="0" dirty="0" err="1"/>
              <a:t>System.out.println</a:t>
            </a:r>
            <a:r>
              <a:rPr lang="en-US" altLang="zh-CN" sz="1800" kern="0" dirty="0"/>
              <a:t>(</a:t>
            </a:r>
            <a:r>
              <a:rPr lang="en-US" altLang="zh-CN" sz="1800" dirty="0"/>
              <a:t>"</a:t>
            </a:r>
            <a:r>
              <a:rPr lang="en-US" altLang="zh-CN" sz="1800" kern="0" dirty="0"/>
              <a:t>Teacher display</a:t>
            </a:r>
            <a:r>
              <a:rPr lang="en-US" altLang="zh-CN" sz="1800" dirty="0"/>
              <a:t>"</a:t>
            </a:r>
            <a:r>
              <a:rPr lang="en-US" altLang="zh-CN" sz="1800" kern="0" dirty="0"/>
              <a:t>);</a:t>
            </a:r>
          </a:p>
          <a:p>
            <a:pPr marL="457200" lvl="1" indent="0">
              <a:buNone/>
              <a:defRPr/>
            </a:pPr>
            <a:r>
              <a:rPr lang="en-US" altLang="zh-CN" sz="1800" kern="0" dirty="0"/>
              <a:t>}</a:t>
            </a:r>
          </a:p>
          <a:p>
            <a:pPr marL="457200" lvl="1" indent="0">
              <a:buNone/>
              <a:defRPr/>
            </a:pPr>
            <a:endParaRPr lang="en-US" altLang="zh-CN" sz="1800" kern="0" dirty="0"/>
          </a:p>
          <a:p>
            <a:pPr marL="0" indent="0">
              <a:buNone/>
              <a:defRPr/>
            </a:pPr>
            <a:r>
              <a:rPr lang="en-US" altLang="zh-CN" sz="1800" kern="0" dirty="0"/>
              <a:t>}</a:t>
            </a:r>
          </a:p>
        </p:txBody>
      </p:sp>
      <p:sp>
        <p:nvSpPr>
          <p:cNvPr id="10" name="Rectangle 4"/>
          <p:cNvSpPr txBox="1">
            <a:spLocks noChangeArrowheads="1"/>
          </p:cNvSpPr>
          <p:nvPr/>
        </p:nvSpPr>
        <p:spPr bwMode="auto">
          <a:xfrm>
            <a:off x="6096000" y="1844824"/>
            <a:ext cx="6049963" cy="2304355"/>
          </a:xfrm>
          <a:prstGeom prst="rect">
            <a:avLst/>
          </a:prstGeom>
          <a:solidFill>
            <a:srgbClr val="FFCC99"/>
          </a:solidFill>
          <a:ln>
            <a:solidFill>
              <a:schemeClr val="bg1"/>
            </a:solidFill>
            <a:miter lim="800000"/>
          </a:ln>
        </p:spPr>
        <p:txBody>
          <a:bodyPr wrap="none"/>
          <a:lstStyle>
            <a:lvl1pPr marL="342900" indent="-342900" algn="l" rtl="0" eaLnBrk="0" fontAlgn="base" hangingPunct="0">
              <a:spcBef>
                <a:spcPct val="20000"/>
              </a:spcBef>
              <a:spcAft>
                <a:spcPct val="0"/>
              </a:spcAft>
              <a:buChar char="•"/>
              <a:defRPr sz="2400" baseline="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None/>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defRPr/>
            </a:pPr>
            <a:r>
              <a:rPr lang="en-US" altLang="zh-CN" sz="1800" kern="0" dirty="0">
                <a:ea typeface="宋体" panose="02010600030101010101" pitchFamily="2" charset="-122"/>
              </a:rPr>
              <a:t>public class Test {</a:t>
            </a:r>
          </a:p>
          <a:p>
            <a:pPr marL="0" indent="0">
              <a:buNone/>
              <a:defRPr/>
            </a:pPr>
            <a:r>
              <a:rPr lang="en-US" altLang="zh-CN" sz="1800" kern="0" dirty="0">
                <a:ea typeface="宋体" panose="02010600030101010101" pitchFamily="2" charset="-122"/>
              </a:rPr>
              <a:t>    public static void main(String[] </a:t>
            </a:r>
            <a:r>
              <a:rPr lang="en-US" altLang="zh-CN" sz="1800" kern="0" dirty="0" err="1">
                <a:ea typeface="宋体" panose="02010600030101010101" pitchFamily="2" charset="-122"/>
              </a:rPr>
              <a:t>args</a:t>
            </a:r>
            <a:r>
              <a:rPr lang="en-US" altLang="zh-CN" sz="1800" kern="0" dirty="0">
                <a:ea typeface="宋体" panose="02010600030101010101" pitchFamily="2" charset="-122"/>
              </a:rPr>
              <a:t>) {</a:t>
            </a:r>
          </a:p>
          <a:p>
            <a:pPr marL="0" indent="0">
              <a:buNone/>
              <a:defRPr/>
            </a:pPr>
            <a:r>
              <a:rPr lang="en-US" altLang="zh-CN" sz="1800" kern="0" dirty="0">
                <a:ea typeface="宋体" panose="02010600030101010101" pitchFamily="2" charset="-122"/>
              </a:rPr>
              <a:t>        Person </a:t>
            </a:r>
            <a:r>
              <a:rPr lang="en-US" altLang="zh-CN" sz="1800" kern="0" dirty="0" err="1">
                <a:ea typeface="宋体" panose="02010600030101010101" pitchFamily="2" charset="-122"/>
              </a:rPr>
              <a:t>person</a:t>
            </a:r>
            <a:r>
              <a:rPr lang="en-US" altLang="zh-CN" sz="1800" kern="0" dirty="0">
                <a:ea typeface="宋体" panose="02010600030101010101" pitchFamily="2" charset="-122"/>
              </a:rPr>
              <a:t> = new Teacher(); //</a:t>
            </a:r>
            <a:r>
              <a:rPr lang="zh-CN" altLang="en-US" sz="1800" kern="0" dirty="0">
                <a:ea typeface="宋体" panose="02010600030101010101" pitchFamily="2" charset="-122"/>
              </a:rPr>
              <a:t>向上转型</a:t>
            </a:r>
            <a:endParaRPr lang="en-US" altLang="zh-CN" sz="1800" kern="0" dirty="0">
              <a:ea typeface="宋体" panose="02010600030101010101" pitchFamily="2" charset="-122"/>
            </a:endParaRPr>
          </a:p>
          <a:p>
            <a:pPr marL="0" indent="0">
              <a:buNone/>
              <a:defRPr/>
            </a:pPr>
            <a:r>
              <a:rPr lang="en-US" altLang="zh-CN" sz="1800" kern="0" dirty="0">
                <a:ea typeface="宋体" panose="02010600030101010101" pitchFamily="2" charset="-122"/>
              </a:rPr>
              <a:t>        </a:t>
            </a:r>
            <a:r>
              <a:rPr lang="en-US" altLang="zh-CN" sz="1800" kern="0" dirty="0" err="1">
                <a:ea typeface="宋体" panose="02010600030101010101" pitchFamily="2" charset="-122"/>
              </a:rPr>
              <a:t>person.display</a:t>
            </a:r>
            <a:r>
              <a:rPr lang="en-US" altLang="zh-CN" sz="1800" kern="0" dirty="0">
                <a:ea typeface="宋体" panose="02010600030101010101" pitchFamily="2" charset="-122"/>
              </a:rPr>
              <a:t>();</a:t>
            </a:r>
            <a:endParaRPr lang="en-US" altLang="zh-CN" sz="1800" kern="0" dirty="0">
              <a:solidFill>
                <a:srgbClr val="FF0000"/>
              </a:solidFill>
              <a:ea typeface="宋体" panose="02010600030101010101" pitchFamily="2" charset="-122"/>
            </a:endParaRPr>
          </a:p>
          <a:p>
            <a:pPr marL="0" indent="0">
              <a:buNone/>
              <a:defRPr/>
            </a:pPr>
            <a:r>
              <a:rPr lang="en-US" altLang="zh-CN" sz="1800" kern="0" dirty="0">
                <a:ea typeface="宋体" panose="02010600030101010101" pitchFamily="2" charset="-122"/>
              </a:rPr>
              <a:t>    }</a:t>
            </a:r>
          </a:p>
          <a:p>
            <a:pPr marL="0" indent="0">
              <a:buNone/>
              <a:defRPr/>
            </a:pPr>
            <a:r>
              <a:rPr lang="en-US" altLang="zh-CN" sz="1800" kern="0" dirty="0">
                <a:ea typeface="宋体" panose="02010600030101010101" pitchFamily="2" charset="-122"/>
              </a:rPr>
              <a:t>}</a:t>
            </a:r>
          </a:p>
        </p:txBody>
      </p:sp>
      <p:sp>
        <p:nvSpPr>
          <p:cNvPr id="2" name="矩形 1">
            <a:extLst>
              <a:ext uri="{FF2B5EF4-FFF2-40B4-BE49-F238E27FC236}">
                <a16:creationId xmlns:a16="http://schemas.microsoft.com/office/drawing/2014/main" id="{CDD030A4-02C9-4161-B4C9-89EDD6871755}"/>
              </a:ext>
            </a:extLst>
          </p:cNvPr>
          <p:cNvSpPr/>
          <p:nvPr/>
        </p:nvSpPr>
        <p:spPr bwMode="auto">
          <a:xfrm>
            <a:off x="7392144" y="4639825"/>
            <a:ext cx="2448272" cy="386855"/>
          </a:xfrm>
          <a:prstGeom prst="rect">
            <a:avLst/>
          </a:prstGeom>
          <a:solidFill>
            <a:schemeClr val="accent2"/>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algn="ctr" eaLnBrk="0" hangingPunct="0"/>
            <a:r>
              <a:rPr lang="en-US" altLang="zh-CN" kern="0" dirty="0">
                <a:solidFill>
                  <a:schemeClr val="tx1"/>
                </a:solidFill>
              </a:rPr>
              <a:t>Teacher display</a:t>
            </a:r>
            <a:endParaRPr kumimoji="0" lang="zh-CN" altLang="en-US" sz="2000" b="0" i="0" u="none" strike="noStrike" cap="none" normalizeH="0" baseline="0" dirty="0">
              <a:ln>
                <a:noFill/>
              </a:ln>
              <a:solidFill>
                <a:schemeClr val="tx1"/>
              </a:solidFill>
              <a:effectLst/>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a:t>多态的实现</a:t>
            </a:r>
          </a:p>
        </p:txBody>
      </p:sp>
      <p:sp>
        <p:nvSpPr>
          <p:cNvPr id="2" name="内容占位符 1"/>
          <p:cNvSpPr>
            <a:spLocks noGrp="1"/>
          </p:cNvSpPr>
          <p:nvPr>
            <p:ph idx="1"/>
          </p:nvPr>
        </p:nvSpPr>
        <p:spPr/>
        <p:txBody>
          <a:bodyPr/>
          <a:lstStyle/>
          <a:p>
            <a:pPr>
              <a:lnSpc>
                <a:spcPct val="150000"/>
              </a:lnSpc>
            </a:pPr>
            <a:r>
              <a:rPr lang="zh-CN" altLang="en-US" dirty="0"/>
              <a:t>思考：为什么派生类的对象可以赋给基类引用？</a:t>
            </a:r>
            <a:endParaRPr lang="en-US" altLang="zh-CN" dirty="0"/>
          </a:p>
          <a:p>
            <a:pPr lvl="1">
              <a:lnSpc>
                <a:spcPct val="150000"/>
              </a:lnSpc>
            </a:pPr>
            <a:r>
              <a:rPr lang="zh-CN" altLang="en-US" dirty="0"/>
              <a:t>自动实现向上转型。通过</a:t>
            </a:r>
            <a:r>
              <a:rPr lang="en-US" altLang="zh-CN" dirty="0"/>
              <a:t>Person </a:t>
            </a:r>
            <a:r>
              <a:rPr lang="en-US" altLang="zh-CN" dirty="0" err="1"/>
              <a:t>person</a:t>
            </a:r>
            <a:r>
              <a:rPr lang="en-US" altLang="zh-CN" dirty="0"/>
              <a:t> = new Teacher();</a:t>
            </a:r>
            <a:r>
              <a:rPr lang="zh-CN" altLang="en-US" dirty="0"/>
              <a:t>语句，编译器自动将派生类实例转为通用类型</a:t>
            </a:r>
            <a:r>
              <a:rPr lang="en-US" altLang="zh-CN" dirty="0"/>
              <a:t>Person</a:t>
            </a:r>
            <a:r>
              <a:rPr lang="zh-CN" altLang="en-US" dirty="0"/>
              <a:t>。</a:t>
            </a:r>
            <a:endParaRPr lang="en-US" altLang="zh-CN" dirty="0"/>
          </a:p>
          <a:p>
            <a:pPr>
              <a:lnSpc>
                <a:spcPct val="150000"/>
              </a:lnSpc>
            </a:pPr>
            <a:r>
              <a:rPr lang="zh-CN" altLang="en-US" dirty="0"/>
              <a:t>思考： </a:t>
            </a:r>
            <a:r>
              <a:rPr lang="en-US" altLang="zh-CN" dirty="0" err="1"/>
              <a:t>person.display</a:t>
            </a:r>
            <a:r>
              <a:rPr lang="en-US" altLang="zh-CN" dirty="0"/>
              <a:t>();</a:t>
            </a:r>
            <a:r>
              <a:rPr lang="zh-CN" altLang="en-US" dirty="0"/>
              <a:t>将执行派生类还是基类定义的方法？ </a:t>
            </a:r>
            <a:endParaRPr lang="en-US" altLang="zh-CN" dirty="0"/>
          </a:p>
          <a:p>
            <a:pPr lvl="1">
              <a:lnSpc>
                <a:spcPct val="150000"/>
              </a:lnSpc>
            </a:pPr>
            <a:r>
              <a:rPr lang="zh-CN" altLang="en-US" dirty="0"/>
              <a:t>派生类的。在运行时期，将根据</a:t>
            </a:r>
            <a:r>
              <a:rPr lang="en-US" altLang="zh-CN" dirty="0"/>
              <a:t>person</a:t>
            </a:r>
            <a:r>
              <a:rPr lang="zh-CN" altLang="en-US" dirty="0"/>
              <a:t>这个对象引用实际的类型来获取对应的方法。所以才有多态性。对于基类中定义的方法，如果派生类中</a:t>
            </a:r>
            <a:r>
              <a:rPr lang="zh-CN" altLang="en-US" dirty="0">
                <a:solidFill>
                  <a:srgbClr val="FF0000"/>
                </a:solidFill>
              </a:rPr>
              <a:t>重写</a:t>
            </a:r>
            <a:r>
              <a:rPr lang="zh-CN" altLang="en-US" dirty="0"/>
              <a:t>了该方法，那么基类类型的引用将会调用派生类中定义的这个方法。</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5" dur="500"/>
                                        <p:tgtEl>
                                          <p:spTgt spid="2">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8"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多态的实现</a:t>
            </a:r>
          </a:p>
        </p:txBody>
      </p:sp>
      <p:sp>
        <p:nvSpPr>
          <p:cNvPr id="3" name="内容占位符 2"/>
          <p:cNvSpPr>
            <a:spLocks noGrp="1"/>
          </p:cNvSpPr>
          <p:nvPr>
            <p:ph idx="1"/>
          </p:nvPr>
        </p:nvSpPr>
        <p:spPr>
          <a:xfrm>
            <a:off x="609600" y="1160749"/>
            <a:ext cx="11175032" cy="4965415"/>
          </a:xfrm>
        </p:spPr>
        <p:txBody>
          <a:bodyPr/>
          <a:lstStyle/>
          <a:p>
            <a:pPr>
              <a:lnSpc>
                <a:spcPct val="150000"/>
              </a:lnSpc>
            </a:pPr>
            <a:r>
              <a:rPr lang="zh-CN" altLang="en-US" dirty="0"/>
              <a:t>在运行时根据对象的实际类型调用方法叫动态绑定，又叫后期绑定、运行时绑定。</a:t>
            </a:r>
            <a:endParaRPr lang="en-US" altLang="zh-CN" dirty="0"/>
          </a:p>
          <a:p>
            <a:pPr>
              <a:lnSpc>
                <a:spcPct val="150000"/>
              </a:lnSpc>
            </a:pPr>
            <a:r>
              <a:rPr lang="en-US" altLang="zh-CN" dirty="0"/>
              <a:t>Java</a:t>
            </a:r>
            <a:r>
              <a:rPr lang="zh-CN" altLang="en-US" dirty="0"/>
              <a:t>中的多态是通过动态绑定实现的。</a:t>
            </a:r>
            <a:endParaRPr lang="en-US" altLang="zh-CN" dirty="0"/>
          </a:p>
          <a:p>
            <a:pPr>
              <a:lnSpc>
                <a:spcPct val="150000"/>
              </a:lnSpc>
            </a:pPr>
            <a:r>
              <a:rPr lang="zh-CN" altLang="en-US" dirty="0"/>
              <a:t>一个基类引用，指向不同的派生类对象，执行该方法时，表现出不同的行为。</a:t>
            </a:r>
            <a:endParaRPr lang="en-US" altLang="zh-CN" dirty="0"/>
          </a:p>
          <a:p>
            <a:pPr lvl="1"/>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多态的实现</a:t>
            </a:r>
          </a:p>
        </p:txBody>
      </p:sp>
      <p:sp>
        <p:nvSpPr>
          <p:cNvPr id="4" name="Rectangle 4"/>
          <p:cNvSpPr txBox="1">
            <a:spLocks noChangeArrowheads="1"/>
          </p:cNvSpPr>
          <p:nvPr/>
        </p:nvSpPr>
        <p:spPr bwMode="auto">
          <a:xfrm>
            <a:off x="5735960" y="1340768"/>
            <a:ext cx="6049963" cy="4176464"/>
          </a:xfrm>
          <a:prstGeom prst="rect">
            <a:avLst/>
          </a:prstGeom>
          <a:solidFill>
            <a:srgbClr val="FFCC99"/>
          </a:solidFill>
          <a:ln>
            <a:solidFill>
              <a:schemeClr val="bg1"/>
            </a:solidFill>
            <a:miter lim="800000"/>
          </a:ln>
        </p:spPr>
        <p:txBody>
          <a:bodyPr wrap="none"/>
          <a:lstStyle>
            <a:lvl1pPr marL="342900" indent="-342900" algn="l" rtl="0" eaLnBrk="0" fontAlgn="base" hangingPunct="0">
              <a:spcBef>
                <a:spcPct val="20000"/>
              </a:spcBef>
              <a:spcAft>
                <a:spcPct val="0"/>
              </a:spcAft>
              <a:buChar char="•"/>
              <a:defRPr sz="2400" baseline="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None/>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defRPr/>
            </a:pPr>
            <a:r>
              <a:rPr lang="en-US" altLang="zh-CN" sz="1800" kern="0" dirty="0">
                <a:ea typeface="宋体" panose="02010600030101010101" pitchFamily="2" charset="-122"/>
              </a:rPr>
              <a:t>public class Test {</a:t>
            </a:r>
          </a:p>
          <a:p>
            <a:pPr marL="0" indent="0">
              <a:buNone/>
              <a:defRPr/>
            </a:pPr>
            <a:r>
              <a:rPr lang="en-US" altLang="zh-CN" sz="1800" kern="0" dirty="0">
                <a:ea typeface="宋体" panose="02010600030101010101" pitchFamily="2" charset="-122"/>
              </a:rPr>
              <a:t>    public static void main(String[] </a:t>
            </a:r>
            <a:r>
              <a:rPr lang="en-US" altLang="zh-CN" sz="1800" kern="0" dirty="0" err="1">
                <a:ea typeface="宋体" panose="02010600030101010101" pitchFamily="2" charset="-122"/>
              </a:rPr>
              <a:t>args</a:t>
            </a:r>
            <a:r>
              <a:rPr lang="en-US" altLang="zh-CN" sz="1800" kern="0" dirty="0">
                <a:ea typeface="宋体" panose="02010600030101010101" pitchFamily="2" charset="-122"/>
              </a:rPr>
              <a:t>) {</a:t>
            </a:r>
          </a:p>
          <a:p>
            <a:pPr marL="0" indent="0">
              <a:buNone/>
              <a:defRPr/>
            </a:pPr>
            <a:r>
              <a:rPr lang="en-US" altLang="zh-CN" sz="1800" kern="0" dirty="0">
                <a:ea typeface="宋体" panose="02010600030101010101" pitchFamily="2" charset="-122"/>
              </a:rPr>
              <a:t>        Person </a:t>
            </a:r>
            <a:r>
              <a:rPr lang="en-US" altLang="zh-CN" sz="1800" kern="0" dirty="0" err="1">
                <a:ea typeface="宋体" panose="02010600030101010101" pitchFamily="2" charset="-122"/>
              </a:rPr>
              <a:t>person</a:t>
            </a:r>
            <a:r>
              <a:rPr lang="en-US" altLang="zh-CN" sz="1800" kern="0" dirty="0">
                <a:ea typeface="宋体" panose="02010600030101010101" pitchFamily="2" charset="-122"/>
              </a:rPr>
              <a:t> = new Person();</a:t>
            </a:r>
          </a:p>
          <a:p>
            <a:pPr marL="0" indent="0">
              <a:buNone/>
              <a:defRPr/>
            </a:pPr>
            <a:r>
              <a:rPr lang="en-US" altLang="zh-CN" sz="1800" kern="0" dirty="0">
                <a:ea typeface="宋体" panose="02010600030101010101" pitchFamily="2" charset="-122"/>
              </a:rPr>
              <a:t>        </a:t>
            </a:r>
            <a:r>
              <a:rPr lang="en-US" altLang="zh-CN" sz="1800" kern="0" dirty="0" err="1">
                <a:ea typeface="宋体" panose="02010600030101010101" pitchFamily="2" charset="-122"/>
              </a:rPr>
              <a:t>person.display</a:t>
            </a:r>
            <a:r>
              <a:rPr lang="en-US" altLang="zh-CN" sz="1800" kern="0" dirty="0">
                <a:ea typeface="宋体" panose="02010600030101010101" pitchFamily="2" charset="-122"/>
              </a:rPr>
              <a:t>();</a:t>
            </a:r>
          </a:p>
          <a:p>
            <a:pPr marL="0" indent="0">
              <a:buNone/>
              <a:defRPr/>
            </a:pPr>
            <a:r>
              <a:rPr lang="en-US" altLang="zh-CN" sz="1800" kern="0" dirty="0">
                <a:ea typeface="宋体" panose="02010600030101010101" pitchFamily="2" charset="-122"/>
              </a:rPr>
              <a:t>        person = new Teacher(); //</a:t>
            </a:r>
            <a:r>
              <a:rPr lang="zh-CN" altLang="en-US" sz="1800" kern="0" dirty="0">
                <a:ea typeface="宋体" panose="02010600030101010101" pitchFamily="2" charset="-122"/>
              </a:rPr>
              <a:t>向上转型</a:t>
            </a:r>
            <a:endParaRPr lang="en-US" altLang="zh-CN" sz="1800" kern="0" dirty="0">
              <a:ea typeface="宋体" panose="02010600030101010101" pitchFamily="2" charset="-122"/>
            </a:endParaRPr>
          </a:p>
          <a:p>
            <a:pPr marL="0" indent="0">
              <a:buNone/>
              <a:defRPr/>
            </a:pPr>
            <a:r>
              <a:rPr lang="en-US" altLang="zh-CN" sz="1800" kern="0" dirty="0">
                <a:ea typeface="宋体" panose="02010600030101010101" pitchFamily="2" charset="-122"/>
              </a:rPr>
              <a:t>        </a:t>
            </a:r>
            <a:r>
              <a:rPr lang="en-US" altLang="zh-CN" sz="1800" kern="0" dirty="0" err="1">
                <a:ea typeface="宋体" panose="02010600030101010101" pitchFamily="2" charset="-122"/>
              </a:rPr>
              <a:t>person.display</a:t>
            </a:r>
            <a:r>
              <a:rPr lang="en-US" altLang="zh-CN" sz="1800" kern="0" dirty="0">
                <a:ea typeface="宋体" panose="02010600030101010101" pitchFamily="2" charset="-122"/>
              </a:rPr>
              <a:t>();</a:t>
            </a:r>
          </a:p>
          <a:p>
            <a:pPr marL="0" indent="0">
              <a:buNone/>
              <a:defRPr/>
            </a:pPr>
            <a:r>
              <a:rPr lang="en-US" altLang="zh-CN" sz="1800" kern="0" dirty="0">
                <a:ea typeface="宋体" panose="02010600030101010101" pitchFamily="2" charset="-122"/>
              </a:rPr>
              <a:t>        person = new Student(); //</a:t>
            </a:r>
            <a:r>
              <a:rPr lang="zh-CN" altLang="en-US" sz="1800" kern="0" dirty="0">
                <a:ea typeface="宋体" panose="02010600030101010101" pitchFamily="2" charset="-122"/>
              </a:rPr>
              <a:t>向上转型</a:t>
            </a:r>
            <a:endParaRPr lang="en-US" altLang="zh-CN" sz="1800" kern="0" dirty="0">
              <a:ea typeface="宋体" panose="02010600030101010101" pitchFamily="2" charset="-122"/>
            </a:endParaRPr>
          </a:p>
          <a:p>
            <a:pPr marL="0" indent="0">
              <a:buNone/>
              <a:defRPr/>
            </a:pPr>
            <a:r>
              <a:rPr lang="en-US" altLang="zh-CN" sz="1800" kern="0" dirty="0">
                <a:ea typeface="宋体" panose="02010600030101010101" pitchFamily="2" charset="-122"/>
              </a:rPr>
              <a:t>        </a:t>
            </a:r>
            <a:r>
              <a:rPr lang="en-US" altLang="zh-CN" sz="1800" kern="0" dirty="0" err="1">
                <a:ea typeface="宋体" panose="02010600030101010101" pitchFamily="2" charset="-122"/>
              </a:rPr>
              <a:t>person.display</a:t>
            </a:r>
            <a:r>
              <a:rPr lang="en-US" altLang="zh-CN" sz="1800" kern="0" dirty="0">
                <a:ea typeface="宋体" panose="02010600030101010101" pitchFamily="2" charset="-122"/>
              </a:rPr>
              <a:t>();</a:t>
            </a:r>
          </a:p>
          <a:p>
            <a:pPr marL="0" indent="0">
              <a:buNone/>
              <a:defRPr/>
            </a:pPr>
            <a:r>
              <a:rPr lang="en-US" altLang="zh-CN" sz="1800" kern="0" dirty="0">
                <a:ea typeface="宋体" panose="02010600030101010101" pitchFamily="2" charset="-122"/>
              </a:rPr>
              <a:t>        // </a:t>
            </a:r>
            <a:r>
              <a:rPr lang="en-US" altLang="zh-CN" sz="1800" kern="0" dirty="0" err="1">
                <a:ea typeface="宋体" panose="02010600030101010101" pitchFamily="2" charset="-122"/>
              </a:rPr>
              <a:t>person.displayEx</a:t>
            </a:r>
            <a:r>
              <a:rPr lang="en-US" altLang="zh-CN" sz="1800" kern="0" dirty="0">
                <a:ea typeface="宋体" panose="02010600030101010101" pitchFamily="2" charset="-122"/>
              </a:rPr>
              <a:t>();</a:t>
            </a:r>
            <a:r>
              <a:rPr lang="en-US" altLang="zh-CN" sz="1800" kern="0" dirty="0">
                <a:solidFill>
                  <a:srgbClr val="FF0000"/>
                </a:solidFill>
                <a:ea typeface="宋体" panose="02010600030101010101" pitchFamily="2" charset="-122"/>
              </a:rPr>
              <a:t>//</a:t>
            </a:r>
            <a:r>
              <a:rPr lang="zh-CN" altLang="en-US" sz="1800" kern="0" dirty="0">
                <a:solidFill>
                  <a:srgbClr val="FF0000"/>
                </a:solidFill>
                <a:ea typeface="宋体" panose="02010600030101010101" pitchFamily="2" charset="-122"/>
              </a:rPr>
              <a:t>编译错误</a:t>
            </a:r>
            <a:endParaRPr lang="en-US" altLang="zh-CN" sz="1800" kern="0" dirty="0">
              <a:solidFill>
                <a:srgbClr val="FF0000"/>
              </a:solidFill>
              <a:ea typeface="宋体" panose="02010600030101010101" pitchFamily="2" charset="-122"/>
            </a:endParaRPr>
          </a:p>
          <a:p>
            <a:pPr marL="0" indent="0">
              <a:buNone/>
              <a:defRPr/>
            </a:pPr>
            <a:r>
              <a:rPr lang="en-US" altLang="zh-CN" sz="1800" kern="0" dirty="0">
                <a:ea typeface="宋体" panose="02010600030101010101" pitchFamily="2" charset="-122"/>
              </a:rPr>
              <a:t>    }</a:t>
            </a:r>
          </a:p>
          <a:p>
            <a:pPr marL="0" indent="0">
              <a:buNone/>
              <a:defRPr/>
            </a:pPr>
            <a:r>
              <a:rPr lang="en-US" altLang="zh-CN" sz="1800" kern="0" dirty="0">
                <a:ea typeface="宋体" panose="02010600030101010101" pitchFamily="2" charset="-122"/>
              </a:rPr>
              <a:t>}</a:t>
            </a:r>
          </a:p>
        </p:txBody>
      </p:sp>
      <p:graphicFrame>
        <p:nvGraphicFramePr>
          <p:cNvPr id="5" name="Group 3"/>
          <p:cNvGraphicFramePr>
            <a:graphicFrameLocks noGrp="1"/>
          </p:cNvGraphicFramePr>
          <p:nvPr/>
        </p:nvGraphicFramePr>
        <p:xfrm>
          <a:off x="1055440" y="1009864"/>
          <a:ext cx="2000250" cy="1123221"/>
        </p:xfrm>
        <a:graphic>
          <a:graphicData uri="http://schemas.openxmlformats.org/drawingml/2006/table">
            <a:tbl>
              <a:tblPr/>
              <a:tblGrid>
                <a:gridCol w="2000250">
                  <a:extLst>
                    <a:ext uri="{9D8B030D-6E8A-4147-A177-3AD203B41FA5}">
                      <a16:colId xmlns:a16="http://schemas.microsoft.com/office/drawing/2014/main" val="20000"/>
                    </a:ext>
                  </a:extLst>
                </a:gridCol>
              </a:tblGrid>
              <a:tr h="28410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Person</a:t>
                      </a:r>
                      <a:endParaRPr kumimoji="0" lang="zh-CN" altLang="en-US"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8410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+display()</a:t>
                      </a:r>
                      <a:endParaRPr kumimoji="0" lang="zh-CN" altLang="en-US" sz="1600" b="1" i="0" u="none" strike="noStrike" cap="none" normalizeH="0" baseline="0" dirty="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1"/>
                  </a:ext>
                </a:extLst>
              </a:tr>
              <a:tr h="45255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-name</a:t>
                      </a:r>
                      <a:endParaRPr kumimoji="0" lang="zh-CN" altLang="en-US" sz="1600" b="1" i="0" u="none" strike="noStrike" cap="none" normalizeH="0" baseline="0" dirty="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2"/>
                  </a:ext>
                </a:extLst>
              </a:tr>
            </a:tbl>
          </a:graphicData>
        </a:graphic>
      </p:graphicFrame>
      <p:graphicFrame>
        <p:nvGraphicFramePr>
          <p:cNvPr id="13" name="Group 3"/>
          <p:cNvGraphicFramePr>
            <a:graphicFrameLocks noGrp="1"/>
          </p:cNvGraphicFramePr>
          <p:nvPr/>
        </p:nvGraphicFramePr>
        <p:xfrm>
          <a:off x="3394001" y="2755222"/>
          <a:ext cx="2000250" cy="1249842"/>
        </p:xfrm>
        <a:graphic>
          <a:graphicData uri="http://schemas.openxmlformats.org/drawingml/2006/table">
            <a:tbl>
              <a:tblPr/>
              <a:tblGrid>
                <a:gridCol w="2000250">
                  <a:extLst>
                    <a:ext uri="{9D8B030D-6E8A-4147-A177-3AD203B41FA5}">
                      <a16:colId xmlns:a16="http://schemas.microsoft.com/office/drawing/2014/main" val="20000"/>
                    </a:ext>
                  </a:extLst>
                </a:gridCol>
              </a:tblGrid>
              <a:tr h="288641">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Student</a:t>
                      </a:r>
                      <a:endParaRPr kumimoji="0" lang="zh-CN" altLang="en-US"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3083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+display()</a:t>
                      </a: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600" b="1" i="0" u="none" strike="noStrike" cap="none" normalizeH="0" baseline="0" dirty="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sz="1600" b="1" i="0" u="none" strike="noStrike" cap="none" normalizeH="0" baseline="0" dirty="0" err="1">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displayEx</a:t>
                      </a:r>
                      <a:r>
                        <a:rPr kumimoji="0" lang="en-US" altLang="zh-CN" sz="1600" b="1" i="0" u="none" strike="noStrike" cap="none" normalizeH="0" baseline="0" dirty="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a:t>
                      </a:r>
                      <a:endParaRPr kumimoji="0" lang="zh-CN" altLang="en-US" sz="1600" b="1" i="0" u="none" strike="noStrike" cap="none" normalizeH="0" baseline="0" dirty="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1"/>
                  </a:ext>
                </a:extLst>
              </a:tr>
              <a:tr h="288641">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600" b="1" i="0" u="none" strike="noStrike" cap="none" normalizeH="0" baseline="0" dirty="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2"/>
                  </a:ext>
                </a:extLst>
              </a:tr>
            </a:tbl>
          </a:graphicData>
        </a:graphic>
      </p:graphicFrame>
      <p:graphicFrame>
        <p:nvGraphicFramePr>
          <p:cNvPr id="14" name="Group 3"/>
          <p:cNvGraphicFramePr>
            <a:graphicFrameLocks noGrp="1"/>
          </p:cNvGraphicFramePr>
          <p:nvPr/>
        </p:nvGraphicFramePr>
        <p:xfrm>
          <a:off x="1055440" y="2755222"/>
          <a:ext cx="2000250" cy="1071088"/>
        </p:xfrm>
        <a:graphic>
          <a:graphicData uri="http://schemas.openxmlformats.org/drawingml/2006/table">
            <a:tbl>
              <a:tblPr/>
              <a:tblGrid>
                <a:gridCol w="2000250">
                  <a:extLst>
                    <a:ext uri="{9D8B030D-6E8A-4147-A177-3AD203B41FA5}">
                      <a16:colId xmlns:a16="http://schemas.microsoft.com/office/drawing/2014/main" val="20000"/>
                    </a:ext>
                  </a:extLst>
                </a:gridCol>
              </a:tblGrid>
              <a:tr h="231838">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Teacher</a:t>
                      </a:r>
                      <a:endParaRPr kumimoji="0" lang="zh-CN" altLang="en-US"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0042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sz="1600" b="1" i="0" u="none" strike="noStrike" cap="none" normalizeH="0" baseline="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display()</a:t>
                      </a:r>
                      <a:endParaRPr kumimoji="0" lang="en-US" altLang="zh-CN" sz="1600" b="1" i="0" u="none" strike="noStrike" cap="none" normalizeH="0" baseline="0" dirty="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1"/>
                  </a:ext>
                </a:extLst>
              </a:tr>
              <a:tr h="23183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600" b="1" i="0" u="none" strike="noStrike" cap="none" normalizeH="0" baseline="0" dirty="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2"/>
                  </a:ext>
                </a:extLst>
              </a:tr>
            </a:tbl>
          </a:graphicData>
        </a:graphic>
      </p:graphicFrame>
      <p:sp>
        <p:nvSpPr>
          <p:cNvPr id="15" name="等腰三角形 14"/>
          <p:cNvSpPr/>
          <p:nvPr/>
        </p:nvSpPr>
        <p:spPr bwMode="auto">
          <a:xfrm>
            <a:off x="1947553" y="2138661"/>
            <a:ext cx="216024" cy="216024"/>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rgbClr val="A50021"/>
              </a:solidFill>
              <a:effectLst/>
              <a:latin typeface="Arial" panose="020B0604020202020204" pitchFamily="34" charset="0"/>
              <a:ea typeface="宋体" panose="02010600030101010101" pitchFamily="2" charset="-122"/>
            </a:endParaRPr>
          </a:p>
        </p:txBody>
      </p:sp>
      <p:cxnSp>
        <p:nvCxnSpPr>
          <p:cNvPr id="17" name="直接连接符 16"/>
          <p:cNvCxnSpPr>
            <a:stCxn id="15" idx="3"/>
          </p:cNvCxnSpPr>
          <p:nvPr/>
        </p:nvCxnSpPr>
        <p:spPr bwMode="auto">
          <a:xfrm>
            <a:off x="2055565" y="2354685"/>
            <a:ext cx="0" cy="40053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p:cNvCxnSpPr/>
          <p:nvPr/>
        </p:nvCxnSpPr>
        <p:spPr bwMode="auto">
          <a:xfrm>
            <a:off x="2055565" y="2554953"/>
            <a:ext cx="2338561"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21"/>
          <p:cNvCxnSpPr>
            <a:endCxn id="13" idx="0"/>
          </p:cNvCxnSpPr>
          <p:nvPr/>
        </p:nvCxnSpPr>
        <p:spPr bwMode="auto">
          <a:xfrm>
            <a:off x="4394126" y="2554953"/>
            <a:ext cx="0" cy="20026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矩形 11"/>
          <p:cNvSpPr/>
          <p:nvPr/>
        </p:nvSpPr>
        <p:spPr>
          <a:xfrm>
            <a:off x="7752829" y="4917067"/>
            <a:ext cx="2016224" cy="1200329"/>
          </a:xfrm>
          <a:prstGeom prst="rect">
            <a:avLst/>
          </a:prstGeom>
          <a:solidFill>
            <a:srgbClr val="FFCC99"/>
          </a:solidFill>
          <a:ln>
            <a:solidFill>
              <a:schemeClr val="bg1"/>
            </a:solidFill>
          </a:ln>
        </p:spPr>
        <p:txBody>
          <a:bodyPr wrap="square">
            <a:spAutoFit/>
          </a:bodyPr>
          <a:lstStyle/>
          <a:p>
            <a:pPr>
              <a:defRPr/>
            </a:pPr>
            <a:r>
              <a:rPr lang="zh-CN" altLang="en-US" sz="1800" dirty="0">
                <a:solidFill>
                  <a:schemeClr val="tx1"/>
                </a:solidFill>
                <a:ea typeface="宋体" panose="02010600030101010101" pitchFamily="2" charset="-122"/>
              </a:rPr>
              <a:t>输出结果：</a:t>
            </a:r>
            <a:endParaRPr lang="en-US" altLang="zh-CN" sz="1800" dirty="0">
              <a:solidFill>
                <a:schemeClr val="tx1"/>
              </a:solidFill>
              <a:ea typeface="宋体" panose="02010600030101010101" pitchFamily="2" charset="-122"/>
            </a:endParaRPr>
          </a:p>
          <a:p>
            <a:pPr>
              <a:defRPr/>
            </a:pPr>
            <a:r>
              <a:rPr lang="en-US" altLang="zh-CN" sz="1800" dirty="0">
                <a:solidFill>
                  <a:schemeClr val="tx1"/>
                </a:solidFill>
                <a:ea typeface="宋体" panose="02010600030101010101" pitchFamily="2" charset="-122"/>
              </a:rPr>
              <a:t>Person display</a:t>
            </a:r>
          </a:p>
          <a:p>
            <a:pPr>
              <a:defRPr/>
            </a:pPr>
            <a:r>
              <a:rPr lang="en-US" altLang="zh-CN" sz="1800" dirty="0">
                <a:solidFill>
                  <a:schemeClr val="tx1"/>
                </a:solidFill>
                <a:ea typeface="宋体" panose="02010600030101010101" pitchFamily="2" charset="-122"/>
              </a:rPr>
              <a:t>Teacher display</a:t>
            </a:r>
          </a:p>
          <a:p>
            <a:pPr>
              <a:defRPr/>
            </a:pPr>
            <a:r>
              <a:rPr lang="en-US" altLang="zh-CN" sz="1800" dirty="0">
                <a:solidFill>
                  <a:schemeClr val="tx1"/>
                </a:solidFill>
                <a:ea typeface="宋体" panose="02010600030101010101" pitchFamily="2" charset="-122"/>
              </a:rPr>
              <a:t>Student display</a:t>
            </a:r>
          </a:p>
        </p:txBody>
      </p:sp>
      <p:sp>
        <p:nvSpPr>
          <p:cNvPr id="16" name="矩形 15"/>
          <p:cNvSpPr/>
          <p:nvPr/>
        </p:nvSpPr>
        <p:spPr>
          <a:xfrm>
            <a:off x="335360" y="4077072"/>
            <a:ext cx="5328592" cy="2693035"/>
          </a:xfrm>
          <a:prstGeom prst="rect">
            <a:avLst/>
          </a:prstGeom>
          <a:solidFill>
            <a:srgbClr val="FFCC99"/>
          </a:solidFill>
          <a:ln>
            <a:solidFill>
              <a:schemeClr val="bg1"/>
            </a:solidFill>
          </a:ln>
        </p:spPr>
        <p:txBody>
          <a:bodyPr wrap="square">
            <a:spAutoFit/>
          </a:bodyPr>
          <a:lstStyle/>
          <a:p>
            <a:pPr eaLnBrk="0" hangingPunct="0">
              <a:spcBef>
                <a:spcPct val="20000"/>
              </a:spcBef>
              <a:defRPr/>
            </a:pPr>
            <a:r>
              <a:rPr lang="en-US" altLang="zh-CN" sz="1800" kern="0" dirty="0">
                <a:solidFill>
                  <a:schemeClr val="tx1"/>
                </a:solidFill>
                <a:latin typeface="微软雅黑" panose="020B0503020204020204" pitchFamily="34" charset="-122"/>
                <a:ea typeface="宋体" panose="02010600030101010101" pitchFamily="2" charset="-122"/>
              </a:rPr>
              <a:t>class Student extends Person {</a:t>
            </a:r>
          </a:p>
          <a:p>
            <a:pPr marL="0" lvl="1" eaLnBrk="0" hangingPunct="0">
              <a:spcBef>
                <a:spcPct val="20000"/>
              </a:spcBef>
              <a:defRPr/>
            </a:pPr>
            <a:r>
              <a:rPr lang="en-US" altLang="zh-CN" sz="1800" kern="0" dirty="0">
                <a:solidFill>
                  <a:schemeClr val="tx1"/>
                </a:solidFill>
                <a:latin typeface="微软雅黑" panose="020B0503020204020204" pitchFamily="34" charset="-122"/>
                <a:ea typeface="宋体" panose="02010600030101010101" pitchFamily="2" charset="-122"/>
              </a:rPr>
              <a:t>    public void display() {</a:t>
            </a:r>
          </a:p>
          <a:p>
            <a:pPr marL="0" lvl="1" eaLnBrk="0" hangingPunct="0">
              <a:spcBef>
                <a:spcPct val="20000"/>
              </a:spcBef>
              <a:defRPr/>
            </a:pPr>
            <a:r>
              <a:rPr lang="en-US" altLang="zh-CN" sz="1800" kern="0" dirty="0">
                <a:solidFill>
                  <a:schemeClr val="tx1"/>
                </a:solidFill>
                <a:latin typeface="微软雅黑" panose="020B0503020204020204" pitchFamily="34" charset="-122"/>
                <a:ea typeface="宋体" panose="02010600030101010101" pitchFamily="2" charset="-122"/>
              </a:rPr>
              <a:t>        </a:t>
            </a:r>
            <a:r>
              <a:rPr lang="en-US" altLang="zh-CN" sz="1800" kern="0" dirty="0" err="1">
                <a:solidFill>
                  <a:schemeClr val="tx1"/>
                </a:solidFill>
                <a:latin typeface="微软雅黑" panose="020B0503020204020204" pitchFamily="34" charset="-122"/>
                <a:ea typeface="宋体" panose="02010600030101010101" pitchFamily="2" charset="-122"/>
              </a:rPr>
              <a:t>System.out.println</a:t>
            </a:r>
            <a:r>
              <a:rPr lang="en-US" altLang="zh-CN" sz="1800" kern="0" dirty="0">
                <a:solidFill>
                  <a:schemeClr val="tx1"/>
                </a:solidFill>
                <a:latin typeface="微软雅黑" panose="020B0503020204020204" pitchFamily="34" charset="-122"/>
                <a:ea typeface="宋体" panose="02010600030101010101" pitchFamily="2" charset="-122"/>
              </a:rPr>
              <a:t>("Student display");</a:t>
            </a:r>
          </a:p>
          <a:p>
            <a:pPr marL="0" lvl="1" eaLnBrk="0" hangingPunct="0">
              <a:spcBef>
                <a:spcPct val="20000"/>
              </a:spcBef>
              <a:defRPr/>
            </a:pPr>
            <a:r>
              <a:rPr lang="en-US" altLang="zh-CN" sz="1800" kern="0" dirty="0">
                <a:solidFill>
                  <a:schemeClr val="tx1"/>
                </a:solidFill>
                <a:latin typeface="微软雅黑" panose="020B0503020204020204" pitchFamily="34" charset="-122"/>
                <a:ea typeface="宋体" panose="02010600030101010101" pitchFamily="2" charset="-122"/>
              </a:rPr>
              <a:t>    }</a:t>
            </a:r>
          </a:p>
          <a:p>
            <a:pPr marL="0" lvl="1" eaLnBrk="0" hangingPunct="0">
              <a:spcBef>
                <a:spcPct val="20000"/>
              </a:spcBef>
              <a:defRPr/>
            </a:pPr>
            <a:r>
              <a:rPr lang="en-US" altLang="zh-CN" sz="1800" kern="0" dirty="0">
                <a:solidFill>
                  <a:schemeClr val="tx1"/>
                </a:solidFill>
                <a:latin typeface="微软雅黑" panose="020B0503020204020204" pitchFamily="34" charset="-122"/>
                <a:ea typeface="宋体" panose="02010600030101010101" pitchFamily="2" charset="-122"/>
              </a:rPr>
              <a:t>    public void </a:t>
            </a:r>
            <a:r>
              <a:rPr lang="en-US" altLang="zh-CN" sz="1800" kern="0" dirty="0" err="1">
                <a:solidFill>
                  <a:schemeClr val="tx1"/>
                </a:solidFill>
                <a:latin typeface="微软雅黑" panose="020B0503020204020204" pitchFamily="34" charset="-122"/>
                <a:ea typeface="宋体" panose="02010600030101010101" pitchFamily="2" charset="-122"/>
              </a:rPr>
              <a:t>displayEx</a:t>
            </a:r>
            <a:r>
              <a:rPr lang="en-US" altLang="zh-CN" sz="1800" kern="0" dirty="0">
                <a:solidFill>
                  <a:schemeClr val="tx1"/>
                </a:solidFill>
                <a:latin typeface="微软雅黑" panose="020B0503020204020204" pitchFamily="34" charset="-122"/>
                <a:ea typeface="宋体" panose="02010600030101010101" pitchFamily="2" charset="-122"/>
              </a:rPr>
              <a:t> {</a:t>
            </a:r>
          </a:p>
          <a:p>
            <a:pPr marL="0" lvl="1" eaLnBrk="0" hangingPunct="0">
              <a:spcBef>
                <a:spcPct val="20000"/>
              </a:spcBef>
              <a:defRPr/>
            </a:pPr>
            <a:r>
              <a:rPr lang="en-US" altLang="zh-CN" sz="1800" kern="0" dirty="0">
                <a:solidFill>
                  <a:schemeClr val="tx1"/>
                </a:solidFill>
                <a:latin typeface="微软雅黑" panose="020B0503020204020204" pitchFamily="34" charset="-122"/>
                <a:ea typeface="宋体" panose="02010600030101010101" pitchFamily="2" charset="-122"/>
              </a:rPr>
              <a:t>       </a:t>
            </a:r>
            <a:r>
              <a:rPr lang="en-US" altLang="zh-CN" sz="1800" kern="0" dirty="0" err="1">
                <a:solidFill>
                  <a:schemeClr val="tx1"/>
                </a:solidFill>
                <a:latin typeface="微软雅黑" panose="020B0503020204020204" pitchFamily="34" charset="-122"/>
                <a:ea typeface="宋体" panose="02010600030101010101" pitchFamily="2" charset="-122"/>
              </a:rPr>
              <a:t>System.out.println</a:t>
            </a:r>
            <a:r>
              <a:rPr lang="en-US" altLang="zh-CN" sz="1800" kern="0" dirty="0">
                <a:solidFill>
                  <a:schemeClr val="tx1"/>
                </a:solidFill>
                <a:latin typeface="微软雅黑" panose="020B0503020204020204" pitchFamily="34" charset="-122"/>
                <a:ea typeface="宋体" panose="02010600030101010101" pitchFamily="2" charset="-122"/>
              </a:rPr>
              <a:t>("Extend from Person");</a:t>
            </a:r>
          </a:p>
          <a:p>
            <a:pPr marL="0" lvl="1" eaLnBrk="0" hangingPunct="0">
              <a:spcBef>
                <a:spcPct val="20000"/>
              </a:spcBef>
              <a:defRPr/>
            </a:pPr>
            <a:r>
              <a:rPr lang="en-US" altLang="zh-CN" sz="1800" kern="0" dirty="0">
                <a:solidFill>
                  <a:schemeClr val="tx1"/>
                </a:solidFill>
                <a:latin typeface="微软雅黑" panose="020B0503020204020204" pitchFamily="34" charset="-122"/>
                <a:ea typeface="宋体" panose="02010600030101010101" pitchFamily="2" charset="-122"/>
              </a:rPr>
              <a:t>    }</a:t>
            </a:r>
          </a:p>
          <a:p>
            <a:pPr eaLnBrk="0" hangingPunct="0">
              <a:spcBef>
                <a:spcPct val="20000"/>
              </a:spcBef>
              <a:defRPr/>
            </a:pPr>
            <a:r>
              <a:rPr lang="en-US" altLang="zh-CN" sz="1800" kern="0" dirty="0">
                <a:solidFill>
                  <a:schemeClr val="tx1"/>
                </a:solidFill>
                <a:latin typeface="微软雅黑" panose="020B0503020204020204" pitchFamily="34" charset="-122"/>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6" grpId="0" bldLvl="0" animBg="1"/>
    </p:bldLst>
  </p:timing>
</p:sld>
</file>

<file path=ppt/theme/theme1.xml><?xml version="1.0" encoding="utf-8"?>
<a:theme xmlns:a="http://schemas.openxmlformats.org/drawingml/2006/main" name="3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2000" b="0" i="0" u="none" strike="noStrike" cap="none" normalizeH="0" baseline="0" smtClean="0">
            <a:ln>
              <a:noFill/>
            </a:ln>
            <a:solidFill>
              <a:srgbClr val="A5002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2000" b="0" i="0" u="none" strike="noStrike" cap="none" normalizeH="0" baseline="0" smtClean="0">
            <a:ln>
              <a:noFill/>
            </a:ln>
            <a:solidFill>
              <a:srgbClr val="A50021"/>
            </a:solidFill>
            <a:effectLst/>
            <a:latin typeface="Arial" panose="020B0604020202020204" pitchFamily="34" charset="0"/>
            <a:ea typeface="宋体" panose="02010600030101010101"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923</Words>
  <Application>Microsoft Office PowerPoint</Application>
  <PresentationFormat>宽屏</PresentationFormat>
  <Paragraphs>110</Paragraphs>
  <Slides>13</Slides>
  <Notes>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华文新魏</vt:lpstr>
      <vt:lpstr>微软雅黑</vt:lpstr>
      <vt:lpstr>Arial</vt:lpstr>
      <vt:lpstr>Courier New</vt:lpstr>
      <vt:lpstr>3_Default Design</vt:lpstr>
      <vt:lpstr>第七章  多态 </vt:lpstr>
      <vt:lpstr>讲授思路</vt:lpstr>
      <vt:lpstr>多态的概念</vt:lpstr>
      <vt:lpstr>多态的条件</vt:lpstr>
      <vt:lpstr>多态的实现</vt:lpstr>
      <vt:lpstr>多态的实现</vt:lpstr>
      <vt:lpstr>多态的实现</vt:lpstr>
      <vt:lpstr>多态的实现</vt:lpstr>
      <vt:lpstr>多态的实现</vt:lpstr>
      <vt:lpstr>多态的实现</vt:lpstr>
      <vt:lpstr>多态的编程应用</vt:lpstr>
      <vt:lpstr>总结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注释、标识符、关键字</dc:title>
  <dc:creator>onest</dc:creator>
  <cp:lastModifiedBy> </cp:lastModifiedBy>
  <cp:revision>173</cp:revision>
  <dcterms:created xsi:type="dcterms:W3CDTF">2019-06-13T01:01:00Z</dcterms:created>
  <dcterms:modified xsi:type="dcterms:W3CDTF">2019-10-22T00:30:58Z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