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0" r:id="rId3"/>
    <p:sldId id="269" r:id="rId4"/>
    <p:sldId id="264" r:id="rId5"/>
    <p:sldId id="265" r:id="rId6"/>
    <p:sldId id="266" r:id="rId7"/>
    <p:sldId id="267" r:id="rId8"/>
    <p:sldId id="268"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81" autoAdjust="0"/>
  </p:normalViewPr>
  <p:slideViewPr>
    <p:cSldViewPr snapToGrid="0">
      <p:cViewPr varScale="1">
        <p:scale>
          <a:sx n="50" d="100"/>
          <a:sy n="50" d="100"/>
        </p:scale>
        <p:origin x="118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0828C8-CD9D-49E7-84F3-A4483D6B590B}" type="datetimeFigureOut">
              <a:rPr lang="zh-CN" altLang="en-US" smtClean="0"/>
              <a:t>2020/9/10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CA61A-39FA-436C-B10A-CF8951DEB454}" type="slidenum">
              <a:rPr lang="zh-CN" altLang="en-US" smtClean="0"/>
              <a:t>‹#›</a:t>
            </a:fld>
            <a:endParaRPr lang="zh-CN" altLang="en-US"/>
          </a:p>
        </p:txBody>
      </p:sp>
    </p:spTree>
    <p:extLst>
      <p:ext uri="{BB962C8B-B14F-4D97-AF65-F5344CB8AC3E}">
        <p14:creationId xmlns:p14="http://schemas.microsoft.com/office/powerpoint/2010/main" val="2574876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aike.baidu.com/item/%E8%81%94%E5%90%88%E5%9B%BD%E6%95%99%E7%A7%91%E6%96%87%E7%BB%84%E7%BB%87"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baike.baidu.com/item/%E4%B8%96%E7%95%8C%E9%81%97%E4%BA%A7%E5%90%8D%E5%BD%95"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开头</a:t>
            </a:r>
          </a:p>
        </p:txBody>
      </p:sp>
      <p:sp>
        <p:nvSpPr>
          <p:cNvPr id="4" name="灯片编号占位符 3"/>
          <p:cNvSpPr>
            <a:spLocks noGrp="1"/>
          </p:cNvSpPr>
          <p:nvPr>
            <p:ph type="sldNum" sz="quarter" idx="5"/>
          </p:nvPr>
        </p:nvSpPr>
        <p:spPr/>
        <p:txBody>
          <a:bodyPr/>
          <a:lstStyle/>
          <a:p>
            <a:fld id="{9AFCA61A-39FA-436C-B10A-CF8951DEB454}" type="slidenum">
              <a:rPr lang="zh-CN" altLang="en-US" smtClean="0"/>
              <a:t>1</a:t>
            </a:fld>
            <a:endParaRPr lang="zh-CN" altLang="en-US"/>
          </a:p>
        </p:txBody>
      </p:sp>
    </p:spTree>
    <p:extLst>
      <p:ext uri="{BB962C8B-B14F-4D97-AF65-F5344CB8AC3E}">
        <p14:creationId xmlns:p14="http://schemas.microsoft.com/office/powerpoint/2010/main" val="603734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FCA61A-39FA-436C-B10A-CF8951DEB454}" type="slidenum">
              <a:rPr lang="zh-CN" altLang="en-US" smtClean="0"/>
              <a:t>2</a:t>
            </a:fld>
            <a:endParaRPr lang="zh-CN" altLang="en-US"/>
          </a:p>
        </p:txBody>
      </p:sp>
    </p:spTree>
    <p:extLst>
      <p:ext uri="{BB962C8B-B14F-4D97-AF65-F5344CB8AC3E}">
        <p14:creationId xmlns:p14="http://schemas.microsoft.com/office/powerpoint/2010/main" val="3004280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简介</a:t>
            </a:r>
            <a:endParaRPr lang="en-US" altLang="zh-CN" dirty="0"/>
          </a:p>
          <a:p>
            <a:r>
              <a:rPr lang="zh-CN" altLang="en-US" dirty="0"/>
              <a:t>兵马俑又称兵马俑或兵马俑，是我国首批国家重点文物保护单位、首批中国世界遗产地。</a:t>
            </a:r>
          </a:p>
        </p:txBody>
      </p:sp>
      <p:sp>
        <p:nvSpPr>
          <p:cNvPr id="4" name="灯片编号占位符 3"/>
          <p:cNvSpPr>
            <a:spLocks noGrp="1"/>
          </p:cNvSpPr>
          <p:nvPr>
            <p:ph type="sldNum" sz="quarter" idx="5"/>
          </p:nvPr>
        </p:nvSpPr>
        <p:spPr/>
        <p:txBody>
          <a:bodyPr/>
          <a:lstStyle/>
          <a:p>
            <a:fld id="{9AFCA61A-39FA-436C-B10A-CF8951DEB454}" type="slidenum">
              <a:rPr lang="zh-CN" altLang="en-US" smtClean="0"/>
              <a:t>3</a:t>
            </a:fld>
            <a:endParaRPr lang="zh-CN" altLang="en-US"/>
          </a:p>
        </p:txBody>
      </p:sp>
    </p:spTree>
    <p:extLst>
      <p:ext uri="{BB962C8B-B14F-4D97-AF65-F5344CB8AC3E}">
        <p14:creationId xmlns:p14="http://schemas.microsoft.com/office/powerpoint/2010/main" val="2164308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方位</a:t>
            </a:r>
            <a:endParaRPr lang="en-US" altLang="zh-CN" dirty="0"/>
          </a:p>
          <a:p>
            <a:r>
              <a:rPr lang="zh-CN" altLang="en-US" dirty="0"/>
              <a:t>位于陕西省西安市临潼区秦始皇陵以东</a:t>
            </a:r>
            <a:r>
              <a:rPr lang="en-US" altLang="zh-CN" dirty="0"/>
              <a:t>1.5</a:t>
            </a:r>
            <a:r>
              <a:rPr lang="zh-CN" altLang="en-US" dirty="0"/>
              <a:t>公里处的兵马俑坑内。</a:t>
            </a:r>
          </a:p>
        </p:txBody>
      </p:sp>
      <p:sp>
        <p:nvSpPr>
          <p:cNvPr id="4" name="灯片编号占位符 3"/>
          <p:cNvSpPr>
            <a:spLocks noGrp="1"/>
          </p:cNvSpPr>
          <p:nvPr>
            <p:ph type="sldNum" sz="quarter" idx="5"/>
          </p:nvPr>
        </p:nvSpPr>
        <p:spPr/>
        <p:txBody>
          <a:bodyPr/>
          <a:lstStyle/>
          <a:p>
            <a:fld id="{9AFCA61A-39FA-436C-B10A-CF8951DEB454}" type="slidenum">
              <a:rPr lang="zh-CN" altLang="en-US" smtClean="0"/>
              <a:t>4</a:t>
            </a:fld>
            <a:endParaRPr lang="zh-CN" altLang="en-US"/>
          </a:p>
        </p:txBody>
      </p:sp>
    </p:spTree>
    <p:extLst>
      <p:ext uri="{BB962C8B-B14F-4D97-AF65-F5344CB8AC3E}">
        <p14:creationId xmlns:p14="http://schemas.microsoft.com/office/powerpoint/2010/main" val="940623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特征</a:t>
            </a:r>
          </a:p>
        </p:txBody>
      </p:sp>
      <p:sp>
        <p:nvSpPr>
          <p:cNvPr id="4" name="灯片编号占位符 3"/>
          <p:cNvSpPr>
            <a:spLocks noGrp="1"/>
          </p:cNvSpPr>
          <p:nvPr>
            <p:ph type="sldNum" sz="quarter" idx="5"/>
          </p:nvPr>
        </p:nvSpPr>
        <p:spPr/>
        <p:txBody>
          <a:bodyPr/>
          <a:lstStyle/>
          <a:p>
            <a:fld id="{9AFCA61A-39FA-436C-B10A-CF8951DEB454}" type="slidenum">
              <a:rPr lang="zh-CN" altLang="en-US" smtClean="0"/>
              <a:t>5</a:t>
            </a:fld>
            <a:endParaRPr lang="zh-CN" altLang="en-US"/>
          </a:p>
        </p:txBody>
      </p:sp>
    </p:spTree>
    <p:extLst>
      <p:ext uri="{BB962C8B-B14F-4D97-AF65-F5344CB8AC3E}">
        <p14:creationId xmlns:p14="http://schemas.microsoft.com/office/powerpoint/2010/main" val="524258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历史</a:t>
            </a:r>
          </a:p>
        </p:txBody>
      </p:sp>
      <p:sp>
        <p:nvSpPr>
          <p:cNvPr id="4" name="灯片编号占位符 3"/>
          <p:cNvSpPr>
            <a:spLocks noGrp="1"/>
          </p:cNvSpPr>
          <p:nvPr>
            <p:ph type="sldNum" sz="quarter" idx="5"/>
          </p:nvPr>
        </p:nvSpPr>
        <p:spPr/>
        <p:txBody>
          <a:bodyPr/>
          <a:lstStyle/>
          <a:p>
            <a:fld id="{9AFCA61A-39FA-436C-B10A-CF8951DEB454}" type="slidenum">
              <a:rPr lang="zh-CN" altLang="en-US" smtClean="0"/>
              <a:t>6</a:t>
            </a:fld>
            <a:endParaRPr lang="zh-CN" altLang="en-US"/>
          </a:p>
        </p:txBody>
      </p:sp>
    </p:spTree>
    <p:extLst>
      <p:ext uri="{BB962C8B-B14F-4D97-AF65-F5344CB8AC3E}">
        <p14:creationId xmlns:p14="http://schemas.microsoft.com/office/powerpoint/2010/main" val="1279487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功用</a:t>
            </a:r>
            <a:endParaRPr lang="en-US" altLang="zh-CN" dirty="0"/>
          </a:p>
          <a:p>
            <a:r>
              <a:rPr lang="zh-CN" altLang="en-US" dirty="0"/>
              <a:t>兵马俑是古代墓葬雕塑的一个类别。</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9AFCA61A-39FA-436C-B10A-CF8951DEB454}" type="slidenum">
              <a:rPr lang="zh-CN" altLang="en-US" smtClean="0"/>
              <a:t>7</a:t>
            </a:fld>
            <a:endParaRPr lang="zh-CN" altLang="en-US"/>
          </a:p>
        </p:txBody>
      </p:sp>
    </p:spTree>
    <p:extLst>
      <p:ext uri="{BB962C8B-B14F-4D97-AF65-F5344CB8AC3E}">
        <p14:creationId xmlns:p14="http://schemas.microsoft.com/office/powerpoint/2010/main" val="2138129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奖项称号</a:t>
            </a:r>
            <a:endParaRPr lang="en-US" altLang="zh-CN" dirty="0"/>
          </a:p>
          <a:p>
            <a:r>
              <a:rPr lang="en-US" altLang="zh-CN" b="0" i="0" dirty="0">
                <a:solidFill>
                  <a:srgbClr val="333333"/>
                </a:solidFill>
                <a:effectLst/>
                <a:latin typeface="arial" panose="020B0604020202020204" pitchFamily="34" charset="0"/>
              </a:rPr>
              <a:t>1.1987</a:t>
            </a:r>
            <a:r>
              <a:rPr lang="zh-CN" altLang="en-US" b="0" i="0" dirty="0">
                <a:solidFill>
                  <a:srgbClr val="333333"/>
                </a:solidFill>
                <a:effectLst/>
                <a:latin typeface="arial" panose="020B0604020202020204" pitchFamily="34" charset="0"/>
              </a:rPr>
              <a:t>年，秦始皇陵及兵马俑坑被</a:t>
            </a:r>
            <a:r>
              <a:rPr lang="zh-CN" altLang="en-US" b="0" i="0" u="none" strike="noStrike" dirty="0">
                <a:solidFill>
                  <a:srgbClr val="136EC2"/>
                </a:solidFill>
                <a:effectLst/>
                <a:latin typeface="arial" panose="020B0604020202020204" pitchFamily="34" charset="0"/>
                <a:hlinkClick r:id="rId3"/>
              </a:rPr>
              <a:t>联合国教科文组织</a:t>
            </a:r>
            <a:r>
              <a:rPr lang="zh-CN" altLang="en-US" b="0" i="0" dirty="0">
                <a:solidFill>
                  <a:srgbClr val="333333"/>
                </a:solidFill>
                <a:effectLst/>
                <a:latin typeface="arial" panose="020B0604020202020204" pitchFamily="34" charset="0"/>
              </a:rPr>
              <a:t>批准列入</a:t>
            </a:r>
            <a:r>
              <a:rPr lang="en-US" altLang="zh-CN" b="0" i="0" dirty="0">
                <a:solidFill>
                  <a:srgbClr val="333333"/>
                </a:solidFill>
                <a:effectLst/>
                <a:latin typeface="arial" panose="020B0604020202020204" pitchFamily="34" charset="0"/>
              </a:rPr>
              <a:t>《</a:t>
            </a:r>
            <a:r>
              <a:rPr lang="zh-CN" altLang="en-US" b="0" i="0" u="none" strike="noStrike" dirty="0">
                <a:solidFill>
                  <a:srgbClr val="136EC2"/>
                </a:solidFill>
                <a:effectLst/>
                <a:latin typeface="arial" panose="020B0604020202020204" pitchFamily="34" charset="0"/>
                <a:hlinkClick r:id="rId4"/>
              </a:rPr>
              <a:t>世界遗产名录</a:t>
            </a:r>
            <a:r>
              <a:rPr lang="en-US" altLang="zh-CN" b="0" i="0" dirty="0">
                <a:solidFill>
                  <a:srgbClr val="333333"/>
                </a:solidFill>
                <a:effectLst/>
                <a:latin typeface="arial" panose="020B0604020202020204" pitchFamily="34" charset="0"/>
              </a:rPr>
              <a:t>》</a:t>
            </a:r>
          </a:p>
          <a:p>
            <a:r>
              <a:rPr lang="en-US" altLang="zh-CN" b="0" i="0" dirty="0">
                <a:solidFill>
                  <a:srgbClr val="333333"/>
                </a:solidFill>
                <a:effectLst/>
                <a:latin typeface="arial" panose="020B0604020202020204" pitchFamily="34" charset="0"/>
              </a:rPr>
              <a:t>2.</a:t>
            </a:r>
            <a:r>
              <a:rPr lang="zh-CN" altLang="en-US" b="0" i="0" dirty="0">
                <a:solidFill>
                  <a:srgbClr val="333333"/>
                </a:solidFill>
                <a:effectLst/>
                <a:latin typeface="arial" panose="020B0604020202020204" pitchFamily="34" charset="0"/>
              </a:rPr>
              <a:t>世界第八大奇迹</a:t>
            </a:r>
            <a:endParaRPr lang="zh-CN" altLang="en-US" dirty="0"/>
          </a:p>
        </p:txBody>
      </p:sp>
      <p:sp>
        <p:nvSpPr>
          <p:cNvPr id="4" name="灯片编号占位符 3"/>
          <p:cNvSpPr>
            <a:spLocks noGrp="1"/>
          </p:cNvSpPr>
          <p:nvPr>
            <p:ph type="sldNum" sz="quarter" idx="5"/>
          </p:nvPr>
        </p:nvSpPr>
        <p:spPr/>
        <p:txBody>
          <a:bodyPr/>
          <a:lstStyle/>
          <a:p>
            <a:fld id="{9AFCA61A-39FA-436C-B10A-CF8951DEB454}" type="slidenum">
              <a:rPr lang="zh-CN" altLang="en-US" smtClean="0"/>
              <a:t>8</a:t>
            </a:fld>
            <a:endParaRPr lang="zh-CN" altLang="en-US"/>
          </a:p>
        </p:txBody>
      </p:sp>
    </p:spTree>
    <p:extLst>
      <p:ext uri="{BB962C8B-B14F-4D97-AF65-F5344CB8AC3E}">
        <p14:creationId xmlns:p14="http://schemas.microsoft.com/office/powerpoint/2010/main" val="2702434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35070-B1E1-48A1-9E18-B05E534626A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8987119-3679-4D16-98B6-BDEC8271BF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6488FD-E62F-42B2-AD36-B51F56328FFC}"/>
              </a:ext>
            </a:extLst>
          </p:cNvPr>
          <p:cNvSpPr>
            <a:spLocks noGrp="1"/>
          </p:cNvSpPr>
          <p:nvPr>
            <p:ph type="dt" sz="half" idx="10"/>
          </p:nvPr>
        </p:nvSpPr>
        <p:spPr/>
        <p:txBody>
          <a:bodyPr/>
          <a:lstStyle/>
          <a:p>
            <a:fld id="{9ABDB7DE-5B8C-4FD4-B76A-0A5BF4AE3C4D}" type="datetimeFigureOut">
              <a:rPr lang="zh-CN" altLang="en-US" smtClean="0"/>
              <a:t>2020/9/10</a:t>
            </a:fld>
            <a:endParaRPr lang="zh-CN" altLang="en-US"/>
          </a:p>
        </p:txBody>
      </p:sp>
      <p:sp>
        <p:nvSpPr>
          <p:cNvPr id="5" name="页脚占位符 4">
            <a:extLst>
              <a:ext uri="{FF2B5EF4-FFF2-40B4-BE49-F238E27FC236}">
                <a16:creationId xmlns:a16="http://schemas.microsoft.com/office/drawing/2014/main" id="{CF06FABF-27E7-4B31-BA7C-B5BC028549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59F95E-4FCB-4350-9CD8-3679B4A2DC51}"/>
              </a:ext>
            </a:extLst>
          </p:cNvPr>
          <p:cNvSpPr>
            <a:spLocks noGrp="1"/>
          </p:cNvSpPr>
          <p:nvPr>
            <p:ph type="sldNum" sz="quarter" idx="12"/>
          </p:nvPr>
        </p:nvSpPr>
        <p:spPr/>
        <p:txBody>
          <a:bodyPr/>
          <a:lstStyle/>
          <a:p>
            <a:fld id="{0673720B-19B8-4D81-8C12-038680DC0AB5}" type="slidenum">
              <a:rPr lang="zh-CN" altLang="en-US" smtClean="0"/>
              <a:t>‹#›</a:t>
            </a:fld>
            <a:endParaRPr lang="zh-CN" altLang="en-US"/>
          </a:p>
        </p:txBody>
      </p:sp>
    </p:spTree>
    <p:extLst>
      <p:ext uri="{BB962C8B-B14F-4D97-AF65-F5344CB8AC3E}">
        <p14:creationId xmlns:p14="http://schemas.microsoft.com/office/powerpoint/2010/main" val="1799631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A5B54-D30A-427A-A807-6E007A7598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C2CB26A-A2C9-41F3-A5D6-8CBE1613DC8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475B69-8B7C-4B68-9B82-493345E79177}"/>
              </a:ext>
            </a:extLst>
          </p:cNvPr>
          <p:cNvSpPr>
            <a:spLocks noGrp="1"/>
          </p:cNvSpPr>
          <p:nvPr>
            <p:ph type="dt" sz="half" idx="10"/>
          </p:nvPr>
        </p:nvSpPr>
        <p:spPr/>
        <p:txBody>
          <a:bodyPr/>
          <a:lstStyle/>
          <a:p>
            <a:fld id="{9ABDB7DE-5B8C-4FD4-B76A-0A5BF4AE3C4D}" type="datetimeFigureOut">
              <a:rPr lang="zh-CN" altLang="en-US" smtClean="0"/>
              <a:t>2020/9/10</a:t>
            </a:fld>
            <a:endParaRPr lang="zh-CN" altLang="en-US"/>
          </a:p>
        </p:txBody>
      </p:sp>
      <p:sp>
        <p:nvSpPr>
          <p:cNvPr id="5" name="页脚占位符 4">
            <a:extLst>
              <a:ext uri="{FF2B5EF4-FFF2-40B4-BE49-F238E27FC236}">
                <a16:creationId xmlns:a16="http://schemas.microsoft.com/office/drawing/2014/main" id="{DAF592CB-DCD0-47A5-89E1-301F0C4BDD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04F63D-A3C4-4F42-A2F7-3CCABA595F73}"/>
              </a:ext>
            </a:extLst>
          </p:cNvPr>
          <p:cNvSpPr>
            <a:spLocks noGrp="1"/>
          </p:cNvSpPr>
          <p:nvPr>
            <p:ph type="sldNum" sz="quarter" idx="12"/>
          </p:nvPr>
        </p:nvSpPr>
        <p:spPr/>
        <p:txBody>
          <a:bodyPr/>
          <a:lstStyle/>
          <a:p>
            <a:fld id="{0673720B-19B8-4D81-8C12-038680DC0AB5}" type="slidenum">
              <a:rPr lang="zh-CN" altLang="en-US" smtClean="0"/>
              <a:t>‹#›</a:t>
            </a:fld>
            <a:endParaRPr lang="zh-CN" altLang="en-US"/>
          </a:p>
        </p:txBody>
      </p:sp>
    </p:spTree>
    <p:extLst>
      <p:ext uri="{BB962C8B-B14F-4D97-AF65-F5344CB8AC3E}">
        <p14:creationId xmlns:p14="http://schemas.microsoft.com/office/powerpoint/2010/main" val="3434227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BD76994-C50E-4829-9D07-875D0DD4156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90CBB4C-4A71-4E04-88C0-7BD7EDF9F42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9F65B2-3B91-4030-85A2-31747469DD98}"/>
              </a:ext>
            </a:extLst>
          </p:cNvPr>
          <p:cNvSpPr>
            <a:spLocks noGrp="1"/>
          </p:cNvSpPr>
          <p:nvPr>
            <p:ph type="dt" sz="half" idx="10"/>
          </p:nvPr>
        </p:nvSpPr>
        <p:spPr/>
        <p:txBody>
          <a:bodyPr/>
          <a:lstStyle/>
          <a:p>
            <a:fld id="{9ABDB7DE-5B8C-4FD4-B76A-0A5BF4AE3C4D}" type="datetimeFigureOut">
              <a:rPr lang="zh-CN" altLang="en-US" smtClean="0"/>
              <a:t>2020/9/10</a:t>
            </a:fld>
            <a:endParaRPr lang="zh-CN" altLang="en-US"/>
          </a:p>
        </p:txBody>
      </p:sp>
      <p:sp>
        <p:nvSpPr>
          <p:cNvPr id="5" name="页脚占位符 4">
            <a:extLst>
              <a:ext uri="{FF2B5EF4-FFF2-40B4-BE49-F238E27FC236}">
                <a16:creationId xmlns:a16="http://schemas.microsoft.com/office/drawing/2014/main" id="{5C56F3F9-CA22-4081-8D60-C32024B2E5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A590E5-412B-4BFA-A1A9-AA86A51BB6E9}"/>
              </a:ext>
            </a:extLst>
          </p:cNvPr>
          <p:cNvSpPr>
            <a:spLocks noGrp="1"/>
          </p:cNvSpPr>
          <p:nvPr>
            <p:ph type="sldNum" sz="quarter" idx="12"/>
          </p:nvPr>
        </p:nvSpPr>
        <p:spPr/>
        <p:txBody>
          <a:bodyPr/>
          <a:lstStyle/>
          <a:p>
            <a:fld id="{0673720B-19B8-4D81-8C12-038680DC0AB5}" type="slidenum">
              <a:rPr lang="zh-CN" altLang="en-US" smtClean="0"/>
              <a:t>‹#›</a:t>
            </a:fld>
            <a:endParaRPr lang="zh-CN" altLang="en-US"/>
          </a:p>
        </p:txBody>
      </p:sp>
    </p:spTree>
    <p:extLst>
      <p:ext uri="{BB962C8B-B14F-4D97-AF65-F5344CB8AC3E}">
        <p14:creationId xmlns:p14="http://schemas.microsoft.com/office/powerpoint/2010/main" val="1461474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C328B-F52A-4A90-81E6-322485078A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38D5EB6-B657-44B1-8FA2-FD167BB7EE7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ADC2F5-E002-497A-A13D-A90FA9306639}"/>
              </a:ext>
            </a:extLst>
          </p:cNvPr>
          <p:cNvSpPr>
            <a:spLocks noGrp="1"/>
          </p:cNvSpPr>
          <p:nvPr>
            <p:ph type="dt" sz="half" idx="10"/>
          </p:nvPr>
        </p:nvSpPr>
        <p:spPr/>
        <p:txBody>
          <a:bodyPr/>
          <a:lstStyle/>
          <a:p>
            <a:fld id="{9ABDB7DE-5B8C-4FD4-B76A-0A5BF4AE3C4D}" type="datetimeFigureOut">
              <a:rPr lang="zh-CN" altLang="en-US" smtClean="0"/>
              <a:t>2020/9/10</a:t>
            </a:fld>
            <a:endParaRPr lang="zh-CN" altLang="en-US"/>
          </a:p>
        </p:txBody>
      </p:sp>
      <p:sp>
        <p:nvSpPr>
          <p:cNvPr id="5" name="页脚占位符 4">
            <a:extLst>
              <a:ext uri="{FF2B5EF4-FFF2-40B4-BE49-F238E27FC236}">
                <a16:creationId xmlns:a16="http://schemas.microsoft.com/office/drawing/2014/main" id="{A2C090E7-308A-4C56-B39B-9A5C08B9D3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C3C998-0454-4DC1-B9F7-12E929E6CC95}"/>
              </a:ext>
            </a:extLst>
          </p:cNvPr>
          <p:cNvSpPr>
            <a:spLocks noGrp="1"/>
          </p:cNvSpPr>
          <p:nvPr>
            <p:ph type="sldNum" sz="quarter" idx="12"/>
          </p:nvPr>
        </p:nvSpPr>
        <p:spPr/>
        <p:txBody>
          <a:bodyPr/>
          <a:lstStyle/>
          <a:p>
            <a:fld id="{0673720B-19B8-4D81-8C12-038680DC0AB5}" type="slidenum">
              <a:rPr lang="zh-CN" altLang="en-US" smtClean="0"/>
              <a:t>‹#›</a:t>
            </a:fld>
            <a:endParaRPr lang="zh-CN" altLang="en-US"/>
          </a:p>
        </p:txBody>
      </p:sp>
    </p:spTree>
    <p:extLst>
      <p:ext uri="{BB962C8B-B14F-4D97-AF65-F5344CB8AC3E}">
        <p14:creationId xmlns:p14="http://schemas.microsoft.com/office/powerpoint/2010/main" val="1831367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9F157-2BE2-4317-AF04-3914878A340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064BB72-690A-4941-8D6D-7E44709F0D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50A77DB-344A-4FE8-9116-E28F12ABCF9E}"/>
              </a:ext>
            </a:extLst>
          </p:cNvPr>
          <p:cNvSpPr>
            <a:spLocks noGrp="1"/>
          </p:cNvSpPr>
          <p:nvPr>
            <p:ph type="dt" sz="half" idx="10"/>
          </p:nvPr>
        </p:nvSpPr>
        <p:spPr/>
        <p:txBody>
          <a:bodyPr/>
          <a:lstStyle/>
          <a:p>
            <a:fld id="{9ABDB7DE-5B8C-4FD4-B76A-0A5BF4AE3C4D}" type="datetimeFigureOut">
              <a:rPr lang="zh-CN" altLang="en-US" smtClean="0"/>
              <a:t>2020/9/10</a:t>
            </a:fld>
            <a:endParaRPr lang="zh-CN" altLang="en-US"/>
          </a:p>
        </p:txBody>
      </p:sp>
      <p:sp>
        <p:nvSpPr>
          <p:cNvPr id="5" name="页脚占位符 4">
            <a:extLst>
              <a:ext uri="{FF2B5EF4-FFF2-40B4-BE49-F238E27FC236}">
                <a16:creationId xmlns:a16="http://schemas.microsoft.com/office/drawing/2014/main" id="{4FFEE0D8-8551-486B-B8E3-261CB7C3DD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FA9449-AA45-45E7-A9AA-CA78FC0109C8}"/>
              </a:ext>
            </a:extLst>
          </p:cNvPr>
          <p:cNvSpPr>
            <a:spLocks noGrp="1"/>
          </p:cNvSpPr>
          <p:nvPr>
            <p:ph type="sldNum" sz="quarter" idx="12"/>
          </p:nvPr>
        </p:nvSpPr>
        <p:spPr/>
        <p:txBody>
          <a:bodyPr/>
          <a:lstStyle/>
          <a:p>
            <a:fld id="{0673720B-19B8-4D81-8C12-038680DC0AB5}" type="slidenum">
              <a:rPr lang="zh-CN" altLang="en-US" smtClean="0"/>
              <a:t>‹#›</a:t>
            </a:fld>
            <a:endParaRPr lang="zh-CN" altLang="en-US"/>
          </a:p>
        </p:txBody>
      </p:sp>
    </p:spTree>
    <p:extLst>
      <p:ext uri="{BB962C8B-B14F-4D97-AF65-F5344CB8AC3E}">
        <p14:creationId xmlns:p14="http://schemas.microsoft.com/office/powerpoint/2010/main" val="1378024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3BC14D-1B99-4E90-8673-33FD127F2B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07F589B-23E3-405C-ACD8-F34B6CA6930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CB6ED79-429A-4102-A31B-F96AD19DBA2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4E415D8-E3B0-499B-9300-B513CD4B27B4}"/>
              </a:ext>
            </a:extLst>
          </p:cNvPr>
          <p:cNvSpPr>
            <a:spLocks noGrp="1"/>
          </p:cNvSpPr>
          <p:nvPr>
            <p:ph type="dt" sz="half" idx="10"/>
          </p:nvPr>
        </p:nvSpPr>
        <p:spPr/>
        <p:txBody>
          <a:bodyPr/>
          <a:lstStyle/>
          <a:p>
            <a:fld id="{9ABDB7DE-5B8C-4FD4-B76A-0A5BF4AE3C4D}" type="datetimeFigureOut">
              <a:rPr lang="zh-CN" altLang="en-US" smtClean="0"/>
              <a:t>2020/9/10</a:t>
            </a:fld>
            <a:endParaRPr lang="zh-CN" altLang="en-US"/>
          </a:p>
        </p:txBody>
      </p:sp>
      <p:sp>
        <p:nvSpPr>
          <p:cNvPr id="6" name="页脚占位符 5">
            <a:extLst>
              <a:ext uri="{FF2B5EF4-FFF2-40B4-BE49-F238E27FC236}">
                <a16:creationId xmlns:a16="http://schemas.microsoft.com/office/drawing/2014/main" id="{BA82F521-96D8-4FC4-8355-E06001F852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AAC76FB-FC3C-4E46-8AC7-A20D8986D8E1}"/>
              </a:ext>
            </a:extLst>
          </p:cNvPr>
          <p:cNvSpPr>
            <a:spLocks noGrp="1"/>
          </p:cNvSpPr>
          <p:nvPr>
            <p:ph type="sldNum" sz="quarter" idx="12"/>
          </p:nvPr>
        </p:nvSpPr>
        <p:spPr/>
        <p:txBody>
          <a:bodyPr/>
          <a:lstStyle/>
          <a:p>
            <a:fld id="{0673720B-19B8-4D81-8C12-038680DC0AB5}" type="slidenum">
              <a:rPr lang="zh-CN" altLang="en-US" smtClean="0"/>
              <a:t>‹#›</a:t>
            </a:fld>
            <a:endParaRPr lang="zh-CN" altLang="en-US"/>
          </a:p>
        </p:txBody>
      </p:sp>
    </p:spTree>
    <p:extLst>
      <p:ext uri="{BB962C8B-B14F-4D97-AF65-F5344CB8AC3E}">
        <p14:creationId xmlns:p14="http://schemas.microsoft.com/office/powerpoint/2010/main" val="1563096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566CFB-84C2-4555-8902-4620DD3ADD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928D43-0E39-4EDA-BF42-111EE76C68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EDEAB42-92A9-45CC-9CA8-D354BF2A5C7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BCF7DC1-1939-40C4-9F43-F23E6068F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6890638-C6F3-48F3-9B4D-3BF36BB52EB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BBB0CD2-CDFD-4534-A958-F50D64DA2F38}"/>
              </a:ext>
            </a:extLst>
          </p:cNvPr>
          <p:cNvSpPr>
            <a:spLocks noGrp="1"/>
          </p:cNvSpPr>
          <p:nvPr>
            <p:ph type="dt" sz="half" idx="10"/>
          </p:nvPr>
        </p:nvSpPr>
        <p:spPr/>
        <p:txBody>
          <a:bodyPr/>
          <a:lstStyle/>
          <a:p>
            <a:fld id="{9ABDB7DE-5B8C-4FD4-B76A-0A5BF4AE3C4D}" type="datetimeFigureOut">
              <a:rPr lang="zh-CN" altLang="en-US" smtClean="0"/>
              <a:t>2020/9/10</a:t>
            </a:fld>
            <a:endParaRPr lang="zh-CN" altLang="en-US"/>
          </a:p>
        </p:txBody>
      </p:sp>
      <p:sp>
        <p:nvSpPr>
          <p:cNvPr id="8" name="页脚占位符 7">
            <a:extLst>
              <a:ext uri="{FF2B5EF4-FFF2-40B4-BE49-F238E27FC236}">
                <a16:creationId xmlns:a16="http://schemas.microsoft.com/office/drawing/2014/main" id="{003C338C-8509-46FF-A4AC-80A4EB7FD59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5179C72-3455-4ADC-A5BE-A0F1AB9AA766}"/>
              </a:ext>
            </a:extLst>
          </p:cNvPr>
          <p:cNvSpPr>
            <a:spLocks noGrp="1"/>
          </p:cNvSpPr>
          <p:nvPr>
            <p:ph type="sldNum" sz="quarter" idx="12"/>
          </p:nvPr>
        </p:nvSpPr>
        <p:spPr/>
        <p:txBody>
          <a:bodyPr/>
          <a:lstStyle/>
          <a:p>
            <a:fld id="{0673720B-19B8-4D81-8C12-038680DC0AB5}" type="slidenum">
              <a:rPr lang="zh-CN" altLang="en-US" smtClean="0"/>
              <a:t>‹#›</a:t>
            </a:fld>
            <a:endParaRPr lang="zh-CN" altLang="en-US"/>
          </a:p>
        </p:txBody>
      </p:sp>
    </p:spTree>
    <p:extLst>
      <p:ext uri="{BB962C8B-B14F-4D97-AF65-F5344CB8AC3E}">
        <p14:creationId xmlns:p14="http://schemas.microsoft.com/office/powerpoint/2010/main" val="1324698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AA898-45B8-449D-93D5-229C6BB2187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5A7C8A-BCC4-4251-A21A-C75C29FB7510}"/>
              </a:ext>
            </a:extLst>
          </p:cNvPr>
          <p:cNvSpPr>
            <a:spLocks noGrp="1"/>
          </p:cNvSpPr>
          <p:nvPr>
            <p:ph type="dt" sz="half" idx="10"/>
          </p:nvPr>
        </p:nvSpPr>
        <p:spPr/>
        <p:txBody>
          <a:bodyPr/>
          <a:lstStyle/>
          <a:p>
            <a:fld id="{9ABDB7DE-5B8C-4FD4-B76A-0A5BF4AE3C4D}" type="datetimeFigureOut">
              <a:rPr lang="zh-CN" altLang="en-US" smtClean="0"/>
              <a:t>2020/9/10</a:t>
            </a:fld>
            <a:endParaRPr lang="zh-CN" altLang="en-US"/>
          </a:p>
        </p:txBody>
      </p:sp>
      <p:sp>
        <p:nvSpPr>
          <p:cNvPr id="4" name="页脚占位符 3">
            <a:extLst>
              <a:ext uri="{FF2B5EF4-FFF2-40B4-BE49-F238E27FC236}">
                <a16:creationId xmlns:a16="http://schemas.microsoft.com/office/drawing/2014/main" id="{1B1293D8-F355-4D8C-9510-48478B014F6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3C42FA-B8FC-4A5B-963B-7C0FDAFF992B}"/>
              </a:ext>
            </a:extLst>
          </p:cNvPr>
          <p:cNvSpPr>
            <a:spLocks noGrp="1"/>
          </p:cNvSpPr>
          <p:nvPr>
            <p:ph type="sldNum" sz="quarter" idx="12"/>
          </p:nvPr>
        </p:nvSpPr>
        <p:spPr/>
        <p:txBody>
          <a:bodyPr/>
          <a:lstStyle/>
          <a:p>
            <a:fld id="{0673720B-19B8-4D81-8C12-038680DC0AB5}" type="slidenum">
              <a:rPr lang="zh-CN" altLang="en-US" smtClean="0"/>
              <a:t>‹#›</a:t>
            </a:fld>
            <a:endParaRPr lang="zh-CN" altLang="en-US"/>
          </a:p>
        </p:txBody>
      </p:sp>
    </p:spTree>
    <p:extLst>
      <p:ext uri="{BB962C8B-B14F-4D97-AF65-F5344CB8AC3E}">
        <p14:creationId xmlns:p14="http://schemas.microsoft.com/office/powerpoint/2010/main" val="3384005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537FF6-F4BA-42D8-9D95-08187003CEA0}"/>
              </a:ext>
            </a:extLst>
          </p:cNvPr>
          <p:cNvSpPr>
            <a:spLocks noGrp="1"/>
          </p:cNvSpPr>
          <p:nvPr>
            <p:ph type="dt" sz="half" idx="10"/>
          </p:nvPr>
        </p:nvSpPr>
        <p:spPr/>
        <p:txBody>
          <a:bodyPr/>
          <a:lstStyle/>
          <a:p>
            <a:fld id="{9ABDB7DE-5B8C-4FD4-B76A-0A5BF4AE3C4D}" type="datetimeFigureOut">
              <a:rPr lang="zh-CN" altLang="en-US" smtClean="0"/>
              <a:t>2020/9/10</a:t>
            </a:fld>
            <a:endParaRPr lang="zh-CN" altLang="en-US"/>
          </a:p>
        </p:txBody>
      </p:sp>
      <p:sp>
        <p:nvSpPr>
          <p:cNvPr id="3" name="页脚占位符 2">
            <a:extLst>
              <a:ext uri="{FF2B5EF4-FFF2-40B4-BE49-F238E27FC236}">
                <a16:creationId xmlns:a16="http://schemas.microsoft.com/office/drawing/2014/main" id="{A7588957-071D-49B5-B8F5-4524CD1CD0C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ED35F9A-AF76-4612-A262-05F8672157AF}"/>
              </a:ext>
            </a:extLst>
          </p:cNvPr>
          <p:cNvSpPr>
            <a:spLocks noGrp="1"/>
          </p:cNvSpPr>
          <p:nvPr>
            <p:ph type="sldNum" sz="quarter" idx="12"/>
          </p:nvPr>
        </p:nvSpPr>
        <p:spPr/>
        <p:txBody>
          <a:bodyPr/>
          <a:lstStyle/>
          <a:p>
            <a:fld id="{0673720B-19B8-4D81-8C12-038680DC0AB5}" type="slidenum">
              <a:rPr lang="zh-CN" altLang="en-US" smtClean="0"/>
              <a:t>‹#›</a:t>
            </a:fld>
            <a:endParaRPr lang="zh-CN" altLang="en-US"/>
          </a:p>
        </p:txBody>
      </p:sp>
    </p:spTree>
    <p:extLst>
      <p:ext uri="{BB962C8B-B14F-4D97-AF65-F5344CB8AC3E}">
        <p14:creationId xmlns:p14="http://schemas.microsoft.com/office/powerpoint/2010/main" val="326778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41E28-48E0-4016-9633-E3F0133E290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6DC9EC7-139B-46F2-8BC8-8A51801255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B237CFF-067C-4799-83BA-46117C6E2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3479A1-4149-4AC0-96DE-55A5F6A6C660}"/>
              </a:ext>
            </a:extLst>
          </p:cNvPr>
          <p:cNvSpPr>
            <a:spLocks noGrp="1"/>
          </p:cNvSpPr>
          <p:nvPr>
            <p:ph type="dt" sz="half" idx="10"/>
          </p:nvPr>
        </p:nvSpPr>
        <p:spPr/>
        <p:txBody>
          <a:bodyPr/>
          <a:lstStyle/>
          <a:p>
            <a:fld id="{9ABDB7DE-5B8C-4FD4-B76A-0A5BF4AE3C4D}" type="datetimeFigureOut">
              <a:rPr lang="zh-CN" altLang="en-US" smtClean="0"/>
              <a:t>2020/9/10</a:t>
            </a:fld>
            <a:endParaRPr lang="zh-CN" altLang="en-US"/>
          </a:p>
        </p:txBody>
      </p:sp>
      <p:sp>
        <p:nvSpPr>
          <p:cNvPr id="6" name="页脚占位符 5">
            <a:extLst>
              <a:ext uri="{FF2B5EF4-FFF2-40B4-BE49-F238E27FC236}">
                <a16:creationId xmlns:a16="http://schemas.microsoft.com/office/drawing/2014/main" id="{D85ACE12-4056-42D8-A840-1DFA9029DB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3F5708-9297-414B-BA8D-6B6F70A8E07A}"/>
              </a:ext>
            </a:extLst>
          </p:cNvPr>
          <p:cNvSpPr>
            <a:spLocks noGrp="1"/>
          </p:cNvSpPr>
          <p:nvPr>
            <p:ph type="sldNum" sz="quarter" idx="12"/>
          </p:nvPr>
        </p:nvSpPr>
        <p:spPr/>
        <p:txBody>
          <a:bodyPr/>
          <a:lstStyle/>
          <a:p>
            <a:fld id="{0673720B-19B8-4D81-8C12-038680DC0AB5}" type="slidenum">
              <a:rPr lang="zh-CN" altLang="en-US" smtClean="0"/>
              <a:t>‹#›</a:t>
            </a:fld>
            <a:endParaRPr lang="zh-CN" altLang="en-US"/>
          </a:p>
        </p:txBody>
      </p:sp>
    </p:spTree>
    <p:extLst>
      <p:ext uri="{BB962C8B-B14F-4D97-AF65-F5344CB8AC3E}">
        <p14:creationId xmlns:p14="http://schemas.microsoft.com/office/powerpoint/2010/main" val="2736828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6CCC0-D49C-4A1B-BBF3-7E97EBE7A2A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D2DF708-2DC7-4FC2-8E1D-A8C854B9AC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8160529-89C7-4FB8-8C3F-3F8C07CE3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1296F74-C4FD-49C2-B7F1-9A7283E96DEB}"/>
              </a:ext>
            </a:extLst>
          </p:cNvPr>
          <p:cNvSpPr>
            <a:spLocks noGrp="1"/>
          </p:cNvSpPr>
          <p:nvPr>
            <p:ph type="dt" sz="half" idx="10"/>
          </p:nvPr>
        </p:nvSpPr>
        <p:spPr/>
        <p:txBody>
          <a:bodyPr/>
          <a:lstStyle/>
          <a:p>
            <a:fld id="{9ABDB7DE-5B8C-4FD4-B76A-0A5BF4AE3C4D}" type="datetimeFigureOut">
              <a:rPr lang="zh-CN" altLang="en-US" smtClean="0"/>
              <a:t>2020/9/10</a:t>
            </a:fld>
            <a:endParaRPr lang="zh-CN" altLang="en-US"/>
          </a:p>
        </p:txBody>
      </p:sp>
      <p:sp>
        <p:nvSpPr>
          <p:cNvPr id="6" name="页脚占位符 5">
            <a:extLst>
              <a:ext uri="{FF2B5EF4-FFF2-40B4-BE49-F238E27FC236}">
                <a16:creationId xmlns:a16="http://schemas.microsoft.com/office/drawing/2014/main" id="{595851F3-CCAD-4533-9437-88ED103232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927489-5CBD-4E81-A6B9-B4D22190F417}"/>
              </a:ext>
            </a:extLst>
          </p:cNvPr>
          <p:cNvSpPr>
            <a:spLocks noGrp="1"/>
          </p:cNvSpPr>
          <p:nvPr>
            <p:ph type="sldNum" sz="quarter" idx="12"/>
          </p:nvPr>
        </p:nvSpPr>
        <p:spPr/>
        <p:txBody>
          <a:bodyPr/>
          <a:lstStyle/>
          <a:p>
            <a:fld id="{0673720B-19B8-4D81-8C12-038680DC0AB5}" type="slidenum">
              <a:rPr lang="zh-CN" altLang="en-US" smtClean="0"/>
              <a:t>‹#›</a:t>
            </a:fld>
            <a:endParaRPr lang="zh-CN" altLang="en-US"/>
          </a:p>
        </p:txBody>
      </p:sp>
    </p:spTree>
    <p:extLst>
      <p:ext uri="{BB962C8B-B14F-4D97-AF65-F5344CB8AC3E}">
        <p14:creationId xmlns:p14="http://schemas.microsoft.com/office/powerpoint/2010/main" val="4058360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8A41A70-0684-4F69-9FD9-8DCAA22F9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FEC65B0-50F8-4448-955D-8FA703A83B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F2DD27-AF34-4C1B-8A37-C936896FB8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BDB7DE-5B8C-4FD4-B76A-0A5BF4AE3C4D}" type="datetimeFigureOut">
              <a:rPr lang="zh-CN" altLang="en-US" smtClean="0"/>
              <a:t>2020/9/10</a:t>
            </a:fld>
            <a:endParaRPr lang="zh-CN" altLang="en-US"/>
          </a:p>
        </p:txBody>
      </p:sp>
      <p:sp>
        <p:nvSpPr>
          <p:cNvPr id="5" name="页脚占位符 4">
            <a:extLst>
              <a:ext uri="{FF2B5EF4-FFF2-40B4-BE49-F238E27FC236}">
                <a16:creationId xmlns:a16="http://schemas.microsoft.com/office/drawing/2014/main" id="{8AE20481-00F4-4F61-9C8D-B1605D5C32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C129F46-262E-4EA6-9AC8-23B585FE97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3720B-19B8-4D81-8C12-038680DC0AB5}" type="slidenum">
              <a:rPr lang="zh-CN" altLang="en-US" smtClean="0"/>
              <a:t>‹#›</a:t>
            </a:fld>
            <a:endParaRPr lang="zh-CN" altLang="en-US"/>
          </a:p>
        </p:txBody>
      </p:sp>
    </p:spTree>
    <p:extLst>
      <p:ext uri="{BB962C8B-B14F-4D97-AF65-F5344CB8AC3E}">
        <p14:creationId xmlns:p14="http://schemas.microsoft.com/office/powerpoint/2010/main" val="2531346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ixigua.com/684081212191617894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28D3E49-AEB4-4ED8-B443-34CB72494E57}"/>
              </a:ext>
            </a:extLst>
          </p:cNvPr>
          <p:cNvPicPr>
            <a:picLocks noChangeAspect="1"/>
          </p:cNvPicPr>
          <p:nvPr/>
        </p:nvPicPr>
        <p:blipFill>
          <a:blip r:embed="rId3"/>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53D3489A-6145-4877-B255-A2E24BD5679A}"/>
              </a:ext>
            </a:extLst>
          </p:cNvPr>
          <p:cNvSpPr>
            <a:spLocks noGrp="1"/>
          </p:cNvSpPr>
          <p:nvPr>
            <p:ph type="ctrTitle"/>
          </p:nvPr>
        </p:nvSpPr>
        <p:spPr/>
        <p:txBody>
          <a:bodyPr/>
          <a:lstStyle/>
          <a:p>
            <a:r>
              <a:rPr lang="en-US" altLang="zh-CN" dirty="0">
                <a:solidFill>
                  <a:srgbClr val="00B0F0"/>
                </a:solidFill>
                <a:latin typeface="Algerian" panose="04020705040A02060702" pitchFamily="82" charset="0"/>
              </a:rPr>
              <a:t>the Terracotta Army</a:t>
            </a:r>
            <a:endParaRPr lang="zh-CN" altLang="en-US" dirty="0">
              <a:solidFill>
                <a:srgbClr val="00B0F0"/>
              </a:solidFill>
              <a:latin typeface="Algerian" panose="04020705040A02060702" pitchFamily="82" charset="0"/>
            </a:endParaRPr>
          </a:p>
        </p:txBody>
      </p:sp>
      <p:sp>
        <p:nvSpPr>
          <p:cNvPr id="3" name="副标题 2">
            <a:extLst>
              <a:ext uri="{FF2B5EF4-FFF2-40B4-BE49-F238E27FC236}">
                <a16:creationId xmlns:a16="http://schemas.microsoft.com/office/drawing/2014/main" id="{9D3FE49B-9D77-41F2-9191-3EBBEF4B28E5}"/>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875644554"/>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1DAE7-9D67-43E8-B7C2-75882E351E6C}"/>
              </a:ext>
            </a:extLst>
          </p:cNvPr>
          <p:cNvSpPr>
            <a:spLocks noGrp="1"/>
          </p:cNvSpPr>
          <p:nvPr>
            <p:ph type="title"/>
          </p:nvPr>
        </p:nvSpPr>
        <p:spPr/>
        <p:txBody>
          <a:bodyPr/>
          <a:lstStyle/>
          <a:p>
            <a:r>
              <a:rPr lang="en-US" altLang="zh-CN" dirty="0">
                <a:latin typeface="华文新魏" panose="02010800040101010101" pitchFamily="2" charset="-122"/>
                <a:ea typeface="华文新魏" panose="02010800040101010101" pitchFamily="2" charset="-122"/>
                <a:cs typeface="Adobe Arabic" panose="02040503050201020203" pitchFamily="18" charset="-78"/>
              </a:rPr>
              <a:t>video</a:t>
            </a:r>
            <a:endParaRPr lang="zh-CN" altLang="en-US" dirty="0">
              <a:latin typeface="华文新魏" panose="02010800040101010101" pitchFamily="2" charset="-122"/>
              <a:ea typeface="华文新魏" panose="02010800040101010101" pitchFamily="2" charset="-122"/>
              <a:cs typeface="Adobe Arabic" panose="02040503050201020203" pitchFamily="18" charset="-78"/>
            </a:endParaRPr>
          </a:p>
        </p:txBody>
      </p:sp>
      <p:sp>
        <p:nvSpPr>
          <p:cNvPr id="3" name="内容占位符 2">
            <a:extLst>
              <a:ext uri="{FF2B5EF4-FFF2-40B4-BE49-F238E27FC236}">
                <a16:creationId xmlns:a16="http://schemas.microsoft.com/office/drawing/2014/main" id="{F627CCB5-079F-4DCA-9524-463D28876D13}"/>
              </a:ext>
            </a:extLst>
          </p:cNvPr>
          <p:cNvSpPr>
            <a:spLocks noGrp="1"/>
          </p:cNvSpPr>
          <p:nvPr>
            <p:ph idx="1"/>
          </p:nvPr>
        </p:nvSpPr>
        <p:spPr/>
        <p:txBody>
          <a:bodyPr>
            <a:normAutofit/>
          </a:bodyPr>
          <a:lstStyle/>
          <a:p>
            <a:r>
              <a:rPr lang="en-US" altLang="zh-CN" sz="4800" dirty="0">
                <a:latin typeface="华文隶书" panose="02010800040101010101" pitchFamily="2" charset="-122"/>
                <a:ea typeface="华文隶书" panose="02010800040101010101" pitchFamily="2" charset="-122"/>
                <a:hlinkClick r:id="rId3"/>
              </a:rPr>
              <a:t>Introduction of </a:t>
            </a:r>
            <a:r>
              <a:rPr lang="en-US" altLang="zh-CN" sz="4800" dirty="0" err="1">
                <a:latin typeface="华文隶书" panose="02010800040101010101" pitchFamily="2" charset="-122"/>
                <a:ea typeface="华文隶书" panose="02010800040101010101" pitchFamily="2" charset="-122"/>
                <a:hlinkClick r:id="rId3"/>
              </a:rPr>
              <a:t>BingMaYong</a:t>
            </a:r>
            <a:endParaRPr lang="zh-CN" altLang="en-US" sz="4800" dirty="0">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4165781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1DAE7-9D67-43E8-B7C2-75882E351E6C}"/>
              </a:ext>
            </a:extLst>
          </p:cNvPr>
          <p:cNvSpPr>
            <a:spLocks noGrp="1"/>
          </p:cNvSpPr>
          <p:nvPr>
            <p:ph type="title"/>
          </p:nvPr>
        </p:nvSpPr>
        <p:spPr/>
        <p:txBody>
          <a:bodyPr/>
          <a:lstStyle/>
          <a:p>
            <a:r>
              <a:rPr lang="en-US" altLang="zh-CN" dirty="0">
                <a:latin typeface="华文新魏" panose="02010800040101010101" pitchFamily="2" charset="-122"/>
                <a:ea typeface="华文新魏" panose="02010800040101010101" pitchFamily="2" charset="-122"/>
                <a:cs typeface="Adobe Arabic" panose="02040503050201020203" pitchFamily="18" charset="-78"/>
              </a:rPr>
              <a:t>introduction</a:t>
            </a:r>
            <a:endParaRPr lang="zh-CN" altLang="en-US" dirty="0">
              <a:latin typeface="华文新魏" panose="02010800040101010101" pitchFamily="2" charset="-122"/>
              <a:ea typeface="华文新魏" panose="02010800040101010101" pitchFamily="2" charset="-122"/>
              <a:cs typeface="Adobe Arabic" panose="02040503050201020203" pitchFamily="18" charset="-78"/>
            </a:endParaRPr>
          </a:p>
        </p:txBody>
      </p:sp>
      <p:sp>
        <p:nvSpPr>
          <p:cNvPr id="3" name="内容占位符 2">
            <a:extLst>
              <a:ext uri="{FF2B5EF4-FFF2-40B4-BE49-F238E27FC236}">
                <a16:creationId xmlns:a16="http://schemas.microsoft.com/office/drawing/2014/main" id="{F627CCB5-079F-4DCA-9524-463D28876D13}"/>
              </a:ext>
            </a:extLst>
          </p:cNvPr>
          <p:cNvSpPr>
            <a:spLocks noGrp="1"/>
          </p:cNvSpPr>
          <p:nvPr>
            <p:ph idx="1"/>
          </p:nvPr>
        </p:nvSpPr>
        <p:spPr/>
        <p:txBody>
          <a:bodyPr>
            <a:normAutofit/>
          </a:bodyPr>
          <a:lstStyle/>
          <a:p>
            <a:r>
              <a:rPr lang="en-US" altLang="zh-CN" sz="4800" dirty="0">
                <a:latin typeface="华文隶书" panose="02010800040101010101" pitchFamily="2" charset="-122"/>
                <a:ea typeface="华文隶书" panose="02010800040101010101" pitchFamily="2" charset="-122"/>
              </a:rPr>
              <a:t>The terra cotta warriors and horses, also referred to as the terra cotta warriors or terracotta warriors, is the first batch of national key cultural relics protection units, the first batch of China's world heritage sites.</a:t>
            </a:r>
            <a:endParaRPr lang="zh-CN" altLang="en-US" sz="4800" dirty="0">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269895946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97EFE-16CE-4B12-975B-E52C77D063FA}"/>
              </a:ext>
            </a:extLst>
          </p:cNvPr>
          <p:cNvSpPr>
            <a:spLocks noGrp="1"/>
          </p:cNvSpPr>
          <p:nvPr>
            <p:ph type="title"/>
          </p:nvPr>
        </p:nvSpPr>
        <p:spPr/>
        <p:txBody>
          <a:bodyPr/>
          <a:lstStyle/>
          <a:p>
            <a:r>
              <a:rPr lang="en-US" altLang="zh-CN" dirty="0">
                <a:latin typeface="华文新魏" panose="02010800040101010101" pitchFamily="2" charset="-122"/>
                <a:ea typeface="华文新魏" panose="02010800040101010101" pitchFamily="2" charset="-122"/>
              </a:rPr>
              <a:t>location</a:t>
            </a:r>
            <a:endParaRPr lang="zh-CN" altLang="en-US" dirty="0">
              <a:latin typeface="华文新魏" panose="02010800040101010101" pitchFamily="2" charset="-122"/>
              <a:ea typeface="华文新魏" panose="02010800040101010101" pitchFamily="2" charset="-122"/>
            </a:endParaRPr>
          </a:p>
        </p:txBody>
      </p:sp>
      <p:sp>
        <p:nvSpPr>
          <p:cNvPr id="3" name="内容占位符 2">
            <a:extLst>
              <a:ext uri="{FF2B5EF4-FFF2-40B4-BE49-F238E27FC236}">
                <a16:creationId xmlns:a16="http://schemas.microsoft.com/office/drawing/2014/main" id="{8A42F885-7735-4053-AFEC-A8DA4560FF38}"/>
              </a:ext>
            </a:extLst>
          </p:cNvPr>
          <p:cNvSpPr>
            <a:spLocks noGrp="1"/>
          </p:cNvSpPr>
          <p:nvPr>
            <p:ph idx="1"/>
          </p:nvPr>
        </p:nvSpPr>
        <p:spPr/>
        <p:txBody>
          <a:bodyPr>
            <a:normAutofit/>
          </a:bodyPr>
          <a:lstStyle/>
          <a:p>
            <a:r>
              <a:rPr lang="en-US" altLang="zh-CN" sz="5400" dirty="0">
                <a:latin typeface="华文隶书" panose="02010800040101010101" pitchFamily="2" charset="-122"/>
                <a:ea typeface="华文隶书" panose="02010800040101010101" pitchFamily="2" charset="-122"/>
              </a:rPr>
              <a:t>located in the terracotta warriors pit 1.5 km east of </a:t>
            </a:r>
            <a:r>
              <a:rPr lang="en-US" altLang="zh-CN" sz="5400" dirty="0" err="1">
                <a:latin typeface="华文隶书" panose="02010800040101010101" pitchFamily="2" charset="-122"/>
                <a:ea typeface="华文隶书" panose="02010800040101010101" pitchFamily="2" charset="-122"/>
              </a:rPr>
              <a:t>Qinshihuang</a:t>
            </a:r>
            <a:r>
              <a:rPr lang="en-US" altLang="zh-CN" sz="5400" dirty="0">
                <a:latin typeface="华文隶书" panose="02010800040101010101" pitchFamily="2" charset="-122"/>
                <a:ea typeface="华文隶书" panose="02010800040101010101" pitchFamily="2" charset="-122"/>
              </a:rPr>
              <a:t> Mausoleum in </a:t>
            </a:r>
            <a:r>
              <a:rPr lang="en-US" altLang="zh-CN" sz="5400" dirty="0" err="1">
                <a:latin typeface="华文隶书" panose="02010800040101010101" pitchFamily="2" charset="-122"/>
                <a:ea typeface="华文隶书" panose="02010800040101010101" pitchFamily="2" charset="-122"/>
              </a:rPr>
              <a:t>Lintong</a:t>
            </a:r>
            <a:r>
              <a:rPr lang="en-US" altLang="zh-CN" sz="5400" dirty="0">
                <a:latin typeface="华文隶书" panose="02010800040101010101" pitchFamily="2" charset="-122"/>
                <a:ea typeface="华文隶书" panose="02010800040101010101" pitchFamily="2" charset="-122"/>
              </a:rPr>
              <a:t> District, Xi'an City, Shaanxi Province.</a:t>
            </a:r>
            <a:endParaRPr lang="zh-CN" altLang="en-US" sz="5400" dirty="0">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262163975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97EFE-16CE-4B12-975B-E52C77D063FA}"/>
              </a:ext>
            </a:extLst>
          </p:cNvPr>
          <p:cNvSpPr>
            <a:spLocks noGrp="1"/>
          </p:cNvSpPr>
          <p:nvPr>
            <p:ph type="title"/>
          </p:nvPr>
        </p:nvSpPr>
        <p:spPr/>
        <p:txBody>
          <a:bodyPr/>
          <a:lstStyle/>
          <a:p>
            <a:r>
              <a:rPr lang="en-US" altLang="zh-CN">
                <a:latin typeface="华文新魏" panose="02010800040101010101" pitchFamily="2" charset="-122"/>
                <a:ea typeface="华文新魏" panose="02010800040101010101" pitchFamily="2" charset="-122"/>
              </a:rPr>
              <a:t>characteristics</a:t>
            </a:r>
            <a:endParaRPr lang="zh-CN" altLang="en-US" dirty="0">
              <a:latin typeface="华文新魏" panose="02010800040101010101" pitchFamily="2" charset="-122"/>
              <a:ea typeface="华文新魏" panose="02010800040101010101" pitchFamily="2" charset="-122"/>
            </a:endParaRPr>
          </a:p>
        </p:txBody>
      </p:sp>
      <p:sp>
        <p:nvSpPr>
          <p:cNvPr id="3" name="内容占位符 2">
            <a:extLst>
              <a:ext uri="{FF2B5EF4-FFF2-40B4-BE49-F238E27FC236}">
                <a16:creationId xmlns:a16="http://schemas.microsoft.com/office/drawing/2014/main" id="{8A42F885-7735-4053-AFEC-A8DA4560FF38}"/>
              </a:ext>
            </a:extLst>
          </p:cNvPr>
          <p:cNvSpPr>
            <a:spLocks noGrp="1"/>
          </p:cNvSpPr>
          <p:nvPr>
            <p:ph idx="1"/>
          </p:nvPr>
        </p:nvSpPr>
        <p:spPr/>
        <p:txBody>
          <a:bodyPr>
            <a:noAutofit/>
          </a:bodyPr>
          <a:lstStyle/>
          <a:p>
            <a:r>
              <a:rPr lang="en-US" altLang="zh-CN" sz="4400" dirty="0">
                <a:latin typeface="华文隶书" panose="02010800040101010101" pitchFamily="2" charset="-122"/>
                <a:ea typeface="华文隶书" panose="02010800040101010101" pitchFamily="2" charset="-122"/>
              </a:rPr>
              <a:t>There are 3 pit in </a:t>
            </a:r>
            <a:r>
              <a:rPr lang="en-US" altLang="zh-CN" sz="4400" dirty="0" err="1">
                <a:latin typeface="华文隶书" panose="02010800040101010101" pitchFamily="2" charset="-122"/>
                <a:ea typeface="华文隶书" panose="02010800040101010101" pitchFamily="2" charset="-122"/>
              </a:rPr>
              <a:t>it.The</a:t>
            </a:r>
            <a:r>
              <a:rPr lang="en-US" altLang="zh-CN" sz="4400" dirty="0">
                <a:latin typeface="华文隶书" panose="02010800040101010101" pitchFamily="2" charset="-122"/>
                <a:ea typeface="华文隶书" panose="02010800040101010101" pitchFamily="2" charset="-122"/>
              </a:rPr>
              <a:t> most famous pit is 1# pit.</a:t>
            </a:r>
          </a:p>
          <a:p>
            <a:r>
              <a:rPr lang="en-US" altLang="zh-CN" sz="4400" dirty="0">
                <a:latin typeface="华文隶书" panose="02010800040101010101" pitchFamily="2" charset="-122"/>
                <a:ea typeface="华文隶书" panose="02010800040101010101" pitchFamily="2" charset="-122"/>
              </a:rPr>
              <a:t>Pit</a:t>
            </a:r>
            <a:r>
              <a:rPr lang="zh-CN" altLang="en-US" sz="4400" dirty="0">
                <a:latin typeface="华文隶书" panose="02010800040101010101" pitchFamily="2" charset="-122"/>
                <a:ea typeface="华文隶书" panose="02010800040101010101" pitchFamily="2" charset="-122"/>
              </a:rPr>
              <a:t>（井） </a:t>
            </a:r>
            <a:r>
              <a:rPr lang="en-US" altLang="zh-CN" sz="4400" dirty="0">
                <a:latin typeface="华文隶书" panose="02010800040101010101" pitchFamily="2" charset="-122"/>
                <a:ea typeface="华文隶书" panose="02010800040101010101" pitchFamily="2" charset="-122"/>
              </a:rPr>
              <a:t>1# is in the south, 216 meters long and 62 meters wide from east to west, covering an area of 13260 square meters.   Pit 2 is 124 meters long from east to west, 98 meters wide and covers an area of 6000 square </a:t>
            </a:r>
            <a:r>
              <a:rPr lang="en-US" altLang="zh-CN" sz="4400" dirty="0" err="1">
                <a:latin typeface="华文隶书" panose="02010800040101010101" pitchFamily="2" charset="-122"/>
                <a:ea typeface="华文隶书" panose="02010800040101010101" pitchFamily="2" charset="-122"/>
              </a:rPr>
              <a:t>meters.The</a:t>
            </a:r>
            <a:r>
              <a:rPr lang="en-US" altLang="zh-CN" sz="4400" dirty="0">
                <a:latin typeface="华文隶书" panose="02010800040101010101" pitchFamily="2" charset="-122"/>
                <a:ea typeface="华文隶书" panose="02010800040101010101" pitchFamily="2" charset="-122"/>
              </a:rPr>
              <a:t> area of  pit 3 is 520 square meters.</a:t>
            </a:r>
            <a:endParaRPr lang="zh-CN" altLang="en-US" sz="4400" dirty="0">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9377914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97EFE-16CE-4B12-975B-E52C77D063FA}"/>
              </a:ext>
            </a:extLst>
          </p:cNvPr>
          <p:cNvSpPr>
            <a:spLocks noGrp="1"/>
          </p:cNvSpPr>
          <p:nvPr>
            <p:ph type="title"/>
          </p:nvPr>
        </p:nvSpPr>
        <p:spPr/>
        <p:txBody>
          <a:bodyPr/>
          <a:lstStyle/>
          <a:p>
            <a:r>
              <a:rPr lang="en-US" altLang="zh-CN" dirty="0">
                <a:latin typeface="华文新魏" panose="02010800040101010101" pitchFamily="2" charset="-122"/>
                <a:ea typeface="华文新魏" panose="02010800040101010101" pitchFamily="2" charset="-122"/>
              </a:rPr>
              <a:t>history</a:t>
            </a:r>
            <a:endParaRPr lang="zh-CN" altLang="en-US" dirty="0">
              <a:latin typeface="华文新魏" panose="02010800040101010101" pitchFamily="2" charset="-122"/>
              <a:ea typeface="华文新魏" panose="02010800040101010101" pitchFamily="2" charset="-122"/>
            </a:endParaRPr>
          </a:p>
        </p:txBody>
      </p:sp>
      <p:sp>
        <p:nvSpPr>
          <p:cNvPr id="3" name="内容占位符 2">
            <a:extLst>
              <a:ext uri="{FF2B5EF4-FFF2-40B4-BE49-F238E27FC236}">
                <a16:creationId xmlns:a16="http://schemas.microsoft.com/office/drawing/2014/main" id="{8A42F885-7735-4053-AFEC-A8DA4560FF38}"/>
              </a:ext>
            </a:extLst>
          </p:cNvPr>
          <p:cNvSpPr>
            <a:spLocks noGrp="1"/>
          </p:cNvSpPr>
          <p:nvPr>
            <p:ph idx="1"/>
          </p:nvPr>
        </p:nvSpPr>
        <p:spPr/>
        <p:txBody>
          <a:bodyPr>
            <a:normAutofit/>
          </a:bodyPr>
          <a:lstStyle/>
          <a:p>
            <a:r>
              <a:rPr lang="en-US" altLang="zh-CN" sz="6000" dirty="0">
                <a:latin typeface="华文隶书" panose="02010800040101010101" pitchFamily="2" charset="-122"/>
                <a:ea typeface="华文隶书" panose="02010800040101010101" pitchFamily="2" charset="-122"/>
              </a:rPr>
              <a:t>When  QINGSHIHUANG  be the king  he let people made many  </a:t>
            </a:r>
            <a:r>
              <a:rPr lang="en-US" altLang="zh-CN" sz="6000" dirty="0" err="1">
                <a:latin typeface="华文隶书" panose="02010800040101010101" pitchFamily="2" charset="-122"/>
                <a:ea typeface="华文隶书" panose="02010800040101010101" pitchFamily="2" charset="-122"/>
              </a:rPr>
              <a:t>Ceramical</a:t>
            </a:r>
            <a:r>
              <a:rPr lang="en-US" altLang="zh-CN" sz="6000" dirty="0">
                <a:latin typeface="华文隶书" panose="02010800040101010101" pitchFamily="2" charset="-122"/>
                <a:ea typeface="华文隶书" panose="02010800040101010101" pitchFamily="2" charset="-122"/>
              </a:rPr>
              <a:t> dolls</a:t>
            </a:r>
            <a:r>
              <a:rPr lang="zh-CN" altLang="en-US" sz="6000" dirty="0">
                <a:latin typeface="华文隶书" panose="02010800040101010101" pitchFamily="2" charset="-122"/>
                <a:ea typeface="华文隶书" panose="02010800040101010101" pitchFamily="2" charset="-122"/>
              </a:rPr>
              <a:t>（铜人），</a:t>
            </a:r>
            <a:r>
              <a:rPr lang="en-US" altLang="zh-CN" sz="6000" dirty="0">
                <a:latin typeface="华文隶书" panose="02010800040101010101" pitchFamily="2" charset="-122"/>
                <a:ea typeface="华文隶书" panose="02010800040101010101" pitchFamily="2" charset="-122"/>
              </a:rPr>
              <a:t>because he wanted them Funerary objects</a:t>
            </a:r>
            <a:r>
              <a:rPr lang="zh-CN" altLang="en-US" sz="6000" dirty="0">
                <a:latin typeface="华文隶书" panose="02010800040101010101" pitchFamily="2" charset="-122"/>
                <a:ea typeface="华文隶书" panose="02010800040101010101" pitchFamily="2" charset="-122"/>
              </a:rPr>
              <a:t>（陪葬品）</a:t>
            </a:r>
            <a:r>
              <a:rPr lang="en-US" altLang="zh-CN" sz="6000" dirty="0">
                <a:latin typeface="华文隶书" panose="02010800040101010101" pitchFamily="2" charset="-122"/>
                <a:ea typeface="华文隶书" panose="02010800040101010101" pitchFamily="2" charset="-122"/>
              </a:rPr>
              <a:t>.</a:t>
            </a:r>
            <a:endParaRPr lang="zh-CN" altLang="en-US" sz="6000" dirty="0">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18413313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97EFE-16CE-4B12-975B-E52C77D063FA}"/>
              </a:ext>
            </a:extLst>
          </p:cNvPr>
          <p:cNvSpPr>
            <a:spLocks noGrp="1"/>
          </p:cNvSpPr>
          <p:nvPr>
            <p:ph type="title"/>
          </p:nvPr>
        </p:nvSpPr>
        <p:spPr/>
        <p:txBody>
          <a:bodyPr/>
          <a:lstStyle/>
          <a:p>
            <a:r>
              <a:rPr lang="en-US" altLang="zh-CN" dirty="0">
                <a:latin typeface="华文新魏" panose="02010800040101010101" pitchFamily="2" charset="-122"/>
                <a:ea typeface="华文新魏" panose="02010800040101010101" pitchFamily="2" charset="-122"/>
              </a:rPr>
              <a:t>function</a:t>
            </a:r>
            <a:endParaRPr lang="zh-CN" altLang="en-US" dirty="0">
              <a:latin typeface="华文新魏" panose="02010800040101010101" pitchFamily="2" charset="-122"/>
              <a:ea typeface="华文新魏" panose="02010800040101010101" pitchFamily="2" charset="-122"/>
            </a:endParaRPr>
          </a:p>
        </p:txBody>
      </p:sp>
      <p:sp>
        <p:nvSpPr>
          <p:cNvPr id="3" name="内容占位符 2">
            <a:extLst>
              <a:ext uri="{FF2B5EF4-FFF2-40B4-BE49-F238E27FC236}">
                <a16:creationId xmlns:a16="http://schemas.microsoft.com/office/drawing/2014/main" id="{8A42F885-7735-4053-AFEC-A8DA4560FF38}"/>
              </a:ext>
            </a:extLst>
          </p:cNvPr>
          <p:cNvSpPr>
            <a:spLocks noGrp="1"/>
          </p:cNvSpPr>
          <p:nvPr>
            <p:ph idx="1"/>
          </p:nvPr>
        </p:nvSpPr>
        <p:spPr/>
        <p:txBody>
          <a:bodyPr>
            <a:normAutofit/>
          </a:bodyPr>
          <a:lstStyle/>
          <a:p>
            <a:r>
              <a:rPr lang="en-US" altLang="zh-CN" sz="4800" dirty="0">
                <a:latin typeface="华文隶书" panose="02010800040101010101" pitchFamily="2" charset="-122"/>
                <a:ea typeface="华文隶书" panose="02010800040101010101" pitchFamily="2" charset="-122"/>
              </a:rPr>
              <a:t>Terracotta warriors is a kind of ancient tomb sculpture(</a:t>
            </a:r>
            <a:r>
              <a:rPr lang="zh-CN" altLang="en-US" sz="4800" dirty="0">
                <a:latin typeface="华文隶书" panose="02010800040101010101" pitchFamily="2" charset="-122"/>
                <a:ea typeface="华文隶书" panose="02010800040101010101" pitchFamily="2" charset="-122"/>
              </a:rPr>
              <a:t>墓葬雕塑</a:t>
            </a:r>
            <a:r>
              <a:rPr lang="en-US" altLang="zh-CN" sz="4800" dirty="0">
                <a:latin typeface="华文隶书" panose="02010800040101010101" pitchFamily="2" charset="-122"/>
                <a:ea typeface="华文隶书" panose="02010800040101010101" pitchFamily="2" charset="-122"/>
              </a:rPr>
              <a:t>).</a:t>
            </a:r>
          </a:p>
          <a:p>
            <a:r>
              <a:rPr lang="en-US" altLang="zh-CN" sz="4800" dirty="0">
                <a:latin typeface="华文隶书" panose="02010800040101010101" pitchFamily="2" charset="-122"/>
                <a:ea typeface="华文隶书" panose="02010800040101010101" pitchFamily="2" charset="-122"/>
              </a:rPr>
              <a:t>Terracotta warriors art sacrificial object</a:t>
            </a:r>
            <a:r>
              <a:rPr lang="zh-CN" altLang="en-US" sz="4800" dirty="0">
                <a:latin typeface="华文隶书" panose="02010800040101010101" pitchFamily="2" charset="-122"/>
                <a:ea typeface="华文隶书" panose="02010800040101010101" pitchFamily="2" charset="-122"/>
              </a:rPr>
              <a:t>（殉葬品）</a:t>
            </a:r>
            <a:r>
              <a:rPr lang="en-US" altLang="zh-CN" sz="4800" dirty="0">
                <a:latin typeface="华文隶书" panose="02010800040101010101" pitchFamily="2" charset="-122"/>
                <a:ea typeface="华文隶书" panose="02010800040101010101" pitchFamily="2" charset="-122"/>
              </a:rPr>
              <a:t> that made into the shape of horses and soldiers.</a:t>
            </a:r>
          </a:p>
        </p:txBody>
      </p:sp>
    </p:spTree>
    <p:extLst>
      <p:ext uri="{BB962C8B-B14F-4D97-AF65-F5344CB8AC3E}">
        <p14:creationId xmlns:p14="http://schemas.microsoft.com/office/powerpoint/2010/main" val="363958946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97EFE-16CE-4B12-975B-E52C77D063FA}"/>
              </a:ext>
            </a:extLst>
          </p:cNvPr>
          <p:cNvSpPr>
            <a:spLocks noGrp="1"/>
          </p:cNvSpPr>
          <p:nvPr>
            <p:ph type="title"/>
          </p:nvPr>
        </p:nvSpPr>
        <p:spPr/>
        <p:txBody>
          <a:bodyPr/>
          <a:lstStyle/>
          <a:p>
            <a:r>
              <a:rPr lang="en-US" altLang="zh-CN" dirty="0">
                <a:latin typeface="华文新魏" panose="02010800040101010101" pitchFamily="2" charset="-122"/>
                <a:ea typeface="华文新魏" panose="02010800040101010101" pitchFamily="2" charset="-122"/>
              </a:rPr>
              <a:t>awards</a:t>
            </a:r>
            <a:endParaRPr lang="zh-CN" altLang="en-US" dirty="0">
              <a:latin typeface="华文新魏" panose="02010800040101010101" pitchFamily="2" charset="-122"/>
              <a:ea typeface="华文新魏" panose="02010800040101010101" pitchFamily="2" charset="-122"/>
            </a:endParaRPr>
          </a:p>
        </p:txBody>
      </p:sp>
      <p:sp>
        <p:nvSpPr>
          <p:cNvPr id="3" name="内容占位符 2">
            <a:extLst>
              <a:ext uri="{FF2B5EF4-FFF2-40B4-BE49-F238E27FC236}">
                <a16:creationId xmlns:a16="http://schemas.microsoft.com/office/drawing/2014/main" id="{8A42F885-7735-4053-AFEC-A8DA4560FF38}"/>
              </a:ext>
            </a:extLst>
          </p:cNvPr>
          <p:cNvSpPr>
            <a:spLocks noGrp="1"/>
          </p:cNvSpPr>
          <p:nvPr>
            <p:ph idx="1"/>
          </p:nvPr>
        </p:nvSpPr>
        <p:spPr/>
        <p:txBody>
          <a:bodyPr>
            <a:normAutofit/>
          </a:bodyPr>
          <a:lstStyle/>
          <a:p>
            <a:r>
              <a:rPr lang="en-US" altLang="zh-CN" sz="4800" dirty="0">
                <a:latin typeface="华文隶书" panose="02010800040101010101" pitchFamily="2" charset="-122"/>
                <a:ea typeface="华文隶书" panose="02010800040101010101" pitchFamily="2" charset="-122"/>
              </a:rPr>
              <a:t>1.In 1987, </a:t>
            </a:r>
            <a:r>
              <a:rPr lang="en-US" altLang="zh-CN" sz="4800" i="0" dirty="0" err="1">
                <a:solidFill>
                  <a:srgbClr val="000000"/>
                </a:solidFill>
                <a:effectLst/>
                <a:latin typeface="华文隶书" panose="02010800040101010101" pitchFamily="2" charset="-122"/>
                <a:ea typeface="华文隶书" panose="02010800040101010101" pitchFamily="2" charset="-122"/>
              </a:rPr>
              <a:t>Qinshihuang</a:t>
            </a:r>
            <a:r>
              <a:rPr lang="en-US" altLang="zh-CN" sz="4800" b="0" i="0" dirty="0">
                <a:solidFill>
                  <a:srgbClr val="000000"/>
                </a:solidFill>
                <a:effectLst/>
                <a:latin typeface="华文隶书" panose="02010800040101010101" pitchFamily="2" charset="-122"/>
                <a:ea typeface="华文隶书" panose="02010800040101010101" pitchFamily="2" charset="-122"/>
              </a:rPr>
              <a:t> </a:t>
            </a:r>
            <a:r>
              <a:rPr lang="en-US" altLang="zh-CN" sz="4800" i="0" dirty="0">
                <a:solidFill>
                  <a:srgbClr val="000000"/>
                </a:solidFill>
                <a:effectLst/>
                <a:latin typeface="华文隶书" panose="02010800040101010101" pitchFamily="2" charset="-122"/>
                <a:ea typeface="华文隶书" panose="02010800040101010101" pitchFamily="2" charset="-122"/>
              </a:rPr>
              <a:t>Mausoleum</a:t>
            </a:r>
            <a:r>
              <a:rPr lang="en-US" altLang="zh-CN" sz="4800" dirty="0">
                <a:solidFill>
                  <a:srgbClr val="000000"/>
                </a:solidFill>
                <a:latin typeface="华文隶书" panose="02010800040101010101" pitchFamily="2" charset="-122"/>
                <a:ea typeface="华文隶书" panose="02010800040101010101" pitchFamily="2" charset="-122"/>
              </a:rPr>
              <a:t>(</a:t>
            </a:r>
            <a:r>
              <a:rPr lang="zh-CN" altLang="en-US" sz="4800" dirty="0">
                <a:solidFill>
                  <a:srgbClr val="000000"/>
                </a:solidFill>
                <a:latin typeface="华文隶书" panose="02010800040101010101" pitchFamily="2" charset="-122"/>
                <a:ea typeface="华文隶书" panose="02010800040101010101" pitchFamily="2" charset="-122"/>
              </a:rPr>
              <a:t>秦始皇陵</a:t>
            </a:r>
            <a:r>
              <a:rPr lang="en-US" altLang="zh-CN" sz="4800" dirty="0">
                <a:solidFill>
                  <a:srgbClr val="000000"/>
                </a:solidFill>
                <a:latin typeface="华文隶书" panose="02010800040101010101" pitchFamily="2" charset="-122"/>
                <a:ea typeface="华文隶书" panose="02010800040101010101" pitchFamily="2" charset="-122"/>
              </a:rPr>
              <a:t>)</a:t>
            </a:r>
            <a:r>
              <a:rPr lang="en-US" altLang="zh-CN" sz="4800" b="0" i="0" dirty="0">
                <a:solidFill>
                  <a:srgbClr val="000000"/>
                </a:solidFill>
                <a:effectLst/>
                <a:latin typeface="华文隶书" panose="02010800040101010101" pitchFamily="2" charset="-122"/>
                <a:ea typeface="华文隶书" panose="02010800040101010101" pitchFamily="2" charset="-122"/>
              </a:rPr>
              <a:t> </a:t>
            </a:r>
            <a:r>
              <a:rPr lang="en-US" altLang="zh-CN" sz="4800" dirty="0">
                <a:latin typeface="华文隶书" panose="02010800040101010101" pitchFamily="2" charset="-122"/>
                <a:ea typeface="华文隶书" panose="02010800040101010101" pitchFamily="2" charset="-122"/>
              </a:rPr>
              <a:t>and the </a:t>
            </a:r>
            <a:r>
              <a:rPr lang="en-US" altLang="zh-CN" sz="4800" b="0" i="0" dirty="0">
                <a:solidFill>
                  <a:srgbClr val="333333"/>
                </a:solidFill>
                <a:effectLst/>
                <a:latin typeface="华文隶书" panose="02010800040101010101" pitchFamily="2" charset="-122"/>
                <a:ea typeface="华文隶书" panose="02010800040101010101" pitchFamily="2" charset="-122"/>
              </a:rPr>
              <a:t>Terra Cotta Warriors pit(</a:t>
            </a:r>
            <a:r>
              <a:rPr lang="zh-CN" altLang="en-US" sz="4800" b="0" i="0" dirty="0">
                <a:solidFill>
                  <a:srgbClr val="333333"/>
                </a:solidFill>
                <a:effectLst/>
                <a:latin typeface="华文隶书" panose="02010800040101010101" pitchFamily="2" charset="-122"/>
                <a:ea typeface="华文隶书" panose="02010800040101010101" pitchFamily="2" charset="-122"/>
              </a:rPr>
              <a:t>兵马俑坑</a:t>
            </a:r>
            <a:r>
              <a:rPr lang="en-US" altLang="zh-CN" sz="4800" b="0" i="0" dirty="0">
                <a:solidFill>
                  <a:srgbClr val="333333"/>
                </a:solidFill>
                <a:effectLst/>
                <a:latin typeface="华文隶书" panose="02010800040101010101" pitchFamily="2" charset="-122"/>
                <a:ea typeface="华文隶书" panose="02010800040101010101" pitchFamily="2" charset="-122"/>
              </a:rPr>
              <a:t>)</a:t>
            </a:r>
            <a:r>
              <a:rPr lang="en-US" altLang="zh-CN" sz="4800" dirty="0">
                <a:latin typeface="华文隶书" panose="02010800040101010101" pitchFamily="2" charset="-122"/>
                <a:ea typeface="华文隶书" panose="02010800040101010101" pitchFamily="2" charset="-122"/>
              </a:rPr>
              <a:t> were approved by UNESCO(</a:t>
            </a:r>
            <a:r>
              <a:rPr lang="zh-CN" altLang="en-US" sz="4800" dirty="0">
                <a:latin typeface="华文隶书" panose="02010800040101010101" pitchFamily="2" charset="-122"/>
                <a:ea typeface="华文隶书" panose="02010800040101010101" pitchFamily="2" charset="-122"/>
              </a:rPr>
              <a:t>联合国教科文组织</a:t>
            </a:r>
            <a:r>
              <a:rPr lang="en-US" altLang="zh-CN" sz="4800" dirty="0">
                <a:latin typeface="华文隶书" panose="02010800040101010101" pitchFamily="2" charset="-122"/>
                <a:ea typeface="华文隶书" panose="02010800040101010101" pitchFamily="2" charset="-122"/>
              </a:rPr>
              <a:t>) to be included in the &lt;world heritage list&gt;(《</a:t>
            </a:r>
            <a:r>
              <a:rPr lang="zh-CN" altLang="en-US" sz="4800" dirty="0">
                <a:latin typeface="华文隶书" panose="02010800040101010101" pitchFamily="2" charset="-122"/>
                <a:ea typeface="华文隶书" panose="02010800040101010101" pitchFamily="2" charset="-122"/>
              </a:rPr>
              <a:t>世界遗产名录</a:t>
            </a:r>
            <a:r>
              <a:rPr lang="en-US" altLang="zh-CN" sz="4800" dirty="0">
                <a:latin typeface="华文隶书" panose="02010800040101010101" pitchFamily="2" charset="-122"/>
                <a:ea typeface="华文隶书" panose="02010800040101010101" pitchFamily="2" charset="-122"/>
              </a:rPr>
              <a:t>》)</a:t>
            </a:r>
          </a:p>
          <a:p>
            <a:r>
              <a:rPr lang="en-US" altLang="zh-CN" sz="4800" dirty="0">
                <a:latin typeface="华文隶书" panose="02010800040101010101" pitchFamily="2" charset="-122"/>
                <a:ea typeface="华文隶书" panose="02010800040101010101" pitchFamily="2" charset="-122"/>
              </a:rPr>
              <a:t>2. The Eighth Wonder of the World</a:t>
            </a:r>
          </a:p>
        </p:txBody>
      </p:sp>
    </p:spTree>
    <p:extLst>
      <p:ext uri="{BB962C8B-B14F-4D97-AF65-F5344CB8AC3E}">
        <p14:creationId xmlns:p14="http://schemas.microsoft.com/office/powerpoint/2010/main" val="15065499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3"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5C95943-F1CF-45C4-A1ED-D7D09A000C5A}"/>
              </a:ext>
            </a:extLst>
          </p:cNvPr>
          <p:cNvPicPr>
            <a:picLocks noChangeAspect="1"/>
          </p:cNvPicPr>
          <p:nvPr/>
        </p:nvPicPr>
        <p:blipFill>
          <a:blip r:embed="rId2"/>
          <a:stretch>
            <a:fillRect/>
          </a:stretch>
        </p:blipFill>
        <p:spPr>
          <a:xfrm>
            <a:off x="0" y="0"/>
            <a:ext cx="12192000" cy="6858000"/>
          </a:xfrm>
          <a:prstGeom prst="rect">
            <a:avLst/>
          </a:prstGeom>
        </p:spPr>
      </p:pic>
      <p:sp>
        <p:nvSpPr>
          <p:cNvPr id="2" name="文本框 1">
            <a:extLst>
              <a:ext uri="{FF2B5EF4-FFF2-40B4-BE49-F238E27FC236}">
                <a16:creationId xmlns:a16="http://schemas.microsoft.com/office/drawing/2014/main" id="{90DE2902-B116-45CB-BE24-6820E04D24EE}"/>
              </a:ext>
            </a:extLst>
          </p:cNvPr>
          <p:cNvSpPr txBox="1"/>
          <p:nvPr/>
        </p:nvSpPr>
        <p:spPr>
          <a:xfrm>
            <a:off x="1149350" y="1859340"/>
            <a:ext cx="10585450" cy="1569660"/>
          </a:xfrm>
          <a:prstGeom prst="rect">
            <a:avLst/>
          </a:prstGeom>
          <a:noFill/>
        </p:spPr>
        <p:txBody>
          <a:bodyPr wrap="square" rtlCol="0">
            <a:spAutoFit/>
          </a:bodyPr>
          <a:lstStyle/>
          <a:p>
            <a:r>
              <a:rPr lang="en-US" altLang="zh-CN" sz="9600" dirty="0">
                <a:solidFill>
                  <a:srgbClr val="00B050"/>
                </a:solidFill>
              </a:rPr>
              <a:t>Thanks for listening</a:t>
            </a:r>
            <a:r>
              <a:rPr lang="en-US" altLang="zh-CN" dirty="0"/>
              <a:t>~</a:t>
            </a:r>
            <a:endParaRPr lang="zh-CN" altLang="en-US" dirty="0"/>
          </a:p>
        </p:txBody>
      </p:sp>
    </p:spTree>
    <p:extLst>
      <p:ext uri="{BB962C8B-B14F-4D97-AF65-F5344CB8AC3E}">
        <p14:creationId xmlns:p14="http://schemas.microsoft.com/office/powerpoint/2010/main" val="33923183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352</Words>
  <Application>Microsoft Office PowerPoint</Application>
  <PresentationFormat>宽屏</PresentationFormat>
  <Paragraphs>39</Paragraphs>
  <Slides>9</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等线</vt:lpstr>
      <vt:lpstr>等线 Light</vt:lpstr>
      <vt:lpstr>华文隶书</vt:lpstr>
      <vt:lpstr>华文新魏</vt:lpstr>
      <vt:lpstr>Algerian</vt:lpstr>
      <vt:lpstr>Arial</vt:lpstr>
      <vt:lpstr>Arial</vt:lpstr>
      <vt:lpstr>Office 主题​​</vt:lpstr>
      <vt:lpstr>the Terracotta Army</vt:lpstr>
      <vt:lpstr>video</vt:lpstr>
      <vt:lpstr>introduction</vt:lpstr>
      <vt:lpstr>location</vt:lpstr>
      <vt:lpstr>characteristics</vt:lpstr>
      <vt:lpstr>history</vt:lpstr>
      <vt:lpstr>function</vt:lpstr>
      <vt:lpstr>awards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Terracotta Army</dc:title>
  <dc:creator>cyfzc</dc:creator>
  <cp:lastModifiedBy>cyfzc</cp:lastModifiedBy>
  <cp:revision>55</cp:revision>
  <dcterms:created xsi:type="dcterms:W3CDTF">2020-09-09T09:42:25Z</dcterms:created>
  <dcterms:modified xsi:type="dcterms:W3CDTF">2020-09-10T10:19:58Z</dcterms:modified>
</cp:coreProperties>
</file>