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5" r:id="rId9"/>
    <p:sldId id="268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40" y="52"/>
      </p:cViewPr>
      <p:guideLst>
        <p:guide orient="horz" pos="2103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2020/11/17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7" name="文本框 136"/>
          <p:cNvSpPr txBox="1"/>
          <p:nvPr/>
        </p:nvSpPr>
        <p:spPr>
          <a:xfrm>
            <a:off x="3590925" y="2138680"/>
            <a:ext cx="5010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>
                <a:solidFill>
                  <a:schemeClr val="bg2">
                    <a:lumMod val="50000"/>
                  </a:schemeClr>
                </a:solidFill>
              </a:rPr>
              <a:t>Excel</a:t>
            </a:r>
            <a:r>
              <a:rPr lang="zh-CN" altLang="en-US" sz="6600">
                <a:solidFill>
                  <a:schemeClr val="bg2">
                    <a:lumMod val="50000"/>
                  </a:schemeClr>
                </a:solidFill>
              </a:rPr>
              <a:t>介绍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8688070" y="6096000"/>
            <a:ext cx="318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汇报人：张庭肇、刘润凌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137" name="文本框 136"/>
          <p:cNvSpPr txBox="1"/>
          <p:nvPr/>
        </p:nvSpPr>
        <p:spPr>
          <a:xfrm>
            <a:off x="3541395" y="2156460"/>
            <a:ext cx="5010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</a:rPr>
              <a:t>Excel</a:t>
            </a:r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</a:rPr>
              <a:t>的知识</a:t>
            </a:r>
          </a:p>
          <a:p>
            <a:pPr algn="ctr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</a:rPr>
              <a:t>你，学废了吗？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8688070" y="6096000"/>
            <a:ext cx="311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汇报人：张庭肇、刘润凌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AE5E60-8894-4464-ADB7-9E01C64F1640}"/>
              </a:ext>
            </a:extLst>
          </p:cNvPr>
          <p:cNvSpPr txBox="1"/>
          <p:nvPr/>
        </p:nvSpPr>
        <p:spPr>
          <a:xfrm>
            <a:off x="6724073" y="320139"/>
            <a:ext cx="50199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 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Apple Macintosh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操作系统的电脑编写的一款电子表格软件，于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1985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年问世。它直观的界面、出色的计算功能和图标工具，再加上成功的市场营销，使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成为最流行的个人计算机数据处理软件。在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1993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年，作为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 Office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的组件发布了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5.0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版之后，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就开始成为所适用操作平台上的电子制表软件的霸主。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1982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推出了它的第一款电子制表软件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—Multiplan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CP/M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系统上大获成功，但在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MS-DOS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系统上，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Multiplan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败给了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Lotus 1-2-3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。这个事件促使了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的诞生，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1985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年，第一款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诞生了，它只适用于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系统；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1987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年，第一款适用于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Windows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也诞生了。到了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1988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的销量超过了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lotus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。此后大约每两年，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就会推出新的版本来扩大自身的优势，当前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的最新版本为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，既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Microsoft Office Excel 2019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D16842-0370-4394-9096-EEA7C827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9" y="320139"/>
            <a:ext cx="5680364" cy="29025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DABE77-5A3B-442B-B742-E11221D5540B}"/>
              </a:ext>
            </a:extLst>
          </p:cNvPr>
          <p:cNvSpPr txBox="1"/>
          <p:nvPr/>
        </p:nvSpPr>
        <p:spPr>
          <a:xfrm>
            <a:off x="1985818" y="3096262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Excel 2.0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579D2A-A2E5-4F13-8479-D9D6F8BA98A3}"/>
              </a:ext>
            </a:extLst>
          </p:cNvPr>
          <p:cNvSpPr txBox="1"/>
          <p:nvPr/>
        </p:nvSpPr>
        <p:spPr>
          <a:xfrm>
            <a:off x="1985818" y="6475438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Excel 2016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C58FA3-F4FC-4F67-B73D-ADCDC20F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9" y="3513388"/>
            <a:ext cx="5648041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Excel</a:t>
            </a:r>
            <a:r>
              <a:rPr>
                <a:solidFill>
                  <a:schemeClr val="bg2">
                    <a:lumMod val="50000"/>
                  </a:schemeClr>
                </a:solidFill>
              </a:rPr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中宋" panose="02010600040101010101" charset="-122"/>
              </a:rPr>
              <a:t>Microsoft Excel是Microsoft为使用Windows和Apple Macintosh操作系统的电脑编写的一款电子表格软件。直观的界面、出色的计算功能和图表工具，再加上成功的市场营销，使Excel成为最流行的个人计算机数据处理软件。在1993年，作为Microsoft Office的组件发布了5.0版之后，Excel就开始成为所适用操作平台上的电子制表软件的霸主。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75285" y="690880"/>
            <a:ext cx="4933315" cy="5809615"/>
            <a:chOff x="10537" y="825"/>
            <a:chExt cx="7769" cy="9149"/>
          </a:xfrm>
        </p:grpSpPr>
        <p:sp>
          <p:nvSpPr>
            <p:cNvPr id="89" name="ïšľîḍe"/>
            <p:cNvSpPr/>
            <p:nvPr/>
          </p:nvSpPr>
          <p:spPr bwMode="auto">
            <a:xfrm>
              <a:off x="11843" y="1514"/>
              <a:ext cx="422" cy="422"/>
            </a:xfrm>
            <a:custGeom>
              <a:avLst/>
              <a:gdLst/>
              <a:ahLst/>
              <a:cxnLst>
                <a:cxn ang="0">
                  <a:pos x="46" y="46"/>
                </a:cxn>
                <a:cxn ang="0">
                  <a:pos x="27" y="54"/>
                </a:cxn>
                <a:cxn ang="0">
                  <a:pos x="8" y="46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6" y="8"/>
                </a:cxn>
                <a:cxn ang="0">
                  <a:pos x="54" y="27"/>
                </a:cxn>
                <a:cxn ang="0">
                  <a:pos x="46" y="46"/>
                </a:cxn>
              </a:cxnLst>
              <a:rect l="0" t="0" r="r" b="b"/>
              <a:pathLst>
                <a:path w="54" h="54">
                  <a:moveTo>
                    <a:pt x="46" y="46"/>
                  </a:moveTo>
                  <a:cubicBezTo>
                    <a:pt x="41" y="51"/>
                    <a:pt x="34" y="54"/>
                    <a:pt x="27" y="54"/>
                  </a:cubicBezTo>
                  <a:cubicBezTo>
                    <a:pt x="20" y="54"/>
                    <a:pt x="13" y="51"/>
                    <a:pt x="8" y="46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4" y="0"/>
                    <a:pt x="41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4"/>
                    <a:pt x="51" y="41"/>
                    <a:pt x="46" y="4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ṣľïḓé"/>
            <p:cNvSpPr/>
            <p:nvPr/>
          </p:nvSpPr>
          <p:spPr bwMode="auto">
            <a:xfrm>
              <a:off x="14250" y="825"/>
              <a:ext cx="612" cy="612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39" y="0"/>
                </a:cxn>
                <a:cxn ang="0">
                  <a:pos x="66" y="11"/>
                </a:cxn>
                <a:cxn ang="0">
                  <a:pos x="78" y="39"/>
                </a:cxn>
                <a:cxn ang="0">
                  <a:pos x="66" y="66"/>
                </a:cxn>
                <a:cxn ang="0">
                  <a:pos x="39" y="78"/>
                </a:cxn>
                <a:cxn ang="0">
                  <a:pos x="11" y="66"/>
                </a:cxn>
                <a:cxn ang="0">
                  <a:pos x="0" y="39"/>
                </a:cxn>
                <a:cxn ang="0">
                  <a:pos x="11" y="11"/>
                </a:cxn>
              </a:cxnLst>
              <a:rect l="0" t="0" r="r" b="b"/>
              <a:pathLst>
                <a:path w="78" h="78">
                  <a:moveTo>
                    <a:pt x="11" y="11"/>
                  </a:moveTo>
                  <a:cubicBezTo>
                    <a:pt x="19" y="4"/>
                    <a:pt x="28" y="0"/>
                    <a:pt x="39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74" y="19"/>
                    <a:pt x="78" y="28"/>
                    <a:pt x="78" y="39"/>
                  </a:cubicBezTo>
                  <a:cubicBezTo>
                    <a:pt x="78" y="50"/>
                    <a:pt x="74" y="59"/>
                    <a:pt x="66" y="66"/>
                  </a:cubicBezTo>
                  <a:cubicBezTo>
                    <a:pt x="59" y="74"/>
                    <a:pt x="50" y="78"/>
                    <a:pt x="39" y="78"/>
                  </a:cubicBezTo>
                  <a:cubicBezTo>
                    <a:pt x="28" y="78"/>
                    <a:pt x="19" y="74"/>
                    <a:pt x="11" y="66"/>
                  </a:cubicBezTo>
                  <a:cubicBezTo>
                    <a:pt x="4" y="59"/>
                    <a:pt x="0" y="50"/>
                    <a:pt x="0" y="39"/>
                  </a:cubicBezTo>
                  <a:cubicBezTo>
                    <a:pt x="0" y="28"/>
                    <a:pt x="4" y="19"/>
                    <a:pt x="11" y="1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śľïḓé"/>
            <p:cNvSpPr/>
            <p:nvPr/>
          </p:nvSpPr>
          <p:spPr bwMode="auto">
            <a:xfrm>
              <a:off x="13391" y="2039"/>
              <a:ext cx="350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ṡļïḑè"/>
            <p:cNvSpPr/>
            <p:nvPr/>
          </p:nvSpPr>
          <p:spPr bwMode="auto">
            <a:xfrm>
              <a:off x="16312" y="1725"/>
              <a:ext cx="345" cy="34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şḻídê"/>
            <p:cNvSpPr/>
            <p:nvPr/>
          </p:nvSpPr>
          <p:spPr bwMode="auto">
            <a:xfrm>
              <a:off x="16122" y="3042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şļîḓe"/>
            <p:cNvSpPr/>
            <p:nvPr/>
          </p:nvSpPr>
          <p:spPr bwMode="auto">
            <a:xfrm>
              <a:off x="17376" y="4471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ľiďe"/>
            <p:cNvSpPr/>
            <p:nvPr/>
          </p:nvSpPr>
          <p:spPr bwMode="auto">
            <a:xfrm>
              <a:off x="15926" y="4471"/>
              <a:ext cx="345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1ïḋé"/>
            <p:cNvSpPr/>
            <p:nvPr/>
          </p:nvSpPr>
          <p:spPr bwMode="auto">
            <a:xfrm>
              <a:off x="11699" y="4487"/>
              <a:ext cx="345" cy="345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ṧ1iďe"/>
            <p:cNvSpPr/>
            <p:nvPr/>
          </p:nvSpPr>
          <p:spPr bwMode="auto">
            <a:xfrm>
              <a:off x="12789" y="4368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şliḍè"/>
            <p:cNvSpPr/>
            <p:nvPr/>
          </p:nvSpPr>
          <p:spPr bwMode="auto">
            <a:xfrm>
              <a:off x="14641" y="5639"/>
              <a:ext cx="566" cy="56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" y="10"/>
                </a:cxn>
                <a:cxn ang="0">
                  <a:pos x="36" y="0"/>
                </a:cxn>
                <a:cxn ang="0">
                  <a:pos x="62" y="10"/>
                </a:cxn>
                <a:cxn ang="0">
                  <a:pos x="72" y="36"/>
                </a:cxn>
                <a:cxn ang="0">
                  <a:pos x="62" y="61"/>
                </a:cxn>
                <a:cxn ang="0">
                  <a:pos x="36" y="72"/>
                </a:cxn>
                <a:cxn ang="0">
                  <a:pos x="11" y="61"/>
                </a:cxn>
                <a:cxn ang="0">
                  <a:pos x="0" y="36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26"/>
                    <a:pt x="4" y="17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6" y="0"/>
                    <a:pt x="55" y="3"/>
                    <a:pt x="62" y="10"/>
                  </a:cubicBezTo>
                  <a:cubicBezTo>
                    <a:pt x="69" y="17"/>
                    <a:pt x="72" y="26"/>
                    <a:pt x="72" y="36"/>
                  </a:cubicBezTo>
                  <a:cubicBezTo>
                    <a:pt x="72" y="46"/>
                    <a:pt x="69" y="54"/>
                    <a:pt x="62" y="61"/>
                  </a:cubicBezTo>
                  <a:cubicBezTo>
                    <a:pt x="55" y="68"/>
                    <a:pt x="46" y="72"/>
                    <a:pt x="36" y="72"/>
                  </a:cubicBezTo>
                  <a:cubicBezTo>
                    <a:pt x="26" y="72"/>
                    <a:pt x="18" y="68"/>
                    <a:pt x="11" y="61"/>
                  </a:cubicBezTo>
                  <a:cubicBezTo>
                    <a:pt x="4" y="54"/>
                    <a:pt x="0" y="46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ŝļíḍê"/>
            <p:cNvSpPr/>
            <p:nvPr/>
          </p:nvSpPr>
          <p:spPr bwMode="auto">
            <a:xfrm>
              <a:off x="16404" y="5793"/>
              <a:ext cx="345" cy="35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Sļídê"/>
            <p:cNvSpPr/>
            <p:nvPr/>
          </p:nvSpPr>
          <p:spPr bwMode="auto">
            <a:xfrm>
              <a:off x="17402" y="6281"/>
              <a:ext cx="247" cy="252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</a:cxnLst>
              <a:rect l="0" t="0" r="r" b="b"/>
              <a:pathLst>
                <a:path w="32" h="32">
                  <a:moveTo>
                    <a:pt x="5" y="27"/>
                  </a:moveTo>
                  <a:cubicBezTo>
                    <a:pt x="1" y="24"/>
                    <a:pt x="0" y="20"/>
                    <a:pt x="0" y="16"/>
                  </a:cubicBezTo>
                  <a:cubicBezTo>
                    <a:pt x="0" y="11"/>
                    <a:pt x="1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ṧľíḑè"/>
            <p:cNvSpPr/>
            <p:nvPr/>
          </p:nvSpPr>
          <p:spPr bwMode="auto">
            <a:xfrm>
              <a:off x="10923" y="5700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ṩḷíḍe"/>
            <p:cNvSpPr/>
            <p:nvPr/>
          </p:nvSpPr>
          <p:spPr bwMode="auto">
            <a:xfrm>
              <a:off x="11956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ś1íḋé"/>
            <p:cNvSpPr/>
            <p:nvPr/>
          </p:nvSpPr>
          <p:spPr bwMode="auto">
            <a:xfrm>
              <a:off x="13442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ṣľïḓe"/>
            <p:cNvSpPr/>
            <p:nvPr/>
          </p:nvSpPr>
          <p:spPr bwMode="auto">
            <a:xfrm>
              <a:off x="12836" y="5459"/>
              <a:ext cx="555" cy="555"/>
            </a:xfrm>
            <a:custGeom>
              <a:avLst/>
              <a:gdLst/>
              <a:ahLst/>
              <a:cxnLst>
                <a:cxn ang="0">
                  <a:pos x="61" y="10"/>
                </a:cxn>
                <a:cxn ang="0">
                  <a:pos x="71" y="35"/>
                </a:cxn>
                <a:cxn ang="0">
                  <a:pos x="61" y="60"/>
                </a:cxn>
                <a:cxn ang="0">
                  <a:pos x="36" y="71"/>
                </a:cxn>
                <a:cxn ang="0">
                  <a:pos x="10" y="60"/>
                </a:cxn>
                <a:cxn ang="0">
                  <a:pos x="0" y="35"/>
                </a:cxn>
                <a:cxn ang="0">
                  <a:pos x="10" y="10"/>
                </a:cxn>
                <a:cxn ang="0">
                  <a:pos x="36" y="0"/>
                </a:cxn>
                <a:cxn ang="0">
                  <a:pos x="61" y="10"/>
                </a:cxn>
              </a:cxnLst>
              <a:rect l="0" t="0" r="r" b="b"/>
              <a:pathLst>
                <a:path w="71" h="71">
                  <a:moveTo>
                    <a:pt x="61" y="10"/>
                  </a:moveTo>
                  <a:cubicBezTo>
                    <a:pt x="68" y="17"/>
                    <a:pt x="71" y="26"/>
                    <a:pt x="71" y="35"/>
                  </a:cubicBezTo>
                  <a:cubicBezTo>
                    <a:pt x="71" y="45"/>
                    <a:pt x="68" y="54"/>
                    <a:pt x="61" y="60"/>
                  </a:cubicBezTo>
                  <a:cubicBezTo>
                    <a:pt x="54" y="68"/>
                    <a:pt x="45" y="71"/>
                    <a:pt x="36" y="71"/>
                  </a:cubicBezTo>
                  <a:cubicBezTo>
                    <a:pt x="26" y="71"/>
                    <a:pt x="17" y="68"/>
                    <a:pt x="10" y="60"/>
                  </a:cubicBezTo>
                  <a:cubicBezTo>
                    <a:pt x="3" y="54"/>
                    <a:pt x="0" y="45"/>
                    <a:pt x="0" y="35"/>
                  </a:cubicBezTo>
                  <a:cubicBezTo>
                    <a:pt x="0" y="26"/>
                    <a:pt x="3" y="17"/>
                    <a:pt x="10" y="10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5" y="0"/>
                    <a:pt x="54" y="3"/>
                    <a:pt x="61" y="1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šḷiďe"/>
            <p:cNvSpPr/>
            <p:nvPr/>
          </p:nvSpPr>
          <p:spPr bwMode="auto">
            <a:xfrm>
              <a:off x="17124" y="8256"/>
              <a:ext cx="252" cy="25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11"/>
                    <a:pt x="2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ŝḷiďe"/>
            <p:cNvSpPr/>
            <p:nvPr/>
          </p:nvSpPr>
          <p:spPr bwMode="auto">
            <a:xfrm>
              <a:off x="14641" y="7017"/>
              <a:ext cx="252" cy="252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</a:cxnLst>
              <a:rect l="0" t="0" r="r" b="b"/>
              <a:pathLst>
                <a:path w="32" h="32">
                  <a:moveTo>
                    <a:pt x="5" y="4"/>
                  </a:move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lïďe"/>
            <p:cNvSpPr/>
            <p:nvPr/>
          </p:nvSpPr>
          <p:spPr bwMode="auto">
            <a:xfrm>
              <a:off x="15762" y="6940"/>
              <a:ext cx="406" cy="40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</a:cxnLst>
              <a:rect l="0" t="0" r="r" b="b"/>
              <a:pathLst>
                <a:path w="52" h="52">
                  <a:moveTo>
                    <a:pt x="44" y="7"/>
                  </a:move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Slíḍe"/>
            <p:cNvSpPr/>
            <p:nvPr/>
          </p:nvSpPr>
          <p:spPr bwMode="auto">
            <a:xfrm>
              <a:off x="15972" y="8184"/>
              <a:ext cx="406" cy="411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ṩḷïḑè"/>
            <p:cNvSpPr/>
            <p:nvPr/>
          </p:nvSpPr>
          <p:spPr bwMode="auto">
            <a:xfrm>
              <a:off x="14358" y="8333"/>
              <a:ext cx="504" cy="504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9" y="54"/>
                </a:cxn>
                <a:cxn ang="0">
                  <a:pos x="0" y="32"/>
                </a:cxn>
                <a:cxn ang="0">
                  <a:pos x="9" y="9"/>
                </a:cxn>
                <a:cxn ang="0">
                  <a:pos x="32" y="0"/>
                </a:cxn>
                <a:cxn ang="0">
                  <a:pos x="54" y="9"/>
                </a:cxn>
                <a:cxn ang="0">
                  <a:pos x="64" y="32"/>
                </a:cxn>
                <a:cxn ang="0">
                  <a:pos x="54" y="54"/>
                </a:cxn>
                <a:cxn ang="0">
                  <a:pos x="32" y="64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23" y="64"/>
                    <a:pt x="16" y="61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1" y="15"/>
                    <a:pt x="64" y="23"/>
                    <a:pt x="64" y="32"/>
                  </a:cubicBezTo>
                  <a:cubicBezTo>
                    <a:pt x="64" y="40"/>
                    <a:pt x="61" y="48"/>
                    <a:pt x="54" y="54"/>
                  </a:cubicBezTo>
                  <a:cubicBezTo>
                    <a:pt x="48" y="61"/>
                    <a:pt x="41" y="64"/>
                    <a:pt x="32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1iḓê"/>
            <p:cNvSpPr/>
            <p:nvPr/>
          </p:nvSpPr>
          <p:spPr bwMode="auto">
            <a:xfrm>
              <a:off x="17273" y="7228"/>
              <a:ext cx="391" cy="396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50" y="25"/>
                </a:cxn>
                <a:cxn ang="0">
                  <a:pos x="42" y="42"/>
                </a:cxn>
                <a:cxn ang="0">
                  <a:pos x="25" y="50"/>
                </a:cxn>
                <a:cxn ang="0">
                  <a:pos x="7" y="42"/>
                </a:cxn>
                <a:cxn ang="0">
                  <a:pos x="0" y="25"/>
                </a:cxn>
                <a:cxn ang="0">
                  <a:pos x="7" y="7"/>
                </a:cxn>
                <a:cxn ang="0">
                  <a:pos x="25" y="0"/>
                </a:cxn>
                <a:cxn ang="0">
                  <a:pos x="42" y="7"/>
                </a:cxn>
              </a:cxnLst>
              <a:rect l="0" t="0" r="r" b="b"/>
              <a:pathLst>
                <a:path w="50" h="50">
                  <a:moveTo>
                    <a:pt x="42" y="7"/>
                  </a:move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7"/>
                    <a:pt x="42" y="42"/>
                  </a:cubicBezTo>
                  <a:cubicBezTo>
                    <a:pt x="38" y="47"/>
                    <a:pt x="32" y="50"/>
                    <a:pt x="25" y="50"/>
                  </a:cubicBezTo>
                  <a:cubicBezTo>
                    <a:pt x="18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2" y="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Sļîḋé"/>
            <p:cNvSpPr/>
            <p:nvPr/>
          </p:nvSpPr>
          <p:spPr bwMode="auto">
            <a:xfrm>
              <a:off x="13196" y="8184"/>
              <a:ext cx="370" cy="370"/>
            </a:xfrm>
            <a:custGeom>
              <a:avLst/>
              <a:gdLst/>
              <a:ahLst/>
              <a:cxnLst>
                <a:cxn ang="0">
                  <a:pos x="40" y="6"/>
                </a:cxn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</a:cxnLst>
              <a:rect l="0" t="0" r="r" b="b"/>
              <a:pathLst>
                <a:path w="47" h="47">
                  <a:moveTo>
                    <a:pt x="40" y="6"/>
                  </a:moveTo>
                  <a:cubicBezTo>
                    <a:pt x="45" y="11"/>
                    <a:pt x="47" y="17"/>
                    <a:pt x="47" y="23"/>
                  </a:cubicBezTo>
                  <a:cubicBezTo>
                    <a:pt x="47" y="30"/>
                    <a:pt x="45" y="35"/>
                    <a:pt x="40" y="40"/>
                  </a:cubicBezTo>
                  <a:cubicBezTo>
                    <a:pt x="36" y="45"/>
                    <a:pt x="30" y="47"/>
                    <a:pt x="24" y="47"/>
                  </a:cubicBezTo>
                  <a:cubicBezTo>
                    <a:pt x="17" y="47"/>
                    <a:pt x="12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30" y="0"/>
                    <a:pt x="36" y="2"/>
                    <a:pt x="4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ŝľïḓè"/>
            <p:cNvSpPr/>
            <p:nvPr/>
          </p:nvSpPr>
          <p:spPr bwMode="auto">
            <a:xfrm>
              <a:off x="15474" y="9583"/>
              <a:ext cx="365" cy="365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şḷíḋé"/>
            <p:cNvSpPr/>
            <p:nvPr/>
          </p:nvSpPr>
          <p:spPr bwMode="auto">
            <a:xfrm>
              <a:off x="12265" y="8462"/>
              <a:ext cx="319" cy="319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śľïḍè"/>
            <p:cNvSpPr/>
            <p:nvPr/>
          </p:nvSpPr>
          <p:spPr bwMode="auto">
            <a:xfrm>
              <a:off x="13196" y="9629"/>
              <a:ext cx="324" cy="31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</a:cxnLst>
              <a:rect l="0" t="0" r="r" b="b"/>
              <a:pathLst>
                <a:path w="41" h="41">
                  <a:moveTo>
                    <a:pt x="35" y="6"/>
                  </a:move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líḓé"/>
            <p:cNvSpPr/>
            <p:nvPr/>
          </p:nvSpPr>
          <p:spPr bwMode="auto">
            <a:xfrm>
              <a:off x="14265" y="9629"/>
              <a:ext cx="319" cy="31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lídê"/>
            <p:cNvSpPr/>
            <p:nvPr/>
          </p:nvSpPr>
          <p:spPr bwMode="auto">
            <a:xfrm>
              <a:off x="17962" y="5834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sḷîďé"/>
            <p:cNvSpPr/>
            <p:nvPr/>
          </p:nvSpPr>
          <p:spPr bwMode="auto">
            <a:xfrm>
              <a:off x="17181" y="3170"/>
              <a:ext cx="468" cy="46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0" y="0"/>
                </a:cxn>
                <a:cxn ang="0">
                  <a:pos x="51" y="8"/>
                </a:cxn>
                <a:cxn ang="0">
                  <a:pos x="60" y="30"/>
                </a:cxn>
                <a:cxn ang="0">
                  <a:pos x="51" y="51"/>
                </a:cxn>
                <a:cxn ang="0">
                  <a:pos x="30" y="60"/>
                </a:cxn>
                <a:cxn ang="0">
                  <a:pos x="9" y="51"/>
                </a:cxn>
              </a:cxnLst>
              <a:rect l="0" t="0" r="r" b="b"/>
              <a:pathLst>
                <a:path w="60" h="60">
                  <a:moveTo>
                    <a:pt x="9" y="51"/>
                  </a:moveTo>
                  <a:cubicBezTo>
                    <a:pt x="3" y="45"/>
                    <a:pt x="0" y="38"/>
                    <a:pt x="0" y="30"/>
                  </a:cubicBezTo>
                  <a:cubicBezTo>
                    <a:pt x="0" y="22"/>
                    <a:pt x="3" y="14"/>
                    <a:pt x="9" y="8"/>
                  </a:cubicBezTo>
                  <a:cubicBezTo>
                    <a:pt x="15" y="3"/>
                    <a:pt x="22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7" y="14"/>
                    <a:pt x="60" y="22"/>
                    <a:pt x="60" y="30"/>
                  </a:cubicBezTo>
                  <a:cubicBezTo>
                    <a:pt x="60" y="38"/>
                    <a:pt x="57" y="45"/>
                    <a:pt x="51" y="51"/>
                  </a:cubicBezTo>
                  <a:cubicBezTo>
                    <a:pt x="45" y="57"/>
                    <a:pt x="38" y="60"/>
                    <a:pt x="30" y="60"/>
                  </a:cubicBezTo>
                  <a:cubicBezTo>
                    <a:pt x="22" y="60"/>
                    <a:pt x="15" y="57"/>
                    <a:pt x="9" y="5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ļíḍé"/>
            <p:cNvSpPr/>
            <p:nvPr/>
          </p:nvSpPr>
          <p:spPr bwMode="auto">
            <a:xfrm>
              <a:off x="14594" y="2563"/>
              <a:ext cx="658" cy="658"/>
            </a:xfrm>
            <a:custGeom>
              <a:avLst/>
              <a:gdLst/>
              <a:ahLst/>
              <a:cxnLst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</a:cxnLst>
              <a:rect l="0" t="0" r="r" b="b"/>
              <a:pathLst>
                <a:path w="84" h="84">
                  <a:moveTo>
                    <a:pt x="72" y="12"/>
                  </a:move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$ḻíḋè"/>
            <p:cNvSpPr/>
            <p:nvPr/>
          </p:nvSpPr>
          <p:spPr bwMode="auto">
            <a:xfrm>
              <a:off x="12368" y="3057"/>
              <a:ext cx="658" cy="658"/>
            </a:xfrm>
            <a:custGeom>
              <a:avLst/>
              <a:gdLst/>
              <a:ahLst/>
              <a:cxnLst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šļidè"/>
            <p:cNvSpPr/>
            <p:nvPr/>
          </p:nvSpPr>
          <p:spPr bwMode="auto">
            <a:xfrm>
              <a:off x="10537" y="3499"/>
              <a:ext cx="478" cy="478"/>
            </a:xfrm>
            <a:custGeom>
              <a:avLst/>
              <a:gdLst/>
              <a:ahLst/>
              <a:cxnLst>
                <a:cxn ang="0">
                  <a:pos x="9" y="52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1" y="0"/>
                </a:cxn>
                <a:cxn ang="0">
                  <a:pos x="52" y="8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</a:cxnLst>
              <a:rect l="0" t="0" r="r" b="b"/>
              <a:pathLst>
                <a:path w="61" h="61">
                  <a:moveTo>
                    <a:pt x="9" y="52"/>
                  </a:move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9" y="0"/>
                    <a:pt x="46" y="3"/>
                    <a:pt x="52" y="8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S1îďè"/>
            <p:cNvSpPr/>
            <p:nvPr/>
          </p:nvSpPr>
          <p:spPr bwMode="auto">
            <a:xfrm>
              <a:off x="14018" y="3998"/>
              <a:ext cx="663" cy="658"/>
            </a:xfrm>
            <a:custGeom>
              <a:avLst/>
              <a:gdLst/>
              <a:ahLst/>
              <a:cxnLst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</a:cxnLst>
              <a:rect l="0" t="0" r="r" b="b"/>
              <a:pathLst>
                <a:path w="84" h="84">
                  <a:moveTo>
                    <a:pt x="12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ḻïďe"/>
            <p:cNvSpPr/>
            <p:nvPr/>
          </p:nvSpPr>
          <p:spPr bwMode="auto">
            <a:xfrm>
              <a:off x="12188" y="9604"/>
              <a:ext cx="365" cy="37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191375" y="668020"/>
            <a:ext cx="3429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chemeClr val="bg2">
                    <a:lumMod val="50000"/>
                  </a:schemeClr>
                </a:solidFill>
              </a:rPr>
              <a:t>目    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498571" y="5318585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7498571" y="4241625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行距</a:t>
            </a:r>
          </a:p>
        </p:txBody>
      </p:sp>
      <p:sp>
        <p:nvSpPr>
          <p:cNvPr id="17" name="矩形 16"/>
          <p:cNvSpPr/>
          <p:nvPr/>
        </p:nvSpPr>
        <p:spPr>
          <a:xfrm>
            <a:off x="7498571" y="3164665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格式刷</a:t>
            </a:r>
          </a:p>
        </p:txBody>
      </p:sp>
      <p:sp>
        <p:nvSpPr>
          <p:cNvPr id="18" name="矩形 17"/>
          <p:cNvSpPr/>
          <p:nvPr/>
        </p:nvSpPr>
        <p:spPr>
          <a:xfrm>
            <a:off x="7498571" y="2087705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合并</a:t>
            </a:r>
          </a:p>
        </p:txBody>
      </p:sp>
      <p:sp>
        <p:nvSpPr>
          <p:cNvPr id="19" name="椭圆 18"/>
          <p:cNvSpPr/>
          <p:nvPr/>
        </p:nvSpPr>
        <p:spPr>
          <a:xfrm>
            <a:off x="6772275" y="200533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1</a:t>
            </a:r>
          </a:p>
        </p:txBody>
      </p:sp>
      <p:sp>
        <p:nvSpPr>
          <p:cNvPr id="20" name="椭圆 19"/>
          <p:cNvSpPr/>
          <p:nvPr/>
        </p:nvSpPr>
        <p:spPr>
          <a:xfrm>
            <a:off x="6772275" y="308229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2</a:t>
            </a:r>
          </a:p>
        </p:txBody>
      </p:sp>
      <p:sp>
        <p:nvSpPr>
          <p:cNvPr id="21" name="椭圆 20"/>
          <p:cNvSpPr/>
          <p:nvPr/>
        </p:nvSpPr>
        <p:spPr>
          <a:xfrm>
            <a:off x="6772275" y="5236210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4</a:t>
            </a:r>
          </a:p>
        </p:txBody>
      </p:sp>
      <p:sp>
        <p:nvSpPr>
          <p:cNvPr id="22" name="椭圆 21"/>
          <p:cNvSpPr/>
          <p:nvPr/>
        </p:nvSpPr>
        <p:spPr>
          <a:xfrm>
            <a:off x="6772275" y="415925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3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01</a:t>
            </a:r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37509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合并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37509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格式刷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03</a:t>
            </a:r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37509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行距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/>
              <a:t>04</a:t>
            </a:r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37509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2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函数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549290" y="2947745"/>
            <a:ext cx="13538173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9"/>
          <p:cNvSpPr txBox="1"/>
          <p:nvPr>
            <p:custDataLst>
              <p:tags r:id="rId3"/>
            </p:custDataLst>
          </p:nvPr>
        </p:nvSpPr>
        <p:spPr>
          <a:xfrm>
            <a:off x="423563" y="2240282"/>
            <a:ext cx="13538167" cy="130686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spc="120">
                <a:latin typeface="+mj-lt"/>
                <a:ea typeface="+mj-ea"/>
                <a:cs typeface="+mj-cs"/>
              </a:rPr>
              <a:t>值的类型</a:t>
            </a:r>
          </a:p>
        </p:txBody>
      </p:sp>
      <p:sp>
        <p:nvSpPr>
          <p:cNvPr id="20" name="文本框 30"/>
          <p:cNvSpPr txBox="1"/>
          <p:nvPr>
            <p:custDataLst>
              <p:tags r:id="rId4"/>
            </p:custDataLst>
          </p:nvPr>
        </p:nvSpPr>
        <p:spPr>
          <a:xfrm>
            <a:off x="549293" y="3224536"/>
            <a:ext cx="13538170" cy="2071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spc="120"/>
              <a:t>一般有三种类型：</a:t>
            </a:r>
          </a:p>
          <a:p>
            <a:pPr>
              <a:lnSpc>
                <a:spcPct val="120000"/>
              </a:lnSpc>
            </a:pPr>
            <a:r>
              <a:rPr lang="zh-CN" altLang="en-US" sz="2800" spc="120"/>
              <a:t>整数类（</a:t>
            </a:r>
            <a:r>
              <a:rPr lang="en-US" altLang="zh-CN" sz="2800" spc="120"/>
              <a:t>int</a:t>
            </a:r>
            <a:r>
              <a:rPr lang="zh-CN" altLang="en-US" sz="2800" spc="12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800" spc="120"/>
              <a:t>浮点数类（</a:t>
            </a:r>
            <a:r>
              <a:rPr lang="en-US" altLang="zh-CN" sz="2800" spc="120"/>
              <a:t>float</a:t>
            </a:r>
            <a:r>
              <a:rPr lang="zh-CN" altLang="en-US" sz="2800" spc="12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800" spc="120"/>
              <a:t>字符串类（</a:t>
            </a:r>
            <a:r>
              <a:rPr lang="en-US" altLang="zh-CN" sz="2800" spc="120"/>
              <a:t>string</a:t>
            </a:r>
            <a:r>
              <a:rPr lang="zh-CN" altLang="en-US" sz="2800" spc="120"/>
              <a:t>）</a:t>
            </a: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69600" y="45676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4000"/>
              <a:t>值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8"/>
  <p:tag name="KSO_WM_TEMPLATE_SUBCATEGORY" val="19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8"/>
  <p:tag name="KSO_WM_SLIDE_SIZE" val="385.928*302.033"/>
  <p:tag name="KSO_WM_SLIDE_POSITION" val="56.1572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8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numdgm"/>
  <p:tag name="KSO_WM_UNIT_ISCONTENTSTITLE" val="0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8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numdgm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custom20187308_8*m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8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369</Words>
  <Application>Microsoft Office PowerPoint</Application>
  <PresentationFormat>宽屏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华文新魏</vt:lpstr>
      <vt:lpstr>华文中宋</vt:lpstr>
      <vt:lpstr>微软雅黑</vt:lpstr>
      <vt:lpstr>Arial</vt:lpstr>
      <vt:lpstr>Office 主题​​</vt:lpstr>
      <vt:lpstr>PowerPoint 演示文稿</vt:lpstr>
      <vt:lpstr>PowerPoint 演示文稿</vt:lpstr>
      <vt:lpstr>Excel是什么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cyfzc</cp:lastModifiedBy>
  <cp:revision>29</cp:revision>
  <dcterms:created xsi:type="dcterms:W3CDTF">2019-06-19T02:08:00Z</dcterms:created>
  <dcterms:modified xsi:type="dcterms:W3CDTF">2020-11-17T10:13:06Z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