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425C3-F43F-0B33-C9B4-F417E4C51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A901A-51F9-E203-4B2B-E7A4C852C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44F5F-5EC8-FF45-B6AE-BDE5EC18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B3F57-7D5B-EC20-F2E9-FF92211E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3A4E4-F7D6-E282-A4EC-C80D489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9B31-87F5-BDA4-4490-35A339F0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A4595-6BBE-826F-2B1B-2AC478345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2C6A2-8AE5-E8D7-5EC4-CA99BFA1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19ED-FD09-14E1-0373-76BF97F3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476BD-7239-6A16-A1B7-2AB9BE7E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7F285-72F1-24EE-268B-3BE4B3F8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F47D3-0C65-9F7D-4A12-1D1FF7F9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C4024-1810-57E7-3687-ED4B14CB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E375-E7E0-A1ED-415D-E52C81FE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F89EE-FD7C-7980-2153-F3AF1D47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9E012-3138-2C40-B592-170FC468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490D2-83CA-54C3-00B1-28872E86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867DC-700D-B2C6-00F7-AC0855D3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68991-A009-5A7A-E531-763B318E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6FBE5-FFA0-CCDB-A169-ABB7D58B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48F1-67B1-DFC9-1C1A-03555EA1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29173-DF91-45A5-6663-27A3B558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DAAAD-6045-C81E-866A-9A4AEACE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5FE75-EF37-EC7A-0F66-E6C1BB52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E5304-128B-832A-3A7C-06EB857F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5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4791-6ACA-868E-0D12-A6A56D27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2698B-AD46-2A85-54CC-63B5E13DF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12EFD-2720-1C58-7BDE-9DFD0A55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B76CC-C8DE-A52F-232F-C6F6ED5E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F66D6-BDEA-7782-024C-29BC2BF1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AC715-65F6-A5ED-8A08-F5AD4482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6074-08E5-9831-16D9-BAF0B93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85295-0FDB-767E-E829-8D1BD8C6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37C6B-9A4F-6B83-AE76-00B3F811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00486-A9C4-B4D6-9A84-072F906D0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0ED54-D34C-5FDE-F597-228DD575A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23336-8FD4-21C9-7587-CEE94195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8957-6F83-61BB-DD40-8416C109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46C2D-F2D1-A956-DE12-9B1B32D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93554-E04C-049E-2AAC-188AC6E8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755CA-BFFD-B12F-418E-FC9D5CC7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39E8B-C44B-EF1D-6503-08419880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614A6-9FC7-D318-F3FE-D67C4C7C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54786-6630-FF1E-2F2F-8C73F690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3CBCE-1A15-139D-AA0B-6E0EC20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4D448-DDE1-677E-2976-422D742F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0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DECF-F0E2-B8ED-4EA3-64862612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790B2-D85A-279E-C4AD-617BFB39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CE018-3B86-B8FB-36AA-431E7DB87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2D87B-FFC4-69E9-FB97-B1B346DB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17B26-4F62-1D35-6B36-D5ACEBE3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8BA36-9F88-A9DD-5C52-4CA5505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1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668FB-3C7E-0583-89EA-A69DF34B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8FBA7D-C4FF-348C-FAEB-CC765A3BC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AF493-B02E-FCDE-9AB2-24F85077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792B6-446E-CFF9-FAB1-3D83F9DD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771F2-DAF3-7966-02C0-D38A51AF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F6241-313B-089D-96EA-7FD78C0F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110D6-57B6-6B14-B26B-3B1AC986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7A2B3-B71C-DD8E-7C01-60901859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48E1B-EED0-36D1-0A5E-A4A80F500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829FD-216F-449B-9C60-2C5A0FC1ADF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CB0DC-741E-30A9-B9F6-90C42301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19A92-1602-19D9-5B64-03DC52BD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A3FC7-45CA-4734-94CD-FADBE299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8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D4B6D9-880D-82A1-F6BF-AAFCBBDEF957}"/>
              </a:ext>
            </a:extLst>
          </p:cNvPr>
          <p:cNvSpPr>
            <a:spLocks noGrp="1"/>
          </p:cNvSpPr>
          <p:nvPr/>
        </p:nvSpPr>
        <p:spPr>
          <a:xfrm>
            <a:off x="1001294" y="1432894"/>
            <a:ext cx="10515600" cy="5099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charset="0"/>
                <a:ea typeface="微软雅黑" charset="0"/>
                <a:cs typeface="宋体" charset="0"/>
                <a:sym typeface="+mn-ea"/>
              </a:rPr>
              <a:t>论文间关系分析</a:t>
            </a:r>
            <a:endParaRPr lang="en-US" altLang="zh-CN" sz="2000" b="1" baseline="-250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charset="0"/>
                <a:ea typeface="微软雅黑" charset="0"/>
                <a:cs typeface="+mn-cs"/>
                <a:sym typeface="+mn-ea"/>
              </a:rPr>
              <a:t>论文内关系构建</a:t>
            </a:r>
            <a:endParaRPr lang="en-US" altLang="zh-CN" sz="2000" b="1" dirty="0">
              <a:solidFill>
                <a:prstClr val="black"/>
              </a:solidFill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78BD21-34DD-BF63-BF10-84E0BCF4C24C}"/>
              </a:ext>
            </a:extLst>
          </p:cNvPr>
          <p:cNvSpPr txBox="1"/>
          <p:nvPr/>
        </p:nvSpPr>
        <p:spPr>
          <a:xfrm>
            <a:off x="711200" y="462823"/>
            <a:ext cx="6093994" cy="6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一、科学文献知识图谱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近期进展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92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B78BD21-34DD-BF63-BF10-84E0BCF4C24C}"/>
              </a:ext>
            </a:extLst>
          </p:cNvPr>
          <p:cNvSpPr txBox="1"/>
          <p:nvPr/>
        </p:nvSpPr>
        <p:spPr>
          <a:xfrm>
            <a:off x="711200" y="462823"/>
            <a:ext cx="7433340" cy="6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一、科学文献知识图谱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论文间关系分析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4B2129-9BEC-7139-9A56-176116F4CF88}"/>
              </a:ext>
            </a:extLst>
          </p:cNvPr>
          <p:cNvSpPr txBox="1"/>
          <p:nvPr/>
        </p:nvSpPr>
        <p:spPr>
          <a:xfrm>
            <a:off x="1516911" y="1222074"/>
            <a:ext cx="9980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在我们当前的社会中，书面文件作为一种信息渠道发挥着核心作用，特别是在机构与其目标受众之间的沟通背景下（</a:t>
            </a:r>
            <a:r>
              <a:rPr lang="en-US" altLang="zh-CN" dirty="0" err="1">
                <a:solidFill>
                  <a:srgbClr val="FF0000"/>
                </a:solidFill>
              </a:rPr>
              <a:t>Madinier</a:t>
            </a:r>
            <a:r>
              <a:rPr lang="en-US" altLang="zh-CN" dirty="0">
                <a:solidFill>
                  <a:srgbClr val="FF0000"/>
                </a:solidFill>
              </a:rPr>
              <a:t>, 2009</a:t>
            </a:r>
            <a:r>
              <a:rPr lang="zh-CN" altLang="en-US" dirty="0"/>
              <a:t>）。不幸的是，尽管近几十年来提高全球人口教育水平的努力有所增加，但报告（</a:t>
            </a:r>
            <a:r>
              <a:rPr lang="en-US" altLang="zh-CN" dirty="0">
                <a:solidFill>
                  <a:srgbClr val="FF0000"/>
                </a:solidFill>
              </a:rPr>
              <a:t>OECD, 2016</a:t>
            </a:r>
            <a:r>
              <a:rPr lang="zh-CN" altLang="en-US" dirty="0"/>
              <a:t>）指出，很大一部分公民仍然存在普遍的阅读困难。关于行政文本，报告了各种阅读问题。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2F0A19-991B-188C-8399-D1306607FCD1}"/>
              </a:ext>
            </a:extLst>
          </p:cNvPr>
          <p:cNvSpPr txBox="1"/>
          <p:nvPr/>
        </p:nvSpPr>
        <p:spPr>
          <a:xfrm>
            <a:off x="336699" y="1242922"/>
            <a:ext cx="111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背景介绍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26CFEC-EE84-8516-F4A0-B21328972CA3}"/>
              </a:ext>
            </a:extLst>
          </p:cNvPr>
          <p:cNvSpPr txBox="1"/>
          <p:nvPr/>
        </p:nvSpPr>
        <p:spPr>
          <a:xfrm>
            <a:off x="1516911" y="3474408"/>
            <a:ext cx="9980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然而，它的广泛应用仍然受到破坏，例如，培训作家所需的努力（</a:t>
            </a:r>
            <a:r>
              <a:rPr lang="en-US" altLang="zh-CN" dirty="0">
                <a:solidFill>
                  <a:srgbClr val="FF0000"/>
                </a:solidFill>
              </a:rPr>
              <a:t>Desbiens, 2008</a:t>
            </a:r>
            <a:r>
              <a:rPr lang="zh-CN" altLang="en-US" dirty="0"/>
              <a:t>），或者说服作家（特别是法律作家）放弃其华丽风格的必要性，这被视为他们在读者心目中投射的专业形象的决定因素（</a:t>
            </a:r>
            <a:r>
              <a:rPr lang="en-US" altLang="zh-CN" dirty="0">
                <a:solidFill>
                  <a:srgbClr val="FF0000"/>
                </a:solidFill>
              </a:rPr>
              <a:t>Adler, 2012</a:t>
            </a:r>
            <a:r>
              <a:rPr lang="zh-CN" altLang="en-US" dirty="0"/>
              <a:t>）。然而，第二个原因超出了本研究的范围，本研究旨在解决第一个原因，即作家的培训。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E13186-6193-3D4D-C726-6D225ECF5E2A}"/>
              </a:ext>
            </a:extLst>
          </p:cNvPr>
          <p:cNvSpPr txBox="1"/>
          <p:nvPr/>
        </p:nvSpPr>
        <p:spPr>
          <a:xfrm>
            <a:off x="336699" y="2456271"/>
            <a:ext cx="111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已有方法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76FEDC-B74E-E24B-365E-B93C08649BD0}"/>
              </a:ext>
            </a:extLst>
          </p:cNvPr>
          <p:cNvSpPr txBox="1"/>
          <p:nvPr/>
        </p:nvSpPr>
        <p:spPr>
          <a:xfrm>
            <a:off x="1516911" y="2460263"/>
            <a:ext cx="97819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几十年来，政府一直意识到这个问题，并发起了各种举措来解决这个问题，其中最突出的是朴素语言运动。通俗易懂的语言旨在增加普通读者对法律文件的可访问性，并已被证明既可以降低成本又可以取悦读者（</a:t>
            </a:r>
            <a:r>
              <a:rPr lang="en-US" altLang="zh-CN" dirty="0">
                <a:solidFill>
                  <a:srgbClr val="FF0000"/>
                </a:solidFill>
              </a:rPr>
              <a:t>Kimble, 1996</a:t>
            </a:r>
            <a:r>
              <a:rPr lang="zh-CN" altLang="en-US" dirty="0"/>
              <a:t>）。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46D9D0-2037-B85F-4608-9CD2317D9040}"/>
              </a:ext>
            </a:extLst>
          </p:cNvPr>
          <p:cNvSpPr txBox="1"/>
          <p:nvPr/>
        </p:nvSpPr>
        <p:spPr>
          <a:xfrm>
            <a:off x="336699" y="3474408"/>
            <a:ext cx="111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存在问题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2252AF-0516-6838-3196-496F3B0DE33C}"/>
              </a:ext>
            </a:extLst>
          </p:cNvPr>
          <p:cNvSpPr txBox="1"/>
          <p:nvPr/>
        </p:nvSpPr>
        <p:spPr>
          <a:xfrm>
            <a:off x="1516911" y="4842459"/>
            <a:ext cx="9781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另一方面，我们也为检测到的罕见词或专业词提供更简单的同义词。同义词取自</a:t>
            </a:r>
            <a:r>
              <a:rPr lang="en-US" altLang="zh-CN" dirty="0" err="1"/>
              <a:t>ReSyf</a:t>
            </a:r>
            <a:r>
              <a:rPr lang="en-US" altLang="zh-CN" dirty="0"/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Billami</a:t>
            </a:r>
            <a:r>
              <a:rPr lang="zh-CN" altLang="en-US" dirty="0">
                <a:solidFill>
                  <a:srgbClr val="FF0000"/>
                </a:solidFill>
              </a:rPr>
              <a:t>等人，</a:t>
            </a:r>
            <a:r>
              <a:rPr lang="en-US" altLang="zh-CN" dirty="0">
                <a:solidFill>
                  <a:srgbClr val="FF0000"/>
                </a:solidFill>
              </a:rPr>
              <a:t>2018</a:t>
            </a:r>
            <a:r>
              <a:rPr lang="en-US" altLang="zh-CN" dirty="0"/>
              <a:t>)</a:t>
            </a:r>
            <a:r>
              <a:rPr lang="zh-CN" altLang="en-US" dirty="0"/>
              <a:t>，这是一个按难度对同义词进行排名的词汇资源。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B08F79-912F-1D17-8331-2A47FE834098}"/>
              </a:ext>
            </a:extLst>
          </p:cNvPr>
          <p:cNvSpPr txBox="1"/>
          <p:nvPr/>
        </p:nvSpPr>
        <p:spPr>
          <a:xfrm>
            <a:off x="336699" y="4844849"/>
            <a:ext cx="111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直接使用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67E0EE-371B-2780-DAE5-F037AC44ACCB}"/>
              </a:ext>
            </a:extLst>
          </p:cNvPr>
          <p:cNvSpPr txBox="1"/>
          <p:nvPr/>
        </p:nvSpPr>
        <p:spPr>
          <a:xfrm>
            <a:off x="1548811" y="5782844"/>
            <a:ext cx="693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相比之下，</a:t>
            </a:r>
            <a:r>
              <a:rPr lang="en-US" altLang="zh-CN" dirty="0" err="1">
                <a:solidFill>
                  <a:srgbClr val="FF0000"/>
                </a:solidFill>
              </a:rPr>
              <a:t>Zilio</a:t>
            </a:r>
            <a:r>
              <a:rPr lang="en-US" altLang="zh-CN" dirty="0">
                <a:solidFill>
                  <a:srgbClr val="FF0000"/>
                </a:solidFill>
              </a:rPr>
              <a:t> et al.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2017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检测英语句法结构的准确率为</a:t>
            </a:r>
            <a:r>
              <a:rPr lang="en-US" altLang="zh-CN" dirty="0"/>
              <a:t>0.88</a:t>
            </a:r>
            <a:r>
              <a:rPr lang="zh-CN" altLang="en-US" dirty="0"/>
              <a:t>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BF2E4E-E379-A8EC-949A-E5A1317BB230}"/>
              </a:ext>
            </a:extLst>
          </p:cNvPr>
          <p:cNvSpPr txBox="1"/>
          <p:nvPr/>
        </p:nvSpPr>
        <p:spPr>
          <a:xfrm>
            <a:off x="336699" y="5782844"/>
            <a:ext cx="111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基线模型</a:t>
            </a:r>
          </a:p>
        </p:txBody>
      </p:sp>
    </p:spTree>
    <p:extLst>
      <p:ext uri="{BB962C8B-B14F-4D97-AF65-F5344CB8AC3E}">
        <p14:creationId xmlns:p14="http://schemas.microsoft.com/office/powerpoint/2010/main" val="38136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D5FA-13CF-94A7-D7A9-487B6D3E3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C8DC956-3E53-DCD6-10F2-4A9AF5C29B9B}"/>
              </a:ext>
            </a:extLst>
          </p:cNvPr>
          <p:cNvSpPr txBox="1"/>
          <p:nvPr/>
        </p:nvSpPr>
        <p:spPr>
          <a:xfrm>
            <a:off x="711200" y="462823"/>
            <a:ext cx="7433340" cy="6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一、科学文献知识图谱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论文间关系分析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38C5BB-26DA-B951-B815-446240F3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4" y="1489913"/>
            <a:ext cx="10546680" cy="20690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4FB075-8C80-9FD9-AC3A-F3EC47E9F2A8}"/>
              </a:ext>
            </a:extLst>
          </p:cNvPr>
          <p:cNvSpPr txBox="1"/>
          <p:nvPr/>
        </p:nvSpPr>
        <p:spPr>
          <a:xfrm>
            <a:off x="637954" y="3583507"/>
            <a:ext cx="2154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正在进行关系标注</a:t>
            </a:r>
          </a:p>
        </p:txBody>
      </p:sp>
    </p:spTree>
    <p:extLst>
      <p:ext uri="{BB962C8B-B14F-4D97-AF65-F5344CB8AC3E}">
        <p14:creationId xmlns:p14="http://schemas.microsoft.com/office/powerpoint/2010/main" val="18401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A3F58-37A8-3798-A377-BCF1771B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554A4BA-7A66-CFD9-ED6B-AB3DDC33AE6D}"/>
              </a:ext>
            </a:extLst>
          </p:cNvPr>
          <p:cNvSpPr txBox="1"/>
          <p:nvPr/>
        </p:nvSpPr>
        <p:spPr>
          <a:xfrm>
            <a:off x="711200" y="462823"/>
            <a:ext cx="7433340" cy="6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一、科学文献知识图谱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论文内关系分析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2A5E4A-F979-ED0C-D940-3562481F7EE4}"/>
              </a:ext>
            </a:extLst>
          </p:cNvPr>
          <p:cNvSpPr txBox="1"/>
          <p:nvPr/>
        </p:nvSpPr>
        <p:spPr>
          <a:xfrm>
            <a:off x="1233377" y="1445911"/>
            <a:ext cx="3955311" cy="4260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作者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writes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作者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works for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机构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标题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belongs to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领域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会议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publishes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标题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keywords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关键词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标题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(paper)solves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问题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(paper)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adopts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方法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(paper)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proposes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模型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(paper)works on 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任务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标题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(paper)innovates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创新点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任务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(task)experiments on 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数据集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任务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(task)uses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指标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任务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faces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46E074-22AD-186E-42A8-E02A9267B30F}"/>
              </a:ext>
            </a:extLst>
          </p:cNvPr>
          <p:cNvSpPr txBox="1"/>
          <p:nvPr/>
        </p:nvSpPr>
        <p:spPr>
          <a:xfrm>
            <a:off x="5071732" y="1445911"/>
            <a:ext cx="3391785" cy="4260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方法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(method)innovates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创新点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(method)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proposes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模型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方法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(method)works on 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任务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方法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(method)solves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问题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方法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(method)has 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结果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(paper)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experiments on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数据集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(paper)uses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指标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(paper)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has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结果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模型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(model)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uses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数据集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模型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(model)uses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指标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模型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(model)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has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结果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模型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(model)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works on </a:t>
            </a: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任务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模型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(model)solves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问题</a:t>
            </a:r>
            <a:endParaRPr lang="en-US" altLang="zh-CN" sz="1400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67FA23-D969-8D51-62E5-DBD2C0A94154}"/>
              </a:ext>
            </a:extLst>
          </p:cNvPr>
          <p:cNvSpPr txBox="1"/>
          <p:nvPr/>
        </p:nvSpPr>
        <p:spPr>
          <a:xfrm>
            <a:off x="3728485" y="6056081"/>
            <a:ext cx="473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接下来主要处理一下部分重复实体和三元组。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1D9FAC-787A-DA06-927F-724048A556D3}"/>
              </a:ext>
            </a:extLst>
          </p:cNvPr>
          <p:cNvSpPr txBox="1"/>
          <p:nvPr/>
        </p:nvSpPr>
        <p:spPr>
          <a:xfrm>
            <a:off x="9236149" y="1472492"/>
            <a:ext cx="3125971" cy="38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论文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endParaRPr lang="en-US" altLang="zh-CN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518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LANJY</dc:creator>
  <cp:lastModifiedBy>LANJY</cp:lastModifiedBy>
  <cp:revision>17</cp:revision>
  <dcterms:created xsi:type="dcterms:W3CDTF">2024-08-08T10:28:02Z</dcterms:created>
  <dcterms:modified xsi:type="dcterms:W3CDTF">2024-10-31T01:43:35Z</dcterms:modified>
</cp:coreProperties>
</file>