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080" autoAdjust="0"/>
  </p:normalViewPr>
  <p:slideViewPr>
    <p:cSldViewPr snapToGrid="0">
      <p:cViewPr varScale="1">
        <p:scale>
          <a:sx n="84" d="100"/>
          <a:sy n="84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9B45-EB2F-4D7B-82DA-6F9C897B37C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C3D3B-331C-42E1-8153-07C91BE2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6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6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7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A8D8F0-A74E-4C0E-B063-8375433FC7A8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000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6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0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3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3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3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8512-21D4-4850-89FE-D46EF955EB9E}" type="datetimeFigureOut">
              <a:rPr lang="zh-CN" altLang="en-US" smtClean="0"/>
              <a:t>2017/3/4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3BFF-F944-43C6-9F31-EB59FAB3C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69" y="836713"/>
            <a:ext cx="8241763" cy="25121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922182" y="3725118"/>
            <a:ext cx="8241763" cy="2512195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>
            <a:off x="1343473" y="3140969"/>
            <a:ext cx="2323901" cy="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>
            <a:off x="8286272" y="3152692"/>
            <a:ext cx="2323901" cy="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>
            <a:off x="1343473" y="3874378"/>
            <a:ext cx="2323901" cy="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H="1">
            <a:off x="8286272" y="3886101"/>
            <a:ext cx="2323901" cy="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119353" y="3228312"/>
            <a:ext cx="568863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/>
            <a:r>
              <a:rPr lang="zh-CN" altLang="en-US" sz="3200" dirty="0" smtClean="0">
                <a:latin typeface="Adidas Unity" pitchFamily="2" charset="0"/>
              </a:rPr>
              <a:t>第二周学习汇报    </a:t>
            </a:r>
            <a:r>
              <a:rPr lang="en-US" altLang="zh-CN" sz="3200" dirty="0" smtClean="0">
                <a:latin typeface="Adidas Unity" pitchFamily="2" charset="0"/>
              </a:rPr>
              <a:t>---</a:t>
            </a:r>
            <a:r>
              <a:rPr lang="zh-CN" altLang="en-US" sz="2000" dirty="0" smtClean="0">
                <a:latin typeface="Adidas Unity" pitchFamily="2" charset="0"/>
              </a:rPr>
              <a:t>刘田</a:t>
            </a:r>
            <a:endParaRPr lang="zh-CN" altLang="en-US" sz="3200" dirty="0">
              <a:latin typeface="Adidas Unity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3144" y="1465242"/>
            <a:ext cx="11709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400" b="1" kern="0" dirty="0">
                <a:solidFill>
                  <a:sysClr val="window" lastClr="FFFFFF"/>
                </a:solidFill>
                <a:effectLst>
                  <a:innerShdw blurRad="63500" dist="50800" dir="16200000">
                    <a:srgbClr val="C00000">
                      <a:alpha val="50000"/>
                    </a:srgbClr>
                  </a:innerShdw>
                </a:effectLst>
                <a:latin typeface="Adidas Unity" pitchFamily="2" charset="0"/>
                <a:ea typeface="Gungsuh" pitchFamily="18" charset="-127"/>
              </a:rPr>
              <a:t>01</a:t>
            </a:r>
            <a:endParaRPr lang="zh-CN" altLang="en-US" sz="4400" b="1" kern="0" dirty="0">
              <a:solidFill>
                <a:sysClr val="window" lastClr="FFFFFF"/>
              </a:solidFill>
              <a:effectLst>
                <a:innerShdw blurRad="63500" dist="50800" dir="16200000">
                  <a:srgbClr val="C00000">
                    <a:alpha val="50000"/>
                  </a:srgbClr>
                </a:innerShdw>
              </a:effectLst>
              <a:latin typeface="Adidas Unity" pitchFamily="2" charset="0"/>
              <a:ea typeface="Gungsuh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1376" y="2135218"/>
            <a:ext cx="11709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400" b="1" kern="0" dirty="0">
                <a:solidFill>
                  <a:sysClr val="window" lastClr="FFFFFF"/>
                </a:solidFill>
                <a:effectLst>
                  <a:innerShdw blurRad="63500" dist="50800" dir="16200000">
                    <a:srgbClr val="C00000">
                      <a:alpha val="50000"/>
                    </a:srgbClr>
                  </a:innerShdw>
                </a:effectLst>
                <a:latin typeface="Adidas Unity" pitchFamily="2" charset="0"/>
                <a:ea typeface="Gungsuh" pitchFamily="18" charset="-127"/>
              </a:rPr>
              <a:t>02</a:t>
            </a:r>
            <a:endParaRPr lang="zh-CN" altLang="en-US" sz="4400" b="1" kern="0" dirty="0">
              <a:solidFill>
                <a:sysClr val="window" lastClr="FFFFFF"/>
              </a:solidFill>
              <a:effectLst>
                <a:innerShdw blurRad="63500" dist="50800" dir="16200000">
                  <a:srgbClr val="C00000">
                    <a:alpha val="50000"/>
                  </a:srgbClr>
                </a:innerShdw>
              </a:effectLst>
              <a:latin typeface="Adidas Unity" pitchFamily="2" charset="0"/>
              <a:ea typeface="Gungsuh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rot="20498891">
            <a:off x="7215519" y="1436977"/>
            <a:ext cx="11709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400" b="1" kern="0" dirty="0">
                <a:solidFill>
                  <a:sysClr val="window" lastClr="FFFFFF"/>
                </a:solidFill>
                <a:effectLst>
                  <a:innerShdw blurRad="63500" dist="50800" dir="16200000">
                    <a:srgbClr val="C00000">
                      <a:alpha val="50000"/>
                    </a:srgbClr>
                  </a:innerShdw>
                </a:effectLst>
                <a:latin typeface="Adidas Unity" pitchFamily="2" charset="0"/>
                <a:ea typeface="Gungsuh" pitchFamily="18" charset="-127"/>
              </a:rPr>
              <a:t>03</a:t>
            </a:r>
            <a:endParaRPr lang="zh-CN" altLang="en-US" sz="4400" b="1" kern="0" dirty="0">
              <a:solidFill>
                <a:sysClr val="window" lastClr="FFFFFF"/>
              </a:solidFill>
              <a:effectLst>
                <a:innerShdw blurRad="63500" dist="50800" dir="16200000">
                  <a:srgbClr val="C00000">
                    <a:alpha val="50000"/>
                  </a:srgbClr>
                </a:innerShdw>
              </a:effectLst>
              <a:latin typeface="Adidas Unity" pitchFamily="2" charset="0"/>
              <a:ea typeface="Gungsuh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rot="20951470">
            <a:off x="8260353" y="4901325"/>
            <a:ext cx="11709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400" b="1" kern="0" dirty="0">
                <a:solidFill>
                  <a:sysClr val="window" lastClr="FFFFFF"/>
                </a:solidFill>
                <a:effectLst>
                  <a:innerShdw blurRad="63500" dist="50800" dir="16200000">
                    <a:srgbClr val="C00000">
                      <a:alpha val="50000"/>
                    </a:srgbClr>
                  </a:innerShdw>
                </a:effectLst>
                <a:latin typeface="Adidas Unity" pitchFamily="2" charset="0"/>
                <a:ea typeface="Gungsuh" pitchFamily="18" charset="-127"/>
              </a:rPr>
              <a:t>04</a:t>
            </a:r>
            <a:endParaRPr lang="zh-CN" altLang="en-US" sz="4400" b="1" kern="0" dirty="0">
              <a:solidFill>
                <a:sysClr val="window" lastClr="FFFFFF"/>
              </a:solidFill>
              <a:effectLst>
                <a:innerShdw blurRad="63500" dist="50800" dir="16200000">
                  <a:srgbClr val="C00000">
                    <a:alpha val="50000"/>
                  </a:srgbClr>
                </a:innerShdw>
              </a:effectLst>
              <a:latin typeface="Adidas Unity" pitchFamily="2" charset="0"/>
              <a:ea typeface="Gungsuh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 rot="226641">
            <a:off x="6138884" y="4258971"/>
            <a:ext cx="11709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400" b="1" kern="0" dirty="0">
                <a:solidFill>
                  <a:sysClr val="window" lastClr="FFFFFF"/>
                </a:solidFill>
                <a:effectLst>
                  <a:innerShdw blurRad="63500" dist="50800" dir="16200000">
                    <a:srgbClr val="C00000">
                      <a:alpha val="50000"/>
                    </a:srgbClr>
                  </a:innerShdw>
                </a:effectLst>
                <a:latin typeface="Adidas Unity" pitchFamily="2" charset="0"/>
                <a:ea typeface="Gungsuh" pitchFamily="18" charset="-127"/>
              </a:rPr>
              <a:t>05</a:t>
            </a:r>
            <a:endParaRPr lang="zh-CN" altLang="en-US" sz="4400" b="1" kern="0" dirty="0">
              <a:solidFill>
                <a:sysClr val="window" lastClr="FFFFFF"/>
              </a:solidFill>
              <a:effectLst>
                <a:innerShdw blurRad="63500" dist="50800" dir="16200000">
                  <a:srgbClr val="C00000">
                    <a:alpha val="50000"/>
                  </a:srgbClr>
                </a:innerShdw>
              </a:effectLst>
              <a:latin typeface="Adidas Unity" pitchFamily="2" charset="0"/>
              <a:ea typeface="Gungsuh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 rot="20729854">
            <a:off x="4072221" y="4858167"/>
            <a:ext cx="11709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400" b="1" kern="0" dirty="0">
                <a:solidFill>
                  <a:sysClr val="window" lastClr="FFFFFF"/>
                </a:solidFill>
                <a:effectLst>
                  <a:innerShdw blurRad="63500" dist="50800" dir="16200000">
                    <a:srgbClr val="C00000">
                      <a:alpha val="50000"/>
                    </a:srgbClr>
                  </a:innerShdw>
                </a:effectLst>
                <a:latin typeface="Adidas Unity" pitchFamily="2" charset="0"/>
                <a:ea typeface="Gungsuh" pitchFamily="18" charset="-127"/>
              </a:rPr>
              <a:t>06</a:t>
            </a:r>
            <a:endParaRPr lang="zh-CN" altLang="en-US" sz="4400" b="1" kern="0" dirty="0">
              <a:solidFill>
                <a:sysClr val="window" lastClr="FFFFFF"/>
              </a:solidFill>
              <a:effectLst>
                <a:innerShdw blurRad="63500" dist="50800" dir="16200000">
                  <a:srgbClr val="C00000">
                    <a:alpha val="50000"/>
                  </a:srgbClr>
                </a:innerShdw>
              </a:effectLst>
              <a:latin typeface="Adidas Unity" pitchFamily="2" charset="0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8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65"/>
          <p:cNvSpPr>
            <a:spLocks noChangeArrowheads="1"/>
          </p:cNvSpPr>
          <p:nvPr/>
        </p:nvSpPr>
        <p:spPr bwMode="auto">
          <a:xfrm>
            <a:off x="5040265" y="5282692"/>
            <a:ext cx="1484308" cy="306548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21" name="圆角矩形 2"/>
          <p:cNvSpPr/>
          <p:nvPr/>
        </p:nvSpPr>
        <p:spPr>
          <a:xfrm flipH="1">
            <a:off x="2203626" y="1974639"/>
            <a:ext cx="3673684" cy="1825142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  <a:gd name="connsiteX0" fmla="*/ 102626 w 4351098"/>
              <a:gd name="connsiteY0" fmla="*/ 756084 h 2261022"/>
              <a:gd name="connsiteX1" fmla="*/ 858710 w 4351098"/>
              <a:gd name="connsiteY1" fmla="*/ 0 h 2261022"/>
              <a:gd name="connsiteX2" fmla="*/ 3595014 w 4351098"/>
              <a:gd name="connsiteY2" fmla="*/ 0 h 2261022"/>
              <a:gd name="connsiteX3" fmla="*/ 4351098 w 4351098"/>
              <a:gd name="connsiteY3" fmla="*/ 756084 h 2261022"/>
              <a:gd name="connsiteX4" fmla="*/ 4351098 w 4351098"/>
              <a:gd name="connsiteY4" fmla="*/ 756084 h 2261022"/>
              <a:gd name="connsiteX5" fmla="*/ 3595014 w 4351098"/>
              <a:gd name="connsiteY5" fmla="*/ 1512168 h 2261022"/>
              <a:gd name="connsiteX6" fmla="*/ 858710 w 4351098"/>
              <a:gd name="connsiteY6" fmla="*/ 1512168 h 2261022"/>
              <a:gd name="connsiteX7" fmla="*/ 88629 w 4351098"/>
              <a:gd name="connsiteY7" fmla="*/ 2261022 h 2261022"/>
              <a:gd name="connsiteX8" fmla="*/ 102626 w 4351098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1098" h="2261022">
                <a:moveTo>
                  <a:pt x="102626" y="756084"/>
                </a:moveTo>
                <a:cubicBezTo>
                  <a:pt x="230973" y="379247"/>
                  <a:pt x="441136" y="0"/>
                  <a:pt x="858710" y="0"/>
                </a:cubicBezTo>
                <a:lnTo>
                  <a:pt x="3595014" y="0"/>
                </a:lnTo>
                <a:cubicBezTo>
                  <a:pt x="4012588" y="0"/>
                  <a:pt x="4351098" y="338510"/>
                  <a:pt x="4351098" y="756084"/>
                </a:cubicBezTo>
                <a:lnTo>
                  <a:pt x="4351098" y="756084"/>
                </a:lnTo>
                <a:cubicBezTo>
                  <a:pt x="4351098" y="1173658"/>
                  <a:pt x="4012588" y="1512168"/>
                  <a:pt x="3595014" y="1512168"/>
                </a:cubicBezTo>
                <a:lnTo>
                  <a:pt x="858710" y="1512168"/>
                </a:lnTo>
                <a:cubicBezTo>
                  <a:pt x="316231" y="1484577"/>
                  <a:pt x="81639" y="2237407"/>
                  <a:pt x="88629" y="2261022"/>
                </a:cubicBezTo>
                <a:cubicBezTo>
                  <a:pt x="-37385" y="2135008"/>
                  <a:pt x="-25721" y="1132921"/>
                  <a:pt x="102626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2" name="圆角矩形 2"/>
          <p:cNvSpPr/>
          <p:nvPr/>
        </p:nvSpPr>
        <p:spPr>
          <a:xfrm flipH="1">
            <a:off x="2203626" y="1882705"/>
            <a:ext cx="3654416" cy="1945874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  <a:gd name="connsiteX0" fmla="*/ 23866 w 4272338"/>
              <a:gd name="connsiteY0" fmla="*/ 756084 h 2261022"/>
              <a:gd name="connsiteX1" fmla="*/ 779950 w 4272338"/>
              <a:gd name="connsiteY1" fmla="*/ 0 h 2261022"/>
              <a:gd name="connsiteX2" fmla="*/ 3516254 w 4272338"/>
              <a:gd name="connsiteY2" fmla="*/ 0 h 2261022"/>
              <a:gd name="connsiteX3" fmla="*/ 4272338 w 4272338"/>
              <a:gd name="connsiteY3" fmla="*/ 756084 h 2261022"/>
              <a:gd name="connsiteX4" fmla="*/ 4272338 w 4272338"/>
              <a:gd name="connsiteY4" fmla="*/ 756084 h 2261022"/>
              <a:gd name="connsiteX5" fmla="*/ 3516254 w 4272338"/>
              <a:gd name="connsiteY5" fmla="*/ 1512168 h 2261022"/>
              <a:gd name="connsiteX6" fmla="*/ 779950 w 4272338"/>
              <a:gd name="connsiteY6" fmla="*/ 1512168 h 2261022"/>
              <a:gd name="connsiteX7" fmla="*/ 28623 w 4272338"/>
              <a:gd name="connsiteY7" fmla="*/ 2261022 h 2261022"/>
              <a:gd name="connsiteX8" fmla="*/ 23866 w 4272338"/>
              <a:gd name="connsiteY8" fmla="*/ 756084 h 2261022"/>
              <a:gd name="connsiteX0" fmla="*/ 65222 w 4313694"/>
              <a:gd name="connsiteY0" fmla="*/ 756084 h 2397356"/>
              <a:gd name="connsiteX1" fmla="*/ 821306 w 4313694"/>
              <a:gd name="connsiteY1" fmla="*/ 0 h 2397356"/>
              <a:gd name="connsiteX2" fmla="*/ 3557610 w 4313694"/>
              <a:gd name="connsiteY2" fmla="*/ 0 h 2397356"/>
              <a:gd name="connsiteX3" fmla="*/ 4313694 w 4313694"/>
              <a:gd name="connsiteY3" fmla="*/ 756084 h 2397356"/>
              <a:gd name="connsiteX4" fmla="*/ 4313694 w 4313694"/>
              <a:gd name="connsiteY4" fmla="*/ 756084 h 2397356"/>
              <a:gd name="connsiteX5" fmla="*/ 3557610 w 4313694"/>
              <a:gd name="connsiteY5" fmla="*/ 1512168 h 2397356"/>
              <a:gd name="connsiteX6" fmla="*/ 821306 w 4313694"/>
              <a:gd name="connsiteY6" fmla="*/ 1512168 h 2397356"/>
              <a:gd name="connsiteX7" fmla="*/ 69978 w 4313694"/>
              <a:gd name="connsiteY7" fmla="*/ 2397356 h 2397356"/>
              <a:gd name="connsiteX8" fmla="*/ 65222 w 4313694"/>
              <a:gd name="connsiteY8" fmla="*/ 756084 h 2397356"/>
              <a:gd name="connsiteX0" fmla="*/ 76953 w 4325425"/>
              <a:gd name="connsiteY0" fmla="*/ 756084 h 2410587"/>
              <a:gd name="connsiteX1" fmla="*/ 833037 w 4325425"/>
              <a:gd name="connsiteY1" fmla="*/ 0 h 2410587"/>
              <a:gd name="connsiteX2" fmla="*/ 3569341 w 4325425"/>
              <a:gd name="connsiteY2" fmla="*/ 0 h 2410587"/>
              <a:gd name="connsiteX3" fmla="*/ 4325425 w 4325425"/>
              <a:gd name="connsiteY3" fmla="*/ 756084 h 2410587"/>
              <a:gd name="connsiteX4" fmla="*/ 4325425 w 4325425"/>
              <a:gd name="connsiteY4" fmla="*/ 756084 h 2410587"/>
              <a:gd name="connsiteX5" fmla="*/ 3569341 w 4325425"/>
              <a:gd name="connsiteY5" fmla="*/ 1512168 h 2410587"/>
              <a:gd name="connsiteX6" fmla="*/ 833037 w 4325425"/>
              <a:gd name="connsiteY6" fmla="*/ 1512168 h 2410587"/>
              <a:gd name="connsiteX7" fmla="*/ 55248 w 4325425"/>
              <a:gd name="connsiteY7" fmla="*/ 2410587 h 2410587"/>
              <a:gd name="connsiteX8" fmla="*/ 76953 w 4325425"/>
              <a:gd name="connsiteY8" fmla="*/ 756084 h 24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5425" h="2410587">
                <a:moveTo>
                  <a:pt x="76953" y="756084"/>
                </a:moveTo>
                <a:cubicBezTo>
                  <a:pt x="206584" y="354320"/>
                  <a:pt x="415463" y="0"/>
                  <a:pt x="833037" y="0"/>
                </a:cubicBezTo>
                <a:lnTo>
                  <a:pt x="3569341" y="0"/>
                </a:lnTo>
                <a:cubicBezTo>
                  <a:pt x="3986915" y="0"/>
                  <a:pt x="4325425" y="338510"/>
                  <a:pt x="4325425" y="756084"/>
                </a:cubicBezTo>
                <a:lnTo>
                  <a:pt x="4325425" y="756084"/>
                </a:lnTo>
                <a:cubicBezTo>
                  <a:pt x="4325425" y="1173658"/>
                  <a:pt x="3986915" y="1512168"/>
                  <a:pt x="3569341" y="1512168"/>
                </a:cubicBezTo>
                <a:lnTo>
                  <a:pt x="833037" y="1512168"/>
                </a:lnTo>
                <a:cubicBezTo>
                  <a:pt x="290558" y="1484577"/>
                  <a:pt x="48258" y="2386972"/>
                  <a:pt x="55248" y="2410587"/>
                </a:cubicBezTo>
                <a:cubicBezTo>
                  <a:pt x="11033" y="2270940"/>
                  <a:pt x="-52678" y="1157848"/>
                  <a:pt x="76953" y="756084"/>
                </a:cubicBez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100000">
                <a:srgbClr val="0090CC"/>
              </a:gs>
              <a:gs pos="50000">
                <a:srgbClr val="00B0F0">
                  <a:shade val="67500"/>
                  <a:satMod val="115000"/>
                </a:srgbClr>
              </a:gs>
              <a:gs pos="25000">
                <a:srgbClr val="00B1F6"/>
              </a:gs>
              <a:gs pos="78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3" name="圆角矩形 2"/>
          <p:cNvSpPr/>
          <p:nvPr/>
        </p:nvSpPr>
        <p:spPr>
          <a:xfrm>
            <a:off x="5796934" y="2563603"/>
            <a:ext cx="4055726" cy="1782484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  <a:gd name="connsiteX0" fmla="*/ 113796 w 4362268"/>
              <a:gd name="connsiteY0" fmla="*/ 756084 h 2261022"/>
              <a:gd name="connsiteX1" fmla="*/ 869880 w 4362268"/>
              <a:gd name="connsiteY1" fmla="*/ 0 h 2261022"/>
              <a:gd name="connsiteX2" fmla="*/ 3606184 w 4362268"/>
              <a:gd name="connsiteY2" fmla="*/ 0 h 2261022"/>
              <a:gd name="connsiteX3" fmla="*/ 4362268 w 4362268"/>
              <a:gd name="connsiteY3" fmla="*/ 756084 h 2261022"/>
              <a:gd name="connsiteX4" fmla="*/ 4362268 w 4362268"/>
              <a:gd name="connsiteY4" fmla="*/ 756084 h 2261022"/>
              <a:gd name="connsiteX5" fmla="*/ 3606184 w 4362268"/>
              <a:gd name="connsiteY5" fmla="*/ 1512168 h 2261022"/>
              <a:gd name="connsiteX6" fmla="*/ 869880 w 4362268"/>
              <a:gd name="connsiteY6" fmla="*/ 1512168 h 2261022"/>
              <a:gd name="connsiteX7" fmla="*/ 81731 w 4362268"/>
              <a:gd name="connsiteY7" fmla="*/ 2261022 h 2261022"/>
              <a:gd name="connsiteX8" fmla="*/ 113796 w 4362268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268" h="2261022">
                <a:moveTo>
                  <a:pt x="113796" y="756084"/>
                </a:moveTo>
                <a:cubicBezTo>
                  <a:pt x="245154" y="379247"/>
                  <a:pt x="452306" y="0"/>
                  <a:pt x="869880" y="0"/>
                </a:cubicBezTo>
                <a:lnTo>
                  <a:pt x="3606184" y="0"/>
                </a:lnTo>
                <a:cubicBezTo>
                  <a:pt x="4023758" y="0"/>
                  <a:pt x="4362268" y="338510"/>
                  <a:pt x="4362268" y="756084"/>
                </a:cubicBezTo>
                <a:lnTo>
                  <a:pt x="4362268" y="756084"/>
                </a:lnTo>
                <a:cubicBezTo>
                  <a:pt x="4362268" y="1173658"/>
                  <a:pt x="4023758" y="1512168"/>
                  <a:pt x="3606184" y="1512168"/>
                </a:cubicBezTo>
                <a:lnTo>
                  <a:pt x="869880" y="1512168"/>
                </a:lnTo>
                <a:cubicBezTo>
                  <a:pt x="327401" y="1484577"/>
                  <a:pt x="74741" y="2237407"/>
                  <a:pt x="81731" y="2261022"/>
                </a:cubicBezTo>
                <a:cubicBezTo>
                  <a:pt x="-44283" y="2135008"/>
                  <a:pt x="-17562" y="1132921"/>
                  <a:pt x="113796" y="756084"/>
                </a:cubicBezTo>
                <a:close/>
              </a:path>
            </a:pathLst>
          </a:custGeom>
          <a:gradFill flip="none" rotWithShape="1">
            <a:gsLst>
              <a:gs pos="29000">
                <a:sysClr val="window" lastClr="FFFFFF">
                  <a:lumMod val="50000"/>
                </a:sysClr>
              </a:gs>
              <a:gs pos="81000">
                <a:sysClr val="windowText" lastClr="000000">
                  <a:lumMod val="50000"/>
                  <a:lumOff val="50000"/>
                </a:sysClr>
              </a:gs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4" name="圆角矩形 2"/>
          <p:cNvSpPr/>
          <p:nvPr/>
        </p:nvSpPr>
        <p:spPr>
          <a:xfrm>
            <a:off x="5814432" y="2473818"/>
            <a:ext cx="4038228" cy="1875451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  <a:gd name="connsiteX0" fmla="*/ 23866 w 4272338"/>
              <a:gd name="connsiteY0" fmla="*/ 756084 h 2261022"/>
              <a:gd name="connsiteX1" fmla="*/ 779950 w 4272338"/>
              <a:gd name="connsiteY1" fmla="*/ 0 h 2261022"/>
              <a:gd name="connsiteX2" fmla="*/ 3516254 w 4272338"/>
              <a:gd name="connsiteY2" fmla="*/ 0 h 2261022"/>
              <a:gd name="connsiteX3" fmla="*/ 4272338 w 4272338"/>
              <a:gd name="connsiteY3" fmla="*/ 756084 h 2261022"/>
              <a:gd name="connsiteX4" fmla="*/ 4272338 w 4272338"/>
              <a:gd name="connsiteY4" fmla="*/ 756084 h 2261022"/>
              <a:gd name="connsiteX5" fmla="*/ 3516254 w 4272338"/>
              <a:gd name="connsiteY5" fmla="*/ 1512168 h 2261022"/>
              <a:gd name="connsiteX6" fmla="*/ 779950 w 4272338"/>
              <a:gd name="connsiteY6" fmla="*/ 1512168 h 2261022"/>
              <a:gd name="connsiteX7" fmla="*/ 28623 w 4272338"/>
              <a:gd name="connsiteY7" fmla="*/ 2261022 h 2261022"/>
              <a:gd name="connsiteX8" fmla="*/ 23866 w 4272338"/>
              <a:gd name="connsiteY8" fmla="*/ 756084 h 2261022"/>
              <a:gd name="connsiteX0" fmla="*/ 65222 w 4313694"/>
              <a:gd name="connsiteY0" fmla="*/ 756084 h 2397356"/>
              <a:gd name="connsiteX1" fmla="*/ 821306 w 4313694"/>
              <a:gd name="connsiteY1" fmla="*/ 0 h 2397356"/>
              <a:gd name="connsiteX2" fmla="*/ 3557610 w 4313694"/>
              <a:gd name="connsiteY2" fmla="*/ 0 h 2397356"/>
              <a:gd name="connsiteX3" fmla="*/ 4313694 w 4313694"/>
              <a:gd name="connsiteY3" fmla="*/ 756084 h 2397356"/>
              <a:gd name="connsiteX4" fmla="*/ 4313694 w 4313694"/>
              <a:gd name="connsiteY4" fmla="*/ 756084 h 2397356"/>
              <a:gd name="connsiteX5" fmla="*/ 3557610 w 4313694"/>
              <a:gd name="connsiteY5" fmla="*/ 1512168 h 2397356"/>
              <a:gd name="connsiteX6" fmla="*/ 821306 w 4313694"/>
              <a:gd name="connsiteY6" fmla="*/ 1512168 h 2397356"/>
              <a:gd name="connsiteX7" fmla="*/ 69978 w 4313694"/>
              <a:gd name="connsiteY7" fmla="*/ 2397356 h 2397356"/>
              <a:gd name="connsiteX8" fmla="*/ 65222 w 4313694"/>
              <a:gd name="connsiteY8" fmla="*/ 756084 h 2397356"/>
              <a:gd name="connsiteX0" fmla="*/ 92290 w 4340762"/>
              <a:gd name="connsiteY0" fmla="*/ 756084 h 2378945"/>
              <a:gd name="connsiteX1" fmla="*/ 848374 w 4340762"/>
              <a:gd name="connsiteY1" fmla="*/ 0 h 2378945"/>
              <a:gd name="connsiteX2" fmla="*/ 3584678 w 4340762"/>
              <a:gd name="connsiteY2" fmla="*/ 0 h 2378945"/>
              <a:gd name="connsiteX3" fmla="*/ 4340762 w 4340762"/>
              <a:gd name="connsiteY3" fmla="*/ 756084 h 2378945"/>
              <a:gd name="connsiteX4" fmla="*/ 4340762 w 4340762"/>
              <a:gd name="connsiteY4" fmla="*/ 756084 h 2378945"/>
              <a:gd name="connsiteX5" fmla="*/ 3584678 w 4340762"/>
              <a:gd name="connsiteY5" fmla="*/ 1512168 h 2378945"/>
              <a:gd name="connsiteX6" fmla="*/ 848374 w 4340762"/>
              <a:gd name="connsiteY6" fmla="*/ 1512168 h 2378945"/>
              <a:gd name="connsiteX7" fmla="*/ 41813 w 4340762"/>
              <a:gd name="connsiteY7" fmla="*/ 2378945 h 2378945"/>
              <a:gd name="connsiteX8" fmla="*/ 92290 w 4340762"/>
              <a:gd name="connsiteY8" fmla="*/ 756084 h 237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762" h="2378945">
                <a:moveTo>
                  <a:pt x="92290" y="756084"/>
                </a:moveTo>
                <a:cubicBezTo>
                  <a:pt x="226717" y="359593"/>
                  <a:pt x="430800" y="0"/>
                  <a:pt x="848374" y="0"/>
                </a:cubicBezTo>
                <a:lnTo>
                  <a:pt x="3584678" y="0"/>
                </a:lnTo>
                <a:cubicBezTo>
                  <a:pt x="4002252" y="0"/>
                  <a:pt x="4340762" y="338510"/>
                  <a:pt x="4340762" y="756084"/>
                </a:cubicBezTo>
                <a:lnTo>
                  <a:pt x="4340762" y="756084"/>
                </a:lnTo>
                <a:cubicBezTo>
                  <a:pt x="4340762" y="1173658"/>
                  <a:pt x="4002252" y="1512168"/>
                  <a:pt x="3584678" y="1512168"/>
                </a:cubicBezTo>
                <a:lnTo>
                  <a:pt x="848374" y="1512168"/>
                </a:lnTo>
                <a:cubicBezTo>
                  <a:pt x="305895" y="1484577"/>
                  <a:pt x="34823" y="2355330"/>
                  <a:pt x="41813" y="2378945"/>
                </a:cubicBezTo>
                <a:cubicBezTo>
                  <a:pt x="-2402" y="2239298"/>
                  <a:pt x="-42137" y="1152575"/>
                  <a:pt x="92290" y="756084"/>
                </a:cubicBez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494949"/>
              </a:gs>
              <a:gs pos="52000">
                <a:sysClr val="windowText" lastClr="000000">
                  <a:lumMod val="75000"/>
                  <a:lumOff val="25000"/>
                </a:sysClr>
              </a:gs>
              <a:gs pos="77000">
                <a:srgbClr val="717171"/>
              </a:gs>
              <a:gs pos="25000">
                <a:sysClr val="windowText" lastClr="000000">
                  <a:lumMod val="50000"/>
                  <a:lumOff val="50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5841274" y="978472"/>
            <a:ext cx="3535781" cy="2029333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559A16"/>
              </a:gs>
              <a:gs pos="81000">
                <a:srgbClr val="559A16"/>
              </a:gs>
              <a:gs pos="0">
                <a:srgbClr val="CBEC78"/>
              </a:gs>
              <a:gs pos="100000">
                <a:srgbClr val="CBEC78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6" name="圆角矩形 2"/>
          <p:cNvSpPr/>
          <p:nvPr/>
        </p:nvSpPr>
        <p:spPr>
          <a:xfrm>
            <a:off x="5823083" y="876251"/>
            <a:ext cx="3758147" cy="2130336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  <a:gd name="connsiteX0" fmla="*/ 23866 w 4272338"/>
              <a:gd name="connsiteY0" fmla="*/ 756084 h 2261022"/>
              <a:gd name="connsiteX1" fmla="*/ 779950 w 4272338"/>
              <a:gd name="connsiteY1" fmla="*/ 0 h 2261022"/>
              <a:gd name="connsiteX2" fmla="*/ 3516254 w 4272338"/>
              <a:gd name="connsiteY2" fmla="*/ 0 h 2261022"/>
              <a:gd name="connsiteX3" fmla="*/ 4272338 w 4272338"/>
              <a:gd name="connsiteY3" fmla="*/ 756084 h 2261022"/>
              <a:gd name="connsiteX4" fmla="*/ 4272338 w 4272338"/>
              <a:gd name="connsiteY4" fmla="*/ 756084 h 2261022"/>
              <a:gd name="connsiteX5" fmla="*/ 3516254 w 4272338"/>
              <a:gd name="connsiteY5" fmla="*/ 1512168 h 2261022"/>
              <a:gd name="connsiteX6" fmla="*/ 779950 w 4272338"/>
              <a:gd name="connsiteY6" fmla="*/ 1512168 h 2261022"/>
              <a:gd name="connsiteX7" fmla="*/ 28623 w 4272338"/>
              <a:gd name="connsiteY7" fmla="*/ 2261022 h 2261022"/>
              <a:gd name="connsiteX8" fmla="*/ 23866 w 4272338"/>
              <a:gd name="connsiteY8" fmla="*/ 756084 h 2261022"/>
              <a:gd name="connsiteX0" fmla="*/ 65222 w 4313694"/>
              <a:gd name="connsiteY0" fmla="*/ 756084 h 2397356"/>
              <a:gd name="connsiteX1" fmla="*/ 821306 w 4313694"/>
              <a:gd name="connsiteY1" fmla="*/ 0 h 2397356"/>
              <a:gd name="connsiteX2" fmla="*/ 3557610 w 4313694"/>
              <a:gd name="connsiteY2" fmla="*/ 0 h 2397356"/>
              <a:gd name="connsiteX3" fmla="*/ 4313694 w 4313694"/>
              <a:gd name="connsiteY3" fmla="*/ 756084 h 2397356"/>
              <a:gd name="connsiteX4" fmla="*/ 4313694 w 4313694"/>
              <a:gd name="connsiteY4" fmla="*/ 756084 h 2397356"/>
              <a:gd name="connsiteX5" fmla="*/ 3557610 w 4313694"/>
              <a:gd name="connsiteY5" fmla="*/ 1512168 h 2397356"/>
              <a:gd name="connsiteX6" fmla="*/ 821306 w 4313694"/>
              <a:gd name="connsiteY6" fmla="*/ 1512168 h 2397356"/>
              <a:gd name="connsiteX7" fmla="*/ 69978 w 4313694"/>
              <a:gd name="connsiteY7" fmla="*/ 2397356 h 2397356"/>
              <a:gd name="connsiteX8" fmla="*/ 65222 w 4313694"/>
              <a:gd name="connsiteY8" fmla="*/ 756084 h 2397356"/>
              <a:gd name="connsiteX0" fmla="*/ 81568 w 4330040"/>
              <a:gd name="connsiteY0" fmla="*/ 756084 h 2373557"/>
              <a:gd name="connsiteX1" fmla="*/ 837652 w 4330040"/>
              <a:gd name="connsiteY1" fmla="*/ 0 h 2373557"/>
              <a:gd name="connsiteX2" fmla="*/ 3573956 w 4330040"/>
              <a:gd name="connsiteY2" fmla="*/ 0 h 2373557"/>
              <a:gd name="connsiteX3" fmla="*/ 4330040 w 4330040"/>
              <a:gd name="connsiteY3" fmla="*/ 756084 h 2373557"/>
              <a:gd name="connsiteX4" fmla="*/ 4330040 w 4330040"/>
              <a:gd name="connsiteY4" fmla="*/ 756084 h 2373557"/>
              <a:gd name="connsiteX5" fmla="*/ 3573956 w 4330040"/>
              <a:gd name="connsiteY5" fmla="*/ 1512168 h 2373557"/>
              <a:gd name="connsiteX6" fmla="*/ 837652 w 4330040"/>
              <a:gd name="connsiteY6" fmla="*/ 1512168 h 2373557"/>
              <a:gd name="connsiteX7" fmla="*/ 50625 w 4330040"/>
              <a:gd name="connsiteY7" fmla="*/ 2373557 h 2373557"/>
              <a:gd name="connsiteX8" fmla="*/ 81568 w 4330040"/>
              <a:gd name="connsiteY8" fmla="*/ 756084 h 237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040" h="2373557">
                <a:moveTo>
                  <a:pt x="81568" y="756084"/>
                </a:moveTo>
                <a:cubicBezTo>
                  <a:pt x="212739" y="360491"/>
                  <a:pt x="420078" y="0"/>
                  <a:pt x="837652" y="0"/>
                </a:cubicBezTo>
                <a:lnTo>
                  <a:pt x="3573956" y="0"/>
                </a:lnTo>
                <a:cubicBezTo>
                  <a:pt x="3991530" y="0"/>
                  <a:pt x="4330040" y="338510"/>
                  <a:pt x="4330040" y="756084"/>
                </a:cubicBezTo>
                <a:lnTo>
                  <a:pt x="4330040" y="756084"/>
                </a:lnTo>
                <a:cubicBezTo>
                  <a:pt x="4330040" y="1173658"/>
                  <a:pt x="3991530" y="1512168"/>
                  <a:pt x="3573956" y="1512168"/>
                </a:cubicBezTo>
                <a:lnTo>
                  <a:pt x="837652" y="1512168"/>
                </a:lnTo>
                <a:cubicBezTo>
                  <a:pt x="295173" y="1484577"/>
                  <a:pt x="43635" y="2349942"/>
                  <a:pt x="50625" y="2373557"/>
                </a:cubicBezTo>
                <a:cubicBezTo>
                  <a:pt x="6410" y="2233910"/>
                  <a:pt x="-49603" y="1151677"/>
                  <a:pt x="81568" y="756084"/>
                </a:cubicBezTo>
                <a:close/>
              </a:path>
            </a:pathLst>
          </a:custGeom>
          <a:gradFill flip="none" rotWithShape="1">
            <a:gsLst>
              <a:gs pos="48000">
                <a:srgbClr val="66A818"/>
              </a:gs>
              <a:gs pos="100000">
                <a:srgbClr val="66A818"/>
              </a:gs>
              <a:gs pos="0">
                <a:srgbClr val="559A16"/>
              </a:gs>
              <a:gs pos="76000">
                <a:srgbClr val="A9E020"/>
              </a:gs>
              <a:gs pos="25000">
                <a:srgbClr val="A9E02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96854" y="1306135"/>
            <a:ext cx="28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学习数据结构</a:t>
            </a:r>
            <a:endParaRPr lang="en-US" altLang="zh-CN" sz="3200" b="1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97160" y="2100387"/>
            <a:ext cx="45719" cy="288032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53000">
                <a:sysClr val="windowText" lastClr="000000">
                  <a:lumMod val="75000"/>
                  <a:lumOff val="25000"/>
                </a:sysClr>
              </a:gs>
              <a:gs pos="100000">
                <a:sysClr val="window" lastClr="FFFFFF">
                  <a:alpha val="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泪滴形 28"/>
          <p:cNvSpPr/>
          <p:nvPr/>
        </p:nvSpPr>
        <p:spPr>
          <a:xfrm rot="19016959">
            <a:off x="5621248" y="5055318"/>
            <a:ext cx="362195" cy="364095"/>
          </a:xfrm>
          <a:prstGeom prst="teardrop">
            <a:avLst>
              <a:gd name="adj" fmla="val 200000"/>
            </a:avLst>
          </a:prstGeom>
          <a:gradFill flip="none" rotWithShape="1">
            <a:gsLst>
              <a:gs pos="0">
                <a:sysClr val="windowText" lastClr="000000">
                  <a:lumMod val="65000"/>
                  <a:lumOff val="35000"/>
                  <a:shade val="30000"/>
                  <a:satMod val="115000"/>
                </a:sysClr>
              </a:gs>
              <a:gs pos="50000">
                <a:sysClr val="windowText" lastClr="000000">
                  <a:lumMod val="65000"/>
                  <a:lumOff val="35000"/>
                  <a:shade val="67500"/>
                  <a:satMod val="115000"/>
                </a:sysClr>
              </a:gs>
              <a:gs pos="100000">
                <a:sysClr val="windowText" lastClr="000000">
                  <a:lumMod val="65000"/>
                  <a:lumOff val="35000"/>
                  <a:shade val="100000"/>
                  <a:satMod val="115000"/>
                </a:sys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9543" y="1040588"/>
            <a:ext cx="79609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5400" b="1" kern="0" dirty="0">
                <a:solidFill>
                  <a:sysClr val="window" lastClr="FFFFFF"/>
                </a:solidFill>
                <a:latin typeface="Agency FB" pitchFamily="34" charset="0"/>
                <a:ea typeface="微软雅黑" pitchFamily="34" charset="-122"/>
                <a:cs typeface="Arial" pitchFamily="34" charset="0"/>
              </a:rPr>
              <a:t>01.</a:t>
            </a:r>
            <a:endParaRPr lang="zh-CN" altLang="en-US" sz="5400" b="1" kern="0" dirty="0">
              <a:solidFill>
                <a:sysClr val="window" lastClr="FFFFFF"/>
              </a:solidFill>
              <a:latin typeface="Agency FB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4528" y="5583765"/>
            <a:ext cx="5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zh-CN" altLang="en-US" sz="44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本周</a:t>
            </a:r>
            <a:r>
              <a:rPr lang="zh-CN" altLang="en-US" sz="44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所完成</a:t>
            </a:r>
            <a:r>
              <a:rPr lang="zh-CN" altLang="en-US" sz="44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内容</a:t>
            </a:r>
            <a:endParaRPr lang="zh-CN" altLang="en-US" sz="4400" kern="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81486" y="2582603"/>
            <a:ext cx="7960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4800" b="1" kern="0" dirty="0">
                <a:solidFill>
                  <a:sysClr val="window" lastClr="FFFFFF"/>
                </a:solidFill>
                <a:latin typeface="Agency FB" pitchFamily="34" charset="0"/>
                <a:ea typeface="微软雅黑" pitchFamily="34" charset="-122"/>
                <a:cs typeface="Arial" pitchFamily="34" charset="0"/>
              </a:rPr>
              <a:t>03.</a:t>
            </a:r>
            <a:endParaRPr lang="zh-CN" altLang="en-US" sz="4800" b="1" kern="0" dirty="0">
              <a:solidFill>
                <a:sysClr val="window" lastClr="FFFFFF"/>
              </a:solidFill>
              <a:latin typeface="Agency FB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5162" y="1882706"/>
            <a:ext cx="10445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4800" b="1" kern="0" dirty="0">
                <a:solidFill>
                  <a:sysClr val="window" lastClr="FFFFFF"/>
                </a:solidFill>
                <a:latin typeface="Agency FB" pitchFamily="34" charset="0"/>
                <a:ea typeface="微软雅黑" pitchFamily="34" charset="-122"/>
                <a:cs typeface="Arial" pitchFamily="34" charset="0"/>
              </a:rPr>
              <a:t>02</a:t>
            </a:r>
            <a:r>
              <a:rPr lang="en-US" altLang="zh-CN" sz="5000" b="1" kern="0" dirty="0">
                <a:solidFill>
                  <a:sysClr val="window" lastClr="FFFFFF"/>
                </a:solidFill>
                <a:latin typeface="Agency FB" pitchFamily="34" charset="0"/>
                <a:ea typeface="微软雅黑" pitchFamily="34" charset="-122"/>
                <a:cs typeface="Arial" pitchFamily="34" charset="0"/>
              </a:rPr>
              <a:t>.</a:t>
            </a:r>
            <a:endParaRPr lang="zh-CN" altLang="en-US" sz="5000" b="1" kern="0" dirty="0">
              <a:solidFill>
                <a:sysClr val="window" lastClr="FFFFFF"/>
              </a:solidFill>
              <a:latin typeface="Agency FB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3202474" y="2188784"/>
            <a:ext cx="28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完善开题报告</a:t>
            </a:r>
            <a:endParaRPr lang="en-US" altLang="zh-CN" sz="3200" b="1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26"/>
          <p:cNvSpPr txBox="1"/>
          <p:nvPr/>
        </p:nvSpPr>
        <p:spPr>
          <a:xfrm>
            <a:off x="6804848" y="2776315"/>
            <a:ext cx="28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翻译外文文献</a:t>
            </a:r>
            <a:endParaRPr lang="en-US" altLang="zh-CN" sz="3200" b="1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7" y="-109029"/>
            <a:ext cx="2318941" cy="551806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72717" y="-109029"/>
            <a:ext cx="2555913" cy="551806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42" y="-109029"/>
            <a:ext cx="2318941" cy="5518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36432" y="-109029"/>
            <a:ext cx="2555913" cy="551806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-109029"/>
            <a:ext cx="2318941" cy="5518064"/>
          </a:xfrm>
          <a:prstGeom prst="rect">
            <a:avLst/>
          </a:prstGeom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flipH="1">
            <a:off x="1474104" y="5085184"/>
            <a:ext cx="9324527" cy="14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136910" y="5546616"/>
            <a:ext cx="5285491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44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imes New Roman" pitchFamily="18" charset="0"/>
                <a:cs typeface="Times New Roman" pitchFamily="18" charset="0"/>
              </a:rPr>
              <a:t>数据结构学习内容</a:t>
            </a:r>
            <a:endParaRPr lang="zh-CN" altLang="en-US" sz="4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3550" y="172311"/>
            <a:ext cx="86409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4400" kern="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lang="zh-CN" altLang="en-US" sz="4400" kern="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0931" y="172311"/>
            <a:ext cx="86409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4400" kern="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endParaRPr lang="zh-CN" altLang="en-US" sz="4400" kern="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8305" y="172311"/>
            <a:ext cx="86409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4400" kern="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05</a:t>
            </a:r>
            <a:endParaRPr lang="zh-CN" altLang="en-US" sz="4400" kern="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6576" y="172311"/>
            <a:ext cx="86409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4400" kern="0" dirty="0">
                <a:solidFill>
                  <a:srgbClr val="714203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endParaRPr lang="zh-CN" altLang="en-US" sz="4400" kern="0" dirty="0">
              <a:solidFill>
                <a:srgbClr val="7142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0433" y="172311"/>
            <a:ext cx="86409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4400" kern="0" dirty="0">
                <a:solidFill>
                  <a:srgbClr val="714203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endParaRPr lang="zh-CN" altLang="en-US" sz="4400" kern="0" dirty="0">
              <a:solidFill>
                <a:srgbClr val="71420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7962" y="2222862"/>
            <a:ext cx="111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基本抽象数据类型概念</a:t>
            </a:r>
            <a:endParaRPr lang="en-US" altLang="zh-CN" sz="3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6" name="TextBox 40"/>
          <p:cNvSpPr txBox="1"/>
          <p:nvPr/>
        </p:nvSpPr>
        <p:spPr>
          <a:xfrm>
            <a:off x="4048413" y="2222862"/>
            <a:ext cx="111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线性表的的</a:t>
            </a:r>
            <a:endParaRPr lang="en-US" altLang="zh-CN" sz="36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基本类型</a:t>
            </a:r>
            <a:endParaRPr lang="en-US" altLang="zh-CN" sz="3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5533636" y="2222862"/>
            <a:ext cx="111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栈和队列的</a:t>
            </a:r>
            <a:endParaRPr lang="en-US" altLang="zh-CN" sz="36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基本类型</a:t>
            </a:r>
            <a:endParaRPr lang="en-US" altLang="zh-CN" sz="3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8" name="TextBox 40"/>
          <p:cNvSpPr txBox="1"/>
          <p:nvPr/>
        </p:nvSpPr>
        <p:spPr>
          <a:xfrm>
            <a:off x="6927761" y="2222862"/>
            <a:ext cx="111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二叉树</a:t>
            </a:r>
            <a:endParaRPr lang="en-US" altLang="zh-CN" sz="36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及其遍历</a:t>
            </a:r>
            <a:endParaRPr lang="en-US" altLang="zh-CN" sz="3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TextBox 40"/>
          <p:cNvSpPr txBox="1"/>
          <p:nvPr/>
        </p:nvSpPr>
        <p:spPr>
          <a:xfrm>
            <a:off x="8413030" y="2222862"/>
            <a:ext cx="111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树和森林的</a:t>
            </a:r>
            <a:endParaRPr lang="en-US" altLang="zh-CN" sz="36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3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转换</a:t>
            </a:r>
            <a:endParaRPr lang="en-US" altLang="zh-CN" sz="3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"/>
          <p:cNvSpPr>
            <a:spLocks noChangeArrowheads="1"/>
          </p:cNvSpPr>
          <p:nvPr/>
        </p:nvSpPr>
        <p:spPr bwMode="auto">
          <a:xfrm>
            <a:off x="0" y="836085"/>
            <a:ext cx="12192000" cy="5473700"/>
          </a:xfrm>
          <a:prstGeom prst="rect">
            <a:avLst/>
          </a:prstGeom>
          <a:solidFill>
            <a:schemeClr val="bg2">
              <a:lumMod val="75000"/>
              <a:alpha val="50195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endParaRPr lang="zh-CN" altLang="zh-CN" sz="2000" dirty="0"/>
          </a:p>
        </p:txBody>
      </p:sp>
      <p:sp>
        <p:nvSpPr>
          <p:cNvPr id="9219" name="TextBox 7"/>
          <p:cNvSpPr>
            <a:spLocks noChangeArrowheads="1"/>
          </p:cNvSpPr>
          <p:nvPr/>
        </p:nvSpPr>
        <p:spPr bwMode="auto">
          <a:xfrm>
            <a:off x="1" y="486833"/>
            <a:ext cx="4271433" cy="666786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733" b="1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6148" name="组合 30"/>
          <p:cNvGrpSpPr>
            <a:grpSpLocks/>
          </p:cNvGrpSpPr>
          <p:nvPr/>
        </p:nvGrpSpPr>
        <p:grpSpPr bwMode="auto">
          <a:xfrm rot="15428568">
            <a:off x="390271" y="6061889"/>
            <a:ext cx="390140" cy="370782"/>
            <a:chOff x="0" y="0"/>
            <a:chExt cx="831692" cy="792088"/>
          </a:xfrm>
        </p:grpSpPr>
        <p:sp>
          <p:nvSpPr>
            <p:cNvPr id="9239" name="正五边形 5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40" name="Freeform 72"/>
            <p:cNvSpPr>
              <a:spLocks noEditPoints="1" noChangeArrowheads="1"/>
            </p:cNvSpPr>
            <p:nvPr/>
          </p:nvSpPr>
          <p:spPr bwMode="auto">
            <a:xfrm>
              <a:off x="194807" y="196084"/>
              <a:ext cx="485110" cy="485984"/>
            </a:xfrm>
            <a:custGeom>
              <a:avLst/>
              <a:gdLst>
                <a:gd name="T0" fmla="*/ 2147483646 w 411"/>
                <a:gd name="T1" fmla="*/ 2147483646 h 412"/>
                <a:gd name="T2" fmla="*/ 2147483646 w 411"/>
                <a:gd name="T3" fmla="*/ 2147483646 h 412"/>
                <a:gd name="T4" fmla="*/ 2147483646 w 411"/>
                <a:gd name="T5" fmla="*/ 2147483646 h 412"/>
                <a:gd name="T6" fmla="*/ 2147483646 w 411"/>
                <a:gd name="T7" fmla="*/ 2147483646 h 412"/>
                <a:gd name="T8" fmla="*/ 2147483646 w 411"/>
                <a:gd name="T9" fmla="*/ 0 h 412"/>
                <a:gd name="T10" fmla="*/ 2147483646 w 411"/>
                <a:gd name="T11" fmla="*/ 2147483646 h 412"/>
                <a:gd name="T12" fmla="*/ 2147483646 w 411"/>
                <a:gd name="T13" fmla="*/ 2147483646 h 412"/>
                <a:gd name="T14" fmla="*/ 2147483646 w 411"/>
                <a:gd name="T15" fmla="*/ 2147483646 h 412"/>
                <a:gd name="T16" fmla="*/ 2147483646 w 411"/>
                <a:gd name="T17" fmla="*/ 2147483646 h 412"/>
                <a:gd name="T18" fmla="*/ 0 w 411"/>
                <a:gd name="T19" fmla="*/ 2147483646 h 412"/>
                <a:gd name="T20" fmla="*/ 2147483646 w 411"/>
                <a:gd name="T21" fmla="*/ 2147483646 h 412"/>
                <a:gd name="T22" fmla="*/ 2147483646 w 411"/>
                <a:gd name="T23" fmla="*/ 2147483646 h 412"/>
                <a:gd name="T24" fmla="*/ 2147483646 w 411"/>
                <a:gd name="T25" fmla="*/ 2147483646 h 412"/>
                <a:gd name="T26" fmla="*/ 2147483646 w 411"/>
                <a:gd name="T27" fmla="*/ 2147483646 h 412"/>
                <a:gd name="T28" fmla="*/ 2147483646 w 411"/>
                <a:gd name="T29" fmla="*/ 2147483646 h 412"/>
                <a:gd name="T30" fmla="*/ 2147483646 w 411"/>
                <a:gd name="T31" fmla="*/ 2147483646 h 412"/>
                <a:gd name="T32" fmla="*/ 2147483646 w 411"/>
                <a:gd name="T33" fmla="*/ 2147483646 h 412"/>
                <a:gd name="T34" fmla="*/ 2147483646 w 411"/>
                <a:gd name="T35" fmla="*/ 2147483646 h 412"/>
                <a:gd name="T36" fmla="*/ 2147483646 w 411"/>
                <a:gd name="T37" fmla="*/ 2147483646 h 412"/>
                <a:gd name="T38" fmla="*/ 2147483646 w 411"/>
                <a:gd name="T39" fmla="*/ 2147483646 h 412"/>
                <a:gd name="T40" fmla="*/ 2147483646 w 411"/>
                <a:gd name="T41" fmla="*/ 2147483646 h 412"/>
                <a:gd name="T42" fmla="*/ 2147483646 w 411"/>
                <a:gd name="T43" fmla="*/ 2147483646 h 412"/>
                <a:gd name="T44" fmla="*/ 2147483646 w 411"/>
                <a:gd name="T45" fmla="*/ 2147483646 h 412"/>
                <a:gd name="T46" fmla="*/ 2147483646 w 411"/>
                <a:gd name="T47" fmla="*/ 2147483646 h 412"/>
                <a:gd name="T48" fmla="*/ 2147483646 w 411"/>
                <a:gd name="T49" fmla="*/ 2147483646 h 412"/>
                <a:gd name="T50" fmla="*/ 2147483646 w 411"/>
                <a:gd name="T51" fmla="*/ 2147483646 h 412"/>
                <a:gd name="T52" fmla="*/ 2147483646 w 411"/>
                <a:gd name="T53" fmla="*/ 2147483646 h 412"/>
                <a:gd name="T54" fmla="*/ 2147483646 w 411"/>
                <a:gd name="T55" fmla="*/ 2147483646 h 412"/>
                <a:gd name="T56" fmla="*/ 2147483646 w 411"/>
                <a:gd name="T57" fmla="*/ 2147483646 h 412"/>
                <a:gd name="T58" fmla="*/ 2147483646 w 411"/>
                <a:gd name="T59" fmla="*/ 2147483646 h 412"/>
                <a:gd name="T60" fmla="*/ 2147483646 w 411"/>
                <a:gd name="T61" fmla="*/ 2147483646 h 412"/>
                <a:gd name="T62" fmla="*/ 2147483646 w 411"/>
                <a:gd name="T63" fmla="*/ 2147483646 h 412"/>
                <a:gd name="T64" fmla="*/ 2147483646 w 411"/>
                <a:gd name="T65" fmla="*/ 2147483646 h 412"/>
                <a:gd name="T66" fmla="*/ 2147483646 w 411"/>
                <a:gd name="T67" fmla="*/ 2147483646 h 412"/>
                <a:gd name="T68" fmla="*/ 2147483646 w 411"/>
                <a:gd name="T69" fmla="*/ 2147483646 h 412"/>
                <a:gd name="T70" fmla="*/ 2147483646 w 411"/>
                <a:gd name="T71" fmla="*/ 2147483646 h 41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11"/>
                <a:gd name="T109" fmla="*/ 0 h 412"/>
                <a:gd name="T110" fmla="*/ 411 w 411"/>
                <a:gd name="T111" fmla="*/ 412 h 41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5" rIns="91428" bIns="45715"/>
            <a:lstStyle/>
            <a:p>
              <a:endParaRPr lang="zh-CN" altLang="en-US" sz="2400"/>
            </a:p>
          </p:txBody>
        </p:sp>
      </p:grpSp>
      <p:grpSp>
        <p:nvGrpSpPr>
          <p:cNvPr id="6152" name="组合 12"/>
          <p:cNvGrpSpPr>
            <a:grpSpLocks/>
          </p:cNvGrpSpPr>
          <p:nvPr/>
        </p:nvGrpSpPr>
        <p:grpSpPr bwMode="auto">
          <a:xfrm rot="15428568">
            <a:off x="7127341" y="5750743"/>
            <a:ext cx="390140" cy="370782"/>
            <a:chOff x="0" y="0"/>
            <a:chExt cx="831692" cy="792088"/>
          </a:xfrm>
        </p:grpSpPr>
        <p:sp>
          <p:nvSpPr>
            <p:cNvPr id="9237" name="正五边形 10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8" name="Freeform 13"/>
            <p:cNvSpPr>
              <a:spLocks noEditPoints="1" noChangeArrowheads="1"/>
            </p:cNvSpPr>
            <p:nvPr/>
          </p:nvSpPr>
          <p:spPr bwMode="auto">
            <a:xfrm>
              <a:off x="284457" y="207649"/>
              <a:ext cx="262778" cy="484369"/>
            </a:xfrm>
            <a:custGeom>
              <a:avLst/>
              <a:gdLst>
                <a:gd name="T0" fmla="*/ 2147483646 w 122"/>
                <a:gd name="T1" fmla="*/ 2147483646 h 225"/>
                <a:gd name="T2" fmla="*/ 2147483646 w 122"/>
                <a:gd name="T3" fmla="*/ 2147483646 h 225"/>
                <a:gd name="T4" fmla="*/ 2147483646 w 122"/>
                <a:gd name="T5" fmla="*/ 2147483646 h 225"/>
                <a:gd name="T6" fmla="*/ 2147483646 w 122"/>
                <a:gd name="T7" fmla="*/ 2147483646 h 225"/>
                <a:gd name="T8" fmla="*/ 2147483646 w 122"/>
                <a:gd name="T9" fmla="*/ 2147483646 h 225"/>
                <a:gd name="T10" fmla="*/ 2147483646 w 122"/>
                <a:gd name="T11" fmla="*/ 2147483646 h 225"/>
                <a:gd name="T12" fmla="*/ 2147483646 w 122"/>
                <a:gd name="T13" fmla="*/ 2147483646 h 225"/>
                <a:gd name="T14" fmla="*/ 2147483646 w 122"/>
                <a:gd name="T15" fmla="*/ 2147483646 h 225"/>
                <a:gd name="T16" fmla="*/ 2147483646 w 122"/>
                <a:gd name="T17" fmla="*/ 2147483646 h 225"/>
                <a:gd name="T18" fmla="*/ 2147483646 w 122"/>
                <a:gd name="T19" fmla="*/ 2147483646 h 225"/>
                <a:gd name="T20" fmla="*/ 2147483646 w 122"/>
                <a:gd name="T21" fmla="*/ 2147483646 h 225"/>
                <a:gd name="T22" fmla="*/ 2147483646 w 122"/>
                <a:gd name="T23" fmla="*/ 2147483646 h 225"/>
                <a:gd name="T24" fmla="*/ 2147483646 w 122"/>
                <a:gd name="T25" fmla="*/ 2147483646 h 225"/>
                <a:gd name="T26" fmla="*/ 2147483646 w 122"/>
                <a:gd name="T27" fmla="*/ 2147483646 h 225"/>
                <a:gd name="T28" fmla="*/ 2147483646 w 122"/>
                <a:gd name="T29" fmla="*/ 2147483646 h 225"/>
                <a:gd name="T30" fmla="*/ 2147483646 w 122"/>
                <a:gd name="T31" fmla="*/ 2147483646 h 225"/>
                <a:gd name="T32" fmla="*/ 2147483646 w 122"/>
                <a:gd name="T33" fmla="*/ 2147483646 h 225"/>
                <a:gd name="T34" fmla="*/ 2147483646 w 122"/>
                <a:gd name="T35" fmla="*/ 2147483646 h 225"/>
                <a:gd name="T36" fmla="*/ 2147483646 w 122"/>
                <a:gd name="T37" fmla="*/ 2147483646 h 225"/>
                <a:gd name="T38" fmla="*/ 2147483646 w 122"/>
                <a:gd name="T39" fmla="*/ 2147483646 h 225"/>
                <a:gd name="T40" fmla="*/ 2147483646 w 122"/>
                <a:gd name="T41" fmla="*/ 2147483646 h 225"/>
                <a:gd name="T42" fmla="*/ 2147483646 w 122"/>
                <a:gd name="T43" fmla="*/ 2147483646 h 225"/>
                <a:gd name="T44" fmla="*/ 2147483646 w 122"/>
                <a:gd name="T45" fmla="*/ 2147483646 h 225"/>
                <a:gd name="T46" fmla="*/ 2147483646 w 122"/>
                <a:gd name="T47" fmla="*/ 2147483646 h 225"/>
                <a:gd name="T48" fmla="*/ 2147483646 w 122"/>
                <a:gd name="T49" fmla="*/ 2147483646 h 225"/>
                <a:gd name="T50" fmla="*/ 2147483646 w 122"/>
                <a:gd name="T51" fmla="*/ 2147483646 h 225"/>
                <a:gd name="T52" fmla="*/ 2147483646 w 122"/>
                <a:gd name="T53" fmla="*/ 2147483646 h 225"/>
                <a:gd name="T54" fmla="*/ 2147483646 w 122"/>
                <a:gd name="T55" fmla="*/ 2147483646 h 225"/>
                <a:gd name="T56" fmla="*/ 2147483646 w 122"/>
                <a:gd name="T57" fmla="*/ 2147483646 h 225"/>
                <a:gd name="T58" fmla="*/ 2147483646 w 122"/>
                <a:gd name="T59" fmla="*/ 2147483646 h 225"/>
                <a:gd name="T60" fmla="*/ 2147483646 w 122"/>
                <a:gd name="T61" fmla="*/ 2147483646 h 225"/>
                <a:gd name="T62" fmla="*/ 2147483646 w 122"/>
                <a:gd name="T63" fmla="*/ 2147483646 h 225"/>
                <a:gd name="T64" fmla="*/ 2147483646 w 122"/>
                <a:gd name="T65" fmla="*/ 2147483646 h 225"/>
                <a:gd name="T66" fmla="*/ 2147483646 w 122"/>
                <a:gd name="T67" fmla="*/ 2147483646 h 225"/>
                <a:gd name="T68" fmla="*/ 2147483646 w 122"/>
                <a:gd name="T69" fmla="*/ 2147483646 h 225"/>
                <a:gd name="T70" fmla="*/ 2147483646 w 122"/>
                <a:gd name="T71" fmla="*/ 2147483646 h 225"/>
                <a:gd name="T72" fmla="*/ 2147483646 w 122"/>
                <a:gd name="T73" fmla="*/ 2147483646 h 225"/>
                <a:gd name="T74" fmla="*/ 2147483646 w 122"/>
                <a:gd name="T75" fmla="*/ 2147483646 h 225"/>
                <a:gd name="T76" fmla="*/ 2147483646 w 122"/>
                <a:gd name="T77" fmla="*/ 2147483646 h 225"/>
                <a:gd name="T78" fmla="*/ 2147483646 w 122"/>
                <a:gd name="T79" fmla="*/ 2147483646 h 225"/>
                <a:gd name="T80" fmla="*/ 2147483646 w 122"/>
                <a:gd name="T81" fmla="*/ 2147483646 h 225"/>
                <a:gd name="T82" fmla="*/ 2147483646 w 122"/>
                <a:gd name="T83" fmla="*/ 2147483646 h 225"/>
                <a:gd name="T84" fmla="*/ 2147483646 w 122"/>
                <a:gd name="T85" fmla="*/ 2147483646 h 225"/>
                <a:gd name="T86" fmla="*/ 2147483646 w 122"/>
                <a:gd name="T87" fmla="*/ 2147483646 h 225"/>
                <a:gd name="T88" fmla="*/ 2147483646 w 122"/>
                <a:gd name="T89" fmla="*/ 2147483646 h 225"/>
                <a:gd name="T90" fmla="*/ 2147483646 w 122"/>
                <a:gd name="T91" fmla="*/ 2147483646 h 225"/>
                <a:gd name="T92" fmla="*/ 2147483646 w 122"/>
                <a:gd name="T93" fmla="*/ 2147483646 h 225"/>
                <a:gd name="T94" fmla="*/ 2147483646 w 122"/>
                <a:gd name="T95" fmla="*/ 2147483646 h 225"/>
                <a:gd name="T96" fmla="*/ 2147483646 w 122"/>
                <a:gd name="T97" fmla="*/ 2147483646 h 225"/>
                <a:gd name="T98" fmla="*/ 2147483646 w 122"/>
                <a:gd name="T99" fmla="*/ 2147483646 h 225"/>
                <a:gd name="T100" fmla="*/ 2147483646 w 122"/>
                <a:gd name="T101" fmla="*/ 2147483646 h 225"/>
                <a:gd name="T102" fmla="*/ 2147483646 w 122"/>
                <a:gd name="T103" fmla="*/ 2147483646 h 225"/>
                <a:gd name="T104" fmla="*/ 2147483646 w 122"/>
                <a:gd name="T105" fmla="*/ 2147483646 h 225"/>
                <a:gd name="T106" fmla="*/ 2147483646 w 122"/>
                <a:gd name="T107" fmla="*/ 2147483646 h 225"/>
                <a:gd name="T108" fmla="*/ 2147483646 w 122"/>
                <a:gd name="T109" fmla="*/ 2147483646 h 225"/>
                <a:gd name="T110" fmla="*/ 2147483646 w 122"/>
                <a:gd name="T111" fmla="*/ 2147483646 h 225"/>
                <a:gd name="T112" fmla="*/ 2147483646 w 122"/>
                <a:gd name="T113" fmla="*/ 2147483646 h 225"/>
                <a:gd name="T114" fmla="*/ 2147483646 w 122"/>
                <a:gd name="T115" fmla="*/ 2147483646 h 225"/>
                <a:gd name="T116" fmla="*/ 2147483646 w 122"/>
                <a:gd name="T117" fmla="*/ 2147483646 h 225"/>
                <a:gd name="T118" fmla="*/ 2147483646 w 122"/>
                <a:gd name="T119" fmla="*/ 2147483646 h 225"/>
                <a:gd name="T120" fmla="*/ 2147483646 w 122"/>
                <a:gd name="T121" fmla="*/ 2147483646 h 225"/>
                <a:gd name="T122" fmla="*/ 2147483646 w 122"/>
                <a:gd name="T123" fmla="*/ 2147483646 h 2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2"/>
                <a:gd name="T187" fmla="*/ 0 h 225"/>
                <a:gd name="T188" fmla="*/ 122 w 122"/>
                <a:gd name="T189" fmla="*/ 225 h 22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5" rIns="91428" bIns="45715"/>
            <a:lstStyle/>
            <a:p>
              <a:endParaRPr lang="zh-CN" altLang="en-US" sz="2400"/>
            </a:p>
          </p:txBody>
        </p:sp>
      </p:grpSp>
      <p:grpSp>
        <p:nvGrpSpPr>
          <p:cNvPr id="6155" name="组合 16"/>
          <p:cNvGrpSpPr>
            <a:grpSpLocks/>
          </p:cNvGrpSpPr>
          <p:nvPr/>
        </p:nvGrpSpPr>
        <p:grpSpPr bwMode="auto">
          <a:xfrm rot="15428568">
            <a:off x="2560279" y="4600606"/>
            <a:ext cx="390140" cy="371526"/>
            <a:chOff x="0" y="0"/>
            <a:chExt cx="831692" cy="792088"/>
          </a:xfrm>
        </p:grpSpPr>
        <p:sp>
          <p:nvSpPr>
            <p:cNvPr id="9235" name="正五边形 9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6" name="Freeform 78"/>
            <p:cNvSpPr>
              <a:spLocks noEditPoints="1" noChangeArrowheads="1"/>
            </p:cNvSpPr>
            <p:nvPr/>
          </p:nvSpPr>
          <p:spPr bwMode="auto">
            <a:xfrm>
              <a:off x="221768" y="250987"/>
              <a:ext cx="409671" cy="409565"/>
            </a:xfrm>
            <a:custGeom>
              <a:avLst/>
              <a:gdLst>
                <a:gd name="T0" fmla="*/ 2147483646 w 347"/>
                <a:gd name="T1" fmla="*/ 0 h 347"/>
                <a:gd name="T2" fmla="*/ 0 w 347"/>
                <a:gd name="T3" fmla="*/ 2147483646 h 347"/>
                <a:gd name="T4" fmla="*/ 2147483646 w 347"/>
                <a:gd name="T5" fmla="*/ 2147483646 h 347"/>
                <a:gd name="T6" fmla="*/ 2147483646 w 347"/>
                <a:gd name="T7" fmla="*/ 2147483646 h 347"/>
                <a:gd name="T8" fmla="*/ 2147483646 w 347"/>
                <a:gd name="T9" fmla="*/ 0 h 347"/>
                <a:gd name="T10" fmla="*/ 2147483646 w 347"/>
                <a:gd name="T11" fmla="*/ 2147483646 h 347"/>
                <a:gd name="T12" fmla="*/ 2147483646 w 347"/>
                <a:gd name="T13" fmla="*/ 2147483646 h 347"/>
                <a:gd name="T14" fmla="*/ 2147483646 w 347"/>
                <a:gd name="T15" fmla="*/ 2147483646 h 347"/>
                <a:gd name="T16" fmla="*/ 2147483646 w 347"/>
                <a:gd name="T17" fmla="*/ 2147483646 h 347"/>
                <a:gd name="T18" fmla="*/ 2147483646 w 347"/>
                <a:gd name="T19" fmla="*/ 2147483646 h 347"/>
                <a:gd name="T20" fmla="*/ 2147483646 w 347"/>
                <a:gd name="T21" fmla="*/ 2147483646 h 347"/>
                <a:gd name="T22" fmla="*/ 2147483646 w 347"/>
                <a:gd name="T23" fmla="*/ 2147483646 h 347"/>
                <a:gd name="T24" fmla="*/ 2147483646 w 347"/>
                <a:gd name="T25" fmla="*/ 2147483646 h 347"/>
                <a:gd name="T26" fmla="*/ 2147483646 w 347"/>
                <a:gd name="T27" fmla="*/ 2147483646 h 347"/>
                <a:gd name="T28" fmla="*/ 2147483646 w 347"/>
                <a:gd name="T29" fmla="*/ 2147483646 h 347"/>
                <a:gd name="T30" fmla="*/ 2147483646 w 347"/>
                <a:gd name="T31" fmla="*/ 2147483646 h 347"/>
                <a:gd name="T32" fmla="*/ 2147483646 w 347"/>
                <a:gd name="T33" fmla="*/ 2147483646 h 347"/>
                <a:gd name="T34" fmla="*/ 2147483646 w 347"/>
                <a:gd name="T35" fmla="*/ 2147483646 h 347"/>
                <a:gd name="T36" fmla="*/ 2147483646 w 347"/>
                <a:gd name="T37" fmla="*/ 2147483646 h 347"/>
                <a:gd name="T38" fmla="*/ 2147483646 w 347"/>
                <a:gd name="T39" fmla="*/ 2147483646 h 347"/>
                <a:gd name="T40" fmla="*/ 2147483646 w 347"/>
                <a:gd name="T41" fmla="*/ 2147483646 h 347"/>
                <a:gd name="T42" fmla="*/ 2147483646 w 347"/>
                <a:gd name="T43" fmla="*/ 2147483646 h 347"/>
                <a:gd name="T44" fmla="*/ 2147483646 w 347"/>
                <a:gd name="T45" fmla="*/ 2147483646 h 347"/>
                <a:gd name="T46" fmla="*/ 2147483646 w 347"/>
                <a:gd name="T47" fmla="*/ 2147483646 h 347"/>
                <a:gd name="T48" fmla="*/ 2147483646 w 347"/>
                <a:gd name="T49" fmla="*/ 2147483646 h 347"/>
                <a:gd name="T50" fmla="*/ 2147483646 w 347"/>
                <a:gd name="T51" fmla="*/ 2147483646 h 347"/>
                <a:gd name="T52" fmla="*/ 2147483646 w 347"/>
                <a:gd name="T53" fmla="*/ 2147483646 h 347"/>
                <a:gd name="T54" fmla="*/ 2147483646 w 347"/>
                <a:gd name="T55" fmla="*/ 2147483646 h 347"/>
                <a:gd name="T56" fmla="*/ 2147483646 w 347"/>
                <a:gd name="T57" fmla="*/ 2147483646 h 347"/>
                <a:gd name="T58" fmla="*/ 2147483646 w 347"/>
                <a:gd name="T59" fmla="*/ 2147483646 h 347"/>
                <a:gd name="T60" fmla="*/ 2147483646 w 347"/>
                <a:gd name="T61" fmla="*/ 2147483646 h 347"/>
                <a:gd name="T62" fmla="*/ 2147483646 w 347"/>
                <a:gd name="T63" fmla="*/ 2147483646 h 347"/>
                <a:gd name="T64" fmla="*/ 2147483646 w 347"/>
                <a:gd name="T65" fmla="*/ 2147483646 h 347"/>
                <a:gd name="T66" fmla="*/ 2147483646 w 347"/>
                <a:gd name="T67" fmla="*/ 2147483646 h 347"/>
                <a:gd name="T68" fmla="*/ 2147483646 w 347"/>
                <a:gd name="T69" fmla="*/ 2147483646 h 347"/>
                <a:gd name="T70" fmla="*/ 2147483646 w 347"/>
                <a:gd name="T71" fmla="*/ 2147483646 h 347"/>
                <a:gd name="T72" fmla="*/ 2147483646 w 347"/>
                <a:gd name="T73" fmla="*/ 2147483646 h 347"/>
                <a:gd name="T74" fmla="*/ 2147483646 w 347"/>
                <a:gd name="T75" fmla="*/ 2147483646 h 347"/>
                <a:gd name="T76" fmla="*/ 2147483646 w 347"/>
                <a:gd name="T77" fmla="*/ 2147483646 h 347"/>
                <a:gd name="T78" fmla="*/ 2147483646 w 347"/>
                <a:gd name="T79" fmla="*/ 2147483646 h 347"/>
                <a:gd name="T80" fmla="*/ 2147483646 w 347"/>
                <a:gd name="T81" fmla="*/ 2147483646 h 347"/>
                <a:gd name="T82" fmla="*/ 2147483646 w 347"/>
                <a:gd name="T83" fmla="*/ 2147483646 h 347"/>
                <a:gd name="T84" fmla="*/ 2147483646 w 347"/>
                <a:gd name="T85" fmla="*/ 2147483646 h 347"/>
                <a:gd name="T86" fmla="*/ 2147483646 w 347"/>
                <a:gd name="T87" fmla="*/ 2147483646 h 347"/>
                <a:gd name="T88" fmla="*/ 2147483646 w 347"/>
                <a:gd name="T89" fmla="*/ 2147483646 h 347"/>
                <a:gd name="T90" fmla="*/ 2147483646 w 347"/>
                <a:gd name="T91" fmla="*/ 2147483646 h 3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47"/>
                <a:gd name="T139" fmla="*/ 0 h 347"/>
                <a:gd name="T140" fmla="*/ 347 w 347"/>
                <a:gd name="T141" fmla="*/ 347 h 3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4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332" y="166"/>
                  </a:moveTo>
                  <a:cubicBezTo>
                    <a:pt x="283" y="166"/>
                    <a:pt x="283" y="166"/>
                    <a:pt x="283" y="166"/>
                  </a:cubicBezTo>
                  <a:cubicBezTo>
                    <a:pt x="281" y="107"/>
                    <a:pt x="261" y="55"/>
                    <a:pt x="231" y="26"/>
                  </a:cubicBezTo>
                  <a:cubicBezTo>
                    <a:pt x="288" y="48"/>
                    <a:pt x="329" y="102"/>
                    <a:pt x="332" y="166"/>
                  </a:cubicBezTo>
                  <a:close/>
                  <a:moveTo>
                    <a:pt x="174" y="332"/>
                  </a:moveTo>
                  <a:cubicBezTo>
                    <a:pt x="165" y="330"/>
                    <a:pt x="148" y="277"/>
                    <a:pt x="147" y="181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199" y="277"/>
                    <a:pt x="183" y="330"/>
                    <a:pt x="174" y="332"/>
                  </a:cubicBezTo>
                  <a:close/>
                  <a:moveTo>
                    <a:pt x="147" y="166"/>
                  </a:moveTo>
                  <a:cubicBezTo>
                    <a:pt x="148" y="70"/>
                    <a:pt x="165" y="17"/>
                    <a:pt x="174" y="15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83" y="17"/>
                    <a:pt x="199" y="70"/>
                    <a:pt x="200" y="166"/>
                  </a:cubicBezTo>
                  <a:lnTo>
                    <a:pt x="147" y="166"/>
                  </a:lnTo>
                  <a:close/>
                  <a:moveTo>
                    <a:pt x="153" y="19"/>
                  </a:moveTo>
                  <a:cubicBezTo>
                    <a:pt x="138" y="51"/>
                    <a:pt x="133" y="118"/>
                    <a:pt x="133" y="16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1" y="94"/>
                    <a:pt x="112" y="34"/>
                    <a:pt x="153" y="19"/>
                  </a:cubicBezTo>
                  <a:close/>
                  <a:moveTo>
                    <a:pt x="133" y="181"/>
                  </a:moveTo>
                  <a:cubicBezTo>
                    <a:pt x="133" y="229"/>
                    <a:pt x="138" y="296"/>
                    <a:pt x="153" y="329"/>
                  </a:cubicBezTo>
                  <a:cubicBezTo>
                    <a:pt x="112" y="313"/>
                    <a:pt x="81" y="254"/>
                    <a:pt x="79" y="181"/>
                  </a:cubicBezTo>
                  <a:lnTo>
                    <a:pt x="133" y="181"/>
                  </a:lnTo>
                  <a:close/>
                  <a:moveTo>
                    <a:pt x="194" y="329"/>
                  </a:moveTo>
                  <a:cubicBezTo>
                    <a:pt x="209" y="296"/>
                    <a:pt x="214" y="229"/>
                    <a:pt x="215" y="181"/>
                  </a:cubicBezTo>
                  <a:cubicBezTo>
                    <a:pt x="268" y="181"/>
                    <a:pt x="268" y="181"/>
                    <a:pt x="268" y="181"/>
                  </a:cubicBezTo>
                  <a:cubicBezTo>
                    <a:pt x="266" y="254"/>
                    <a:pt x="235" y="313"/>
                    <a:pt x="194" y="329"/>
                  </a:cubicBezTo>
                  <a:close/>
                  <a:moveTo>
                    <a:pt x="215" y="166"/>
                  </a:moveTo>
                  <a:cubicBezTo>
                    <a:pt x="214" y="118"/>
                    <a:pt x="209" y="51"/>
                    <a:pt x="194" y="19"/>
                  </a:cubicBezTo>
                  <a:cubicBezTo>
                    <a:pt x="235" y="34"/>
                    <a:pt x="266" y="94"/>
                    <a:pt x="268" y="166"/>
                  </a:cubicBezTo>
                  <a:lnTo>
                    <a:pt x="215" y="166"/>
                  </a:lnTo>
                  <a:close/>
                  <a:moveTo>
                    <a:pt x="117" y="26"/>
                  </a:moveTo>
                  <a:cubicBezTo>
                    <a:pt x="87" y="55"/>
                    <a:pt x="66" y="107"/>
                    <a:pt x="6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8" y="102"/>
                    <a:pt x="59" y="48"/>
                    <a:pt x="117" y="26"/>
                  </a:cubicBezTo>
                  <a:close/>
                  <a:moveTo>
                    <a:pt x="15" y="181"/>
                  </a:moveTo>
                  <a:cubicBezTo>
                    <a:pt x="64" y="181"/>
                    <a:pt x="64" y="181"/>
                    <a:pt x="64" y="181"/>
                  </a:cubicBezTo>
                  <a:cubicBezTo>
                    <a:pt x="66" y="241"/>
                    <a:pt x="87" y="292"/>
                    <a:pt x="117" y="322"/>
                  </a:cubicBezTo>
                  <a:cubicBezTo>
                    <a:pt x="59" y="300"/>
                    <a:pt x="18" y="245"/>
                    <a:pt x="15" y="181"/>
                  </a:cubicBezTo>
                  <a:close/>
                  <a:moveTo>
                    <a:pt x="231" y="322"/>
                  </a:moveTo>
                  <a:cubicBezTo>
                    <a:pt x="261" y="292"/>
                    <a:pt x="281" y="241"/>
                    <a:pt x="283" y="181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29" y="245"/>
                    <a:pt x="288" y="300"/>
                    <a:pt x="231" y="322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5" rIns="91428" bIns="45715"/>
            <a:lstStyle/>
            <a:p>
              <a:endParaRPr lang="zh-CN" altLang="en-US" sz="2400"/>
            </a:p>
          </p:txBody>
        </p:sp>
      </p:grpSp>
      <p:grpSp>
        <p:nvGrpSpPr>
          <p:cNvPr id="6158" name="组合 17"/>
          <p:cNvGrpSpPr>
            <a:grpSpLocks/>
          </p:cNvGrpSpPr>
          <p:nvPr/>
        </p:nvGrpSpPr>
        <p:grpSpPr bwMode="auto">
          <a:xfrm rot="15428568">
            <a:off x="2560641" y="6123044"/>
            <a:ext cx="390140" cy="370782"/>
            <a:chOff x="0" y="0"/>
            <a:chExt cx="831692" cy="792088"/>
          </a:xfrm>
        </p:grpSpPr>
        <p:sp>
          <p:nvSpPr>
            <p:cNvPr id="9233" name="正五边形 8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noFill/>
            <a:ln w="25400">
              <a:solidFill>
                <a:srgbClr val="E36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4" name="Freeform 77"/>
            <p:cNvSpPr>
              <a:spLocks noEditPoints="1" noChangeArrowheads="1"/>
            </p:cNvSpPr>
            <p:nvPr/>
          </p:nvSpPr>
          <p:spPr bwMode="auto">
            <a:xfrm>
              <a:off x="172291" y="282760"/>
              <a:ext cx="487109" cy="334145"/>
            </a:xfrm>
            <a:custGeom>
              <a:avLst/>
              <a:gdLst>
                <a:gd name="T0" fmla="*/ 2147483646 w 413"/>
                <a:gd name="T1" fmla="*/ 2147483646 h 283"/>
                <a:gd name="T2" fmla="*/ 2147483646 w 413"/>
                <a:gd name="T3" fmla="*/ 2147483646 h 283"/>
                <a:gd name="T4" fmla="*/ 2147483646 w 413"/>
                <a:gd name="T5" fmla="*/ 2147483646 h 283"/>
                <a:gd name="T6" fmla="*/ 0 w 413"/>
                <a:gd name="T7" fmla="*/ 2147483646 h 283"/>
                <a:gd name="T8" fmla="*/ 2147483646 w 413"/>
                <a:gd name="T9" fmla="*/ 2147483646 h 283"/>
                <a:gd name="T10" fmla="*/ 2147483646 w 413"/>
                <a:gd name="T11" fmla="*/ 2147483646 h 283"/>
                <a:gd name="T12" fmla="*/ 2147483646 w 413"/>
                <a:gd name="T13" fmla="*/ 0 h 283"/>
                <a:gd name="T14" fmla="*/ 2147483646 w 413"/>
                <a:gd name="T15" fmla="*/ 2147483646 h 283"/>
                <a:gd name="T16" fmla="*/ 2147483646 w 413"/>
                <a:gd name="T17" fmla="*/ 2147483646 h 283"/>
                <a:gd name="T18" fmla="*/ 2147483646 w 413"/>
                <a:gd name="T19" fmla="*/ 2147483646 h 283"/>
                <a:gd name="T20" fmla="*/ 2147483646 w 413"/>
                <a:gd name="T21" fmla="*/ 2147483646 h 283"/>
                <a:gd name="T22" fmla="*/ 2147483646 w 413"/>
                <a:gd name="T23" fmla="*/ 2147483646 h 283"/>
                <a:gd name="T24" fmla="*/ 2147483646 w 413"/>
                <a:gd name="T25" fmla="*/ 2147483646 h 283"/>
                <a:gd name="T26" fmla="*/ 2147483646 w 413"/>
                <a:gd name="T27" fmla="*/ 2147483646 h 283"/>
                <a:gd name="T28" fmla="*/ 2147483646 w 413"/>
                <a:gd name="T29" fmla="*/ 2147483646 h 283"/>
                <a:gd name="T30" fmla="*/ 2147483646 w 413"/>
                <a:gd name="T31" fmla="*/ 2147483646 h 283"/>
                <a:gd name="T32" fmla="*/ 2147483646 w 413"/>
                <a:gd name="T33" fmla="*/ 2147483646 h 283"/>
                <a:gd name="T34" fmla="*/ 2147483646 w 413"/>
                <a:gd name="T35" fmla="*/ 2147483646 h 283"/>
                <a:gd name="T36" fmla="*/ 2147483646 w 413"/>
                <a:gd name="T37" fmla="*/ 2147483646 h 283"/>
                <a:gd name="T38" fmla="*/ 2147483646 w 413"/>
                <a:gd name="T39" fmla="*/ 2147483646 h 283"/>
                <a:gd name="T40" fmla="*/ 2147483646 w 413"/>
                <a:gd name="T41" fmla="*/ 2147483646 h 283"/>
                <a:gd name="T42" fmla="*/ 2147483646 w 413"/>
                <a:gd name="T43" fmla="*/ 2147483646 h 283"/>
                <a:gd name="T44" fmla="*/ 2147483646 w 413"/>
                <a:gd name="T45" fmla="*/ 2147483646 h 283"/>
                <a:gd name="T46" fmla="*/ 2147483646 w 413"/>
                <a:gd name="T47" fmla="*/ 2147483646 h 283"/>
                <a:gd name="T48" fmla="*/ 2147483646 w 413"/>
                <a:gd name="T49" fmla="*/ 2147483646 h 283"/>
                <a:gd name="T50" fmla="*/ 2147483646 w 413"/>
                <a:gd name="T51" fmla="*/ 2147483646 h 283"/>
                <a:gd name="T52" fmla="*/ 2147483646 w 413"/>
                <a:gd name="T53" fmla="*/ 2147483646 h 283"/>
                <a:gd name="T54" fmla="*/ 2147483646 w 413"/>
                <a:gd name="T55" fmla="*/ 2147483646 h 283"/>
                <a:gd name="T56" fmla="*/ 2147483646 w 413"/>
                <a:gd name="T57" fmla="*/ 2147483646 h 283"/>
                <a:gd name="T58" fmla="*/ 2147483646 w 413"/>
                <a:gd name="T59" fmla="*/ 2147483646 h 283"/>
                <a:gd name="T60" fmla="*/ 2147483646 w 413"/>
                <a:gd name="T61" fmla="*/ 2147483646 h 28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13"/>
                <a:gd name="T94" fmla="*/ 0 h 283"/>
                <a:gd name="T95" fmla="*/ 413 w 413"/>
                <a:gd name="T96" fmla="*/ 283 h 28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5" rIns="91428" bIns="45715"/>
            <a:lstStyle/>
            <a:p>
              <a:endParaRPr lang="zh-CN" altLang="en-US" sz="2400"/>
            </a:p>
          </p:txBody>
        </p:sp>
      </p:grp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1" y="486834"/>
            <a:ext cx="4271433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733" b="1" dirty="0">
                <a:solidFill>
                  <a:schemeClr val="bg1"/>
                </a:solidFill>
              </a:rPr>
              <a:t> </a:t>
            </a:r>
            <a:r>
              <a:rPr lang="en-US" altLang="zh-CN" sz="3733" b="1" dirty="0" smtClean="0">
                <a:solidFill>
                  <a:schemeClr val="bg1"/>
                </a:solidFill>
              </a:rPr>
              <a:t> </a:t>
            </a:r>
            <a:r>
              <a:rPr lang="zh-CN" altLang="en-US" sz="3733" b="1" dirty="0" smtClean="0">
                <a:solidFill>
                  <a:schemeClr val="bg1"/>
                </a:solidFill>
              </a:rPr>
              <a:t>毕设</a:t>
            </a:r>
            <a:r>
              <a:rPr lang="en-US" altLang="zh-CN" sz="3733" b="1" dirty="0" smtClean="0">
                <a:solidFill>
                  <a:schemeClr val="bg1"/>
                </a:solidFill>
              </a:rPr>
              <a:t>-</a:t>
            </a:r>
            <a:r>
              <a:rPr lang="zh-CN" altLang="en-US" sz="3733" b="1" dirty="0" smtClean="0">
                <a:solidFill>
                  <a:schemeClr val="bg1"/>
                </a:solidFill>
              </a:rPr>
              <a:t>开题报告</a:t>
            </a:r>
            <a:endParaRPr lang="en-US" altLang="zh-CN" sz="3733" b="1" dirty="0">
              <a:solidFill>
                <a:schemeClr val="bg1"/>
              </a:solidFill>
            </a:endParaRPr>
          </a:p>
        </p:txBody>
      </p:sp>
      <p:cxnSp>
        <p:nvCxnSpPr>
          <p:cNvPr id="6162" name="直接连接符 19"/>
          <p:cNvCxnSpPr>
            <a:cxnSpLocks noChangeShapeType="1"/>
          </p:cNvCxnSpPr>
          <p:nvPr/>
        </p:nvCxnSpPr>
        <p:spPr bwMode="auto">
          <a:xfrm rot="14236292">
            <a:off x="523885" y="4352657"/>
            <a:ext cx="998573" cy="1378217"/>
          </a:xfrm>
          <a:prstGeom prst="line">
            <a:avLst/>
          </a:prstGeom>
          <a:noFill/>
          <a:ln w="9525">
            <a:solidFill>
              <a:srgbClr val="E36C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直接连接符 21"/>
          <p:cNvCxnSpPr>
            <a:cxnSpLocks noChangeShapeType="1"/>
          </p:cNvCxnSpPr>
          <p:nvPr/>
        </p:nvCxnSpPr>
        <p:spPr bwMode="auto">
          <a:xfrm rot="14236292" flipH="1">
            <a:off x="3396992" y="5748098"/>
            <a:ext cx="1630821" cy="364863"/>
          </a:xfrm>
          <a:prstGeom prst="line">
            <a:avLst/>
          </a:prstGeom>
          <a:noFill/>
          <a:ln w="9525">
            <a:solidFill>
              <a:srgbClr val="E36C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直接连接符 24"/>
          <p:cNvCxnSpPr>
            <a:cxnSpLocks noChangeShapeType="1"/>
          </p:cNvCxnSpPr>
          <p:nvPr/>
        </p:nvCxnSpPr>
        <p:spPr bwMode="auto">
          <a:xfrm rot="14236292" flipH="1" flipV="1">
            <a:off x="5767237" y="5354608"/>
            <a:ext cx="1018718" cy="1322479"/>
          </a:xfrm>
          <a:prstGeom prst="line">
            <a:avLst/>
          </a:prstGeom>
          <a:noFill/>
          <a:ln w="9525">
            <a:solidFill>
              <a:srgbClr val="E36C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579410" y="1422402"/>
            <a:ext cx="830754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研究的基本内容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</a:t>
            </a:r>
            <a:r>
              <a:rPr lang="en-US" altLang="zh-CN" dirty="0"/>
              <a:t>. </a:t>
            </a:r>
            <a:r>
              <a:rPr lang="zh-CN" altLang="zh-CN" dirty="0"/>
              <a:t>对开源单片机</a:t>
            </a:r>
            <a:r>
              <a:rPr lang="en-US" altLang="zh-CN" dirty="0"/>
              <a:t>Arduino</a:t>
            </a:r>
            <a:r>
              <a:rPr lang="zh-CN" altLang="zh-CN" dirty="0"/>
              <a:t>和无线通讯的相关技术进行深入分析比较。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b. </a:t>
            </a:r>
            <a:r>
              <a:rPr lang="zh-CN" altLang="zh-CN" dirty="0"/>
              <a:t>论述基于无线通讯技术的嵌入式系统的开发和设计方法。基于</a:t>
            </a:r>
            <a:r>
              <a:rPr lang="en-US" altLang="zh-CN" dirty="0"/>
              <a:t>Arduino</a:t>
            </a:r>
            <a:r>
              <a:rPr lang="zh-CN" altLang="zh-CN" dirty="0"/>
              <a:t>进行实际电子设计实验，包括设计出能够实现数据采集、传输、记录的节点组，针对传输性能记录实验数据，做出实验报告。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c. </a:t>
            </a:r>
            <a:r>
              <a:rPr lang="zh-CN" altLang="zh-CN" dirty="0"/>
              <a:t>以</a:t>
            </a:r>
            <a:r>
              <a:rPr lang="en-US" altLang="zh-CN" dirty="0"/>
              <a:t>Arduino</a:t>
            </a:r>
            <a:r>
              <a:rPr lang="zh-CN" altLang="zh-CN" dirty="0"/>
              <a:t>为终端，以无线通讯技术为媒介，实现和上位机系统的互联方案，实现远程监测，远程控制等基本功能。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d. </a:t>
            </a:r>
            <a:r>
              <a:rPr lang="zh-CN" altLang="zh-CN" dirty="0"/>
              <a:t>对实验数据和实验记录进行整理分析，得出结论综述。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e. </a:t>
            </a:r>
            <a:r>
              <a:rPr lang="zh-CN" altLang="zh-CN" dirty="0"/>
              <a:t>完成毕业设计论文撰写，完成毕业答辩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1726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764705"/>
            <a:ext cx="6840760" cy="2134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7648" y="3934352"/>
            <a:ext cx="6815557" cy="22309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15680" y="3132448"/>
            <a:ext cx="568863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/>
            <a:r>
              <a:rPr lang="zh-CN" altLang="en-US" sz="3200" dirty="0" smtClean="0">
                <a:latin typeface="Adidas Unity" pitchFamily="2" charset="0"/>
              </a:rPr>
              <a:t>翻译两篇英文文献</a:t>
            </a:r>
            <a:endParaRPr lang="zh-CN" altLang="en-US" sz="3200" dirty="0">
              <a:latin typeface="Adidas Un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1556792"/>
            <a:ext cx="9300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altLang="zh-CN" sz="44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ea typeface="微软雅黑" pitchFamily="34" charset="-122"/>
              </a:rPr>
              <a:t>1st</a:t>
            </a:r>
            <a:endParaRPr lang="zh-CN" altLang="en-US" sz="44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0710" y="1216504"/>
            <a:ext cx="48086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b="1" dirty="0"/>
              <a:t>基于</a:t>
            </a:r>
            <a:r>
              <a:rPr lang="en-US" altLang="zh-CN" sz="2000" b="1" dirty="0"/>
              <a:t>Arduino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Cube-Sat</a:t>
            </a:r>
            <a:r>
              <a:rPr lang="zh-CN" altLang="en-US" sz="2000" b="1" dirty="0"/>
              <a:t>天气预报系统 </a:t>
            </a:r>
            <a:endParaRPr lang="en-US" altLang="zh-CN" sz="20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Arduino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监测温度</a:t>
            </a:r>
            <a:r>
              <a:rPr lang="zh-CN" altLang="en-US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和湿度传感器（</a:t>
            </a:r>
            <a:r>
              <a:rPr lang="en-US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DHT11</a:t>
            </a:r>
            <a:r>
              <a:rPr lang="zh-CN" altLang="en-US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），压力传感器（</a:t>
            </a:r>
            <a:r>
              <a:rPr lang="en-US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BMP085</a:t>
            </a:r>
            <a:r>
              <a:rPr lang="zh-CN" altLang="en-US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）和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加速度计变化信号，通过</a:t>
            </a:r>
            <a:r>
              <a:rPr lang="en-US" altLang="zh-CN" kern="0" dirty="0" err="1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rf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无线模块传输到上位机上</a:t>
            </a:r>
            <a:endParaRPr lang="en-US" altLang="zh-CN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7648" y="4276834"/>
            <a:ext cx="511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论文综述：</a:t>
            </a:r>
            <a:endParaRPr lang="en-US" altLang="zh-CN" sz="14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zh-CN" sz="2400" b="1" dirty="0" smtClean="0"/>
              <a:t>物联网前沿技术及其通信解决方案</a:t>
            </a:r>
            <a:endParaRPr lang="en-US" altLang="zh-CN" sz="2400" b="1" dirty="0" smtClean="0"/>
          </a:p>
          <a:p>
            <a:pPr algn="ctr">
              <a:defRPr/>
            </a:pPr>
            <a:r>
              <a:rPr lang="zh-CN" altLang="zh-CN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传感器</a:t>
            </a:r>
            <a:r>
              <a:rPr lang="zh-CN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和执行器的先进技术</a:t>
            </a:r>
            <a:r>
              <a:rPr lang="en-US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可互操作的面向服务的技术</a:t>
            </a:r>
            <a:r>
              <a:rPr lang="en-US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互操作中间件</a:t>
            </a:r>
            <a:r>
              <a:rPr lang="en-US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用于有线和无线网络物联网技术</a:t>
            </a:r>
            <a:r>
              <a:rPr lang="en-US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应用服务来存储，集成和处理实时信息</a:t>
            </a:r>
            <a:r>
              <a:rPr lang="en-US" altLang="zh-CN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endParaRPr lang="zh-CN" altLang="zh-CN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endParaRPr lang="en-US" altLang="zh-CN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84232" y="4732818"/>
            <a:ext cx="9300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altLang="zh-CN" sz="44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  <a:ea typeface="微软雅黑" pitchFamily="34" charset="-122"/>
              </a:rPr>
              <a:t>2nd</a:t>
            </a:r>
            <a:endParaRPr lang="zh-CN" altLang="en-US" sz="44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gency FB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4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548682"/>
            <a:ext cx="4399990" cy="34255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78" y="1155576"/>
            <a:ext cx="4399990" cy="34255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875617">
            <a:off x="2278491" y="1617443"/>
            <a:ext cx="160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2000" dirty="0">
                <a:solidFill>
                  <a:srgbClr val="73640B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Your</a:t>
            </a:r>
            <a:r>
              <a:rPr lang="en-US" altLang="zh-CN" sz="1600" dirty="0">
                <a:solidFill>
                  <a:srgbClr val="73640B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73640B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rgbClr val="73640B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8875617">
            <a:off x="6533710" y="2209426"/>
            <a:ext cx="160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2000" dirty="0">
                <a:solidFill>
                  <a:srgbClr val="73640B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Your</a:t>
            </a:r>
            <a:r>
              <a:rPr lang="en-US" altLang="zh-CN" sz="1600" dirty="0">
                <a:solidFill>
                  <a:srgbClr val="73640B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73640B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rgbClr val="73640B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0038158">
            <a:off x="2867067" y="1861115"/>
            <a:ext cx="2927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kern="0" dirty="0" smtClean="0">
                <a:solidFill>
                  <a:sysClr val="window" lastClr="FFFFFF"/>
                </a:solidFill>
                <a:effectLst>
                  <a:glow rad="101600">
                    <a:srgbClr val="7E5746">
                      <a:alpha val="60000"/>
                    </a:srgb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学习数据结构中图的基本结构和遍历，有向无环图和最短路径</a:t>
            </a:r>
            <a:endParaRPr lang="en-US" altLang="zh-CN" sz="2400" kern="0" dirty="0">
              <a:solidFill>
                <a:sysClr val="window" lastClr="FFFFFF"/>
              </a:solidFill>
              <a:effectLst>
                <a:glow rad="101600">
                  <a:srgbClr val="7E5746">
                    <a:alpha val="60000"/>
                  </a:srgbClr>
                </a:glo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038158">
            <a:off x="7115539" y="2530539"/>
            <a:ext cx="2927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kern="0" dirty="0" smtClean="0">
                <a:solidFill>
                  <a:sysClr val="window" lastClr="FFFFFF"/>
                </a:solidFill>
                <a:effectLst>
                  <a:glow rad="101600">
                    <a:srgbClr val="7E5746">
                      <a:alpha val="60000"/>
                    </a:srgbClr>
                  </a:glo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开始毕设论文的大纲结构</a:t>
            </a:r>
            <a:endParaRPr lang="en-US" altLang="zh-CN" sz="3200" kern="0" dirty="0">
              <a:solidFill>
                <a:sysClr val="window" lastClr="FFFFFF"/>
              </a:solidFill>
              <a:effectLst>
                <a:glow rad="101600">
                  <a:srgbClr val="7E5746">
                    <a:alpha val="60000"/>
                  </a:srgbClr>
                </a:glo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8082" y="4769857"/>
            <a:ext cx="526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6B3305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下周计划</a:t>
            </a:r>
            <a:endParaRPr lang="zh-CN" altLang="en-US" sz="400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326</Words>
  <Application>Microsoft Office PowerPoint</Application>
  <PresentationFormat>宽屏</PresentationFormat>
  <Paragraphs>55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Adidas Unity</vt:lpstr>
      <vt:lpstr>Gungsuh</vt:lpstr>
      <vt:lpstr>等线</vt:lpstr>
      <vt:lpstr>等线 Light</vt:lpstr>
      <vt:lpstr>宋体</vt:lpstr>
      <vt:lpstr>微软雅黑</vt:lpstr>
      <vt:lpstr>Agency FB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dreamsummit</cp:lastModifiedBy>
  <cp:revision>15</cp:revision>
  <dcterms:created xsi:type="dcterms:W3CDTF">2017-03-03T11:47:17Z</dcterms:created>
  <dcterms:modified xsi:type="dcterms:W3CDTF">2017-03-04T02:40:11Z</dcterms:modified>
</cp:coreProperties>
</file>