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327" r:id="rId2"/>
    <p:sldId id="354" r:id="rId3"/>
    <p:sldId id="355" r:id="rId4"/>
    <p:sldId id="356" r:id="rId5"/>
    <p:sldId id="375" r:id="rId6"/>
    <p:sldId id="376" r:id="rId7"/>
    <p:sldId id="377" r:id="rId8"/>
    <p:sldId id="320" r:id="rId9"/>
    <p:sldId id="361" r:id="rId10"/>
    <p:sldId id="358" r:id="rId11"/>
    <p:sldId id="37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1814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3923" userDrawn="1">
          <p15:clr>
            <a:srgbClr val="A4A3A4"/>
          </p15:clr>
        </p15:guide>
        <p15:guide id="10" orient="horz" pos="2160">
          <p15:clr>
            <a:srgbClr val="A4A3A4"/>
          </p15:clr>
        </p15:guide>
        <p15:guide id="11" orient="horz" pos="1026" userDrawn="1">
          <p15:clr>
            <a:srgbClr val="A4A3A4"/>
          </p15:clr>
        </p15:guide>
        <p15:guide id="12" orient="horz" pos="25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2F2F2"/>
    <a:srgbClr val="F3F4F9"/>
    <a:srgbClr val="ED7D31"/>
    <a:srgbClr val="FFC000"/>
    <a:srgbClr val="FFFF00"/>
    <a:srgbClr val="D4302C"/>
    <a:srgbClr val="BFC937"/>
    <a:srgbClr val="F3EC57"/>
    <a:srgbClr val="26E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414" autoAdjust="0"/>
  </p:normalViewPr>
  <p:slideViewPr>
    <p:cSldViewPr snapToGrid="0" showGuides="1">
      <p:cViewPr varScale="1">
        <p:scale>
          <a:sx n="83" d="100"/>
          <a:sy n="83" d="100"/>
        </p:scale>
        <p:origin x="972" y="84"/>
      </p:cViewPr>
      <p:guideLst>
        <p:guide pos="1814"/>
        <p:guide pos="2880"/>
        <p:guide pos="3923"/>
        <p:guide orient="horz" pos="2160"/>
        <p:guide orient="horz" pos="1026"/>
        <p:guide orient="horz" pos="25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51431322445654"/>
          <c:y val="3.5310410482131682E-3"/>
          <c:w val="0.6676538758173407"/>
          <c:h val="0.92231709693931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28575"/>
          </c:spPr>
          <c:dPt>
            <c:idx val="0"/>
            <c:bubble3D val="0"/>
            <c:spPr>
              <a:solidFill>
                <a:srgbClr val="FFC00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86-48B4-B68A-2E051CEC5925}"/>
              </c:ext>
            </c:extLst>
          </c:dPt>
          <c:dPt>
            <c:idx val="1"/>
            <c:bubble3D val="0"/>
            <c:spPr>
              <a:solidFill>
                <a:srgbClr val="3B79CE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86-48B4-B68A-2E051CEC5925}"/>
              </c:ext>
            </c:extLst>
          </c:dPt>
          <c:dPt>
            <c:idx val="2"/>
            <c:bubble3D val="0"/>
            <c:spPr>
              <a:solidFill>
                <a:srgbClr val="8BAB00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86-48B4-B68A-2E051CEC5925}"/>
              </c:ext>
            </c:extLst>
          </c:dPt>
          <c:dPt>
            <c:idx val="3"/>
            <c:bubble3D val="0"/>
            <c:spPr>
              <a:solidFill>
                <a:srgbClr val="FF8500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86-48B4-B68A-2E051CEC5925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386-48B4-B68A-2E051CEC5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51431322445654"/>
          <c:y val="3.5310410482131682E-3"/>
          <c:w val="0.6676538758173407"/>
          <c:h val="0.92231709693931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28575"/>
          </c:spPr>
          <c:dPt>
            <c:idx val="0"/>
            <c:bubble3D val="0"/>
            <c:spPr>
              <a:solidFill>
                <a:srgbClr val="FFC00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C0-4DF3-B75A-487A8360C093}"/>
              </c:ext>
            </c:extLst>
          </c:dPt>
          <c:dPt>
            <c:idx val="1"/>
            <c:bubble3D val="0"/>
            <c:spPr>
              <a:solidFill>
                <a:srgbClr val="3B79CE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C0-4DF3-B75A-487A8360C093}"/>
              </c:ext>
            </c:extLst>
          </c:dPt>
          <c:dPt>
            <c:idx val="2"/>
            <c:bubble3D val="0"/>
            <c:spPr>
              <a:solidFill>
                <a:srgbClr val="8BAB00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C0-4DF3-B75A-487A8360C093}"/>
              </c:ext>
            </c:extLst>
          </c:dPt>
          <c:dPt>
            <c:idx val="3"/>
            <c:bubble3D val="0"/>
            <c:spPr>
              <a:solidFill>
                <a:srgbClr val="FF8500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C0-4DF3-B75A-487A8360C093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6C0-4DF3-B75A-487A8360C0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51431322445654"/>
          <c:y val="3.5310410482131682E-3"/>
          <c:w val="0.6676538758173407"/>
          <c:h val="0.92231709693931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28575"/>
          </c:spPr>
          <c:dPt>
            <c:idx val="0"/>
            <c:bubble3D val="0"/>
            <c:spPr>
              <a:solidFill>
                <a:srgbClr val="FFC00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CD5-44F7-A56D-3CA015D6516C}"/>
              </c:ext>
            </c:extLst>
          </c:dPt>
          <c:dPt>
            <c:idx val="1"/>
            <c:bubble3D val="0"/>
            <c:spPr>
              <a:solidFill>
                <a:srgbClr val="3B79CE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D5-44F7-A56D-3CA015D6516C}"/>
              </c:ext>
            </c:extLst>
          </c:dPt>
          <c:dPt>
            <c:idx val="2"/>
            <c:bubble3D val="0"/>
            <c:spPr>
              <a:solidFill>
                <a:srgbClr val="8BAB00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CD5-44F7-A56D-3CA015D6516C}"/>
              </c:ext>
            </c:extLst>
          </c:dPt>
          <c:dPt>
            <c:idx val="3"/>
            <c:bubble3D val="0"/>
            <c:spPr>
              <a:solidFill>
                <a:srgbClr val="FF8500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CD5-44F7-A56D-3CA015D6516C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D5-44F7-A56D-3CA015D65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51431322445654"/>
          <c:y val="3.5310410482131682E-3"/>
          <c:w val="0.6676538758173407"/>
          <c:h val="0.92231709693931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28575"/>
          </c:spPr>
          <c:dPt>
            <c:idx val="0"/>
            <c:bubble3D val="0"/>
            <c:spPr>
              <a:solidFill>
                <a:srgbClr val="FFC000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D1-4156-AC18-9CF7750A7C29}"/>
              </c:ext>
            </c:extLst>
          </c:dPt>
          <c:dPt>
            <c:idx val="1"/>
            <c:bubble3D val="0"/>
            <c:spPr>
              <a:solidFill>
                <a:srgbClr val="3B79CE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D1-4156-AC18-9CF7750A7C29}"/>
              </c:ext>
            </c:extLst>
          </c:dPt>
          <c:dPt>
            <c:idx val="2"/>
            <c:bubble3D val="0"/>
            <c:spPr>
              <a:solidFill>
                <a:srgbClr val="8BAB00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D1-4156-AC18-9CF7750A7C29}"/>
              </c:ext>
            </c:extLst>
          </c:dPt>
          <c:dPt>
            <c:idx val="3"/>
            <c:bubble3D val="0"/>
            <c:spPr>
              <a:solidFill>
                <a:srgbClr val="FF8500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BD1-4156-AC18-9CF7750A7C29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BD1-4156-AC18-9CF7750A7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AD696-69CE-4365-A882-4CDBBF4134A7}" type="datetimeFigureOut">
              <a:rPr lang="zh-CN" altLang="en-US" smtClean="0"/>
              <a:t>2017/2/24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B0210-2D42-4EB5-971A-CAD2119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7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各位老师同学们，大家好，今天，由我来介绍我们团队的项目，项目名称为 一体式充气包装机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B0210-2D42-4EB5-971A-CAD21197F8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0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现如今，充气包装已经越来越普遍，这便是现有的充气包装袋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B0210-2D42-4EB5-971A-CAD21197F8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5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1B1FFC-9B5B-4402-9A38-4F93C7298B96}" type="datetimeFigureOut">
              <a:rPr lang="zh-CN" altLang="en-US" smtClean="0"/>
              <a:t>2017/2/24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0F9488-5A5A-49F9-932E-F88A6C12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65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1B1FFC-9B5B-4402-9A38-4F93C7298B96}" type="datetimeFigureOut">
              <a:rPr lang="zh-CN" altLang="en-US" smtClean="0"/>
              <a:t>2017/2/24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0F9488-5A5A-49F9-932E-F88A6C12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50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1B1FFC-9B5B-4402-9A38-4F93C7298B96}" type="datetimeFigureOut">
              <a:rPr lang="zh-CN" altLang="en-US" smtClean="0"/>
              <a:t>2017/2/24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0F9488-5A5A-49F9-932E-F88A6C12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20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1B1FFC-9B5B-4402-9A38-4F93C7298B96}" type="datetimeFigureOut">
              <a:rPr lang="zh-CN" altLang="en-US" smtClean="0"/>
              <a:t>2017/2/24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0F9488-5A5A-49F9-932E-F88A6C12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02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1B1FFC-9B5B-4402-9A38-4F93C7298B96}" type="datetimeFigureOut">
              <a:rPr lang="zh-CN" altLang="en-US" smtClean="0"/>
              <a:t>2017/2/24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0F9488-5A5A-49F9-932E-F88A6C12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7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1B1FFC-9B5B-4402-9A38-4F93C7298B96}" type="datetimeFigureOut">
              <a:rPr lang="zh-CN" altLang="en-US" smtClean="0"/>
              <a:t>2017/2/24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0F9488-5A5A-49F9-932E-F88A6C12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9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1B1FFC-9B5B-4402-9A38-4F93C7298B96}" type="datetimeFigureOut">
              <a:rPr lang="zh-CN" altLang="en-US" smtClean="0"/>
              <a:t>2017/2/24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0F9488-5A5A-49F9-932E-F88A6C12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5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1B1FFC-9B5B-4402-9A38-4F93C7298B96}" type="datetimeFigureOut">
              <a:rPr lang="zh-CN" altLang="en-US" smtClean="0"/>
              <a:t>2017/2/24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0F9488-5A5A-49F9-932E-F88A6C12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03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1B1FFC-9B5B-4402-9A38-4F93C7298B96}" type="datetimeFigureOut">
              <a:rPr lang="zh-CN" altLang="en-US" smtClean="0"/>
              <a:t>2017/2/24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0F9488-5A5A-49F9-932E-F88A6C12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17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1B1FFC-9B5B-4402-9A38-4F93C7298B96}" type="datetimeFigureOut">
              <a:rPr lang="zh-CN" altLang="en-US" smtClean="0"/>
              <a:t>2017/2/24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0F9488-5A5A-49F9-932E-F88A6C12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38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1B1FFC-9B5B-4402-9A38-4F93C7298B96}" type="datetimeFigureOut">
              <a:rPr lang="zh-CN" altLang="en-US" smtClean="0"/>
              <a:t>2017/2/24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0F9488-5A5A-49F9-932E-F88A6C12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08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33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204037" y="3297541"/>
            <a:ext cx="570429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近期学习汇报和计划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机械加工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38169">
            <a:off x="6366903" y="3367086"/>
            <a:ext cx="2857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333275" y="3971834"/>
            <a:ext cx="10778916" cy="1200329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6096000" cy="457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988255"/>
            <a:ext cx="4868047" cy="282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1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731"/>
    </mc:Choice>
    <mc:Fallback xmlns="">
      <p:transition advTm="773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93030" y="1967696"/>
            <a:ext cx="4968552" cy="3596673"/>
            <a:chOff x="1561083" y="1916832"/>
            <a:chExt cx="4968552" cy="3596673"/>
          </a:xfrm>
        </p:grpSpPr>
        <p:graphicFrame>
          <p:nvGraphicFramePr>
            <p:cNvPr id="4" name="图表 3"/>
            <p:cNvGraphicFramePr/>
            <p:nvPr>
              <p:extLst/>
            </p:nvPr>
          </p:nvGraphicFramePr>
          <p:xfrm>
            <a:off x="1561083" y="1916832"/>
            <a:ext cx="4968552" cy="35966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>
              <a:off x="2506811" y="2286496"/>
              <a:ext cx="422424" cy="350416"/>
            </a:xfrm>
            <a:prstGeom prst="line">
              <a:avLst/>
            </a:prstGeom>
            <a:ln w="28575">
              <a:solidFill>
                <a:srgbClr val="FF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椭圆 5"/>
          <p:cNvSpPr/>
          <p:nvPr/>
        </p:nvSpPr>
        <p:spPr>
          <a:xfrm>
            <a:off x="4857009" y="1830647"/>
            <a:ext cx="3623072" cy="362307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969818" y="2337359"/>
            <a:ext cx="3968940" cy="1"/>
          </a:xfrm>
          <a:prstGeom prst="line">
            <a:avLst/>
          </a:prstGeom>
          <a:ln w="28575">
            <a:solidFill>
              <a:srgbClr val="FF8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95753" y="2434762"/>
            <a:ext cx="3419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根据计划完成毕设</a:t>
            </a:r>
            <a:endParaRPr lang="zh-CN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775891" y="1593626"/>
            <a:ext cx="400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四、后期计划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76169" y="706416"/>
            <a:ext cx="9360000" cy="72000"/>
          </a:xfrm>
          <a:prstGeom prst="rect">
            <a:avLst/>
          </a:prstGeom>
          <a:gradFill flip="none" rotWithShape="1">
            <a:gsLst>
              <a:gs pos="46000">
                <a:srgbClr val="92D050"/>
              </a:gs>
              <a:gs pos="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8342" y="2957982"/>
            <a:ext cx="3179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学习基本算法</a:t>
            </a:r>
            <a:endParaRPr lang="zh-CN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4441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fill="hold" grpId="1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17 1.85185E-6 L 5.55556E-7 1.85185E-6 " pathEditMode="relative" rAng="0" ptsTypes="AA" p14:bounceEnd="64000">
                                          <p:cBhvr>
                                            <p:cTn id="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5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/>
          <p:bldP spid="10" grpId="1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17 1.85185E-6 L 5.55556E-7 1.85185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5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/>
          <p:bldP spid="10" grpId="1"/>
          <p:bldP spid="1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486" y="841829"/>
            <a:ext cx="824411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 smtClean="0">
                <a:ea typeface="Microsoft YaHei" panose="020B0503020204020204" pitchFamily="34" charset="-122"/>
              </a:rPr>
              <a:t>第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1-2 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周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     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阅读相关文献，学习当前主流的无线通</a:t>
            </a:r>
            <a:r>
              <a:rPr lang="en-US" altLang="zh-CN" sz="2800" dirty="0" smtClean="0">
                <a:ea typeface="Microsoft YaHei" panose="020B0503020204020204" pitchFamily="34" charset="-122"/>
              </a:rPr>
              <a:t>		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讯的发展现状和趋势； </a:t>
            </a:r>
            <a:endParaRPr lang="zh-CN" altLang="zh-CN" sz="2800" dirty="0" smtClean="0">
              <a:ea typeface="Calibri" panose="020F0502020204030204" pitchFamily="34" charset="0"/>
            </a:endParaRPr>
          </a:p>
          <a:p>
            <a:r>
              <a:rPr lang="zh-CN" altLang="zh-CN" sz="2800" dirty="0" smtClean="0">
                <a:ea typeface="Microsoft YaHei" panose="020B0503020204020204" pitchFamily="34" charset="-122"/>
              </a:rPr>
              <a:t>第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 3  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周 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    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熟悉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arduino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与无线模块连接的基本原理；</a:t>
            </a:r>
            <a:endParaRPr lang="zh-CN" altLang="zh-CN" sz="2800" dirty="0" smtClean="0">
              <a:ea typeface="Calibri" panose="020F0502020204030204" pitchFamily="34" charset="0"/>
            </a:endParaRPr>
          </a:p>
          <a:p>
            <a:r>
              <a:rPr lang="zh-CN" altLang="zh-CN" sz="2800" dirty="0" smtClean="0">
                <a:ea typeface="Microsoft YaHei" panose="020B0503020204020204" pitchFamily="34" charset="-122"/>
              </a:rPr>
              <a:t>第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4-6 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周  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   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熟悉无线通讯模块的通讯协议和互相转</a:t>
            </a:r>
            <a:r>
              <a:rPr lang="en-US" altLang="zh-CN" sz="2800" dirty="0" smtClean="0">
                <a:ea typeface="Microsoft YaHei" panose="020B0503020204020204" pitchFamily="34" charset="-122"/>
              </a:rPr>
              <a:t>		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换方法；</a:t>
            </a:r>
            <a:endParaRPr lang="zh-CN" altLang="zh-CN" sz="2800" dirty="0" smtClean="0">
              <a:ea typeface="Calibri" panose="020F0502020204030204" pitchFamily="34" charset="0"/>
            </a:endParaRPr>
          </a:p>
          <a:p>
            <a:r>
              <a:rPr lang="zh-CN" altLang="zh-CN" sz="2800" dirty="0" smtClean="0">
                <a:ea typeface="Microsoft YaHei" panose="020B0503020204020204" pitchFamily="34" charset="-122"/>
              </a:rPr>
              <a:t>第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 7  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周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     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查阅关于通讯协议交换的解决方案；</a:t>
            </a:r>
            <a:endParaRPr lang="zh-CN" altLang="zh-CN" sz="2800" dirty="0" smtClean="0">
              <a:ea typeface="Calibri" panose="020F0502020204030204" pitchFamily="34" charset="0"/>
            </a:endParaRPr>
          </a:p>
          <a:p>
            <a:r>
              <a:rPr lang="zh-CN" altLang="zh-CN" sz="2800" dirty="0" smtClean="0">
                <a:ea typeface="Microsoft YaHei" panose="020B0503020204020204" pitchFamily="34" charset="-122"/>
              </a:rPr>
              <a:t>第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8-9 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周   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  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针对嵌入式无线通讯的通讯协议转化，</a:t>
            </a:r>
            <a:r>
              <a:rPr lang="en-US" altLang="zh-CN" sz="2800" dirty="0" smtClean="0">
                <a:ea typeface="Microsoft YaHei" panose="020B0503020204020204" pitchFamily="34" charset="-122"/>
              </a:rPr>
              <a:t>			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wifi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、蓝牙、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nrf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、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ZigBee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模块之间通讯接</a:t>
            </a:r>
            <a:r>
              <a:rPr lang="en-US" altLang="zh-CN" sz="2800" dirty="0" smtClean="0">
                <a:ea typeface="Microsoft YaHei" panose="020B0503020204020204" pitchFamily="34" charset="-122"/>
              </a:rPr>
              <a:t>		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口技术，给出对应的研究报告；</a:t>
            </a:r>
            <a:endParaRPr lang="zh-CN" altLang="zh-CN" sz="2800" dirty="0" smtClean="0">
              <a:ea typeface="Calibri" panose="020F0502020204030204" pitchFamily="34" charset="0"/>
            </a:endParaRPr>
          </a:p>
          <a:p>
            <a:r>
              <a:rPr lang="zh-CN" altLang="zh-CN" sz="2800" dirty="0" smtClean="0">
                <a:ea typeface="Microsoft YaHei" panose="020B0503020204020204" pitchFamily="34" charset="-122"/>
              </a:rPr>
              <a:t>第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10-12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周 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  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电路模块搭建，做出实践报告，整理出</a:t>
            </a:r>
            <a:r>
              <a:rPr lang="en-US" altLang="zh-CN" sz="2800" dirty="0" smtClean="0">
                <a:ea typeface="Microsoft YaHei" panose="020B0503020204020204" pitchFamily="34" charset="-122"/>
              </a:rPr>
              <a:t>		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实验记录和分析内容；</a:t>
            </a:r>
            <a:endParaRPr lang="zh-CN" altLang="zh-CN" sz="2800" dirty="0" smtClean="0">
              <a:ea typeface="Calibri" panose="020F0502020204030204" pitchFamily="34" charset="0"/>
            </a:endParaRPr>
          </a:p>
          <a:p>
            <a:r>
              <a:rPr lang="zh-CN" altLang="zh-CN" sz="2800" dirty="0" smtClean="0">
                <a:ea typeface="Microsoft YaHei" panose="020B0503020204020204" pitchFamily="34" charset="-122"/>
              </a:rPr>
              <a:t>第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13-14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周 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  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完成实验数据整理以及论文整理工作</a:t>
            </a:r>
            <a:endParaRPr lang="zh-CN" altLang="zh-CN" sz="2800" dirty="0" smtClean="0">
              <a:ea typeface="Calibri" panose="020F0502020204030204" pitchFamily="34" charset="0"/>
            </a:endParaRPr>
          </a:p>
          <a:p>
            <a:r>
              <a:rPr lang="zh-CN" altLang="zh-CN" sz="2800" dirty="0" smtClean="0">
                <a:ea typeface="Microsoft YaHei" panose="020B0503020204020204" pitchFamily="34" charset="-122"/>
              </a:rPr>
              <a:t>第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 15 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周  </a:t>
            </a:r>
            <a:r>
              <a:rPr lang="zh-CN" altLang="zh-CN" sz="2800" dirty="0" smtClean="0">
                <a:ea typeface="Times New Roman" panose="02020603050405020304" pitchFamily="18" charset="0"/>
              </a:rPr>
              <a:t>   </a:t>
            </a:r>
            <a:r>
              <a:rPr lang="zh-CN" altLang="zh-CN" sz="2800" dirty="0" smtClean="0">
                <a:ea typeface="Microsoft YaHei" panose="020B0503020204020204" pitchFamily="34" charset="-122"/>
              </a:rPr>
              <a:t>最后准备阶段，完成毕业答辩</a:t>
            </a:r>
            <a:endParaRPr lang="zh-CN" altLang="zh-CN" sz="28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21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2968152" y="1858154"/>
            <a:ext cx="3187728" cy="3189388"/>
          </a:xfrm>
          <a:prstGeom prst="ellipse">
            <a:avLst/>
          </a:prstGeom>
          <a:noFill/>
          <a:ln w="57150">
            <a:solidFill>
              <a:srgbClr val="3B7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椭圆 31"/>
          <p:cNvSpPr/>
          <p:nvPr/>
        </p:nvSpPr>
        <p:spPr>
          <a:xfrm>
            <a:off x="3950267" y="2840780"/>
            <a:ext cx="1223499" cy="1224136"/>
          </a:xfrm>
          <a:prstGeom prst="ellipse">
            <a:avLst/>
          </a:prstGeom>
          <a:solidFill>
            <a:schemeClr val="bg1"/>
          </a:solidFill>
          <a:ln w="57150">
            <a:solidFill>
              <a:srgbClr val="8BA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3" name="椭圆 32"/>
          <p:cNvSpPr/>
          <p:nvPr/>
        </p:nvSpPr>
        <p:spPr>
          <a:xfrm>
            <a:off x="5110667" y="1667704"/>
            <a:ext cx="1079438" cy="10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02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110667" y="4146513"/>
            <a:ext cx="1079438" cy="10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03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919491" y="4170777"/>
            <a:ext cx="1079438" cy="10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04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919491" y="1654919"/>
            <a:ext cx="1079438" cy="10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8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01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64871" y="2171913"/>
            <a:ext cx="204216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8"/>
          <p:cNvSpPr txBox="1"/>
          <p:nvPr/>
        </p:nvSpPr>
        <p:spPr>
          <a:xfrm>
            <a:off x="6339173" y="4711766"/>
            <a:ext cx="19130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FFC000"/>
                </a:solidFill>
                <a:latin typeface="专业字体设计服务/WWW.ZTSGC.COM/"/>
                <a:ea typeface="微软雅黑" pitchFamily="34" charset="-122"/>
              </a:rPr>
              <a:t>之后</a:t>
            </a:r>
            <a:r>
              <a:rPr lang="zh-CN" altLang="en-US" sz="3200" b="1" dirty="0" smtClean="0">
                <a:solidFill>
                  <a:srgbClr val="FFC000"/>
                </a:solidFill>
                <a:latin typeface="专业字体设计服务/WWW.ZTSGC.COM/"/>
                <a:ea typeface="微软雅黑" pitchFamily="34" charset="-122"/>
              </a:rPr>
              <a:t>计划</a:t>
            </a:r>
            <a:endParaRPr lang="zh-CN" altLang="en-US" sz="3200" b="1" dirty="0">
              <a:solidFill>
                <a:srgbClr val="FFC000"/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6339173" y="2224133"/>
            <a:ext cx="221268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Impact" pitchFamily="34" charset="0"/>
                <a:ea typeface="微软雅黑" pitchFamily="34" charset="-122"/>
              </a:rPr>
              <a:t>语法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6281751" y="4686513"/>
            <a:ext cx="204216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6281751" y="2217633"/>
            <a:ext cx="204216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64871" y="4716993"/>
            <a:ext cx="204216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95098" y="2194919"/>
            <a:ext cx="188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13468" y="4786164"/>
            <a:ext cx="1736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 </a:t>
            </a:r>
            <a:r>
              <a:rPr lang="en-US" altLang="zh-CN" sz="3200" b="1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3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200" b="1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zh-CN" altLang="en-US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-176169" y="706416"/>
            <a:ext cx="9360000" cy="72000"/>
          </a:xfrm>
          <a:prstGeom prst="rect">
            <a:avLst/>
          </a:prstGeom>
          <a:gradFill flip="none" rotWithShape="1">
            <a:gsLst>
              <a:gs pos="46000">
                <a:srgbClr val="92D050"/>
              </a:gs>
              <a:gs pos="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979370" y="81032"/>
            <a:ext cx="3168000" cy="61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781730" y="81032"/>
            <a:ext cx="3168000" cy="612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586913" y="77472"/>
            <a:ext cx="3168000" cy="61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383859" y="80811"/>
            <a:ext cx="3168000" cy="612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764765" y="72045"/>
            <a:ext cx="292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98120" y="55420"/>
            <a:ext cx="640800" cy="640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57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345958" y="1967696"/>
            <a:ext cx="4968552" cy="3596673"/>
            <a:chOff x="1561083" y="1916832"/>
            <a:chExt cx="4968552" cy="3596673"/>
          </a:xfrm>
        </p:grpSpPr>
        <p:graphicFrame>
          <p:nvGraphicFramePr>
            <p:cNvPr id="11" name="图表 10"/>
            <p:cNvGraphicFramePr/>
            <p:nvPr>
              <p:extLst/>
            </p:nvPr>
          </p:nvGraphicFramePr>
          <p:xfrm>
            <a:off x="1561083" y="1916832"/>
            <a:ext cx="4968552" cy="35966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2" name="直接连接符 11"/>
            <p:cNvCxnSpPr/>
            <p:nvPr/>
          </p:nvCxnSpPr>
          <p:spPr>
            <a:xfrm flipV="1">
              <a:off x="2509612" y="4509120"/>
              <a:ext cx="491631" cy="386400"/>
            </a:xfrm>
            <a:prstGeom prst="line">
              <a:avLst/>
            </a:prstGeom>
            <a:ln w="28575">
              <a:solidFill>
                <a:srgbClr val="8BA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椭圆 12"/>
          <p:cNvSpPr/>
          <p:nvPr/>
        </p:nvSpPr>
        <p:spPr>
          <a:xfrm>
            <a:off x="5209937" y="1830647"/>
            <a:ext cx="3623072" cy="362307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 flipV="1">
            <a:off x="1331495" y="4940968"/>
            <a:ext cx="3960191" cy="5415"/>
          </a:xfrm>
          <a:prstGeom prst="line">
            <a:avLst/>
          </a:prstGeom>
          <a:ln w="28575"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8"/>
          <p:cNvSpPr txBox="1"/>
          <p:nvPr/>
        </p:nvSpPr>
        <p:spPr>
          <a:xfrm>
            <a:off x="1631864" y="5014918"/>
            <a:ext cx="337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一、数据结构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04385" y="3851494"/>
            <a:ext cx="2805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实践编程</a:t>
            </a:r>
            <a:endParaRPr lang="zh-CN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04386" y="4379694"/>
            <a:ext cx="2078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基本内容</a:t>
            </a:r>
            <a:endParaRPr lang="zh-CN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76169" y="706416"/>
            <a:ext cx="9360000" cy="72000"/>
          </a:xfrm>
          <a:prstGeom prst="rect">
            <a:avLst/>
          </a:prstGeom>
          <a:gradFill flip="none" rotWithShape="1">
            <a:gsLst>
              <a:gs pos="46000">
                <a:srgbClr val="92D050"/>
              </a:gs>
              <a:gs pos="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3118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fill="hold" grpId="1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17 -7.40741E-7 L 2.77778E-6 -7.40741E-7 " pathEditMode="relative" rAng="0" ptsTypes="AA" p14:bounceEnd="64000">
                                          <p:cBhvr>
                                            <p:cTn id="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52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7" grpId="1"/>
          <p:bldP spid="18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17 -7.40741E-7 L 2.77778E-6 -7.40741E-7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52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7" grpId="1"/>
          <p:bldP spid="18" grpId="0"/>
          <p:bldP spid="1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671564" y="1563679"/>
            <a:ext cx="972000" cy="972000"/>
            <a:chOff x="6737350" y="0"/>
            <a:chExt cx="1223962" cy="1223963"/>
          </a:xfrm>
        </p:grpSpPr>
        <p:sp>
          <p:nvSpPr>
            <p:cNvPr id="33" name="Oval 20"/>
            <p:cNvSpPr>
              <a:spLocks noChangeArrowheads="1"/>
            </p:cNvSpPr>
            <p:nvPr/>
          </p:nvSpPr>
          <p:spPr bwMode="auto">
            <a:xfrm>
              <a:off x="6737350" y="0"/>
              <a:ext cx="1223962" cy="1223963"/>
            </a:xfrm>
            <a:prstGeom prst="ellipse">
              <a:avLst/>
            </a:pr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100"/>
            <p:cNvSpPr>
              <a:spLocks/>
            </p:cNvSpPr>
            <p:nvPr/>
          </p:nvSpPr>
          <p:spPr bwMode="auto">
            <a:xfrm>
              <a:off x="7180263" y="266700"/>
              <a:ext cx="774700" cy="950913"/>
            </a:xfrm>
            <a:custGeom>
              <a:avLst/>
              <a:gdLst>
                <a:gd name="T0" fmla="*/ 97 w 224"/>
                <a:gd name="T1" fmla="*/ 0 h 275"/>
                <a:gd name="T2" fmla="*/ 224 w 224"/>
                <a:gd name="T3" fmla="*/ 128 h 275"/>
                <a:gd name="T4" fmla="*/ 75 w 224"/>
                <a:gd name="T5" fmla="*/ 275 h 275"/>
                <a:gd name="T6" fmla="*/ 0 w 224"/>
                <a:gd name="T7" fmla="*/ 200 h 275"/>
                <a:gd name="T8" fmla="*/ 97 w 224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75">
                  <a:moveTo>
                    <a:pt x="97" y="0"/>
                  </a:moveTo>
                  <a:cubicBezTo>
                    <a:pt x="224" y="128"/>
                    <a:pt x="224" y="128"/>
                    <a:pt x="224" y="128"/>
                  </a:cubicBezTo>
                  <a:cubicBezTo>
                    <a:pt x="212" y="204"/>
                    <a:pt x="151" y="264"/>
                    <a:pt x="75" y="275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97" y="0"/>
                    <a:pt x="97" y="0"/>
                    <a:pt x="97" y="0"/>
                  </a:cubicBezTo>
                  <a:close/>
                </a:path>
              </a:pathLst>
            </a:custGeom>
            <a:solidFill>
              <a:srgbClr val="119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101"/>
            <p:cNvSpPr>
              <a:spLocks/>
            </p:cNvSpPr>
            <p:nvPr/>
          </p:nvSpPr>
          <p:spPr bwMode="auto">
            <a:xfrm>
              <a:off x="7169150" y="252413"/>
              <a:ext cx="360362" cy="719137"/>
            </a:xfrm>
            <a:custGeom>
              <a:avLst/>
              <a:gdLst>
                <a:gd name="T0" fmla="*/ 12 w 104"/>
                <a:gd name="T1" fmla="*/ 0 h 208"/>
                <a:gd name="T2" fmla="*/ 91 w 104"/>
                <a:gd name="T3" fmla="*/ 0 h 208"/>
                <a:gd name="T4" fmla="*/ 104 w 104"/>
                <a:gd name="T5" fmla="*/ 13 h 208"/>
                <a:gd name="T6" fmla="*/ 104 w 104"/>
                <a:gd name="T7" fmla="*/ 195 h 208"/>
                <a:gd name="T8" fmla="*/ 91 w 104"/>
                <a:gd name="T9" fmla="*/ 208 h 208"/>
                <a:gd name="T10" fmla="*/ 12 w 104"/>
                <a:gd name="T11" fmla="*/ 208 h 208"/>
                <a:gd name="T12" fmla="*/ 0 w 104"/>
                <a:gd name="T13" fmla="*/ 195 h 208"/>
                <a:gd name="T14" fmla="*/ 0 w 104"/>
                <a:gd name="T15" fmla="*/ 13 h 208"/>
                <a:gd name="T16" fmla="*/ 12 w 104"/>
                <a:gd name="T1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08">
                  <a:moveTo>
                    <a:pt x="12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8" y="0"/>
                    <a:pt x="104" y="6"/>
                    <a:pt x="104" y="13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202"/>
                    <a:pt x="98" y="208"/>
                    <a:pt x="91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5" y="208"/>
                    <a:pt x="0" y="202"/>
                    <a:pt x="0" y="19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102"/>
            <p:cNvSpPr>
              <a:spLocks/>
            </p:cNvSpPr>
            <p:nvPr/>
          </p:nvSpPr>
          <p:spPr bwMode="auto">
            <a:xfrm>
              <a:off x="7189788" y="373063"/>
              <a:ext cx="319087" cy="481013"/>
            </a:xfrm>
            <a:custGeom>
              <a:avLst/>
              <a:gdLst>
                <a:gd name="T0" fmla="*/ 0 w 201"/>
                <a:gd name="T1" fmla="*/ 0 h 303"/>
                <a:gd name="T2" fmla="*/ 201 w 201"/>
                <a:gd name="T3" fmla="*/ 0 h 303"/>
                <a:gd name="T4" fmla="*/ 201 w 201"/>
                <a:gd name="T5" fmla="*/ 303 h 303"/>
                <a:gd name="T6" fmla="*/ 0 w 201"/>
                <a:gd name="T7" fmla="*/ 303 h 303"/>
                <a:gd name="T8" fmla="*/ 0 w 201"/>
                <a:gd name="T9" fmla="*/ 0 h 303"/>
                <a:gd name="T10" fmla="*/ 0 w 201"/>
                <a:gd name="T1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303">
                  <a:moveTo>
                    <a:pt x="0" y="0"/>
                  </a:moveTo>
                  <a:lnTo>
                    <a:pt x="201" y="0"/>
                  </a:lnTo>
                  <a:lnTo>
                    <a:pt x="201" y="303"/>
                  </a:lnTo>
                  <a:lnTo>
                    <a:pt x="0" y="30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5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103"/>
            <p:cNvSpPr>
              <a:spLocks/>
            </p:cNvSpPr>
            <p:nvPr/>
          </p:nvSpPr>
          <p:spPr bwMode="auto">
            <a:xfrm>
              <a:off x="7248525" y="885825"/>
              <a:ext cx="80962" cy="12700"/>
            </a:xfrm>
            <a:custGeom>
              <a:avLst/>
              <a:gdLst>
                <a:gd name="T0" fmla="*/ 2 w 23"/>
                <a:gd name="T1" fmla="*/ 0 h 4"/>
                <a:gd name="T2" fmla="*/ 22 w 23"/>
                <a:gd name="T3" fmla="*/ 0 h 4"/>
                <a:gd name="T4" fmla="*/ 23 w 23"/>
                <a:gd name="T5" fmla="*/ 1 h 4"/>
                <a:gd name="T6" fmla="*/ 23 w 23"/>
                <a:gd name="T7" fmla="*/ 3 h 4"/>
                <a:gd name="T8" fmla="*/ 22 w 23"/>
                <a:gd name="T9" fmla="*/ 4 h 4"/>
                <a:gd name="T10" fmla="*/ 2 w 23"/>
                <a:gd name="T11" fmla="*/ 4 h 4"/>
                <a:gd name="T12" fmla="*/ 0 w 23"/>
                <a:gd name="T13" fmla="*/ 3 h 4"/>
                <a:gd name="T14" fmla="*/ 0 w 23"/>
                <a:gd name="T15" fmla="*/ 1 h 4"/>
                <a:gd name="T16" fmla="*/ 2 w 2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104"/>
            <p:cNvSpPr>
              <a:spLocks/>
            </p:cNvSpPr>
            <p:nvPr/>
          </p:nvSpPr>
          <p:spPr bwMode="auto">
            <a:xfrm>
              <a:off x="7367588" y="885825"/>
              <a:ext cx="79375" cy="12700"/>
            </a:xfrm>
            <a:custGeom>
              <a:avLst/>
              <a:gdLst>
                <a:gd name="T0" fmla="*/ 2 w 23"/>
                <a:gd name="T1" fmla="*/ 0 h 4"/>
                <a:gd name="T2" fmla="*/ 22 w 23"/>
                <a:gd name="T3" fmla="*/ 0 h 4"/>
                <a:gd name="T4" fmla="*/ 23 w 23"/>
                <a:gd name="T5" fmla="*/ 1 h 4"/>
                <a:gd name="T6" fmla="*/ 23 w 23"/>
                <a:gd name="T7" fmla="*/ 3 h 4"/>
                <a:gd name="T8" fmla="*/ 22 w 23"/>
                <a:gd name="T9" fmla="*/ 4 h 4"/>
                <a:gd name="T10" fmla="*/ 2 w 23"/>
                <a:gd name="T11" fmla="*/ 4 h 4"/>
                <a:gd name="T12" fmla="*/ 0 w 23"/>
                <a:gd name="T13" fmla="*/ 3 h 4"/>
                <a:gd name="T14" fmla="*/ 0 w 23"/>
                <a:gd name="T15" fmla="*/ 1 h 4"/>
                <a:gd name="T16" fmla="*/ 2 w 2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105"/>
            <p:cNvSpPr>
              <a:spLocks/>
            </p:cNvSpPr>
            <p:nvPr/>
          </p:nvSpPr>
          <p:spPr bwMode="auto">
            <a:xfrm>
              <a:off x="7308850" y="296863"/>
              <a:ext cx="79375" cy="17463"/>
            </a:xfrm>
            <a:custGeom>
              <a:avLst/>
              <a:gdLst>
                <a:gd name="T0" fmla="*/ 2 w 23"/>
                <a:gd name="T1" fmla="*/ 0 h 5"/>
                <a:gd name="T2" fmla="*/ 22 w 23"/>
                <a:gd name="T3" fmla="*/ 0 h 5"/>
                <a:gd name="T4" fmla="*/ 23 w 23"/>
                <a:gd name="T5" fmla="*/ 2 h 5"/>
                <a:gd name="T6" fmla="*/ 23 w 23"/>
                <a:gd name="T7" fmla="*/ 3 h 5"/>
                <a:gd name="T8" fmla="*/ 22 w 23"/>
                <a:gd name="T9" fmla="*/ 5 h 5"/>
                <a:gd name="T10" fmla="*/ 2 w 23"/>
                <a:gd name="T11" fmla="*/ 5 h 5"/>
                <a:gd name="T12" fmla="*/ 0 w 23"/>
                <a:gd name="T13" fmla="*/ 3 h 5"/>
                <a:gd name="T14" fmla="*/ 0 w 23"/>
                <a:gd name="T15" fmla="*/ 2 h 5"/>
                <a:gd name="T16" fmla="*/ 2 w 2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3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5"/>
                    <a:pt x="2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Freeform 106"/>
            <p:cNvSpPr>
              <a:spLocks noEditPoints="1"/>
            </p:cNvSpPr>
            <p:nvPr/>
          </p:nvSpPr>
          <p:spPr bwMode="auto">
            <a:xfrm>
              <a:off x="7248525" y="425450"/>
              <a:ext cx="211137" cy="373063"/>
            </a:xfrm>
            <a:custGeom>
              <a:avLst/>
              <a:gdLst>
                <a:gd name="T0" fmla="*/ 105 w 133"/>
                <a:gd name="T1" fmla="*/ 83 h 235"/>
                <a:gd name="T2" fmla="*/ 0 w 133"/>
                <a:gd name="T3" fmla="*/ 17 h 235"/>
                <a:gd name="T4" fmla="*/ 9 w 133"/>
                <a:gd name="T5" fmla="*/ 0 h 235"/>
                <a:gd name="T6" fmla="*/ 114 w 133"/>
                <a:gd name="T7" fmla="*/ 65 h 235"/>
                <a:gd name="T8" fmla="*/ 120 w 133"/>
                <a:gd name="T9" fmla="*/ 54 h 235"/>
                <a:gd name="T10" fmla="*/ 133 w 133"/>
                <a:gd name="T11" fmla="*/ 87 h 235"/>
                <a:gd name="T12" fmla="*/ 99 w 133"/>
                <a:gd name="T13" fmla="*/ 91 h 235"/>
                <a:gd name="T14" fmla="*/ 105 w 133"/>
                <a:gd name="T15" fmla="*/ 83 h 235"/>
                <a:gd name="T16" fmla="*/ 105 w 133"/>
                <a:gd name="T17" fmla="*/ 83 h 235"/>
                <a:gd name="T18" fmla="*/ 0 w 133"/>
                <a:gd name="T19" fmla="*/ 216 h 235"/>
                <a:gd name="T20" fmla="*/ 0 w 133"/>
                <a:gd name="T21" fmla="*/ 216 h 235"/>
                <a:gd name="T22" fmla="*/ 0 w 133"/>
                <a:gd name="T23" fmla="*/ 63 h 235"/>
                <a:gd name="T24" fmla="*/ 18 w 133"/>
                <a:gd name="T25" fmla="*/ 63 h 235"/>
                <a:gd name="T26" fmla="*/ 18 w 133"/>
                <a:gd name="T27" fmla="*/ 216 h 235"/>
                <a:gd name="T28" fmla="*/ 35 w 133"/>
                <a:gd name="T29" fmla="*/ 216 h 235"/>
                <a:gd name="T30" fmla="*/ 35 w 133"/>
                <a:gd name="T31" fmla="*/ 85 h 235"/>
                <a:gd name="T32" fmla="*/ 55 w 133"/>
                <a:gd name="T33" fmla="*/ 85 h 235"/>
                <a:gd name="T34" fmla="*/ 55 w 133"/>
                <a:gd name="T35" fmla="*/ 216 h 235"/>
                <a:gd name="T36" fmla="*/ 72 w 133"/>
                <a:gd name="T37" fmla="*/ 216 h 235"/>
                <a:gd name="T38" fmla="*/ 72 w 133"/>
                <a:gd name="T39" fmla="*/ 109 h 235"/>
                <a:gd name="T40" fmla="*/ 90 w 133"/>
                <a:gd name="T41" fmla="*/ 109 h 235"/>
                <a:gd name="T42" fmla="*/ 90 w 133"/>
                <a:gd name="T43" fmla="*/ 216 h 235"/>
                <a:gd name="T44" fmla="*/ 109 w 133"/>
                <a:gd name="T45" fmla="*/ 216 h 235"/>
                <a:gd name="T46" fmla="*/ 109 w 133"/>
                <a:gd name="T47" fmla="*/ 133 h 235"/>
                <a:gd name="T48" fmla="*/ 127 w 133"/>
                <a:gd name="T49" fmla="*/ 133 h 235"/>
                <a:gd name="T50" fmla="*/ 127 w 133"/>
                <a:gd name="T51" fmla="*/ 216 h 235"/>
                <a:gd name="T52" fmla="*/ 127 w 133"/>
                <a:gd name="T53" fmla="*/ 235 h 235"/>
                <a:gd name="T54" fmla="*/ 109 w 133"/>
                <a:gd name="T55" fmla="*/ 235 h 235"/>
                <a:gd name="T56" fmla="*/ 90 w 133"/>
                <a:gd name="T57" fmla="*/ 235 h 235"/>
                <a:gd name="T58" fmla="*/ 72 w 133"/>
                <a:gd name="T59" fmla="*/ 235 h 235"/>
                <a:gd name="T60" fmla="*/ 55 w 133"/>
                <a:gd name="T61" fmla="*/ 235 h 235"/>
                <a:gd name="T62" fmla="*/ 35 w 133"/>
                <a:gd name="T63" fmla="*/ 235 h 235"/>
                <a:gd name="T64" fmla="*/ 18 w 133"/>
                <a:gd name="T65" fmla="*/ 235 h 235"/>
                <a:gd name="T66" fmla="*/ 0 w 133"/>
                <a:gd name="T67" fmla="*/ 235 h 235"/>
                <a:gd name="T68" fmla="*/ 0 w 133"/>
                <a:gd name="T69" fmla="*/ 235 h 235"/>
                <a:gd name="T70" fmla="*/ 0 w 133"/>
                <a:gd name="T71" fmla="*/ 216 h 235"/>
                <a:gd name="T72" fmla="*/ 0 w 133"/>
                <a:gd name="T73" fmla="*/ 21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3" h="235">
                  <a:moveTo>
                    <a:pt x="105" y="83"/>
                  </a:moveTo>
                  <a:lnTo>
                    <a:pt x="0" y="17"/>
                  </a:lnTo>
                  <a:lnTo>
                    <a:pt x="9" y="0"/>
                  </a:lnTo>
                  <a:lnTo>
                    <a:pt x="114" y="65"/>
                  </a:lnTo>
                  <a:lnTo>
                    <a:pt x="120" y="54"/>
                  </a:lnTo>
                  <a:lnTo>
                    <a:pt x="133" y="87"/>
                  </a:lnTo>
                  <a:lnTo>
                    <a:pt x="99" y="91"/>
                  </a:lnTo>
                  <a:lnTo>
                    <a:pt x="105" y="83"/>
                  </a:lnTo>
                  <a:lnTo>
                    <a:pt x="105" y="83"/>
                  </a:lnTo>
                  <a:close/>
                  <a:moveTo>
                    <a:pt x="0" y="216"/>
                  </a:moveTo>
                  <a:lnTo>
                    <a:pt x="0" y="216"/>
                  </a:lnTo>
                  <a:lnTo>
                    <a:pt x="0" y="63"/>
                  </a:lnTo>
                  <a:lnTo>
                    <a:pt x="18" y="63"/>
                  </a:lnTo>
                  <a:lnTo>
                    <a:pt x="18" y="216"/>
                  </a:lnTo>
                  <a:lnTo>
                    <a:pt x="35" y="216"/>
                  </a:lnTo>
                  <a:lnTo>
                    <a:pt x="35" y="85"/>
                  </a:lnTo>
                  <a:lnTo>
                    <a:pt x="55" y="85"/>
                  </a:lnTo>
                  <a:lnTo>
                    <a:pt x="55" y="216"/>
                  </a:lnTo>
                  <a:lnTo>
                    <a:pt x="72" y="216"/>
                  </a:lnTo>
                  <a:lnTo>
                    <a:pt x="72" y="109"/>
                  </a:lnTo>
                  <a:lnTo>
                    <a:pt x="90" y="109"/>
                  </a:lnTo>
                  <a:lnTo>
                    <a:pt x="90" y="216"/>
                  </a:lnTo>
                  <a:lnTo>
                    <a:pt x="109" y="216"/>
                  </a:lnTo>
                  <a:lnTo>
                    <a:pt x="109" y="133"/>
                  </a:lnTo>
                  <a:lnTo>
                    <a:pt x="127" y="133"/>
                  </a:lnTo>
                  <a:lnTo>
                    <a:pt x="127" y="216"/>
                  </a:lnTo>
                  <a:lnTo>
                    <a:pt x="127" y="235"/>
                  </a:lnTo>
                  <a:lnTo>
                    <a:pt x="109" y="235"/>
                  </a:lnTo>
                  <a:lnTo>
                    <a:pt x="90" y="235"/>
                  </a:lnTo>
                  <a:lnTo>
                    <a:pt x="72" y="235"/>
                  </a:lnTo>
                  <a:lnTo>
                    <a:pt x="55" y="235"/>
                  </a:lnTo>
                  <a:lnTo>
                    <a:pt x="35" y="235"/>
                  </a:lnTo>
                  <a:lnTo>
                    <a:pt x="18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94839" y="3954860"/>
            <a:ext cx="972000" cy="972000"/>
            <a:chOff x="2114550" y="1092201"/>
            <a:chExt cx="881062" cy="882650"/>
          </a:xfrm>
        </p:grpSpPr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2114550" y="1092201"/>
              <a:ext cx="881062" cy="882650"/>
            </a:xfrm>
            <a:prstGeom prst="ellipse">
              <a:avLst/>
            </a:pr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381250" y="1252538"/>
              <a:ext cx="584200" cy="722313"/>
            </a:xfrm>
            <a:custGeom>
              <a:avLst/>
              <a:gdLst>
                <a:gd name="T0" fmla="*/ 57 w 235"/>
                <a:gd name="T1" fmla="*/ 0 h 290"/>
                <a:gd name="T2" fmla="*/ 55 w 235"/>
                <a:gd name="T3" fmla="*/ 0 h 290"/>
                <a:gd name="T4" fmla="*/ 51 w 235"/>
                <a:gd name="T5" fmla="*/ 0 h 290"/>
                <a:gd name="T6" fmla="*/ 47 w 235"/>
                <a:gd name="T7" fmla="*/ 0 h 290"/>
                <a:gd name="T8" fmla="*/ 44 w 235"/>
                <a:gd name="T9" fmla="*/ 0 h 290"/>
                <a:gd name="T10" fmla="*/ 40 w 235"/>
                <a:gd name="T11" fmla="*/ 0 h 290"/>
                <a:gd name="T12" fmla="*/ 36 w 235"/>
                <a:gd name="T13" fmla="*/ 0 h 290"/>
                <a:gd name="T14" fmla="*/ 33 w 235"/>
                <a:gd name="T15" fmla="*/ 0 h 290"/>
                <a:gd name="T16" fmla="*/ 29 w 235"/>
                <a:gd name="T17" fmla="*/ 0 h 290"/>
                <a:gd name="T18" fmla="*/ 25 w 235"/>
                <a:gd name="T19" fmla="*/ 0 h 290"/>
                <a:gd name="T20" fmla="*/ 21 w 235"/>
                <a:gd name="T21" fmla="*/ 0 h 290"/>
                <a:gd name="T22" fmla="*/ 18 w 235"/>
                <a:gd name="T23" fmla="*/ 0 h 290"/>
                <a:gd name="T24" fmla="*/ 15 w 235"/>
                <a:gd name="T25" fmla="*/ 0 h 290"/>
                <a:gd name="T26" fmla="*/ 13 w 235"/>
                <a:gd name="T27" fmla="*/ 0 h 290"/>
                <a:gd name="T28" fmla="*/ 12 w 235"/>
                <a:gd name="T29" fmla="*/ 2 h 290"/>
                <a:gd name="T30" fmla="*/ 12 w 235"/>
                <a:gd name="T31" fmla="*/ 16 h 290"/>
                <a:gd name="T32" fmla="*/ 13 w 235"/>
                <a:gd name="T33" fmla="*/ 18 h 290"/>
                <a:gd name="T34" fmla="*/ 14 w 235"/>
                <a:gd name="T35" fmla="*/ 24 h 290"/>
                <a:gd name="T36" fmla="*/ 13 w 235"/>
                <a:gd name="T37" fmla="*/ 30 h 290"/>
                <a:gd name="T38" fmla="*/ 12 w 235"/>
                <a:gd name="T39" fmla="*/ 35 h 290"/>
                <a:gd name="T40" fmla="*/ 10 w 235"/>
                <a:gd name="T41" fmla="*/ 41 h 290"/>
                <a:gd name="T42" fmla="*/ 9 w 235"/>
                <a:gd name="T43" fmla="*/ 46 h 290"/>
                <a:gd name="T44" fmla="*/ 7 w 235"/>
                <a:gd name="T45" fmla="*/ 52 h 290"/>
                <a:gd name="T46" fmla="*/ 6 w 235"/>
                <a:gd name="T47" fmla="*/ 57 h 290"/>
                <a:gd name="T48" fmla="*/ 4 w 235"/>
                <a:gd name="T49" fmla="*/ 63 h 290"/>
                <a:gd name="T50" fmla="*/ 3 w 235"/>
                <a:gd name="T51" fmla="*/ 68 h 290"/>
                <a:gd name="T52" fmla="*/ 2 w 235"/>
                <a:gd name="T53" fmla="*/ 73 h 290"/>
                <a:gd name="T54" fmla="*/ 2 w 235"/>
                <a:gd name="T55" fmla="*/ 78 h 290"/>
                <a:gd name="T56" fmla="*/ 2 w 235"/>
                <a:gd name="T57" fmla="*/ 83 h 290"/>
                <a:gd name="T58" fmla="*/ 2 w 235"/>
                <a:gd name="T59" fmla="*/ 90 h 290"/>
                <a:gd name="T60" fmla="*/ 2 w 235"/>
                <a:gd name="T61" fmla="*/ 101 h 290"/>
                <a:gd name="T62" fmla="*/ 2 w 235"/>
                <a:gd name="T63" fmla="*/ 114 h 290"/>
                <a:gd name="T64" fmla="*/ 2 w 235"/>
                <a:gd name="T65" fmla="*/ 128 h 290"/>
                <a:gd name="T66" fmla="*/ 2 w 235"/>
                <a:gd name="T67" fmla="*/ 143 h 290"/>
                <a:gd name="T68" fmla="*/ 2 w 235"/>
                <a:gd name="T69" fmla="*/ 157 h 290"/>
                <a:gd name="T70" fmla="*/ 2 w 235"/>
                <a:gd name="T71" fmla="*/ 170 h 290"/>
                <a:gd name="T72" fmla="*/ 2 w 235"/>
                <a:gd name="T73" fmla="*/ 180 h 290"/>
                <a:gd name="T74" fmla="*/ 2 w 235"/>
                <a:gd name="T75" fmla="*/ 187 h 290"/>
                <a:gd name="T76" fmla="*/ 2 w 235"/>
                <a:gd name="T77" fmla="*/ 189 h 290"/>
                <a:gd name="T78" fmla="*/ 1 w 235"/>
                <a:gd name="T79" fmla="*/ 193 h 290"/>
                <a:gd name="T80" fmla="*/ 0 w 235"/>
                <a:gd name="T81" fmla="*/ 195 h 290"/>
                <a:gd name="T82" fmla="*/ 0 w 235"/>
                <a:gd name="T83" fmla="*/ 213 h 290"/>
                <a:gd name="T84" fmla="*/ 0 w 235"/>
                <a:gd name="T85" fmla="*/ 218 h 290"/>
                <a:gd name="T86" fmla="*/ 2 w 235"/>
                <a:gd name="T87" fmla="*/ 222 h 290"/>
                <a:gd name="T88" fmla="*/ 70 w 235"/>
                <a:gd name="T8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5" h="290">
                  <a:moveTo>
                    <a:pt x="235" y="178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8"/>
                    <a:pt x="2" y="138"/>
                    <a:pt x="2" y="138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2" y="148"/>
                    <a:pt x="2" y="148"/>
                    <a:pt x="2" y="148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70"/>
                    <a:pt x="2" y="170"/>
                    <a:pt x="2" y="170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2" y="187"/>
                    <a:pt x="2" y="187"/>
                    <a:pt x="2" y="187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1" y="220"/>
                    <a:pt x="1" y="220"/>
                    <a:pt x="1" y="220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70" y="290"/>
                    <a:pt x="70" y="290"/>
                    <a:pt x="70" y="290"/>
                  </a:cubicBezTo>
                  <a:cubicBezTo>
                    <a:pt x="70" y="290"/>
                    <a:pt x="70" y="290"/>
                    <a:pt x="70" y="290"/>
                  </a:cubicBezTo>
                  <a:cubicBezTo>
                    <a:pt x="145" y="290"/>
                    <a:pt x="209" y="244"/>
                    <a:pt x="235" y="178"/>
                  </a:cubicBezTo>
                  <a:close/>
                </a:path>
              </a:pathLst>
            </a:custGeom>
            <a:solidFill>
              <a:srgbClr val="049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Freeform 148"/>
            <p:cNvSpPr>
              <a:spLocks noEditPoints="1"/>
            </p:cNvSpPr>
            <p:nvPr/>
          </p:nvSpPr>
          <p:spPr bwMode="auto">
            <a:xfrm>
              <a:off x="2381250" y="1252538"/>
              <a:ext cx="365125" cy="561975"/>
            </a:xfrm>
            <a:custGeom>
              <a:avLst/>
              <a:gdLst>
                <a:gd name="T0" fmla="*/ 58 w 147"/>
                <a:gd name="T1" fmla="*/ 2 h 226"/>
                <a:gd name="T2" fmla="*/ 55 w 147"/>
                <a:gd name="T3" fmla="*/ 0 h 226"/>
                <a:gd name="T4" fmla="*/ 15 w 147"/>
                <a:gd name="T5" fmla="*/ 0 h 226"/>
                <a:gd name="T6" fmla="*/ 15 w 147"/>
                <a:gd name="T7" fmla="*/ 0 h 226"/>
                <a:gd name="T8" fmla="*/ 12 w 147"/>
                <a:gd name="T9" fmla="*/ 2 h 226"/>
                <a:gd name="T10" fmla="*/ 12 w 147"/>
                <a:gd name="T11" fmla="*/ 16 h 226"/>
                <a:gd name="T12" fmla="*/ 15 w 147"/>
                <a:gd name="T13" fmla="*/ 19 h 226"/>
                <a:gd name="T14" fmla="*/ 55 w 147"/>
                <a:gd name="T15" fmla="*/ 19 h 226"/>
                <a:gd name="T16" fmla="*/ 58 w 147"/>
                <a:gd name="T17" fmla="*/ 16 h 226"/>
                <a:gd name="T18" fmla="*/ 58 w 147"/>
                <a:gd name="T19" fmla="*/ 2 h 226"/>
                <a:gd name="T20" fmla="*/ 84 w 147"/>
                <a:gd name="T21" fmla="*/ 100 h 226"/>
                <a:gd name="T22" fmla="*/ 147 w 147"/>
                <a:gd name="T23" fmla="*/ 100 h 226"/>
                <a:gd name="T24" fmla="*/ 135 w 147"/>
                <a:gd name="T25" fmla="*/ 226 h 226"/>
                <a:gd name="T26" fmla="*/ 97 w 147"/>
                <a:gd name="T27" fmla="*/ 226 h 226"/>
                <a:gd name="T28" fmla="*/ 84 w 147"/>
                <a:gd name="T29" fmla="*/ 100 h 226"/>
                <a:gd name="T30" fmla="*/ 90 w 147"/>
                <a:gd name="T31" fmla="*/ 105 h 226"/>
                <a:gd name="T32" fmla="*/ 93 w 147"/>
                <a:gd name="T33" fmla="*/ 140 h 226"/>
                <a:gd name="T34" fmla="*/ 138 w 147"/>
                <a:gd name="T35" fmla="*/ 140 h 226"/>
                <a:gd name="T36" fmla="*/ 141 w 147"/>
                <a:gd name="T37" fmla="*/ 105 h 226"/>
                <a:gd name="T38" fmla="*/ 90 w 147"/>
                <a:gd name="T39" fmla="*/ 105 h 226"/>
                <a:gd name="T40" fmla="*/ 68 w 147"/>
                <a:gd name="T41" fmla="*/ 189 h 226"/>
                <a:gd name="T42" fmla="*/ 70 w 147"/>
                <a:gd name="T43" fmla="*/ 197 h 226"/>
                <a:gd name="T44" fmla="*/ 70 w 147"/>
                <a:gd name="T45" fmla="*/ 213 h 226"/>
                <a:gd name="T46" fmla="*/ 59 w 147"/>
                <a:gd name="T47" fmla="*/ 226 h 226"/>
                <a:gd name="T48" fmla="*/ 11 w 147"/>
                <a:gd name="T49" fmla="*/ 226 h 226"/>
                <a:gd name="T50" fmla="*/ 0 w 147"/>
                <a:gd name="T51" fmla="*/ 213 h 226"/>
                <a:gd name="T52" fmla="*/ 0 w 147"/>
                <a:gd name="T53" fmla="*/ 197 h 226"/>
                <a:gd name="T54" fmla="*/ 2 w 147"/>
                <a:gd name="T55" fmla="*/ 189 h 226"/>
                <a:gd name="T56" fmla="*/ 2 w 147"/>
                <a:gd name="T57" fmla="*/ 80 h 226"/>
                <a:gd name="T58" fmla="*/ 14 w 147"/>
                <a:gd name="T59" fmla="*/ 22 h 226"/>
                <a:gd name="T60" fmla="*/ 56 w 147"/>
                <a:gd name="T61" fmla="*/ 22 h 226"/>
                <a:gd name="T62" fmla="*/ 68 w 147"/>
                <a:gd name="T63" fmla="*/ 80 h 226"/>
                <a:gd name="T64" fmla="*/ 68 w 147"/>
                <a:gd name="T65" fmla="*/ 189 h 226"/>
                <a:gd name="T66" fmla="*/ 63 w 147"/>
                <a:gd name="T67" fmla="*/ 74 h 226"/>
                <a:gd name="T68" fmla="*/ 56 w 147"/>
                <a:gd name="T69" fmla="*/ 46 h 226"/>
                <a:gd name="T70" fmla="*/ 52 w 147"/>
                <a:gd name="T71" fmla="*/ 27 h 226"/>
                <a:gd name="T72" fmla="*/ 19 w 147"/>
                <a:gd name="T73" fmla="*/ 27 h 226"/>
                <a:gd name="T74" fmla="*/ 12 w 147"/>
                <a:gd name="T75" fmla="*/ 53 h 226"/>
                <a:gd name="T76" fmla="*/ 7 w 147"/>
                <a:gd name="T77" fmla="*/ 74 h 226"/>
                <a:gd name="T78" fmla="*/ 63 w 147"/>
                <a:gd name="T79" fmla="*/ 7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7" h="226">
                  <a:moveTo>
                    <a:pt x="58" y="2"/>
                  </a:moveTo>
                  <a:cubicBezTo>
                    <a:pt x="58" y="1"/>
                    <a:pt x="57" y="0"/>
                    <a:pt x="55" y="0"/>
                  </a:cubicBezTo>
                  <a:cubicBezTo>
                    <a:pt x="42" y="0"/>
                    <a:pt x="28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2" y="1"/>
                    <a:pt x="12" y="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3" y="19"/>
                    <a:pt x="15" y="19"/>
                  </a:cubicBezTo>
                  <a:cubicBezTo>
                    <a:pt x="28" y="19"/>
                    <a:pt x="42" y="19"/>
                    <a:pt x="55" y="19"/>
                  </a:cubicBezTo>
                  <a:cubicBezTo>
                    <a:pt x="57" y="19"/>
                    <a:pt x="58" y="18"/>
                    <a:pt x="58" y="16"/>
                  </a:cubicBezTo>
                  <a:cubicBezTo>
                    <a:pt x="58" y="2"/>
                    <a:pt x="58" y="2"/>
                    <a:pt x="58" y="2"/>
                  </a:cubicBezTo>
                  <a:close/>
                  <a:moveTo>
                    <a:pt x="84" y="100"/>
                  </a:moveTo>
                  <a:cubicBezTo>
                    <a:pt x="105" y="100"/>
                    <a:pt x="126" y="100"/>
                    <a:pt x="147" y="100"/>
                  </a:cubicBezTo>
                  <a:cubicBezTo>
                    <a:pt x="135" y="226"/>
                    <a:pt x="135" y="226"/>
                    <a:pt x="135" y="226"/>
                  </a:cubicBezTo>
                  <a:cubicBezTo>
                    <a:pt x="97" y="226"/>
                    <a:pt x="97" y="226"/>
                    <a:pt x="97" y="226"/>
                  </a:cubicBezTo>
                  <a:cubicBezTo>
                    <a:pt x="84" y="100"/>
                    <a:pt x="84" y="100"/>
                    <a:pt x="84" y="100"/>
                  </a:cubicBezTo>
                  <a:close/>
                  <a:moveTo>
                    <a:pt x="90" y="105"/>
                  </a:moveTo>
                  <a:cubicBezTo>
                    <a:pt x="93" y="140"/>
                    <a:pt x="93" y="140"/>
                    <a:pt x="93" y="140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24" y="105"/>
                    <a:pt x="107" y="105"/>
                    <a:pt x="90" y="105"/>
                  </a:cubicBezTo>
                  <a:close/>
                  <a:moveTo>
                    <a:pt x="68" y="189"/>
                  </a:moveTo>
                  <a:cubicBezTo>
                    <a:pt x="68" y="192"/>
                    <a:pt x="70" y="195"/>
                    <a:pt x="70" y="197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0" y="225"/>
                    <a:pt x="64" y="226"/>
                    <a:pt x="59" y="226"/>
                  </a:cubicBezTo>
                  <a:cubicBezTo>
                    <a:pt x="44" y="226"/>
                    <a:pt x="26" y="226"/>
                    <a:pt x="11" y="226"/>
                  </a:cubicBezTo>
                  <a:cubicBezTo>
                    <a:pt x="6" y="226"/>
                    <a:pt x="0" y="225"/>
                    <a:pt x="0" y="2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2" y="192"/>
                    <a:pt x="2" y="189"/>
                  </a:cubicBezTo>
                  <a:cubicBezTo>
                    <a:pt x="2" y="189"/>
                    <a:pt x="2" y="89"/>
                    <a:pt x="2" y="80"/>
                  </a:cubicBezTo>
                  <a:cubicBezTo>
                    <a:pt x="2" y="62"/>
                    <a:pt x="12" y="43"/>
                    <a:pt x="1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8" y="42"/>
                    <a:pt x="68" y="61"/>
                    <a:pt x="68" y="80"/>
                  </a:cubicBezTo>
                  <a:cubicBezTo>
                    <a:pt x="68" y="89"/>
                    <a:pt x="68" y="189"/>
                    <a:pt x="68" y="189"/>
                  </a:cubicBezTo>
                  <a:close/>
                  <a:moveTo>
                    <a:pt x="63" y="74"/>
                  </a:moveTo>
                  <a:cubicBezTo>
                    <a:pt x="62" y="64"/>
                    <a:pt x="58" y="55"/>
                    <a:pt x="56" y="46"/>
                  </a:cubicBezTo>
                  <a:cubicBezTo>
                    <a:pt x="54" y="40"/>
                    <a:pt x="52" y="34"/>
                    <a:pt x="52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7" y="36"/>
                    <a:pt x="15" y="45"/>
                    <a:pt x="12" y="53"/>
                  </a:cubicBezTo>
                  <a:cubicBezTo>
                    <a:pt x="10" y="60"/>
                    <a:pt x="8" y="67"/>
                    <a:pt x="7" y="74"/>
                  </a:cubicBezTo>
                  <a:cubicBezTo>
                    <a:pt x="63" y="74"/>
                    <a:pt x="63" y="74"/>
                    <a:pt x="63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149"/>
            <p:cNvSpPr>
              <a:spLocks/>
            </p:cNvSpPr>
            <p:nvPr/>
          </p:nvSpPr>
          <p:spPr bwMode="auto">
            <a:xfrm>
              <a:off x="2393950" y="1447801"/>
              <a:ext cx="149225" cy="355600"/>
            </a:xfrm>
            <a:custGeom>
              <a:avLst/>
              <a:gdLst>
                <a:gd name="T0" fmla="*/ 0 w 60"/>
                <a:gd name="T1" fmla="*/ 119 h 143"/>
                <a:gd name="T2" fmla="*/ 0 w 60"/>
                <a:gd name="T3" fmla="*/ 135 h 143"/>
                <a:gd name="T4" fmla="*/ 6 w 60"/>
                <a:gd name="T5" fmla="*/ 143 h 143"/>
                <a:gd name="T6" fmla="*/ 54 w 60"/>
                <a:gd name="T7" fmla="*/ 143 h 143"/>
                <a:gd name="T8" fmla="*/ 60 w 60"/>
                <a:gd name="T9" fmla="*/ 135 h 143"/>
                <a:gd name="T10" fmla="*/ 60 w 60"/>
                <a:gd name="T11" fmla="*/ 119 h 143"/>
                <a:gd name="T12" fmla="*/ 59 w 60"/>
                <a:gd name="T13" fmla="*/ 117 h 143"/>
                <a:gd name="T14" fmla="*/ 58 w 60"/>
                <a:gd name="T15" fmla="*/ 112 h 143"/>
                <a:gd name="T16" fmla="*/ 58 w 60"/>
                <a:gd name="T17" fmla="*/ 107 h 143"/>
                <a:gd name="T18" fmla="*/ 58 w 60"/>
                <a:gd name="T19" fmla="*/ 94 h 143"/>
                <a:gd name="T20" fmla="*/ 58 w 60"/>
                <a:gd name="T21" fmla="*/ 56 h 143"/>
                <a:gd name="T22" fmla="*/ 58 w 60"/>
                <a:gd name="T23" fmla="*/ 2 h 143"/>
                <a:gd name="T24" fmla="*/ 58 w 60"/>
                <a:gd name="T25" fmla="*/ 0 h 143"/>
                <a:gd name="T26" fmla="*/ 2 w 60"/>
                <a:gd name="T27" fmla="*/ 0 h 143"/>
                <a:gd name="T28" fmla="*/ 2 w 60"/>
                <a:gd name="T29" fmla="*/ 2 h 143"/>
                <a:gd name="T30" fmla="*/ 2 w 60"/>
                <a:gd name="T31" fmla="*/ 56 h 143"/>
                <a:gd name="T32" fmla="*/ 2 w 60"/>
                <a:gd name="T33" fmla="*/ 94 h 143"/>
                <a:gd name="T34" fmla="*/ 2 w 60"/>
                <a:gd name="T35" fmla="*/ 107 h 143"/>
                <a:gd name="T36" fmla="*/ 2 w 60"/>
                <a:gd name="T37" fmla="*/ 112 h 143"/>
                <a:gd name="T38" fmla="*/ 1 w 60"/>
                <a:gd name="T39" fmla="*/ 117 h 143"/>
                <a:gd name="T40" fmla="*/ 0 w 60"/>
                <a:gd name="T41" fmla="*/ 11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143">
                  <a:moveTo>
                    <a:pt x="0" y="119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41"/>
                    <a:pt x="1" y="143"/>
                    <a:pt x="6" y="143"/>
                  </a:cubicBezTo>
                  <a:cubicBezTo>
                    <a:pt x="22" y="143"/>
                    <a:pt x="38" y="143"/>
                    <a:pt x="54" y="143"/>
                  </a:cubicBezTo>
                  <a:cubicBezTo>
                    <a:pt x="60" y="143"/>
                    <a:pt x="60" y="141"/>
                    <a:pt x="60" y="135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0" y="118"/>
                    <a:pt x="60" y="117"/>
                    <a:pt x="59" y="117"/>
                  </a:cubicBezTo>
                  <a:cubicBezTo>
                    <a:pt x="59" y="115"/>
                    <a:pt x="58" y="113"/>
                    <a:pt x="58" y="112"/>
                  </a:cubicBezTo>
                  <a:cubicBezTo>
                    <a:pt x="58" y="110"/>
                    <a:pt x="58" y="108"/>
                    <a:pt x="58" y="107"/>
                  </a:cubicBezTo>
                  <a:cubicBezTo>
                    <a:pt x="58" y="102"/>
                    <a:pt x="58" y="98"/>
                    <a:pt x="58" y="94"/>
                  </a:cubicBezTo>
                  <a:cubicBezTo>
                    <a:pt x="58" y="81"/>
                    <a:pt x="58" y="69"/>
                    <a:pt x="58" y="56"/>
                  </a:cubicBezTo>
                  <a:cubicBezTo>
                    <a:pt x="58" y="38"/>
                    <a:pt x="58" y="20"/>
                    <a:pt x="58" y="2"/>
                  </a:cubicBezTo>
                  <a:cubicBezTo>
                    <a:pt x="58" y="1"/>
                    <a:pt x="58" y="1"/>
                    <a:pt x="5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0"/>
                    <a:pt x="2" y="38"/>
                    <a:pt x="2" y="56"/>
                  </a:cubicBezTo>
                  <a:cubicBezTo>
                    <a:pt x="2" y="69"/>
                    <a:pt x="2" y="81"/>
                    <a:pt x="2" y="94"/>
                  </a:cubicBezTo>
                  <a:cubicBezTo>
                    <a:pt x="2" y="98"/>
                    <a:pt x="2" y="102"/>
                    <a:pt x="2" y="107"/>
                  </a:cubicBezTo>
                  <a:cubicBezTo>
                    <a:pt x="2" y="108"/>
                    <a:pt x="2" y="110"/>
                    <a:pt x="2" y="112"/>
                  </a:cubicBezTo>
                  <a:cubicBezTo>
                    <a:pt x="2" y="113"/>
                    <a:pt x="1" y="115"/>
                    <a:pt x="1" y="117"/>
                  </a:cubicBezTo>
                  <a:cubicBezTo>
                    <a:pt x="0" y="117"/>
                    <a:pt x="0" y="118"/>
                    <a:pt x="0" y="119"/>
                  </a:cubicBezTo>
                  <a:close/>
                </a:path>
              </a:pathLst>
            </a:custGeom>
            <a:solidFill>
              <a:srgbClr val="FFC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150"/>
            <p:cNvSpPr>
              <a:spLocks/>
            </p:cNvSpPr>
            <p:nvPr/>
          </p:nvSpPr>
          <p:spPr bwMode="auto">
            <a:xfrm>
              <a:off x="2614613" y="1614488"/>
              <a:ext cx="106362" cy="188913"/>
            </a:xfrm>
            <a:custGeom>
              <a:avLst/>
              <a:gdLst>
                <a:gd name="T0" fmla="*/ 0 w 67"/>
                <a:gd name="T1" fmla="*/ 0 h 119"/>
                <a:gd name="T2" fmla="*/ 13 w 67"/>
                <a:gd name="T3" fmla="*/ 119 h 119"/>
                <a:gd name="T4" fmla="*/ 56 w 67"/>
                <a:gd name="T5" fmla="*/ 119 h 119"/>
                <a:gd name="T6" fmla="*/ 67 w 67"/>
                <a:gd name="T7" fmla="*/ 0 h 119"/>
                <a:gd name="T8" fmla="*/ 0 w 67"/>
                <a:gd name="T9" fmla="*/ 0 h 119"/>
                <a:gd name="T10" fmla="*/ 0 w 67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19">
                  <a:moveTo>
                    <a:pt x="0" y="0"/>
                  </a:moveTo>
                  <a:lnTo>
                    <a:pt x="13" y="119"/>
                  </a:lnTo>
                  <a:lnTo>
                    <a:pt x="56" y="119"/>
                  </a:lnTo>
                  <a:lnTo>
                    <a:pt x="6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0" name="矩形 49"/>
          <p:cNvSpPr/>
          <p:nvPr/>
        </p:nvSpPr>
        <p:spPr>
          <a:xfrm>
            <a:off x="1545149" y="1032230"/>
            <a:ext cx="5984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学习数据基本物理、逻辑结构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91969" y="3421176"/>
            <a:ext cx="52617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编写小游戏程序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3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83" y="629125"/>
            <a:ext cx="7025833" cy="55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52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56" y="834359"/>
            <a:ext cx="4484193" cy="3540872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9148" y="1952947"/>
            <a:ext cx="41734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40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24" y="638571"/>
            <a:ext cx="6249272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63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5849" y="-81022"/>
            <a:ext cx="11540943" cy="693902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9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-1296366" y="-391886"/>
            <a:ext cx="13036081" cy="7808686"/>
          </a:xfrm>
          <a:prstGeom prst="rect">
            <a:avLst/>
          </a:prstGeom>
          <a:solidFill>
            <a:schemeClr val="accent6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-410421" y="2464998"/>
            <a:ext cx="4968552" cy="3596673"/>
            <a:chOff x="1561083" y="1916832"/>
            <a:chExt cx="4968552" cy="3596673"/>
          </a:xfrm>
        </p:grpSpPr>
        <p:graphicFrame>
          <p:nvGraphicFramePr>
            <p:cNvPr id="4" name="图表 3"/>
            <p:cNvGraphicFramePr/>
            <p:nvPr>
              <p:extLst>
                <p:ext uri="{D42A27DB-BD31-4B8C-83A1-F6EECF244321}">
                  <p14:modId xmlns:p14="http://schemas.microsoft.com/office/powerpoint/2010/main" val="3325873549"/>
                </p:ext>
              </p:extLst>
            </p:nvPr>
          </p:nvGraphicFramePr>
          <p:xfrm>
            <a:off x="1561083" y="1916832"/>
            <a:ext cx="4968552" cy="35966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 flipH="1" flipV="1">
              <a:off x="5449515" y="4581128"/>
              <a:ext cx="440416" cy="314392"/>
            </a:xfrm>
            <a:prstGeom prst="line">
              <a:avLst/>
            </a:prstGeom>
            <a:ln w="28575">
              <a:solidFill>
                <a:srgbClr val="3B79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918427" y="5443685"/>
            <a:ext cx="3829910" cy="1"/>
          </a:xfrm>
          <a:prstGeom prst="line">
            <a:avLst/>
          </a:prstGeom>
          <a:ln w="28575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/>
          <p:nvPr/>
        </p:nvSpPr>
        <p:spPr>
          <a:xfrm>
            <a:off x="4463976" y="5584228"/>
            <a:ext cx="341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3558" y="2327949"/>
            <a:ext cx="3623072" cy="362307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15992" y="4218836"/>
            <a:ext cx="3599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15992" y="4742097"/>
            <a:ext cx="3599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数据库操作</a:t>
            </a:r>
            <a:endParaRPr lang="zh-CN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15991" y="3713976"/>
            <a:ext cx="3599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944748"/>
      </p:ext>
    </p:extLst>
  </p:cSld>
  <p:clrMapOvr>
    <a:masterClrMapping/>
  </p:clrMapOvr>
  <p:transition spd="slow" advTm="214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fill="hold" grpId="1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17 -2.59259E-6 L 3.61111E-6 -2.59259E-6 " pathEditMode="relative" rAng="0" ptsTypes="AA" p14:bounceEnd="64000">
                                          <p:cBhvr>
                                            <p:cTn id="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  <p:bldP spid="17" grpId="0"/>
          <p:bldP spid="18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17 -2.59259E-6 L 3.61111E-6 -2.59259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  <p:bldP spid="17" grpId="0"/>
          <p:bldP spid="18" grpId="0"/>
          <p:bldP spid="1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70832" y="1967696"/>
            <a:ext cx="4968552" cy="3596673"/>
            <a:chOff x="1561083" y="1916832"/>
            <a:chExt cx="4968552" cy="3596673"/>
          </a:xfrm>
        </p:grpSpPr>
        <p:graphicFrame>
          <p:nvGraphicFramePr>
            <p:cNvPr id="4" name="图表 3"/>
            <p:cNvGraphicFramePr/>
            <p:nvPr>
              <p:extLst/>
            </p:nvPr>
          </p:nvGraphicFramePr>
          <p:xfrm>
            <a:off x="1561083" y="1916832"/>
            <a:ext cx="4968552" cy="35966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 flipH="1">
              <a:off x="5521523" y="2286496"/>
              <a:ext cx="368408" cy="35041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758016" y="2337359"/>
            <a:ext cx="4551795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93147" y="1830647"/>
            <a:ext cx="3623072" cy="362307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27017" y="2490000"/>
            <a:ext cx="4227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en-US" altLang="zh-CN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endParaRPr lang="en-US" altLang="zh-CN" sz="28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树莓</a:t>
            </a:r>
            <a:r>
              <a:rPr lang="zh-CN" alt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派和</a:t>
            </a:r>
            <a:r>
              <a:rPr lang="en-US" altLang="zh-CN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zh-CN" alt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的通信</a:t>
            </a:r>
            <a:endParaRPr lang="zh-CN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443662" y="1593626"/>
            <a:ext cx="369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76169" y="706416"/>
            <a:ext cx="9360000" cy="72000"/>
          </a:xfrm>
          <a:prstGeom prst="rect">
            <a:avLst/>
          </a:prstGeom>
          <a:gradFill flip="none" rotWithShape="1">
            <a:gsLst>
              <a:gs pos="46000">
                <a:srgbClr val="92D050"/>
              </a:gs>
              <a:gs pos="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63" y="4137067"/>
            <a:ext cx="3674062" cy="9958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724" y="5326347"/>
            <a:ext cx="9212982" cy="67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94135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fill="hold" grpId="1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16 1.85185E-6 L -4.44444E-6 1.85185E-6 " pathEditMode="relative" rAng="0" ptsTypes="AA" p14:bounceEnd="64000">
                                          <p:cBhvr>
                                            <p:cTn id="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5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/>
          <p:bldP spid="10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16 1.85185E-6 L -4.44444E-6 1.85185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5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/>
          <p:bldP spid="10" grpId="1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A000120150601A05PPBG</Template>
  <TotalTime>8564</TotalTime>
  <Words>121</Words>
  <Application>Microsoft Office PowerPoint</Application>
  <PresentationFormat>全屏显示(4:3)</PresentationFormat>
  <Paragraphs>43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黑体</vt:lpstr>
      <vt:lpstr>宋体</vt:lpstr>
      <vt:lpstr>Microsoft YaHei</vt:lpstr>
      <vt:lpstr>Microsoft YaHei</vt:lpstr>
      <vt:lpstr>专业字体设计服务/WWW.ZTSGC.COM/</vt:lpstr>
      <vt:lpstr>Arial</vt:lpstr>
      <vt:lpstr>Calibri</vt:lpstr>
      <vt:lpstr>Calibri Light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关法硕</dc:creator>
  <cp:lastModifiedBy>dreamsummit</cp:lastModifiedBy>
  <cp:revision>471</cp:revision>
  <dcterms:created xsi:type="dcterms:W3CDTF">2015-09-26T11:16:20Z</dcterms:created>
  <dcterms:modified xsi:type="dcterms:W3CDTF">2017-02-24T15:25:20Z</dcterms:modified>
</cp:coreProperties>
</file>