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3DD15-578D-4B37-B9D6-19E5C1B355F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CD8664-E991-472A-A2AB-CA0C7524133E}">
      <dgm:prSet phldrT="[文本]"/>
      <dgm:spPr/>
      <dgm:t>
        <a:bodyPr/>
        <a:lstStyle/>
        <a:p>
          <a:r>
            <a:rPr lang="zh-CN" altLang="en-US" dirty="0" smtClean="0"/>
            <a:t>中间件服务</a:t>
          </a:r>
          <a:endParaRPr lang="zh-CN" altLang="en-US" dirty="0"/>
        </a:p>
      </dgm:t>
    </dgm:pt>
    <dgm:pt modelId="{4BBF95AF-1871-49A4-8B74-1C2534340D69}" type="par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7D0EF3DA-2CE2-4A2D-835D-D125C2ECAF61}" type="sib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4B05449D-BAB2-4C3E-B4EF-C0F2CE5E7D1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19C80DF-B954-4245-BA67-DA38554630A7}" type="par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5EA7909-20DC-42BF-A668-D865B8270341}" type="sib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4C8B601-0013-4BB5-8C6D-6770D0EC7621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3621DE1D-B914-485F-8B9B-6DD7EE663F63}" type="par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75CA6435-7038-4631-8700-3D0B88B7FE74}" type="sib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FEF6668D-FCCF-4193-9BA8-76272CFF5AC8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C077223-674C-48CE-B81E-0FF312431AC8}" type="par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73676385-A0D0-4099-8FF2-A10CFFD26D45}" type="sib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D127C908-3D99-4A6A-A664-D891C92D252B}" type="pres">
      <dgm:prSet presAssocID="{8603DD15-578D-4B37-B9D6-19E5C1B355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BAD1531-8C16-4601-ABBC-9EC6A0F816C5}" type="pres">
      <dgm:prSet presAssocID="{75CD8664-E991-472A-A2AB-CA0C7524133E}" presName="singleCycle" presStyleCnt="0"/>
      <dgm:spPr/>
    </dgm:pt>
    <dgm:pt modelId="{D6C1146D-B5C4-4587-A06E-3CC97555A1A6}" type="pres">
      <dgm:prSet presAssocID="{75CD8664-E991-472A-A2AB-CA0C7524133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B248A00-B72B-4A24-832B-C5025D959B15}" type="pres">
      <dgm:prSet presAssocID="{B19C80DF-B954-4245-BA67-DA38554630A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604D01-947C-4107-A63F-1D6D62730560}" type="pres">
      <dgm:prSet presAssocID="{4B05449D-BAB2-4C3E-B4EF-C0F2CE5E7D1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06229-1F31-4208-A64D-88DC2B4BCBF4}" type="pres">
      <dgm:prSet presAssocID="{3621DE1D-B914-485F-8B9B-6DD7EE663F63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5D8FACE9-8468-4CCB-AC16-6B136D82C403}" type="pres">
      <dgm:prSet presAssocID="{D4C8B601-0013-4BB5-8C6D-6770D0EC762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BB954-EF0C-4B23-8E3B-B64FDFAE73D5}" type="pres">
      <dgm:prSet presAssocID="{3C077223-674C-48CE-B81E-0FF312431AC8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1481B822-898C-487A-8469-B74F624569B6}" type="pres">
      <dgm:prSet presAssocID="{FEF6668D-FCCF-4193-9BA8-76272CFF5AC8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16636-E9B8-4740-9D80-C368BB336D9E}" type="presOf" srcId="{B19C80DF-B954-4245-BA67-DA38554630A7}" destId="{4B248A00-B72B-4A24-832B-C5025D959B15}" srcOrd="0" destOrd="0" presId="urn:microsoft.com/office/officeart/2008/layout/RadialCluster"/>
    <dgm:cxn modelId="{833CCD14-67A0-430E-BDE9-CD48A696CC9C}" srcId="{75CD8664-E991-472A-A2AB-CA0C7524133E}" destId="{4B05449D-BAB2-4C3E-B4EF-C0F2CE5E7D1E}" srcOrd="0" destOrd="0" parTransId="{B19C80DF-B954-4245-BA67-DA38554630A7}" sibTransId="{D5EA7909-20DC-42BF-A668-D865B8270341}"/>
    <dgm:cxn modelId="{AE86F392-C9D2-4725-80B8-119622C9FAC0}" type="presOf" srcId="{3C077223-674C-48CE-B81E-0FF312431AC8}" destId="{A3EBB954-EF0C-4B23-8E3B-B64FDFAE73D5}" srcOrd="0" destOrd="0" presId="urn:microsoft.com/office/officeart/2008/layout/RadialCluster"/>
    <dgm:cxn modelId="{795A20A7-7057-4E75-B659-B371ADE056F8}" type="presOf" srcId="{4B05449D-BAB2-4C3E-B4EF-C0F2CE5E7D1E}" destId="{22604D01-947C-4107-A63F-1D6D62730560}" srcOrd="0" destOrd="0" presId="urn:microsoft.com/office/officeart/2008/layout/RadialCluster"/>
    <dgm:cxn modelId="{26756760-E0EA-4EB6-B64D-1055CCD4F8D4}" srcId="{75CD8664-E991-472A-A2AB-CA0C7524133E}" destId="{FEF6668D-FCCF-4193-9BA8-76272CFF5AC8}" srcOrd="2" destOrd="0" parTransId="{3C077223-674C-48CE-B81E-0FF312431AC8}" sibTransId="{73676385-A0D0-4099-8FF2-A10CFFD26D45}"/>
    <dgm:cxn modelId="{F6C2CAC0-7CFF-46ED-BAD0-9E30F285251E}" srcId="{8603DD15-578D-4B37-B9D6-19E5C1B355FE}" destId="{75CD8664-E991-472A-A2AB-CA0C7524133E}" srcOrd="0" destOrd="0" parTransId="{4BBF95AF-1871-49A4-8B74-1C2534340D69}" sibTransId="{7D0EF3DA-2CE2-4A2D-835D-D125C2ECAF61}"/>
    <dgm:cxn modelId="{8AAC326D-68D9-4A15-84B6-0BE799DDD77C}" type="presOf" srcId="{8603DD15-578D-4B37-B9D6-19E5C1B355FE}" destId="{D127C908-3D99-4A6A-A664-D891C92D252B}" srcOrd="0" destOrd="0" presId="urn:microsoft.com/office/officeart/2008/layout/RadialCluster"/>
    <dgm:cxn modelId="{873EE39B-E8A1-4AC8-9559-E96C2EFFBB61}" srcId="{75CD8664-E991-472A-A2AB-CA0C7524133E}" destId="{D4C8B601-0013-4BB5-8C6D-6770D0EC7621}" srcOrd="1" destOrd="0" parTransId="{3621DE1D-B914-485F-8B9B-6DD7EE663F63}" sibTransId="{75CA6435-7038-4631-8700-3D0B88B7FE74}"/>
    <dgm:cxn modelId="{6FCA7D3C-F47C-4E39-9411-00F3B0CF8067}" type="presOf" srcId="{D4C8B601-0013-4BB5-8C6D-6770D0EC7621}" destId="{5D8FACE9-8468-4CCB-AC16-6B136D82C403}" srcOrd="0" destOrd="0" presId="urn:microsoft.com/office/officeart/2008/layout/RadialCluster"/>
    <dgm:cxn modelId="{6CFCAD14-C6E1-4A4A-AD41-BC021668B599}" type="presOf" srcId="{FEF6668D-FCCF-4193-9BA8-76272CFF5AC8}" destId="{1481B822-898C-487A-8469-B74F624569B6}" srcOrd="0" destOrd="0" presId="urn:microsoft.com/office/officeart/2008/layout/RadialCluster"/>
    <dgm:cxn modelId="{71E1F437-8DE7-4109-930D-D6B05F3F1F72}" type="presOf" srcId="{75CD8664-E991-472A-A2AB-CA0C7524133E}" destId="{D6C1146D-B5C4-4587-A06E-3CC97555A1A6}" srcOrd="0" destOrd="0" presId="urn:microsoft.com/office/officeart/2008/layout/RadialCluster"/>
    <dgm:cxn modelId="{2E37061E-8BBA-41D5-87FB-A707B1ABF4B6}" type="presOf" srcId="{3621DE1D-B914-485F-8B9B-6DD7EE663F63}" destId="{E9006229-1F31-4208-A64D-88DC2B4BCBF4}" srcOrd="0" destOrd="0" presId="urn:microsoft.com/office/officeart/2008/layout/RadialCluster"/>
    <dgm:cxn modelId="{9BB93172-D3CE-4996-AD21-319EF1DAE3BA}" type="presParOf" srcId="{D127C908-3D99-4A6A-A664-D891C92D252B}" destId="{6BAD1531-8C16-4601-ABBC-9EC6A0F816C5}" srcOrd="0" destOrd="0" presId="urn:microsoft.com/office/officeart/2008/layout/RadialCluster"/>
    <dgm:cxn modelId="{CA445A6A-E7F1-4C84-970F-9554862DAE3C}" type="presParOf" srcId="{6BAD1531-8C16-4601-ABBC-9EC6A0F816C5}" destId="{D6C1146D-B5C4-4587-A06E-3CC97555A1A6}" srcOrd="0" destOrd="0" presId="urn:microsoft.com/office/officeart/2008/layout/RadialCluster"/>
    <dgm:cxn modelId="{A581FDA1-6670-439F-9AB7-74609BBB4D9C}" type="presParOf" srcId="{6BAD1531-8C16-4601-ABBC-9EC6A0F816C5}" destId="{4B248A00-B72B-4A24-832B-C5025D959B15}" srcOrd="1" destOrd="0" presId="urn:microsoft.com/office/officeart/2008/layout/RadialCluster"/>
    <dgm:cxn modelId="{83B2C88E-09DB-467B-BBB0-47F98A31028C}" type="presParOf" srcId="{6BAD1531-8C16-4601-ABBC-9EC6A0F816C5}" destId="{22604D01-947C-4107-A63F-1D6D62730560}" srcOrd="2" destOrd="0" presId="urn:microsoft.com/office/officeart/2008/layout/RadialCluster"/>
    <dgm:cxn modelId="{B33CA23A-F235-499F-AD3B-3F228CFDDE3C}" type="presParOf" srcId="{6BAD1531-8C16-4601-ABBC-9EC6A0F816C5}" destId="{E9006229-1F31-4208-A64D-88DC2B4BCBF4}" srcOrd="3" destOrd="0" presId="urn:microsoft.com/office/officeart/2008/layout/RadialCluster"/>
    <dgm:cxn modelId="{C736ABE1-C6F7-4224-AB22-BC65307C817D}" type="presParOf" srcId="{6BAD1531-8C16-4601-ABBC-9EC6A0F816C5}" destId="{5D8FACE9-8468-4CCB-AC16-6B136D82C403}" srcOrd="4" destOrd="0" presId="urn:microsoft.com/office/officeart/2008/layout/RadialCluster"/>
    <dgm:cxn modelId="{31F29740-B207-4192-A7EB-AC726841DF4D}" type="presParOf" srcId="{6BAD1531-8C16-4601-ABBC-9EC6A0F816C5}" destId="{A3EBB954-EF0C-4B23-8E3B-B64FDFAE73D5}" srcOrd="5" destOrd="0" presId="urn:microsoft.com/office/officeart/2008/layout/RadialCluster"/>
    <dgm:cxn modelId="{95246D50-58DE-4C65-B412-1A9BCDE9D74C}" type="presParOf" srcId="{6BAD1531-8C16-4601-ABBC-9EC6A0F816C5}" destId="{1481B822-898C-487A-8469-B74F624569B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146D-B5C4-4587-A06E-3CC97555A1A6}">
      <dsp:nvSpPr>
        <dsp:cNvPr id="0" name=""/>
        <dsp:cNvSpPr/>
      </dsp:nvSpPr>
      <dsp:spPr>
        <a:xfrm>
          <a:off x="1764003" y="1575146"/>
          <a:ext cx="1015711" cy="101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中间件服务</a:t>
          </a:r>
          <a:endParaRPr lang="zh-CN" altLang="en-US" sz="2100" kern="1200" dirty="0"/>
        </a:p>
      </dsp:txBody>
      <dsp:txXfrm>
        <a:off x="1813586" y="1624729"/>
        <a:ext cx="916545" cy="916545"/>
      </dsp:txXfrm>
    </dsp:sp>
    <dsp:sp modelId="{4B248A00-B72B-4A24-832B-C5025D959B15}">
      <dsp:nvSpPr>
        <dsp:cNvPr id="0" name=""/>
        <dsp:cNvSpPr/>
      </dsp:nvSpPr>
      <dsp:spPr>
        <a:xfrm rot="16200000">
          <a:off x="1915619" y="1218907"/>
          <a:ext cx="712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47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04D01-947C-4107-A63F-1D6D62730560}">
      <dsp:nvSpPr>
        <dsp:cNvPr id="0" name=""/>
        <dsp:cNvSpPr/>
      </dsp:nvSpPr>
      <dsp:spPr>
        <a:xfrm>
          <a:off x="1931596" y="182140"/>
          <a:ext cx="680526" cy="68052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</a:t>
          </a:r>
          <a:endParaRPr lang="zh-CN" altLang="en-US" sz="2000" kern="1200" dirty="0"/>
        </a:p>
      </dsp:txBody>
      <dsp:txXfrm>
        <a:off x="1964817" y="215361"/>
        <a:ext cx="614084" cy="614084"/>
      </dsp:txXfrm>
    </dsp:sp>
    <dsp:sp modelId="{E9006229-1F31-4208-A64D-88DC2B4BCBF4}">
      <dsp:nvSpPr>
        <dsp:cNvPr id="0" name=""/>
        <dsp:cNvSpPr/>
      </dsp:nvSpPr>
      <dsp:spPr>
        <a:xfrm rot="1800000">
          <a:off x="2740777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FACE9-8468-4CCB-AC16-6B136D82C403}">
      <dsp:nvSpPr>
        <dsp:cNvPr id="0" name=""/>
        <dsp:cNvSpPr/>
      </dsp:nvSpPr>
      <dsp:spPr>
        <a:xfrm>
          <a:off x="3283114" y="2523038"/>
          <a:ext cx="680526" cy="68052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链</a:t>
          </a:r>
          <a:r>
            <a:rPr lang="en-US" altLang="zh-CN" sz="2400" kern="1200" dirty="0" smtClean="0"/>
            <a:t>B</a:t>
          </a:r>
          <a:endParaRPr lang="zh-CN" altLang="en-US" sz="2400" kern="1200" dirty="0"/>
        </a:p>
      </dsp:txBody>
      <dsp:txXfrm>
        <a:off x="3316335" y="2556259"/>
        <a:ext cx="614084" cy="614084"/>
      </dsp:txXfrm>
    </dsp:sp>
    <dsp:sp modelId="{A3EBB954-EF0C-4B23-8E3B-B64FDFAE73D5}">
      <dsp:nvSpPr>
        <dsp:cNvPr id="0" name=""/>
        <dsp:cNvSpPr/>
      </dsp:nvSpPr>
      <dsp:spPr>
        <a:xfrm rot="9000000">
          <a:off x="1221666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B822-898C-487A-8469-B74F624569B6}">
      <dsp:nvSpPr>
        <dsp:cNvPr id="0" name=""/>
        <dsp:cNvSpPr/>
      </dsp:nvSpPr>
      <dsp:spPr>
        <a:xfrm>
          <a:off x="580077" y="2523038"/>
          <a:ext cx="680526" cy="68052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链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613298" y="2556259"/>
        <a:ext cx="614084" cy="6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Middleware.web3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Sanchuan</a:t>
            </a:r>
          </a:p>
          <a:p>
            <a:pPr algn="r"/>
            <a:r>
              <a:rPr lang="en-US" altLang="zh-CN" dirty="0"/>
              <a:t>2022-12-7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小巧精致白名单管理工具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白名单管理：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用户奖励：用户做完任务，提交评审（自动审核），给与白名单奖励。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随机空投：智能选择具有某种特征的链上地址进行空投</a:t>
            </a:r>
            <a:endParaRPr lang="en-US" altLang="zh-CN" dirty="0" smtClean="0"/>
          </a:p>
          <a:p>
            <a:pPr lvl="1"/>
            <a:r>
              <a:rPr lang="zh-CN" altLang="en-US" dirty="0"/>
              <a:t>链</a:t>
            </a:r>
            <a:r>
              <a:rPr lang="zh-CN" altLang="en-US" dirty="0" smtClean="0"/>
              <a:t>上授权：用户调用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，评审后，签名。链上验签。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状态管理：查看各个白名单用户的申请状态，认购状态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数据统计：时间分布，</a:t>
            </a:r>
            <a:r>
              <a:rPr lang="en-US" altLang="zh-CN" dirty="0" smtClean="0"/>
              <a:t>gas</a:t>
            </a:r>
            <a:r>
              <a:rPr lang="zh-CN" altLang="en-US" dirty="0" smtClean="0"/>
              <a:t>分布，用户群体特征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用户面板：用户拥有的白名单项目查看，申请状态，链上认购状态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2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CrossEngine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微服务</a:t>
            </a:r>
            <a:r>
              <a:rPr lang="zh-CN" altLang="en-US" sz="4000" dirty="0" smtClean="0"/>
              <a:t>跨</a:t>
            </a:r>
            <a:r>
              <a:rPr lang="zh-CN" altLang="en-US" sz="4000" dirty="0"/>
              <a:t>链互联的解决</a:t>
            </a:r>
            <a:r>
              <a:rPr lang="zh-CN" altLang="en-US" sz="4000" dirty="0" smtClean="0"/>
              <a:t>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针对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项目方和艺术家，实现同一个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项目的多链部署、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跨链转账、多链用户管理的后端</a:t>
            </a:r>
            <a:r>
              <a:rPr lang="zh-CN" altLang="en-US" dirty="0"/>
              <a:t>数据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创作</a:t>
            </a:r>
            <a:r>
              <a:rPr lang="zh-CN" altLang="en-US" dirty="0"/>
              <a:t>者友好：为多链，跨链，用户管理提供一个轻量的低成本方案；</a:t>
            </a:r>
            <a:endParaRPr lang="en-US" altLang="zh-CN" dirty="0"/>
          </a:p>
          <a:p>
            <a:pPr lvl="2"/>
            <a:r>
              <a:rPr lang="zh-CN" altLang="en-US" dirty="0" smtClean="0"/>
              <a:t>价值认可：实现每一个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在所有链上都独一无二；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增长：让用户能把低成本链上的资产等价的跨到高认可度的链上；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成本降低：以通用的服务来降低成本，用规模管理来提高安全性；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8699" y="1404258"/>
            <a:ext cx="7802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微服务跨链方案的意义：</a:t>
            </a:r>
            <a:endParaRPr lang="en-US" altLang="zh-CN" b="1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对项目方：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把一个项目以极低的成本部署到</a:t>
            </a:r>
            <a:r>
              <a:rPr lang="zh-CN" altLang="en-US" dirty="0"/>
              <a:t>多条</a:t>
            </a:r>
            <a:r>
              <a:rPr lang="zh-CN" altLang="en-US" dirty="0" smtClean="0"/>
              <a:t>链生态中，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覆盖</a:t>
            </a:r>
            <a:r>
              <a:rPr lang="zh-CN" altLang="en-US" dirty="0"/>
              <a:t>了多个</a:t>
            </a:r>
            <a:r>
              <a:rPr lang="zh-CN" altLang="en-US" dirty="0" smtClean="0"/>
              <a:t>社群，用户</a:t>
            </a:r>
            <a:r>
              <a:rPr lang="zh-CN" altLang="en-US" dirty="0"/>
              <a:t>基数变</a:t>
            </a:r>
            <a:r>
              <a:rPr lang="zh-CN" altLang="en-US" dirty="0" smtClean="0"/>
              <a:t>大，</a:t>
            </a:r>
            <a:r>
              <a:rPr lang="zh-CN" altLang="en-US" dirty="0"/>
              <a:t>需求潜力增多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对用户：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多链的项目用户能自由选择车道，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让</a:t>
            </a:r>
            <a:r>
              <a:rPr lang="zh-CN" altLang="en-US" dirty="0"/>
              <a:t>自己的</a:t>
            </a:r>
            <a:r>
              <a:rPr lang="zh-CN" altLang="en-US" dirty="0" smtClean="0"/>
              <a:t>资产在</a:t>
            </a:r>
            <a:r>
              <a:rPr lang="zh-CN" altLang="en-US" dirty="0"/>
              <a:t>低手续费链上流通，在高认可度链上保值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对公链：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新公链能快速获得其他链的优质资产，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老公链能借助其他链充当潮汐车道，降低拥堵。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安全性：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替代现有的跨链总线方案，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每个项目的微服务容器作为中间件，相当于拥有一条跨链专线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使漏洞或黑客袭击问题隔离在一个沙箱中，避免造成整体风险。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1986" y="1412421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需求：监控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链锁定合约的执行状态，以及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链铸造合约的执行状态</a:t>
            </a:r>
            <a:endParaRPr lang="en-US" altLang="zh-CN" dirty="0" smtClean="0"/>
          </a:p>
          <a:p>
            <a:r>
              <a:rPr lang="zh-CN" altLang="en-US" dirty="0" smtClean="0"/>
              <a:t>方法：用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监控并索引某个时间的历史数据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4449" y="2506436"/>
            <a:ext cx="821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具体功能：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添加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用以</a:t>
            </a:r>
            <a:r>
              <a:rPr lang="zh-CN" altLang="en-US" dirty="0"/>
              <a:t>添加</a:t>
            </a:r>
            <a:r>
              <a:rPr lang="zh-CN" altLang="en-US" dirty="0" smtClean="0"/>
              <a:t>某个合约的事件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addEventOfContractAtChain</a:t>
            </a:r>
            <a:r>
              <a:rPr lang="en-US" altLang="zh-CN" dirty="0" smtClean="0"/>
              <a:t>(event, contract, chain)</a:t>
            </a:r>
            <a:r>
              <a:rPr lang="zh-CN" altLang="en-US" dirty="0"/>
              <a:t> </a:t>
            </a:r>
            <a:r>
              <a:rPr lang="en-US" altLang="zh-CN" dirty="0" smtClean="0"/>
              <a:t>return 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查询事件</a:t>
            </a:r>
            <a:r>
              <a:rPr lang="zh-CN" altLang="en-US" dirty="0"/>
              <a:t>历史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findAllEvents</a:t>
            </a:r>
            <a:r>
              <a:rPr lang="en-US" altLang="zh-CN" dirty="0" smtClean="0"/>
              <a:t>(address,</a:t>
            </a:r>
            <a:r>
              <a:rPr lang="en-US" altLang="zh-CN" dirty="0"/>
              <a:t> </a:t>
            </a:r>
            <a:r>
              <a:rPr lang="en-US" altLang="zh-CN" dirty="0" err="1" smtClean="0"/>
              <a:t>event,contract,chain</a:t>
            </a:r>
            <a:r>
              <a:rPr lang="en-US" altLang="zh-CN" dirty="0" smtClean="0"/>
              <a:t>) return event[]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查询某个交易的状态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getTxStatus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txIdx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6486" y="201657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一个在多条链上部署的项目具有什么特点？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团队实力强。</a:t>
            </a:r>
            <a:endParaRPr lang="en-US" altLang="zh-CN" dirty="0" smtClean="0"/>
          </a:p>
          <a:p>
            <a:r>
              <a:rPr lang="en-US" altLang="zh-CN" dirty="0" smtClean="0"/>
              <a:t>  2. </a:t>
            </a:r>
            <a:r>
              <a:rPr lang="zh-CN" altLang="en-US" dirty="0" smtClean="0"/>
              <a:t>项目规模大，用户多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5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1936" y="532618"/>
            <a:ext cx="4155305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钱包登录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的类型参数模板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盲盒， </a:t>
            </a:r>
            <a:r>
              <a:rPr lang="en-US" altLang="zh-CN" dirty="0" smtClean="0"/>
              <a:t>mint</a:t>
            </a:r>
            <a:r>
              <a:rPr lang="zh-CN" altLang="en-US" dirty="0" smtClean="0"/>
              <a:t>价格，总量，其他</a:t>
            </a:r>
            <a:endParaRPr lang="en-US" altLang="zh-CN" dirty="0" smtClean="0"/>
          </a:p>
          <a:p>
            <a:r>
              <a:rPr lang="zh-CN" altLang="en-US" dirty="0" smtClean="0"/>
              <a:t>选择白名单管理方式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白名单折扣率 （ ）</a:t>
            </a:r>
            <a:r>
              <a:rPr lang="en-US" altLang="zh-CN" dirty="0" smtClean="0"/>
              <a:t>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Merkle</a:t>
            </a:r>
            <a:r>
              <a:rPr lang="zh-CN" altLang="en-US" dirty="0" smtClean="0"/>
              <a:t>树一次性白名单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动态添加白名单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是否跨链（）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选择目标区块链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多选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ETH  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BSC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Solana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Fantom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Moonbeam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部署合约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跳转</a:t>
            </a:r>
            <a:r>
              <a:rPr lang="zh-CN" altLang="en-US" dirty="0" smtClean="0"/>
              <a:t>到合约监控面板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229" y="163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创建合约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47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800" y="947057"/>
            <a:ext cx="85507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跨链流程（从</a:t>
            </a:r>
            <a:r>
              <a:rPr lang="en-US" altLang="zh-CN" dirty="0" smtClean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合约，跨链到</a:t>
            </a:r>
            <a:r>
              <a:rPr lang="en-US" altLang="zh-CN" dirty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用户在</a:t>
            </a:r>
            <a:r>
              <a:rPr lang="en-US" altLang="zh-CN" dirty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合约中有一枚</a:t>
            </a:r>
            <a:r>
              <a:rPr lang="en-US" altLang="zh-CN" dirty="0" err="1" smtClean="0"/>
              <a:t>NFT</a:t>
            </a:r>
            <a:endParaRPr lang="en-US" altLang="zh-CN" dirty="0"/>
          </a:p>
          <a:p>
            <a:r>
              <a:rPr lang="en-US" altLang="zh-CN" dirty="0" smtClean="0"/>
              <a:t>	2.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BurnAndCross</a:t>
            </a:r>
            <a:r>
              <a:rPr lang="zh-CN" altLang="en-US" dirty="0" smtClean="0"/>
              <a:t>函数冻结该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，并发出</a:t>
            </a:r>
            <a:r>
              <a:rPr lang="en-US" altLang="zh-CN" dirty="0" smtClean="0"/>
              <a:t>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NFT</a:t>
            </a:r>
            <a:r>
              <a:rPr lang="en-US" altLang="zh-CN" dirty="0" smtClean="0"/>
              <a:t> ID</a:t>
            </a:r>
            <a:r>
              <a:rPr lang="zh-CN" altLang="en-US" dirty="0" smtClean="0"/>
              <a:t>，目标链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，目标链接收地址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/>
              <a:t>微</a:t>
            </a:r>
            <a:r>
              <a:rPr lang="zh-CN" altLang="en-US" dirty="0" smtClean="0"/>
              <a:t>服务中的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监听到这个事件，去区块链上核对，记录到数据库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/>
              <a:t>微</a:t>
            </a:r>
            <a:r>
              <a:rPr lang="zh-CN" altLang="en-US" dirty="0" smtClean="0"/>
              <a:t>服务对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内容生成一条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）作为凭证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用户在网站上获得凭证，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6. </a:t>
            </a:r>
            <a:r>
              <a:rPr lang="zh-CN" altLang="en-US" dirty="0" smtClean="0"/>
              <a:t>用户再以目标钱包调用</a:t>
            </a:r>
            <a:r>
              <a:rPr lang="en-US" altLang="zh-CN" dirty="0" smtClean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</a:t>
            </a:r>
            <a:r>
              <a:rPr lang="en-US" altLang="zh-CN" dirty="0" err="1" smtClean="0"/>
              <a:t>MintByCross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7. </a:t>
            </a:r>
            <a:r>
              <a:rPr lang="zh-CN" altLang="en-US" dirty="0" smtClean="0"/>
              <a:t>函数首先验证微服务的签名是否有效，最后铸造跨链过来的这枚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8. </a:t>
            </a:r>
            <a:r>
              <a:rPr lang="zh-CN" altLang="en-US" dirty="0" smtClean="0"/>
              <a:t>用户获得了一枚</a:t>
            </a:r>
            <a:r>
              <a:rPr lang="en-US" altLang="zh-CN" dirty="0" smtClean="0"/>
              <a:t>ETH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NFT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8" y="3753758"/>
            <a:ext cx="6489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ERC721Cross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 </a:t>
            </a:r>
            <a:r>
              <a:rPr lang="en-US" altLang="zh-CN" dirty="0" smtClean="0"/>
              <a:t>EIP4337 </a:t>
            </a:r>
            <a:r>
              <a:rPr lang="zh-CN" altLang="en-US" dirty="0" smtClean="0"/>
              <a:t>协议。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要解决什么人的什么问题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区块链项目方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对链上用户的管理难，对相同项目在多链上管理较难的问题。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：链上用户管理难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项目方，只需要部署一个合约，或者加一个静态前端。</a:t>
            </a:r>
            <a:endParaRPr lang="en-US" altLang="zh-CN" dirty="0" smtClean="0"/>
          </a:p>
          <a:p>
            <a:r>
              <a:rPr lang="zh-CN" altLang="en-US" dirty="0" smtClean="0"/>
              <a:t>如果要管理增量用户，白名单，会员，或者奖励社区积极成员。</a:t>
            </a:r>
            <a:endParaRPr lang="en-US" altLang="zh-CN" dirty="0" smtClean="0"/>
          </a:p>
          <a:p>
            <a:r>
              <a:rPr lang="zh-CN" altLang="en-US" dirty="0" smtClean="0"/>
              <a:t>需要动态的在链上批准。</a:t>
            </a:r>
            <a:endParaRPr lang="en-US" altLang="zh-CN" dirty="0" smtClean="0"/>
          </a:p>
          <a:p>
            <a:r>
              <a:rPr lang="zh-CN" altLang="en-US" dirty="0" smtClean="0"/>
              <a:t>如果想要设置服务器去审批权限，就需要构建一系列的工程，</a:t>
            </a:r>
            <a:endParaRPr lang="en-US" altLang="zh-CN" dirty="0"/>
          </a:p>
          <a:p>
            <a:pPr lvl="1"/>
            <a:r>
              <a:rPr lang="zh-CN" altLang="en-US" dirty="0" smtClean="0"/>
              <a:t>包括 用户管理面板、用户授权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，链端数据监控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的链下授权到链上验签。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8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：多链项目互相联动难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dirty="0" smtClean="0"/>
              <a:t>项目方，想要吸收多条链上的用户群体，扩大自己项目的知名度和影响力，常常会在多条链上部署同一种资产（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而如果要把多条链上分散的用户耦合起来，扩大项目的流动性。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需要一套监控方案（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链新发行）</a:t>
            </a:r>
            <a:endParaRPr lang="en-US" altLang="zh-CN" dirty="0" smtClean="0"/>
          </a:p>
          <a:p>
            <a:r>
              <a:rPr lang="zh-CN" altLang="en-US" dirty="0" smtClean="0"/>
              <a:t>需要 部署 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链的实时监控，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授权，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链结果监控。以及整体环节的后台管理面板。</a:t>
            </a:r>
            <a:endParaRPr lang="en-US" altLang="zh-CN" dirty="0" smtClean="0"/>
          </a:p>
          <a:p>
            <a:r>
              <a:rPr lang="zh-CN" altLang="en-US" dirty="0" smtClean="0"/>
              <a:t>对小型项目方更不安全。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不同链上的资产。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5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针对以上的需求分析，项目方在进行项目管理时。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针对链上用户的权限，需要一套中间件服务来动态维护。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针对多链上的资产跨转，需要一套中间件服务来实时管理。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2853607"/>
              </p:ext>
            </p:extLst>
          </p:nvPr>
        </p:nvGraphicFramePr>
        <p:xfrm>
          <a:off x="3035431" y="3365370"/>
          <a:ext cx="4543719" cy="338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376312" y="4594117"/>
            <a:ext cx="1259002" cy="56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635314" y="4875393"/>
            <a:ext cx="2197231" cy="7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1288" y="51682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617" y="449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身份认证和授权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2637" y="59518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监听签名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320407" y="4112770"/>
            <a:ext cx="2292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这些中间件 作为项目方的代理，围绕一个项目的 链与用户，进行管理。这就是我们的标准化中间件服务。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567"/>
            <a:ext cx="5999374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48" y="1301309"/>
            <a:ext cx="6608352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558" y="1616452"/>
            <a:ext cx="399775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项目方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钱包登录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用户管理</a:t>
            </a:r>
          </a:p>
          <a:p>
            <a:r>
              <a:rPr lang="zh-CN" altLang="en-US" dirty="0" smtClean="0"/>
              <a:t>用户 </a:t>
            </a:r>
            <a:r>
              <a:rPr lang="zh-CN" altLang="en-US" dirty="0"/>
              <a:t>权限 申请状态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项目管理</a:t>
            </a:r>
          </a:p>
          <a:p>
            <a:r>
              <a:rPr lang="zh-CN" altLang="en-US" dirty="0"/>
              <a:t>添加项目 链信息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监听事件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授权秘钥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兼容项目方官网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调用，跨站请求处理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0396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用户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登录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添加项目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查看权限（白名单，首发）状态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白名单 请求（钱包）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选择项目 跨链操作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80588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区块链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生成 可监听列表 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监听链上的事件（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监听用户状态（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监听跨链流程进展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6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1233</Words>
  <Application>Microsoft Office PowerPoint</Application>
  <PresentationFormat>宽屏</PresentationFormat>
  <Paragraphs>135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Middleware.web3</vt:lpstr>
      <vt:lpstr>要解决什么人的什么问题?</vt:lpstr>
      <vt:lpstr>痛点1：链上用户管理难</vt:lpstr>
      <vt:lpstr>解决</vt:lpstr>
      <vt:lpstr>痛点2：多链项目互相联动难</vt:lpstr>
      <vt:lpstr>解决</vt:lpstr>
      <vt:lpstr>整体方案：</vt:lpstr>
      <vt:lpstr>实现方案</vt:lpstr>
      <vt:lpstr>网站</vt:lpstr>
      <vt:lpstr>小巧精致白名单管理工具</vt:lpstr>
      <vt:lpstr>CrossEngine：微服务跨链互联的解决方案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ERC721Cross 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105</cp:revision>
  <dcterms:created xsi:type="dcterms:W3CDTF">2022-12-07T11:25:57Z</dcterms:created>
  <dcterms:modified xsi:type="dcterms:W3CDTF">2022-12-17T14:59:21Z</dcterms:modified>
</cp:coreProperties>
</file>