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5" r:id="rId4"/>
    <p:sldId id="296" r:id="rId5"/>
    <p:sldId id="266" r:id="rId6"/>
    <p:sldId id="294" r:id="rId7"/>
    <p:sldId id="297" r:id="rId8"/>
    <p:sldId id="270" r:id="rId9"/>
    <p:sldId id="269" r:id="rId10"/>
    <p:sldId id="293" r:id="rId11"/>
    <p:sldId id="279" r:id="rId12"/>
    <p:sldId id="274" r:id="rId13"/>
    <p:sldId id="268" r:id="rId14"/>
    <p:sldId id="292" r:id="rId15"/>
    <p:sldId id="280" r:id="rId16"/>
    <p:sldId id="275" r:id="rId17"/>
    <p:sldId id="286" r:id="rId18"/>
    <p:sldId id="291" r:id="rId19"/>
    <p:sldId id="271" r:id="rId20"/>
    <p:sldId id="272" r:id="rId21"/>
    <p:sldId id="273" r:id="rId22"/>
    <p:sldId id="290" r:id="rId23"/>
    <p:sldId id="281" r:id="rId24"/>
    <p:sldId id="285" r:id="rId25"/>
    <p:sldId id="295" r:id="rId26"/>
    <p:sldId id="277" r:id="rId27"/>
    <p:sldId id="288" r:id="rId2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114" d="100"/>
          <a:sy n="114" d="100"/>
        </p:scale>
        <p:origin x="1806" y="108"/>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92D14F"/>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extLst>
            <c:ext xmlns:c16="http://schemas.microsoft.com/office/drawing/2014/chart" uri="{C3380CC4-5D6E-409C-BE32-E72D297353CC}">
              <c16:uniqueId val="{00000000-D279-4502-8294-246BE313E898}"/>
            </c:ext>
          </c:extLst>
        </c:ser>
        <c:ser>
          <c:idx val="1"/>
          <c:order val="1"/>
          <c:tx>
            <c:strRef>
              <c:f>Sheet1!$C$1</c:f>
              <c:strCache>
                <c:ptCount val="1"/>
                <c:pt idx="0">
                  <c:v>系列 3</c:v>
                </c:pt>
              </c:strCache>
            </c:strRef>
          </c:tx>
          <c:spPr>
            <a:solidFill>
              <a:srgbClr val="0174AB"/>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extLst>
            <c:ext xmlns:c16="http://schemas.microsoft.com/office/drawing/2014/chart" uri="{C3380CC4-5D6E-409C-BE32-E72D297353CC}">
              <c16:uniqueId val="{00000001-D279-4502-8294-246BE313E898}"/>
            </c:ext>
          </c:extLst>
        </c:ser>
        <c:dLbls>
          <c:showLegendKey val="0"/>
          <c:showVal val="0"/>
          <c:showCatName val="0"/>
          <c:showSerName val="0"/>
          <c:showPercent val="0"/>
          <c:showBubbleSize val="0"/>
        </c:dLbls>
        <c:gapWidth val="85"/>
        <c:axId val="145512704"/>
        <c:axId val="145522688"/>
      </c:barChart>
      <c:catAx>
        <c:axId val="145512704"/>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145522688"/>
        <c:crosses val="autoZero"/>
        <c:auto val="1"/>
        <c:lblAlgn val="ctr"/>
        <c:lblOffset val="100"/>
        <c:noMultiLvlLbl val="0"/>
      </c:catAx>
      <c:valAx>
        <c:axId val="145522688"/>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145512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extLst>
              <c:ext xmlns:c16="http://schemas.microsoft.com/office/drawing/2014/chart" uri="{C3380CC4-5D6E-409C-BE32-E72D297353CC}">
                <c16:uniqueId val="{00000000-FAAA-48B1-9B67-ECC8E7184697}"/>
              </c:ext>
            </c:extLst>
          </c:dPt>
          <c:dPt>
            <c:idx val="1"/>
            <c:bubble3D val="0"/>
            <c:spPr>
              <a:solidFill>
                <a:srgbClr val="92D14F"/>
              </a:solidFill>
              <a:ln w="19050">
                <a:solidFill>
                  <a:schemeClr val="lt1"/>
                </a:solidFill>
              </a:ln>
              <a:effectLst/>
            </c:spPr>
            <c:extLst>
              <c:ext xmlns:c16="http://schemas.microsoft.com/office/drawing/2014/chart" uri="{C3380CC4-5D6E-409C-BE32-E72D297353CC}">
                <c16:uniqueId val="{00000001-FAAA-48B1-9B67-ECC8E7184697}"/>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2-FAAA-48B1-9B67-ECC8E7184697}"/>
            </c:ext>
          </c:extLst>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extLst>
              <c:ext xmlns:c16="http://schemas.microsoft.com/office/drawing/2014/chart" uri="{C3380CC4-5D6E-409C-BE32-E72D297353CC}">
                <c16:uniqueId val="{00000000-6DEA-41FE-8D74-12BDC724391E}"/>
              </c:ext>
            </c:extLst>
          </c:dPt>
          <c:dPt>
            <c:idx val="1"/>
            <c:bubble3D val="0"/>
            <c:spPr>
              <a:solidFill>
                <a:srgbClr val="92D14F"/>
              </a:solidFill>
              <a:ln w="19050">
                <a:solidFill>
                  <a:schemeClr val="lt1"/>
                </a:solidFill>
              </a:ln>
              <a:effectLst/>
            </c:spPr>
            <c:extLst>
              <c:ext xmlns:c16="http://schemas.microsoft.com/office/drawing/2014/chart" uri="{C3380CC4-5D6E-409C-BE32-E72D297353CC}">
                <c16:uniqueId val="{00000001-6DEA-41FE-8D74-12BDC724391E}"/>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6</c:v>
                </c:pt>
              </c:numCache>
            </c:numRef>
          </c:val>
          <c:extLst>
            <c:ext xmlns:c16="http://schemas.microsoft.com/office/drawing/2014/chart" uri="{C3380CC4-5D6E-409C-BE32-E72D297353CC}">
              <c16:uniqueId val="{00000002-6DEA-41FE-8D74-12BDC724391E}"/>
            </c:ext>
          </c:extLst>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extLst>
              <c:ext xmlns:c16="http://schemas.microsoft.com/office/drawing/2014/chart" uri="{C3380CC4-5D6E-409C-BE32-E72D297353CC}">
                <c16:uniqueId val="{00000000-2E66-456C-9BA8-57A0C65FEDF7}"/>
              </c:ext>
            </c:extLst>
          </c:dPt>
          <c:dPt>
            <c:idx val="1"/>
            <c:bubble3D val="0"/>
            <c:spPr>
              <a:solidFill>
                <a:srgbClr val="92D14F"/>
              </a:solidFill>
              <a:ln w="19050">
                <a:solidFill>
                  <a:schemeClr val="lt1"/>
                </a:solidFill>
              </a:ln>
              <a:effectLst/>
            </c:spPr>
            <c:extLst>
              <c:ext xmlns:c16="http://schemas.microsoft.com/office/drawing/2014/chart" uri="{C3380CC4-5D6E-409C-BE32-E72D297353CC}">
                <c16:uniqueId val="{00000001-2E66-456C-9BA8-57A0C65FEDF7}"/>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7</c:v>
                </c:pt>
              </c:numCache>
            </c:numRef>
          </c:val>
          <c:extLst>
            <c:ext xmlns:c16="http://schemas.microsoft.com/office/drawing/2014/chart" uri="{C3380CC4-5D6E-409C-BE32-E72D297353CC}">
              <c16:uniqueId val="{00000002-2E66-456C-9BA8-57A0C65FEDF7}"/>
            </c:ext>
          </c:extLst>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750-44B6-9C88-BD02D62A3316}"/>
            </c:ext>
          </c:extLst>
        </c:ser>
        <c:ser>
          <c:idx val="1"/>
          <c:order val="1"/>
          <c:tx>
            <c:strRef>
              <c:f>Sheet1!$C$1</c:f>
              <c:strCache>
                <c:ptCount val="1"/>
                <c:pt idx="0">
                  <c:v>系列 2</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750-44B6-9C88-BD02D62A3316}"/>
            </c:ext>
          </c:extLst>
        </c:ser>
        <c:ser>
          <c:idx val="2"/>
          <c:order val="2"/>
          <c:tx>
            <c:strRef>
              <c:f>Sheet1!$D$1</c:f>
              <c:strCache>
                <c:ptCount val="1"/>
                <c:pt idx="0">
                  <c:v>系列 3</c:v>
                </c:pt>
              </c:strCache>
            </c:strRef>
          </c:tx>
          <c:spPr>
            <a:ln w="28575" cap="rnd">
              <a:solidFill>
                <a:srgbClr val="92D14F"/>
              </a:solidFill>
              <a:round/>
            </a:ln>
            <a:effectLst>
              <a:outerShdw blurRad="50800" dist="38100" dir="2700000" algn="tl" rotWithShape="0">
                <a:prstClr val="black">
                  <a:alpha val="40000"/>
                </a:prstClr>
              </a:outerShdw>
            </a:effectLst>
          </c:spPr>
          <c:marker>
            <c:symbol val="circle"/>
            <c:size val="5"/>
            <c:spPr>
              <a:solidFill>
                <a:srgbClr val="92D14F"/>
              </a:solidFill>
              <a:ln w="57150">
                <a:solidFill>
                  <a:srgbClr val="92D14F"/>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750-44B6-9C88-BD02D62A3316}"/>
            </c:ext>
          </c:extLst>
        </c:ser>
        <c:dLbls>
          <c:showLegendKey val="0"/>
          <c:showVal val="0"/>
          <c:showCatName val="0"/>
          <c:showSerName val="0"/>
          <c:showPercent val="0"/>
          <c:showBubbleSize val="0"/>
        </c:dLbls>
        <c:marker val="1"/>
        <c:smooth val="0"/>
        <c:axId val="146020608"/>
        <c:axId val="146042880"/>
      </c:lineChart>
      <c:catAx>
        <c:axId val="14602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6042880"/>
        <c:crosses val="autoZero"/>
        <c:auto val="1"/>
        <c:lblAlgn val="ctr"/>
        <c:lblOffset val="100"/>
        <c:noMultiLvlLbl val="0"/>
      </c:catAx>
      <c:valAx>
        <c:axId val="1460428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crossAx val="146020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28/4/2019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28/4/2019</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28/4/2019</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227155"/>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98585" y="1920101"/>
            <a:ext cx="8346830" cy="1200329"/>
          </a:xfrm>
          <a:prstGeom prst="rect">
            <a:avLst/>
          </a:prstGeom>
          <a:noFill/>
        </p:spPr>
        <p:txBody>
          <a:bodyPr wrap="square" rtlCol="0">
            <a:spAutoFit/>
          </a:bodyPr>
          <a:lstStyle/>
          <a:p>
            <a:pPr algn="ctr"/>
            <a:r>
              <a:rPr lang="en-US" altLang="zh-CN" sz="3600" spc="300" dirty="0" err="1">
                <a:solidFill>
                  <a:schemeClr val="bg1"/>
                </a:solidFill>
                <a:latin typeface="Impact" panose="020B0806030902050204" pitchFamily="34" charset="0"/>
                <a:ea typeface="微软雅黑" panose="020B0503020204020204" pitchFamily="34" charset="-122"/>
              </a:rPr>
              <a:t>Probase</a:t>
            </a:r>
            <a:r>
              <a:rPr lang="en-US" altLang="zh-CN" sz="3600" spc="300" dirty="0">
                <a:solidFill>
                  <a:schemeClr val="bg1"/>
                </a:solidFill>
                <a:latin typeface="Impact" panose="020B0806030902050204" pitchFamily="34" charset="0"/>
                <a:ea typeface="微软雅黑" panose="020B0503020204020204" pitchFamily="34" charset="-122"/>
              </a:rPr>
              <a:t>: A Probabilistic Taxonomy for Text Understanding</a:t>
            </a:r>
          </a:p>
        </p:txBody>
      </p:sp>
      <p:sp>
        <p:nvSpPr>
          <p:cNvPr id="23" name="矩形 22"/>
          <p:cNvSpPr/>
          <p:nvPr/>
        </p:nvSpPr>
        <p:spPr>
          <a:xfrm>
            <a:off x="2856469" y="4244741"/>
            <a:ext cx="1354725"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演讲人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2856469" y="4766234"/>
            <a:ext cx="1354725"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组员</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4372116" y="4260101"/>
            <a:ext cx="3081234"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刘森</a:t>
            </a:r>
            <a:r>
              <a:rPr lang="en-US" altLang="zh-HK" sz="2000" b="1" spc="300" dirty="0">
                <a:solidFill>
                  <a:schemeClr val="bg2">
                    <a:lumMod val="50000"/>
                  </a:schemeClr>
                </a:solidFill>
                <a:latin typeface="微软雅黑" panose="020B0503020204020204" pitchFamily="34" charset="-122"/>
                <a:ea typeface="微软雅黑" panose="020B0503020204020204" pitchFamily="34" charset="-122"/>
              </a:rPr>
              <a:t> </a:t>
            </a:r>
            <a:r>
              <a:rPr lang="en-US" altLang="zh-HK" sz="2000" spc="300" dirty="0">
                <a:solidFill>
                  <a:schemeClr val="bg2">
                    <a:lumMod val="50000"/>
                  </a:schemeClr>
                </a:solidFill>
                <a:latin typeface="Impact" panose="020B0806030902050204" pitchFamily="34" charset="0"/>
                <a:ea typeface="微软雅黑" panose="020B0503020204020204" pitchFamily="34" charset="-122"/>
              </a:rPr>
              <a:t>MF1833040</a:t>
            </a:r>
            <a:endParaRPr lang="zh-HK" altLang="en-US" sz="2000" spc="300" dirty="0">
              <a:solidFill>
                <a:schemeClr val="bg2">
                  <a:lumMod val="50000"/>
                </a:schemeClr>
              </a:solidFill>
              <a:latin typeface="Impact" panose="020B0806030902050204" pitchFamily="34" charset="0"/>
              <a:ea typeface="微软雅黑" panose="020B0503020204020204" pitchFamily="34" charset="-122"/>
            </a:endParaRPr>
          </a:p>
        </p:txBody>
      </p:sp>
      <p:sp>
        <p:nvSpPr>
          <p:cNvPr id="26" name="文本框 25"/>
          <p:cNvSpPr txBox="1"/>
          <p:nvPr/>
        </p:nvSpPr>
        <p:spPr>
          <a:xfrm>
            <a:off x="4372116" y="4781594"/>
            <a:ext cx="3210995"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郭宇 </a:t>
            </a:r>
            <a:r>
              <a:rPr lang="en-US" altLang="zh-CN" sz="2000" spc="300" dirty="0">
                <a:solidFill>
                  <a:schemeClr val="bg2">
                    <a:lumMod val="50000"/>
                  </a:schemeClr>
                </a:solidFill>
                <a:latin typeface="Impact" panose="020B0806030902050204" pitchFamily="34" charset="0"/>
                <a:ea typeface="微软雅黑" panose="020B0503020204020204" pitchFamily="34" charset="-122"/>
              </a:rPr>
              <a:t>MG1833101</a:t>
            </a:r>
            <a:endParaRPr lang="zh-HK" altLang="en-US" sz="2000" spc="300" dirty="0">
              <a:solidFill>
                <a:schemeClr val="bg2">
                  <a:lumMod val="5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0174AB"/>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0174A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a:solidFill>
                  <a:srgbClr val="0174AB"/>
                </a:solidFill>
                <a:latin typeface="微软雅黑" panose="020B0503020204020204" pitchFamily="34" charset="-122"/>
                <a:ea typeface="微软雅黑" panose="020B0503020204020204" pitchFamily="34" charset="-122"/>
              </a:rPr>
              <a:t>T</a:t>
            </a:r>
            <a:r>
              <a:rPr lang="en-US" altLang="zh-CN" b="1" dirty="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a:solidFill>
                  <a:srgbClr val="0174AB"/>
                </a:solidFill>
                <a:latin typeface="微软雅黑" panose="020B0503020204020204" pitchFamily="34" charset="-122"/>
                <a:ea typeface="微软雅黑" panose="020B0503020204020204" pitchFamily="34" charset="-122"/>
              </a:rPr>
              <a:t>T</a:t>
            </a:r>
            <a:r>
              <a:rPr lang="en-US" altLang="zh-CN" b="1" dirty="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a:solidFill>
                  <a:srgbClr val="0174AB"/>
                </a:solidFill>
                <a:latin typeface="微软雅黑" panose="020B0503020204020204" pitchFamily="34" charset="-122"/>
                <a:ea typeface="微软雅黑" panose="020B0503020204020204" pitchFamily="34" charset="-122"/>
              </a:rPr>
              <a:t>T</a:t>
            </a:r>
            <a:r>
              <a:rPr lang="en-US" altLang="zh-CN" b="1" dirty="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a:solidFill>
                  <a:srgbClr val="0174AB"/>
                </a:solidFill>
                <a:latin typeface="微软雅黑" panose="020B0503020204020204" pitchFamily="34" charset="-122"/>
                <a:ea typeface="微软雅黑" panose="020B0503020204020204" pitchFamily="34" charset="-122"/>
              </a:rPr>
              <a:t>T</a:t>
            </a:r>
            <a:r>
              <a:rPr lang="en-US" altLang="zh-CN" b="1" dirty="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 name="组合 4"/>
          <p:cNvGrpSpPr/>
          <p:nvPr/>
        </p:nvGrpSpPr>
        <p:grpSpPr>
          <a:xfrm>
            <a:off x="435496" y="2093445"/>
            <a:ext cx="2246643" cy="1158571"/>
            <a:chOff x="435496" y="1542118"/>
            <a:chExt cx="2246643" cy="1158571"/>
          </a:xfrm>
        </p:grpSpPr>
        <p:sp>
          <p:nvSpPr>
            <p:cNvPr id="48" name="矩形 4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1158571"/>
            <a:chOff x="435496" y="4513918"/>
            <a:chExt cx="2246643" cy="1158571"/>
          </a:xfrm>
        </p:grpSpPr>
        <p:sp>
          <p:nvSpPr>
            <p:cNvPr id="50" name="矩形 49"/>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1158571"/>
            <a:chOff x="435496" y="1542118"/>
            <a:chExt cx="2246643" cy="1158571"/>
          </a:xfrm>
        </p:grpSpPr>
        <p:sp>
          <p:nvSpPr>
            <p:cNvPr id="60" name="矩形 59"/>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1158571"/>
            <a:chOff x="435496" y="4513918"/>
            <a:chExt cx="2246643" cy="1158571"/>
          </a:xfrm>
        </p:grpSpPr>
        <p:sp>
          <p:nvSpPr>
            <p:cNvPr id="64" name="矩形 63"/>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921276416"/>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03948545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61522955"/>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2777346731"/>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393330" y="6410446"/>
            <a:ext cx="1652701" cy="338554"/>
            <a:chOff x="7317130" y="6308846"/>
            <a:chExt cx="1652701" cy="338554"/>
          </a:xfrm>
        </p:grpSpPr>
        <p:sp>
          <p:nvSpPr>
            <p:cNvPr id="32" name="文本框 31"/>
            <p:cNvSpPr txBox="1"/>
            <p:nvPr/>
          </p:nvSpPr>
          <p:spPr>
            <a:xfrm>
              <a:off x="7317130" y="6308846"/>
              <a:ext cx="1652701" cy="338554"/>
            </a:xfrm>
            <a:prstGeom prst="rect">
              <a:avLst/>
            </a:prstGeom>
            <a:noFill/>
          </p:spPr>
          <p:txBody>
            <a:bodyPr wrap="square" rtlCol="0">
              <a:spAutoFit/>
            </a:bodyPr>
            <a:lstStyle/>
            <a:p>
              <a:pPr algn="ctr"/>
              <a:r>
                <a:rPr lang="zh-CN" altLang="en-US" sz="1600" b="1" spc="300" dirty="0">
                  <a:solidFill>
                    <a:schemeClr val="bg2">
                      <a:lumMod val="50000"/>
                    </a:schemeClr>
                  </a:solidFill>
                  <a:latin typeface="微软雅黑" panose="020B0503020204020204" pitchFamily="34" charset="-122"/>
                  <a:ea typeface="微软雅黑" panose="020B0503020204020204" pitchFamily="34" charset="-122"/>
                </a:rPr>
                <a:t>毕业论文题目</a:t>
              </a:r>
              <a:endParaRPr lang="zh-HK" altLang="en-US" sz="1600" b="1"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8882743" y="63697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097178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9B1D127D-8CF6-4AB2-81AB-19CE6934396D}"/>
              </a:ext>
            </a:extLst>
          </p:cNvPr>
          <p:cNvSpPr/>
          <p:nvPr/>
        </p:nvSpPr>
        <p:spPr>
          <a:xfrm>
            <a:off x="0" y="0"/>
            <a:ext cx="9144000" cy="1045910"/>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文本框 21">
            <a:extLst>
              <a:ext uri="{FF2B5EF4-FFF2-40B4-BE49-F238E27FC236}">
                <a16:creationId xmlns:a16="http://schemas.microsoft.com/office/drawing/2014/main" id="{5B37BC4C-78A3-4E72-9BDC-3B9E112E32D8}"/>
              </a:ext>
            </a:extLst>
          </p:cNvPr>
          <p:cNvSpPr txBox="1"/>
          <p:nvPr/>
        </p:nvSpPr>
        <p:spPr>
          <a:xfrm>
            <a:off x="351460" y="276468"/>
            <a:ext cx="4220540" cy="584775"/>
          </a:xfrm>
          <a:prstGeom prst="rect">
            <a:avLst/>
          </a:prstGeom>
          <a:noFill/>
        </p:spPr>
        <p:txBody>
          <a:bodyPr wrap="square" rtlCol="0">
            <a:spAutoFit/>
          </a:bodyPr>
          <a:lstStyle/>
          <a:p>
            <a:r>
              <a:rPr lang="zh-CN" altLang="en-US" sz="3200" b="1" spc="300" dirty="0">
                <a:solidFill>
                  <a:schemeClr val="bg1"/>
                </a:solidFill>
                <a:latin typeface="微软雅黑" panose="020B0503020204020204" pitchFamily="34" charset="-122"/>
                <a:ea typeface="微软雅黑" panose="020B0503020204020204" pitchFamily="34" charset="-122"/>
              </a:rPr>
              <a:t>什么是</a:t>
            </a:r>
            <a:r>
              <a:rPr lang="en-US" altLang="zh-CN" sz="3200" b="1" spc="300" dirty="0" err="1">
                <a:solidFill>
                  <a:schemeClr val="bg1"/>
                </a:solidFill>
                <a:latin typeface="微软雅黑" panose="020B0503020204020204" pitchFamily="34" charset="-122"/>
                <a:ea typeface="微软雅黑" panose="020B0503020204020204" pitchFamily="34" charset="-122"/>
              </a:rPr>
              <a:t>Probase</a:t>
            </a:r>
            <a:r>
              <a:rPr lang="zh-CN" altLang="en-US" sz="3200" b="1" spc="300" dirty="0">
                <a:solidFill>
                  <a:schemeClr val="bg1"/>
                </a:solidFill>
                <a:latin typeface="微软雅黑" panose="020B0503020204020204" pitchFamily="34" charset="-122"/>
                <a:ea typeface="微软雅黑" panose="020B0503020204020204" pitchFamily="34" charset="-122"/>
              </a:rPr>
              <a:t>？</a:t>
            </a:r>
            <a:endParaRPr lang="zh-HK" altLang="en-US" sz="3200" b="1" spc="300"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2817A607-C21C-485A-B958-4760A61ACFF4}"/>
              </a:ext>
            </a:extLst>
          </p:cNvPr>
          <p:cNvSpPr/>
          <p:nvPr/>
        </p:nvSpPr>
        <p:spPr>
          <a:xfrm>
            <a:off x="601102" y="2449269"/>
            <a:ext cx="7675390" cy="2246769"/>
          </a:xfrm>
          <a:prstGeom prst="rect">
            <a:avLst/>
          </a:prstGeom>
        </p:spPr>
        <p:txBody>
          <a:bodyPr wrap="square">
            <a:spAutoFit/>
          </a:bodyPr>
          <a:lstStyle/>
          <a:p>
            <a:pPr lvl="0" algn="just"/>
            <a:r>
              <a:rPr lang="en-US" altLang="zh-CN" sz="2800" dirty="0">
                <a:solidFill>
                  <a:srgbClr val="666666"/>
                </a:solidFill>
                <a:latin typeface="微软雅黑" panose="020B0503020204020204" pitchFamily="34" charset="-122"/>
                <a:ea typeface="微软雅黑" panose="020B0503020204020204" pitchFamily="34" charset="-122"/>
              </a:rPr>
              <a:t>    Probase</a:t>
            </a:r>
            <a:r>
              <a:rPr lang="zh-CN" altLang="en-US" sz="2800" dirty="0">
                <a:solidFill>
                  <a:srgbClr val="666666"/>
                </a:solidFill>
                <a:latin typeface="微软雅黑" panose="020B0503020204020204" pitchFamily="34" charset="-122"/>
                <a:ea typeface="微软雅黑" panose="020B0503020204020204" pitchFamily="34" charset="-122"/>
              </a:rPr>
              <a:t>是一种基于概率的概念分类法。</a:t>
            </a:r>
            <a:endParaRPr lang="en-US" altLang="zh-CN" sz="2800" dirty="0">
              <a:solidFill>
                <a:srgbClr val="666666"/>
              </a:solidFill>
              <a:latin typeface="微软雅黑" panose="020B0503020204020204" pitchFamily="34" charset="-122"/>
              <a:ea typeface="微软雅黑" panose="020B0503020204020204" pitchFamily="34" charset="-122"/>
            </a:endParaRPr>
          </a:p>
          <a:p>
            <a:pPr lvl="0" algn="just"/>
            <a:r>
              <a:rPr lang="zh-CN" altLang="en-US" sz="2800" dirty="0">
                <a:solidFill>
                  <a:srgbClr val="666666"/>
                </a:solidFill>
                <a:latin typeface="微软雅黑" panose="020B0503020204020204" pitchFamily="34" charset="-122"/>
                <a:ea typeface="微软雅黑" panose="020B0503020204020204" pitchFamily="34" charset="-122"/>
              </a:rPr>
              <a:t>    它包含自动从</a:t>
            </a:r>
            <a:r>
              <a:rPr lang="en-US" altLang="zh-CN" sz="2800" dirty="0">
                <a:solidFill>
                  <a:srgbClr val="666666"/>
                </a:solidFill>
                <a:latin typeface="微软雅黑" panose="020B0503020204020204" pitchFamily="34" charset="-122"/>
                <a:ea typeface="微软雅黑" panose="020B0503020204020204" pitchFamily="34" charset="-122"/>
              </a:rPr>
              <a:t>16.8</a:t>
            </a:r>
            <a:r>
              <a:rPr lang="zh-CN" altLang="en-US" sz="2800" dirty="0">
                <a:solidFill>
                  <a:srgbClr val="666666"/>
                </a:solidFill>
                <a:latin typeface="微软雅黑" panose="020B0503020204020204" pitchFamily="34" charset="-122"/>
                <a:ea typeface="微软雅黑" panose="020B0503020204020204" pitchFamily="34" charset="-122"/>
              </a:rPr>
              <a:t>亿个网页中获得的</a:t>
            </a:r>
            <a:r>
              <a:rPr lang="en-US" altLang="zh-CN" sz="2800" dirty="0">
                <a:solidFill>
                  <a:srgbClr val="666666"/>
                </a:solidFill>
                <a:latin typeface="微软雅黑" panose="020B0503020204020204" pitchFamily="34" charset="-122"/>
                <a:ea typeface="微软雅黑" panose="020B0503020204020204" pitchFamily="34" charset="-122"/>
              </a:rPr>
              <a:t>270</a:t>
            </a:r>
            <a:r>
              <a:rPr lang="zh-CN" altLang="en-US" sz="2800" dirty="0">
                <a:solidFill>
                  <a:srgbClr val="666666"/>
                </a:solidFill>
                <a:latin typeface="微软雅黑" panose="020B0503020204020204" pitchFamily="34" charset="-122"/>
                <a:ea typeface="微软雅黑" panose="020B0503020204020204" pitchFamily="34" charset="-122"/>
              </a:rPr>
              <a:t>万个概念。 与将知识视为黑白的传统分类法不同，它使用概率来模拟其包含的不一致，模糊和不确定的信息。 </a:t>
            </a:r>
            <a:endParaRPr lang="zh-HK" altLang="zh-HK" sz="28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0663224"/>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998403098"/>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174AB"/>
                  </a:solidFill>
                  <a:latin typeface="微软雅黑" panose="020B0503020204020204" pitchFamily="34" charset="-122"/>
                  <a:ea typeface="微软雅黑" panose="020B0503020204020204" pitchFamily="34" charset="-122"/>
                </a:rPr>
                <a:t>TEXT</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T</a:t>
              </a:r>
            </a:p>
          </p:txBody>
        </p:sp>
      </p:grpSp>
      <p:grpSp>
        <p:nvGrpSpPr>
          <p:cNvPr id="27" name="组合 26"/>
          <p:cNvGrpSpPr/>
          <p:nvPr/>
        </p:nvGrpSpPr>
        <p:grpSpPr>
          <a:xfrm>
            <a:off x="394934" y="1879069"/>
            <a:ext cx="2246643" cy="1158571"/>
            <a:chOff x="435496" y="1542118"/>
            <a:chExt cx="2246643" cy="1158571"/>
          </a:xfrm>
        </p:grpSpPr>
        <p:sp>
          <p:nvSpPr>
            <p:cNvPr id="28" name="矩形 2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35496" y="1542118"/>
              <a:ext cx="217170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0" name="矩形 29"/>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451603" y="4347052"/>
            <a:ext cx="2246643" cy="1158571"/>
            <a:chOff x="435496" y="1542118"/>
            <a:chExt cx="2246643" cy="1158571"/>
          </a:xfrm>
        </p:grpSpPr>
        <p:sp>
          <p:nvSpPr>
            <p:cNvPr id="32" name="矩形 31"/>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5496" y="1542118"/>
              <a:ext cx="217170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4" name="矩形 3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6502424" y="4354309"/>
            <a:ext cx="2246643" cy="1158571"/>
            <a:chOff x="435496" y="1542118"/>
            <a:chExt cx="2246643" cy="1158571"/>
          </a:xfrm>
        </p:grpSpPr>
        <p:sp>
          <p:nvSpPr>
            <p:cNvPr id="36" name="矩形 35"/>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5496" y="1542118"/>
              <a:ext cx="217170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8" name="矩形 37"/>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6502424" y="1871812"/>
            <a:ext cx="2246643" cy="1158571"/>
            <a:chOff x="435496" y="1542118"/>
            <a:chExt cx="2246643" cy="1158571"/>
          </a:xfrm>
        </p:grpSpPr>
        <p:sp>
          <p:nvSpPr>
            <p:cNvPr id="40" name="矩形 39"/>
            <p:cNvSpPr/>
            <p:nvPr/>
          </p:nvSpPr>
          <p:spPr>
            <a:xfrm>
              <a:off x="435496" y="1931248"/>
              <a:ext cx="2246643"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35496" y="1542118"/>
              <a:ext cx="2171700" cy="369332"/>
            </a:xfrm>
            <a:prstGeom prst="rect">
              <a:avLst/>
            </a:prstGeom>
            <a:noFill/>
          </p:spPr>
          <p:txBody>
            <a:bodyPr wrap="square" rtlCol="0">
              <a:spAutoFit/>
            </a:bodyPr>
            <a:lstStyle/>
            <a:p>
              <a:r>
                <a:rPr lang="en-US" altLang="zh-CN" b="1" dirty="0">
                  <a:solidFill>
                    <a:srgbClr val="92D14F"/>
                  </a:solidFill>
                  <a:latin typeface="微软雅黑" panose="020B0503020204020204" pitchFamily="34" charset="-122"/>
                  <a:ea typeface="微软雅黑" panose="020B0503020204020204" pitchFamily="34" charset="-122"/>
                </a:rPr>
                <a:t>ADD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42" name="矩形 41"/>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125831"/>
            <a:ext cx="4292600" cy="1226249"/>
            <a:chOff x="4459613" y="3431448"/>
            <a:chExt cx="4292600" cy="1226249"/>
          </a:xfrm>
        </p:grpSpPr>
        <p:sp>
          <p:nvSpPr>
            <p:cNvPr id="25" name="矩形 24"/>
            <p:cNvSpPr/>
            <p:nvPr/>
          </p:nvSpPr>
          <p:spPr>
            <a:xfrm>
              <a:off x="4459613" y="371897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431448"/>
              <a:ext cx="2171700" cy="369332"/>
            </a:xfrm>
            <a:prstGeom prst="rect">
              <a:avLst/>
            </a:prstGeom>
            <a:noFill/>
          </p:spPr>
          <p:txBody>
            <a:bodyPr wrap="square" rtlCol="0">
              <a:spAutoFit/>
            </a:bodyPr>
            <a:lstStyle/>
            <a:p>
              <a:pPr algn="ctr"/>
              <a:r>
                <a:rPr lang="en-US" altLang="zh-CN" b="1" dirty="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542620" y="1447448"/>
            <a:ext cx="4292600" cy="1226361"/>
            <a:chOff x="4459613" y="1403906"/>
            <a:chExt cx="4292600" cy="1226361"/>
          </a:xfrm>
        </p:grpSpPr>
        <p:sp>
          <p:nvSpPr>
            <p:cNvPr id="27" name="矩形 26"/>
            <p:cNvSpPr/>
            <p:nvPr/>
          </p:nvSpPr>
          <p:spPr>
            <a:xfrm>
              <a:off x="4459613" y="169154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459613" y="1403906"/>
              <a:ext cx="2171700" cy="369332"/>
            </a:xfrm>
            <a:prstGeom prst="rect">
              <a:avLst/>
            </a:prstGeom>
            <a:noFill/>
          </p:spPr>
          <p:txBody>
            <a:bodyPr wrap="square" rtlCol="0">
              <a:spAutoFit/>
            </a:bodyPr>
            <a:lstStyle/>
            <a:p>
              <a:pPr algn="ctr"/>
              <a:r>
                <a:rPr lang="en-US" altLang="zh-CN" b="1" dirty="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542620" y="4804103"/>
            <a:ext cx="4292600" cy="1226249"/>
            <a:chOff x="4459613" y="4760561"/>
            <a:chExt cx="4292600" cy="1226249"/>
          </a:xfrm>
        </p:grpSpPr>
        <p:sp>
          <p:nvSpPr>
            <p:cNvPr id="29" name="矩形 28"/>
            <p:cNvSpPr/>
            <p:nvPr/>
          </p:nvSpPr>
          <p:spPr>
            <a:xfrm>
              <a:off x="4459613" y="504809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3" y="4760561"/>
              <a:ext cx="2171700" cy="369332"/>
            </a:xfrm>
            <a:prstGeom prst="rect">
              <a:avLst/>
            </a:prstGeom>
            <a:noFill/>
          </p:spPr>
          <p:txBody>
            <a:bodyPr wrap="square" rtlCol="0">
              <a:spAutoFit/>
            </a:bodyPr>
            <a:lstStyle/>
            <a:p>
              <a:pPr algn="ctr"/>
              <a:r>
                <a:rPr lang="en-US" altLang="zh-CN" b="1" dirty="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cstate="print"/>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sp>
        <p:nvSpPr>
          <p:cNvPr id="31" name="椭圆 30"/>
          <p:cNvSpPr/>
          <p:nvPr/>
        </p:nvSpPr>
        <p:spPr>
          <a:xfrm>
            <a:off x="2412999" y="1581061"/>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70604" y="1425323"/>
            <a:ext cx="4292600" cy="1226361"/>
            <a:chOff x="3670604" y="1284451"/>
            <a:chExt cx="4292600" cy="1226361"/>
          </a:xfrm>
        </p:grpSpPr>
        <p:sp>
          <p:nvSpPr>
            <p:cNvPr id="42" name="矩形 41"/>
            <p:cNvSpPr/>
            <p:nvPr/>
          </p:nvSpPr>
          <p:spPr>
            <a:xfrm>
              <a:off x="3670604" y="157209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284451"/>
              <a:ext cx="2171700" cy="369332"/>
            </a:xfrm>
            <a:prstGeom prst="rect">
              <a:avLst/>
            </a:prstGeom>
            <a:noFill/>
          </p:spPr>
          <p:txBody>
            <a:bodyPr wrap="square" rtlCol="0">
              <a:spAutoFit/>
            </a:bodyPr>
            <a:lstStyle/>
            <a:p>
              <a:pPr algn="ctr"/>
              <a:r>
                <a:rPr lang="en-US" altLang="zh-CN" b="1" dirty="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458209" y="3011992"/>
            <a:ext cx="4292600" cy="1226361"/>
            <a:chOff x="4458209" y="3053444"/>
            <a:chExt cx="4292600" cy="1226361"/>
          </a:xfrm>
        </p:grpSpPr>
        <p:sp>
          <p:nvSpPr>
            <p:cNvPr id="44" name="矩形 43"/>
            <p:cNvSpPr/>
            <p:nvPr/>
          </p:nvSpPr>
          <p:spPr>
            <a:xfrm>
              <a:off x="4458209" y="3341086"/>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53444"/>
              <a:ext cx="2171700" cy="369332"/>
            </a:xfrm>
            <a:prstGeom prst="rect">
              <a:avLst/>
            </a:prstGeom>
            <a:noFill/>
          </p:spPr>
          <p:txBody>
            <a:bodyPr wrap="square" rtlCol="0">
              <a:spAutoFit/>
            </a:bodyPr>
            <a:lstStyle/>
            <a:p>
              <a:pPr algn="ctr"/>
              <a:r>
                <a:rPr lang="en-US" altLang="zh-CN" b="1" dirty="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70604" y="4743339"/>
            <a:ext cx="4292600" cy="1226361"/>
            <a:chOff x="3670604" y="4884211"/>
            <a:chExt cx="4292600" cy="1226361"/>
          </a:xfrm>
        </p:grpSpPr>
        <p:sp>
          <p:nvSpPr>
            <p:cNvPr id="46" name="矩形 45"/>
            <p:cNvSpPr/>
            <p:nvPr/>
          </p:nvSpPr>
          <p:spPr>
            <a:xfrm>
              <a:off x="3670604" y="517185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884211"/>
              <a:ext cx="2171700" cy="369332"/>
            </a:xfrm>
            <a:prstGeom prst="rect">
              <a:avLst/>
            </a:prstGeom>
            <a:noFill/>
          </p:spPr>
          <p:txBody>
            <a:bodyPr wrap="square" rtlCol="0">
              <a:spAutoFit/>
            </a:bodyPr>
            <a:lstStyle/>
            <a:p>
              <a:pPr algn="ctr"/>
              <a:r>
                <a:rPr lang="en-US" altLang="zh-CN" b="1" dirty="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0174AB"/>
                  </a:solidFill>
                  <a:latin typeface="微软雅黑" panose="020B0503020204020204" pitchFamily="34" charset="-122"/>
                  <a:ea typeface="微软雅黑" panose="020B0503020204020204" pitchFamily="34" charset="-122"/>
                </a:rPr>
                <a:t>DAMEN</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683618"/>
            <a:ext cx="5207000" cy="1077218"/>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采用了新框架：采用了一种使用迭代算法来在</a:t>
            </a:r>
            <a:r>
              <a:rPr lang="en-US" altLang="zh-CN" sz="1600" dirty="0">
                <a:solidFill>
                  <a:srgbClr val="666666"/>
                </a:solidFill>
                <a:latin typeface="微软雅黑" panose="020B0503020204020204" pitchFamily="34" charset="-122"/>
                <a:ea typeface="微软雅黑" panose="020B0503020204020204" pitchFamily="34" charset="-122"/>
              </a:rPr>
              <a:t>web</a:t>
            </a:r>
            <a:r>
              <a:rPr lang="zh-CN" altLang="en-US" sz="1600" dirty="0">
                <a:solidFill>
                  <a:srgbClr val="666666"/>
                </a:solidFill>
                <a:latin typeface="微软雅黑" panose="020B0503020204020204" pitchFamily="34" charset="-122"/>
                <a:ea typeface="微软雅黑" panose="020B0503020204020204" pitchFamily="34" charset="-122"/>
              </a:rPr>
              <a:t>文本中提取</a:t>
            </a:r>
            <a:r>
              <a:rPr lang="en-US" altLang="zh-CN" sz="1600" dirty="0" err="1">
                <a:solidFill>
                  <a:srgbClr val="666666"/>
                </a:solidFill>
                <a:latin typeface="微软雅黑" panose="020B0503020204020204" pitchFamily="34" charset="-122"/>
                <a:ea typeface="微软雅黑" panose="020B0503020204020204" pitchFamily="34" charset="-122"/>
              </a:rPr>
              <a:t>isA</a:t>
            </a:r>
            <a:r>
              <a:rPr lang="zh-CN" altLang="en-US" sz="1600" dirty="0">
                <a:solidFill>
                  <a:srgbClr val="666666"/>
                </a:solidFill>
                <a:latin typeface="微软雅黑" panose="020B0503020204020204" pitchFamily="34" charset="-122"/>
                <a:ea typeface="微软雅黑" panose="020B0503020204020204" pitchFamily="34" charset="-122"/>
              </a:rPr>
              <a:t>（类属关系）对，并且使用一个分类构造算法把这些对连接成一个层次结构，这种分类法精度很高</a:t>
            </a:r>
            <a:r>
              <a:rPr lang="en-US" altLang="zh-CN" sz="1600" dirty="0">
                <a:solidFill>
                  <a:srgbClr val="666666"/>
                </a:solidFill>
                <a:latin typeface="微软雅黑" panose="020B0503020204020204" pitchFamily="34" charset="-122"/>
                <a:ea typeface="微软雅黑" panose="020B0503020204020204" pitchFamily="34" charset="-122"/>
              </a:rPr>
              <a:t>(92.8%)</a:t>
            </a:r>
            <a:r>
              <a:rPr lang="zh-CN" altLang="en-US" sz="1600" dirty="0">
                <a:solidFill>
                  <a:srgbClr val="666666"/>
                </a:solidFill>
                <a:latin typeface="微软雅黑" panose="020B0503020204020204" pitchFamily="34" charset="-122"/>
                <a:ea typeface="微软雅黑" panose="020B0503020204020204" pitchFamily="34" charset="-122"/>
              </a:rPr>
              <a:t>。</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4"/>
            <a:ext cx="5207000" cy="1077218"/>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基于概率：</a:t>
            </a:r>
            <a:r>
              <a:rPr lang="en-US" altLang="zh-CN" sz="1600" dirty="0" err="1">
                <a:solidFill>
                  <a:srgbClr val="666666"/>
                </a:solidFill>
                <a:latin typeface="微软雅黑" panose="020B0503020204020204" pitchFamily="34" charset="-122"/>
                <a:ea typeface="微软雅黑" panose="020B0503020204020204" pitchFamily="34" charset="-122"/>
              </a:rPr>
              <a:t>Probase</a:t>
            </a:r>
            <a:r>
              <a:rPr lang="zh-CN" altLang="en-US" sz="1600" dirty="0">
                <a:solidFill>
                  <a:srgbClr val="666666"/>
                </a:solidFill>
                <a:latin typeface="微软雅黑" panose="020B0503020204020204" pitchFamily="34" charset="-122"/>
                <a:ea typeface="微软雅黑" panose="020B0503020204020204" pitchFamily="34" charset="-122"/>
              </a:rPr>
              <a:t>中的知识不再是黑白分明。 每个事实或关系都与一些概率相关联，以衡量其合理性和典型性。这种概率处理使</a:t>
            </a:r>
            <a:r>
              <a:rPr lang="en-US" altLang="zh-CN" sz="1600" dirty="0" err="1">
                <a:solidFill>
                  <a:srgbClr val="666666"/>
                </a:solidFill>
                <a:latin typeface="微软雅黑" panose="020B0503020204020204" pitchFamily="34" charset="-122"/>
                <a:ea typeface="微软雅黑" panose="020B0503020204020204" pitchFamily="34" charset="-122"/>
              </a:rPr>
              <a:t>Probase</a:t>
            </a:r>
            <a:r>
              <a:rPr lang="zh-CN" altLang="en-US" sz="1600" dirty="0">
                <a:solidFill>
                  <a:srgbClr val="666666"/>
                </a:solidFill>
                <a:latin typeface="微软雅黑" panose="020B0503020204020204" pitchFamily="34" charset="-122"/>
                <a:ea typeface="微软雅黑" panose="020B0503020204020204" pitchFamily="34" charset="-122"/>
              </a:rPr>
              <a:t>能够更好地捕获人类语言的语义（参见第</a:t>
            </a:r>
            <a:r>
              <a:rPr lang="en-US" altLang="zh-CN" sz="1600" dirty="0">
                <a:solidFill>
                  <a:srgbClr val="666666"/>
                </a:solidFill>
                <a:latin typeface="微软雅黑" panose="020B0503020204020204" pitchFamily="34" charset="-122"/>
                <a:ea typeface="微软雅黑" panose="020B0503020204020204" pitchFamily="34" charset="-122"/>
              </a:rPr>
              <a:t>4</a:t>
            </a:r>
            <a:r>
              <a:rPr lang="zh-CN" altLang="en-US" sz="1600" dirty="0">
                <a:solidFill>
                  <a:srgbClr val="666666"/>
                </a:solidFill>
                <a:latin typeface="微软雅黑" panose="020B0503020204020204" pitchFamily="34" charset="-122"/>
                <a:ea typeface="微软雅黑" panose="020B0503020204020204" pitchFamily="34" charset="-122"/>
              </a:rPr>
              <a:t>节）。</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998434"/>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2</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758883"/>
            <a:ext cx="5207000" cy="830997"/>
          </a:xfrm>
          <a:prstGeom prst="rect">
            <a:avLst/>
          </a:prstGeom>
        </p:spPr>
        <p:txBody>
          <a:bodyPr wrap="square">
            <a:spAutoFit/>
          </a:bodyPr>
          <a:lstStyle/>
          <a:p>
            <a:pPr algn="just"/>
            <a:r>
              <a:rPr lang="zh-CN" altLang="en-US" sz="1600" dirty="0">
                <a:solidFill>
                  <a:srgbClr val="666666"/>
                </a:solidFill>
                <a:latin typeface="微软雅黑" panose="020B0503020204020204" pitchFamily="34" charset="-122"/>
                <a:ea typeface="微软雅黑" panose="020B0503020204020204" pitchFamily="34" charset="-122"/>
              </a:rPr>
              <a:t>概念空间巨大：</a:t>
            </a:r>
            <a:r>
              <a:rPr lang="en-US" altLang="zh-CN" sz="1600" dirty="0" err="1">
                <a:solidFill>
                  <a:srgbClr val="666666"/>
                </a:solidFill>
                <a:latin typeface="微软雅黑" panose="020B0503020204020204" pitchFamily="34" charset="-122"/>
                <a:ea typeface="微软雅黑" panose="020B0503020204020204" pitchFamily="34" charset="-122"/>
              </a:rPr>
              <a:t>Probase</a:t>
            </a:r>
            <a:r>
              <a:rPr lang="zh-CN" altLang="en-US" sz="1600" dirty="0">
                <a:solidFill>
                  <a:srgbClr val="666666"/>
                </a:solidFill>
                <a:latin typeface="微软雅黑" panose="020B0503020204020204" pitchFamily="34" charset="-122"/>
                <a:ea typeface="微软雅黑" panose="020B0503020204020204" pitchFamily="34" charset="-122"/>
              </a:rPr>
              <a:t>完全由</a:t>
            </a:r>
            <a:r>
              <a:rPr lang="en-US" altLang="zh-CN" sz="1600" dirty="0">
                <a:solidFill>
                  <a:srgbClr val="666666"/>
                </a:solidFill>
                <a:latin typeface="微软雅黑" panose="020B0503020204020204" pitchFamily="34" charset="-122"/>
                <a:ea typeface="微软雅黑" panose="020B0503020204020204" pitchFamily="34" charset="-122"/>
              </a:rPr>
              <a:t>Web</a:t>
            </a:r>
            <a:r>
              <a:rPr lang="zh-CN" altLang="en-US" sz="1600" dirty="0">
                <a:solidFill>
                  <a:srgbClr val="666666"/>
                </a:solidFill>
                <a:latin typeface="微软雅黑" panose="020B0503020204020204" pitchFamily="34" charset="-122"/>
                <a:ea typeface="微软雅黑" panose="020B0503020204020204" pitchFamily="34" charset="-122"/>
              </a:rPr>
              <a:t>上的</a:t>
            </a:r>
            <a:r>
              <a:rPr lang="en-US" altLang="zh-CN" sz="1600" dirty="0">
                <a:solidFill>
                  <a:srgbClr val="666666"/>
                </a:solidFill>
                <a:latin typeface="微软雅黑" panose="020B0503020204020204" pitchFamily="34" charset="-122"/>
                <a:ea typeface="微软雅黑" panose="020B0503020204020204" pitchFamily="34" charset="-122"/>
              </a:rPr>
              <a:t>HTML</a:t>
            </a:r>
            <a:r>
              <a:rPr lang="zh-CN" altLang="en-US" sz="1600" dirty="0">
                <a:solidFill>
                  <a:srgbClr val="666666"/>
                </a:solidFill>
                <a:latin typeface="微软雅黑" panose="020B0503020204020204" pitchFamily="34" charset="-122"/>
                <a:ea typeface="微软雅黑" panose="020B0503020204020204" pitchFamily="34" charset="-122"/>
              </a:rPr>
              <a:t>文本自动构建，其概念空间大概有</a:t>
            </a:r>
            <a:r>
              <a:rPr lang="en-US" altLang="zh-CN" sz="1600" dirty="0">
                <a:solidFill>
                  <a:srgbClr val="666666"/>
                </a:solidFill>
                <a:latin typeface="微软雅黑" panose="020B0503020204020204" pitchFamily="34" charset="-122"/>
                <a:ea typeface="微软雅黑" panose="020B0503020204020204" pitchFamily="34" charset="-122"/>
              </a:rPr>
              <a:t>270</a:t>
            </a:r>
            <a:r>
              <a:rPr lang="zh-CN" altLang="en-US" sz="1600" dirty="0">
                <a:solidFill>
                  <a:srgbClr val="666666"/>
                </a:solidFill>
                <a:latin typeface="微软雅黑" panose="020B0503020204020204" pitchFamily="34" charset="-122"/>
                <a:ea typeface="微软雅黑" panose="020B0503020204020204" pitchFamily="34" charset="-122"/>
              </a:rPr>
              <a:t>万个概念，比</a:t>
            </a:r>
            <a:r>
              <a:rPr lang="en-US" altLang="zh-CN" sz="1600" dirty="0" err="1">
                <a:solidFill>
                  <a:srgbClr val="666666"/>
                </a:solidFill>
                <a:latin typeface="微软雅黑" panose="020B0503020204020204" pitchFamily="34" charset="-122"/>
                <a:ea typeface="微软雅黑" panose="020B0503020204020204" pitchFamily="34" charset="-122"/>
              </a:rPr>
              <a:t>YAGo</a:t>
            </a:r>
            <a:r>
              <a:rPr lang="zh-CN" altLang="en-US" sz="1600" dirty="0">
                <a:solidFill>
                  <a:srgbClr val="666666"/>
                </a:solidFill>
                <a:latin typeface="微软雅黑" panose="020B0503020204020204" pitchFamily="34" charset="-122"/>
                <a:ea typeface="微软雅黑" panose="020B0503020204020204" pitchFamily="34" charset="-122"/>
              </a:rPr>
              <a:t>大</a:t>
            </a:r>
            <a:r>
              <a:rPr lang="en-US" altLang="zh-CN" sz="1600" dirty="0">
                <a:solidFill>
                  <a:srgbClr val="666666"/>
                </a:solidFill>
                <a:latin typeface="微软雅黑" panose="020B0503020204020204" pitchFamily="34" charset="-122"/>
                <a:ea typeface="微软雅黑" panose="020B0503020204020204" pitchFamily="34" charset="-122"/>
              </a:rPr>
              <a:t>8</a:t>
            </a:r>
            <a:r>
              <a:rPr lang="zh-CN" altLang="en-US" sz="1600" dirty="0">
                <a:solidFill>
                  <a:srgbClr val="666666"/>
                </a:solidFill>
                <a:latin typeface="微软雅黑" panose="020B0503020204020204" pitchFamily="34" charset="-122"/>
                <a:ea typeface="微软雅黑" panose="020B0503020204020204" pitchFamily="34" charset="-122"/>
              </a:rPr>
              <a:t>倍。</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635772"/>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1045910"/>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6D96F3FB-846A-47FE-9379-0A3E1EF9A094}"/>
              </a:ext>
            </a:extLst>
          </p:cNvPr>
          <p:cNvSpPr txBox="1"/>
          <p:nvPr/>
        </p:nvSpPr>
        <p:spPr>
          <a:xfrm>
            <a:off x="351460" y="276468"/>
            <a:ext cx="4220540" cy="584775"/>
          </a:xfrm>
          <a:prstGeom prst="rect">
            <a:avLst/>
          </a:prstGeom>
          <a:noFill/>
        </p:spPr>
        <p:txBody>
          <a:bodyPr wrap="square" rtlCol="0">
            <a:spAutoFit/>
          </a:bodyPr>
          <a:lstStyle/>
          <a:p>
            <a:r>
              <a:rPr lang="en-US" altLang="zh-CN" sz="3200" b="1" spc="300" dirty="0" err="1">
                <a:solidFill>
                  <a:schemeClr val="bg1"/>
                </a:solidFill>
                <a:latin typeface="微软雅黑" panose="020B0503020204020204" pitchFamily="34" charset="-122"/>
                <a:ea typeface="微软雅黑" panose="020B0503020204020204" pitchFamily="34" charset="-122"/>
              </a:rPr>
              <a:t>Probase</a:t>
            </a:r>
            <a:r>
              <a:rPr lang="zh-CN" altLang="en-US" sz="3200" b="1" spc="300" dirty="0">
                <a:solidFill>
                  <a:schemeClr val="bg1"/>
                </a:solidFill>
                <a:latin typeface="微软雅黑" panose="020B0503020204020204" pitchFamily="34" charset="-122"/>
                <a:ea typeface="微软雅黑" panose="020B0503020204020204" pitchFamily="34" charset="-122"/>
              </a:rPr>
              <a:t>的特点</a:t>
            </a:r>
            <a:endParaRPr lang="zh-HK" altLang="en-US" sz="32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1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377573" y="2174246"/>
            <a:ext cx="2667497"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信息提取</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377582" y="3072823"/>
            <a:ext cx="2667488"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分类法构造</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377582" y="3971400"/>
            <a:ext cx="3262795" cy="523220"/>
          </a:xfrm>
          <a:prstGeom prst="rect">
            <a:avLst/>
          </a:prstGeom>
          <a:noFill/>
        </p:spPr>
        <p:txBody>
          <a:bodyPr wrap="square" rtlCol="0">
            <a:spAutoFit/>
          </a:bodyPr>
          <a:lstStyle/>
          <a:p>
            <a:r>
              <a:rPr lang="en-US" altLang="zh-HK" sz="2800" b="1" spc="300" dirty="0" err="1">
                <a:solidFill>
                  <a:srgbClr val="666666"/>
                </a:solidFill>
                <a:latin typeface="微软雅黑" panose="020B0503020204020204" pitchFamily="34" charset="-122"/>
                <a:ea typeface="微软雅黑" panose="020B0503020204020204" pitchFamily="34" charset="-122"/>
              </a:rPr>
              <a:t>Probase</a:t>
            </a:r>
            <a:r>
              <a:rPr lang="zh-CN" altLang="en-US" sz="2800" b="1" spc="300" dirty="0">
                <a:solidFill>
                  <a:srgbClr val="666666"/>
                </a:solidFill>
                <a:latin typeface="微软雅黑" panose="020B0503020204020204" pitchFamily="34" charset="-122"/>
                <a:ea typeface="微软雅黑" panose="020B0503020204020204" pitchFamily="34" charset="-122"/>
              </a:rPr>
              <a:t>的建模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787669" cy="1720986"/>
            <a:chOff x="1184275" y="2717410"/>
            <a:chExt cx="6787669"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413865" y="3032096"/>
              <a:ext cx="4558079" cy="830997"/>
            </a:xfrm>
            <a:prstGeom prst="rect">
              <a:avLst/>
            </a:prstGeom>
            <a:noFill/>
          </p:spPr>
          <p:txBody>
            <a:bodyPr wrap="square" rtlCol="0">
              <a:spAutoFit/>
            </a:bodyPr>
            <a:lstStyle/>
            <a:p>
              <a:r>
                <a:rPr lang="zh-CN" altLang="en-US" sz="4800" b="1" spc="300" dirty="0">
                  <a:solidFill>
                    <a:schemeClr val="bg1"/>
                  </a:solidFill>
                  <a:latin typeface="微软雅黑" panose="020B0503020204020204" pitchFamily="34" charset="-122"/>
                  <a:ea typeface="微软雅黑" panose="020B0503020204020204" pitchFamily="34" charset="-122"/>
                </a:rPr>
                <a:t>信息提取</a:t>
              </a:r>
              <a:endParaRPr lang="zh-HK" altLang="en-US" sz="48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18175742"/>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9B1D127D-8CF6-4AB2-81AB-19CE6934396D}"/>
              </a:ext>
            </a:extLst>
          </p:cNvPr>
          <p:cNvSpPr/>
          <p:nvPr/>
        </p:nvSpPr>
        <p:spPr>
          <a:xfrm>
            <a:off x="0" y="0"/>
            <a:ext cx="9144000" cy="1045910"/>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文本框 21">
            <a:extLst>
              <a:ext uri="{FF2B5EF4-FFF2-40B4-BE49-F238E27FC236}">
                <a16:creationId xmlns:a16="http://schemas.microsoft.com/office/drawing/2014/main" id="{5B37BC4C-78A3-4E72-9BDC-3B9E112E32D8}"/>
              </a:ext>
            </a:extLst>
          </p:cNvPr>
          <p:cNvSpPr txBox="1"/>
          <p:nvPr/>
        </p:nvSpPr>
        <p:spPr>
          <a:xfrm>
            <a:off x="351460" y="276468"/>
            <a:ext cx="4220540" cy="584775"/>
          </a:xfrm>
          <a:prstGeom prst="rect">
            <a:avLst/>
          </a:prstGeom>
          <a:noFill/>
        </p:spPr>
        <p:txBody>
          <a:bodyPr wrap="square" rtlCol="0">
            <a:spAutoFit/>
          </a:bodyPr>
          <a:lstStyle/>
          <a:p>
            <a:r>
              <a:rPr lang="zh-CN" altLang="en-US" sz="3200" b="1" spc="300" dirty="0">
                <a:solidFill>
                  <a:schemeClr val="bg1"/>
                </a:solidFill>
                <a:latin typeface="微软雅黑" panose="020B0503020204020204" pitchFamily="34" charset="-122"/>
                <a:ea typeface="微软雅黑" panose="020B0503020204020204" pitchFamily="34" charset="-122"/>
              </a:rPr>
              <a:t>信息提取</a:t>
            </a:r>
            <a:endParaRPr lang="zh-HK" altLang="en-US" sz="3200" b="1" spc="300"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2817A607-C21C-485A-B958-4760A61ACFF4}"/>
              </a:ext>
            </a:extLst>
          </p:cNvPr>
          <p:cNvSpPr/>
          <p:nvPr/>
        </p:nvSpPr>
        <p:spPr>
          <a:xfrm>
            <a:off x="601102" y="2449269"/>
            <a:ext cx="7675390" cy="2246769"/>
          </a:xfrm>
          <a:prstGeom prst="rect">
            <a:avLst/>
          </a:prstGeom>
        </p:spPr>
        <p:txBody>
          <a:bodyPr wrap="square">
            <a:spAutoFit/>
          </a:bodyPr>
          <a:lstStyle/>
          <a:p>
            <a:pPr lvl="0" algn="just"/>
            <a:r>
              <a:rPr lang="en-US" altLang="zh-CN" sz="2800" dirty="0">
                <a:solidFill>
                  <a:srgbClr val="666666"/>
                </a:solidFill>
                <a:latin typeface="微软雅黑" panose="020B0503020204020204" pitchFamily="34" charset="-122"/>
                <a:ea typeface="微软雅黑" panose="020B0503020204020204" pitchFamily="34" charset="-122"/>
              </a:rPr>
              <a:t>    Probase</a:t>
            </a:r>
            <a:r>
              <a:rPr lang="zh-CN" altLang="en-US" sz="2800" dirty="0">
                <a:solidFill>
                  <a:srgbClr val="666666"/>
                </a:solidFill>
                <a:latin typeface="微软雅黑" panose="020B0503020204020204" pitchFamily="34" charset="-122"/>
                <a:ea typeface="微软雅黑" panose="020B0503020204020204" pitchFamily="34" charset="-122"/>
              </a:rPr>
              <a:t>是一种基于概率的概念分类法。</a:t>
            </a:r>
            <a:endParaRPr lang="en-US" altLang="zh-CN" sz="2800" dirty="0">
              <a:solidFill>
                <a:srgbClr val="666666"/>
              </a:solidFill>
              <a:latin typeface="微软雅黑" panose="020B0503020204020204" pitchFamily="34" charset="-122"/>
              <a:ea typeface="微软雅黑" panose="020B0503020204020204" pitchFamily="34" charset="-122"/>
            </a:endParaRPr>
          </a:p>
          <a:p>
            <a:pPr lvl="0" algn="just"/>
            <a:r>
              <a:rPr lang="zh-CN" altLang="en-US" sz="2800" dirty="0">
                <a:solidFill>
                  <a:srgbClr val="666666"/>
                </a:solidFill>
                <a:latin typeface="微软雅黑" panose="020B0503020204020204" pitchFamily="34" charset="-122"/>
                <a:ea typeface="微软雅黑" panose="020B0503020204020204" pitchFamily="34" charset="-122"/>
              </a:rPr>
              <a:t>    它包含自动从</a:t>
            </a:r>
            <a:r>
              <a:rPr lang="en-US" altLang="zh-CN" sz="2800" dirty="0">
                <a:solidFill>
                  <a:srgbClr val="666666"/>
                </a:solidFill>
                <a:latin typeface="微软雅黑" panose="020B0503020204020204" pitchFamily="34" charset="-122"/>
                <a:ea typeface="微软雅黑" panose="020B0503020204020204" pitchFamily="34" charset="-122"/>
              </a:rPr>
              <a:t>16.8</a:t>
            </a:r>
            <a:r>
              <a:rPr lang="zh-CN" altLang="en-US" sz="2800" dirty="0">
                <a:solidFill>
                  <a:srgbClr val="666666"/>
                </a:solidFill>
                <a:latin typeface="微软雅黑" panose="020B0503020204020204" pitchFamily="34" charset="-122"/>
                <a:ea typeface="微软雅黑" panose="020B0503020204020204" pitchFamily="34" charset="-122"/>
              </a:rPr>
              <a:t>亿个网页中获得的</a:t>
            </a:r>
            <a:r>
              <a:rPr lang="en-US" altLang="zh-CN" sz="2800" dirty="0">
                <a:solidFill>
                  <a:srgbClr val="666666"/>
                </a:solidFill>
                <a:latin typeface="微软雅黑" panose="020B0503020204020204" pitchFamily="34" charset="-122"/>
                <a:ea typeface="微软雅黑" panose="020B0503020204020204" pitchFamily="34" charset="-122"/>
              </a:rPr>
              <a:t>270</a:t>
            </a:r>
            <a:r>
              <a:rPr lang="zh-CN" altLang="en-US" sz="2800" dirty="0">
                <a:solidFill>
                  <a:srgbClr val="666666"/>
                </a:solidFill>
                <a:latin typeface="微软雅黑" panose="020B0503020204020204" pitchFamily="34" charset="-122"/>
                <a:ea typeface="微软雅黑" panose="020B0503020204020204" pitchFamily="34" charset="-122"/>
              </a:rPr>
              <a:t>万个概念。 与将知识视为黑白的传统分类法不同，它使用概率来模拟其包含的不一致，模糊和不确定的信息。 </a:t>
            </a:r>
            <a:endParaRPr lang="zh-HK" altLang="zh-HK" sz="28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4068233"/>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2634</Words>
  <Application>Microsoft Office PowerPoint</Application>
  <PresentationFormat>全屏显示(4:3)</PresentationFormat>
  <Paragraphs>215</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26</vt:i4>
      </vt:variant>
    </vt:vector>
  </HeadingPairs>
  <TitlesOfParts>
    <vt:vector size="34" baseType="lpstr">
      <vt:lpstr>Adobe 仿宋 Std R</vt:lpstr>
      <vt:lpstr>微软雅黑</vt:lpstr>
      <vt:lpstr>Arial</vt:lpstr>
      <vt:lpstr>Calibri</vt:lpstr>
      <vt:lpstr>Calibri Light</vt:lpstr>
      <vt:lpstr>Impact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Liu Sen</cp:lastModifiedBy>
  <cp:revision>112</cp:revision>
  <dcterms:created xsi:type="dcterms:W3CDTF">2015-02-19T23:46:49Z</dcterms:created>
  <dcterms:modified xsi:type="dcterms:W3CDTF">2019-04-28T00:06:09Z</dcterms:modified>
</cp:coreProperties>
</file>