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0" r:id="rId3"/>
    <p:sldId id="265" r:id="rId4"/>
    <p:sldId id="296" r:id="rId5"/>
    <p:sldId id="266" r:id="rId6"/>
    <p:sldId id="294" r:id="rId7"/>
    <p:sldId id="297" r:id="rId8"/>
    <p:sldId id="298" r:id="rId9"/>
    <p:sldId id="300" r:id="rId10"/>
    <p:sldId id="292" r:id="rId11"/>
    <p:sldId id="302" r:id="rId12"/>
    <p:sldId id="301" r:id="rId13"/>
    <p:sldId id="291" r:id="rId14"/>
    <p:sldId id="303" r:id="rId15"/>
    <p:sldId id="304" r:id="rId16"/>
    <p:sldId id="288" r:id="rId17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14F"/>
    <a:srgbClr val="0174AB"/>
    <a:srgbClr val="666666"/>
    <a:srgbClr val="BFC0C0"/>
    <a:srgbClr val="9F9D9A"/>
    <a:srgbClr val="0A377B"/>
    <a:srgbClr val="000000"/>
    <a:srgbClr val="083F80"/>
    <a:srgbClr val="1F497D"/>
    <a:srgbClr val="967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35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1435" y="48"/>
      </p:cViewPr>
      <p:guideLst>
        <p:guide orient="horz" pos="255"/>
        <p:guide pos="5125"/>
        <p:guide pos="1519"/>
        <p:guide orient="horz" pos="1139"/>
        <p:guide orient="horz" pos="2319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4/5/2019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4/5/2019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4/5/2019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4/5/2019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4/5/2019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4/5/2019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4/5/2019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4/5/2019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4/5/2019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4/5/2019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4/5/2019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4/5/2019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4/5/2019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4/5/2019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4/5/2019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4/5/2019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4/5/2019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4/5/2019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4/5/2019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4/5/2019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4/5/2019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4/5/2019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4/5/2019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4/5/2019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1227155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98585" y="1920101"/>
            <a:ext cx="8346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spc="300" dirty="0" err="1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Probase</a:t>
            </a:r>
            <a:r>
              <a:rPr lang="en-US" altLang="zh-CN" sz="3600" spc="3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: A Probabilistic Taxonomy for Text Understanding</a:t>
            </a:r>
          </a:p>
        </p:txBody>
      </p:sp>
      <p:sp>
        <p:nvSpPr>
          <p:cNvPr id="23" name="矩形 22"/>
          <p:cNvSpPr/>
          <p:nvPr/>
        </p:nvSpPr>
        <p:spPr>
          <a:xfrm>
            <a:off x="2856469" y="4244741"/>
            <a:ext cx="1354725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演讲人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856469" y="4766234"/>
            <a:ext cx="1354725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72116" y="4260101"/>
            <a:ext cx="3081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刘森</a:t>
            </a:r>
            <a:r>
              <a:rPr lang="en-US" altLang="zh-HK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K" sz="2000" spc="300" dirty="0">
                <a:solidFill>
                  <a:schemeClr val="bg2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MF1833040</a:t>
            </a:r>
            <a:endParaRPr lang="zh-HK" altLang="en-US" sz="2000" spc="300" dirty="0">
              <a:solidFill>
                <a:schemeClr val="bg2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372116" y="4781594"/>
            <a:ext cx="3210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郭宇 </a:t>
            </a:r>
            <a:r>
              <a:rPr lang="en-US" altLang="zh-CN" sz="2000" spc="300" dirty="0">
                <a:solidFill>
                  <a:schemeClr val="bg2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MG1833101</a:t>
            </a:r>
            <a:endParaRPr lang="zh-HK" altLang="en-US" sz="2000" spc="300" dirty="0">
              <a:solidFill>
                <a:schemeClr val="bg2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9B1D127D-8CF6-4AB2-81AB-19CE6934396D}"/>
              </a:ext>
            </a:extLst>
          </p:cNvPr>
          <p:cNvSpPr/>
          <p:nvPr/>
        </p:nvSpPr>
        <p:spPr>
          <a:xfrm>
            <a:off x="0" y="0"/>
            <a:ext cx="9144000" cy="1045910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37BC4C-78A3-4E72-9BDC-3B9E112E32D8}"/>
              </a:ext>
            </a:extLst>
          </p:cNvPr>
          <p:cNvSpPr txBox="1"/>
          <p:nvPr/>
        </p:nvSpPr>
        <p:spPr>
          <a:xfrm>
            <a:off x="351460" y="276468"/>
            <a:ext cx="4220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分类法构造</a:t>
            </a:r>
            <a:endParaRPr lang="zh-HK" altLang="en-US" sz="3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EF3146-AF53-4E7D-B08E-98114A1DA141}"/>
              </a:ext>
            </a:extLst>
          </p:cNvPr>
          <p:cNvSpPr/>
          <p:nvPr/>
        </p:nvSpPr>
        <p:spPr>
          <a:xfrm>
            <a:off x="545502" y="2012147"/>
            <a:ext cx="8258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我们将分类法建模为</a:t>
            </a:r>
            <a:r>
              <a:rPr lang="en-US" altLang="zh-CN" sz="2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DAG(</a:t>
            </a:r>
            <a:r>
              <a:rPr lang="zh-CN" altLang="en-US" sz="2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有向无环图</a:t>
            </a:r>
            <a:r>
              <a:rPr lang="en-US" altLang="zh-CN" sz="2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，节点代表的是概念或者实例，有向边代表</a:t>
            </a:r>
            <a:r>
              <a:rPr lang="en-US" altLang="zh-CN" sz="24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关系。</a:t>
            </a:r>
            <a:r>
              <a:rPr lang="en-US" altLang="zh-HK" sz="2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HK" altLang="zh-HK" sz="24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461C19-5B77-4CC7-9998-D36A08168B44}"/>
              </a:ext>
            </a:extLst>
          </p:cNvPr>
          <p:cNvSpPr/>
          <p:nvPr/>
        </p:nvSpPr>
        <p:spPr>
          <a:xfrm>
            <a:off x="545502" y="3237674"/>
            <a:ext cx="82588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/>
              <a:t>若有向边</a:t>
            </a:r>
            <a:r>
              <a:rPr lang="en-US" altLang="zh-CN" sz="2000" dirty="0"/>
              <a:t>(</a:t>
            </a:r>
            <a:r>
              <a:rPr lang="en-US" altLang="zh-CN" sz="2000" dirty="0" err="1"/>
              <a:t>u,v</a:t>
            </a:r>
            <a:r>
              <a:rPr lang="en-US" altLang="zh-CN" sz="2000" dirty="0"/>
              <a:t>)</a:t>
            </a:r>
            <a:r>
              <a:rPr lang="zh-CN" altLang="en-US" sz="2000" dirty="0"/>
              <a:t>连接节点</a:t>
            </a:r>
            <a:r>
              <a:rPr lang="en-US" altLang="zh-CN" sz="2000" dirty="0"/>
              <a:t>u</a:t>
            </a:r>
            <a:r>
              <a:rPr lang="zh-CN" altLang="en-US" sz="2000" dirty="0"/>
              <a:t>和</a:t>
            </a:r>
            <a:r>
              <a:rPr lang="en-US" altLang="zh-CN" sz="2000" dirty="0"/>
              <a:t>v</a:t>
            </a:r>
            <a:r>
              <a:rPr lang="zh-CN" altLang="en-US" sz="2000" dirty="0"/>
              <a:t>，则意味着</a:t>
            </a:r>
            <a:r>
              <a:rPr lang="en-US" altLang="zh-CN" sz="2000" dirty="0"/>
              <a:t>u</a:t>
            </a:r>
            <a:r>
              <a:rPr lang="zh-CN" altLang="en-US" sz="2000" dirty="0"/>
              <a:t>是</a:t>
            </a:r>
            <a:r>
              <a:rPr lang="en-US" altLang="zh-CN" sz="2000" dirty="0"/>
              <a:t>v</a:t>
            </a:r>
            <a:r>
              <a:rPr lang="zh-CN" altLang="en-US" sz="2000" dirty="0"/>
              <a:t>的超概念。如果图中的某一节点没有出边，则该节点肯定是一个实例。</a:t>
            </a:r>
            <a:endParaRPr lang="en-US" altLang="zh-CN" sz="2000" dirty="0"/>
          </a:p>
          <a:p>
            <a:pPr algn="just"/>
            <a:r>
              <a:rPr lang="zh-CN" altLang="en-US" sz="2000" dirty="0"/>
              <a:t>在</a:t>
            </a:r>
            <a:r>
              <a:rPr lang="en-US" altLang="zh-CN" sz="2000" dirty="0"/>
              <a:t>DAG</a:t>
            </a:r>
            <a:r>
              <a:rPr lang="zh-CN" altLang="en-US" sz="2000" dirty="0"/>
              <a:t>中，我们还要把相同的节点合并，但是在合并的时候会出现同一个词多个意义的问题，这是我们要着重考虑的地方。</a:t>
            </a:r>
            <a:endParaRPr lang="en-US" altLang="zh-CN" sz="2000" dirty="0"/>
          </a:p>
          <a:p>
            <a:pPr algn="just"/>
            <a:endParaRPr lang="en-US" altLang="zh-CN" sz="2000" dirty="0"/>
          </a:p>
          <a:p>
            <a:pPr algn="just"/>
            <a:r>
              <a:rPr lang="zh-CN" altLang="en-US" sz="2000" dirty="0"/>
              <a:t>比如</a:t>
            </a:r>
            <a:r>
              <a:rPr lang="en-US" altLang="zh-CN" sz="2000" dirty="0">
                <a:solidFill>
                  <a:srgbClr val="FF0000"/>
                </a:solidFill>
              </a:rPr>
              <a:t>(fruit, apple)</a:t>
            </a:r>
            <a:r>
              <a:rPr lang="zh-CN" altLang="en-US" sz="2000" dirty="0"/>
              <a:t>和</a:t>
            </a:r>
            <a:r>
              <a:rPr lang="en-US" altLang="zh-CN" sz="2000" dirty="0">
                <a:solidFill>
                  <a:srgbClr val="FF0000"/>
                </a:solidFill>
              </a:rPr>
              <a:t>(companies, apple)</a:t>
            </a:r>
            <a:r>
              <a:rPr lang="zh-CN" altLang="en-US" sz="2000" dirty="0"/>
              <a:t>就无法合并。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45869964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9B1D127D-8CF6-4AB2-81AB-19CE6934396D}"/>
              </a:ext>
            </a:extLst>
          </p:cNvPr>
          <p:cNvSpPr/>
          <p:nvPr/>
        </p:nvSpPr>
        <p:spPr>
          <a:xfrm>
            <a:off x="0" y="0"/>
            <a:ext cx="9144000" cy="1045910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37BC4C-78A3-4E72-9BDC-3B9E112E32D8}"/>
              </a:ext>
            </a:extLst>
          </p:cNvPr>
          <p:cNvSpPr txBox="1"/>
          <p:nvPr/>
        </p:nvSpPr>
        <p:spPr>
          <a:xfrm>
            <a:off x="351460" y="276468"/>
            <a:ext cx="4220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分类法构造</a:t>
            </a:r>
            <a:endParaRPr lang="zh-HK" altLang="en-US" sz="3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BCDB48-DBDD-42C4-82DD-5D6D5560C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9325"/>
            <a:ext cx="4572000" cy="32514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F6EBE0-1F6B-45F9-A7DA-681AE6B28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31496"/>
            <a:ext cx="4572000" cy="471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02301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64BB3906-69C6-4492-A447-7ABA80D387F1}"/>
              </a:ext>
            </a:extLst>
          </p:cNvPr>
          <p:cNvGrpSpPr/>
          <p:nvPr/>
        </p:nvGrpSpPr>
        <p:grpSpPr>
          <a:xfrm>
            <a:off x="1559719" y="2568507"/>
            <a:ext cx="7336309" cy="1720986"/>
            <a:chOff x="1184275" y="2717410"/>
            <a:chExt cx="7336309" cy="1720986"/>
          </a:xfrm>
        </p:grpSpPr>
        <p:grpSp>
          <p:nvGrpSpPr>
            <p:cNvPr id="16" name="Group 4">
              <a:extLst>
                <a:ext uri="{FF2B5EF4-FFF2-40B4-BE49-F238E27FC236}">
                  <a16:creationId xmlns:a16="http://schemas.microsoft.com/office/drawing/2014/main" id="{46BE09DD-2F5F-466E-842F-620BF7D2949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6F066E50-B33B-4494-9A71-63F9FAA0B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CF867BEB-B1E7-4540-B275-05B3FE2BE3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FCB5305-3A36-4059-8082-B0A63D382575}"/>
                </a:ext>
              </a:extLst>
            </p:cNvPr>
            <p:cNvSpPr txBox="1"/>
            <p:nvPr/>
          </p:nvSpPr>
          <p:spPr>
            <a:xfrm>
              <a:off x="3962505" y="3032096"/>
              <a:ext cx="45580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概率模型构造</a:t>
              </a:r>
              <a:endParaRPr lang="zh-HK" altLang="en-US" sz="4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903937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9B1D127D-8CF6-4AB2-81AB-19CE6934396D}"/>
              </a:ext>
            </a:extLst>
          </p:cNvPr>
          <p:cNvSpPr/>
          <p:nvPr/>
        </p:nvSpPr>
        <p:spPr>
          <a:xfrm>
            <a:off x="0" y="0"/>
            <a:ext cx="9144000" cy="1045910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37BC4C-78A3-4E72-9BDC-3B9E112E32D8}"/>
              </a:ext>
            </a:extLst>
          </p:cNvPr>
          <p:cNvSpPr txBox="1"/>
          <p:nvPr/>
        </p:nvSpPr>
        <p:spPr>
          <a:xfrm>
            <a:off x="351460" y="276468"/>
            <a:ext cx="4220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概率模型构造</a:t>
            </a:r>
            <a:endParaRPr lang="zh-HK" altLang="en-US" sz="3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EF3146-AF53-4E7D-B08E-98114A1DA141}"/>
              </a:ext>
            </a:extLst>
          </p:cNvPr>
          <p:cNvSpPr/>
          <p:nvPr/>
        </p:nvSpPr>
        <p:spPr>
          <a:xfrm>
            <a:off x="558565" y="1614958"/>
            <a:ext cx="82588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知识并不是非黑即白。删除所有的不确定性不仅是不可能的，而且是有害的，所以我们要对噪声数据物尽其用，文章中所使用的的概率框架模型主要分为两块。</a:t>
            </a:r>
            <a:endParaRPr lang="en-US" altLang="zh-CN" sz="24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altLang="zh-HK" sz="2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HK" altLang="zh-HK" sz="24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3237269-C972-4B96-9995-F21AE713B360}"/>
              </a:ext>
            </a:extLst>
          </p:cNvPr>
          <p:cNvSpPr/>
          <p:nvPr/>
        </p:nvSpPr>
        <p:spPr>
          <a:xfrm>
            <a:off x="558563" y="2565386"/>
            <a:ext cx="8258864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endParaRPr lang="en-US" altLang="zh-CN" sz="24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合理性</a:t>
            </a:r>
            <a:endParaRPr lang="en-US" altLang="zh-CN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endParaRPr lang="en-US" altLang="zh-CN" sz="1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在许多例子中，对与错没有明确的界限，额外的数据来源也不是很可靠。所以如果我们要确定</a:t>
            </a:r>
            <a:r>
              <a:rPr lang="en-US" altLang="zh-CN" sz="20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关系的合理性，就必须要考虑到所有的句子中相关的</a:t>
            </a:r>
            <a:r>
              <a:rPr lang="en-US" altLang="zh-CN" sz="20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的关系。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对不同的噪声模型，</a:t>
            </a: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的计算是不同的，但是</a:t>
            </a:r>
            <a:r>
              <a:rPr lang="en-US" altLang="zh-CN" sz="20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关系的合理性由下式给出。</a:t>
            </a:r>
            <a:endParaRPr lang="en-US" altLang="zh-CN" sz="32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endParaRPr lang="en-US" altLang="zh-CN" sz="24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endParaRPr lang="en-US" altLang="zh-CN" sz="24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37566C-3090-498D-8F3C-A9F15311A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5243042"/>
            <a:ext cx="54673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9887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9B1D127D-8CF6-4AB2-81AB-19CE6934396D}"/>
              </a:ext>
            </a:extLst>
          </p:cNvPr>
          <p:cNvSpPr/>
          <p:nvPr/>
        </p:nvSpPr>
        <p:spPr>
          <a:xfrm>
            <a:off x="0" y="0"/>
            <a:ext cx="9144000" cy="1045910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37BC4C-78A3-4E72-9BDC-3B9E112E32D8}"/>
              </a:ext>
            </a:extLst>
          </p:cNvPr>
          <p:cNvSpPr txBox="1"/>
          <p:nvPr/>
        </p:nvSpPr>
        <p:spPr>
          <a:xfrm>
            <a:off x="351460" y="276468"/>
            <a:ext cx="4220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概率模型构造</a:t>
            </a:r>
            <a:endParaRPr lang="zh-HK" altLang="en-US" sz="3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EF3146-AF53-4E7D-B08E-98114A1DA141}"/>
              </a:ext>
            </a:extLst>
          </p:cNvPr>
          <p:cNvSpPr/>
          <p:nvPr/>
        </p:nvSpPr>
        <p:spPr>
          <a:xfrm>
            <a:off x="558565" y="1614958"/>
            <a:ext cx="82588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知识并不是非黑即白。删除所有的不确定性不仅是不可能的，而且是有害的，所以我们要对噪声数据物尽其用，文章中所使用的的概率框架模型主要分为两块。</a:t>
            </a:r>
            <a:endParaRPr lang="en-US" altLang="zh-CN" sz="24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altLang="zh-HK" sz="2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HK" altLang="zh-HK" sz="24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3237269-C972-4B96-9995-F21AE713B360}"/>
              </a:ext>
            </a:extLst>
          </p:cNvPr>
          <p:cNvSpPr/>
          <p:nvPr/>
        </p:nvSpPr>
        <p:spPr>
          <a:xfrm>
            <a:off x="558563" y="2565386"/>
            <a:ext cx="82588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endParaRPr lang="en-US" altLang="zh-CN" sz="24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典型性</a:t>
            </a:r>
            <a:endParaRPr lang="en-US" altLang="zh-CN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endParaRPr lang="en-US" altLang="zh-CN" sz="1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合理性，概率模型的构造还需要典型性。典型性是用来判断子实例和概念之间的相关程度。比如（知更鸟，鸟）的相关程度比（知更鸟，鸵鸟）要大的多，从而我们就可以判断出知更鸟与鸟的相关性更大。推导方式如下</a:t>
            </a:r>
            <a:endParaRPr lang="en-US" altLang="zh-CN" sz="32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endParaRPr lang="en-US" altLang="zh-CN" sz="24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endParaRPr lang="en-US" altLang="zh-CN" sz="24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641EF61-F703-4EBF-B8E0-B895B9392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4934420"/>
            <a:ext cx="38195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45248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HK" altLang="en-US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rgbClr val="0174AB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846310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9B1D127D-8CF6-4AB2-81AB-19CE6934396D}"/>
              </a:ext>
            </a:extLst>
          </p:cNvPr>
          <p:cNvSpPr/>
          <p:nvPr/>
        </p:nvSpPr>
        <p:spPr>
          <a:xfrm>
            <a:off x="0" y="0"/>
            <a:ext cx="9144000" cy="1045910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37BC4C-78A3-4E72-9BDC-3B9E112E32D8}"/>
              </a:ext>
            </a:extLst>
          </p:cNvPr>
          <p:cNvSpPr txBox="1"/>
          <p:nvPr/>
        </p:nvSpPr>
        <p:spPr>
          <a:xfrm>
            <a:off x="351460" y="276468"/>
            <a:ext cx="4220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3200" b="1" spc="3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Probase</a:t>
            </a:r>
            <a:r>
              <a:rPr lang="zh-CN" altLang="en-US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HK" altLang="en-US" sz="3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817A607-C21C-485A-B958-4760A61ACFF4}"/>
              </a:ext>
            </a:extLst>
          </p:cNvPr>
          <p:cNvSpPr/>
          <p:nvPr/>
        </p:nvSpPr>
        <p:spPr>
          <a:xfrm>
            <a:off x="601102" y="2449269"/>
            <a:ext cx="76753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2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Probase</a:t>
            </a:r>
            <a:r>
              <a:rPr lang="zh-CN" altLang="en-US" sz="2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是一种基于概率的概念分类法。</a:t>
            </a:r>
            <a:endParaRPr lang="en-US" altLang="zh-CN" sz="28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zh-CN" altLang="en-US" sz="2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它包含自动从</a:t>
            </a:r>
            <a:r>
              <a:rPr lang="en-US" altLang="zh-CN" sz="2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16.8</a:t>
            </a:r>
            <a:r>
              <a:rPr lang="zh-CN" altLang="en-US" sz="2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亿个网页中获得的</a:t>
            </a:r>
            <a:r>
              <a:rPr lang="en-US" altLang="zh-CN" sz="2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270</a:t>
            </a:r>
            <a:r>
              <a:rPr lang="zh-CN" altLang="en-US" sz="2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万个概念。 与将知识视为黑白的传统分类法不同，它使用概率来模拟其包含的不一致，模糊和不确定的信息。 </a:t>
            </a:r>
            <a:endParaRPr lang="zh-HK" altLang="zh-HK" sz="28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0663224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1249190" y="1560508"/>
            <a:ext cx="1117600" cy="132343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z="80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87811" y="1683618"/>
            <a:ext cx="5207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采用了新框架：采用了一种使用迭代算法来在</a:t>
            </a:r>
            <a:r>
              <a:rPr lang="en-US" altLang="zh-CN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文本中提取</a:t>
            </a:r>
            <a:r>
              <a:rPr lang="en-US" altLang="zh-CN" sz="16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（类属关系）对，并且使用一个分类构造算法把这些对连接成一个层次结构，这种分类法精度很高</a:t>
            </a:r>
            <a:r>
              <a:rPr lang="en-US" altLang="zh-CN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(92.8%)</a:t>
            </a:r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HK" altLang="zh-HK" sz="1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687811" y="3121544"/>
            <a:ext cx="5207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基于概率：</a:t>
            </a:r>
            <a:r>
              <a:rPr lang="en-US" altLang="zh-CN" sz="16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Probase</a:t>
            </a:r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中的知识不再是黑白分明。 每个事实或关系都与一些概率相关联，以衡量其合理性和典型性。这种概率处理使</a:t>
            </a:r>
            <a:r>
              <a:rPr lang="en-US" altLang="zh-CN" sz="16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Probase</a:t>
            </a:r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能够更好地捕获人类语言的语义（参见第</a:t>
            </a:r>
            <a:r>
              <a:rPr lang="en-US" altLang="zh-CN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节）。</a:t>
            </a:r>
            <a:endParaRPr lang="zh-HK" altLang="zh-HK" sz="1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49190" y="2998434"/>
            <a:ext cx="1117600" cy="132343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z="80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687811" y="4758883"/>
            <a:ext cx="5207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概念空间巨大：</a:t>
            </a:r>
            <a:r>
              <a:rPr lang="en-US" altLang="zh-CN" sz="16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Probase</a:t>
            </a:r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完全由</a:t>
            </a:r>
            <a:r>
              <a:rPr lang="en-US" altLang="zh-CN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</a:t>
            </a:r>
            <a:r>
              <a:rPr lang="en-US" altLang="zh-CN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文本自动构建，其概念空间大概有</a:t>
            </a:r>
            <a:r>
              <a:rPr lang="en-US" altLang="zh-CN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270</a:t>
            </a:r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万个概念，比</a:t>
            </a:r>
            <a:r>
              <a:rPr lang="en-US" altLang="zh-CN" sz="16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YAGo</a:t>
            </a:r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en-US" altLang="zh-CN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倍。</a:t>
            </a:r>
            <a:endParaRPr lang="zh-HK" altLang="zh-HK" sz="1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249190" y="4635772"/>
            <a:ext cx="1117600" cy="132343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z="80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9144000" cy="1045910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D96F3FB-846A-47FE-9379-0A3E1EF9A094}"/>
              </a:ext>
            </a:extLst>
          </p:cNvPr>
          <p:cNvSpPr txBox="1"/>
          <p:nvPr/>
        </p:nvSpPr>
        <p:spPr>
          <a:xfrm>
            <a:off x="351460" y="276468"/>
            <a:ext cx="4220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pc="3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Probase</a:t>
            </a:r>
            <a:r>
              <a:rPr lang="zh-CN" altLang="en-US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endParaRPr lang="zh-HK" altLang="en-US" sz="3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1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003007" y="173593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377573" y="2174246"/>
            <a:ext cx="2667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信息提取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377582" y="3072823"/>
            <a:ext cx="2667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分类法构造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377582" y="3971400"/>
            <a:ext cx="3262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概率模型构造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35920" y="2197034"/>
            <a:ext cx="1947861" cy="1940713"/>
            <a:chOff x="1709739" y="2636838"/>
            <a:chExt cx="1590160" cy="1584325"/>
          </a:xfrm>
          <a:effectLst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81113" y="4137747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pc="300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CONTANTS</a:t>
            </a:r>
            <a:endParaRPr lang="zh-HK" altLang="en-US" sz="2800" b="1" spc="300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829150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7336309" cy="1720986"/>
            <a:chOff x="1184275" y="2717410"/>
            <a:chExt cx="7336309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962505" y="3032096"/>
              <a:ext cx="45580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信息提取</a:t>
              </a:r>
              <a:endParaRPr lang="zh-HK" altLang="en-US" sz="4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175742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9B1D127D-8CF6-4AB2-81AB-19CE6934396D}"/>
              </a:ext>
            </a:extLst>
          </p:cNvPr>
          <p:cNvSpPr/>
          <p:nvPr/>
        </p:nvSpPr>
        <p:spPr>
          <a:xfrm>
            <a:off x="0" y="0"/>
            <a:ext cx="9144000" cy="1045910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37BC4C-78A3-4E72-9BDC-3B9E112E32D8}"/>
              </a:ext>
            </a:extLst>
          </p:cNvPr>
          <p:cNvSpPr txBox="1"/>
          <p:nvPr/>
        </p:nvSpPr>
        <p:spPr>
          <a:xfrm>
            <a:off x="351460" y="276468"/>
            <a:ext cx="4220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信息提取</a:t>
            </a:r>
            <a:endParaRPr lang="zh-HK" altLang="en-US" sz="3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EF3146-AF53-4E7D-B08E-98114A1DA141}"/>
              </a:ext>
            </a:extLst>
          </p:cNvPr>
          <p:cNvSpPr/>
          <p:nvPr/>
        </p:nvSpPr>
        <p:spPr>
          <a:xfrm>
            <a:off x="558565" y="1528822"/>
            <a:ext cx="8258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句法迭代：</a:t>
            </a:r>
            <a:endParaRPr lang="en-US" altLang="zh-CN" sz="24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altLang="zh-HK" sz="2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HK" altLang="zh-HK" sz="24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64AF2DB-A91D-4B86-899E-44E8AB1D0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32" y="2087132"/>
            <a:ext cx="6619935" cy="24110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E460BD2-638F-421F-9BF3-26D39571FECA}"/>
              </a:ext>
            </a:extLst>
          </p:cNvPr>
          <p:cNvSpPr/>
          <p:nvPr/>
        </p:nvSpPr>
        <p:spPr>
          <a:xfrm>
            <a:off x="558565" y="4642540"/>
            <a:ext cx="82588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zh-CN" sz="2000" dirty="0"/>
              <a:t>使用上述赫斯特模式，我们可以从文本中获取知识。 </a:t>
            </a:r>
            <a:endParaRPr lang="en-US" altLang="zh-CN" sz="2000" dirty="0"/>
          </a:p>
          <a:p>
            <a:pPr lvl="0" algn="just"/>
            <a:r>
              <a:rPr lang="zh-CN" altLang="zh-CN" sz="2000" dirty="0"/>
              <a:t>例如</a:t>
            </a:r>
            <a:r>
              <a:rPr lang="zh-CN" altLang="en-US" sz="2000" dirty="0"/>
              <a:t>，</a:t>
            </a:r>
            <a:r>
              <a:rPr lang="en-US" altLang="zh-CN" sz="2000" dirty="0"/>
              <a:t>“... domestic animals such as cats ...”</a:t>
            </a:r>
            <a:r>
              <a:rPr lang="zh-CN" altLang="zh-CN" sz="2000" dirty="0"/>
              <a:t>，我们获得了这样的关系：</a:t>
            </a:r>
            <a:r>
              <a:rPr lang="en-US" altLang="zh-CN" sz="2000" dirty="0"/>
              <a:t>“cat </a:t>
            </a:r>
            <a:r>
              <a:rPr lang="en-US" altLang="zh-CN" sz="2000" dirty="0" err="1"/>
              <a:t>isA</a:t>
            </a:r>
            <a:r>
              <a:rPr lang="en-US" altLang="zh-CN" sz="2000" dirty="0"/>
              <a:t> animal”</a:t>
            </a:r>
            <a:r>
              <a:rPr lang="zh-CN" altLang="zh-CN" sz="2000" dirty="0"/>
              <a:t>。 </a:t>
            </a:r>
            <a:endParaRPr lang="en-US" altLang="zh-CN" sz="2000" dirty="0"/>
          </a:p>
          <a:p>
            <a:pPr lvl="0" algn="just"/>
            <a:r>
              <a:rPr lang="zh-CN" altLang="zh-CN" sz="2000" dirty="0"/>
              <a:t>句法迭代的思想是，为了找到更多的关系，我们需要更多的句法模式。 因此，我们</a:t>
            </a:r>
            <a:r>
              <a:rPr lang="zh-CN" altLang="en-US" sz="2000" dirty="0"/>
              <a:t>要从</a:t>
            </a:r>
            <a:r>
              <a:rPr lang="zh-CN" altLang="zh-CN" sz="2000" dirty="0"/>
              <a:t>当前</a:t>
            </a:r>
            <a:r>
              <a:rPr lang="zh-CN" altLang="en-US" sz="2000" dirty="0"/>
              <a:t>的</a:t>
            </a:r>
            <a:r>
              <a:rPr lang="zh-CN" altLang="zh-CN" sz="2000" dirty="0"/>
              <a:t>isA对</a:t>
            </a:r>
            <a:r>
              <a:rPr lang="zh-CN" altLang="en-US" sz="2000" dirty="0"/>
              <a:t>中找到</a:t>
            </a:r>
            <a:r>
              <a:rPr lang="zh-CN" altLang="zh-CN" sz="2000" dirty="0"/>
              <a:t>更多句法模式，并使用它们来获得更多的isA对。</a:t>
            </a:r>
            <a:endParaRPr lang="zh-HK" altLang="zh-HK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4068233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9B1D127D-8CF6-4AB2-81AB-19CE6934396D}"/>
              </a:ext>
            </a:extLst>
          </p:cNvPr>
          <p:cNvSpPr/>
          <p:nvPr/>
        </p:nvSpPr>
        <p:spPr>
          <a:xfrm>
            <a:off x="0" y="0"/>
            <a:ext cx="9144000" cy="1045910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37BC4C-78A3-4E72-9BDC-3B9E112E32D8}"/>
              </a:ext>
            </a:extLst>
          </p:cNvPr>
          <p:cNvSpPr txBox="1"/>
          <p:nvPr/>
        </p:nvSpPr>
        <p:spPr>
          <a:xfrm>
            <a:off x="351460" y="276468"/>
            <a:ext cx="4220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信息提取</a:t>
            </a:r>
            <a:endParaRPr lang="zh-HK" altLang="en-US" sz="3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EF3146-AF53-4E7D-B08E-98114A1DA141}"/>
              </a:ext>
            </a:extLst>
          </p:cNvPr>
          <p:cNvSpPr/>
          <p:nvPr/>
        </p:nvSpPr>
        <p:spPr>
          <a:xfrm>
            <a:off x="558565" y="1528822"/>
            <a:ext cx="8258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但是句法迭代仍有局限性</a:t>
            </a:r>
            <a:endParaRPr lang="en-US" altLang="zh-CN" sz="24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altLang="zh-HK" sz="2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HK" altLang="zh-HK" sz="24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460BD2-638F-421F-9BF3-26D39571FECA}"/>
              </a:ext>
            </a:extLst>
          </p:cNvPr>
          <p:cNvSpPr/>
          <p:nvPr/>
        </p:nvSpPr>
        <p:spPr>
          <a:xfrm>
            <a:off x="558566" y="2105561"/>
            <a:ext cx="825886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2000" dirty="0"/>
              <a:t> “... animals other than dogs such as cats ...”.</a:t>
            </a:r>
          </a:p>
          <a:p>
            <a:pPr lvl="0" algn="just"/>
            <a:r>
              <a:rPr lang="zh-CN" altLang="en-US" sz="2000" dirty="0"/>
              <a:t>如果只通过句法迭代，我们就会提取出</a:t>
            </a:r>
            <a:r>
              <a:rPr lang="en-US" altLang="zh-CN" sz="2000" dirty="0"/>
              <a:t>(cat </a:t>
            </a:r>
            <a:r>
              <a:rPr lang="en-US" altLang="zh-CN" sz="2000" dirty="0" err="1"/>
              <a:t>isA</a:t>
            </a:r>
            <a:r>
              <a:rPr lang="en-US" altLang="zh-CN" sz="2000" dirty="0"/>
              <a:t> dog)</a:t>
            </a:r>
            <a:r>
              <a:rPr lang="zh-CN" altLang="en-US" sz="2000" dirty="0"/>
              <a:t>而不是</a:t>
            </a:r>
            <a:r>
              <a:rPr lang="en-US" altLang="zh-CN" sz="2000" dirty="0"/>
              <a:t>(cat </a:t>
            </a:r>
            <a:r>
              <a:rPr lang="en-US" altLang="zh-CN" sz="2000" dirty="0" err="1"/>
              <a:t>isA</a:t>
            </a:r>
            <a:r>
              <a:rPr lang="en-US" altLang="zh-CN" sz="2000" dirty="0"/>
              <a:t> animal)</a:t>
            </a:r>
          </a:p>
          <a:p>
            <a:pPr lvl="0" algn="just"/>
            <a:r>
              <a:rPr lang="zh-CN" altLang="zh-CN" sz="2000" dirty="0"/>
              <a:t>因为句法结构本质上是模糊的，所以在这种情况下重新定义句法规则也无济于事。</a:t>
            </a:r>
            <a:r>
              <a:rPr lang="en-US" altLang="zh-CN" sz="2000" dirty="0"/>
              <a:t> </a:t>
            </a:r>
            <a:endParaRPr lang="zh-HK" altLang="zh-HK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B96D2C6-EE9C-4AB1-96E9-F200D4459D82}"/>
              </a:ext>
            </a:extLst>
          </p:cNvPr>
          <p:cNvSpPr/>
          <p:nvPr/>
        </p:nvSpPr>
        <p:spPr>
          <a:xfrm>
            <a:off x="558565" y="3590240"/>
            <a:ext cx="8258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r>
              <a:rPr lang="en-US" altLang="zh-CN" sz="2400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Probase</a:t>
            </a:r>
            <a:r>
              <a:rPr lang="zh-CN" altLang="en-US" sz="2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选择在语义层面上进行迭代学习</a:t>
            </a:r>
            <a:endParaRPr lang="en-US" altLang="zh-CN" sz="24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altLang="zh-HK" sz="2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HK" altLang="zh-HK" sz="24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461C19-5B77-4CC7-9998-D36A08168B44}"/>
              </a:ext>
            </a:extLst>
          </p:cNvPr>
          <p:cNvSpPr/>
          <p:nvPr/>
        </p:nvSpPr>
        <p:spPr>
          <a:xfrm>
            <a:off x="558565" y="4165138"/>
            <a:ext cx="82588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/>
              <a:t>对于同样的句子来说，</a:t>
            </a:r>
            <a:r>
              <a:rPr lang="en-US" altLang="zh-CN" sz="2000" dirty="0" err="1"/>
              <a:t>Probase</a:t>
            </a:r>
            <a:r>
              <a:rPr lang="zh-CN" altLang="en-US" sz="2000" dirty="0"/>
              <a:t>意识到有两种可能的</a:t>
            </a:r>
            <a:r>
              <a:rPr lang="en-US" altLang="zh-CN" sz="2000" dirty="0" err="1"/>
              <a:t>isA</a:t>
            </a:r>
            <a:r>
              <a:rPr lang="zh-CN" altLang="en-US" sz="2000" dirty="0"/>
              <a:t>对</a:t>
            </a:r>
            <a:r>
              <a:rPr lang="en-US" altLang="zh-CN" sz="2000" dirty="0"/>
              <a:t>(cat </a:t>
            </a:r>
            <a:r>
              <a:rPr lang="en-US" altLang="zh-CN" sz="2000" dirty="0" err="1"/>
              <a:t>isA</a:t>
            </a:r>
            <a:r>
              <a:rPr lang="en-US" altLang="zh-CN" sz="2000" dirty="0"/>
              <a:t> dog)</a:t>
            </a:r>
            <a:r>
              <a:rPr lang="zh-CN" altLang="en-US" sz="2000" dirty="0"/>
              <a:t>和</a:t>
            </a:r>
            <a:r>
              <a:rPr lang="en-US" altLang="zh-CN" sz="2000" dirty="0"/>
              <a:t>(cat </a:t>
            </a:r>
            <a:r>
              <a:rPr lang="en-US" altLang="zh-CN" sz="2000" dirty="0" err="1"/>
              <a:t>isA</a:t>
            </a:r>
            <a:r>
              <a:rPr lang="en-US" altLang="zh-CN" sz="2000" dirty="0"/>
              <a:t> animal)</a:t>
            </a:r>
            <a:r>
              <a:rPr lang="zh-CN" altLang="en-US" sz="2000" dirty="0"/>
              <a:t> ，它不能决定哪一个是更可能的。因此，该句子被丢弃。</a:t>
            </a:r>
            <a:endParaRPr lang="en-US" altLang="zh-CN" sz="2000" dirty="0"/>
          </a:p>
          <a:p>
            <a:pPr lvl="0" algn="just"/>
            <a:r>
              <a:rPr lang="zh-CN" altLang="en-US" sz="2000" dirty="0"/>
              <a:t>然 而，第二次迭代开始时，</a:t>
            </a:r>
            <a:r>
              <a:rPr lang="en-US" altLang="zh-CN" sz="2000" dirty="0" err="1"/>
              <a:t>Probase</a:t>
            </a:r>
            <a:r>
              <a:rPr lang="zh-CN" altLang="en-US" sz="2000" dirty="0"/>
              <a:t>知道了</a:t>
            </a:r>
            <a:r>
              <a:rPr lang="en-US" altLang="zh-CN" sz="2000" dirty="0"/>
              <a:t>(domestic animal </a:t>
            </a:r>
            <a:r>
              <a:rPr lang="en-US" altLang="zh-CN" sz="2000" dirty="0" err="1"/>
              <a:t>isA</a:t>
            </a:r>
            <a:r>
              <a:rPr lang="en-US" altLang="zh-CN" sz="2000" dirty="0"/>
              <a:t> animal)</a:t>
            </a:r>
            <a:r>
              <a:rPr lang="zh-CN" altLang="en-US" sz="2000" dirty="0"/>
              <a:t>，并且</a:t>
            </a:r>
            <a:r>
              <a:rPr lang="en-US" altLang="zh-CN" sz="2000" dirty="0"/>
              <a:t>(cat </a:t>
            </a:r>
            <a:r>
              <a:rPr lang="en-US" altLang="zh-CN" sz="2000" dirty="0" err="1"/>
              <a:t>isA</a:t>
            </a:r>
            <a:r>
              <a:rPr lang="en-US" altLang="zh-CN" sz="2000" dirty="0"/>
              <a:t> animal)</a:t>
            </a:r>
            <a:r>
              <a:rPr lang="zh-CN" altLang="en-US" sz="2000" dirty="0"/>
              <a:t> 的出现频率高于</a:t>
            </a:r>
            <a:r>
              <a:rPr lang="en-US" altLang="zh-CN" sz="2000" dirty="0"/>
              <a:t>(cat </a:t>
            </a:r>
            <a:r>
              <a:rPr lang="en-US" altLang="zh-CN" sz="2000" dirty="0" err="1"/>
              <a:t>isA</a:t>
            </a:r>
            <a:r>
              <a:rPr lang="en-US" altLang="zh-CN" sz="2000" dirty="0"/>
              <a:t> dog)</a:t>
            </a:r>
            <a:r>
              <a:rPr lang="zh-CN" altLang="en-US" sz="2000" dirty="0"/>
              <a:t>。当这种差异高于某一阈值的时候，</a:t>
            </a:r>
            <a:r>
              <a:rPr lang="en-US" altLang="zh-CN" sz="2000" dirty="0" err="1"/>
              <a:t>Probase</a:t>
            </a:r>
            <a:r>
              <a:rPr lang="en-US" altLang="zh-CN" sz="2000" dirty="0"/>
              <a:t> </a:t>
            </a:r>
            <a:r>
              <a:rPr lang="zh-CN" altLang="en-US" sz="2000" dirty="0"/>
              <a:t>可以自动选择出正确的</a:t>
            </a:r>
            <a:r>
              <a:rPr lang="en-US" altLang="zh-CN" sz="2000" dirty="0" err="1"/>
              <a:t>isA</a:t>
            </a:r>
            <a:r>
              <a:rPr lang="zh-CN" altLang="en-US" sz="2000" dirty="0"/>
              <a:t>对。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18898125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9B1D127D-8CF6-4AB2-81AB-19CE6934396D}"/>
              </a:ext>
            </a:extLst>
          </p:cNvPr>
          <p:cNvSpPr/>
          <p:nvPr/>
        </p:nvSpPr>
        <p:spPr>
          <a:xfrm>
            <a:off x="0" y="0"/>
            <a:ext cx="9144000" cy="1045910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37BC4C-78A3-4E72-9BDC-3B9E112E32D8}"/>
              </a:ext>
            </a:extLst>
          </p:cNvPr>
          <p:cNvSpPr txBox="1"/>
          <p:nvPr/>
        </p:nvSpPr>
        <p:spPr>
          <a:xfrm>
            <a:off x="351460" y="276468"/>
            <a:ext cx="4220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信息提取</a:t>
            </a:r>
            <a:endParaRPr lang="zh-HK" altLang="en-US" sz="3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2EC20A-6419-491A-A700-86E7A1B76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60" y="1478804"/>
            <a:ext cx="6871063" cy="5063539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B484C986-5A92-442F-ACF7-6119A6ABAA45}"/>
              </a:ext>
            </a:extLst>
          </p:cNvPr>
          <p:cNvSpPr/>
          <p:nvPr/>
        </p:nvSpPr>
        <p:spPr>
          <a:xfrm>
            <a:off x="6270171" y="3429000"/>
            <a:ext cx="2756263" cy="43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获得超概念和子概念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8B87EC8-B89C-4A54-8883-6D2862F57DFA}"/>
              </a:ext>
            </a:extLst>
          </p:cNvPr>
          <p:cNvCxnSpPr>
            <a:cxnSpLocks/>
          </p:cNvCxnSpPr>
          <p:nvPr/>
        </p:nvCxnSpPr>
        <p:spPr>
          <a:xfrm>
            <a:off x="5159829" y="3631474"/>
            <a:ext cx="1110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35177BD-1DE1-4FF1-87E8-2CE2F2E9BA5D}"/>
              </a:ext>
            </a:extLst>
          </p:cNvPr>
          <p:cNvSpPr/>
          <p:nvPr/>
        </p:nvSpPr>
        <p:spPr>
          <a:xfrm>
            <a:off x="6504523" y="3940187"/>
            <a:ext cx="2756263" cy="43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筛选超概念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CF29A85-EE84-4AF6-AA9C-EFCD3057DE55}"/>
              </a:ext>
            </a:extLst>
          </p:cNvPr>
          <p:cNvCxnSpPr>
            <a:cxnSpLocks/>
          </p:cNvCxnSpPr>
          <p:nvPr/>
        </p:nvCxnSpPr>
        <p:spPr>
          <a:xfrm>
            <a:off x="6035819" y="4155725"/>
            <a:ext cx="468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D18E5B2-2BDC-476D-95BC-1242E8662424}"/>
              </a:ext>
            </a:extLst>
          </p:cNvPr>
          <p:cNvSpPr/>
          <p:nvPr/>
        </p:nvSpPr>
        <p:spPr>
          <a:xfrm>
            <a:off x="6268934" y="4679976"/>
            <a:ext cx="2756263" cy="43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筛选子概念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2B32700-90C6-49EC-8F6E-13476B68D244}"/>
              </a:ext>
            </a:extLst>
          </p:cNvPr>
          <p:cNvCxnSpPr>
            <a:cxnSpLocks/>
          </p:cNvCxnSpPr>
          <p:nvPr/>
        </p:nvCxnSpPr>
        <p:spPr>
          <a:xfrm>
            <a:off x="5800230" y="4895514"/>
            <a:ext cx="468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5E3996A-A4FB-4942-B281-C003E47DF2CC}"/>
              </a:ext>
            </a:extLst>
          </p:cNvPr>
          <p:cNvSpPr/>
          <p:nvPr/>
        </p:nvSpPr>
        <p:spPr>
          <a:xfrm>
            <a:off x="4206240" y="5718927"/>
            <a:ext cx="2756263" cy="43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直到无法获得新</a:t>
            </a:r>
            <a:r>
              <a:rPr lang="en-US" altLang="zh-CN" dirty="0" err="1"/>
              <a:t>isA</a:t>
            </a:r>
            <a:r>
              <a:rPr lang="zh-CN" altLang="en-US" dirty="0"/>
              <a:t>对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E6B15C0-D259-4D1D-BCCF-1E20463F7117}"/>
              </a:ext>
            </a:extLst>
          </p:cNvPr>
          <p:cNvCxnSpPr>
            <a:cxnSpLocks/>
          </p:cNvCxnSpPr>
          <p:nvPr/>
        </p:nvCxnSpPr>
        <p:spPr>
          <a:xfrm>
            <a:off x="3552639" y="5958414"/>
            <a:ext cx="653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190770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02E2B15C-806E-482E-A8AA-715523172FEE}"/>
              </a:ext>
            </a:extLst>
          </p:cNvPr>
          <p:cNvGrpSpPr/>
          <p:nvPr/>
        </p:nvGrpSpPr>
        <p:grpSpPr>
          <a:xfrm>
            <a:off x="1559719" y="2568507"/>
            <a:ext cx="6879109" cy="1720986"/>
            <a:chOff x="1184275" y="2717410"/>
            <a:chExt cx="6879109" cy="1720986"/>
          </a:xfrm>
        </p:grpSpPr>
        <p:grpSp>
          <p:nvGrpSpPr>
            <p:cNvPr id="16" name="Group 4">
              <a:extLst>
                <a:ext uri="{FF2B5EF4-FFF2-40B4-BE49-F238E27FC236}">
                  <a16:creationId xmlns:a16="http://schemas.microsoft.com/office/drawing/2014/main" id="{1E51F3F6-CF86-4151-B50B-6924D3495F8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522AD9C8-CF28-4C47-9BEE-B888447ACC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C4989453-38F2-4A23-AB74-20C2287DA0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B1A0286-1146-4EFF-9EEB-CC4D76D424F6}"/>
                </a:ext>
              </a:extLst>
            </p:cNvPr>
            <p:cNvSpPr txBox="1"/>
            <p:nvPr/>
          </p:nvSpPr>
          <p:spPr>
            <a:xfrm>
              <a:off x="3505305" y="3032096"/>
              <a:ext cx="45580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分类法构造</a:t>
              </a:r>
              <a:endParaRPr lang="zh-HK" altLang="en-US" sz="4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832192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861</Words>
  <Application>Microsoft Office PowerPoint</Application>
  <PresentationFormat>全屏显示(4:3)</PresentationFormat>
  <Paragraphs>66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微软雅黑</vt:lpstr>
      <vt:lpstr>Arial</vt:lpstr>
      <vt:lpstr>Calibri</vt:lpstr>
      <vt:lpstr>Calibri Light</vt:lpstr>
      <vt:lpstr>Impact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HouND L</cp:lastModifiedBy>
  <cp:revision>143</cp:revision>
  <dcterms:created xsi:type="dcterms:W3CDTF">2015-02-19T23:46:49Z</dcterms:created>
  <dcterms:modified xsi:type="dcterms:W3CDTF">2019-05-04T10:09:17Z</dcterms:modified>
</cp:coreProperties>
</file>