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sldIdLst>
    <p:sldId id="256" r:id="rId2"/>
    <p:sldId id="257" r:id="rId3"/>
    <p:sldId id="258" r:id="rId4"/>
    <p:sldId id="314" r:id="rId5"/>
    <p:sldId id="261" r:id="rId6"/>
    <p:sldId id="262" r:id="rId7"/>
    <p:sldId id="263" r:id="rId8"/>
    <p:sldId id="264" r:id="rId9"/>
    <p:sldId id="265" r:id="rId10"/>
    <p:sldId id="259" r:id="rId11"/>
    <p:sldId id="266" r:id="rId12"/>
    <p:sldId id="267" r:id="rId13"/>
    <p:sldId id="268" r:id="rId14"/>
    <p:sldId id="270" r:id="rId15"/>
    <p:sldId id="271" r:id="rId16"/>
    <p:sldId id="313" r:id="rId17"/>
    <p:sldId id="272" r:id="rId18"/>
    <p:sldId id="274" r:id="rId19"/>
    <p:sldId id="275" r:id="rId20"/>
    <p:sldId id="279" r:id="rId21"/>
    <p:sldId id="280" r:id="rId22"/>
    <p:sldId id="276" r:id="rId23"/>
    <p:sldId id="277" r:id="rId24"/>
    <p:sldId id="287" r:id="rId25"/>
    <p:sldId id="288" r:id="rId26"/>
    <p:sldId id="289" r:id="rId27"/>
    <p:sldId id="290" r:id="rId28"/>
    <p:sldId id="292" r:id="rId29"/>
    <p:sldId id="294" r:id="rId30"/>
    <p:sldId id="281" r:id="rId31"/>
    <p:sldId id="282" r:id="rId32"/>
    <p:sldId id="283" r:id="rId33"/>
    <p:sldId id="284" r:id="rId34"/>
    <p:sldId id="285" r:id="rId35"/>
    <p:sldId id="295" r:id="rId36"/>
    <p:sldId id="296" r:id="rId37"/>
    <p:sldId id="299" r:id="rId38"/>
    <p:sldId id="298" r:id="rId39"/>
    <p:sldId id="300" r:id="rId40"/>
    <p:sldId id="301" r:id="rId41"/>
    <p:sldId id="302" r:id="rId42"/>
    <p:sldId id="303" r:id="rId43"/>
    <p:sldId id="305" r:id="rId44"/>
    <p:sldId id="306" r:id="rId45"/>
    <p:sldId id="307" r:id="rId46"/>
    <p:sldId id="308" r:id="rId47"/>
    <p:sldId id="309" r:id="rId48"/>
    <p:sldId id="310" r:id="rId49"/>
    <p:sldId id="316" r:id="rId50"/>
    <p:sldId id="312"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snapToGrid="0">
      <p:cViewPr varScale="1">
        <p:scale>
          <a:sx n="70" d="100"/>
          <a:sy n="70" d="100"/>
        </p:scale>
        <p:origin x="7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51999-8ED8-4F62-904A-9565F651CA8A}" type="datetimeFigureOut">
              <a:rPr lang="zh-CN" altLang="en-US" smtClean="0"/>
              <a:t>2015/6/8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138182-D312-4F40-B713-20862872192E}" type="slidenum">
              <a:rPr lang="zh-CN" altLang="en-US" smtClean="0"/>
              <a:t>‹#›</a:t>
            </a:fld>
            <a:endParaRPr lang="zh-CN" altLang="en-US"/>
          </a:p>
        </p:txBody>
      </p:sp>
    </p:spTree>
    <p:extLst>
      <p:ext uri="{BB962C8B-B14F-4D97-AF65-F5344CB8AC3E}">
        <p14:creationId xmlns:p14="http://schemas.microsoft.com/office/powerpoint/2010/main" val="176552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138182-D312-4F40-B713-20862872192E}" type="slidenum">
              <a:rPr lang="zh-CN" altLang="en-US" smtClean="0"/>
              <a:t>1</a:t>
            </a:fld>
            <a:endParaRPr lang="zh-CN" altLang="en-US"/>
          </a:p>
        </p:txBody>
      </p:sp>
    </p:spTree>
    <p:extLst>
      <p:ext uri="{BB962C8B-B14F-4D97-AF65-F5344CB8AC3E}">
        <p14:creationId xmlns:p14="http://schemas.microsoft.com/office/powerpoint/2010/main" val="3603696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8FF8571-843B-4580-9677-C7614E558E07}" type="datetimeFigureOut">
              <a:rPr lang="zh-CN" altLang="en-US" smtClean="0"/>
              <a:t>2015/6/8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F7E66C-CB3A-4AF3-A688-1EA5049EE6F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45078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8FF8571-843B-4580-9677-C7614E558E07}" type="datetimeFigureOut">
              <a:rPr lang="zh-CN" altLang="en-US" smtClean="0"/>
              <a:t>2015/6/8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F7E66C-CB3A-4AF3-A688-1EA5049EE6FD}" type="slidenum">
              <a:rPr lang="zh-CN" altLang="en-US" smtClean="0"/>
              <a:t>‹#›</a:t>
            </a:fld>
            <a:endParaRPr lang="zh-CN" altLang="en-US"/>
          </a:p>
        </p:txBody>
      </p:sp>
    </p:spTree>
    <p:extLst>
      <p:ext uri="{BB962C8B-B14F-4D97-AF65-F5344CB8AC3E}">
        <p14:creationId xmlns:p14="http://schemas.microsoft.com/office/powerpoint/2010/main" val="138055241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8FF8571-843B-4580-9677-C7614E558E07}" type="datetimeFigureOut">
              <a:rPr lang="zh-CN" altLang="en-US" smtClean="0"/>
              <a:t>2015/6/8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F7E66C-CB3A-4AF3-A688-1EA5049EE6FD}" type="slidenum">
              <a:rPr lang="zh-CN" altLang="en-US" smtClean="0"/>
              <a:t>‹#›</a:t>
            </a:fld>
            <a:endParaRPr lang="zh-CN" altLang="en-US"/>
          </a:p>
        </p:txBody>
      </p:sp>
    </p:spTree>
    <p:extLst>
      <p:ext uri="{BB962C8B-B14F-4D97-AF65-F5344CB8AC3E}">
        <p14:creationId xmlns:p14="http://schemas.microsoft.com/office/powerpoint/2010/main" val="217458601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8FF8571-843B-4580-9677-C7614E558E07}" type="datetimeFigureOut">
              <a:rPr lang="zh-CN" altLang="en-US" smtClean="0"/>
              <a:t>2015/6/8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F7E66C-CB3A-4AF3-A688-1EA5049EE6FD}" type="slidenum">
              <a:rPr lang="zh-CN" altLang="en-US" smtClean="0"/>
              <a:t>‹#›</a:t>
            </a:fld>
            <a:endParaRPr lang="zh-CN" altLang="en-US"/>
          </a:p>
        </p:txBody>
      </p:sp>
    </p:spTree>
    <p:extLst>
      <p:ext uri="{BB962C8B-B14F-4D97-AF65-F5344CB8AC3E}">
        <p14:creationId xmlns:p14="http://schemas.microsoft.com/office/powerpoint/2010/main" val="265393191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8FF8571-843B-4580-9677-C7614E558E07}" type="datetimeFigureOut">
              <a:rPr lang="zh-CN" altLang="en-US" smtClean="0"/>
              <a:t>2015/6/8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F7E66C-CB3A-4AF3-A688-1EA5049EE6F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98487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8FF8571-843B-4580-9677-C7614E558E07}" type="datetimeFigureOut">
              <a:rPr lang="zh-CN" altLang="en-US" smtClean="0"/>
              <a:t>2015/6/8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AF7E66C-CB3A-4AF3-A688-1EA5049EE6FD}" type="slidenum">
              <a:rPr lang="zh-CN" altLang="en-US" smtClean="0"/>
              <a:t>‹#›</a:t>
            </a:fld>
            <a:endParaRPr lang="zh-CN" altLang="en-US"/>
          </a:p>
        </p:txBody>
      </p:sp>
    </p:spTree>
    <p:extLst>
      <p:ext uri="{BB962C8B-B14F-4D97-AF65-F5344CB8AC3E}">
        <p14:creationId xmlns:p14="http://schemas.microsoft.com/office/powerpoint/2010/main" val="22106348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8FF8571-843B-4580-9677-C7614E558E07}" type="datetimeFigureOut">
              <a:rPr lang="zh-CN" altLang="en-US" smtClean="0"/>
              <a:t>2015/6/8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AF7E66C-CB3A-4AF3-A688-1EA5049EE6FD}" type="slidenum">
              <a:rPr lang="zh-CN" altLang="en-US" smtClean="0"/>
              <a:t>‹#›</a:t>
            </a:fld>
            <a:endParaRPr lang="zh-CN" altLang="en-US"/>
          </a:p>
        </p:txBody>
      </p:sp>
    </p:spTree>
    <p:extLst>
      <p:ext uri="{BB962C8B-B14F-4D97-AF65-F5344CB8AC3E}">
        <p14:creationId xmlns:p14="http://schemas.microsoft.com/office/powerpoint/2010/main" val="84330723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8FF8571-843B-4580-9677-C7614E558E07}" type="datetimeFigureOut">
              <a:rPr lang="zh-CN" altLang="en-US" smtClean="0"/>
              <a:t>2015/6/8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AF7E66C-CB3A-4AF3-A688-1EA5049EE6FD}" type="slidenum">
              <a:rPr lang="zh-CN" altLang="en-US" smtClean="0"/>
              <a:t>‹#›</a:t>
            </a:fld>
            <a:endParaRPr lang="zh-CN" altLang="en-US"/>
          </a:p>
        </p:txBody>
      </p:sp>
    </p:spTree>
    <p:extLst>
      <p:ext uri="{BB962C8B-B14F-4D97-AF65-F5344CB8AC3E}">
        <p14:creationId xmlns:p14="http://schemas.microsoft.com/office/powerpoint/2010/main" val="294422524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FF8571-843B-4580-9677-C7614E558E07}" type="datetimeFigureOut">
              <a:rPr lang="zh-CN" altLang="en-US" smtClean="0"/>
              <a:t>2015/6/8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8AF7E66C-CB3A-4AF3-A688-1EA5049EE6FD}" type="slidenum">
              <a:rPr lang="zh-CN" altLang="en-US" smtClean="0"/>
              <a:t>‹#›</a:t>
            </a:fld>
            <a:endParaRPr lang="zh-CN" altLang="en-US"/>
          </a:p>
        </p:txBody>
      </p:sp>
    </p:spTree>
    <p:extLst>
      <p:ext uri="{BB962C8B-B14F-4D97-AF65-F5344CB8AC3E}">
        <p14:creationId xmlns:p14="http://schemas.microsoft.com/office/powerpoint/2010/main" val="271233908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8FF8571-843B-4580-9677-C7614E558E07}" type="datetimeFigureOut">
              <a:rPr lang="zh-CN" altLang="en-US" smtClean="0"/>
              <a:t>2015/6/8</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F7E66C-CB3A-4AF3-A688-1EA5049EE6FD}" type="slidenum">
              <a:rPr lang="zh-CN" altLang="en-US" smtClean="0"/>
              <a:t>‹#›</a:t>
            </a:fld>
            <a:endParaRPr lang="zh-CN" altLang="en-US"/>
          </a:p>
        </p:txBody>
      </p:sp>
    </p:spTree>
    <p:extLst>
      <p:ext uri="{BB962C8B-B14F-4D97-AF65-F5344CB8AC3E}">
        <p14:creationId xmlns:p14="http://schemas.microsoft.com/office/powerpoint/2010/main" val="372759311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8FF8571-843B-4580-9677-C7614E558E07}" type="datetimeFigureOut">
              <a:rPr lang="zh-CN" altLang="en-US" smtClean="0"/>
              <a:t>2015/6/8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AF7E66C-CB3A-4AF3-A688-1EA5049EE6FD}" type="slidenum">
              <a:rPr lang="zh-CN" altLang="en-US" smtClean="0"/>
              <a:t>‹#›</a:t>
            </a:fld>
            <a:endParaRPr lang="zh-CN" altLang="en-US"/>
          </a:p>
        </p:txBody>
      </p:sp>
    </p:spTree>
    <p:extLst>
      <p:ext uri="{BB962C8B-B14F-4D97-AF65-F5344CB8AC3E}">
        <p14:creationId xmlns:p14="http://schemas.microsoft.com/office/powerpoint/2010/main" val="5313036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FF8571-843B-4580-9677-C7614E558E07}" type="datetimeFigureOut">
              <a:rPr lang="zh-CN" altLang="en-US" smtClean="0"/>
              <a:t>2015/6/8</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F7E66C-CB3A-4AF3-A688-1EA5049EE6FD}"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2251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250"/>
    </mc:Choice>
    <mc:Fallback xmlns="">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0051" y="0"/>
            <a:ext cx="10058400" cy="3566160"/>
          </a:xfrm>
        </p:spPr>
        <p:txBody>
          <a:bodyPr>
            <a:normAutofit/>
          </a:bodyPr>
          <a:lstStyle/>
          <a:p>
            <a:pPr>
              <a:lnSpc>
                <a:spcPct val="100000"/>
              </a:lnSpc>
            </a:pPr>
            <a:r>
              <a:rPr lang="zh-CN" altLang="en-US" sz="3200" dirty="0">
                <a:latin typeface="黑体" panose="02010609060101010101" pitchFamily="49" charset="-122"/>
                <a:ea typeface="黑体" panose="02010609060101010101" pitchFamily="49" charset="-122"/>
              </a:rPr>
              <a:t>基于</a:t>
            </a:r>
            <a:r>
              <a:rPr lang="en-US" altLang="zh-CN" sz="3200" dirty="0">
                <a:latin typeface="黑体" panose="02010609060101010101" pitchFamily="49" charset="-122"/>
                <a:ea typeface="黑体" panose="02010609060101010101" pitchFamily="49" charset="-122"/>
              </a:rPr>
              <a:t>Android</a:t>
            </a:r>
            <a:r>
              <a:rPr lang="zh-CN" altLang="en-US" sz="3200" dirty="0">
                <a:latin typeface="黑体" panose="02010609060101010101" pitchFamily="49" charset="-122"/>
                <a:ea typeface="黑体" panose="02010609060101010101" pitchFamily="49" charset="-122"/>
              </a:rPr>
              <a:t>智能</a:t>
            </a:r>
            <a:r>
              <a:rPr lang="zh-CN" altLang="en-US" sz="3200" dirty="0" smtClean="0">
                <a:latin typeface="黑体" panose="02010609060101010101" pitchFamily="49" charset="-122"/>
                <a:ea typeface="黑体" panose="02010609060101010101" pitchFamily="49" charset="-122"/>
              </a:rPr>
              <a:t>手机的个人健康信息终端软件</a:t>
            </a:r>
            <a:r>
              <a:rPr lang="zh-CN" altLang="en-US" sz="3200" dirty="0">
                <a:latin typeface="黑体" panose="02010609060101010101" pitchFamily="49" charset="-122"/>
                <a:ea typeface="黑体" panose="02010609060101010101" pitchFamily="49" charset="-122"/>
              </a:rPr>
              <a:t>设计</a:t>
            </a:r>
          </a:p>
        </p:txBody>
      </p:sp>
      <p:sp>
        <p:nvSpPr>
          <p:cNvPr id="3" name="副标题 2"/>
          <p:cNvSpPr>
            <a:spLocks noGrp="1"/>
          </p:cNvSpPr>
          <p:nvPr>
            <p:ph type="subTitle" idx="1"/>
          </p:nvPr>
        </p:nvSpPr>
        <p:spPr/>
        <p:txBody>
          <a:bodyPr>
            <a:normAutofit/>
          </a:bodyPr>
          <a:lstStyle/>
          <a:p>
            <a:pPr algn="r"/>
            <a:r>
              <a:rPr lang="zh-CN" altLang="en-US" sz="1800" dirty="0">
                <a:latin typeface="黑体" panose="02010609060101010101" pitchFamily="49" charset="-122"/>
                <a:ea typeface="黑体" panose="02010609060101010101" pitchFamily="49" charset="-122"/>
              </a:rPr>
              <a:t>仪器科学与工程</a:t>
            </a:r>
            <a:r>
              <a:rPr lang="zh-CN" altLang="en-US" sz="1800" dirty="0" smtClean="0">
                <a:latin typeface="黑体" panose="02010609060101010101" pitchFamily="49" charset="-122"/>
                <a:ea typeface="黑体" panose="02010609060101010101" pitchFamily="49" charset="-122"/>
              </a:rPr>
              <a:t>学院 刘森林</a:t>
            </a:r>
            <a:endParaRPr lang="zh-CN" altLang="en-US" sz="1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4305189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en-US" altLang="zh-CN" sz="3200" dirty="0" smtClean="0">
                <a:solidFill>
                  <a:prstClr val="black">
                    <a:lumMod val="75000"/>
                    <a:lumOff val="25000"/>
                  </a:prstClr>
                </a:solidFill>
              </a:rPr>
              <a:t>	</a:t>
            </a:r>
            <a:r>
              <a:rPr lang="zh-CN" altLang="en-US" sz="3200" dirty="0">
                <a:solidFill>
                  <a:prstClr val="black">
                    <a:lumMod val="75000"/>
                    <a:lumOff val="25000"/>
                  </a:prstClr>
                </a:solidFill>
                <a:latin typeface="+mn-lt"/>
              </a:rPr>
              <a:t>三</a:t>
            </a:r>
            <a:r>
              <a:rPr lang="zh-CN" altLang="en-US" sz="3200" dirty="0" smtClean="0">
                <a:solidFill>
                  <a:prstClr val="black">
                    <a:lumMod val="75000"/>
                    <a:lumOff val="25000"/>
                  </a:prstClr>
                </a:solidFill>
                <a:latin typeface="+mn-lt"/>
              </a:rPr>
              <a:t>、系统</a:t>
            </a:r>
            <a:r>
              <a:rPr lang="zh-CN" altLang="en-US" sz="3200" dirty="0">
                <a:solidFill>
                  <a:prstClr val="black">
                    <a:lumMod val="75000"/>
                    <a:lumOff val="25000"/>
                  </a:prstClr>
                </a:solidFill>
                <a:latin typeface="+mn-lt"/>
              </a:rPr>
              <a:t>结构</a:t>
            </a:r>
            <a:endParaRPr lang="zh-CN" altLang="en-US" dirty="0">
              <a:latin typeface="+mn-lt"/>
            </a:endParaRPr>
          </a:p>
        </p:txBody>
      </p:sp>
      <p:graphicFrame>
        <p:nvGraphicFramePr>
          <p:cNvPr id="7" name="内容占位符 6"/>
          <p:cNvGraphicFramePr>
            <a:graphicFrameLocks noGrp="1"/>
          </p:cNvGraphicFramePr>
          <p:nvPr>
            <p:ph idx="1"/>
            <p:extLst>
              <p:ext uri="{D42A27DB-BD31-4B8C-83A1-F6EECF244321}">
                <p14:modId xmlns:p14="http://schemas.microsoft.com/office/powerpoint/2010/main" val="2555794956"/>
              </p:ext>
            </p:extLst>
          </p:nvPr>
        </p:nvGraphicFramePr>
        <p:xfrm>
          <a:off x="1745269" y="2243170"/>
          <a:ext cx="6454176" cy="2119236"/>
        </p:xfrm>
        <a:graphic>
          <a:graphicData uri="http://schemas.openxmlformats.org/drawingml/2006/table">
            <a:tbl>
              <a:tblPr firstRow="1" firstCol="1" bandRow="1" bandCol="1"/>
              <a:tblGrid>
                <a:gridCol w="1175351"/>
                <a:gridCol w="928048"/>
                <a:gridCol w="791570"/>
                <a:gridCol w="792687"/>
                <a:gridCol w="921914"/>
                <a:gridCol w="921914"/>
                <a:gridCol w="922692"/>
              </a:tblGrid>
              <a:tr h="353206">
                <a:tc>
                  <a:txBody>
                    <a:bodyPr/>
                    <a:lstStyle/>
                    <a:p>
                      <a:pPr algn="just">
                        <a:spcAft>
                          <a:spcPts val="0"/>
                        </a:spcAft>
                      </a:pPr>
                      <a:r>
                        <a:rPr lang="zh-CN" sz="1300" kern="100" dirty="0">
                          <a:effectLst/>
                          <a:latin typeface="Times New Roman" panose="02020603050405020304" pitchFamily="18" charset="0"/>
                          <a:ea typeface="宋体" panose="02010600030101010101" pitchFamily="2" charset="-122"/>
                          <a:cs typeface="Times New Roman" panose="02020603050405020304" pitchFamily="18" charset="0"/>
                        </a:rPr>
                        <a:t>控制命令</a:t>
                      </a:r>
                    </a:p>
                  </a:txBody>
                  <a:tcPr marL="84023" marR="8402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特征代码</a:t>
                      </a: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DATA0</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DATA1</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DATA2</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DATA3</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DATA4</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53206">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报文头</a:t>
                      </a: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长度</a:t>
                      </a: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校验位</a:t>
                      </a: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命令</a:t>
                      </a:r>
                    </a:p>
                  </a:txBody>
                  <a:tcPr marL="84023" marR="840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206">
                <a:tc>
                  <a:txBody>
                    <a:bodyPr/>
                    <a:lstStyle/>
                    <a:p>
                      <a:pPr algn="just">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传感器唤醒</a:t>
                      </a:r>
                    </a:p>
                  </a:txBody>
                  <a:tcPr marL="84023" marR="8402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0XAA</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0XFF</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0XCD</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0X03</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CKSUM</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0XAA</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206">
                <a:tc>
                  <a:txBody>
                    <a:bodyPr/>
                    <a:lstStyle/>
                    <a:p>
                      <a:pPr algn="just">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传感器休眠</a:t>
                      </a:r>
                    </a:p>
                  </a:txBody>
                  <a:tcPr marL="84023" marR="8402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0XAB</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0XFF</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0XCD</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0X03</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CKSUM</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0XAB</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206">
                <a:tc>
                  <a:txBody>
                    <a:bodyPr/>
                    <a:lstStyle/>
                    <a:p>
                      <a:pPr algn="just">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启动测量</a:t>
                      </a:r>
                    </a:p>
                  </a:txBody>
                  <a:tcPr marL="84023" marR="8402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0XA0</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0XFF</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0XCD</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0X03</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CKSUM</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0XA0</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206">
                <a:tc>
                  <a:txBody>
                    <a:bodyPr/>
                    <a:lstStyle/>
                    <a:p>
                      <a:pPr algn="just">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停止测量</a:t>
                      </a:r>
                    </a:p>
                  </a:txBody>
                  <a:tcPr marL="84023" marR="8402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0XA3</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0XFF</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0XCD</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0X03</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CKSUM</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0XA3</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4023" marR="840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236215095"/>
              </p:ext>
            </p:extLst>
          </p:nvPr>
        </p:nvGraphicFramePr>
        <p:xfrm>
          <a:off x="1743298" y="4923850"/>
          <a:ext cx="6577088" cy="1392070"/>
        </p:xfrm>
        <a:graphic>
          <a:graphicData uri="http://schemas.openxmlformats.org/drawingml/2006/table">
            <a:tbl>
              <a:tblPr firstRow="1" firstCol="1" bandRow="1" bandCol="1"/>
              <a:tblGrid>
                <a:gridCol w="1067389"/>
                <a:gridCol w="1119061"/>
                <a:gridCol w="937821"/>
                <a:gridCol w="857613"/>
                <a:gridCol w="857613"/>
                <a:gridCol w="879207"/>
                <a:gridCol w="858384"/>
              </a:tblGrid>
              <a:tr h="340663">
                <a:tc>
                  <a:txBody>
                    <a:bodyPr/>
                    <a:lstStyle/>
                    <a:p>
                      <a:pPr algn="just">
                        <a:spcAft>
                          <a:spcPts val="0"/>
                        </a:spcAft>
                      </a:pPr>
                      <a:r>
                        <a:rPr lang="zh-CN" sz="1300" kern="100" dirty="0">
                          <a:effectLst/>
                          <a:latin typeface="Times New Roman" panose="02020603050405020304" pitchFamily="18" charset="0"/>
                          <a:ea typeface="宋体" panose="02010600030101010101" pitchFamily="2" charset="-122"/>
                          <a:cs typeface="Times New Roman" panose="02020603050405020304" pitchFamily="18" charset="0"/>
                        </a:rPr>
                        <a:t>传感器应答</a:t>
                      </a:r>
                    </a:p>
                  </a:txBody>
                  <a:tcPr marL="83372" marR="8337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特征代码</a:t>
                      </a: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DATA0</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DATA1</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DATA2</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DATA3</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DATA4</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50469">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报文头</a:t>
                      </a: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长度</a:t>
                      </a: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校验位</a:t>
                      </a: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dirty="0">
                          <a:effectLst/>
                          <a:latin typeface="Times New Roman" panose="02020603050405020304" pitchFamily="18" charset="0"/>
                          <a:ea typeface="宋体" panose="02010600030101010101" pitchFamily="2" charset="-122"/>
                          <a:cs typeface="Times New Roman" panose="02020603050405020304" pitchFamily="18" charset="0"/>
                        </a:rPr>
                        <a:t>命令</a:t>
                      </a:r>
                    </a:p>
                  </a:txBody>
                  <a:tcPr marL="83372" marR="8337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469">
                <a:tc>
                  <a:txBody>
                    <a:bodyPr/>
                    <a:lstStyle/>
                    <a:p>
                      <a:pPr algn="just">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传感器唤醒</a:t>
                      </a:r>
                    </a:p>
                  </a:txBody>
                  <a:tcPr marL="83372" marR="8337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0X5A</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0XFF</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0XCD</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0X03</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CKSUM</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0X5A</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469">
                <a:tc>
                  <a:txBody>
                    <a:bodyPr/>
                    <a:lstStyle/>
                    <a:p>
                      <a:pPr algn="just">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传感器休眠</a:t>
                      </a:r>
                    </a:p>
                  </a:txBody>
                  <a:tcPr marL="83372" marR="8337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0X5B</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0XFF</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0XCD</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0X03</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CKSUM</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0X5B</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3372" marR="8337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矩形 10"/>
          <p:cNvSpPr/>
          <p:nvPr/>
        </p:nvSpPr>
        <p:spPr>
          <a:xfrm>
            <a:off x="3513201" y="1901133"/>
            <a:ext cx="2954655" cy="369332"/>
          </a:xfrm>
          <a:prstGeom prst="rect">
            <a:avLst/>
          </a:prstGeom>
        </p:spPr>
        <p:txBody>
          <a:bodyPr wrap="none">
            <a:spAutoFit/>
          </a:bodyPr>
          <a:lstStyle/>
          <a:p>
            <a:r>
              <a:rPr lang="zh-CN" altLang="zh-CN" kern="100" dirty="0">
                <a:latin typeface="+mn-ea"/>
                <a:cs typeface="Times New Roman" panose="02020603050405020304" pitchFamily="18" charset="0"/>
              </a:rPr>
              <a:t>上位机</a:t>
            </a:r>
            <a:r>
              <a:rPr lang="zh-CN" altLang="zh-CN" kern="100" dirty="0" smtClean="0">
                <a:latin typeface="+mn-ea"/>
                <a:cs typeface="Times New Roman" panose="02020603050405020304" pitchFamily="18" charset="0"/>
              </a:rPr>
              <a:t>控制</a:t>
            </a:r>
            <a:r>
              <a:rPr lang="zh-CN" altLang="en-US" kern="100" dirty="0">
                <a:latin typeface="+mn-ea"/>
                <a:cs typeface="Times New Roman" panose="02020603050405020304" pitchFamily="18" charset="0"/>
              </a:rPr>
              <a:t>血压计</a:t>
            </a:r>
            <a:r>
              <a:rPr lang="zh-CN" altLang="zh-CN" kern="100" dirty="0" smtClean="0">
                <a:latin typeface="+mn-ea"/>
                <a:cs typeface="Times New Roman" panose="02020603050405020304" pitchFamily="18" charset="0"/>
              </a:rPr>
              <a:t>数据格式</a:t>
            </a:r>
            <a:endParaRPr lang="zh-CN" altLang="en-US" dirty="0">
              <a:latin typeface="+mn-ea"/>
            </a:endParaRPr>
          </a:p>
        </p:txBody>
      </p:sp>
      <p:sp>
        <p:nvSpPr>
          <p:cNvPr id="12" name="矩形 11"/>
          <p:cNvSpPr/>
          <p:nvPr/>
        </p:nvSpPr>
        <p:spPr>
          <a:xfrm>
            <a:off x="3513201" y="4581813"/>
            <a:ext cx="2954655" cy="369332"/>
          </a:xfrm>
          <a:prstGeom prst="rect">
            <a:avLst/>
          </a:prstGeom>
        </p:spPr>
        <p:txBody>
          <a:bodyPr wrap="none">
            <a:spAutoFit/>
          </a:bodyPr>
          <a:lstStyle/>
          <a:p>
            <a:r>
              <a:rPr lang="zh-CN" altLang="en-US" kern="100" dirty="0" smtClean="0">
                <a:latin typeface="+mn-ea"/>
                <a:cs typeface="Times New Roman" panose="02020603050405020304" pitchFamily="18" charset="0"/>
              </a:rPr>
              <a:t>血压计</a:t>
            </a:r>
            <a:r>
              <a:rPr lang="zh-CN" altLang="zh-CN" kern="100" dirty="0" smtClean="0">
                <a:latin typeface="+mn-ea"/>
                <a:cs typeface="Times New Roman" panose="02020603050405020304" pitchFamily="18" charset="0"/>
              </a:rPr>
              <a:t>应答</a:t>
            </a:r>
            <a:r>
              <a:rPr lang="zh-CN" altLang="zh-CN" kern="100" dirty="0">
                <a:latin typeface="+mn-ea"/>
                <a:cs typeface="Times New Roman" panose="02020603050405020304" pitchFamily="18" charset="0"/>
              </a:rPr>
              <a:t>上位机数据格式</a:t>
            </a:r>
            <a:endParaRPr lang="zh-CN" altLang="en-US" dirty="0">
              <a:latin typeface="+mn-ea"/>
            </a:endParaRPr>
          </a:p>
        </p:txBody>
      </p:sp>
    </p:spTree>
    <p:extLst>
      <p:ext uri="{BB962C8B-B14F-4D97-AF65-F5344CB8AC3E}">
        <p14:creationId xmlns:p14="http://schemas.microsoft.com/office/powerpoint/2010/main" val="383965168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三</a:t>
            </a:r>
            <a:r>
              <a:rPr lang="zh-CN" altLang="en-US" sz="3200" dirty="0" smtClean="0"/>
              <a:t>、系统结构</a:t>
            </a:r>
            <a:endParaRPr lang="zh-CN" altLang="en-US" sz="3200"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741262589"/>
              </p:ext>
            </p:extLst>
          </p:nvPr>
        </p:nvGraphicFramePr>
        <p:xfrm>
          <a:off x="1432218" y="2571203"/>
          <a:ext cx="7003852" cy="2519412"/>
        </p:xfrm>
        <a:graphic>
          <a:graphicData uri="http://schemas.openxmlformats.org/drawingml/2006/table">
            <a:tbl>
              <a:tblPr firstRow="1" firstCol="1" bandRow="1" bandCol="1"/>
              <a:tblGrid>
                <a:gridCol w="1049769"/>
                <a:gridCol w="907708"/>
                <a:gridCol w="978738"/>
                <a:gridCol w="231973"/>
                <a:gridCol w="1053899"/>
                <a:gridCol w="1053899"/>
                <a:gridCol w="1013428"/>
                <a:gridCol w="714438"/>
              </a:tblGrid>
              <a:tr h="359916">
                <a:tc>
                  <a:txBody>
                    <a:bodyPr/>
                    <a:lstStyle/>
                    <a:p>
                      <a:pPr algn="just">
                        <a:spcAft>
                          <a:spcPts val="0"/>
                        </a:spcAft>
                      </a:pPr>
                      <a:r>
                        <a:rPr lang="zh-CN" sz="1300" kern="100" dirty="0">
                          <a:effectLst/>
                          <a:latin typeface="Times New Roman" panose="02020603050405020304" pitchFamily="18" charset="0"/>
                          <a:ea typeface="宋体" panose="02010600030101010101" pitchFamily="2" charset="-122"/>
                          <a:cs typeface="Times New Roman" panose="02020603050405020304" pitchFamily="18" charset="0"/>
                        </a:rPr>
                        <a:t>传感器应答</a:t>
                      </a:r>
                    </a:p>
                  </a:txBody>
                  <a:tcPr marL="85619" marR="8561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00" kern="100" dirty="0">
                          <a:effectLst/>
                          <a:latin typeface="Times New Roman" panose="02020603050405020304" pitchFamily="18" charset="0"/>
                          <a:ea typeface="宋体" panose="02010600030101010101" pitchFamily="2" charset="-122"/>
                          <a:cs typeface="Times New Roman" panose="02020603050405020304" pitchFamily="18" charset="0"/>
                        </a:rPr>
                        <a:t>特征代码</a:t>
                      </a: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DATA0</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DATA1</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DATA2</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DATA3</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DATA4</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59916">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报文头</a:t>
                      </a: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长度</a:t>
                      </a: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校验位</a:t>
                      </a: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916">
                <a:tc>
                  <a:txBody>
                    <a:bodyPr/>
                    <a:lstStyle/>
                    <a:p>
                      <a:pPr algn="just">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采集过程</a:t>
                      </a:r>
                    </a:p>
                  </a:txBody>
                  <a:tcPr marL="85619" marR="8561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0X54</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0XFF</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0XCD</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0X05</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CKSUM</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0X54</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916">
                <a:tc>
                  <a:txBody>
                    <a:bodyPr/>
                    <a:lstStyle/>
                    <a:p>
                      <a:pPr algn="just">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采集结果</a:t>
                      </a:r>
                    </a:p>
                  </a:txBody>
                  <a:tcPr marL="85619" marR="8561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0X55</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0XFF</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0XCD</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0X07</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CKSUM</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0X55</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916">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DATA5</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DATA6</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DATA7</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DATA8</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DATA9</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59916">
                <a:tc>
                  <a:txBody>
                    <a:bodyPr/>
                    <a:lstStyle/>
                    <a:p>
                      <a:pPr algn="just">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采集过程</a:t>
                      </a:r>
                    </a:p>
                  </a:txBody>
                  <a:tcPr marL="85619" marR="8561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QY</a:t>
                      </a: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高</a:t>
                      </a: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8</a:t>
                      </a: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位</a:t>
                      </a: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QY</a:t>
                      </a: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低</a:t>
                      </a: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8</a:t>
                      </a: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位</a:t>
                      </a: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916">
                <a:tc>
                  <a:txBody>
                    <a:bodyPr/>
                    <a:lstStyle/>
                    <a:p>
                      <a:pPr algn="just">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采集结果</a:t>
                      </a:r>
                    </a:p>
                  </a:txBody>
                  <a:tcPr marL="85619" marR="8561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SSY</a:t>
                      </a: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高</a:t>
                      </a: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8</a:t>
                      </a: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位</a:t>
                      </a: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SSY</a:t>
                      </a: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低</a:t>
                      </a: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8</a:t>
                      </a: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位</a:t>
                      </a: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SZY</a:t>
                      </a: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高</a:t>
                      </a: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8</a:t>
                      </a: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位</a:t>
                      </a: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SZY</a:t>
                      </a:r>
                      <a:r>
                        <a:rPr lang="zh-CN" sz="1300" kern="100" dirty="0">
                          <a:effectLst/>
                          <a:latin typeface="Times New Roman" panose="02020603050405020304" pitchFamily="18" charset="0"/>
                          <a:ea typeface="宋体" panose="02010600030101010101" pitchFamily="2" charset="-122"/>
                          <a:cs typeface="Times New Roman" panose="02020603050405020304" pitchFamily="18" charset="0"/>
                        </a:rPr>
                        <a:t>低</a:t>
                      </a: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8</a:t>
                      </a:r>
                      <a:r>
                        <a:rPr lang="zh-CN" sz="1300" kern="100" dirty="0">
                          <a:effectLst/>
                          <a:latin typeface="Times New Roman" panose="02020603050405020304" pitchFamily="18" charset="0"/>
                          <a:ea typeface="宋体" panose="02010600030101010101" pitchFamily="2" charset="-122"/>
                          <a:cs typeface="Times New Roman" panose="02020603050405020304" pitchFamily="18" charset="0"/>
                        </a:rPr>
                        <a:t>位</a:t>
                      </a:r>
                    </a:p>
                  </a:txBody>
                  <a:tcPr marL="85619" marR="856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XL8</a:t>
                      </a:r>
                      <a:r>
                        <a:rPr lang="zh-CN" sz="1300" kern="100" dirty="0">
                          <a:effectLst/>
                          <a:latin typeface="Times New Roman" panose="02020603050405020304" pitchFamily="18" charset="0"/>
                          <a:ea typeface="宋体" panose="02010600030101010101" pitchFamily="2" charset="-122"/>
                          <a:cs typeface="Times New Roman" panose="02020603050405020304" pitchFamily="18" charset="0"/>
                        </a:rPr>
                        <a:t>位</a:t>
                      </a:r>
                    </a:p>
                  </a:txBody>
                  <a:tcPr marL="85619" marR="8561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3054723" y="2187737"/>
            <a:ext cx="3877985" cy="369332"/>
          </a:xfrm>
          <a:prstGeom prst="rect">
            <a:avLst/>
          </a:prstGeom>
        </p:spPr>
        <p:txBody>
          <a:bodyPr wrap="none">
            <a:spAutoFit/>
          </a:bodyPr>
          <a:lstStyle/>
          <a:p>
            <a:r>
              <a:rPr lang="zh-CN" altLang="zh-CN" kern="100" dirty="0">
                <a:latin typeface="+mn-ea"/>
                <a:cs typeface="Times New Roman" panose="02020603050405020304" pitchFamily="18" charset="0"/>
              </a:rPr>
              <a:t>采集</a:t>
            </a:r>
            <a:r>
              <a:rPr lang="zh-CN" altLang="zh-CN" kern="100" dirty="0" smtClean="0">
                <a:latin typeface="+mn-ea"/>
                <a:cs typeface="Times New Roman" panose="02020603050405020304" pitchFamily="18" charset="0"/>
              </a:rPr>
              <a:t>过程</a:t>
            </a:r>
            <a:r>
              <a:rPr lang="zh-CN" altLang="en-US" kern="100" dirty="0" smtClean="0">
                <a:latin typeface="+mn-ea"/>
                <a:cs typeface="Times New Roman" panose="02020603050405020304" pitchFamily="18" charset="0"/>
              </a:rPr>
              <a:t>血压计</a:t>
            </a:r>
            <a:r>
              <a:rPr lang="zh-CN" altLang="zh-CN" kern="100" dirty="0" smtClean="0">
                <a:latin typeface="+mn-ea"/>
                <a:cs typeface="Times New Roman" panose="02020603050405020304" pitchFamily="18" charset="0"/>
              </a:rPr>
              <a:t>应答</a:t>
            </a:r>
            <a:r>
              <a:rPr lang="zh-CN" altLang="zh-CN" kern="100" dirty="0">
                <a:latin typeface="+mn-ea"/>
                <a:cs typeface="Times New Roman" panose="02020603050405020304" pitchFamily="18" charset="0"/>
              </a:rPr>
              <a:t>上位机数据格式</a:t>
            </a:r>
            <a:endParaRPr lang="zh-CN" altLang="en-US" dirty="0">
              <a:latin typeface="+mn-ea"/>
            </a:endParaRPr>
          </a:p>
        </p:txBody>
      </p:sp>
    </p:spTree>
    <p:extLst>
      <p:ext uri="{BB962C8B-B14F-4D97-AF65-F5344CB8AC3E}">
        <p14:creationId xmlns:p14="http://schemas.microsoft.com/office/powerpoint/2010/main" val="8168534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三</a:t>
            </a:r>
            <a:r>
              <a:rPr lang="zh-CN" altLang="en-US" sz="3200" dirty="0" smtClean="0"/>
              <a:t>、系统结构</a:t>
            </a:r>
            <a:endParaRPr lang="zh-CN" altLang="en-US" sz="3200" dirty="0"/>
          </a:p>
        </p:txBody>
      </p:sp>
      <p:sp>
        <p:nvSpPr>
          <p:cNvPr id="6" name="内容占位符 5"/>
          <p:cNvSpPr>
            <a:spLocks noGrp="1"/>
          </p:cNvSpPr>
          <p:nvPr>
            <p:ph idx="1"/>
          </p:nvPr>
        </p:nvSpPr>
        <p:spPr>
          <a:xfrm>
            <a:off x="1096963" y="1846263"/>
            <a:ext cx="8347075" cy="3077766"/>
          </a:xfrm>
          <a:prstGeom prst="rect">
            <a:avLst/>
          </a:prstGeom>
        </p:spPr>
        <p:txBody>
          <a:bodyPr wrap="square">
            <a:spAutoFit/>
          </a:bodyPr>
          <a:lstStyle/>
          <a:p>
            <a:pPr indent="266700" algn="just">
              <a:lnSpc>
                <a:spcPct val="100000"/>
              </a:lnSpc>
              <a:spcAft>
                <a:spcPts val="0"/>
              </a:spcAft>
            </a:pPr>
            <a:r>
              <a:rPr lang="zh-CN" altLang="zh-CN" sz="1800" kern="100" dirty="0"/>
              <a:t>通讯协议内容说明：</a:t>
            </a:r>
          </a:p>
          <a:p>
            <a:pPr indent="266700" algn="just">
              <a:lnSpc>
                <a:spcPct val="100000"/>
              </a:lnSpc>
              <a:spcAft>
                <a:spcPts val="0"/>
              </a:spcAft>
            </a:pPr>
            <a:r>
              <a:rPr lang="en-US" altLang="zh-CN" sz="1800" kern="100" dirty="0" smtClean="0"/>
              <a:t>1</a:t>
            </a:r>
            <a:r>
              <a:rPr lang="zh-CN" altLang="en-US" sz="1800" kern="100" dirty="0" smtClean="0"/>
              <a:t>、</a:t>
            </a:r>
            <a:r>
              <a:rPr lang="en-US" altLang="zh-CN" sz="1800" kern="100" dirty="0" smtClean="0"/>
              <a:t>QYH</a:t>
            </a:r>
            <a:r>
              <a:rPr lang="zh-CN" altLang="zh-CN" sz="1800" kern="100" dirty="0"/>
              <a:t>为测量过程中气压输出的高字节，其中</a:t>
            </a:r>
            <a:r>
              <a:rPr lang="en-US" altLang="zh-CN" sz="1800" kern="100" dirty="0"/>
              <a:t>QYH.4=1 </a:t>
            </a:r>
            <a:r>
              <a:rPr lang="zh-CN" altLang="zh-CN" sz="1800" kern="100" dirty="0"/>
              <a:t>表示有心跳，</a:t>
            </a:r>
            <a:r>
              <a:rPr lang="en-US" altLang="zh-CN" sz="1800" kern="100" dirty="0"/>
              <a:t>QYH.4=0 </a:t>
            </a:r>
            <a:r>
              <a:rPr lang="zh-CN" altLang="zh-CN" sz="1800" kern="100" dirty="0"/>
              <a:t>表示无心跳。</a:t>
            </a:r>
          </a:p>
          <a:p>
            <a:pPr indent="266700" algn="just">
              <a:lnSpc>
                <a:spcPct val="100000"/>
              </a:lnSpc>
              <a:spcAft>
                <a:spcPts val="0"/>
              </a:spcAft>
            </a:pPr>
            <a:r>
              <a:rPr lang="en-US" altLang="zh-CN" sz="1800" kern="100" dirty="0" smtClean="0"/>
              <a:t>2</a:t>
            </a:r>
            <a:r>
              <a:rPr lang="zh-CN" altLang="en-US" sz="1800" kern="100" dirty="0" smtClean="0"/>
              <a:t>、</a:t>
            </a:r>
            <a:r>
              <a:rPr lang="en-US" altLang="zh-CN" sz="1800" kern="100" dirty="0" smtClean="0"/>
              <a:t>QYL </a:t>
            </a:r>
            <a:r>
              <a:rPr lang="zh-CN" altLang="zh-CN" sz="1800" kern="100" dirty="0"/>
              <a:t>为气压输出的低字节。</a:t>
            </a:r>
          </a:p>
          <a:p>
            <a:pPr indent="266700" algn="just">
              <a:lnSpc>
                <a:spcPct val="100000"/>
              </a:lnSpc>
              <a:spcAft>
                <a:spcPts val="0"/>
              </a:spcAft>
            </a:pPr>
            <a:r>
              <a:rPr lang="en-US" altLang="zh-CN" sz="1800" kern="100" dirty="0" smtClean="0"/>
              <a:t>3</a:t>
            </a:r>
            <a:r>
              <a:rPr lang="zh-CN" altLang="en-US" sz="1800" kern="100" dirty="0" smtClean="0"/>
              <a:t>、</a:t>
            </a:r>
            <a:r>
              <a:rPr lang="en-US" altLang="zh-CN" sz="1800" kern="100" dirty="0" smtClean="0"/>
              <a:t>SZYH</a:t>
            </a:r>
            <a:r>
              <a:rPr lang="zh-CN" altLang="zh-CN" sz="1800" kern="100" dirty="0"/>
              <a:t>，</a:t>
            </a:r>
            <a:r>
              <a:rPr lang="en-US" altLang="zh-CN" sz="1800" kern="100" dirty="0"/>
              <a:t>SZYL </a:t>
            </a:r>
            <a:r>
              <a:rPr lang="zh-CN" altLang="zh-CN" sz="1800" kern="100" dirty="0"/>
              <a:t>为舒张压输出的高字节和低字节。</a:t>
            </a:r>
          </a:p>
          <a:p>
            <a:pPr indent="266700" algn="just">
              <a:lnSpc>
                <a:spcPct val="100000"/>
              </a:lnSpc>
              <a:spcAft>
                <a:spcPts val="0"/>
              </a:spcAft>
            </a:pPr>
            <a:r>
              <a:rPr lang="en-US" altLang="zh-CN" sz="1800" kern="100" dirty="0" smtClean="0"/>
              <a:t>4</a:t>
            </a:r>
            <a:r>
              <a:rPr lang="zh-CN" altLang="en-US" sz="1800" kern="100" dirty="0" smtClean="0"/>
              <a:t>、</a:t>
            </a:r>
            <a:r>
              <a:rPr lang="en-US" altLang="zh-CN" sz="1800" kern="100" dirty="0" smtClean="0"/>
              <a:t>SSYH</a:t>
            </a:r>
            <a:r>
              <a:rPr lang="zh-CN" altLang="zh-CN" sz="1800" kern="100" dirty="0"/>
              <a:t>、</a:t>
            </a:r>
            <a:r>
              <a:rPr lang="en-US" altLang="zh-CN" sz="1800" kern="100" dirty="0"/>
              <a:t>SSYL </a:t>
            </a:r>
            <a:r>
              <a:rPr lang="zh-CN" altLang="zh-CN" sz="1800" kern="100" dirty="0"/>
              <a:t>为收缩压输出的高字节和低字节，其中</a:t>
            </a:r>
            <a:r>
              <a:rPr lang="en-US" altLang="zh-CN" sz="1800" kern="100" dirty="0"/>
              <a:t>SSYH.7=1 </a:t>
            </a:r>
            <a:r>
              <a:rPr lang="zh-CN" altLang="zh-CN" sz="1800" kern="100" dirty="0"/>
              <a:t>表示心率不齐，</a:t>
            </a:r>
            <a:r>
              <a:rPr lang="en-US" altLang="zh-CN" sz="1800" kern="100" dirty="0"/>
              <a:t>SSYH.7=0 </a:t>
            </a:r>
            <a:r>
              <a:rPr lang="zh-CN" altLang="zh-CN" sz="1800" kern="100" dirty="0"/>
              <a:t>表示心率正常。</a:t>
            </a:r>
          </a:p>
          <a:p>
            <a:pPr>
              <a:lnSpc>
                <a:spcPct val="100000"/>
              </a:lnSpc>
            </a:pPr>
            <a:r>
              <a:rPr lang="en-US" altLang="zh-CN" sz="1800" kern="100" dirty="0" smtClean="0">
                <a:cs typeface="Times New Roman" panose="02020603050405020304" pitchFamily="18" charset="0"/>
              </a:rPr>
              <a:t>     </a:t>
            </a:r>
            <a:r>
              <a:rPr lang="en-US" altLang="zh-CN" sz="1800" kern="100" dirty="0" smtClean="0"/>
              <a:t>5</a:t>
            </a:r>
            <a:r>
              <a:rPr lang="zh-CN" altLang="en-US" sz="1800" kern="100" dirty="0" smtClean="0"/>
              <a:t>、</a:t>
            </a:r>
            <a:r>
              <a:rPr lang="en-US" altLang="zh-CN" sz="1800" kern="100" dirty="0" smtClean="0"/>
              <a:t>XL</a:t>
            </a:r>
            <a:r>
              <a:rPr lang="zh-CN" altLang="zh-CN" sz="1800" kern="100" dirty="0">
                <a:cs typeface="Times New Roman" panose="02020603050405020304" pitchFamily="18" charset="0"/>
              </a:rPr>
              <a:t>为心率输出的</a:t>
            </a:r>
            <a:r>
              <a:rPr lang="en-US" altLang="zh-CN" sz="1800" kern="100" dirty="0"/>
              <a:t>8</a:t>
            </a:r>
            <a:r>
              <a:rPr lang="zh-CN" altLang="zh-CN" sz="1800" kern="100" dirty="0">
                <a:cs typeface="Times New Roman" panose="02020603050405020304" pitchFamily="18" charset="0"/>
              </a:rPr>
              <a:t>位数据。</a:t>
            </a:r>
            <a:endParaRPr lang="zh-CN" altLang="en-US" sz="1800" dirty="0"/>
          </a:p>
        </p:txBody>
      </p:sp>
    </p:spTree>
    <p:extLst>
      <p:ext uri="{BB962C8B-B14F-4D97-AF65-F5344CB8AC3E}">
        <p14:creationId xmlns:p14="http://schemas.microsoft.com/office/powerpoint/2010/main" val="420714549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三</a:t>
            </a:r>
            <a:r>
              <a:rPr lang="zh-CN" altLang="en-US" sz="3200" dirty="0" smtClean="0"/>
              <a:t>、系统结构</a:t>
            </a:r>
            <a:endParaRPr lang="zh-CN" altLang="en-US" sz="3200" dirty="0"/>
          </a:p>
        </p:txBody>
      </p:sp>
      <p:sp>
        <p:nvSpPr>
          <p:cNvPr id="3" name="内容占位符 2"/>
          <p:cNvSpPr>
            <a:spLocks noGrp="1"/>
          </p:cNvSpPr>
          <p:nvPr>
            <p:ph idx="1"/>
          </p:nvPr>
        </p:nvSpPr>
        <p:spPr/>
        <p:txBody>
          <a:bodyPr>
            <a:normAutofit/>
          </a:bodyPr>
          <a:lstStyle/>
          <a:p>
            <a:r>
              <a:rPr lang="zh-CN" altLang="zh-CN" sz="1800" dirty="0"/>
              <a:t>在测量过程中，如果血压传感器未能正常工作，血压计将会向上位机返回错误</a:t>
            </a:r>
            <a:r>
              <a:rPr lang="zh-CN" altLang="zh-CN" sz="1800" dirty="0" smtClean="0"/>
              <a:t>报告</a:t>
            </a:r>
            <a:r>
              <a:rPr lang="zh-CN" altLang="en-US" sz="1800" dirty="0" smtClean="0"/>
              <a:t>。</a:t>
            </a:r>
            <a:endParaRPr lang="en-US" altLang="zh-CN" sz="1800" dirty="0" smtClean="0"/>
          </a:p>
          <a:p>
            <a:endParaRPr lang="zh-CN" altLang="en-US" sz="1800" dirty="0"/>
          </a:p>
        </p:txBody>
      </p:sp>
      <p:graphicFrame>
        <p:nvGraphicFramePr>
          <p:cNvPr id="5" name="表格 4"/>
          <p:cNvGraphicFramePr>
            <a:graphicFrameLocks noGrp="1"/>
          </p:cNvGraphicFramePr>
          <p:nvPr>
            <p:extLst>
              <p:ext uri="{D42A27DB-BD31-4B8C-83A1-F6EECF244321}">
                <p14:modId xmlns:p14="http://schemas.microsoft.com/office/powerpoint/2010/main" val="1680785650"/>
              </p:ext>
            </p:extLst>
          </p:nvPr>
        </p:nvGraphicFramePr>
        <p:xfrm>
          <a:off x="1097280" y="2320119"/>
          <a:ext cx="6902028" cy="1091820"/>
        </p:xfrm>
        <a:graphic>
          <a:graphicData uri="http://schemas.openxmlformats.org/drawingml/2006/table">
            <a:tbl>
              <a:tblPr firstRow="1" firstCol="1" bandRow="1" bandCol="1"/>
              <a:tblGrid>
                <a:gridCol w="1107527"/>
                <a:gridCol w="912268"/>
                <a:gridCol w="793833"/>
                <a:gridCol w="794633"/>
                <a:gridCol w="793833"/>
                <a:gridCol w="793833"/>
                <a:gridCol w="793833"/>
                <a:gridCol w="912268"/>
              </a:tblGrid>
              <a:tr h="363940">
                <a:tc>
                  <a:txBody>
                    <a:bodyPr/>
                    <a:lstStyle/>
                    <a:p>
                      <a:pPr algn="ctr">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6575" marR="86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特征代码</a:t>
                      </a:r>
                    </a:p>
                  </a:txBody>
                  <a:tcPr marL="86575" marR="86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DATA0</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6575" marR="86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DATA1</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6575" marR="86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DATA2</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6575" marR="86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DATA3</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6575" marR="86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DATA4</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6575" marR="86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DATA5</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6575" marR="86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940">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6575" marR="86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6575" marR="86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报文头</a:t>
                      </a:r>
                    </a:p>
                  </a:txBody>
                  <a:tcPr marL="86575" marR="86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长度</a:t>
                      </a:r>
                    </a:p>
                  </a:txBody>
                  <a:tcPr marL="86575" marR="86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校验位</a:t>
                      </a:r>
                    </a:p>
                  </a:txBody>
                  <a:tcPr marL="86575" marR="86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命令</a:t>
                      </a:r>
                    </a:p>
                  </a:txBody>
                  <a:tcPr marL="86575" marR="86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错误参数</a:t>
                      </a:r>
                    </a:p>
                  </a:txBody>
                  <a:tcPr marL="86575" marR="86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940">
                <a:tc>
                  <a:txBody>
                    <a:bodyPr/>
                    <a:lstStyle/>
                    <a:p>
                      <a:pPr algn="ctr">
                        <a:spcAft>
                          <a:spcPts val="0"/>
                        </a:spcAft>
                      </a:pP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错误报告</a:t>
                      </a:r>
                    </a:p>
                  </a:txBody>
                  <a:tcPr marL="86575" marR="86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0X56</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6575" marR="86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0XFF</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6575" marR="86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0XCD</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6575" marR="86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0X03</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6575" marR="86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CKSUM</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6575" marR="86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panose="02020603050405020304" pitchFamily="18" charset="0"/>
                          <a:ea typeface="宋体" panose="02010600030101010101" pitchFamily="2" charset="-122"/>
                          <a:cs typeface="Times New Roman" panose="02020603050405020304" pitchFamily="18" charset="0"/>
                        </a:rPr>
                        <a:t>0X56</a:t>
                      </a:r>
                      <a:endParaRPr lang="zh-CN" sz="1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6575" marR="86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dirty="0">
                          <a:effectLst/>
                          <a:latin typeface="Times New Roman" panose="02020603050405020304" pitchFamily="18" charset="0"/>
                          <a:ea typeface="宋体" panose="02010600030101010101" pitchFamily="2" charset="-122"/>
                          <a:cs typeface="Times New Roman" panose="02020603050405020304" pitchFamily="18" charset="0"/>
                        </a:rPr>
                        <a:t>X</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6575" marR="86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1097280" y="3534248"/>
            <a:ext cx="6586410" cy="369332"/>
          </a:xfrm>
          <a:prstGeom prst="rect">
            <a:avLst/>
          </a:prstGeom>
        </p:spPr>
        <p:txBody>
          <a:bodyPr wrap="square">
            <a:spAutoFit/>
          </a:bodyPr>
          <a:lstStyle/>
          <a:p>
            <a:r>
              <a:rPr lang="zh-CN" altLang="zh-CN" kern="100" dirty="0">
                <a:cs typeface="Times New Roman" panose="02020603050405020304" pitchFamily="18" charset="0"/>
              </a:rPr>
              <a:t>错误报告的内容通过参数</a:t>
            </a:r>
            <a:r>
              <a:rPr lang="en-US" altLang="zh-CN" kern="100" dirty="0"/>
              <a:t>X</a:t>
            </a:r>
            <a:r>
              <a:rPr lang="zh-CN" altLang="zh-CN" kern="100" dirty="0">
                <a:cs typeface="Times New Roman" panose="02020603050405020304" pitchFamily="18" charset="0"/>
              </a:rPr>
              <a:t>反应，</a:t>
            </a:r>
            <a:r>
              <a:rPr lang="en-US" altLang="zh-CN" kern="100" dirty="0"/>
              <a:t>X</a:t>
            </a:r>
            <a:r>
              <a:rPr lang="zh-CN" altLang="zh-CN" kern="100" dirty="0">
                <a:cs typeface="Times New Roman" panose="02020603050405020304" pitchFamily="18" charset="0"/>
              </a:rPr>
              <a:t>具体代表的事件如下</a:t>
            </a:r>
            <a:r>
              <a:rPr lang="zh-CN" altLang="zh-CN" kern="100" dirty="0" smtClean="0">
                <a:cs typeface="Times New Roman" panose="02020603050405020304" pitchFamily="18" charset="0"/>
              </a:rPr>
              <a:t>表所</a:t>
            </a:r>
            <a:r>
              <a:rPr lang="zh-CN" altLang="zh-CN" kern="100" dirty="0">
                <a:cs typeface="Times New Roman" panose="02020603050405020304" pitchFamily="18" charset="0"/>
              </a:rPr>
              <a:t>示</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769246541"/>
              </p:ext>
            </p:extLst>
          </p:nvPr>
        </p:nvGraphicFramePr>
        <p:xfrm>
          <a:off x="1097280" y="4032657"/>
          <a:ext cx="6927604" cy="1415784"/>
        </p:xfrm>
        <a:graphic>
          <a:graphicData uri="http://schemas.openxmlformats.org/drawingml/2006/table">
            <a:tbl>
              <a:tblPr firstRow="1" firstCol="1" bandRow="1"/>
              <a:tblGrid>
                <a:gridCol w="1240498"/>
                <a:gridCol w="5687106"/>
              </a:tblGrid>
              <a:tr h="235964">
                <a:tc>
                  <a:txBody>
                    <a:bodyPr/>
                    <a:lstStyle/>
                    <a:p>
                      <a:pPr algn="ctr">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的值</a:t>
                      </a:r>
                    </a:p>
                  </a:txBody>
                  <a:tcPr marL="99382" marR="993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effectLst/>
                          <a:latin typeface="Times New Roman" panose="02020603050405020304" pitchFamily="18" charset="0"/>
                          <a:ea typeface="宋体" panose="02010600030101010101" pitchFamily="2" charset="-122"/>
                          <a:cs typeface="Times New Roman" panose="02020603050405020304" pitchFamily="18" charset="0"/>
                        </a:rPr>
                        <a:t>错误报告事件</a:t>
                      </a:r>
                    </a:p>
                  </a:txBody>
                  <a:tcPr marL="99382" marR="9938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5964">
                <a:tc>
                  <a:txBody>
                    <a:bodyPr/>
                    <a:lstStyle/>
                    <a:p>
                      <a:pPr algn="ctr">
                        <a:spcAft>
                          <a:spcPts val="0"/>
                        </a:spcAft>
                      </a:pPr>
                      <a:r>
                        <a:rPr lang="en-US" sz="1500" kern="100">
                          <a:effectLst/>
                          <a:latin typeface="Times New Roman" panose="02020603050405020304" pitchFamily="18" charset="0"/>
                          <a:ea typeface="宋体" panose="02010600030101010101" pitchFamily="2" charset="-122"/>
                          <a:cs typeface="Times New Roman" panose="02020603050405020304" pitchFamily="18" charset="0"/>
                        </a:rPr>
                        <a:t>X=0</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9382" marR="993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zh-CN" sz="1500" kern="100">
                          <a:effectLst/>
                          <a:latin typeface="Times New Roman" panose="02020603050405020304" pitchFamily="18" charset="0"/>
                          <a:ea typeface="宋体" panose="02010600030101010101" pitchFamily="2" charset="-122"/>
                          <a:cs typeface="Times New Roman" panose="02020603050405020304" pitchFamily="18" charset="0"/>
                        </a:rPr>
                        <a:t>表示测量不到有效的脉搏。</a:t>
                      </a:r>
                    </a:p>
                  </a:txBody>
                  <a:tcPr marL="99382" marR="9938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235964">
                <a:tc>
                  <a:txBody>
                    <a:bodyPr/>
                    <a:lstStyle/>
                    <a:p>
                      <a:pPr algn="ctr">
                        <a:spcAft>
                          <a:spcPts val="0"/>
                        </a:spcAft>
                      </a:pPr>
                      <a:r>
                        <a:rPr lang="en-US" sz="1500" kern="100">
                          <a:effectLst/>
                          <a:latin typeface="Times New Roman" panose="02020603050405020304" pitchFamily="18" charset="0"/>
                          <a:ea typeface="宋体" panose="02010600030101010101" pitchFamily="2" charset="-122"/>
                          <a:cs typeface="Times New Roman" panose="02020603050405020304" pitchFamily="18" charset="0"/>
                        </a:rPr>
                        <a:t>X=1</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9382" marR="993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zh-CN" sz="1500" kern="100">
                          <a:effectLst/>
                          <a:latin typeface="Times New Roman" panose="02020603050405020304" pitchFamily="18" charset="0"/>
                          <a:ea typeface="宋体" panose="02010600030101010101" pitchFamily="2" charset="-122"/>
                          <a:cs typeface="Times New Roman" panose="02020603050405020304" pitchFamily="18" charset="0"/>
                        </a:rPr>
                        <a:t>表示</a:t>
                      </a:r>
                      <a:r>
                        <a:rPr lang="en-US" sz="1500" kern="100">
                          <a:effectLst/>
                          <a:latin typeface="Times New Roman" panose="02020603050405020304" pitchFamily="18" charset="0"/>
                          <a:ea typeface="宋体" panose="02010600030101010101" pitchFamily="2" charset="-122"/>
                          <a:cs typeface="Times New Roman" panose="02020603050405020304" pitchFamily="18" charset="0"/>
                        </a:rPr>
                        <a:t>11</a:t>
                      </a:r>
                      <a:r>
                        <a:rPr lang="zh-CN" sz="1500" kern="100">
                          <a:effectLst/>
                          <a:latin typeface="Times New Roman" panose="02020603050405020304" pitchFamily="18" charset="0"/>
                          <a:ea typeface="宋体" panose="02010600030101010101" pitchFamily="2" charset="-122"/>
                          <a:cs typeface="Times New Roman" panose="02020603050405020304" pitchFamily="18" charset="0"/>
                        </a:rPr>
                        <a:t>秒内打气不上</a:t>
                      </a:r>
                      <a:r>
                        <a:rPr lang="en-US" sz="1500" kern="100">
                          <a:effectLst/>
                          <a:latin typeface="Times New Roman" panose="02020603050405020304" pitchFamily="18" charset="0"/>
                          <a:ea typeface="宋体" panose="02010600030101010101" pitchFamily="2" charset="-122"/>
                          <a:cs typeface="Times New Roman" panose="02020603050405020304" pitchFamily="18" charset="0"/>
                        </a:rPr>
                        <a:t>50mmHg(</a:t>
                      </a:r>
                      <a:r>
                        <a:rPr lang="zh-CN" sz="1500" kern="100">
                          <a:effectLst/>
                          <a:latin typeface="Times New Roman" panose="02020603050405020304" pitchFamily="18" charset="0"/>
                          <a:ea typeface="宋体" panose="02010600030101010101" pitchFamily="2" charset="-122"/>
                          <a:cs typeface="Times New Roman" panose="02020603050405020304" pitchFamily="18" charset="0"/>
                        </a:rPr>
                        <a:t>气袋没绑好</a:t>
                      </a:r>
                      <a:r>
                        <a:rPr lang="en-US" sz="15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9382" marR="99382" marT="0" marB="0" anchor="ctr">
                    <a:lnL w="12700" cap="flat" cmpd="sng" algn="ctr">
                      <a:solidFill>
                        <a:srgbClr val="000000"/>
                      </a:solidFill>
                      <a:prstDash val="solid"/>
                      <a:round/>
                      <a:headEnd type="none" w="med" len="med"/>
                      <a:tailEnd type="none" w="med" len="med"/>
                    </a:lnL>
                    <a:lnR>
                      <a:noFill/>
                    </a:lnR>
                    <a:lnT>
                      <a:noFill/>
                    </a:lnT>
                    <a:lnB>
                      <a:noFill/>
                    </a:lnB>
                  </a:tcPr>
                </a:tc>
              </a:tr>
              <a:tr h="235964">
                <a:tc>
                  <a:txBody>
                    <a:bodyPr/>
                    <a:lstStyle/>
                    <a:p>
                      <a:pPr algn="ctr">
                        <a:spcAft>
                          <a:spcPts val="0"/>
                        </a:spcAft>
                      </a:pPr>
                      <a:r>
                        <a:rPr lang="en-US" sz="1500" kern="100">
                          <a:effectLst/>
                          <a:latin typeface="Times New Roman" panose="02020603050405020304" pitchFamily="18" charset="0"/>
                          <a:ea typeface="宋体" panose="02010600030101010101" pitchFamily="2" charset="-122"/>
                          <a:cs typeface="Times New Roman" panose="02020603050405020304" pitchFamily="18" charset="0"/>
                        </a:rPr>
                        <a:t>X=2</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9382" marR="993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zh-CN" sz="1500" kern="100">
                          <a:effectLst/>
                          <a:latin typeface="Times New Roman" panose="02020603050405020304" pitchFamily="18" charset="0"/>
                          <a:ea typeface="宋体" panose="02010600030101010101" pitchFamily="2" charset="-122"/>
                          <a:cs typeface="Times New Roman" panose="02020603050405020304" pitchFamily="18" charset="0"/>
                        </a:rPr>
                        <a:t>表示测量结果数值有误</a:t>
                      </a:r>
                    </a:p>
                  </a:txBody>
                  <a:tcPr marL="99382" marR="99382" marT="0" marB="0" anchor="ctr">
                    <a:lnL w="12700" cap="flat" cmpd="sng" algn="ctr">
                      <a:solidFill>
                        <a:srgbClr val="000000"/>
                      </a:solidFill>
                      <a:prstDash val="solid"/>
                      <a:round/>
                      <a:headEnd type="none" w="med" len="med"/>
                      <a:tailEnd type="none" w="med" len="med"/>
                    </a:lnL>
                    <a:lnR>
                      <a:noFill/>
                    </a:lnR>
                    <a:lnT>
                      <a:noFill/>
                    </a:lnT>
                    <a:lnB>
                      <a:noFill/>
                    </a:lnB>
                  </a:tcPr>
                </a:tc>
              </a:tr>
              <a:tr h="235964">
                <a:tc>
                  <a:txBody>
                    <a:bodyPr/>
                    <a:lstStyle/>
                    <a:p>
                      <a:pPr algn="ctr">
                        <a:spcAft>
                          <a:spcPts val="0"/>
                        </a:spcAft>
                      </a:pPr>
                      <a:r>
                        <a:rPr lang="en-US" sz="1500" kern="100">
                          <a:effectLst/>
                          <a:latin typeface="Times New Roman" panose="02020603050405020304" pitchFamily="18" charset="0"/>
                          <a:ea typeface="宋体" panose="02010600030101010101" pitchFamily="2" charset="-122"/>
                          <a:cs typeface="Times New Roman" panose="02020603050405020304" pitchFamily="18" charset="0"/>
                        </a:rPr>
                        <a:t>X=3</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9382" marR="9938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zh-CN" sz="1500" kern="100">
                          <a:effectLst/>
                          <a:latin typeface="Times New Roman" panose="02020603050405020304" pitchFamily="18" charset="0"/>
                          <a:ea typeface="宋体" panose="02010600030101010101" pitchFamily="2" charset="-122"/>
                          <a:cs typeface="Times New Roman" panose="02020603050405020304" pitchFamily="18" charset="0"/>
                        </a:rPr>
                        <a:t>表示气袋压力超过</a:t>
                      </a:r>
                      <a:r>
                        <a:rPr lang="en-US" sz="1500" kern="100">
                          <a:effectLst/>
                          <a:latin typeface="Times New Roman" panose="02020603050405020304" pitchFamily="18" charset="0"/>
                          <a:ea typeface="宋体" panose="02010600030101010101" pitchFamily="2" charset="-122"/>
                          <a:cs typeface="Times New Roman" panose="02020603050405020304" pitchFamily="18" charset="0"/>
                        </a:rPr>
                        <a:t>295mmHg</a:t>
                      </a:r>
                      <a:r>
                        <a:rPr lang="zh-CN" sz="1500" kern="100">
                          <a:effectLst/>
                          <a:latin typeface="Times New Roman" panose="02020603050405020304" pitchFamily="18" charset="0"/>
                          <a:ea typeface="宋体" panose="02010600030101010101" pitchFamily="2" charset="-122"/>
                          <a:cs typeface="Times New Roman" panose="02020603050405020304" pitchFamily="18" charset="0"/>
                        </a:rPr>
                        <a:t>，进入超压保护</a:t>
                      </a:r>
                    </a:p>
                  </a:txBody>
                  <a:tcPr marL="99382" marR="99382" marT="0" marB="0" anchor="ctr">
                    <a:lnL w="12700" cap="flat" cmpd="sng" algn="ctr">
                      <a:solidFill>
                        <a:srgbClr val="000000"/>
                      </a:solidFill>
                      <a:prstDash val="solid"/>
                      <a:round/>
                      <a:headEnd type="none" w="med" len="med"/>
                      <a:tailEnd type="none" w="med" len="med"/>
                    </a:lnL>
                    <a:lnR>
                      <a:noFill/>
                    </a:lnR>
                    <a:lnT>
                      <a:noFill/>
                    </a:lnT>
                    <a:lnB>
                      <a:noFill/>
                    </a:lnB>
                  </a:tcPr>
                </a:tc>
              </a:tr>
              <a:tr h="235964">
                <a:tc>
                  <a:txBody>
                    <a:bodyPr/>
                    <a:lstStyle/>
                    <a:p>
                      <a:pPr algn="ctr">
                        <a:spcAft>
                          <a:spcPts val="0"/>
                        </a:spcAft>
                      </a:pPr>
                      <a:r>
                        <a:rPr lang="en-US" sz="1500" kern="100">
                          <a:effectLst/>
                          <a:latin typeface="Times New Roman" panose="02020603050405020304" pitchFamily="18" charset="0"/>
                          <a:ea typeface="宋体" panose="02010600030101010101" pitchFamily="2" charset="-122"/>
                          <a:cs typeface="Times New Roman" panose="02020603050405020304" pitchFamily="18" charset="0"/>
                        </a:rPr>
                        <a:t>X=4</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9382" marR="9938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表示干预过多（测量中移动、说话等）</a:t>
                      </a:r>
                    </a:p>
                  </a:txBody>
                  <a:tcPr marL="99382" marR="99382"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7622850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三</a:t>
            </a:r>
            <a:r>
              <a:rPr lang="zh-CN" altLang="en-US" sz="3200" dirty="0" smtClean="0"/>
              <a:t>、系统结构</a:t>
            </a:r>
            <a:endParaRPr lang="zh-CN" altLang="en-US" sz="3200" dirty="0"/>
          </a:p>
        </p:txBody>
      </p:sp>
      <p:sp>
        <p:nvSpPr>
          <p:cNvPr id="3" name="内容占位符 2"/>
          <p:cNvSpPr>
            <a:spLocks noGrp="1"/>
          </p:cNvSpPr>
          <p:nvPr>
            <p:ph idx="1"/>
          </p:nvPr>
        </p:nvSpPr>
        <p:spPr>
          <a:xfrm>
            <a:off x="1097280" y="1845734"/>
            <a:ext cx="10585204" cy="4023360"/>
          </a:xfrm>
        </p:spPr>
        <p:txBody>
          <a:bodyPr/>
          <a:lstStyle/>
          <a:p>
            <a:r>
              <a:rPr lang="en-US" altLang="zh-CN" sz="2400" dirty="0" smtClean="0"/>
              <a:t>3.3 </a:t>
            </a:r>
            <a:r>
              <a:rPr lang="zh-CN" altLang="en-US" sz="2400" dirty="0" smtClean="0"/>
              <a:t>系统运行流程</a:t>
            </a:r>
            <a:endParaRPr lang="en-US" altLang="zh-CN" sz="2400" dirty="0" smtClean="0"/>
          </a:p>
          <a:p>
            <a:r>
              <a:rPr lang="zh-CN" altLang="zh-CN" sz="1800" dirty="0"/>
              <a:t>智能</a:t>
            </a:r>
            <a:r>
              <a:rPr lang="zh-CN" altLang="zh-CN" sz="1800" dirty="0" smtClean="0"/>
              <a:t>手机个人</a:t>
            </a:r>
            <a:r>
              <a:rPr lang="zh-CN" altLang="zh-CN" sz="1800" dirty="0"/>
              <a:t>健康数据采集软件设计基于</a:t>
            </a:r>
            <a:r>
              <a:rPr lang="en-US" altLang="zh-CN" sz="1800" dirty="0"/>
              <a:t>Android</a:t>
            </a:r>
            <a:r>
              <a:rPr lang="zh-CN" altLang="zh-CN" sz="1800" dirty="0"/>
              <a:t>操作系统，当启动手机软件时候包括四个步骤：</a:t>
            </a:r>
          </a:p>
          <a:p>
            <a:r>
              <a:rPr lang="zh-CN" altLang="zh-CN" sz="1800" dirty="0"/>
              <a:t>（</a:t>
            </a:r>
            <a:r>
              <a:rPr lang="en-US" altLang="zh-CN" sz="1800" dirty="0"/>
              <a:t>1</a:t>
            </a:r>
            <a:r>
              <a:rPr lang="zh-CN" altLang="zh-CN" sz="1800" dirty="0"/>
              <a:t>）软件的登录界面。它用来进行用户的登录；</a:t>
            </a:r>
          </a:p>
          <a:p>
            <a:r>
              <a:rPr lang="zh-CN" altLang="zh-CN" sz="1800" dirty="0"/>
              <a:t>（</a:t>
            </a:r>
            <a:r>
              <a:rPr lang="en-US" altLang="zh-CN" sz="1800" dirty="0"/>
              <a:t>2</a:t>
            </a:r>
            <a:r>
              <a:rPr lang="zh-CN" altLang="zh-CN" sz="1800" dirty="0"/>
              <a:t>）进行蓝牙搜索，与下位机的蓝牙进行匹配；</a:t>
            </a:r>
          </a:p>
          <a:p>
            <a:r>
              <a:rPr lang="zh-CN" altLang="zh-CN" sz="1800" dirty="0"/>
              <a:t>（</a:t>
            </a:r>
            <a:r>
              <a:rPr lang="en-US" altLang="zh-CN" sz="1800" dirty="0"/>
              <a:t>3</a:t>
            </a:r>
            <a:r>
              <a:rPr lang="zh-CN" altLang="zh-CN" sz="1800" dirty="0"/>
              <a:t>）蓝牙配对好，开始进行数据的采集和处理；</a:t>
            </a:r>
          </a:p>
          <a:p>
            <a:r>
              <a:rPr lang="zh-CN" altLang="zh-CN" sz="1800" dirty="0"/>
              <a:t>（</a:t>
            </a:r>
            <a:r>
              <a:rPr lang="en-US" altLang="zh-CN" sz="1800" dirty="0"/>
              <a:t>4</a:t>
            </a:r>
            <a:r>
              <a:rPr lang="zh-CN" altLang="zh-CN" sz="1800" dirty="0"/>
              <a:t>）保存数据至数据库文件中。</a:t>
            </a:r>
            <a:endParaRPr lang="en-US" altLang="zh-CN" sz="1800" dirty="0"/>
          </a:p>
          <a:p>
            <a:endParaRPr lang="zh-CN" altLang="en-US" dirty="0"/>
          </a:p>
        </p:txBody>
      </p:sp>
    </p:spTree>
    <p:extLst>
      <p:ext uri="{BB962C8B-B14F-4D97-AF65-F5344CB8AC3E}">
        <p14:creationId xmlns:p14="http://schemas.microsoft.com/office/powerpoint/2010/main" val="267198622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三</a:t>
            </a:r>
            <a:r>
              <a:rPr lang="zh-CN" altLang="en-US" sz="3200" dirty="0" smtClean="0"/>
              <a:t>、系统结构</a:t>
            </a:r>
            <a:endParaRPr lang="zh-CN" altLang="en-US" sz="3200" dirty="0"/>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4931" y="1853181"/>
            <a:ext cx="5322215" cy="4356550"/>
          </a:xfrm>
          <a:prstGeom prst="rect">
            <a:avLst/>
          </a:prstGeom>
          <a:noFill/>
          <a:ln>
            <a:noFill/>
          </a:ln>
        </p:spPr>
      </p:pic>
    </p:spTree>
    <p:extLst>
      <p:ext uri="{BB962C8B-B14F-4D97-AF65-F5344CB8AC3E}">
        <p14:creationId xmlns:p14="http://schemas.microsoft.com/office/powerpoint/2010/main" val="2326818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4" name="矩形 3"/>
          <p:cNvSpPr/>
          <p:nvPr/>
        </p:nvSpPr>
        <p:spPr>
          <a:xfrm>
            <a:off x="1097280" y="1924040"/>
            <a:ext cx="10353192" cy="1200329"/>
          </a:xfrm>
          <a:prstGeom prst="rect">
            <a:avLst/>
          </a:prstGeom>
        </p:spPr>
        <p:txBody>
          <a:bodyPr wrap="square">
            <a:spAutoFit/>
          </a:bodyPr>
          <a:lstStyle/>
          <a:p>
            <a:r>
              <a:rPr lang="en-US" altLang="zh-CN" kern="100" dirty="0" smtClean="0">
                <a:latin typeface="Times New Roman" panose="02020603050405020304" pitchFamily="18" charset="0"/>
                <a:cs typeface="Times New Roman" panose="02020603050405020304" pitchFamily="18" charset="0"/>
              </a:rPr>
              <a:t>       </a:t>
            </a:r>
            <a:r>
              <a:rPr lang="en-US" altLang="zh-CN" kern="100" dirty="0" smtClean="0">
                <a:cs typeface="Times New Roman" panose="02020603050405020304" pitchFamily="18" charset="0"/>
              </a:rPr>
              <a:t> </a:t>
            </a:r>
            <a:r>
              <a:rPr lang="zh-CN" altLang="zh-CN" kern="100" dirty="0" smtClean="0">
                <a:cs typeface="Times New Roman" panose="02020603050405020304" pitchFamily="18" charset="0"/>
              </a:rPr>
              <a:t>本</a:t>
            </a:r>
            <a:r>
              <a:rPr lang="zh-CN" altLang="zh-CN" kern="100" dirty="0">
                <a:cs typeface="Times New Roman" panose="02020603050405020304" pitchFamily="18" charset="0"/>
              </a:rPr>
              <a:t>设计以领泰医疗的蓝牙血压计为硬件基础，</a:t>
            </a:r>
            <a:r>
              <a:rPr lang="en-US" altLang="zh-CN" kern="100" dirty="0"/>
              <a:t>Java</a:t>
            </a:r>
            <a:r>
              <a:rPr lang="zh-CN" altLang="zh-CN" kern="100" dirty="0">
                <a:cs typeface="Times New Roman" panose="02020603050405020304" pitchFamily="18" charset="0"/>
              </a:rPr>
              <a:t>汇编语言为语言工具，</a:t>
            </a:r>
            <a:r>
              <a:rPr lang="en-US" altLang="zh-CN" kern="100" dirty="0"/>
              <a:t>Eclipse</a:t>
            </a:r>
            <a:r>
              <a:rPr lang="zh-CN" altLang="zh-CN" kern="100" dirty="0">
                <a:cs typeface="Times New Roman" panose="02020603050405020304" pitchFamily="18" charset="0"/>
              </a:rPr>
              <a:t>软件为开发平台，充分研究了基于</a:t>
            </a:r>
            <a:r>
              <a:rPr lang="en-US" altLang="zh-CN" kern="100" dirty="0"/>
              <a:t>Android</a:t>
            </a:r>
            <a:r>
              <a:rPr lang="zh-CN" altLang="zh-CN" kern="100" dirty="0">
                <a:cs typeface="Times New Roman" panose="02020603050405020304" pitchFamily="18" charset="0"/>
              </a:rPr>
              <a:t>操作系统智能手机平台的人体健康数据采集软件设计，设计了智能化的基于智能手机的蓝牙采集系统。其程序设计的主要内容包括以下几个部分：数据存储、数据解析、蓝牙通信、界面显示、用户管理和数据上传</a:t>
            </a:r>
            <a:r>
              <a:rPr lang="zh-CN" altLang="zh-CN" kern="100" dirty="0" smtClean="0">
                <a:cs typeface="Times New Roman" panose="02020603050405020304" pitchFamily="18" charset="0"/>
              </a:rPr>
              <a:t>组成</a:t>
            </a:r>
            <a:r>
              <a:rPr lang="zh-CN" altLang="en-US" kern="100" dirty="0" smtClean="0">
                <a:cs typeface="Times New Roman" panose="02020603050405020304" pitchFamily="18" charset="0"/>
              </a:rPr>
              <a:t>。</a:t>
            </a:r>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709932" y="3124369"/>
            <a:ext cx="6112911" cy="3030771"/>
          </a:xfrm>
          <a:prstGeom prst="rect">
            <a:avLst/>
          </a:prstGeom>
          <a:noFill/>
          <a:ln>
            <a:noFill/>
          </a:ln>
        </p:spPr>
      </p:pic>
    </p:spTree>
    <p:extLst>
      <p:ext uri="{BB962C8B-B14F-4D97-AF65-F5344CB8AC3E}">
        <p14:creationId xmlns:p14="http://schemas.microsoft.com/office/powerpoint/2010/main" val="64712173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79" y="1896745"/>
            <a:ext cx="8360619" cy="1661993"/>
          </a:xfrm>
          <a:prstGeom prst="rect">
            <a:avLst/>
          </a:prstGeom>
        </p:spPr>
        <p:txBody>
          <a:bodyPr wrap="square">
            <a:spAutoFit/>
          </a:bodyPr>
          <a:lstStyle/>
          <a:p>
            <a:r>
              <a:rPr lang="en-US" altLang="zh-CN" sz="2400" kern="100" dirty="0">
                <a:cs typeface="Times New Roman" panose="02020603050405020304" pitchFamily="18" charset="0"/>
              </a:rPr>
              <a:t>4</a:t>
            </a:r>
            <a:r>
              <a:rPr lang="en-US" altLang="zh-CN" sz="2400" kern="100" dirty="0" smtClean="0">
                <a:cs typeface="Times New Roman" panose="02020603050405020304" pitchFamily="18" charset="0"/>
              </a:rPr>
              <a:t>.1 </a:t>
            </a:r>
            <a:r>
              <a:rPr lang="zh-CN" altLang="en-US" sz="2400" kern="100" dirty="0" smtClean="0">
                <a:cs typeface="Times New Roman" panose="02020603050405020304" pitchFamily="18" charset="0"/>
              </a:rPr>
              <a:t>数据存储</a:t>
            </a:r>
            <a:endParaRPr lang="en-US" altLang="zh-CN" sz="2400" kern="100" dirty="0" smtClean="0">
              <a:cs typeface="Times New Roman" panose="02020603050405020304" pitchFamily="18" charset="0"/>
            </a:endParaRPr>
          </a:p>
          <a:p>
            <a:r>
              <a:rPr lang="zh-CN" altLang="en-US" dirty="0" smtClean="0"/>
              <a:t>（</a:t>
            </a:r>
            <a:r>
              <a:rPr lang="en-US" altLang="zh-CN" dirty="0" smtClean="0"/>
              <a:t>1</a:t>
            </a:r>
            <a:r>
              <a:rPr lang="zh-CN" altLang="en-US" dirty="0" smtClean="0"/>
              <a:t>）</a:t>
            </a:r>
            <a:r>
              <a:rPr lang="zh-CN" altLang="zh-CN" dirty="0" smtClean="0"/>
              <a:t>本</a:t>
            </a:r>
            <a:r>
              <a:rPr lang="zh-CN" altLang="zh-CN" dirty="0"/>
              <a:t>设计采用</a:t>
            </a:r>
            <a:r>
              <a:rPr lang="en-US" altLang="zh-CN" dirty="0"/>
              <a:t>Android</a:t>
            </a:r>
            <a:r>
              <a:rPr lang="zh-CN" altLang="zh-CN" dirty="0"/>
              <a:t>自带的轻型数据库</a:t>
            </a:r>
            <a:r>
              <a:rPr lang="en-US" altLang="zh-CN" dirty="0"/>
              <a:t>SQLite</a:t>
            </a:r>
            <a:r>
              <a:rPr lang="zh-CN" altLang="zh-CN" dirty="0"/>
              <a:t>，</a:t>
            </a:r>
            <a:r>
              <a:rPr lang="en-US" altLang="zh-CN" dirty="0"/>
              <a:t>SQLite</a:t>
            </a:r>
            <a:r>
              <a:rPr lang="zh-CN" altLang="zh-CN" dirty="0"/>
              <a:t>是一款轻量级数据库，它的设计目的是嵌入式，而且它占用的资源非常少，在嵌入式设备中，只需要几百</a:t>
            </a:r>
            <a:r>
              <a:rPr lang="en-US" altLang="zh-CN" dirty="0"/>
              <a:t>KB</a:t>
            </a:r>
            <a:r>
              <a:rPr lang="zh-CN" altLang="zh-CN" dirty="0"/>
              <a:t>。</a:t>
            </a:r>
          </a:p>
          <a:p>
            <a:endParaRPr lang="en-US" altLang="zh-CN" sz="2400" kern="100" dirty="0" smtClean="0">
              <a:cs typeface="Times New Roman" panose="02020603050405020304" pitchFamily="18" charset="0"/>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2479228" y="2936187"/>
            <a:ext cx="5532008" cy="3374938"/>
          </a:xfrm>
          <a:prstGeom prst="rect">
            <a:avLst/>
          </a:prstGeom>
          <a:noFill/>
          <a:ln>
            <a:noFill/>
          </a:ln>
        </p:spPr>
      </p:pic>
    </p:spTree>
    <p:extLst>
      <p:ext uri="{BB962C8B-B14F-4D97-AF65-F5344CB8AC3E}">
        <p14:creationId xmlns:p14="http://schemas.microsoft.com/office/powerpoint/2010/main" val="49922889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79" y="1896745"/>
            <a:ext cx="8360619" cy="2677656"/>
          </a:xfrm>
          <a:prstGeom prst="rect">
            <a:avLst/>
          </a:prstGeom>
        </p:spPr>
        <p:txBody>
          <a:bodyPr wrap="square">
            <a:spAutoFit/>
          </a:bodyPr>
          <a:lstStyle/>
          <a:p>
            <a:r>
              <a:rPr lang="en-US" altLang="zh-CN" sz="2000" dirty="0"/>
              <a:t>4</a:t>
            </a:r>
            <a:r>
              <a:rPr lang="en-US" altLang="zh-CN" sz="2000" dirty="0" smtClean="0"/>
              <a:t>.1.1 </a:t>
            </a:r>
            <a:r>
              <a:rPr lang="zh-CN" altLang="en-US" sz="2000" dirty="0" smtClean="0"/>
              <a:t>数据存储</a:t>
            </a:r>
            <a:endParaRPr lang="en-US" altLang="zh-CN" sz="2000" kern="100" dirty="0" smtClean="0">
              <a:cs typeface="Times New Roman" panose="02020603050405020304" pitchFamily="18" charset="0"/>
            </a:endParaRPr>
          </a:p>
          <a:p>
            <a:r>
              <a:rPr lang="zh-CN" altLang="en-US" dirty="0" smtClean="0"/>
              <a:t>（</a:t>
            </a:r>
            <a:r>
              <a:rPr lang="en-US" altLang="zh-CN" dirty="0" smtClean="0"/>
              <a:t>1</a:t>
            </a:r>
            <a:r>
              <a:rPr lang="zh-CN" altLang="en-US" dirty="0" smtClean="0"/>
              <a:t>）创建</a:t>
            </a:r>
            <a:r>
              <a:rPr lang="zh-CN" altLang="en-US" dirty="0"/>
              <a:t>一个数据库类</a:t>
            </a:r>
            <a:r>
              <a:rPr lang="en-US" altLang="zh-CN" dirty="0" err="1"/>
              <a:t>BloodPressureDB</a:t>
            </a:r>
            <a:r>
              <a:rPr lang="zh-CN" altLang="en-US" dirty="0"/>
              <a:t>，创建的数据库类首先要继承</a:t>
            </a:r>
            <a:r>
              <a:rPr lang="en-US" altLang="zh-CN" dirty="0" err="1"/>
              <a:t>SQLiteOpen</a:t>
            </a:r>
            <a:r>
              <a:rPr lang="en-US" altLang="zh-CN" dirty="0"/>
              <a:t>-</a:t>
            </a:r>
          </a:p>
          <a:p>
            <a:r>
              <a:rPr lang="en-US" altLang="zh-CN" dirty="0"/>
              <a:t>Helper</a:t>
            </a:r>
            <a:r>
              <a:rPr lang="zh-CN" altLang="en-US" dirty="0"/>
              <a:t>类，</a:t>
            </a:r>
            <a:r>
              <a:rPr lang="en-US" altLang="zh-CN" dirty="0" err="1"/>
              <a:t>SQLiteOpenHelper</a:t>
            </a:r>
            <a:r>
              <a:rPr lang="zh-CN" altLang="en-US" dirty="0"/>
              <a:t>类是一个抽象类，主要的作用是生成数据库。继承这个类的主要目的是重写</a:t>
            </a:r>
            <a:r>
              <a:rPr lang="en-US" altLang="zh-CN" dirty="0" err="1"/>
              <a:t>SQLiteOpenHelper</a:t>
            </a:r>
            <a:r>
              <a:rPr lang="zh-CN" altLang="en-US" dirty="0"/>
              <a:t>类中的两个方法，</a:t>
            </a:r>
            <a:r>
              <a:rPr lang="en-US" altLang="zh-CN" dirty="0" err="1"/>
              <a:t>onCreate</a:t>
            </a:r>
            <a:r>
              <a:rPr lang="zh-CN" altLang="en-US" dirty="0"/>
              <a:t>（）和</a:t>
            </a:r>
            <a:r>
              <a:rPr lang="en-US" altLang="zh-CN" dirty="0" err="1"/>
              <a:t>onUpgrade</a:t>
            </a:r>
            <a:r>
              <a:rPr lang="zh-CN" altLang="en-US" dirty="0"/>
              <a:t>（）。当数据库首次被创建时，需要将创建表等初始化操作放在</a:t>
            </a:r>
            <a:r>
              <a:rPr lang="en-US" altLang="zh-CN" dirty="0" err="1"/>
              <a:t>onCreate</a:t>
            </a:r>
            <a:r>
              <a:rPr lang="zh-CN" altLang="en-US" dirty="0"/>
              <a:t>（）方法中进行。当需要更新数据库时，需要调用</a:t>
            </a:r>
            <a:r>
              <a:rPr lang="en-US" altLang="zh-CN" dirty="0" err="1"/>
              <a:t>onUpgrade</a:t>
            </a:r>
            <a:r>
              <a:rPr lang="zh-CN" altLang="en-US" dirty="0"/>
              <a:t>（）方法。</a:t>
            </a:r>
          </a:p>
          <a:p>
            <a:r>
              <a:rPr lang="zh-CN" altLang="en-US" dirty="0"/>
              <a:t>本例从</a:t>
            </a:r>
            <a:r>
              <a:rPr lang="en-US" altLang="zh-CN" dirty="0" err="1"/>
              <a:t>SQLiteOpenHelper</a:t>
            </a:r>
            <a:r>
              <a:rPr lang="zh-CN" altLang="en-US" dirty="0"/>
              <a:t>类继承的数据库类是</a:t>
            </a:r>
            <a:r>
              <a:rPr lang="en-US" altLang="zh-CN" dirty="0" err="1"/>
              <a:t>BloodPressureDB</a:t>
            </a:r>
            <a:r>
              <a:rPr lang="zh-CN" altLang="en-US" dirty="0"/>
              <a:t>，使用它创建一个数据库</a:t>
            </a:r>
            <a:r>
              <a:rPr lang="zh-CN" altLang="en-US" dirty="0" smtClean="0"/>
              <a:t>对象。</a:t>
            </a:r>
            <a:endParaRPr lang="zh-CN" altLang="en-US"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496785" y="4090702"/>
            <a:ext cx="4524375" cy="2143125"/>
          </a:xfrm>
          <a:prstGeom prst="rect">
            <a:avLst/>
          </a:prstGeom>
          <a:noFill/>
          <a:ln>
            <a:noFill/>
          </a:ln>
        </p:spPr>
      </p:pic>
    </p:spTree>
    <p:extLst>
      <p:ext uri="{BB962C8B-B14F-4D97-AF65-F5344CB8AC3E}">
        <p14:creationId xmlns:p14="http://schemas.microsoft.com/office/powerpoint/2010/main" val="318683923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79" y="1896745"/>
            <a:ext cx="8360619" cy="1477328"/>
          </a:xfrm>
          <a:prstGeom prst="rect">
            <a:avLst/>
          </a:prstGeom>
        </p:spPr>
        <p:txBody>
          <a:bodyPr wrap="square">
            <a:spAutoFit/>
          </a:bodyPr>
          <a:lstStyle/>
          <a:p>
            <a:r>
              <a:rPr lang="zh-CN" altLang="en-US" kern="100" dirty="0" smtClean="0">
                <a:cs typeface="Times New Roman" panose="02020603050405020304" pitchFamily="18" charset="0"/>
              </a:rPr>
              <a:t>（</a:t>
            </a:r>
            <a:r>
              <a:rPr lang="en-US" altLang="zh-CN" kern="100" dirty="0">
                <a:cs typeface="Times New Roman" panose="02020603050405020304" pitchFamily="18" charset="0"/>
              </a:rPr>
              <a:t>2</a:t>
            </a:r>
            <a:r>
              <a:rPr lang="zh-CN" altLang="en-US" kern="100" dirty="0" smtClean="0">
                <a:cs typeface="Times New Roman" panose="02020603050405020304" pitchFamily="18" charset="0"/>
              </a:rPr>
              <a:t>）</a:t>
            </a:r>
            <a:r>
              <a:rPr lang="zh-CN" altLang="zh-CN" dirty="0"/>
              <a:t>重写创建数据库所需要的两个方法。首先重写</a:t>
            </a:r>
            <a:r>
              <a:rPr lang="en-US" altLang="zh-CN" dirty="0" err="1"/>
              <a:t>onCreate</a:t>
            </a:r>
            <a:r>
              <a:rPr lang="zh-CN" altLang="zh-CN" dirty="0"/>
              <a:t>（）方法，在方法中创建一张表，并且确定表的每一列的内容，包括用户名、主键、气压、收缩压、舒张压和心率。之后使用</a:t>
            </a:r>
            <a:r>
              <a:rPr lang="en-US" altLang="zh-CN" dirty="0" err="1"/>
              <a:t>db.execSQL</a:t>
            </a:r>
            <a:r>
              <a:rPr lang="zh-CN" altLang="zh-CN" dirty="0"/>
              <a:t>（）执行一条</a:t>
            </a:r>
            <a:r>
              <a:rPr lang="en-US" altLang="zh-CN" dirty="0" err="1"/>
              <a:t>sql</a:t>
            </a:r>
            <a:r>
              <a:rPr lang="zh-CN" altLang="zh-CN" dirty="0"/>
              <a:t>语句，进行一张表的创建。然后重写</a:t>
            </a:r>
            <a:r>
              <a:rPr lang="en-US" altLang="zh-CN" dirty="0" err="1"/>
              <a:t>onUpgrade</a:t>
            </a:r>
            <a:r>
              <a:rPr lang="zh-CN" altLang="zh-CN" dirty="0"/>
              <a:t>（）方法，这个方法可以更新数据库的版本号，并在这个方法里删除表和新建表，在方法的最后执行</a:t>
            </a:r>
            <a:r>
              <a:rPr lang="en-US" altLang="zh-CN" dirty="0" err="1"/>
              <a:t>sql</a:t>
            </a:r>
            <a:r>
              <a:rPr lang="zh-CN" altLang="zh-CN" dirty="0"/>
              <a:t>语句，进行数据库的</a:t>
            </a:r>
            <a:r>
              <a:rPr lang="zh-CN" altLang="zh-CN" dirty="0" smtClean="0"/>
              <a:t>更新</a:t>
            </a:r>
            <a:r>
              <a:rPr lang="zh-CN" altLang="en-US" dirty="0" smtClean="0"/>
              <a:t>。</a:t>
            </a:r>
            <a:endParaRPr lang="zh-CN" altLang="en-US" kern="100" dirty="0">
              <a:cs typeface="Times New Roman" panose="02020603050405020304" pitchFamily="18" charset="0"/>
            </a:endParaRP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364021" y="3653973"/>
            <a:ext cx="4524375" cy="2143125"/>
          </a:xfrm>
          <a:prstGeom prst="rect">
            <a:avLst/>
          </a:prstGeom>
          <a:noFill/>
          <a:ln>
            <a:noFill/>
          </a:ln>
        </p:spPr>
      </p:pic>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097279" y="3533457"/>
            <a:ext cx="7882948" cy="2239545"/>
          </a:xfrm>
          <a:prstGeom prst="rect">
            <a:avLst/>
          </a:prstGeom>
          <a:noFill/>
          <a:ln>
            <a:noFill/>
          </a:ln>
        </p:spPr>
      </p:pic>
    </p:spTree>
    <p:extLst>
      <p:ext uri="{BB962C8B-B14F-4D97-AF65-F5344CB8AC3E}">
        <p14:creationId xmlns:p14="http://schemas.microsoft.com/office/powerpoint/2010/main" val="245863513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smtClean="0"/>
              <a:t>一、背景意义</a:t>
            </a:r>
            <a:endParaRPr lang="zh-CN" altLang="en-US" sz="3200" dirty="0"/>
          </a:p>
        </p:txBody>
      </p:sp>
      <p:sp>
        <p:nvSpPr>
          <p:cNvPr id="3" name="内容占位符 2"/>
          <p:cNvSpPr>
            <a:spLocks noGrp="1"/>
          </p:cNvSpPr>
          <p:nvPr>
            <p:ph idx="1"/>
          </p:nvPr>
        </p:nvSpPr>
        <p:spPr>
          <a:xfrm>
            <a:off x="1097280" y="1845734"/>
            <a:ext cx="8456153" cy="4023360"/>
          </a:xfrm>
        </p:spPr>
        <p:txBody>
          <a:bodyPr/>
          <a:lstStyle/>
          <a:p>
            <a:pPr marL="201168" lvl="1" indent="0">
              <a:lnSpc>
                <a:spcPct val="150000"/>
              </a:lnSpc>
              <a:buNone/>
            </a:pPr>
            <a:r>
              <a:rPr lang="en-US" altLang="zh-CN" dirty="0" smtClean="0">
                <a:latin typeface="+mn-ea"/>
              </a:rPr>
              <a:t>    </a:t>
            </a:r>
            <a:endParaRPr lang="zh-CN" altLang="en-US" dirty="0">
              <a:latin typeface="+mn-ea"/>
            </a:endParaRPr>
          </a:p>
        </p:txBody>
      </p:sp>
      <p:sp>
        <p:nvSpPr>
          <p:cNvPr id="4" name="文本框 3"/>
          <p:cNvSpPr txBox="1"/>
          <p:nvPr/>
        </p:nvSpPr>
        <p:spPr>
          <a:xfrm>
            <a:off x="1097279" y="1951630"/>
            <a:ext cx="9466088" cy="3416320"/>
          </a:xfrm>
          <a:prstGeom prst="rect">
            <a:avLst/>
          </a:prstGeom>
          <a:noFill/>
        </p:spPr>
        <p:txBody>
          <a:bodyPr wrap="square" rtlCol="0">
            <a:spAutoFit/>
          </a:bodyPr>
          <a:lstStyle/>
          <a:p>
            <a:r>
              <a:rPr lang="en-US" altLang="zh-CN" dirty="0"/>
              <a:t> </a:t>
            </a:r>
            <a:r>
              <a:rPr lang="en-US" altLang="zh-CN" dirty="0" smtClean="0"/>
              <a:t>       </a:t>
            </a:r>
            <a:r>
              <a:rPr lang="zh-CN" altLang="zh-CN" dirty="0" smtClean="0"/>
              <a:t>智能</a:t>
            </a:r>
            <a:r>
              <a:rPr lang="zh-CN" altLang="zh-CN" dirty="0"/>
              <a:t>手机手机作为最常见的移动终端，和普通的便携式计算机相比，具有很多实际应用的优势。例如较高的人口渗透，较高的保密性，购买成本更低，跟容易运输，在总体上增加了个人使用的便利性</a:t>
            </a:r>
            <a:r>
              <a:rPr lang="zh-CN" altLang="zh-CN" dirty="0" smtClean="0"/>
              <a:t>。</a:t>
            </a:r>
            <a:endParaRPr lang="en-US" altLang="zh-CN" dirty="0" smtClean="0"/>
          </a:p>
          <a:p>
            <a:r>
              <a:rPr lang="zh-CN" altLang="en-US" dirty="0" smtClean="0"/>
              <a:t>        近几年，手机移动应用软件发展迅速，正在慢慢地改变人们传统的生活方式。当移动应用在医疗领域的时候，也改变了传统的医疗模式。</a:t>
            </a:r>
            <a:endParaRPr lang="en-US" altLang="zh-CN" dirty="0" smtClean="0"/>
          </a:p>
          <a:p>
            <a:r>
              <a:rPr lang="zh-CN" altLang="en-US" dirty="0" smtClean="0"/>
              <a:t>（</a:t>
            </a:r>
            <a:r>
              <a:rPr lang="en-US" altLang="zh-CN" dirty="0" smtClean="0"/>
              <a:t>1</a:t>
            </a:r>
            <a:r>
              <a:rPr lang="zh-CN" altLang="en-US" dirty="0" smtClean="0"/>
              <a:t>）随着人们的健康意识提高，人们愿意开始在家里使用医疗设备检测自身的健康状况，使用医疗手机应用可以方便地完成这一过程。</a:t>
            </a:r>
            <a:endParaRPr lang="en-US" altLang="zh-CN" dirty="0" smtClean="0"/>
          </a:p>
          <a:p>
            <a:r>
              <a:rPr lang="zh-CN" altLang="en-US" dirty="0" smtClean="0"/>
              <a:t>（</a:t>
            </a:r>
            <a:r>
              <a:rPr lang="en-US" altLang="zh-CN" dirty="0" smtClean="0"/>
              <a:t>2</a:t>
            </a:r>
            <a:r>
              <a:rPr lang="zh-CN" altLang="en-US" dirty="0" smtClean="0"/>
              <a:t>）具备存储功能的医疗应用可以允许用户查询自身的健康数据历史记录，了解自身的身体健康变化。</a:t>
            </a:r>
            <a:endParaRPr lang="en-US" altLang="zh-CN" dirty="0" smtClean="0"/>
          </a:p>
          <a:p>
            <a:r>
              <a:rPr lang="zh-CN" altLang="en-US" dirty="0" smtClean="0"/>
              <a:t>（</a:t>
            </a:r>
            <a:r>
              <a:rPr lang="en-US" altLang="zh-CN" dirty="0" smtClean="0"/>
              <a:t>3</a:t>
            </a:r>
            <a:r>
              <a:rPr lang="zh-CN" altLang="en-US" dirty="0" smtClean="0"/>
              <a:t>）目前的智能手机具备联网功能，完善网络数据传输后可以实现远程医疗的功能。</a:t>
            </a:r>
            <a:endParaRPr lang="en-US" altLang="zh-CN" dirty="0" smtClean="0"/>
          </a:p>
          <a:p>
            <a:r>
              <a:rPr lang="zh-CN" altLang="en-US" dirty="0" smtClean="0"/>
              <a:t>（</a:t>
            </a:r>
            <a:r>
              <a:rPr lang="en-US" altLang="zh-CN" dirty="0" smtClean="0"/>
              <a:t>4</a:t>
            </a:r>
            <a:r>
              <a:rPr lang="zh-CN" altLang="en-US" dirty="0" smtClean="0"/>
              <a:t>）如果用户数量足够多的话，可以将所有的用户数据放在云端进行计算，形成医疗大数据，有利于专家对人群整体的健康状况进行分析。</a:t>
            </a:r>
            <a:endParaRPr lang="zh-CN" altLang="en-US" dirty="0"/>
          </a:p>
        </p:txBody>
      </p:sp>
    </p:spTree>
    <p:extLst>
      <p:ext uri="{BB962C8B-B14F-4D97-AF65-F5344CB8AC3E}">
        <p14:creationId xmlns:p14="http://schemas.microsoft.com/office/powerpoint/2010/main" val="62801594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79" y="1896745"/>
            <a:ext cx="8360619" cy="646331"/>
          </a:xfrm>
          <a:prstGeom prst="rect">
            <a:avLst/>
          </a:prstGeom>
        </p:spPr>
        <p:txBody>
          <a:bodyPr wrap="square">
            <a:spAutoFit/>
          </a:bodyPr>
          <a:lstStyle/>
          <a:p>
            <a:r>
              <a:rPr lang="zh-CN" altLang="en-US" kern="100" dirty="0" smtClean="0">
                <a:cs typeface="Times New Roman" panose="02020603050405020304" pitchFamily="18" charset="0"/>
              </a:rPr>
              <a:t>（</a:t>
            </a:r>
            <a:r>
              <a:rPr lang="en-US" altLang="zh-CN" kern="100" dirty="0">
                <a:cs typeface="Times New Roman" panose="02020603050405020304" pitchFamily="18" charset="0"/>
              </a:rPr>
              <a:t>3</a:t>
            </a:r>
            <a:r>
              <a:rPr lang="zh-CN" altLang="en-US" kern="100" dirty="0" smtClean="0">
                <a:cs typeface="Times New Roman" panose="02020603050405020304" pitchFamily="18" charset="0"/>
              </a:rPr>
              <a:t>）</a:t>
            </a:r>
            <a:r>
              <a:rPr lang="zh-CN" altLang="zh-CN" dirty="0"/>
              <a:t>在主程序</a:t>
            </a:r>
            <a:r>
              <a:rPr lang="en-US" altLang="zh-CN" dirty="0"/>
              <a:t>BluetoothChat.java</a:t>
            </a:r>
            <a:r>
              <a:rPr lang="zh-CN" altLang="zh-CN" dirty="0"/>
              <a:t>中创建数据库。调用</a:t>
            </a:r>
            <a:r>
              <a:rPr lang="en-US" altLang="zh-CN" dirty="0" err="1"/>
              <a:t>BloodPressureDB</a:t>
            </a:r>
            <a:r>
              <a:rPr lang="zh-CN" altLang="zh-CN" dirty="0"/>
              <a:t>创建数据库</a:t>
            </a:r>
            <a:r>
              <a:rPr lang="en-US" altLang="zh-CN" dirty="0" err="1"/>
              <a:t>bpdb</a:t>
            </a:r>
            <a:r>
              <a:rPr lang="zh-CN" altLang="zh-CN" dirty="0"/>
              <a:t>，再创建一个数据库辅助类的</a:t>
            </a:r>
            <a:r>
              <a:rPr lang="zh-CN" altLang="zh-CN" dirty="0" smtClean="0"/>
              <a:t>实例</a:t>
            </a:r>
            <a:r>
              <a:rPr lang="zh-CN" altLang="en-US" dirty="0"/>
              <a:t>。</a:t>
            </a:r>
            <a:endParaRPr lang="zh-CN" altLang="en-US" kern="100" dirty="0">
              <a:cs typeface="Times New Roman" panose="02020603050405020304" pitchFamily="18" charset="0"/>
            </a:endParaRP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520360" y="2702461"/>
            <a:ext cx="4497224" cy="518412"/>
          </a:xfrm>
          <a:prstGeom prst="rect">
            <a:avLst/>
          </a:prstGeom>
          <a:noFill/>
          <a:ln>
            <a:noFill/>
          </a:ln>
        </p:spPr>
      </p:pic>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520360" y="3366607"/>
            <a:ext cx="4394937" cy="427471"/>
          </a:xfrm>
          <a:prstGeom prst="rect">
            <a:avLst/>
          </a:prstGeom>
          <a:noFill/>
          <a:ln>
            <a:noFill/>
          </a:ln>
        </p:spPr>
      </p:pic>
    </p:spTree>
    <p:extLst>
      <p:ext uri="{BB962C8B-B14F-4D97-AF65-F5344CB8AC3E}">
        <p14:creationId xmlns:p14="http://schemas.microsoft.com/office/powerpoint/2010/main" val="32607068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79" y="1896745"/>
            <a:ext cx="8360619" cy="954107"/>
          </a:xfrm>
          <a:prstGeom prst="rect">
            <a:avLst/>
          </a:prstGeom>
        </p:spPr>
        <p:txBody>
          <a:bodyPr wrap="square">
            <a:spAutoFit/>
          </a:bodyPr>
          <a:lstStyle/>
          <a:p>
            <a:r>
              <a:rPr lang="en-US" altLang="zh-CN" sz="2000" kern="100" dirty="0">
                <a:cs typeface="Times New Roman" panose="02020603050405020304" pitchFamily="18" charset="0"/>
              </a:rPr>
              <a:t>4</a:t>
            </a:r>
            <a:r>
              <a:rPr lang="en-US" altLang="zh-CN" sz="2000" kern="100" dirty="0" smtClean="0">
                <a:cs typeface="Times New Roman" panose="02020603050405020304" pitchFamily="18" charset="0"/>
              </a:rPr>
              <a:t>.1.2 </a:t>
            </a:r>
            <a:r>
              <a:rPr lang="zh-CN" altLang="en-US" sz="2000" kern="100" dirty="0" smtClean="0">
                <a:cs typeface="Times New Roman" panose="02020603050405020304" pitchFamily="18" charset="0"/>
              </a:rPr>
              <a:t>数据</a:t>
            </a:r>
            <a:r>
              <a:rPr lang="zh-CN" altLang="en-US" sz="2000" kern="100" dirty="0">
                <a:cs typeface="Times New Roman" panose="02020603050405020304" pitchFamily="18" charset="0"/>
              </a:rPr>
              <a:t>的插入、</a:t>
            </a:r>
            <a:r>
              <a:rPr lang="zh-CN" altLang="en-US" sz="2000" kern="100" dirty="0" smtClean="0">
                <a:cs typeface="Times New Roman" panose="02020603050405020304" pitchFamily="18" charset="0"/>
              </a:rPr>
              <a:t>删除</a:t>
            </a:r>
            <a:endParaRPr lang="en-US" altLang="zh-CN" sz="2000" kern="100" dirty="0" smtClean="0">
              <a:cs typeface="Times New Roman" panose="02020603050405020304" pitchFamily="18" charset="0"/>
            </a:endParaRPr>
          </a:p>
          <a:p>
            <a:r>
              <a:rPr lang="zh-CN" altLang="en-US" dirty="0" smtClean="0"/>
              <a:t>（</a:t>
            </a:r>
            <a:r>
              <a:rPr lang="en-US" altLang="zh-CN" dirty="0" smtClean="0"/>
              <a:t>1</a:t>
            </a:r>
            <a:r>
              <a:rPr lang="zh-CN" altLang="en-US" dirty="0" smtClean="0"/>
              <a:t>）</a:t>
            </a:r>
            <a:r>
              <a:rPr lang="zh-CN" altLang="zh-CN" dirty="0" smtClean="0"/>
              <a:t>在</a:t>
            </a:r>
            <a:r>
              <a:rPr lang="en-US" altLang="zh-CN" dirty="0" err="1"/>
              <a:t>BloodPressureDB</a:t>
            </a:r>
            <a:r>
              <a:rPr lang="zh-CN" altLang="zh-CN" dirty="0"/>
              <a:t>类中定义插入数据和删除数据的方法，分别命名为</a:t>
            </a:r>
            <a:r>
              <a:rPr lang="en-US" altLang="zh-CN" dirty="0"/>
              <a:t>insert</a:t>
            </a:r>
            <a:r>
              <a:rPr lang="zh-CN" altLang="zh-CN" dirty="0"/>
              <a:t>（）和</a:t>
            </a:r>
            <a:r>
              <a:rPr lang="en-US" altLang="zh-CN" dirty="0"/>
              <a:t>delete</a:t>
            </a:r>
            <a:r>
              <a:rPr lang="zh-CN" altLang="zh-CN" dirty="0" smtClean="0"/>
              <a:t>（</a:t>
            </a:r>
            <a:r>
              <a:rPr lang="zh-CN" altLang="en-US" dirty="0" smtClean="0"/>
              <a:t>）</a:t>
            </a:r>
            <a:r>
              <a:rPr lang="zh-CN" altLang="zh-CN" dirty="0" smtClean="0"/>
              <a:t>。</a:t>
            </a:r>
            <a:endParaRPr lang="zh-CN" altLang="en-US" kern="100" dirty="0">
              <a:cs typeface="Times New Roman" panose="02020603050405020304" pitchFamily="18" charset="0"/>
            </a:endParaRP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097278" y="2850851"/>
            <a:ext cx="6589529" cy="3044981"/>
          </a:xfrm>
          <a:prstGeom prst="rect">
            <a:avLst/>
          </a:prstGeom>
          <a:noFill/>
          <a:ln>
            <a:noFill/>
          </a:ln>
        </p:spPr>
      </p:pic>
    </p:spTree>
    <p:extLst>
      <p:ext uri="{BB962C8B-B14F-4D97-AF65-F5344CB8AC3E}">
        <p14:creationId xmlns:p14="http://schemas.microsoft.com/office/powerpoint/2010/main" val="157477151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79" y="1896745"/>
            <a:ext cx="8360619" cy="2031325"/>
          </a:xfrm>
          <a:prstGeom prst="rect">
            <a:avLst/>
          </a:prstGeom>
        </p:spPr>
        <p:txBody>
          <a:bodyPr wrap="square">
            <a:spAutoFit/>
          </a:bodyPr>
          <a:lstStyle/>
          <a:p>
            <a:r>
              <a:rPr lang="en-US" altLang="zh-CN" dirty="0" smtClean="0"/>
              <a:t>        </a:t>
            </a:r>
            <a:r>
              <a:rPr lang="zh-CN" altLang="zh-CN" dirty="0" smtClean="0"/>
              <a:t>在</a:t>
            </a:r>
            <a:r>
              <a:rPr lang="en-US" altLang="zh-CN" dirty="0"/>
              <a:t>insert</a:t>
            </a:r>
            <a:r>
              <a:rPr lang="zh-CN" altLang="zh-CN" dirty="0"/>
              <a:t>（）方法中，</a:t>
            </a:r>
            <a:r>
              <a:rPr lang="en-US" altLang="zh-CN" dirty="0" err="1"/>
              <a:t>ContentValues</a:t>
            </a:r>
            <a:r>
              <a:rPr lang="zh-CN" altLang="zh-CN" dirty="0"/>
              <a:t>是一个哈希表，键值是字段的名称（例如用户名、收缩压等），存入哈希表的值就是字段的值。通过</a:t>
            </a:r>
            <a:r>
              <a:rPr lang="en-US" altLang="zh-CN" dirty="0" err="1"/>
              <a:t>ContentValues</a:t>
            </a:r>
            <a:r>
              <a:rPr lang="zh-CN" altLang="zh-CN" dirty="0"/>
              <a:t>的</a:t>
            </a:r>
            <a:r>
              <a:rPr lang="en-US" altLang="zh-CN" dirty="0"/>
              <a:t>put</a:t>
            </a:r>
            <a:r>
              <a:rPr lang="zh-CN" altLang="zh-CN" dirty="0"/>
              <a:t>指令，可以将数据先放入哈希表中，再放到数据库的表中。在</a:t>
            </a:r>
            <a:r>
              <a:rPr lang="en-US" altLang="zh-CN" dirty="0"/>
              <a:t>delete</a:t>
            </a:r>
            <a:r>
              <a:rPr lang="zh-CN" altLang="zh-CN" dirty="0"/>
              <a:t>（）方法中，参数为需要删除的数据的</a:t>
            </a:r>
            <a:r>
              <a:rPr lang="en-US" altLang="zh-CN" dirty="0"/>
              <a:t>ID</a:t>
            </a:r>
            <a:r>
              <a:rPr lang="zh-CN" altLang="zh-CN" dirty="0"/>
              <a:t>，如果传入</a:t>
            </a:r>
            <a:r>
              <a:rPr lang="en-US" altLang="zh-CN" dirty="0"/>
              <a:t>null</a:t>
            </a:r>
            <a:r>
              <a:rPr lang="zh-CN" altLang="zh-CN" dirty="0"/>
              <a:t>，就将数据全部删除</a:t>
            </a:r>
            <a:r>
              <a:rPr lang="zh-CN" altLang="zh-CN" dirty="0" smtClean="0"/>
              <a:t>。</a:t>
            </a:r>
            <a:endParaRPr lang="en-US" altLang="zh-CN" dirty="0" smtClean="0"/>
          </a:p>
          <a:p>
            <a:r>
              <a:rPr lang="zh-CN" altLang="en-US" dirty="0"/>
              <a:t>（</a:t>
            </a:r>
            <a:r>
              <a:rPr lang="en-US" altLang="zh-CN" dirty="0"/>
              <a:t>2</a:t>
            </a:r>
            <a:r>
              <a:rPr lang="zh-CN" altLang="en-US" dirty="0"/>
              <a:t>）将采集到的人体健康数据插入到表中。在</a:t>
            </a:r>
            <a:r>
              <a:rPr lang="en-US" altLang="zh-CN" dirty="0"/>
              <a:t>BluetoothChat.java</a:t>
            </a:r>
            <a:r>
              <a:rPr lang="zh-CN" altLang="en-US" dirty="0"/>
              <a:t>中，当采集结果读取完毕后，将采集结果插入数据库。数据库表中数据的主键（</a:t>
            </a:r>
            <a:r>
              <a:rPr lang="en-US" altLang="zh-CN" dirty="0"/>
              <a:t>data</a:t>
            </a:r>
            <a:r>
              <a:rPr lang="zh-CN" altLang="en-US" dirty="0"/>
              <a:t>）是当时的时间，便于历史记录的查询，并且将收缩压、舒张压和心率插入到表中。</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097279" y="4087455"/>
            <a:ext cx="6328196" cy="784796"/>
          </a:xfrm>
          <a:prstGeom prst="rect">
            <a:avLst/>
          </a:prstGeom>
          <a:noFill/>
          <a:ln>
            <a:noFill/>
          </a:ln>
        </p:spPr>
      </p:pic>
    </p:spTree>
    <p:extLst>
      <p:ext uri="{BB962C8B-B14F-4D97-AF65-F5344CB8AC3E}">
        <p14:creationId xmlns:p14="http://schemas.microsoft.com/office/powerpoint/2010/main" val="359245103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80" y="2003405"/>
            <a:ext cx="8360619" cy="954107"/>
          </a:xfrm>
          <a:prstGeom prst="rect">
            <a:avLst/>
          </a:prstGeom>
        </p:spPr>
        <p:txBody>
          <a:bodyPr wrap="square">
            <a:spAutoFit/>
          </a:bodyPr>
          <a:lstStyle/>
          <a:p>
            <a:r>
              <a:rPr lang="en-US" altLang="zh-CN" sz="2000" kern="100" dirty="0">
                <a:cs typeface="Times New Roman" panose="02020603050405020304" pitchFamily="18" charset="0"/>
              </a:rPr>
              <a:t>4</a:t>
            </a:r>
            <a:r>
              <a:rPr lang="en-US" altLang="zh-CN" sz="2000" kern="100" dirty="0" smtClean="0">
                <a:cs typeface="Times New Roman" panose="02020603050405020304" pitchFamily="18" charset="0"/>
              </a:rPr>
              <a:t>.1.3 </a:t>
            </a:r>
            <a:r>
              <a:rPr lang="zh-CN" altLang="zh-CN" sz="2000" dirty="0" smtClean="0"/>
              <a:t>数据查询</a:t>
            </a:r>
            <a:endParaRPr lang="en-US" altLang="zh-CN" sz="2000" dirty="0" smtClean="0"/>
          </a:p>
          <a:p>
            <a:r>
              <a:rPr lang="zh-CN" altLang="zh-CN" dirty="0"/>
              <a:t>（</a:t>
            </a:r>
            <a:r>
              <a:rPr lang="en-US" altLang="zh-CN" dirty="0"/>
              <a:t>1</a:t>
            </a:r>
            <a:r>
              <a:rPr lang="zh-CN" altLang="zh-CN" dirty="0"/>
              <a:t>）使用</a:t>
            </a:r>
            <a:r>
              <a:rPr lang="en-US" altLang="zh-CN" dirty="0"/>
              <a:t>SQLite</a:t>
            </a:r>
            <a:r>
              <a:rPr lang="zh-CN" altLang="zh-CN" dirty="0"/>
              <a:t>数据库自带的</a:t>
            </a:r>
            <a:r>
              <a:rPr lang="en-US" altLang="zh-CN" dirty="0"/>
              <a:t>Cursor</a:t>
            </a:r>
            <a:r>
              <a:rPr lang="zh-CN" altLang="zh-CN" dirty="0"/>
              <a:t>接口来实现数据查询的方法。先获取一个数据库的实例，再获得查询接口</a:t>
            </a:r>
            <a:r>
              <a:rPr lang="en-US" altLang="zh-CN" dirty="0"/>
              <a:t>Cursor </a:t>
            </a:r>
            <a:r>
              <a:rPr lang="zh-CN" altLang="zh-CN" dirty="0"/>
              <a:t>，就可以实现数据查询的方法。</a:t>
            </a:r>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957512"/>
            <a:ext cx="6163300" cy="1252909"/>
          </a:xfrm>
          <a:prstGeom prst="rect">
            <a:avLst/>
          </a:prstGeom>
          <a:noFill/>
          <a:ln>
            <a:noFill/>
          </a:ln>
        </p:spPr>
      </p:pic>
      <p:sp>
        <p:nvSpPr>
          <p:cNvPr id="4" name="矩形 3"/>
          <p:cNvSpPr/>
          <p:nvPr/>
        </p:nvSpPr>
        <p:spPr>
          <a:xfrm>
            <a:off x="1097279" y="4210421"/>
            <a:ext cx="8360619" cy="646331"/>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）在历史查询界面中调用查询的方法，查询了当前表中存储了多少组测量结果，显示在</a:t>
            </a:r>
            <a:r>
              <a:rPr lang="en-US" altLang="zh-CN" kern="100" dirty="0" err="1">
                <a:latin typeface="Times New Roman" panose="02020603050405020304" pitchFamily="18" charset="0"/>
              </a:rPr>
              <a:t>HistoryActivity</a:t>
            </a:r>
            <a:r>
              <a:rPr lang="zh-CN" altLang="zh-CN" kern="100" dirty="0">
                <a:latin typeface="Times New Roman" panose="02020603050405020304" pitchFamily="18" charset="0"/>
                <a:cs typeface="Times New Roman" panose="02020603050405020304" pitchFamily="18" charset="0"/>
              </a:rPr>
              <a:t>界面</a:t>
            </a:r>
            <a:r>
              <a:rPr lang="zh-CN" altLang="zh-CN" kern="100" dirty="0" smtClean="0">
                <a:latin typeface="Times New Roman" panose="02020603050405020304" pitchFamily="18" charset="0"/>
                <a:cs typeface="Times New Roman" panose="02020603050405020304" pitchFamily="18" charset="0"/>
              </a:rPr>
              <a:t>上</a:t>
            </a:r>
            <a:r>
              <a:rPr lang="zh-CN" altLang="en-US" kern="100" dirty="0">
                <a:latin typeface="Times New Roman" panose="02020603050405020304" pitchFamily="18" charset="0"/>
                <a:cs typeface="Times New Roman" panose="02020603050405020304" pitchFamily="18" charset="0"/>
              </a:rPr>
              <a:t>。</a:t>
            </a:r>
            <a:endParaRPr lang="zh-CN" altLang="en-US" dirty="0"/>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097278" y="4856752"/>
            <a:ext cx="6447387" cy="970842"/>
          </a:xfrm>
          <a:prstGeom prst="rect">
            <a:avLst/>
          </a:prstGeom>
          <a:noFill/>
          <a:ln>
            <a:noFill/>
          </a:ln>
        </p:spPr>
      </p:pic>
    </p:spTree>
    <p:extLst>
      <p:ext uri="{BB962C8B-B14F-4D97-AF65-F5344CB8AC3E}">
        <p14:creationId xmlns:p14="http://schemas.microsoft.com/office/powerpoint/2010/main" val="103871464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79" y="1896745"/>
            <a:ext cx="8360619" cy="2769989"/>
          </a:xfrm>
          <a:prstGeom prst="rect">
            <a:avLst/>
          </a:prstGeom>
        </p:spPr>
        <p:txBody>
          <a:bodyPr wrap="square">
            <a:spAutoFit/>
          </a:bodyPr>
          <a:lstStyle/>
          <a:p>
            <a:r>
              <a:rPr lang="en-US" altLang="zh-CN" sz="2400" kern="100" dirty="0" smtClean="0">
                <a:cs typeface="Times New Roman" panose="02020603050405020304" pitchFamily="18" charset="0"/>
              </a:rPr>
              <a:t>4.2 </a:t>
            </a:r>
            <a:r>
              <a:rPr lang="zh-CN" altLang="en-US" sz="2400" kern="100" dirty="0" smtClean="0">
                <a:cs typeface="Times New Roman" panose="02020603050405020304" pitchFamily="18" charset="0"/>
              </a:rPr>
              <a:t>蓝牙通信</a:t>
            </a:r>
            <a:endParaRPr lang="en-US" altLang="zh-CN" sz="2400" kern="100" dirty="0" smtClean="0">
              <a:cs typeface="Times New Roman" panose="02020603050405020304" pitchFamily="18" charset="0"/>
            </a:endParaRPr>
          </a:p>
          <a:p>
            <a:r>
              <a:rPr lang="en-US" altLang="zh-CN" dirty="0" smtClean="0"/>
              <a:t>        </a:t>
            </a:r>
            <a:r>
              <a:rPr lang="zh-CN" altLang="zh-CN" dirty="0" smtClean="0"/>
              <a:t>当</a:t>
            </a:r>
            <a:r>
              <a:rPr lang="zh-CN" altLang="zh-CN" dirty="0"/>
              <a:t>手机的蓝牙与血压传感器连接好以后，软件开始运行，系统开始时，初始化变量与线程。此时的系统主要存在</a:t>
            </a:r>
            <a:r>
              <a:rPr lang="en-US" altLang="zh-CN" dirty="0"/>
              <a:t>4</a:t>
            </a:r>
            <a:r>
              <a:rPr lang="zh-CN" altLang="zh-CN" dirty="0"/>
              <a:t>个模式。分别为激活、休眠、开始和停止。系统激活后，可以开始采集数据，当点击休眠时候，系统进入休眠模式，不进行数据的采集。当点击开始，系统会发出开始采集的命令，并且开始采集的时候系统还牵扯到十六进制整形与十六进制字符串的转换，再进行十六进制字符串和整形的转换，所以必须转换为十进制整形才能顺利的显示出来。当完成采集工作后，可以点击停止按钮，来结束程序，这样一个完整的采集流程便结束了。</a:t>
            </a:r>
          </a:p>
          <a:p>
            <a:endParaRPr lang="en-US" altLang="zh-CN" sz="2400" kern="100" dirty="0" smtClean="0">
              <a:cs typeface="Times New Roman" panose="02020603050405020304" pitchFamily="18" charset="0"/>
            </a:endParaRPr>
          </a:p>
        </p:txBody>
      </p:sp>
    </p:spTree>
    <p:extLst>
      <p:ext uri="{BB962C8B-B14F-4D97-AF65-F5344CB8AC3E}">
        <p14:creationId xmlns:p14="http://schemas.microsoft.com/office/powerpoint/2010/main" val="262356981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78" y="1896745"/>
            <a:ext cx="6368047" cy="954107"/>
          </a:xfrm>
          <a:prstGeom prst="rect">
            <a:avLst/>
          </a:prstGeom>
        </p:spPr>
        <p:txBody>
          <a:bodyPr wrap="square">
            <a:spAutoFit/>
          </a:bodyPr>
          <a:lstStyle/>
          <a:p>
            <a:r>
              <a:rPr lang="en-US" altLang="zh-CN" sz="2000" kern="100" dirty="0" smtClean="0">
                <a:cs typeface="Times New Roman" panose="02020603050405020304" pitchFamily="18" charset="0"/>
              </a:rPr>
              <a:t>4.2.1 </a:t>
            </a:r>
            <a:r>
              <a:rPr lang="zh-CN" altLang="en-US" sz="2000" kern="100" dirty="0" smtClean="0">
                <a:cs typeface="Times New Roman" panose="02020603050405020304" pitchFamily="18" charset="0"/>
              </a:rPr>
              <a:t>命令</a:t>
            </a:r>
            <a:r>
              <a:rPr lang="zh-CN" altLang="en-US" sz="2000" kern="100" dirty="0">
                <a:cs typeface="Times New Roman" panose="02020603050405020304" pitchFamily="18" charset="0"/>
              </a:rPr>
              <a:t>与</a:t>
            </a:r>
            <a:r>
              <a:rPr lang="zh-CN" altLang="en-US" sz="2000" kern="100" dirty="0" smtClean="0">
                <a:cs typeface="Times New Roman" panose="02020603050405020304" pitchFamily="18" charset="0"/>
              </a:rPr>
              <a:t>响应</a:t>
            </a:r>
            <a:endParaRPr lang="en-US" altLang="zh-CN" sz="2000" kern="100" dirty="0" smtClean="0">
              <a:cs typeface="Times New Roman" panose="02020603050405020304" pitchFamily="18" charset="0"/>
            </a:endParaRPr>
          </a:p>
          <a:p>
            <a:r>
              <a:rPr lang="en-US" altLang="zh-CN" dirty="0"/>
              <a:t> </a:t>
            </a:r>
            <a:r>
              <a:rPr lang="en-US" altLang="zh-CN" dirty="0" smtClean="0"/>
              <a:t>       </a:t>
            </a:r>
            <a:r>
              <a:rPr lang="zh-CN" altLang="zh-CN" dirty="0" smtClean="0"/>
              <a:t>指令包括激活、休眠、开始采集和停止采集。在协议常量（</a:t>
            </a:r>
            <a:r>
              <a:rPr lang="en-US" altLang="zh-CN" dirty="0" smtClean="0"/>
              <a:t>ProtocolConstants.java</a:t>
            </a:r>
            <a:r>
              <a:rPr lang="zh-CN" altLang="zh-CN" dirty="0" smtClean="0"/>
              <a:t>）中进行了统一的定义</a:t>
            </a:r>
            <a:r>
              <a:rPr lang="zh-CN" altLang="en-US" dirty="0" smtClean="0"/>
              <a:t>。</a:t>
            </a:r>
            <a:endParaRPr lang="zh-CN" altLang="en-US" kern="100" dirty="0">
              <a:cs typeface="Times New Roman" panose="02020603050405020304" pitchFamily="18" charset="0"/>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1097278" y="3369467"/>
            <a:ext cx="8592631" cy="806748"/>
          </a:xfrm>
          <a:prstGeom prst="rect">
            <a:avLst/>
          </a:prstGeom>
          <a:noFill/>
          <a:ln>
            <a:noFill/>
          </a:ln>
        </p:spPr>
      </p:pic>
    </p:spTree>
    <p:extLst>
      <p:ext uri="{BB962C8B-B14F-4D97-AF65-F5344CB8AC3E}">
        <p14:creationId xmlns:p14="http://schemas.microsoft.com/office/powerpoint/2010/main" val="107356817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4495572" y="2003787"/>
            <a:ext cx="4894087" cy="4050756"/>
          </a:xfrm>
          <a:prstGeom prst="rect">
            <a:avLst/>
          </a:prstGeom>
          <a:noFill/>
          <a:ln>
            <a:noFill/>
          </a:ln>
        </p:spPr>
      </p:pic>
      <p:sp>
        <p:nvSpPr>
          <p:cNvPr id="5" name="矩形 4"/>
          <p:cNvSpPr/>
          <p:nvPr/>
        </p:nvSpPr>
        <p:spPr>
          <a:xfrm>
            <a:off x="1097280" y="2003787"/>
            <a:ext cx="3398292" cy="2031325"/>
          </a:xfrm>
          <a:prstGeom prst="rect">
            <a:avLst/>
          </a:prstGeom>
        </p:spPr>
        <p:txBody>
          <a:bodyPr wrap="square">
            <a:spAutoFit/>
          </a:bodyPr>
          <a:lstStyle/>
          <a:p>
            <a:r>
              <a:rPr lang="en-US" altLang="zh-CN" kern="100" dirty="0" smtClean="0">
                <a:cs typeface="Times New Roman" panose="02020603050405020304" pitchFamily="18" charset="0"/>
              </a:rPr>
              <a:t>        </a:t>
            </a:r>
            <a:r>
              <a:rPr lang="zh-CN" altLang="zh-CN" kern="100" dirty="0" smtClean="0">
                <a:cs typeface="Times New Roman" panose="02020603050405020304" pitchFamily="18" charset="0"/>
              </a:rPr>
              <a:t>手机</a:t>
            </a:r>
            <a:r>
              <a:rPr lang="zh-CN" altLang="zh-CN" kern="100" dirty="0">
                <a:cs typeface="Times New Roman" panose="02020603050405020304" pitchFamily="18" charset="0"/>
              </a:rPr>
              <a:t>向血压传感器发出开始采集的指令之后，首先先向传感器发出激活传感器的指令，经过</a:t>
            </a:r>
            <a:r>
              <a:rPr lang="en-US" altLang="zh-CN" kern="100" dirty="0"/>
              <a:t>500ms</a:t>
            </a:r>
            <a:r>
              <a:rPr lang="zh-CN" altLang="zh-CN" kern="100" dirty="0">
                <a:cs typeface="Times New Roman" panose="02020603050405020304" pitchFamily="18" charset="0"/>
              </a:rPr>
              <a:t>的延迟之后，向传感器发出采集指令，将两个索引号置零</a:t>
            </a:r>
            <a:r>
              <a:rPr lang="en-US" altLang="zh-CN" kern="100" dirty="0" err="1"/>
              <a:t>bufferIndex</a:t>
            </a:r>
            <a:r>
              <a:rPr lang="en-US" altLang="zh-CN" kern="100" dirty="0">
                <a:solidFill>
                  <a:srgbClr val="000000"/>
                </a:solidFill>
              </a:rPr>
              <a:t> = 0</a:t>
            </a:r>
            <a:r>
              <a:rPr lang="zh-CN" altLang="zh-CN" kern="100" dirty="0">
                <a:solidFill>
                  <a:srgbClr val="000000"/>
                </a:solidFill>
                <a:cs typeface="Times New Roman" panose="02020603050405020304" pitchFamily="18" charset="0"/>
              </a:rPr>
              <a:t>；</a:t>
            </a:r>
            <a:r>
              <a:rPr lang="en-US" altLang="zh-CN" kern="100" dirty="0" err="1"/>
              <a:t>currentIndex</a:t>
            </a:r>
            <a:r>
              <a:rPr lang="en-US" altLang="zh-CN" kern="100" dirty="0">
                <a:solidFill>
                  <a:srgbClr val="000000"/>
                </a:solidFill>
              </a:rPr>
              <a:t> = 0</a:t>
            </a:r>
            <a:r>
              <a:rPr lang="zh-CN" altLang="zh-CN" kern="100" dirty="0">
                <a:solidFill>
                  <a:srgbClr val="000000"/>
                </a:solidFill>
                <a:cs typeface="Times New Roman" panose="02020603050405020304" pitchFamily="18" charset="0"/>
              </a:rPr>
              <a:t>。然后发出采集命令</a:t>
            </a:r>
            <a:r>
              <a:rPr lang="zh-CN" altLang="en-US" kern="100" dirty="0">
                <a:solidFill>
                  <a:srgbClr val="000000"/>
                </a:solidFill>
                <a:cs typeface="Times New Roman" panose="02020603050405020304" pitchFamily="18" charset="0"/>
              </a:rPr>
              <a:t>。</a:t>
            </a:r>
            <a:endParaRPr lang="zh-CN" altLang="en-US" dirty="0"/>
          </a:p>
        </p:txBody>
      </p:sp>
    </p:spTree>
    <p:extLst>
      <p:ext uri="{BB962C8B-B14F-4D97-AF65-F5344CB8AC3E}">
        <p14:creationId xmlns:p14="http://schemas.microsoft.com/office/powerpoint/2010/main" val="398707795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79" y="1861867"/>
            <a:ext cx="8346971" cy="646331"/>
          </a:xfrm>
          <a:prstGeom prst="rect">
            <a:avLst/>
          </a:prstGeom>
        </p:spPr>
        <p:txBody>
          <a:bodyPr wrap="square">
            <a:spAutoFit/>
          </a:bodyPr>
          <a:lstStyle/>
          <a:p>
            <a:r>
              <a:rPr lang="en-US" altLang="zh-CN" kern="100" dirty="0" smtClean="0">
                <a:latin typeface="Times New Roman" panose="02020603050405020304" pitchFamily="18" charset="0"/>
                <a:cs typeface="Times New Roman" panose="02020603050405020304" pitchFamily="18" charset="0"/>
              </a:rPr>
              <a:t>        </a:t>
            </a:r>
            <a:r>
              <a:rPr lang="zh-CN" altLang="zh-CN" kern="100" dirty="0" smtClean="0">
                <a:latin typeface="Times New Roman" panose="02020603050405020304" pitchFamily="18" charset="0"/>
                <a:cs typeface="Times New Roman" panose="02020603050405020304" pitchFamily="18" charset="0"/>
              </a:rPr>
              <a:t>手机</a:t>
            </a:r>
            <a:r>
              <a:rPr lang="zh-CN" altLang="zh-CN" kern="100" dirty="0">
                <a:latin typeface="Times New Roman" panose="02020603050405020304" pitchFamily="18" charset="0"/>
                <a:cs typeface="Times New Roman" panose="02020603050405020304" pitchFamily="18" charset="0"/>
              </a:rPr>
              <a:t>发出停止采集的命令，</a:t>
            </a:r>
            <a:r>
              <a:rPr lang="en-US" altLang="zh-CN" kern="100" dirty="0">
                <a:latin typeface="Times New Roman" panose="02020603050405020304" pitchFamily="18" charset="0"/>
              </a:rPr>
              <a:t>start</a:t>
            </a:r>
            <a:r>
              <a:rPr lang="zh-CN" altLang="zh-CN" kern="100" dirty="0">
                <a:latin typeface="Times New Roman" panose="02020603050405020304" pitchFamily="18" charset="0"/>
                <a:cs typeface="Times New Roman" panose="02020603050405020304" pitchFamily="18" charset="0"/>
              </a:rPr>
              <a:t>健变灰不可操作，屏幕输出采集结果之后，将采集结果清零，将索引号置零，结束</a:t>
            </a:r>
            <a:r>
              <a:rPr lang="zh-CN" altLang="zh-CN" kern="100" dirty="0" smtClean="0">
                <a:latin typeface="Times New Roman" panose="02020603050405020304" pitchFamily="18" charset="0"/>
                <a:cs typeface="Times New Roman" panose="02020603050405020304" pitchFamily="18" charset="0"/>
              </a:rPr>
              <a:t>采集</a:t>
            </a:r>
            <a:r>
              <a:rPr lang="zh-CN" altLang="en-US" kern="100" dirty="0">
                <a:latin typeface="Times New Roman" panose="02020603050405020304" pitchFamily="18" charset="0"/>
                <a:cs typeface="Times New Roman" panose="02020603050405020304" pitchFamily="18" charset="0"/>
              </a:rPr>
              <a:t>。</a:t>
            </a:r>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1097278" y="2508198"/>
            <a:ext cx="7459868" cy="3759598"/>
          </a:xfrm>
          <a:prstGeom prst="rect">
            <a:avLst/>
          </a:prstGeom>
          <a:noFill/>
          <a:ln>
            <a:noFill/>
          </a:ln>
        </p:spPr>
      </p:pic>
    </p:spTree>
    <p:extLst>
      <p:ext uri="{BB962C8B-B14F-4D97-AF65-F5344CB8AC3E}">
        <p14:creationId xmlns:p14="http://schemas.microsoft.com/office/powerpoint/2010/main" val="72828487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79" y="1896745"/>
            <a:ext cx="9015712" cy="4832092"/>
          </a:xfrm>
          <a:prstGeom prst="rect">
            <a:avLst/>
          </a:prstGeom>
        </p:spPr>
        <p:txBody>
          <a:bodyPr wrap="square">
            <a:spAutoFit/>
          </a:bodyPr>
          <a:lstStyle/>
          <a:p>
            <a:r>
              <a:rPr lang="en-US" altLang="zh-CN" sz="2000" kern="100" dirty="0" smtClean="0">
                <a:cs typeface="Times New Roman" panose="02020603050405020304" pitchFamily="18" charset="0"/>
              </a:rPr>
              <a:t>4.2.2 </a:t>
            </a:r>
            <a:r>
              <a:rPr lang="zh-CN" altLang="en-US" sz="2000" kern="100" dirty="0">
                <a:cs typeface="Times New Roman" panose="02020603050405020304" pitchFamily="18" charset="0"/>
              </a:rPr>
              <a:t>蓝</a:t>
            </a:r>
            <a:r>
              <a:rPr lang="zh-CN" altLang="en-US" sz="2000" kern="100" dirty="0" smtClean="0">
                <a:cs typeface="Times New Roman" panose="02020603050405020304" pitchFamily="18" charset="0"/>
              </a:rPr>
              <a:t>牙操作步骤</a:t>
            </a:r>
            <a:endParaRPr lang="en-US" altLang="zh-CN" sz="2000" kern="100" dirty="0" smtClean="0">
              <a:cs typeface="Times New Roman" panose="02020603050405020304" pitchFamily="18" charset="0"/>
            </a:endParaRPr>
          </a:p>
          <a:p>
            <a:r>
              <a:rPr lang="en-US" altLang="zh-CN" dirty="0" smtClean="0"/>
              <a:t>        </a:t>
            </a:r>
            <a:r>
              <a:rPr lang="zh-CN" altLang="zh-CN" dirty="0" smtClean="0"/>
              <a:t>蓝</a:t>
            </a:r>
            <a:r>
              <a:rPr lang="zh-CN" altLang="zh-CN" dirty="0"/>
              <a:t>牙使用的基本步骤可以归纳为</a:t>
            </a:r>
            <a:r>
              <a:rPr lang="en-US" altLang="zh-CN" dirty="0"/>
              <a:t>3</a:t>
            </a:r>
            <a:r>
              <a:rPr lang="zh-CN" altLang="zh-CN" dirty="0" smtClean="0"/>
              <a:t>步</a:t>
            </a:r>
            <a:r>
              <a:rPr lang="zh-CN" altLang="en-US" dirty="0" smtClean="0"/>
              <a:t>：</a:t>
            </a:r>
            <a:endParaRPr lang="en-US" altLang="zh-CN" dirty="0" smtClean="0"/>
          </a:p>
          <a:p>
            <a:r>
              <a:rPr lang="zh-CN" altLang="zh-CN" dirty="0"/>
              <a:t>（</a:t>
            </a:r>
            <a:r>
              <a:rPr lang="en-US" altLang="zh-CN" dirty="0"/>
              <a:t>1</a:t>
            </a:r>
            <a:r>
              <a:rPr lang="zh-CN" altLang="zh-CN" dirty="0"/>
              <a:t>）使用蓝牙的响应权限</a:t>
            </a:r>
          </a:p>
          <a:p>
            <a:r>
              <a:rPr lang="en-US" altLang="zh-CN" dirty="0"/>
              <a:t>&lt;uses-permission </a:t>
            </a:r>
            <a:r>
              <a:rPr lang="en-US" altLang="zh-CN" dirty="0" err="1"/>
              <a:t>android:name</a:t>
            </a:r>
            <a:r>
              <a:rPr lang="en-US" altLang="zh-CN" dirty="0"/>
              <a:t>="</a:t>
            </a:r>
            <a:r>
              <a:rPr lang="en-US" altLang="zh-CN" dirty="0" err="1"/>
              <a:t>android.permission.BLUETOOTH</a:t>
            </a:r>
            <a:r>
              <a:rPr lang="en-US" altLang="zh-CN" dirty="0"/>
              <a:t>" /&gt;  </a:t>
            </a:r>
            <a:endParaRPr lang="zh-CN" altLang="zh-CN" dirty="0"/>
          </a:p>
          <a:p>
            <a:r>
              <a:rPr lang="en-US" altLang="zh-CN" dirty="0"/>
              <a:t>&lt;uses-permission </a:t>
            </a:r>
            <a:r>
              <a:rPr lang="en-US" altLang="zh-CN" dirty="0" err="1"/>
              <a:t>android:name</a:t>
            </a:r>
            <a:r>
              <a:rPr lang="en-US" altLang="zh-CN" dirty="0"/>
              <a:t>="</a:t>
            </a:r>
            <a:r>
              <a:rPr lang="en-US" altLang="zh-CN" dirty="0" err="1"/>
              <a:t>android.permission.BLUETOOTH_ADMIN</a:t>
            </a:r>
            <a:r>
              <a:rPr lang="en-US" altLang="zh-CN" dirty="0"/>
              <a:t>" /&gt;</a:t>
            </a:r>
            <a:endParaRPr lang="zh-CN" altLang="zh-CN" dirty="0"/>
          </a:p>
          <a:p>
            <a:r>
              <a:rPr lang="zh-CN" altLang="zh-CN" dirty="0"/>
              <a:t>（</a:t>
            </a:r>
            <a:r>
              <a:rPr lang="en-US" altLang="zh-CN" dirty="0"/>
              <a:t>2</a:t>
            </a:r>
            <a:r>
              <a:rPr lang="zh-CN" altLang="zh-CN" dirty="0"/>
              <a:t>）配置本机蓝牙模块</a:t>
            </a:r>
          </a:p>
          <a:p>
            <a:r>
              <a:rPr lang="zh-CN" altLang="zh-CN" dirty="0"/>
              <a:t>在这里首先要介绍这次设计中对蓝牙操作一个核心类</a:t>
            </a:r>
            <a:r>
              <a:rPr lang="en-US" altLang="zh-CN" dirty="0" err="1"/>
              <a:t>BluetoothAdapter</a:t>
            </a:r>
            <a:endParaRPr lang="zh-CN" altLang="zh-CN" dirty="0"/>
          </a:p>
          <a:p>
            <a:r>
              <a:rPr lang="en-US" altLang="zh-CN" dirty="0"/>
              <a:t>1</a:t>
            </a:r>
            <a:r>
              <a:rPr lang="zh-CN" altLang="zh-CN" dirty="0"/>
              <a:t>、直接打开系统的蓝牙设置面板：</a:t>
            </a:r>
          </a:p>
          <a:p>
            <a:r>
              <a:rPr lang="en-US" altLang="zh-CN" dirty="0" err="1"/>
              <a:t>BluetoothAdapter</a:t>
            </a:r>
            <a:r>
              <a:rPr lang="en-US" altLang="zh-CN" dirty="0"/>
              <a:t> adapter = </a:t>
            </a:r>
            <a:r>
              <a:rPr lang="en-US" altLang="zh-CN" dirty="0" err="1"/>
              <a:t>BluetoothAdapter.getDefaultAdapter</a:t>
            </a:r>
            <a:r>
              <a:rPr lang="en-US" altLang="zh-CN" dirty="0"/>
              <a:t>( )</a:t>
            </a:r>
            <a:endParaRPr lang="zh-CN" altLang="zh-CN" dirty="0"/>
          </a:p>
          <a:p>
            <a:r>
              <a:rPr lang="en-US" altLang="zh-CN" dirty="0"/>
              <a:t>Intent </a:t>
            </a:r>
            <a:r>
              <a:rPr lang="en-US" altLang="zh-CN" dirty="0" err="1"/>
              <a:t>intent</a:t>
            </a:r>
            <a:r>
              <a:rPr lang="en-US" altLang="zh-CN" dirty="0"/>
              <a:t> = new Intent(</a:t>
            </a:r>
            <a:r>
              <a:rPr lang="en-US" altLang="zh-CN" dirty="0" err="1"/>
              <a:t>BluetoothAdapter.ACTION_REQUEST_ENABLE</a:t>
            </a:r>
            <a:r>
              <a:rPr lang="en-US" altLang="zh-CN" dirty="0"/>
              <a:t>) </a:t>
            </a:r>
            <a:endParaRPr lang="zh-CN" altLang="zh-CN" dirty="0"/>
          </a:p>
          <a:p>
            <a:r>
              <a:rPr lang="en-US" altLang="zh-CN" dirty="0" err="1"/>
              <a:t>startActivityForResult</a:t>
            </a:r>
            <a:r>
              <a:rPr lang="en-US" altLang="zh-CN" dirty="0"/>
              <a:t>(intent, 0x1)</a:t>
            </a:r>
            <a:endParaRPr lang="zh-CN" altLang="zh-CN" dirty="0"/>
          </a:p>
          <a:p>
            <a:r>
              <a:rPr lang="en-US" altLang="zh-CN" dirty="0"/>
              <a:t>2</a:t>
            </a:r>
            <a:r>
              <a:rPr lang="zh-CN" altLang="zh-CN" dirty="0"/>
              <a:t>、直接打开蓝牙 ：</a:t>
            </a:r>
            <a:r>
              <a:rPr lang="en-US" altLang="zh-CN" dirty="0" err="1"/>
              <a:t>adapter.enable</a:t>
            </a:r>
            <a:r>
              <a:rPr lang="en-US" altLang="zh-CN" dirty="0"/>
              <a:t>( )</a:t>
            </a:r>
            <a:r>
              <a:rPr lang="zh-CN" altLang="zh-CN" dirty="0"/>
              <a:t>、关闭蓝牙：</a:t>
            </a:r>
            <a:r>
              <a:rPr lang="en-US" altLang="zh-CN" dirty="0" err="1"/>
              <a:t>adapter.disable</a:t>
            </a:r>
            <a:r>
              <a:rPr lang="en-US" altLang="zh-CN" dirty="0"/>
              <a:t>( )</a:t>
            </a:r>
            <a:r>
              <a:rPr lang="zh-CN" altLang="zh-CN" dirty="0"/>
              <a:t>。</a:t>
            </a:r>
          </a:p>
          <a:p>
            <a:r>
              <a:rPr lang="en-US" altLang="zh-CN" dirty="0"/>
              <a:t>3</a:t>
            </a:r>
            <a:r>
              <a:rPr lang="zh-CN" altLang="zh-CN" dirty="0"/>
              <a:t>、打开本机的蓝牙发现功能：</a:t>
            </a:r>
          </a:p>
          <a:p>
            <a:r>
              <a:rPr lang="en-US" altLang="zh-CN" dirty="0"/>
              <a:t>Intent </a:t>
            </a:r>
            <a:r>
              <a:rPr lang="en-US" altLang="zh-CN" dirty="0" err="1"/>
              <a:t>discoveryIntent</a:t>
            </a:r>
            <a:r>
              <a:rPr lang="en-US" altLang="zh-CN" dirty="0"/>
              <a:t> = new Intent(</a:t>
            </a:r>
            <a:r>
              <a:rPr lang="en-US" altLang="zh-CN" dirty="0" err="1"/>
              <a:t>BluetoothAdapter.ACTION_REQUEST_DISCOVERABLE</a:t>
            </a:r>
            <a:r>
              <a:rPr lang="en-US" altLang="zh-CN" dirty="0"/>
              <a:t>)</a:t>
            </a:r>
            <a:endParaRPr lang="zh-CN" altLang="zh-CN" dirty="0"/>
          </a:p>
          <a:p>
            <a:r>
              <a:rPr lang="en-US" altLang="zh-CN" dirty="0"/>
              <a:t>4</a:t>
            </a:r>
            <a:r>
              <a:rPr lang="zh-CN" altLang="zh-CN" dirty="0"/>
              <a:t>、设置持续时间（最多</a:t>
            </a:r>
            <a:r>
              <a:rPr lang="en-US" altLang="zh-CN" dirty="0"/>
              <a:t>300</a:t>
            </a:r>
            <a:r>
              <a:rPr lang="zh-CN" altLang="zh-CN" dirty="0"/>
              <a:t>秒）：</a:t>
            </a:r>
          </a:p>
          <a:p>
            <a:r>
              <a:rPr lang="en-US" altLang="zh-CN" dirty="0" err="1"/>
              <a:t>discoverableIntent.putExtra</a:t>
            </a:r>
            <a:r>
              <a:rPr lang="en-US" altLang="zh-CN" dirty="0"/>
              <a:t>(</a:t>
            </a:r>
            <a:r>
              <a:rPr lang="en-US" altLang="zh-CN" dirty="0" err="1"/>
              <a:t>BluetoothAdapter.EXTRA_DISCOVERABLE_DURATION</a:t>
            </a:r>
            <a:r>
              <a:rPr lang="en-US" altLang="zh-CN" dirty="0"/>
              <a:t>, 300)</a:t>
            </a:r>
            <a:endParaRPr lang="zh-CN" altLang="zh-CN" dirty="0"/>
          </a:p>
          <a:p>
            <a:endParaRPr lang="zh-CN" altLang="en-US" kern="100" dirty="0">
              <a:cs typeface="Times New Roman" panose="02020603050405020304" pitchFamily="18" charset="0"/>
            </a:endParaRPr>
          </a:p>
        </p:txBody>
      </p:sp>
    </p:spTree>
    <p:extLst>
      <p:ext uri="{BB962C8B-B14F-4D97-AF65-F5344CB8AC3E}">
        <p14:creationId xmlns:p14="http://schemas.microsoft.com/office/powerpoint/2010/main" val="353687151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79" y="1896745"/>
            <a:ext cx="8565336" cy="3693319"/>
          </a:xfrm>
          <a:prstGeom prst="rect">
            <a:avLst/>
          </a:prstGeom>
        </p:spPr>
        <p:txBody>
          <a:bodyPr wrap="square">
            <a:spAutoFit/>
          </a:bodyPr>
          <a:lstStyle/>
          <a:p>
            <a:r>
              <a:rPr lang="zh-CN" altLang="zh-CN" dirty="0"/>
              <a:t>（</a:t>
            </a:r>
            <a:r>
              <a:rPr lang="en-US" altLang="zh-CN" dirty="0"/>
              <a:t>3</a:t>
            </a:r>
            <a:r>
              <a:rPr lang="zh-CN" altLang="zh-CN" dirty="0"/>
              <a:t>）搜索蓝牙设备</a:t>
            </a:r>
          </a:p>
          <a:p>
            <a:r>
              <a:rPr lang="zh-CN" altLang="zh-CN" dirty="0"/>
              <a:t>使用</a:t>
            </a:r>
            <a:r>
              <a:rPr lang="en-US" altLang="zh-CN" dirty="0" err="1"/>
              <a:t>BluetoothAdapter</a:t>
            </a:r>
            <a:r>
              <a:rPr lang="zh-CN" altLang="zh-CN" dirty="0"/>
              <a:t>的</a:t>
            </a:r>
            <a:r>
              <a:rPr lang="en-US" altLang="zh-CN" dirty="0" err="1"/>
              <a:t>startDiscovery</a:t>
            </a:r>
            <a:r>
              <a:rPr lang="en-US" altLang="zh-CN" dirty="0"/>
              <a:t>( )</a:t>
            </a:r>
            <a:r>
              <a:rPr lang="zh-CN" altLang="zh-CN" dirty="0"/>
              <a:t>方法来搜索蓝牙设备</a:t>
            </a:r>
            <a:r>
              <a:rPr lang="en-US" altLang="zh-CN" dirty="0" err="1"/>
              <a:t>startDiscovery</a:t>
            </a:r>
            <a:r>
              <a:rPr lang="en-US" altLang="zh-CN" dirty="0"/>
              <a:t>( )</a:t>
            </a:r>
            <a:r>
              <a:rPr lang="zh-CN" altLang="zh-CN" dirty="0"/>
              <a:t>方法是一个异步方法，调用后会立即返回。该方法会进行对其他蓝牙设备的搜索，该过程会持续</a:t>
            </a:r>
            <a:r>
              <a:rPr lang="en-US" altLang="zh-CN" dirty="0"/>
              <a:t>12</a:t>
            </a:r>
            <a:r>
              <a:rPr lang="zh-CN" altLang="zh-CN" dirty="0"/>
              <a:t>秒。该方法调用后，搜索过程实际上是在一个</a:t>
            </a:r>
            <a:r>
              <a:rPr lang="en-US" altLang="zh-CN" dirty="0"/>
              <a:t>System Service</a:t>
            </a:r>
            <a:r>
              <a:rPr lang="zh-CN" altLang="zh-CN" dirty="0"/>
              <a:t>中进行的，所以可以调用</a:t>
            </a:r>
            <a:r>
              <a:rPr lang="en-US" altLang="zh-CN" dirty="0" err="1"/>
              <a:t>cancelDiscovery</a:t>
            </a:r>
            <a:r>
              <a:rPr lang="en-US" altLang="zh-CN" dirty="0"/>
              <a:t>()</a:t>
            </a:r>
            <a:r>
              <a:rPr lang="zh-CN" altLang="zh-CN" dirty="0"/>
              <a:t>方法来停止搜索（该方法可以在未执行</a:t>
            </a:r>
            <a:r>
              <a:rPr lang="en-US" altLang="zh-CN" dirty="0"/>
              <a:t>discovery</a:t>
            </a:r>
            <a:r>
              <a:rPr lang="zh-CN" altLang="zh-CN" dirty="0"/>
              <a:t>请求时调用）。</a:t>
            </a:r>
          </a:p>
          <a:p>
            <a:r>
              <a:rPr lang="zh-CN" altLang="zh-CN" dirty="0"/>
              <a:t>请求</a:t>
            </a:r>
            <a:r>
              <a:rPr lang="en-US" altLang="zh-CN" dirty="0"/>
              <a:t>Discovery</a:t>
            </a:r>
            <a:r>
              <a:rPr lang="zh-CN" altLang="zh-CN" dirty="0"/>
              <a:t>后，系统开始搜索蓝牙设备，在这个过程中，系统会发送以下三个广播：</a:t>
            </a:r>
          </a:p>
          <a:p>
            <a:r>
              <a:rPr lang="en-US" altLang="zh-CN" dirty="0"/>
              <a:t>1</a:t>
            </a:r>
            <a:r>
              <a:rPr lang="zh-CN" altLang="zh-CN" dirty="0"/>
              <a:t>、</a:t>
            </a:r>
            <a:r>
              <a:rPr lang="en-US" altLang="zh-CN" dirty="0"/>
              <a:t>ACTION_DISCOVERY_START</a:t>
            </a:r>
            <a:r>
              <a:rPr lang="zh-CN" altLang="zh-CN" dirty="0"/>
              <a:t>：开始搜索</a:t>
            </a:r>
          </a:p>
          <a:p>
            <a:r>
              <a:rPr lang="en-US" altLang="zh-CN" dirty="0"/>
              <a:t>2</a:t>
            </a:r>
            <a:r>
              <a:rPr lang="zh-CN" altLang="zh-CN" dirty="0"/>
              <a:t>、</a:t>
            </a:r>
            <a:r>
              <a:rPr lang="en-US" altLang="zh-CN" dirty="0"/>
              <a:t>ACTION_DISCOVERY_FINISHED</a:t>
            </a:r>
            <a:r>
              <a:rPr lang="zh-CN" altLang="zh-CN" dirty="0"/>
              <a:t>：搜索结束</a:t>
            </a:r>
          </a:p>
          <a:p>
            <a:r>
              <a:rPr lang="en-US" altLang="zh-CN" dirty="0"/>
              <a:t>3</a:t>
            </a:r>
            <a:r>
              <a:rPr lang="zh-CN" altLang="zh-CN" dirty="0"/>
              <a:t>、</a:t>
            </a:r>
            <a:r>
              <a:rPr lang="en-US" altLang="zh-CN" dirty="0"/>
              <a:t>ACTION_FOUND</a:t>
            </a:r>
            <a:r>
              <a:rPr lang="zh-CN" altLang="zh-CN" dirty="0"/>
              <a:t>：找到设备，这个</a:t>
            </a:r>
            <a:r>
              <a:rPr lang="en-US" altLang="zh-CN" dirty="0"/>
              <a:t>Intent</a:t>
            </a:r>
            <a:r>
              <a:rPr lang="zh-CN" altLang="zh-CN" dirty="0"/>
              <a:t>中包含两个</a:t>
            </a:r>
            <a:r>
              <a:rPr lang="en-US" altLang="zh-CN" dirty="0"/>
              <a:t>extra fields</a:t>
            </a:r>
            <a:r>
              <a:rPr lang="zh-CN" altLang="zh-CN" dirty="0"/>
              <a:t>：</a:t>
            </a:r>
            <a:r>
              <a:rPr lang="en-US" altLang="zh-CN" dirty="0"/>
              <a:t>EXTRA_DEVICE</a:t>
            </a:r>
            <a:r>
              <a:rPr lang="zh-CN" altLang="zh-CN" dirty="0"/>
              <a:t>和</a:t>
            </a:r>
            <a:r>
              <a:rPr lang="en-US" altLang="zh-CN" dirty="0"/>
              <a:t>EXTRA_CLASS</a:t>
            </a:r>
            <a:r>
              <a:rPr lang="zh-CN" altLang="zh-CN" dirty="0"/>
              <a:t>，分别包含</a:t>
            </a:r>
            <a:r>
              <a:rPr lang="en-US" altLang="zh-CN" dirty="0" err="1"/>
              <a:t>BluetooDevice</a:t>
            </a:r>
            <a:r>
              <a:rPr lang="zh-CN" altLang="zh-CN" dirty="0"/>
              <a:t>和</a:t>
            </a:r>
            <a:r>
              <a:rPr lang="en-US" altLang="zh-CN" dirty="0" err="1"/>
              <a:t>BluetoothClass</a:t>
            </a:r>
            <a:r>
              <a:rPr lang="zh-CN" altLang="zh-CN" dirty="0"/>
              <a:t>。</a:t>
            </a:r>
          </a:p>
          <a:p>
            <a:endParaRPr lang="zh-CN" altLang="en-US" kern="100" dirty="0">
              <a:cs typeface="Times New Roman" panose="02020603050405020304" pitchFamily="18" charset="0"/>
            </a:endParaRPr>
          </a:p>
        </p:txBody>
      </p:sp>
    </p:spTree>
    <p:extLst>
      <p:ext uri="{BB962C8B-B14F-4D97-AF65-F5344CB8AC3E}">
        <p14:creationId xmlns:p14="http://schemas.microsoft.com/office/powerpoint/2010/main" val="276863359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smtClean="0"/>
              <a:t>二、国内外研究现状</a:t>
            </a:r>
            <a:endParaRPr lang="zh-CN" altLang="en-US" sz="3200" dirty="0"/>
          </a:p>
        </p:txBody>
      </p:sp>
      <p:sp>
        <p:nvSpPr>
          <p:cNvPr id="3" name="内容占位符 2"/>
          <p:cNvSpPr>
            <a:spLocks noGrp="1"/>
          </p:cNvSpPr>
          <p:nvPr>
            <p:ph idx="1"/>
          </p:nvPr>
        </p:nvSpPr>
        <p:spPr/>
        <p:txBody>
          <a:bodyPr>
            <a:normAutofit/>
          </a:bodyPr>
          <a:lstStyle/>
          <a:p>
            <a:r>
              <a:rPr lang="en-US" altLang="zh-CN" sz="2400" dirty="0" smtClean="0"/>
              <a:t>2.1 </a:t>
            </a:r>
            <a:r>
              <a:rPr lang="zh-CN" altLang="en-US" sz="2400" dirty="0" smtClean="0"/>
              <a:t>国内研究现状</a:t>
            </a:r>
            <a:endParaRPr lang="en-US" altLang="zh-CN" sz="1800" dirty="0" smtClean="0"/>
          </a:p>
          <a:p>
            <a:r>
              <a:rPr lang="en-US" altLang="zh-CN" sz="1800" dirty="0" smtClean="0"/>
              <a:t>        </a:t>
            </a:r>
            <a:r>
              <a:rPr lang="zh-CN" altLang="en-US" sz="1800" dirty="0" smtClean="0"/>
              <a:t>（</a:t>
            </a:r>
            <a:r>
              <a:rPr lang="en-US" altLang="zh-CN" sz="1800" dirty="0" smtClean="0"/>
              <a:t>1</a:t>
            </a:r>
            <a:r>
              <a:rPr lang="zh-CN" altLang="en-US" sz="1800" dirty="0" smtClean="0"/>
              <a:t>）</a:t>
            </a:r>
            <a:r>
              <a:rPr lang="zh-CN" altLang="zh-CN" sz="1800" dirty="0" smtClean="0"/>
              <a:t>上海</a:t>
            </a:r>
            <a:r>
              <a:rPr lang="zh-CN" altLang="zh-CN" sz="1800" dirty="0"/>
              <a:t>理工大学医疗器械与食品学院研发了一款基于</a:t>
            </a:r>
            <a:r>
              <a:rPr lang="en-US" altLang="zh-CN" sz="1800" dirty="0"/>
              <a:t>Android</a:t>
            </a:r>
            <a:r>
              <a:rPr lang="zh-CN" altLang="zh-CN" sz="1800" dirty="0"/>
              <a:t>平台的脉搏波监测系统，利用光电探测电路获取光电容积脉搏波（</a:t>
            </a:r>
            <a:r>
              <a:rPr lang="en-US" altLang="zh-CN" sz="1800" dirty="0" err="1"/>
              <a:t>photoplethysmorgraphy</a:t>
            </a:r>
            <a:r>
              <a:rPr lang="zh-CN" altLang="zh-CN" sz="1800" dirty="0"/>
              <a:t>，</a:t>
            </a:r>
            <a:r>
              <a:rPr lang="en-US" altLang="zh-CN" sz="1800" dirty="0"/>
              <a:t>PPG</a:t>
            </a:r>
            <a:r>
              <a:rPr lang="zh-CN" altLang="zh-CN" sz="1800" dirty="0"/>
              <a:t>）信号，通过</a:t>
            </a:r>
            <a:r>
              <a:rPr lang="zh-CN" altLang="zh-CN" sz="1800" dirty="0" smtClean="0"/>
              <a:t>微处理器（</a:t>
            </a:r>
            <a:r>
              <a:rPr lang="en-US" altLang="zh-CN" sz="1800" dirty="0"/>
              <a:t>MSP430</a:t>
            </a:r>
            <a:r>
              <a:rPr lang="zh-CN" altLang="zh-CN" sz="1800" dirty="0"/>
              <a:t>）转换此信号为数字信号，然后使用蓝牙模块将数字信号发送至</a:t>
            </a:r>
            <a:r>
              <a:rPr lang="en-US" altLang="zh-CN" sz="1800" dirty="0"/>
              <a:t>Android</a:t>
            </a:r>
            <a:r>
              <a:rPr lang="zh-CN" altLang="zh-CN" sz="1800" dirty="0"/>
              <a:t>智能</a:t>
            </a:r>
            <a:r>
              <a:rPr lang="zh-CN" altLang="zh-CN" sz="1800" dirty="0" smtClean="0"/>
              <a:t>手机</a:t>
            </a:r>
            <a:r>
              <a:rPr lang="zh-CN" altLang="en-US" sz="1800" dirty="0" smtClean="0"/>
              <a:t>。</a:t>
            </a:r>
            <a:r>
              <a:rPr lang="zh-CN" altLang="zh-CN" sz="1800" dirty="0"/>
              <a:t>在</a:t>
            </a:r>
            <a:r>
              <a:rPr lang="en-US" altLang="zh-CN" sz="1800" dirty="0"/>
              <a:t>Android</a:t>
            </a:r>
            <a:r>
              <a:rPr lang="zh-CN" altLang="zh-CN" sz="1800" dirty="0"/>
              <a:t>智能手机上开发应用软件，实现对</a:t>
            </a:r>
            <a:r>
              <a:rPr lang="en-US" altLang="zh-CN" sz="1800" dirty="0"/>
              <a:t>PPG</a:t>
            </a:r>
            <a:r>
              <a:rPr lang="zh-CN" altLang="zh-CN" sz="1800" dirty="0"/>
              <a:t>信号的波形显示、数据存储功能和生理参数的</a:t>
            </a:r>
            <a:r>
              <a:rPr lang="zh-CN" altLang="zh-CN" sz="1800" dirty="0" smtClean="0"/>
              <a:t>计算</a:t>
            </a:r>
            <a:r>
              <a:rPr lang="zh-CN" altLang="en-US" sz="1800" dirty="0" smtClean="0"/>
              <a:t>。</a:t>
            </a:r>
            <a:endParaRPr lang="en-US" altLang="zh-CN" sz="1800" dirty="0" smtClean="0"/>
          </a:p>
          <a:p>
            <a:r>
              <a:rPr lang="en-US" altLang="zh-CN" sz="1800" dirty="0" smtClean="0"/>
              <a:t>        </a:t>
            </a:r>
            <a:r>
              <a:rPr lang="zh-CN" altLang="en-US" sz="1800" dirty="0" smtClean="0"/>
              <a:t>（</a:t>
            </a:r>
            <a:r>
              <a:rPr lang="en-US" altLang="zh-CN" sz="1800" dirty="0" smtClean="0"/>
              <a:t>2</a:t>
            </a:r>
            <a:r>
              <a:rPr lang="zh-CN" altLang="en-US" sz="1800" dirty="0" smtClean="0"/>
              <a:t>）</a:t>
            </a:r>
            <a:r>
              <a:rPr lang="zh-CN" altLang="zh-CN" sz="1800" dirty="0" smtClean="0"/>
              <a:t>电子</a:t>
            </a:r>
            <a:r>
              <a:rPr lang="zh-CN" altLang="zh-CN" sz="1800" dirty="0"/>
              <a:t>科技大学基于光电容积脉搏波研发了一款蓝牙血压采集系统。心脏的波动导致脉搏的高低压力变化，会形成脉搏波。人体的血红蛋白和氧气做可逆结合，在光照下</a:t>
            </a:r>
            <a:r>
              <a:rPr lang="zh-CN" altLang="zh-CN" sz="1800" dirty="0" smtClean="0"/>
              <a:t>会</a:t>
            </a:r>
            <a:r>
              <a:rPr lang="zh-CN" altLang="en-US" sz="1800" dirty="0" smtClean="0"/>
              <a:t>产生</a:t>
            </a:r>
            <a:r>
              <a:rPr lang="zh-CN" altLang="zh-CN" sz="1800" dirty="0" smtClean="0"/>
              <a:t>不同</a:t>
            </a:r>
            <a:r>
              <a:rPr lang="zh-CN" altLang="zh-CN" sz="1800" dirty="0"/>
              <a:t>的现象。通过智能手机的蓝牙，接收光电传感器的信号，可已检测患者的血氧饱和度，心率以及收缩压和</a:t>
            </a:r>
            <a:r>
              <a:rPr lang="zh-CN" altLang="zh-CN" sz="1800" dirty="0" smtClean="0"/>
              <a:t>舒张压</a:t>
            </a:r>
            <a:r>
              <a:rPr lang="zh-CN" altLang="en-US" sz="1800" dirty="0" smtClean="0"/>
              <a:t>。</a:t>
            </a:r>
            <a:endParaRPr lang="zh-CN" altLang="zh-CN" sz="1800" dirty="0"/>
          </a:p>
          <a:p>
            <a:endParaRPr lang="en-US" altLang="zh-CN" sz="1800" dirty="0" smtClean="0">
              <a:latin typeface="+mn-ea"/>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395749" y="4601319"/>
            <a:ext cx="2517445" cy="1700056"/>
          </a:xfrm>
          <a:prstGeom prst="rect">
            <a:avLst/>
          </a:prstGeom>
          <a:noFill/>
          <a:ln>
            <a:noFill/>
          </a:ln>
        </p:spPr>
      </p:pic>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5277596" y="4601319"/>
            <a:ext cx="4985520" cy="1699868"/>
          </a:xfrm>
          <a:prstGeom prst="rect">
            <a:avLst/>
          </a:prstGeom>
          <a:noFill/>
          <a:ln>
            <a:noFill/>
          </a:ln>
        </p:spPr>
      </p:pic>
    </p:spTree>
    <p:extLst>
      <p:ext uri="{BB962C8B-B14F-4D97-AF65-F5344CB8AC3E}">
        <p14:creationId xmlns:p14="http://schemas.microsoft.com/office/powerpoint/2010/main" val="114486800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80" y="2003405"/>
            <a:ext cx="8360619" cy="1015663"/>
          </a:xfrm>
          <a:prstGeom prst="rect">
            <a:avLst/>
          </a:prstGeom>
        </p:spPr>
        <p:txBody>
          <a:bodyPr wrap="square">
            <a:spAutoFit/>
          </a:bodyPr>
          <a:lstStyle/>
          <a:p>
            <a:r>
              <a:rPr lang="en-US" altLang="zh-CN" sz="2400" kern="100" dirty="0" smtClean="0">
                <a:cs typeface="Times New Roman" panose="02020603050405020304" pitchFamily="18" charset="0"/>
              </a:rPr>
              <a:t>4.3 </a:t>
            </a:r>
            <a:r>
              <a:rPr lang="zh-CN" altLang="en-US" sz="2400" dirty="0" smtClean="0"/>
              <a:t>数据解析</a:t>
            </a:r>
            <a:endParaRPr lang="en-US" altLang="zh-CN" sz="2400" dirty="0" smtClean="0"/>
          </a:p>
          <a:p>
            <a:r>
              <a:rPr lang="en-US" altLang="zh-CN" dirty="0"/>
              <a:t> </a:t>
            </a:r>
            <a:r>
              <a:rPr lang="en-US" altLang="zh-CN" dirty="0" smtClean="0"/>
              <a:t>       </a:t>
            </a:r>
            <a:r>
              <a:rPr lang="zh-CN" altLang="zh-CN" dirty="0" smtClean="0"/>
              <a:t>血压计传送给手机的报文是以十六进制报文形式发送给手机，手机接收报文之后要对其进行数据解析。</a:t>
            </a:r>
            <a:endParaRPr lang="zh-CN" altLang="en-US" dirty="0"/>
          </a:p>
        </p:txBody>
      </p:sp>
      <p:pic>
        <p:nvPicPr>
          <p:cNvPr id="8" name="图片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3563" y="3019068"/>
            <a:ext cx="4061887" cy="3313493"/>
          </a:xfrm>
          <a:prstGeom prst="rect">
            <a:avLst/>
          </a:prstGeom>
          <a:noFill/>
          <a:ln>
            <a:noFill/>
          </a:ln>
        </p:spPr>
      </p:pic>
    </p:spTree>
    <p:extLst>
      <p:ext uri="{BB962C8B-B14F-4D97-AF65-F5344CB8AC3E}">
        <p14:creationId xmlns:p14="http://schemas.microsoft.com/office/powerpoint/2010/main" val="320408268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80" y="2003405"/>
            <a:ext cx="8360619" cy="954107"/>
          </a:xfrm>
          <a:prstGeom prst="rect">
            <a:avLst/>
          </a:prstGeom>
        </p:spPr>
        <p:txBody>
          <a:bodyPr wrap="square">
            <a:spAutoFit/>
          </a:bodyPr>
          <a:lstStyle/>
          <a:p>
            <a:r>
              <a:rPr lang="zh-CN" altLang="en-US" sz="2000" dirty="0" smtClean="0"/>
              <a:t>（</a:t>
            </a:r>
            <a:r>
              <a:rPr lang="en-US" altLang="zh-CN" dirty="0" smtClean="0"/>
              <a:t>1</a:t>
            </a:r>
            <a:r>
              <a:rPr lang="zh-CN" altLang="zh-CN" dirty="0" smtClean="0"/>
              <a:t>）</a:t>
            </a:r>
            <a:r>
              <a:rPr lang="zh-CN" altLang="zh-CN" dirty="0"/>
              <a:t>将读取到的报文转化为字节数组，具体代码为</a:t>
            </a:r>
            <a:r>
              <a:rPr lang="en-US" altLang="zh-CN" dirty="0"/>
              <a:t>byte[ ] </a:t>
            </a:r>
            <a:r>
              <a:rPr lang="en-US" altLang="zh-CN" dirty="0" err="1"/>
              <a:t>readBuf</a:t>
            </a:r>
            <a:r>
              <a:rPr lang="en-US" altLang="zh-CN" dirty="0"/>
              <a:t> = (byte[ ]) msg.obj</a:t>
            </a:r>
            <a:r>
              <a:rPr lang="zh-CN" altLang="zh-CN" dirty="0"/>
              <a:t>，然后判断报文头是否正确，正确的报文因该是长度为</a:t>
            </a:r>
            <a:r>
              <a:rPr lang="en-US" altLang="zh-CN" dirty="0"/>
              <a:t>7</a:t>
            </a:r>
            <a:r>
              <a:rPr lang="zh-CN" altLang="zh-CN" dirty="0"/>
              <a:t>字节，开头以</a:t>
            </a:r>
            <a:r>
              <a:rPr lang="en-US" altLang="zh-CN" dirty="0"/>
              <a:t>0XFF</a:t>
            </a:r>
            <a:r>
              <a:rPr lang="zh-CN" altLang="zh-CN" dirty="0"/>
              <a:t>、</a:t>
            </a:r>
            <a:r>
              <a:rPr lang="en-US" altLang="zh-CN" dirty="0"/>
              <a:t>0XCD</a:t>
            </a:r>
            <a:r>
              <a:rPr lang="zh-CN" altLang="zh-CN" dirty="0" smtClean="0"/>
              <a:t>开始</a:t>
            </a:r>
            <a:r>
              <a:rPr lang="zh-CN" altLang="en-US" dirty="0" smtClean="0"/>
              <a:t>。</a:t>
            </a:r>
            <a:endParaRPr lang="zh-CN" altLang="en-US" dirty="0"/>
          </a:p>
        </p:txBody>
      </p:sp>
      <p:sp>
        <p:nvSpPr>
          <p:cNvPr id="4" name="矩形 3"/>
          <p:cNvSpPr/>
          <p:nvPr/>
        </p:nvSpPr>
        <p:spPr>
          <a:xfrm>
            <a:off x="1097278" y="4307867"/>
            <a:ext cx="8360619" cy="646331"/>
          </a:xfrm>
          <a:prstGeom prst="rect">
            <a:avLst/>
          </a:prstGeom>
        </p:spPr>
        <p:txBody>
          <a:bodyPr wrap="square">
            <a:spAutoFit/>
          </a:bodyPr>
          <a:lstStyle/>
          <a:p>
            <a:r>
              <a:rPr lang="zh-CN" altLang="zh-CN" kern="100" dirty="0" smtClean="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2</a:t>
            </a:r>
            <a:r>
              <a:rPr lang="zh-CN" altLang="zh-CN" kern="100" dirty="0" smtClean="0">
                <a:latin typeface="Times New Roman" panose="02020603050405020304" pitchFamily="18" charset="0"/>
                <a:cs typeface="Times New Roman" panose="02020603050405020304" pitchFamily="18" charset="0"/>
              </a:rPr>
              <a:t>）</a:t>
            </a:r>
            <a:r>
              <a:rPr lang="zh-CN" altLang="zh-CN" dirty="0"/>
              <a:t>判断校验位是否正确，本设计中的校验采用的是和校验，即校验位等于长度、命令、参数求和取低字节。</a:t>
            </a:r>
            <a:endParaRPr lang="zh-CN" altLang="en-US" dirty="0"/>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2639163" y="2860067"/>
            <a:ext cx="5276850" cy="1447800"/>
          </a:xfrm>
          <a:prstGeom prst="rect">
            <a:avLst/>
          </a:prstGeom>
          <a:noFill/>
          <a:ln>
            <a:noFill/>
          </a:ln>
        </p:spPr>
      </p:pic>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3239237" y="4954198"/>
            <a:ext cx="4076700" cy="1285875"/>
          </a:xfrm>
          <a:prstGeom prst="rect">
            <a:avLst/>
          </a:prstGeom>
          <a:noFill/>
          <a:ln>
            <a:noFill/>
          </a:ln>
        </p:spPr>
      </p:pic>
    </p:spTree>
    <p:extLst>
      <p:ext uri="{BB962C8B-B14F-4D97-AF65-F5344CB8AC3E}">
        <p14:creationId xmlns:p14="http://schemas.microsoft.com/office/powerpoint/2010/main" val="180814299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80" y="2003405"/>
            <a:ext cx="8633574" cy="400110"/>
          </a:xfrm>
          <a:prstGeom prst="rect">
            <a:avLst/>
          </a:prstGeom>
        </p:spPr>
        <p:txBody>
          <a:bodyPr wrap="square">
            <a:spAutoFit/>
          </a:bodyPr>
          <a:lstStyle/>
          <a:p>
            <a:r>
              <a:rPr lang="zh-CN" altLang="en-US" sz="2000" dirty="0" smtClean="0"/>
              <a:t>（</a:t>
            </a:r>
            <a:r>
              <a:rPr lang="en-US" altLang="zh-CN" dirty="0"/>
              <a:t>3</a:t>
            </a:r>
            <a:r>
              <a:rPr lang="zh-CN" altLang="zh-CN" dirty="0" smtClean="0"/>
              <a:t>）</a:t>
            </a:r>
            <a:r>
              <a:rPr lang="zh-CN" altLang="zh-CN" dirty="0"/>
              <a:t>判断传感器状态，是否唤醒，是否开始测量、采集，特征代码为</a:t>
            </a:r>
            <a:r>
              <a:rPr lang="en-US" altLang="zh-CN" dirty="0"/>
              <a:t>0X5A</a:t>
            </a:r>
            <a:r>
              <a:rPr lang="zh-CN" altLang="zh-CN" dirty="0"/>
              <a:t>、</a:t>
            </a:r>
            <a:r>
              <a:rPr lang="en-US" altLang="zh-CN" dirty="0"/>
              <a:t>0X04</a:t>
            </a:r>
            <a:r>
              <a:rPr lang="zh-CN" altLang="zh-CN" dirty="0"/>
              <a:t>。</a:t>
            </a:r>
            <a:endParaRPr lang="zh-CN" altLang="en-US"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403515"/>
            <a:ext cx="5453645" cy="3285653"/>
          </a:xfrm>
          <a:prstGeom prst="rect">
            <a:avLst/>
          </a:prstGeom>
          <a:noFill/>
          <a:ln>
            <a:noFill/>
          </a:ln>
        </p:spPr>
      </p:pic>
    </p:spTree>
    <p:extLst>
      <p:ext uri="{BB962C8B-B14F-4D97-AF65-F5344CB8AC3E}">
        <p14:creationId xmlns:p14="http://schemas.microsoft.com/office/powerpoint/2010/main" val="21968656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80" y="2003405"/>
            <a:ext cx="8360619" cy="954107"/>
          </a:xfrm>
          <a:prstGeom prst="rect">
            <a:avLst/>
          </a:prstGeom>
        </p:spPr>
        <p:txBody>
          <a:bodyPr wrap="square">
            <a:spAutoFit/>
          </a:bodyPr>
          <a:lstStyle/>
          <a:p>
            <a:r>
              <a:rPr lang="zh-CN" altLang="en-US" sz="2000" dirty="0" smtClean="0"/>
              <a:t>（</a:t>
            </a:r>
            <a:r>
              <a:rPr lang="en-US" altLang="zh-CN" dirty="0"/>
              <a:t>4</a:t>
            </a:r>
            <a:r>
              <a:rPr lang="zh-CN" altLang="zh-CN" dirty="0" smtClean="0"/>
              <a:t>）</a:t>
            </a:r>
            <a:r>
              <a:rPr lang="zh-CN" altLang="zh-CN" dirty="0"/>
              <a:t>当数据</a:t>
            </a:r>
            <a:r>
              <a:rPr lang="en-US" altLang="zh-CN" dirty="0"/>
              <a:t>Buffer[4]=0x54</a:t>
            </a:r>
            <a:r>
              <a:rPr lang="zh-CN" altLang="zh-CN" dirty="0"/>
              <a:t>时，开始接收气压数据，并且通过：</a:t>
            </a:r>
          </a:p>
          <a:p>
            <a:r>
              <a:rPr lang="en-US" altLang="zh-CN" dirty="0" err="1"/>
              <a:t>pressureoutputET.setText</a:t>
            </a:r>
            <a:r>
              <a:rPr lang="en-US" altLang="zh-CN" dirty="0"/>
              <a:t>(</a:t>
            </a:r>
            <a:r>
              <a:rPr lang="en-US" altLang="zh-CN" dirty="0" err="1"/>
              <a:t>Integer.toString</a:t>
            </a:r>
            <a:r>
              <a:rPr lang="en-US" altLang="zh-CN" dirty="0"/>
              <a:t>(</a:t>
            </a:r>
            <a:r>
              <a:rPr lang="en-US" altLang="zh-CN" dirty="0" err="1"/>
              <a:t>SPval</a:t>
            </a:r>
            <a:r>
              <a:rPr lang="en-US" altLang="zh-CN" dirty="0"/>
              <a:t>)+</a:t>
            </a:r>
            <a:r>
              <a:rPr lang="en-US" altLang="zh-CN" dirty="0" err="1"/>
              <a:t>ProtocolConstants.Unit</a:t>
            </a:r>
            <a:r>
              <a:rPr lang="en-US" altLang="zh-CN" dirty="0"/>
              <a:t>)</a:t>
            </a:r>
            <a:r>
              <a:rPr lang="zh-CN" altLang="zh-CN" dirty="0"/>
              <a:t>使用</a:t>
            </a:r>
            <a:r>
              <a:rPr lang="en-US" altLang="zh-CN" dirty="0"/>
              <a:t>Edit text</a:t>
            </a:r>
            <a:r>
              <a:rPr lang="zh-CN" altLang="zh-CN" dirty="0"/>
              <a:t>控件显示出来，实时看到气压的</a:t>
            </a:r>
            <a:r>
              <a:rPr lang="zh-CN" altLang="zh-CN" dirty="0" smtClean="0"/>
              <a:t>变化</a:t>
            </a:r>
            <a:r>
              <a:rPr lang="zh-CN" altLang="en-US" dirty="0"/>
              <a:t>。</a:t>
            </a: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1097279" y="2957512"/>
            <a:ext cx="6954899" cy="3033855"/>
          </a:xfrm>
          <a:prstGeom prst="rect">
            <a:avLst/>
          </a:prstGeom>
          <a:noFill/>
          <a:ln>
            <a:noFill/>
          </a:ln>
        </p:spPr>
      </p:pic>
    </p:spTree>
    <p:extLst>
      <p:ext uri="{BB962C8B-B14F-4D97-AF65-F5344CB8AC3E}">
        <p14:creationId xmlns:p14="http://schemas.microsoft.com/office/powerpoint/2010/main" val="87417728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80" y="2003405"/>
            <a:ext cx="8360619" cy="677108"/>
          </a:xfrm>
          <a:prstGeom prst="rect">
            <a:avLst/>
          </a:prstGeom>
        </p:spPr>
        <p:txBody>
          <a:bodyPr wrap="square">
            <a:spAutoFit/>
          </a:bodyPr>
          <a:lstStyle/>
          <a:p>
            <a:r>
              <a:rPr lang="zh-CN" altLang="en-US" sz="2000" dirty="0" smtClean="0"/>
              <a:t>（</a:t>
            </a:r>
            <a:r>
              <a:rPr lang="en-US" altLang="zh-CN" dirty="0" smtClean="0"/>
              <a:t>5</a:t>
            </a:r>
            <a:r>
              <a:rPr lang="zh-CN" altLang="zh-CN" dirty="0" smtClean="0"/>
              <a:t>）</a:t>
            </a:r>
            <a:r>
              <a:rPr lang="zh-CN" altLang="zh-CN" dirty="0"/>
              <a:t>当数据</a:t>
            </a:r>
            <a:r>
              <a:rPr lang="en-US" altLang="zh-CN" dirty="0"/>
              <a:t>Buffer[4]=0x55</a:t>
            </a:r>
            <a:r>
              <a:rPr lang="zh-CN" altLang="zh-CN" dirty="0"/>
              <a:t>时，判断出接受的内容为测量结果（收缩压、舒张压、心率），并显示出来</a:t>
            </a:r>
            <a:r>
              <a:rPr lang="zh-CN" altLang="en-US" dirty="0" smtClean="0"/>
              <a:t>。</a:t>
            </a:r>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315644" y="2680513"/>
            <a:ext cx="5276850" cy="3619500"/>
          </a:xfrm>
          <a:prstGeom prst="rect">
            <a:avLst/>
          </a:prstGeom>
          <a:noFill/>
          <a:ln>
            <a:noFill/>
          </a:ln>
        </p:spPr>
      </p:pic>
    </p:spTree>
    <p:extLst>
      <p:ext uri="{BB962C8B-B14F-4D97-AF65-F5344CB8AC3E}">
        <p14:creationId xmlns:p14="http://schemas.microsoft.com/office/powerpoint/2010/main" val="423312002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18901" y="1846081"/>
            <a:ext cx="3669213" cy="3785652"/>
          </a:xfrm>
          <a:prstGeom prst="rect">
            <a:avLst/>
          </a:prstGeom>
        </p:spPr>
        <p:txBody>
          <a:bodyPr wrap="square">
            <a:spAutoFit/>
          </a:bodyPr>
          <a:lstStyle/>
          <a:p>
            <a:r>
              <a:rPr lang="en-US" altLang="zh-CN" sz="2400" kern="100" dirty="0">
                <a:cs typeface="Times New Roman" panose="02020603050405020304" pitchFamily="18" charset="0"/>
              </a:rPr>
              <a:t>4</a:t>
            </a:r>
            <a:r>
              <a:rPr lang="en-US" altLang="zh-CN" sz="2400" kern="100" dirty="0" smtClean="0">
                <a:cs typeface="Times New Roman" panose="02020603050405020304" pitchFamily="18" charset="0"/>
              </a:rPr>
              <a:t>.4 </a:t>
            </a:r>
            <a:r>
              <a:rPr lang="zh-CN" altLang="en-US" sz="2400" kern="100" dirty="0" smtClean="0">
                <a:cs typeface="Times New Roman" panose="02020603050405020304" pitchFamily="18" charset="0"/>
              </a:rPr>
              <a:t>数据上传</a:t>
            </a:r>
            <a:endParaRPr lang="en-US" altLang="zh-CN" sz="2400" kern="100" dirty="0" smtClean="0">
              <a:cs typeface="Times New Roman" panose="02020603050405020304" pitchFamily="18" charset="0"/>
            </a:endParaRPr>
          </a:p>
          <a:p>
            <a:r>
              <a:rPr lang="en-US" altLang="zh-CN" dirty="0" smtClean="0"/>
              <a:t>        </a:t>
            </a:r>
            <a:r>
              <a:rPr lang="zh-CN" altLang="zh-CN" dirty="0" smtClean="0"/>
              <a:t>目前</a:t>
            </a:r>
            <a:r>
              <a:rPr lang="zh-CN" altLang="zh-CN" dirty="0"/>
              <a:t>的智能手机普遍具备连接互联网的能力，将用户的健康数据上传到服务器，可以远程的了解患者的健康状况。服务器存储用户数据也就是目前兴起的云技术，如果用户数量足够多，就可以对人群的健康状况进行大数据计算。</a:t>
            </a:r>
            <a:endParaRPr lang="en-US" altLang="zh-CN" kern="100" dirty="0" smtClean="0">
              <a:cs typeface="Times New Roman" panose="02020603050405020304" pitchFamily="18" charset="0"/>
            </a:endParaRPr>
          </a:p>
          <a:p>
            <a:r>
              <a:rPr lang="zh-CN" altLang="en-US" kern="100" dirty="0" smtClean="0">
                <a:cs typeface="Times New Roman" panose="02020603050405020304" pitchFamily="18" charset="0"/>
              </a:rPr>
              <a:t>（</a:t>
            </a:r>
            <a:r>
              <a:rPr lang="en-US" altLang="zh-CN" kern="100" dirty="0" smtClean="0">
                <a:cs typeface="Times New Roman" panose="02020603050405020304" pitchFamily="18" charset="0"/>
              </a:rPr>
              <a:t>1</a:t>
            </a:r>
            <a:r>
              <a:rPr lang="zh-CN" altLang="en-US" kern="100" dirty="0" smtClean="0">
                <a:cs typeface="Times New Roman" panose="02020603050405020304" pitchFamily="18" charset="0"/>
              </a:rPr>
              <a:t>）创建</a:t>
            </a:r>
            <a:r>
              <a:rPr lang="en-US" altLang="zh-CN" kern="100" dirty="0" smtClean="0">
                <a:cs typeface="Times New Roman" panose="02020603050405020304" pitchFamily="18" charset="0"/>
              </a:rPr>
              <a:t>Android</a:t>
            </a:r>
            <a:r>
              <a:rPr lang="zh-CN" altLang="en-US" kern="100" dirty="0" smtClean="0">
                <a:cs typeface="Times New Roman" panose="02020603050405020304" pitchFamily="18" charset="0"/>
              </a:rPr>
              <a:t>客户端。本</a:t>
            </a:r>
            <a:r>
              <a:rPr lang="zh-CN" altLang="en-US" kern="100" dirty="0">
                <a:cs typeface="Times New Roman" panose="02020603050405020304" pitchFamily="18" charset="0"/>
              </a:rPr>
              <a:t>设计使用</a:t>
            </a:r>
            <a:r>
              <a:rPr lang="en-US" altLang="zh-CN" kern="100" dirty="0">
                <a:cs typeface="Times New Roman" panose="02020603050405020304" pitchFamily="18" charset="0"/>
              </a:rPr>
              <a:t>Socket</a:t>
            </a:r>
            <a:r>
              <a:rPr lang="zh-CN" altLang="en-US" kern="100" dirty="0">
                <a:cs typeface="Times New Roman" panose="02020603050405020304" pitchFamily="18" charset="0"/>
              </a:rPr>
              <a:t>方式进行网络</a:t>
            </a:r>
            <a:r>
              <a:rPr lang="zh-CN" altLang="en-US" kern="100" dirty="0" smtClean="0">
                <a:cs typeface="Times New Roman" panose="02020603050405020304" pitchFamily="18" charset="0"/>
              </a:rPr>
              <a:t>编程。</a:t>
            </a:r>
            <a:endParaRPr lang="en-US" altLang="zh-CN" kern="100" dirty="0" smtClean="0">
              <a:cs typeface="Times New Roman" panose="02020603050405020304" pitchFamily="18" charset="0"/>
            </a:endParaRPr>
          </a:p>
          <a:p>
            <a:r>
              <a:rPr lang="zh-CN" altLang="en-US" kern="100" dirty="0" smtClean="0">
                <a:cs typeface="Times New Roman" panose="02020603050405020304" pitchFamily="18" charset="0"/>
              </a:rPr>
              <a:t>（</a:t>
            </a:r>
            <a:r>
              <a:rPr lang="en-US" altLang="zh-CN" kern="100" dirty="0" smtClean="0">
                <a:cs typeface="Times New Roman" panose="02020603050405020304" pitchFamily="18" charset="0"/>
              </a:rPr>
              <a:t>2</a:t>
            </a:r>
            <a:r>
              <a:rPr lang="zh-CN" altLang="en-US" kern="100" dirty="0" smtClean="0">
                <a:cs typeface="Times New Roman" panose="02020603050405020304" pitchFamily="18" charset="0"/>
              </a:rPr>
              <a:t>）</a:t>
            </a:r>
            <a:r>
              <a:rPr lang="zh-CN" altLang="zh-CN" dirty="0"/>
              <a:t>本设计服务器端使用网络调试助手</a:t>
            </a:r>
            <a:r>
              <a:rPr lang="zh-CN" altLang="zh-CN" dirty="0" smtClean="0"/>
              <a:t>模拟</a:t>
            </a:r>
            <a:r>
              <a:rPr lang="zh-CN" altLang="en-US" dirty="0" smtClean="0"/>
              <a:t>，接收手机软件发送的数据。</a:t>
            </a:r>
            <a:endParaRPr lang="en-US" altLang="zh-CN" kern="100" dirty="0" smtClean="0">
              <a:cs typeface="Times New Roman" panose="02020603050405020304" pitchFamily="18" charset="0"/>
            </a:endParaRPr>
          </a:p>
        </p:txBody>
      </p:sp>
      <p:pic>
        <p:nvPicPr>
          <p:cNvPr id="4" name="图片 3"/>
          <p:cNvPicPr/>
          <p:nvPr/>
        </p:nvPicPr>
        <p:blipFill>
          <a:blip r:embed="rId2"/>
          <a:stretch>
            <a:fillRect/>
          </a:stretch>
        </p:blipFill>
        <p:spPr>
          <a:xfrm>
            <a:off x="5248502" y="1846081"/>
            <a:ext cx="4287384" cy="4105159"/>
          </a:xfrm>
          <a:prstGeom prst="rect">
            <a:avLst/>
          </a:prstGeom>
        </p:spPr>
      </p:pic>
    </p:spTree>
    <p:extLst>
      <p:ext uri="{BB962C8B-B14F-4D97-AF65-F5344CB8AC3E}">
        <p14:creationId xmlns:p14="http://schemas.microsoft.com/office/powerpoint/2010/main" val="406650176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79" y="1896745"/>
            <a:ext cx="8360619" cy="461665"/>
          </a:xfrm>
          <a:prstGeom prst="rect">
            <a:avLst/>
          </a:prstGeom>
        </p:spPr>
        <p:txBody>
          <a:bodyPr wrap="square">
            <a:spAutoFit/>
          </a:bodyPr>
          <a:lstStyle/>
          <a:p>
            <a:r>
              <a:rPr lang="en-US" altLang="zh-CN" sz="2400" kern="100" dirty="0">
                <a:cs typeface="Times New Roman" panose="02020603050405020304" pitchFamily="18" charset="0"/>
              </a:rPr>
              <a:t>4</a:t>
            </a:r>
            <a:r>
              <a:rPr lang="en-US" altLang="zh-CN" sz="2400" kern="100" dirty="0" smtClean="0">
                <a:cs typeface="Times New Roman" panose="02020603050405020304" pitchFamily="18" charset="0"/>
              </a:rPr>
              <a:t>.5 </a:t>
            </a:r>
            <a:r>
              <a:rPr lang="zh-CN" altLang="en-US" sz="2400" kern="100" dirty="0" smtClean="0">
                <a:cs typeface="Times New Roman" panose="02020603050405020304" pitchFamily="18" charset="0"/>
              </a:rPr>
              <a:t>用户管理</a:t>
            </a:r>
            <a:endParaRPr lang="en-US" altLang="zh-CN" sz="2400" kern="100" dirty="0" smtClean="0">
              <a:cs typeface="Times New Roman" panose="02020603050405020304" pitchFamily="18" charset="0"/>
            </a:endParaRPr>
          </a:p>
        </p:txBody>
      </p:sp>
      <p:sp>
        <p:nvSpPr>
          <p:cNvPr id="4" name="矩形 3"/>
          <p:cNvSpPr/>
          <p:nvPr/>
        </p:nvSpPr>
        <p:spPr>
          <a:xfrm>
            <a:off x="1097279" y="2517795"/>
            <a:ext cx="3188118" cy="3139321"/>
          </a:xfrm>
          <a:prstGeom prst="rect">
            <a:avLst/>
          </a:prstGeom>
        </p:spPr>
        <p:txBody>
          <a:bodyPr wrap="square">
            <a:spAutoFit/>
          </a:bodyPr>
          <a:lstStyle/>
          <a:p>
            <a:r>
              <a:rPr lang="en-US" altLang="zh-CN" kern="100" dirty="0" smtClean="0">
                <a:latin typeface="Times New Roman" panose="02020603050405020304" pitchFamily="18" charset="0"/>
                <a:cs typeface="Times New Roman" panose="02020603050405020304" pitchFamily="18" charset="0"/>
              </a:rPr>
              <a:t>        </a:t>
            </a:r>
            <a:r>
              <a:rPr lang="zh-CN" altLang="zh-CN" kern="100" dirty="0" smtClean="0">
                <a:latin typeface="Times New Roman" panose="02020603050405020304" pitchFamily="18" charset="0"/>
                <a:cs typeface="Times New Roman" panose="02020603050405020304" pitchFamily="18" charset="0"/>
              </a:rPr>
              <a:t>本</a:t>
            </a:r>
            <a:r>
              <a:rPr lang="zh-CN" altLang="zh-CN" kern="100" dirty="0">
                <a:latin typeface="Times New Roman" panose="02020603050405020304" pitchFamily="18" charset="0"/>
                <a:cs typeface="Times New Roman" panose="02020603050405020304" pitchFamily="18" charset="0"/>
              </a:rPr>
              <a:t>设计不仅面向单一的用户，可以提供用户登录界面，对多用户进行管理。建立新类</a:t>
            </a:r>
            <a:r>
              <a:rPr lang="en-US" altLang="zh-CN" kern="100" dirty="0">
                <a:latin typeface="Times New Roman" panose="02020603050405020304" pitchFamily="18" charset="0"/>
              </a:rPr>
              <a:t>login.java</a:t>
            </a:r>
            <a:r>
              <a:rPr lang="zh-CN" altLang="zh-CN" kern="100" dirty="0">
                <a:latin typeface="Times New Roman" panose="02020603050405020304" pitchFamily="18" charset="0"/>
                <a:cs typeface="Times New Roman" panose="02020603050405020304" pitchFamily="18" charset="0"/>
              </a:rPr>
              <a:t>，在类中创建一个用于用户登录的</a:t>
            </a:r>
            <a:r>
              <a:rPr lang="en-US" altLang="zh-CN" kern="100" dirty="0">
                <a:latin typeface="Times New Roman" panose="02020603050405020304" pitchFamily="18" charset="0"/>
              </a:rPr>
              <a:t>activity</a:t>
            </a:r>
            <a:r>
              <a:rPr lang="zh-CN" altLang="zh-CN" kern="100" dirty="0">
                <a:latin typeface="Times New Roman" panose="02020603050405020304" pitchFamily="18" charset="0"/>
                <a:cs typeface="Times New Roman" panose="02020603050405020304" pitchFamily="18" charset="0"/>
              </a:rPr>
              <a:t>，用户可以设置自己的用户名（</a:t>
            </a:r>
            <a:r>
              <a:rPr lang="en-US" altLang="zh-CN" kern="100" dirty="0">
                <a:latin typeface="Times New Roman" panose="02020603050405020304" pitchFamily="18" charset="0"/>
              </a:rPr>
              <a:t>user</a:t>
            </a:r>
            <a:r>
              <a:rPr lang="zh-CN" altLang="zh-CN" kern="100" dirty="0">
                <a:latin typeface="Times New Roman" panose="02020603050405020304" pitchFamily="18" charset="0"/>
                <a:cs typeface="Times New Roman" panose="02020603050405020304" pitchFamily="18" charset="0"/>
              </a:rPr>
              <a:t>）以及密码（</a:t>
            </a:r>
            <a:r>
              <a:rPr lang="en-US" altLang="zh-CN" kern="100" dirty="0">
                <a:latin typeface="Times New Roman" panose="02020603050405020304" pitchFamily="18" charset="0"/>
              </a:rPr>
              <a:t>password</a:t>
            </a:r>
            <a:r>
              <a:rPr lang="zh-CN" altLang="zh-CN" kern="100" dirty="0">
                <a:latin typeface="Times New Roman" panose="02020603050405020304" pitchFamily="18" charset="0"/>
                <a:cs typeface="Times New Roman" panose="02020603050405020304" pitchFamily="18" charset="0"/>
              </a:rPr>
              <a:t>）。不同的用户登录到软件上会将用户的健康信息存储到不同的数据库文件里，以此实现对不同用户的</a:t>
            </a:r>
            <a:r>
              <a:rPr lang="zh-CN" altLang="zh-CN" kern="100" dirty="0" smtClean="0">
                <a:latin typeface="Times New Roman" panose="02020603050405020304" pitchFamily="18" charset="0"/>
                <a:cs typeface="Times New Roman" panose="02020603050405020304" pitchFamily="18" charset="0"/>
              </a:rPr>
              <a:t>数据管理</a:t>
            </a:r>
            <a:r>
              <a:rPr lang="zh-CN" altLang="en-US" kern="100" dirty="0" smtClean="0">
                <a:latin typeface="Times New Roman" panose="02020603050405020304" pitchFamily="18" charset="0"/>
                <a:cs typeface="Times New Roman" panose="02020603050405020304" pitchFamily="18" charset="0"/>
              </a:rPr>
              <a:t>。</a:t>
            </a:r>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4585652" y="2635132"/>
            <a:ext cx="4872246" cy="3369883"/>
          </a:xfrm>
          <a:prstGeom prst="rect">
            <a:avLst/>
          </a:prstGeom>
          <a:noFill/>
          <a:ln>
            <a:noFill/>
          </a:ln>
        </p:spPr>
      </p:pic>
    </p:spTree>
    <p:extLst>
      <p:ext uri="{BB962C8B-B14F-4D97-AF65-F5344CB8AC3E}">
        <p14:creationId xmlns:p14="http://schemas.microsoft.com/office/powerpoint/2010/main" val="159978970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3" name="矩形 2"/>
          <p:cNvSpPr/>
          <p:nvPr/>
        </p:nvSpPr>
        <p:spPr>
          <a:xfrm>
            <a:off x="1097279" y="1896745"/>
            <a:ext cx="8360619" cy="461665"/>
          </a:xfrm>
          <a:prstGeom prst="rect">
            <a:avLst/>
          </a:prstGeom>
        </p:spPr>
        <p:txBody>
          <a:bodyPr wrap="square">
            <a:spAutoFit/>
          </a:bodyPr>
          <a:lstStyle/>
          <a:p>
            <a:r>
              <a:rPr lang="en-US" altLang="zh-CN" sz="2400" kern="100" dirty="0">
                <a:cs typeface="Times New Roman" panose="02020603050405020304" pitchFamily="18" charset="0"/>
              </a:rPr>
              <a:t>4</a:t>
            </a:r>
            <a:r>
              <a:rPr lang="en-US" altLang="zh-CN" sz="2400" kern="100" dirty="0" smtClean="0">
                <a:cs typeface="Times New Roman" panose="02020603050405020304" pitchFamily="18" charset="0"/>
              </a:rPr>
              <a:t>.6 </a:t>
            </a:r>
            <a:r>
              <a:rPr lang="zh-CN" altLang="zh-CN" sz="2400" dirty="0" smtClean="0"/>
              <a:t>界面</a:t>
            </a:r>
            <a:r>
              <a:rPr lang="zh-CN" altLang="zh-CN" sz="2400" dirty="0"/>
              <a:t>显示</a:t>
            </a:r>
            <a:endParaRPr lang="en-US" altLang="zh-CN" sz="2400" kern="100" dirty="0" smtClean="0">
              <a:cs typeface="Times New Roman" panose="02020603050405020304" pitchFamily="18" charset="0"/>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265298" y="2517796"/>
            <a:ext cx="1566010" cy="2555069"/>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5026498" y="2517795"/>
            <a:ext cx="1510779" cy="2556703"/>
          </a:xfrm>
          <a:prstGeom prst="rect">
            <a:avLst/>
          </a:prstGeom>
          <a:noFill/>
          <a:ln>
            <a:noFill/>
          </a:ln>
        </p:spPr>
      </p:pic>
      <p:sp>
        <p:nvSpPr>
          <p:cNvPr id="6" name="矩形 5"/>
          <p:cNvSpPr/>
          <p:nvPr/>
        </p:nvSpPr>
        <p:spPr>
          <a:xfrm>
            <a:off x="4123422" y="5109705"/>
            <a:ext cx="1415772" cy="338554"/>
          </a:xfrm>
          <a:prstGeom prst="rect">
            <a:avLst/>
          </a:prstGeom>
        </p:spPr>
        <p:txBody>
          <a:bodyPr wrap="none">
            <a:spAutoFit/>
          </a:bodyPr>
          <a:lstStyle/>
          <a:p>
            <a:r>
              <a:rPr lang="zh-CN" altLang="zh-CN" sz="1600" kern="100" dirty="0" smtClean="0">
                <a:ea typeface="黑体" panose="02010609060101010101" pitchFamily="49" charset="-122"/>
                <a:cs typeface="Times New Roman" panose="02020603050405020304" pitchFamily="18" charset="0"/>
              </a:rPr>
              <a:t>软件界面</a:t>
            </a:r>
            <a:r>
              <a:rPr lang="zh-CN" altLang="zh-CN" sz="1600" kern="100" dirty="0">
                <a:ea typeface="黑体" panose="02010609060101010101" pitchFamily="49" charset="-122"/>
                <a:cs typeface="Times New Roman" panose="02020603050405020304" pitchFamily="18" charset="0"/>
              </a:rPr>
              <a:t>设计</a:t>
            </a:r>
            <a:endParaRPr lang="zh-CN" altLang="en-US" sz="1600" dirty="0"/>
          </a:p>
        </p:txBody>
      </p:sp>
    </p:spTree>
    <p:extLst>
      <p:ext uri="{BB962C8B-B14F-4D97-AF65-F5344CB8AC3E}">
        <p14:creationId xmlns:p14="http://schemas.microsoft.com/office/powerpoint/2010/main" val="15848109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7" name="矩形 6"/>
          <p:cNvSpPr/>
          <p:nvPr/>
        </p:nvSpPr>
        <p:spPr>
          <a:xfrm>
            <a:off x="1097278" y="2327912"/>
            <a:ext cx="4621133" cy="2585323"/>
          </a:xfrm>
          <a:prstGeom prst="rect">
            <a:avLst/>
          </a:prstGeom>
        </p:spPr>
        <p:txBody>
          <a:bodyPr wrap="square">
            <a:spAutoFit/>
          </a:bodyPr>
          <a:lstStyle/>
          <a:p>
            <a:r>
              <a:rPr lang="zh-CN" altLang="en-US" kern="100" dirty="0" smtClean="0">
                <a:latin typeface="Times New Roman" panose="02020603050405020304" pitchFamily="18" charset="0"/>
              </a:rPr>
              <a:t>几个主要控件：</a:t>
            </a:r>
            <a:endParaRPr lang="en-US" altLang="zh-CN" kern="100" dirty="0" smtClean="0">
              <a:latin typeface="Times New Roman" panose="02020603050405020304" pitchFamily="18" charset="0"/>
            </a:endParaRPr>
          </a:p>
          <a:p>
            <a:r>
              <a:rPr lang="zh-CN" altLang="en-US" kern="100" dirty="0" smtClean="0">
                <a:latin typeface="Times New Roman" panose="02020603050405020304" pitchFamily="18" charset="0"/>
              </a:rPr>
              <a:t>（</a:t>
            </a:r>
            <a:r>
              <a:rPr lang="en-US" altLang="zh-CN" kern="100" dirty="0" smtClean="0">
                <a:latin typeface="Times New Roman" panose="02020603050405020304" pitchFamily="18" charset="0"/>
              </a:rPr>
              <a:t>1</a:t>
            </a:r>
            <a:r>
              <a:rPr lang="zh-CN" altLang="en-US" kern="100" dirty="0" smtClean="0">
                <a:latin typeface="Times New Roman" panose="02020603050405020304" pitchFamily="18" charset="0"/>
              </a:rPr>
              <a:t>）</a:t>
            </a:r>
            <a:r>
              <a:rPr lang="en-US" altLang="zh-CN" kern="100" dirty="0" err="1" smtClean="0">
                <a:latin typeface="Times New Roman" panose="02020603050405020304" pitchFamily="18" charset="0"/>
              </a:rPr>
              <a:t>Textview</a:t>
            </a:r>
            <a:r>
              <a:rPr lang="zh-CN" altLang="zh-CN" kern="100" dirty="0">
                <a:latin typeface="Times New Roman" panose="02020603050405020304" pitchFamily="18" charset="0"/>
                <a:cs typeface="Times New Roman" panose="02020603050405020304" pitchFamily="18" charset="0"/>
              </a:rPr>
              <a:t>控件为静态变量，主要负责显示各部分的功能以及提示作用</a:t>
            </a:r>
            <a:r>
              <a:rPr lang="zh-CN" altLang="zh-CN"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r>
              <a:rPr lang="zh-CN" altLang="en-US" dirty="0" smtClean="0"/>
              <a:t>（</a:t>
            </a:r>
            <a:r>
              <a:rPr lang="en-US" altLang="zh-CN" dirty="0" smtClean="0"/>
              <a:t>2</a:t>
            </a:r>
            <a:r>
              <a:rPr lang="zh-CN" altLang="en-US" dirty="0" smtClean="0"/>
              <a:t>）</a:t>
            </a:r>
            <a:r>
              <a:rPr lang="en-US" altLang="zh-CN" dirty="0" smtClean="0"/>
              <a:t>Button</a:t>
            </a:r>
            <a:r>
              <a:rPr lang="zh-CN" altLang="zh-CN" dirty="0"/>
              <a:t>控件是各种命令在布局上的表现，通过设置控件监听</a:t>
            </a:r>
            <a:r>
              <a:rPr lang="en-US" altLang="zh-CN" dirty="0" err="1"/>
              <a:t>setOnClickListener</a:t>
            </a:r>
            <a:r>
              <a:rPr lang="en-US" altLang="zh-CN" dirty="0"/>
              <a:t>(new </a:t>
            </a:r>
            <a:r>
              <a:rPr lang="en-US" altLang="zh-CN" dirty="0" err="1"/>
              <a:t>OnClickListener</a:t>
            </a:r>
            <a:r>
              <a:rPr lang="en-US" altLang="zh-CN" dirty="0"/>
              <a:t>()</a:t>
            </a:r>
            <a:r>
              <a:rPr lang="zh-CN" altLang="zh-CN" dirty="0"/>
              <a:t>，来对空间的状态进行监听，如果对</a:t>
            </a:r>
            <a:r>
              <a:rPr lang="en-US" altLang="zh-CN" dirty="0"/>
              <a:t>Button</a:t>
            </a:r>
            <a:r>
              <a:rPr lang="zh-CN" altLang="zh-CN" dirty="0"/>
              <a:t>控件进行了点击操作，监听就会返回控件的状态</a:t>
            </a:r>
            <a:r>
              <a:rPr lang="zh-CN" altLang="zh-CN" dirty="0" smtClean="0"/>
              <a:t>。</a:t>
            </a:r>
            <a:endParaRPr lang="en-US" altLang="zh-CN" dirty="0" smtClean="0"/>
          </a:p>
          <a:p>
            <a:endParaRPr lang="zh-CN" altLang="en-US" dirty="0"/>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5718411" y="2423446"/>
            <a:ext cx="4421876" cy="3472387"/>
          </a:xfrm>
          <a:prstGeom prst="rect">
            <a:avLst/>
          </a:prstGeom>
          <a:noFill/>
          <a:ln>
            <a:noFill/>
          </a:ln>
        </p:spPr>
      </p:pic>
    </p:spTree>
    <p:extLst>
      <p:ext uri="{BB962C8B-B14F-4D97-AF65-F5344CB8AC3E}">
        <p14:creationId xmlns:p14="http://schemas.microsoft.com/office/powerpoint/2010/main" val="127202026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7" name="矩形 6"/>
          <p:cNvSpPr/>
          <p:nvPr/>
        </p:nvSpPr>
        <p:spPr>
          <a:xfrm>
            <a:off x="1097278" y="2327912"/>
            <a:ext cx="8797349" cy="646331"/>
          </a:xfrm>
          <a:prstGeom prst="rect">
            <a:avLst/>
          </a:prstGeom>
        </p:spPr>
        <p:txBody>
          <a:bodyPr wrap="square">
            <a:spAutoFit/>
          </a:bodyPr>
          <a:lstStyle/>
          <a:p>
            <a:r>
              <a:rPr lang="en-US" altLang="zh-CN" dirty="0" smtClean="0"/>
              <a:t>        Activity</a:t>
            </a:r>
            <a:r>
              <a:rPr lang="zh-CN" altLang="zh-CN" dirty="0"/>
              <a:t>之间的跳转需要</a:t>
            </a:r>
            <a:r>
              <a:rPr lang="en-US" altLang="zh-CN" dirty="0"/>
              <a:t>Intent</a:t>
            </a:r>
            <a:r>
              <a:rPr lang="zh-CN" altLang="zh-CN" dirty="0"/>
              <a:t>对象来实现，</a:t>
            </a:r>
            <a:r>
              <a:rPr lang="en-US" altLang="zh-CN" dirty="0"/>
              <a:t>Intent</a:t>
            </a:r>
            <a:r>
              <a:rPr lang="zh-CN" altLang="zh-CN" dirty="0"/>
              <a:t>对象可以实现例如打开图片或者是发送消息之类的操作</a:t>
            </a:r>
            <a:r>
              <a:rPr lang="zh-CN" altLang="zh-CN" dirty="0" smtClean="0"/>
              <a:t>。</a:t>
            </a:r>
            <a:r>
              <a:rPr lang="zh-CN" altLang="zh-CN" dirty="0"/>
              <a:t>例如登陆界面和数据采集界面的跳转</a:t>
            </a:r>
            <a:r>
              <a:rPr lang="zh-CN" altLang="zh-CN" dirty="0" smtClean="0"/>
              <a:t>代码</a:t>
            </a:r>
            <a:r>
              <a:rPr lang="zh-CN" altLang="en-US" dirty="0"/>
              <a:t>如</a:t>
            </a:r>
            <a:r>
              <a:rPr lang="zh-CN" altLang="en-US" dirty="0" smtClean="0"/>
              <a:t>图。</a:t>
            </a:r>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1097278" y="2974242"/>
            <a:ext cx="4975976" cy="1966247"/>
          </a:xfrm>
          <a:prstGeom prst="rect">
            <a:avLst/>
          </a:prstGeom>
          <a:noFill/>
          <a:ln>
            <a:noFill/>
          </a:ln>
        </p:spPr>
      </p:pic>
      <p:sp>
        <p:nvSpPr>
          <p:cNvPr id="4" name="矩形 3"/>
          <p:cNvSpPr/>
          <p:nvPr/>
        </p:nvSpPr>
        <p:spPr>
          <a:xfrm>
            <a:off x="1097277" y="4940489"/>
            <a:ext cx="8797350" cy="1200329"/>
          </a:xfrm>
          <a:prstGeom prst="rect">
            <a:avLst/>
          </a:prstGeom>
        </p:spPr>
        <p:txBody>
          <a:bodyPr wrap="square">
            <a:spAutoFit/>
          </a:bodyPr>
          <a:lstStyle/>
          <a:p>
            <a:pPr indent="304800" algn="just">
              <a:spcAft>
                <a:spcPts val="0"/>
              </a:spcAft>
            </a:pPr>
            <a:r>
              <a:rPr lang="zh-CN" altLang="en-US" kern="100" dirty="0" smtClean="0">
                <a:latin typeface="Times New Roman" panose="02020603050405020304" pitchFamily="18" charset="0"/>
              </a:rPr>
              <a:t>（</a:t>
            </a:r>
            <a:r>
              <a:rPr lang="en-US" altLang="zh-CN" kern="100" dirty="0" smtClean="0">
                <a:latin typeface="Times New Roman" panose="02020603050405020304" pitchFamily="18" charset="0"/>
              </a:rPr>
              <a:t>3</a:t>
            </a:r>
            <a:r>
              <a:rPr lang="zh-CN" altLang="en-US" kern="100" dirty="0" smtClean="0">
                <a:latin typeface="Times New Roman" panose="02020603050405020304" pitchFamily="18" charset="0"/>
              </a:rPr>
              <a:t>）</a:t>
            </a:r>
            <a:r>
              <a:rPr lang="en-US" altLang="zh-CN" kern="100" dirty="0" err="1" smtClean="0">
                <a:latin typeface="Times New Roman" panose="02020603050405020304" pitchFamily="18" charset="0"/>
              </a:rPr>
              <a:t>Edittext</a:t>
            </a:r>
            <a:r>
              <a:rPr lang="zh-CN" altLang="zh-CN" kern="100" dirty="0">
                <a:latin typeface="Times New Roman" panose="02020603050405020304" pitchFamily="18" charset="0"/>
              </a:rPr>
              <a:t>控件可以实时显示数据，包括测量的状态和采集的结果</a:t>
            </a:r>
            <a:r>
              <a:rPr lang="zh-CN" altLang="zh-CN" kern="100" dirty="0" smtClean="0">
                <a:latin typeface="Times New Roman" panose="02020603050405020304" pitchFamily="18" charset="0"/>
              </a:rPr>
              <a:t>。通过</a:t>
            </a:r>
            <a:r>
              <a:rPr lang="zh-CN" altLang="zh-CN" kern="100" dirty="0">
                <a:latin typeface="Times New Roman" panose="02020603050405020304" pitchFamily="18" charset="0"/>
              </a:rPr>
              <a:t>（控件</a:t>
            </a:r>
            <a:r>
              <a:rPr lang="en-US" altLang="zh-CN" kern="100" dirty="0">
                <a:latin typeface="Times New Roman" panose="02020603050405020304" pitchFamily="18" charset="0"/>
              </a:rPr>
              <a:t>ID</a:t>
            </a:r>
            <a:r>
              <a:rPr lang="zh-CN" altLang="zh-CN" kern="100" dirty="0">
                <a:latin typeface="Times New Roman" panose="02020603050405020304" pitchFamily="18" charset="0"/>
              </a:rPr>
              <a:t>）</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setText</a:t>
            </a:r>
            <a:r>
              <a:rPr lang="zh-CN" altLang="zh-CN" kern="100" dirty="0">
                <a:latin typeface="Times New Roman" panose="02020603050405020304" pitchFamily="18" charset="0"/>
              </a:rPr>
              <a:t>可以在</a:t>
            </a:r>
            <a:r>
              <a:rPr lang="en-US" altLang="zh-CN" kern="100" dirty="0" err="1">
                <a:latin typeface="Times New Roman" panose="02020603050405020304" pitchFamily="18" charset="0"/>
              </a:rPr>
              <a:t>Edittext</a:t>
            </a:r>
            <a:r>
              <a:rPr lang="zh-CN" altLang="zh-CN" kern="100" dirty="0">
                <a:latin typeface="Times New Roman" panose="02020603050405020304" pitchFamily="18" charset="0"/>
              </a:rPr>
              <a:t>控件中显示要现实的数据或者文本。例如在控件中显示收缩压测量结果</a:t>
            </a:r>
            <a:r>
              <a:rPr lang="zh-CN" altLang="zh-CN" kern="100" dirty="0" smtClean="0">
                <a:latin typeface="Times New Roman" panose="02020603050405020304" pitchFamily="18" charset="0"/>
              </a:rPr>
              <a:t>：</a:t>
            </a:r>
            <a:endParaRPr lang="zh-CN" altLang="zh-CN" kern="100" dirty="0">
              <a:latin typeface="Times New Roman" panose="02020603050405020304" pitchFamily="18" charset="0"/>
            </a:endParaRPr>
          </a:p>
          <a:p>
            <a:pPr algn="just">
              <a:spcAft>
                <a:spcPts val="0"/>
              </a:spcAft>
            </a:pPr>
            <a:r>
              <a:rPr lang="en-US" altLang="zh-CN" kern="100" dirty="0" err="1">
                <a:latin typeface="Times New Roman" panose="02020603050405020304" pitchFamily="18" charset="0"/>
              </a:rPr>
              <a:t>systolicpressureET.setText</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Integer.toString</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SysPval</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ProtocolConstants.Unit</a:t>
            </a:r>
            <a:r>
              <a:rPr lang="en-US" altLang="zh-CN" kern="100" dirty="0">
                <a:latin typeface="Times New Roman" panose="02020603050405020304" pitchFamily="18" charset="0"/>
              </a:rPr>
              <a:t>)</a:t>
            </a:r>
            <a:r>
              <a:rPr lang="zh-CN" altLang="zh-CN" kern="100" dirty="0">
                <a:latin typeface="Times New Roman" panose="02020603050405020304" pitchFamily="18" charset="0"/>
              </a:rPr>
              <a:t>。</a:t>
            </a:r>
          </a:p>
        </p:txBody>
      </p:sp>
    </p:spTree>
    <p:extLst>
      <p:ext uri="{BB962C8B-B14F-4D97-AF65-F5344CB8AC3E}">
        <p14:creationId xmlns:p14="http://schemas.microsoft.com/office/powerpoint/2010/main" val="293698743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smtClean="0"/>
              <a:t>二、国内外研究现状</a:t>
            </a:r>
            <a:endParaRPr lang="zh-CN" altLang="en-US" sz="3200" dirty="0"/>
          </a:p>
        </p:txBody>
      </p:sp>
      <p:sp>
        <p:nvSpPr>
          <p:cNvPr id="3" name="内容占位符 2"/>
          <p:cNvSpPr>
            <a:spLocks noGrp="1"/>
          </p:cNvSpPr>
          <p:nvPr>
            <p:ph idx="1"/>
          </p:nvPr>
        </p:nvSpPr>
        <p:spPr>
          <a:xfrm>
            <a:off x="797029" y="1822421"/>
            <a:ext cx="10058400" cy="1603167"/>
          </a:xfrm>
        </p:spPr>
        <p:txBody>
          <a:bodyPr>
            <a:normAutofit lnSpcReduction="10000"/>
          </a:bodyPr>
          <a:lstStyle/>
          <a:p>
            <a:r>
              <a:rPr lang="en-US" altLang="zh-CN" sz="2400" dirty="0" smtClean="0"/>
              <a:t>2.2 </a:t>
            </a:r>
            <a:r>
              <a:rPr lang="zh-CN" altLang="en-US" sz="2400" dirty="0" smtClean="0"/>
              <a:t>国外研究现状</a:t>
            </a:r>
            <a:endParaRPr lang="en-US" altLang="zh-CN" sz="1800" dirty="0" smtClean="0"/>
          </a:p>
          <a:p>
            <a:r>
              <a:rPr lang="en-US" altLang="zh-CN" sz="1800" dirty="0" smtClean="0"/>
              <a:t>        </a:t>
            </a:r>
            <a:r>
              <a:rPr lang="zh-CN" altLang="zh-CN" sz="1800" dirty="0" smtClean="0"/>
              <a:t>美国</a:t>
            </a:r>
            <a:r>
              <a:rPr lang="zh-CN" altLang="zh-CN" sz="1800" dirty="0"/>
              <a:t>南卡罗来纳医科大学研发了一款手机应用，项目名称为：基于智能手机的心率采集应用的开发与验证以及运用于促进健康与远程医疗。这是一个基于智能手机摄像头进行心律采集的一个应用软件，可以生成使用者的心电图。该设计运行在摩托罗拉</a:t>
            </a:r>
            <a:r>
              <a:rPr lang="en-US" altLang="zh-CN" sz="1800" dirty="0"/>
              <a:t>Droid</a:t>
            </a:r>
            <a:r>
              <a:rPr lang="zh-CN" altLang="zh-CN" sz="1800" dirty="0"/>
              <a:t>设备上，可以代替脉搏血氧仪的作用。</a:t>
            </a:r>
          </a:p>
          <a:p>
            <a:endParaRPr lang="en-US" altLang="zh-CN" sz="1800" dirty="0" smtClean="0">
              <a:latin typeface="+mn-ea"/>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489351" y="3425587"/>
            <a:ext cx="2896506" cy="1924893"/>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5826229" y="3425587"/>
            <a:ext cx="2850323" cy="1924893"/>
          </a:xfrm>
          <a:prstGeom prst="rect">
            <a:avLst/>
          </a:prstGeom>
          <a:noFill/>
          <a:ln>
            <a:noFill/>
          </a:ln>
        </p:spPr>
      </p:pic>
    </p:spTree>
    <p:extLst>
      <p:ext uri="{BB962C8B-B14F-4D97-AF65-F5344CB8AC3E}">
        <p14:creationId xmlns:p14="http://schemas.microsoft.com/office/powerpoint/2010/main" val="77626229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四</a:t>
            </a:r>
            <a:r>
              <a:rPr lang="zh-CN" altLang="en-US" sz="3200" dirty="0" smtClean="0"/>
              <a:t>、程序设计</a:t>
            </a:r>
            <a:endParaRPr lang="zh-CN" altLang="en-US" sz="3200" dirty="0"/>
          </a:p>
        </p:txBody>
      </p:sp>
      <p:sp>
        <p:nvSpPr>
          <p:cNvPr id="7" name="矩形 6"/>
          <p:cNvSpPr/>
          <p:nvPr/>
        </p:nvSpPr>
        <p:spPr>
          <a:xfrm>
            <a:off x="1097278" y="2327912"/>
            <a:ext cx="8892883" cy="369332"/>
          </a:xfrm>
          <a:prstGeom prst="rect">
            <a:avLst/>
          </a:prstGeom>
        </p:spPr>
        <p:txBody>
          <a:bodyPr wrap="square">
            <a:spAutoFit/>
          </a:bodyPr>
          <a:lstStyle/>
          <a:p>
            <a:r>
              <a:rPr lang="zh-CN" altLang="zh-CN" dirty="0" smtClean="0"/>
              <a:t>最后</a:t>
            </a:r>
            <a:r>
              <a:rPr lang="zh-CN" altLang="zh-CN" dirty="0"/>
              <a:t>关闭软件的时候点击</a:t>
            </a:r>
            <a:r>
              <a:rPr lang="en-US" altLang="zh-CN" dirty="0"/>
              <a:t>Android</a:t>
            </a:r>
            <a:r>
              <a:rPr lang="zh-CN" altLang="zh-CN" dirty="0"/>
              <a:t>系统手机的退出按钮，会跳出是否退出的</a:t>
            </a:r>
            <a:r>
              <a:rPr lang="zh-CN" altLang="zh-CN" dirty="0" smtClean="0"/>
              <a:t>选项</a:t>
            </a:r>
            <a:r>
              <a:rPr lang="zh-CN" altLang="en-US" dirty="0" smtClean="0"/>
              <a:t>。</a:t>
            </a:r>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281815" y="2697244"/>
            <a:ext cx="1895760" cy="3154420"/>
          </a:xfrm>
          <a:prstGeom prst="rect">
            <a:avLst/>
          </a:prstGeom>
          <a:noFill/>
          <a:ln>
            <a:noFill/>
          </a:ln>
        </p:spPr>
      </p:pic>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362111" y="2697244"/>
            <a:ext cx="5604468" cy="3154420"/>
          </a:xfrm>
          <a:prstGeom prst="rect">
            <a:avLst/>
          </a:prstGeom>
          <a:noFill/>
          <a:ln>
            <a:noFill/>
          </a:ln>
        </p:spPr>
      </p:pic>
    </p:spTree>
    <p:extLst>
      <p:ext uri="{BB962C8B-B14F-4D97-AF65-F5344CB8AC3E}">
        <p14:creationId xmlns:p14="http://schemas.microsoft.com/office/powerpoint/2010/main" val="395197692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smtClean="0"/>
              <a:t>五、</a:t>
            </a:r>
            <a:r>
              <a:rPr lang="zh-CN" altLang="zh-CN" sz="3200" dirty="0" smtClean="0"/>
              <a:t>实验</a:t>
            </a:r>
            <a:r>
              <a:rPr lang="zh-CN" altLang="zh-CN" sz="3200" dirty="0"/>
              <a:t>结果</a:t>
            </a:r>
            <a:endParaRPr lang="zh-CN" altLang="en-US" sz="3200" dirty="0"/>
          </a:p>
        </p:txBody>
      </p:sp>
      <p:sp>
        <p:nvSpPr>
          <p:cNvPr id="3" name="矩形 2"/>
          <p:cNvSpPr/>
          <p:nvPr/>
        </p:nvSpPr>
        <p:spPr>
          <a:xfrm>
            <a:off x="1097279" y="1896745"/>
            <a:ext cx="8360619" cy="2215991"/>
          </a:xfrm>
          <a:prstGeom prst="rect">
            <a:avLst/>
          </a:prstGeom>
        </p:spPr>
        <p:txBody>
          <a:bodyPr wrap="square">
            <a:spAutoFit/>
          </a:bodyPr>
          <a:lstStyle/>
          <a:p>
            <a:r>
              <a:rPr lang="en-US" altLang="zh-CN" sz="2400" kern="100" dirty="0" smtClean="0">
                <a:cs typeface="Times New Roman" panose="02020603050405020304" pitchFamily="18" charset="0"/>
              </a:rPr>
              <a:t>5.1 </a:t>
            </a:r>
            <a:r>
              <a:rPr lang="zh-CN" altLang="zh-CN" sz="2400" dirty="0" smtClean="0"/>
              <a:t>蓝</a:t>
            </a:r>
            <a:r>
              <a:rPr lang="zh-CN" altLang="zh-CN" sz="2400" dirty="0"/>
              <a:t>牙模块模拟</a:t>
            </a:r>
            <a:r>
              <a:rPr lang="zh-CN" altLang="zh-CN" sz="2400" dirty="0" smtClean="0"/>
              <a:t>调试</a:t>
            </a:r>
            <a:endParaRPr lang="en-US" altLang="zh-CN" sz="2400" kern="100" dirty="0">
              <a:cs typeface="Times New Roman" panose="02020603050405020304" pitchFamily="18" charset="0"/>
            </a:endParaRPr>
          </a:p>
          <a:p>
            <a:r>
              <a:rPr lang="en-US" altLang="zh-CN" dirty="0" smtClean="0"/>
              <a:t>        </a:t>
            </a:r>
            <a:r>
              <a:rPr lang="zh-CN" altLang="zh-CN" dirty="0" smtClean="0"/>
              <a:t>使用</a:t>
            </a:r>
            <a:r>
              <a:rPr lang="zh-CN" altLang="zh-CN" dirty="0"/>
              <a:t>蓝牙血压计调试需要样机测试，而且程序调试次数多，无法做到每次测试都进行样机测试，因此有必要先使用独立的蓝牙模块进行模拟调试，确定通讯协议的正确性以及数据解析的正确性。</a:t>
            </a:r>
          </a:p>
          <a:p>
            <a:r>
              <a:rPr lang="en-US" altLang="zh-CN" dirty="0" smtClean="0"/>
              <a:t>        </a:t>
            </a:r>
            <a:r>
              <a:rPr lang="zh-CN" altLang="zh-CN" dirty="0" smtClean="0"/>
              <a:t>蓝</a:t>
            </a:r>
            <a:r>
              <a:rPr lang="zh-CN" altLang="zh-CN" dirty="0"/>
              <a:t>牙模块为</a:t>
            </a:r>
            <a:r>
              <a:rPr lang="en-US" altLang="zh-CN" dirty="0"/>
              <a:t>HC-06</a:t>
            </a:r>
            <a:r>
              <a:rPr lang="zh-CN" altLang="zh-CN" dirty="0"/>
              <a:t>系列，使用串口调试助手（</a:t>
            </a:r>
            <a:r>
              <a:rPr lang="en-US" altLang="zh-CN" dirty="0"/>
              <a:t>sscom3.2</a:t>
            </a:r>
            <a:r>
              <a:rPr lang="zh-CN" altLang="zh-CN" dirty="0"/>
              <a:t>）接收手机的命令，再通过串口向手机发出报文。</a:t>
            </a:r>
          </a:p>
          <a:p>
            <a:endParaRPr lang="en-US" altLang="zh-CN" sz="2400" kern="100" dirty="0" smtClean="0">
              <a:cs typeface="Times New Roman" panose="02020603050405020304" pitchFamily="18" charset="0"/>
            </a:endParaRPr>
          </a:p>
        </p:txBody>
      </p:sp>
    </p:spTree>
    <p:extLst>
      <p:ext uri="{BB962C8B-B14F-4D97-AF65-F5344CB8AC3E}">
        <p14:creationId xmlns:p14="http://schemas.microsoft.com/office/powerpoint/2010/main" val="110168362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smtClean="0"/>
              <a:t>五、</a:t>
            </a:r>
            <a:r>
              <a:rPr lang="zh-CN" altLang="zh-CN" sz="3200" dirty="0" smtClean="0"/>
              <a:t>实验</a:t>
            </a:r>
            <a:r>
              <a:rPr lang="zh-CN" altLang="zh-CN" sz="3200" dirty="0"/>
              <a:t>结果</a:t>
            </a:r>
            <a:endParaRPr lang="zh-CN" altLang="en-US" sz="3200" dirty="0"/>
          </a:p>
        </p:txBody>
      </p:sp>
      <p:sp>
        <p:nvSpPr>
          <p:cNvPr id="3" name="矩形 2"/>
          <p:cNvSpPr/>
          <p:nvPr/>
        </p:nvSpPr>
        <p:spPr>
          <a:xfrm>
            <a:off x="1097279" y="1896745"/>
            <a:ext cx="8360619" cy="369332"/>
          </a:xfrm>
          <a:prstGeom prst="rect">
            <a:avLst/>
          </a:prstGeom>
        </p:spPr>
        <p:txBody>
          <a:bodyPr wrap="square">
            <a:spAutoFit/>
          </a:bodyPr>
          <a:lstStyle/>
          <a:p>
            <a:r>
              <a:rPr lang="zh-CN" altLang="en-US" kern="100" dirty="0" smtClean="0">
                <a:cs typeface="Times New Roman" panose="02020603050405020304" pitchFamily="18" charset="0"/>
              </a:rPr>
              <a:t>（</a:t>
            </a:r>
            <a:r>
              <a:rPr lang="en-US" altLang="zh-CN" kern="100" dirty="0" smtClean="0">
                <a:cs typeface="Times New Roman" panose="02020603050405020304" pitchFamily="18" charset="0"/>
              </a:rPr>
              <a:t>1</a:t>
            </a:r>
            <a:r>
              <a:rPr lang="zh-CN" altLang="en-US" kern="100" dirty="0" smtClean="0">
                <a:cs typeface="Times New Roman" panose="02020603050405020304" pitchFamily="18" charset="0"/>
              </a:rPr>
              <a:t>）</a:t>
            </a:r>
            <a:r>
              <a:rPr lang="zh-CN" altLang="zh-CN" dirty="0"/>
              <a:t>串口调试</a:t>
            </a:r>
            <a:r>
              <a:rPr lang="zh-CN" altLang="zh-CN" dirty="0" smtClean="0"/>
              <a:t>助手</a:t>
            </a:r>
            <a:r>
              <a:rPr lang="zh-CN" altLang="en-US" dirty="0"/>
              <a:t>接收</a:t>
            </a:r>
            <a:r>
              <a:rPr lang="zh-CN" altLang="zh-CN" dirty="0" smtClean="0"/>
              <a:t>手机指令</a:t>
            </a:r>
            <a:r>
              <a:rPr lang="zh-CN" altLang="en-US" dirty="0" smtClean="0"/>
              <a:t>。</a:t>
            </a:r>
            <a:endParaRPr lang="en-US" altLang="zh-CN" kern="100" dirty="0" smtClean="0">
              <a:cs typeface="Times New Roman" panose="02020603050405020304" pitchFamily="18" charset="0"/>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475450" y="2266077"/>
            <a:ext cx="2725972" cy="3506926"/>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392090" y="2266077"/>
            <a:ext cx="4699525" cy="3506926"/>
          </a:xfrm>
          <a:prstGeom prst="rect">
            <a:avLst/>
          </a:prstGeom>
          <a:noFill/>
          <a:ln>
            <a:noFill/>
          </a:ln>
        </p:spPr>
      </p:pic>
    </p:spTree>
    <p:extLst>
      <p:ext uri="{BB962C8B-B14F-4D97-AF65-F5344CB8AC3E}">
        <p14:creationId xmlns:p14="http://schemas.microsoft.com/office/powerpoint/2010/main" val="63937942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smtClean="0"/>
              <a:t>五、</a:t>
            </a:r>
            <a:r>
              <a:rPr lang="zh-CN" altLang="zh-CN" sz="3200" dirty="0" smtClean="0"/>
              <a:t>实验</a:t>
            </a:r>
            <a:r>
              <a:rPr lang="zh-CN" altLang="zh-CN" sz="3200" dirty="0"/>
              <a:t>结果</a:t>
            </a:r>
            <a:endParaRPr lang="zh-CN" altLang="en-US" sz="3200" dirty="0"/>
          </a:p>
        </p:txBody>
      </p:sp>
      <p:sp>
        <p:nvSpPr>
          <p:cNvPr id="3" name="矩形 2"/>
          <p:cNvSpPr/>
          <p:nvPr/>
        </p:nvSpPr>
        <p:spPr>
          <a:xfrm>
            <a:off x="1097279" y="1896745"/>
            <a:ext cx="8360619" cy="369332"/>
          </a:xfrm>
          <a:prstGeom prst="rect">
            <a:avLst/>
          </a:prstGeom>
        </p:spPr>
        <p:txBody>
          <a:bodyPr wrap="square">
            <a:spAutoFit/>
          </a:bodyPr>
          <a:lstStyle/>
          <a:p>
            <a:r>
              <a:rPr lang="zh-CN" altLang="en-US" kern="100" dirty="0" smtClean="0">
                <a:cs typeface="Times New Roman" panose="02020603050405020304" pitchFamily="18" charset="0"/>
              </a:rPr>
              <a:t>（</a:t>
            </a:r>
            <a:r>
              <a:rPr lang="en-US" altLang="zh-CN" kern="100" dirty="0">
                <a:cs typeface="Times New Roman" panose="02020603050405020304" pitchFamily="18" charset="0"/>
              </a:rPr>
              <a:t>2</a:t>
            </a:r>
            <a:r>
              <a:rPr lang="zh-CN" altLang="en-US" kern="100" dirty="0" smtClean="0">
                <a:cs typeface="Times New Roman" panose="02020603050405020304" pitchFamily="18" charset="0"/>
              </a:rPr>
              <a:t>）</a:t>
            </a:r>
            <a:r>
              <a:rPr lang="zh-CN" altLang="zh-CN" dirty="0"/>
              <a:t>将数据发送到手机</a:t>
            </a:r>
            <a:r>
              <a:rPr lang="zh-CN" altLang="zh-CN" dirty="0" smtClean="0"/>
              <a:t>上</a:t>
            </a:r>
            <a:r>
              <a:rPr lang="zh-CN" altLang="en-US" dirty="0" smtClean="0"/>
              <a:t>。</a:t>
            </a:r>
            <a:endParaRPr lang="en-US" altLang="zh-CN" kern="100" dirty="0" smtClean="0">
              <a:cs typeface="Times New Roman" panose="02020603050405020304" pitchFamily="18" charset="0"/>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1411832" y="2366962"/>
            <a:ext cx="2873566" cy="2373353"/>
          </a:xfrm>
          <a:prstGeom prst="rect">
            <a:avLst/>
          </a:prstGeom>
          <a:noFill/>
          <a:ln>
            <a:noFill/>
          </a:ln>
        </p:spPr>
      </p:pic>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4666255" y="2362199"/>
            <a:ext cx="1422623" cy="2378116"/>
          </a:xfrm>
          <a:prstGeom prst="rect">
            <a:avLst/>
          </a:prstGeom>
          <a:noFill/>
          <a:ln>
            <a:noFill/>
          </a:ln>
        </p:spPr>
      </p:pic>
      <p:sp>
        <p:nvSpPr>
          <p:cNvPr id="4" name="矩形 3"/>
          <p:cNvSpPr/>
          <p:nvPr/>
        </p:nvSpPr>
        <p:spPr>
          <a:xfrm>
            <a:off x="1097278" y="5090615"/>
            <a:ext cx="8360619" cy="923330"/>
          </a:xfrm>
          <a:prstGeom prst="rect">
            <a:avLst/>
          </a:prstGeom>
        </p:spPr>
        <p:txBody>
          <a:bodyPr wrap="square">
            <a:spAutoFit/>
          </a:bodyPr>
          <a:lstStyle/>
          <a:p>
            <a:pPr indent="304800" algn="just">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通过</a:t>
            </a:r>
            <a:r>
              <a:rPr lang="zh-CN" altLang="zh-CN" kern="100" dirty="0">
                <a:latin typeface="Times New Roman" panose="02020603050405020304" pitchFamily="18" charset="0"/>
              </a:rPr>
              <a:t>使用单独的蓝牙模块模拟测试，通讯协议准确，手机设备可以搜素并连接到蓝牙模块，打开手机蓝牙权限后，连到蓝牙后可以接收和发送数据，并且显示数据为发送的十六进制数据对应的十进制数据，说明数据解析正确。</a:t>
            </a:r>
          </a:p>
        </p:txBody>
      </p:sp>
    </p:spTree>
    <p:extLst>
      <p:ext uri="{BB962C8B-B14F-4D97-AF65-F5344CB8AC3E}">
        <p14:creationId xmlns:p14="http://schemas.microsoft.com/office/powerpoint/2010/main" val="362784388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smtClean="0"/>
              <a:t>五、</a:t>
            </a:r>
            <a:r>
              <a:rPr lang="zh-CN" altLang="zh-CN" sz="3200" dirty="0" smtClean="0"/>
              <a:t>实验</a:t>
            </a:r>
            <a:r>
              <a:rPr lang="zh-CN" altLang="zh-CN" sz="3200" dirty="0"/>
              <a:t>结果</a:t>
            </a:r>
            <a:endParaRPr lang="zh-CN" altLang="en-US" sz="3200" dirty="0"/>
          </a:p>
        </p:txBody>
      </p:sp>
      <p:sp>
        <p:nvSpPr>
          <p:cNvPr id="3" name="矩形 2"/>
          <p:cNvSpPr/>
          <p:nvPr/>
        </p:nvSpPr>
        <p:spPr>
          <a:xfrm>
            <a:off x="1097279" y="1896745"/>
            <a:ext cx="8360619" cy="738664"/>
          </a:xfrm>
          <a:prstGeom prst="rect">
            <a:avLst/>
          </a:prstGeom>
        </p:spPr>
        <p:txBody>
          <a:bodyPr wrap="square">
            <a:spAutoFit/>
          </a:bodyPr>
          <a:lstStyle/>
          <a:p>
            <a:r>
              <a:rPr lang="en-US" altLang="zh-CN" sz="2400" kern="100" dirty="0" smtClean="0">
                <a:cs typeface="Times New Roman" panose="02020603050405020304" pitchFamily="18" charset="0"/>
              </a:rPr>
              <a:t>5.2 </a:t>
            </a:r>
            <a:r>
              <a:rPr lang="zh-CN" altLang="zh-CN" sz="2400" dirty="0" smtClean="0"/>
              <a:t>手机</a:t>
            </a:r>
            <a:r>
              <a:rPr lang="zh-CN" altLang="zh-CN" sz="2400" dirty="0"/>
              <a:t>与血压计</a:t>
            </a:r>
            <a:r>
              <a:rPr lang="zh-CN" altLang="zh-CN" sz="2400" dirty="0" smtClean="0"/>
              <a:t>联</a:t>
            </a:r>
            <a:r>
              <a:rPr lang="zh-CN" altLang="en-US" sz="2400" dirty="0"/>
              <a:t>调</a:t>
            </a:r>
            <a:endParaRPr lang="en-US" altLang="zh-CN" sz="2400" dirty="0" smtClean="0"/>
          </a:p>
          <a:p>
            <a:r>
              <a:rPr lang="zh-CN" altLang="zh-CN" dirty="0"/>
              <a:t>在测试成功之后，将手机与领泰医疗的蓝牙血压计进行联调，并进行样机测试。</a:t>
            </a:r>
            <a:endParaRPr lang="en-US" altLang="zh-CN" kern="100" dirty="0" smtClean="0">
              <a:cs typeface="Times New Roman" panose="02020603050405020304" pitchFamily="18" charset="0"/>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97279" y="2794794"/>
            <a:ext cx="3624846" cy="2713006"/>
          </a:xfrm>
          <a:prstGeom prst="rect">
            <a:avLst/>
          </a:prstGeom>
          <a:noFill/>
          <a:ln>
            <a:noFill/>
          </a:ln>
        </p:spPr>
      </p:pic>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4747624" y="3126270"/>
            <a:ext cx="2707982" cy="2045032"/>
          </a:xfrm>
          <a:prstGeom prst="rect">
            <a:avLst/>
          </a:prstGeom>
          <a:noFill/>
          <a:ln>
            <a:noFill/>
          </a:ln>
        </p:spPr>
      </p:pic>
      <p:sp>
        <p:nvSpPr>
          <p:cNvPr id="7" name="矩形 6"/>
          <p:cNvSpPr/>
          <p:nvPr/>
        </p:nvSpPr>
        <p:spPr>
          <a:xfrm>
            <a:off x="3477315" y="5662163"/>
            <a:ext cx="2262158" cy="369332"/>
          </a:xfrm>
          <a:prstGeom prst="rect">
            <a:avLst/>
          </a:prstGeom>
        </p:spPr>
        <p:txBody>
          <a:bodyPr wrap="none">
            <a:spAutoFit/>
          </a:bodyPr>
          <a:lstStyle/>
          <a:p>
            <a:r>
              <a:rPr lang="zh-CN" altLang="zh-CN" kern="100" dirty="0">
                <a:ea typeface="黑体" panose="02010609060101010101" pitchFamily="49" charset="-122"/>
                <a:cs typeface="Times New Roman" panose="02020603050405020304" pitchFamily="18" charset="0"/>
              </a:rPr>
              <a:t>领泰医疗蓝牙血压计</a:t>
            </a:r>
            <a:endParaRPr lang="zh-CN" altLang="en-US" dirty="0"/>
          </a:p>
        </p:txBody>
      </p:sp>
    </p:spTree>
    <p:extLst>
      <p:ext uri="{BB962C8B-B14F-4D97-AF65-F5344CB8AC3E}">
        <p14:creationId xmlns:p14="http://schemas.microsoft.com/office/powerpoint/2010/main" val="249710631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smtClean="0"/>
              <a:t>五、</a:t>
            </a:r>
            <a:r>
              <a:rPr lang="zh-CN" altLang="zh-CN" sz="3200" dirty="0" smtClean="0"/>
              <a:t>实验</a:t>
            </a:r>
            <a:r>
              <a:rPr lang="zh-CN" altLang="zh-CN" sz="3200" dirty="0"/>
              <a:t>结果</a:t>
            </a:r>
            <a:endParaRPr lang="zh-CN" altLang="en-US" sz="3200" dirty="0"/>
          </a:p>
        </p:txBody>
      </p:sp>
      <p:sp>
        <p:nvSpPr>
          <p:cNvPr id="3" name="矩形 2"/>
          <p:cNvSpPr/>
          <p:nvPr/>
        </p:nvSpPr>
        <p:spPr>
          <a:xfrm>
            <a:off x="1097279" y="1896745"/>
            <a:ext cx="4424023" cy="4524315"/>
          </a:xfrm>
          <a:prstGeom prst="rect">
            <a:avLst/>
          </a:prstGeom>
        </p:spPr>
        <p:txBody>
          <a:bodyPr wrap="square">
            <a:spAutoFit/>
          </a:bodyPr>
          <a:lstStyle/>
          <a:p>
            <a:r>
              <a:rPr lang="zh-CN" altLang="en-US" dirty="0" smtClean="0"/>
              <a:t>（</a:t>
            </a:r>
            <a:r>
              <a:rPr lang="en-US" altLang="zh-CN" dirty="0" smtClean="0"/>
              <a:t>1</a:t>
            </a:r>
            <a:r>
              <a:rPr lang="zh-CN" altLang="en-US" dirty="0" smtClean="0"/>
              <a:t>）</a:t>
            </a:r>
            <a:r>
              <a:rPr lang="zh-CN" altLang="zh-CN" dirty="0"/>
              <a:t>将臂带绑在受测人的左臂上，绑紧臂带，将血压计电源打开，红灯变绿并闪烁，表示等待蓝牙设备连接</a:t>
            </a:r>
            <a:r>
              <a:rPr lang="zh-CN" altLang="zh-CN" dirty="0" smtClean="0"/>
              <a:t>。</a:t>
            </a:r>
            <a:endParaRPr lang="en-US" altLang="zh-CN" dirty="0" smtClean="0"/>
          </a:p>
          <a:p>
            <a:r>
              <a:rPr lang="zh-CN" altLang="en-US" dirty="0"/>
              <a:t>（</a:t>
            </a:r>
            <a:r>
              <a:rPr lang="en-US" altLang="zh-CN" dirty="0"/>
              <a:t>2</a:t>
            </a:r>
            <a:r>
              <a:rPr lang="zh-CN" altLang="en-US" dirty="0"/>
              <a:t>）</a:t>
            </a:r>
            <a:r>
              <a:rPr lang="zh-CN" altLang="zh-CN" dirty="0"/>
              <a:t>用户登录和蓝牙</a:t>
            </a:r>
            <a:r>
              <a:rPr lang="zh-CN" altLang="zh-CN" dirty="0" smtClean="0"/>
              <a:t>连接</a:t>
            </a:r>
            <a:r>
              <a:rPr lang="zh-CN" altLang="en-US" dirty="0" smtClean="0"/>
              <a:t>。</a:t>
            </a:r>
            <a:endParaRPr lang="zh-CN" altLang="zh-CN" dirty="0"/>
          </a:p>
          <a:p>
            <a:r>
              <a:rPr lang="en-US" altLang="zh-CN" dirty="0"/>
              <a:t>1</a:t>
            </a:r>
            <a:r>
              <a:rPr lang="zh-CN" altLang="en-US" dirty="0"/>
              <a:t>、</a:t>
            </a:r>
            <a:r>
              <a:rPr lang="zh-CN" altLang="zh-CN" dirty="0"/>
              <a:t>打开手机应用，进入登录界面。输入用户名（</a:t>
            </a:r>
            <a:r>
              <a:rPr lang="en-US" altLang="zh-CN" dirty="0" err="1"/>
              <a:t>lsl</a:t>
            </a:r>
            <a:r>
              <a:rPr lang="zh-CN" altLang="zh-CN" dirty="0"/>
              <a:t>），密码（</a:t>
            </a:r>
            <a:r>
              <a:rPr lang="en-US" altLang="zh-CN" dirty="0"/>
              <a:t>921112</a:t>
            </a:r>
            <a:r>
              <a:rPr lang="zh-CN" altLang="zh-CN" dirty="0"/>
              <a:t>），进行登录。</a:t>
            </a:r>
          </a:p>
          <a:p>
            <a:r>
              <a:rPr lang="en-US" altLang="zh-CN" dirty="0"/>
              <a:t>2</a:t>
            </a:r>
            <a:r>
              <a:rPr lang="zh-CN" altLang="en-US" dirty="0"/>
              <a:t>、</a:t>
            </a:r>
            <a:r>
              <a:rPr lang="zh-CN" altLang="zh-CN" dirty="0"/>
              <a:t>进入之后，长按菜单键，弹出蓝牙菜单，从上至下依次是连接到可靠的设备（</a:t>
            </a:r>
            <a:r>
              <a:rPr lang="en-US" altLang="zh-CN" dirty="0"/>
              <a:t>connect a device- secure</a:t>
            </a:r>
            <a:r>
              <a:rPr lang="zh-CN" altLang="zh-CN" dirty="0"/>
              <a:t>），连接至不可靠设备（</a:t>
            </a:r>
            <a:r>
              <a:rPr lang="en-US" altLang="zh-CN" dirty="0"/>
              <a:t>connect a device- insecure</a:t>
            </a:r>
            <a:r>
              <a:rPr lang="zh-CN" altLang="zh-CN" dirty="0"/>
              <a:t>）。最下面是使自身的设备可以被周围的蓝牙设备检测到（</a:t>
            </a:r>
            <a:r>
              <a:rPr lang="en-US" altLang="zh-CN" dirty="0"/>
              <a:t>make discoverable</a:t>
            </a:r>
            <a:r>
              <a:rPr lang="zh-CN" altLang="zh-CN" dirty="0"/>
              <a:t>）。</a:t>
            </a:r>
          </a:p>
          <a:p>
            <a:r>
              <a:rPr lang="en-US" altLang="zh-CN" dirty="0"/>
              <a:t>3</a:t>
            </a:r>
            <a:r>
              <a:rPr lang="zh-CN" altLang="en-US" dirty="0"/>
              <a:t>、</a:t>
            </a:r>
            <a:r>
              <a:rPr lang="zh-CN" altLang="zh-CN" dirty="0"/>
              <a:t>检测到设备</a:t>
            </a:r>
            <a:r>
              <a:rPr lang="en-US" altLang="zh-CN" dirty="0"/>
              <a:t>LT BPG_007</a:t>
            </a:r>
            <a:r>
              <a:rPr lang="zh-CN" altLang="zh-CN" dirty="0"/>
              <a:t>就是本设计的领泰医疗血压计，连接成功后应用程序右上角会显示</a:t>
            </a:r>
            <a:r>
              <a:rPr lang="en-US" altLang="zh-CN" dirty="0"/>
              <a:t>connected LT BPG_007</a:t>
            </a:r>
            <a:r>
              <a:rPr lang="zh-CN" altLang="zh-CN" dirty="0"/>
              <a:t>。</a:t>
            </a:r>
            <a:endParaRPr lang="en-US" altLang="zh-CN" kern="100" dirty="0">
              <a:cs typeface="Times New Roman" panose="02020603050405020304" pitchFamily="18" charset="0"/>
            </a:endParaRPr>
          </a:p>
          <a:p>
            <a:endParaRPr lang="en-US" altLang="zh-CN" kern="100" dirty="0" smtClean="0">
              <a:cs typeface="Times New Roman" panose="02020603050405020304" pitchFamily="18" charset="0"/>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5794256" y="1896745"/>
            <a:ext cx="1784090" cy="3013130"/>
          </a:xfrm>
          <a:prstGeom prst="rect">
            <a:avLst/>
          </a:prstGeom>
          <a:noFill/>
          <a:ln>
            <a:noFill/>
          </a:ln>
        </p:spPr>
      </p:pic>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851300" y="1896745"/>
            <a:ext cx="4044290" cy="3013130"/>
          </a:xfrm>
          <a:prstGeom prst="rect">
            <a:avLst/>
          </a:prstGeom>
          <a:noFill/>
          <a:ln>
            <a:noFill/>
          </a:ln>
        </p:spPr>
      </p:pic>
      <p:sp>
        <p:nvSpPr>
          <p:cNvPr id="5" name="矩形 4"/>
          <p:cNvSpPr/>
          <p:nvPr/>
        </p:nvSpPr>
        <p:spPr>
          <a:xfrm>
            <a:off x="6686301" y="5069259"/>
            <a:ext cx="3762568" cy="369332"/>
          </a:xfrm>
          <a:prstGeom prst="rect">
            <a:avLst/>
          </a:prstGeom>
        </p:spPr>
        <p:txBody>
          <a:bodyPr wrap="none">
            <a:spAutoFit/>
          </a:bodyPr>
          <a:lstStyle/>
          <a:p>
            <a:r>
              <a:rPr lang="en-US" altLang="zh-CN" kern="100" dirty="0">
                <a:latin typeface="黑体" panose="02010609060101010101" pitchFamily="49" charset="-122"/>
                <a:cs typeface="Times New Roman" panose="02020603050405020304" pitchFamily="18" charset="0"/>
              </a:rPr>
              <a:t>APK</a:t>
            </a:r>
            <a:r>
              <a:rPr lang="zh-CN" altLang="zh-CN" kern="100" dirty="0">
                <a:ea typeface="黑体" panose="02010609060101010101" pitchFamily="49" charset="-122"/>
                <a:cs typeface="Times New Roman" panose="02020603050405020304" pitchFamily="18" charset="0"/>
              </a:rPr>
              <a:t>图标（左）样机</a:t>
            </a:r>
            <a:r>
              <a:rPr lang="zh-CN" altLang="zh-CN" kern="100" dirty="0" smtClean="0">
                <a:ea typeface="黑体" panose="02010609060101010101" pitchFamily="49" charset="-122"/>
                <a:cs typeface="Times New Roman" panose="02020603050405020304" pitchFamily="18" charset="0"/>
              </a:rPr>
              <a:t>测试</a:t>
            </a:r>
            <a:r>
              <a:rPr lang="zh-CN" altLang="en-US" kern="100" dirty="0" smtClean="0">
                <a:ea typeface="黑体" panose="02010609060101010101" pitchFamily="49" charset="-122"/>
                <a:cs typeface="Times New Roman" panose="02020603050405020304" pitchFamily="18" charset="0"/>
              </a:rPr>
              <a:t>现场</a:t>
            </a:r>
            <a:r>
              <a:rPr lang="zh-CN" altLang="zh-CN" kern="100" dirty="0" smtClean="0">
                <a:ea typeface="黑体" panose="02010609060101010101" pitchFamily="49" charset="-122"/>
                <a:cs typeface="Times New Roman" panose="02020603050405020304" pitchFamily="18" charset="0"/>
              </a:rPr>
              <a:t>（</a:t>
            </a:r>
            <a:r>
              <a:rPr lang="zh-CN" altLang="zh-CN" kern="100" dirty="0">
                <a:ea typeface="黑体" panose="02010609060101010101" pitchFamily="49" charset="-122"/>
                <a:cs typeface="Times New Roman" panose="02020603050405020304" pitchFamily="18" charset="0"/>
              </a:rPr>
              <a:t>右）</a:t>
            </a:r>
            <a:endParaRPr lang="zh-CN" altLang="en-US" dirty="0"/>
          </a:p>
        </p:txBody>
      </p:sp>
    </p:spTree>
    <p:extLst>
      <p:ext uri="{BB962C8B-B14F-4D97-AF65-F5344CB8AC3E}">
        <p14:creationId xmlns:p14="http://schemas.microsoft.com/office/powerpoint/2010/main" val="163402623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smtClean="0"/>
              <a:t>五、</a:t>
            </a:r>
            <a:r>
              <a:rPr lang="zh-CN" altLang="zh-CN" sz="3200" dirty="0" smtClean="0"/>
              <a:t>实验</a:t>
            </a:r>
            <a:r>
              <a:rPr lang="zh-CN" altLang="zh-CN" sz="3200" dirty="0"/>
              <a:t>结果</a:t>
            </a:r>
            <a:endParaRPr lang="zh-CN" altLang="en-US" sz="3200" dirty="0"/>
          </a:p>
        </p:txBody>
      </p:sp>
      <p:pic>
        <p:nvPicPr>
          <p:cNvPr id="12" name="图片 11"/>
          <p:cNvPicPr/>
          <p:nvPr/>
        </p:nvPicPr>
        <p:blipFill>
          <a:blip r:embed="rId2">
            <a:extLst>
              <a:ext uri="{28A0092B-C50C-407E-A947-70E740481C1C}">
                <a14:useLocalDpi xmlns:a14="http://schemas.microsoft.com/office/drawing/2010/main" val="0"/>
              </a:ext>
            </a:extLst>
          </a:blip>
          <a:srcRect/>
          <a:stretch>
            <a:fillRect/>
          </a:stretch>
        </p:blipFill>
        <p:spPr bwMode="auto">
          <a:xfrm>
            <a:off x="2243692" y="3768685"/>
            <a:ext cx="1476375" cy="2447925"/>
          </a:xfrm>
          <a:prstGeom prst="rect">
            <a:avLst/>
          </a:prstGeom>
          <a:noFill/>
          <a:ln>
            <a:noFill/>
          </a:ln>
        </p:spPr>
      </p:pic>
      <p:pic>
        <p:nvPicPr>
          <p:cNvPr id="13" name="图片 12"/>
          <p:cNvPicPr/>
          <p:nvPr/>
        </p:nvPicPr>
        <p:blipFill>
          <a:blip r:embed="rId3">
            <a:extLst>
              <a:ext uri="{28A0092B-C50C-407E-A947-70E740481C1C}">
                <a14:useLocalDpi xmlns:a14="http://schemas.microsoft.com/office/drawing/2010/main" val="0"/>
              </a:ext>
            </a:extLst>
          </a:blip>
          <a:srcRect/>
          <a:stretch>
            <a:fillRect/>
          </a:stretch>
        </p:blipFill>
        <p:spPr bwMode="auto">
          <a:xfrm>
            <a:off x="4509425" y="3768684"/>
            <a:ext cx="1485900" cy="2447925"/>
          </a:xfrm>
          <a:prstGeom prst="rect">
            <a:avLst/>
          </a:prstGeom>
          <a:noFill/>
          <a:ln>
            <a:noFill/>
          </a:ln>
        </p:spPr>
      </p:pic>
      <p:pic>
        <p:nvPicPr>
          <p:cNvPr id="14" name="图片 13"/>
          <p:cNvPicPr/>
          <p:nvPr/>
        </p:nvPicPr>
        <p:blipFill>
          <a:blip r:embed="rId4">
            <a:extLst>
              <a:ext uri="{28A0092B-C50C-407E-A947-70E740481C1C}">
                <a14:useLocalDpi xmlns:a14="http://schemas.microsoft.com/office/drawing/2010/main" val="0"/>
              </a:ext>
            </a:extLst>
          </a:blip>
          <a:srcRect/>
          <a:stretch>
            <a:fillRect/>
          </a:stretch>
        </p:blipFill>
        <p:spPr bwMode="auto">
          <a:xfrm>
            <a:off x="6784683" y="3768684"/>
            <a:ext cx="1409700" cy="2428875"/>
          </a:xfrm>
          <a:prstGeom prst="rect">
            <a:avLst/>
          </a:prstGeom>
          <a:noFill/>
          <a:ln>
            <a:noFill/>
          </a:ln>
        </p:spPr>
      </p:pic>
      <p:sp>
        <p:nvSpPr>
          <p:cNvPr id="7" name="矩形 6"/>
          <p:cNvSpPr/>
          <p:nvPr/>
        </p:nvSpPr>
        <p:spPr>
          <a:xfrm>
            <a:off x="938460" y="1737360"/>
            <a:ext cx="11044273" cy="2031325"/>
          </a:xfrm>
          <a:prstGeom prst="rect">
            <a:avLst/>
          </a:prstGeom>
        </p:spPr>
        <p:txBody>
          <a:bodyPr wrap="square">
            <a:spAutoFit/>
          </a:bodyPr>
          <a:lstStyle/>
          <a:p>
            <a:r>
              <a:rPr lang="zh-CN" altLang="en-US" dirty="0"/>
              <a:t>（</a:t>
            </a:r>
            <a:r>
              <a:rPr lang="en-US" altLang="zh-CN" dirty="0"/>
              <a:t>2</a:t>
            </a:r>
            <a:r>
              <a:rPr lang="zh-CN" altLang="en-US" dirty="0"/>
              <a:t>）</a:t>
            </a:r>
            <a:r>
              <a:rPr lang="zh-CN" altLang="zh-CN" dirty="0"/>
              <a:t>用户登录和蓝牙连接</a:t>
            </a:r>
            <a:r>
              <a:rPr lang="zh-CN" altLang="en-US" dirty="0"/>
              <a:t>。</a:t>
            </a:r>
            <a:endParaRPr lang="zh-CN" altLang="zh-CN" dirty="0"/>
          </a:p>
          <a:p>
            <a:r>
              <a:rPr lang="en-US" altLang="zh-CN" dirty="0"/>
              <a:t>1</a:t>
            </a:r>
            <a:r>
              <a:rPr lang="zh-CN" altLang="en-US" dirty="0"/>
              <a:t>、</a:t>
            </a:r>
            <a:r>
              <a:rPr lang="zh-CN" altLang="zh-CN" dirty="0"/>
              <a:t>打开手机应用，进入登录界面。输入用户名（</a:t>
            </a:r>
            <a:r>
              <a:rPr lang="en-US" altLang="zh-CN" dirty="0" err="1"/>
              <a:t>lsl</a:t>
            </a:r>
            <a:r>
              <a:rPr lang="zh-CN" altLang="zh-CN" dirty="0"/>
              <a:t>），密码（</a:t>
            </a:r>
            <a:r>
              <a:rPr lang="en-US" altLang="zh-CN" dirty="0"/>
              <a:t>921112</a:t>
            </a:r>
            <a:r>
              <a:rPr lang="zh-CN" altLang="zh-CN" dirty="0"/>
              <a:t>），进行登录。</a:t>
            </a:r>
          </a:p>
          <a:p>
            <a:r>
              <a:rPr lang="en-US" altLang="zh-CN" dirty="0"/>
              <a:t>2</a:t>
            </a:r>
            <a:r>
              <a:rPr lang="zh-CN" altLang="en-US" dirty="0"/>
              <a:t>、</a:t>
            </a:r>
            <a:r>
              <a:rPr lang="zh-CN" altLang="zh-CN" dirty="0"/>
              <a:t>进入之后，长按菜单键，弹出蓝牙菜单，从上至下依次是连接到可靠的设备（</a:t>
            </a:r>
            <a:r>
              <a:rPr lang="en-US" altLang="zh-CN" dirty="0"/>
              <a:t>connect a device- secure</a:t>
            </a:r>
            <a:r>
              <a:rPr lang="zh-CN" altLang="zh-CN" dirty="0"/>
              <a:t>），连接至不可靠设备（</a:t>
            </a:r>
            <a:r>
              <a:rPr lang="en-US" altLang="zh-CN" dirty="0"/>
              <a:t>connect a device- insecure</a:t>
            </a:r>
            <a:r>
              <a:rPr lang="zh-CN" altLang="zh-CN" dirty="0"/>
              <a:t>）。最下面是使自身的设备可以被周围的蓝牙设备检测到（</a:t>
            </a:r>
            <a:r>
              <a:rPr lang="en-US" altLang="zh-CN" dirty="0"/>
              <a:t>make discoverable</a:t>
            </a:r>
            <a:r>
              <a:rPr lang="zh-CN" altLang="zh-CN" dirty="0"/>
              <a:t>）。</a:t>
            </a:r>
          </a:p>
          <a:p>
            <a:r>
              <a:rPr lang="en-US" altLang="zh-CN" dirty="0"/>
              <a:t>3</a:t>
            </a:r>
            <a:r>
              <a:rPr lang="zh-CN" altLang="en-US" dirty="0"/>
              <a:t>、</a:t>
            </a:r>
            <a:r>
              <a:rPr lang="zh-CN" altLang="zh-CN" dirty="0"/>
              <a:t>检测到设备</a:t>
            </a:r>
            <a:r>
              <a:rPr lang="en-US" altLang="zh-CN" dirty="0"/>
              <a:t>LT BPG_007</a:t>
            </a:r>
            <a:r>
              <a:rPr lang="zh-CN" altLang="zh-CN" dirty="0"/>
              <a:t>就是本设计的领泰医疗血压计，连接成功后应用程序右上角会显示</a:t>
            </a:r>
            <a:r>
              <a:rPr lang="en-US" altLang="zh-CN" dirty="0"/>
              <a:t>connected LT BPG_007</a:t>
            </a:r>
            <a:r>
              <a:rPr lang="zh-CN" altLang="zh-CN" dirty="0"/>
              <a:t>。</a:t>
            </a:r>
            <a:endParaRPr lang="en-US" altLang="zh-CN" kern="100" dirty="0">
              <a:cs typeface="Times New Roman" panose="02020603050405020304" pitchFamily="18" charset="0"/>
            </a:endParaRPr>
          </a:p>
        </p:txBody>
      </p:sp>
    </p:spTree>
    <p:extLst>
      <p:ext uri="{BB962C8B-B14F-4D97-AF65-F5344CB8AC3E}">
        <p14:creationId xmlns:p14="http://schemas.microsoft.com/office/powerpoint/2010/main" val="102990072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smtClean="0"/>
              <a:t>五、</a:t>
            </a:r>
            <a:r>
              <a:rPr lang="zh-CN" altLang="zh-CN" sz="3200" dirty="0" smtClean="0"/>
              <a:t>实验</a:t>
            </a:r>
            <a:r>
              <a:rPr lang="zh-CN" altLang="zh-CN" sz="3200" dirty="0"/>
              <a:t>结果</a:t>
            </a:r>
            <a:endParaRPr lang="zh-CN" altLang="en-US" sz="3200" dirty="0"/>
          </a:p>
        </p:txBody>
      </p:sp>
      <p:sp>
        <p:nvSpPr>
          <p:cNvPr id="3" name="矩形 2"/>
          <p:cNvSpPr/>
          <p:nvPr/>
        </p:nvSpPr>
        <p:spPr>
          <a:xfrm>
            <a:off x="579119" y="1896745"/>
            <a:ext cx="11094721" cy="2031325"/>
          </a:xfrm>
          <a:prstGeom prst="rect">
            <a:avLst/>
          </a:prstGeom>
        </p:spPr>
        <p:txBody>
          <a:bodyPr wrap="square">
            <a:spAutoFit/>
          </a:bodyPr>
          <a:lstStyle/>
          <a:p>
            <a:r>
              <a:rPr lang="zh-CN" altLang="en-US" dirty="0" smtClean="0"/>
              <a:t>（</a:t>
            </a:r>
            <a:r>
              <a:rPr lang="en-US" altLang="zh-CN" dirty="0" smtClean="0"/>
              <a:t>3</a:t>
            </a:r>
            <a:r>
              <a:rPr lang="zh-CN" altLang="en-US" dirty="0" smtClean="0"/>
              <a:t>）</a:t>
            </a:r>
            <a:r>
              <a:rPr lang="zh-CN" altLang="zh-CN" dirty="0"/>
              <a:t>开始</a:t>
            </a:r>
            <a:r>
              <a:rPr lang="zh-CN" altLang="zh-CN" dirty="0" smtClean="0"/>
              <a:t>采集</a:t>
            </a:r>
            <a:r>
              <a:rPr lang="zh-CN" altLang="en-US" dirty="0" smtClean="0"/>
              <a:t>。</a:t>
            </a:r>
            <a:endParaRPr lang="zh-CN" altLang="zh-CN" dirty="0"/>
          </a:p>
          <a:p>
            <a:r>
              <a:rPr lang="en-US" altLang="zh-CN" dirty="0" smtClean="0"/>
              <a:t>1</a:t>
            </a:r>
            <a:r>
              <a:rPr lang="zh-CN" altLang="en-US" dirty="0" smtClean="0"/>
              <a:t>、</a:t>
            </a:r>
            <a:r>
              <a:rPr lang="zh-CN" altLang="zh-CN" dirty="0" smtClean="0"/>
              <a:t>手机</a:t>
            </a:r>
            <a:r>
              <a:rPr lang="zh-CN" altLang="zh-CN" dirty="0"/>
              <a:t>发送命令激活蓝牙设备，创建数据库、表。开始采集数据后，气囊开始充气，在</a:t>
            </a:r>
            <a:r>
              <a:rPr lang="en-US" altLang="zh-CN" dirty="0"/>
              <a:t>Pressure Output</a:t>
            </a:r>
            <a:r>
              <a:rPr lang="zh-CN" altLang="zh-CN" dirty="0"/>
              <a:t>一栏中，实时显示气囊里的气压。在状态栏</a:t>
            </a:r>
            <a:r>
              <a:rPr lang="en-US" altLang="zh-CN" dirty="0"/>
              <a:t>Status</a:t>
            </a:r>
            <a:r>
              <a:rPr lang="zh-CN" altLang="zh-CN" dirty="0"/>
              <a:t>里，显示当前的状态，如果手臂气囊正常绑紧的话，显示</a:t>
            </a:r>
            <a:r>
              <a:rPr lang="en-US" altLang="zh-CN" dirty="0"/>
              <a:t>"BP test is started!"</a:t>
            </a:r>
            <a:r>
              <a:rPr lang="zh-CN" altLang="zh-CN" dirty="0"/>
              <a:t>，</a:t>
            </a:r>
            <a:r>
              <a:rPr lang="en-US" altLang="zh-CN" dirty="0"/>
              <a:t>"Pumping Air Bag!"</a:t>
            </a:r>
            <a:r>
              <a:rPr lang="zh-CN" altLang="zh-CN" dirty="0" smtClean="0"/>
              <a:t>。</a:t>
            </a:r>
            <a:endParaRPr lang="en-US" altLang="zh-CN" dirty="0" smtClean="0"/>
          </a:p>
          <a:p>
            <a:r>
              <a:rPr lang="en-US" altLang="zh-CN" dirty="0" smtClean="0"/>
              <a:t>2</a:t>
            </a:r>
            <a:r>
              <a:rPr lang="zh-CN" altLang="en-US" dirty="0" smtClean="0"/>
              <a:t>、</a:t>
            </a:r>
            <a:r>
              <a:rPr lang="zh-CN" altLang="zh-CN" dirty="0" smtClean="0"/>
              <a:t>采集</a:t>
            </a:r>
            <a:r>
              <a:rPr lang="zh-CN" altLang="zh-CN" dirty="0"/>
              <a:t>结束后，控件</a:t>
            </a:r>
            <a:r>
              <a:rPr lang="en-US" altLang="zh-CN" dirty="0"/>
              <a:t>Arrhythmia</a:t>
            </a:r>
            <a:r>
              <a:rPr lang="zh-CN" altLang="zh-CN" dirty="0"/>
              <a:t>心率、</a:t>
            </a:r>
            <a:r>
              <a:rPr lang="en-US" altLang="zh-CN" dirty="0"/>
              <a:t>Diastolic pressure</a:t>
            </a:r>
            <a:r>
              <a:rPr lang="zh-CN" altLang="zh-CN" dirty="0"/>
              <a:t>收缩压、</a:t>
            </a:r>
            <a:r>
              <a:rPr lang="en-US" altLang="zh-CN" dirty="0"/>
              <a:t>Systolic pressure</a:t>
            </a:r>
            <a:r>
              <a:rPr lang="zh-CN" altLang="zh-CN" dirty="0"/>
              <a:t>舒张压中，会显示测量结果，如图心率</a:t>
            </a:r>
            <a:r>
              <a:rPr lang="en-US" altLang="zh-CN" dirty="0"/>
              <a:t>67bpm</a:t>
            </a:r>
            <a:r>
              <a:rPr lang="zh-CN" altLang="zh-CN" dirty="0"/>
              <a:t>，收缩压</a:t>
            </a:r>
            <a:r>
              <a:rPr lang="en-US" altLang="zh-CN" dirty="0"/>
              <a:t>71mmHg</a:t>
            </a:r>
            <a:r>
              <a:rPr lang="zh-CN" altLang="zh-CN" dirty="0"/>
              <a:t>，舒张压</a:t>
            </a:r>
            <a:r>
              <a:rPr lang="en-US" altLang="zh-CN" dirty="0"/>
              <a:t>115mmHg</a:t>
            </a:r>
            <a:r>
              <a:rPr lang="zh-CN" altLang="zh-CN" dirty="0"/>
              <a:t>。</a:t>
            </a:r>
          </a:p>
          <a:p>
            <a:r>
              <a:rPr lang="en-US" altLang="zh-CN" dirty="0" smtClean="0"/>
              <a:t>3</a:t>
            </a:r>
            <a:r>
              <a:rPr lang="zh-CN" altLang="en-US" dirty="0" smtClean="0"/>
              <a:t>、</a:t>
            </a:r>
            <a:r>
              <a:rPr lang="zh-CN" altLang="zh-CN" dirty="0" smtClean="0"/>
              <a:t>采集</a:t>
            </a:r>
            <a:r>
              <a:rPr lang="zh-CN" altLang="zh-CN" dirty="0"/>
              <a:t>结束后，点</a:t>
            </a:r>
            <a:r>
              <a:rPr lang="en-US" altLang="zh-CN" dirty="0"/>
              <a:t>stop</a:t>
            </a:r>
            <a:r>
              <a:rPr lang="zh-CN" altLang="zh-CN" dirty="0"/>
              <a:t>按钮，清空所有控件的显示，并准备下一次测量。</a:t>
            </a:r>
            <a:endParaRPr lang="en-US" altLang="zh-CN" kern="100" dirty="0" smtClean="0">
              <a:cs typeface="Times New Roman" panose="02020603050405020304" pitchFamily="18" charset="0"/>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2524480" y="3909020"/>
            <a:ext cx="1438275" cy="2362200"/>
          </a:xfrm>
          <a:prstGeom prst="rect">
            <a:avLst/>
          </a:prstGeom>
          <a:noFill/>
          <a:ln>
            <a:noFill/>
          </a:ln>
        </p:spPr>
      </p:pic>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4793387" y="3918545"/>
            <a:ext cx="1400175" cy="2343150"/>
          </a:xfrm>
          <a:prstGeom prst="rect">
            <a:avLst/>
          </a:prstGeom>
          <a:noFill/>
          <a:ln>
            <a:noFill/>
          </a:ln>
        </p:spPr>
      </p:pic>
      <p:pic>
        <p:nvPicPr>
          <p:cNvPr id="9" name="图片 8"/>
          <p:cNvPicPr/>
          <p:nvPr/>
        </p:nvPicPr>
        <p:blipFill>
          <a:blip r:embed="rId4">
            <a:extLst>
              <a:ext uri="{28A0092B-C50C-407E-A947-70E740481C1C}">
                <a14:useLocalDpi xmlns:a14="http://schemas.microsoft.com/office/drawing/2010/main" val="0"/>
              </a:ext>
            </a:extLst>
          </a:blip>
          <a:srcRect/>
          <a:stretch>
            <a:fillRect/>
          </a:stretch>
        </p:blipFill>
        <p:spPr bwMode="auto">
          <a:xfrm>
            <a:off x="7024194" y="3932832"/>
            <a:ext cx="1400175" cy="2333625"/>
          </a:xfrm>
          <a:prstGeom prst="rect">
            <a:avLst/>
          </a:prstGeom>
          <a:noFill/>
          <a:ln>
            <a:noFill/>
          </a:ln>
        </p:spPr>
      </p:pic>
    </p:spTree>
    <p:extLst>
      <p:ext uri="{BB962C8B-B14F-4D97-AF65-F5344CB8AC3E}">
        <p14:creationId xmlns:p14="http://schemas.microsoft.com/office/powerpoint/2010/main" val="2194476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smtClean="0"/>
              <a:t>五、</a:t>
            </a:r>
            <a:r>
              <a:rPr lang="zh-CN" altLang="zh-CN" sz="3200" dirty="0" smtClean="0"/>
              <a:t>实验</a:t>
            </a:r>
            <a:r>
              <a:rPr lang="zh-CN" altLang="zh-CN" sz="3200" dirty="0"/>
              <a:t>结果</a:t>
            </a:r>
            <a:endParaRPr lang="zh-CN" altLang="en-US" sz="3200" dirty="0"/>
          </a:p>
        </p:txBody>
      </p:sp>
      <p:sp>
        <p:nvSpPr>
          <p:cNvPr id="3" name="矩形 2"/>
          <p:cNvSpPr/>
          <p:nvPr/>
        </p:nvSpPr>
        <p:spPr>
          <a:xfrm>
            <a:off x="579119" y="1896745"/>
            <a:ext cx="11094721" cy="1200329"/>
          </a:xfrm>
          <a:prstGeom prst="rect">
            <a:avLst/>
          </a:prstGeom>
        </p:spPr>
        <p:txBody>
          <a:bodyPr wrap="square">
            <a:spAutoFit/>
          </a:bodyPr>
          <a:lstStyle/>
          <a:p>
            <a:r>
              <a:rPr lang="zh-CN" altLang="en-US" dirty="0" smtClean="0"/>
              <a:t>（</a:t>
            </a:r>
            <a:r>
              <a:rPr lang="en-US" altLang="zh-CN" dirty="0"/>
              <a:t>4</a:t>
            </a:r>
            <a:r>
              <a:rPr lang="zh-CN" altLang="en-US" dirty="0" smtClean="0"/>
              <a:t>）</a:t>
            </a:r>
            <a:r>
              <a:rPr lang="zh-CN" altLang="zh-CN" dirty="0"/>
              <a:t>如果采集中出现异常情况，例如走动，说话，气囊未绑紧等情况，传感器会发出错误报文，手机应用将会在状态栏里显示这些状况。例如臂带没有绑紧导致气囊内气压不足，或者由于在测试过程中受到干扰（例如说话、走动），软件会在状态栏里显示出错误报告</a:t>
            </a:r>
            <a:r>
              <a:rPr lang="zh-CN" altLang="en-US" dirty="0"/>
              <a:t>。</a:t>
            </a:r>
            <a:endParaRPr lang="en-US" altLang="zh-CN" kern="100" dirty="0">
              <a:cs typeface="Times New Roman" panose="02020603050405020304" pitchFamily="18" charset="0"/>
            </a:endParaRPr>
          </a:p>
          <a:p>
            <a:endParaRPr lang="en-US" altLang="zh-CN" kern="100" dirty="0" smtClean="0">
              <a:cs typeface="Times New Roman" panose="02020603050405020304" pitchFamily="18" charset="0"/>
            </a:endParaRP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2924272" y="2899768"/>
            <a:ext cx="1743075" cy="2886075"/>
          </a:xfrm>
          <a:prstGeom prst="rect">
            <a:avLst/>
          </a:prstGeom>
          <a:noFill/>
          <a:ln>
            <a:noFill/>
          </a:ln>
        </p:spPr>
      </p:pic>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5701054" y="2899767"/>
            <a:ext cx="1752600" cy="2886075"/>
          </a:xfrm>
          <a:prstGeom prst="rect">
            <a:avLst/>
          </a:prstGeom>
          <a:noFill/>
          <a:ln>
            <a:noFill/>
          </a:ln>
        </p:spPr>
      </p:pic>
    </p:spTree>
    <p:extLst>
      <p:ext uri="{BB962C8B-B14F-4D97-AF65-F5344CB8AC3E}">
        <p14:creationId xmlns:p14="http://schemas.microsoft.com/office/powerpoint/2010/main" val="55795475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smtClean="0"/>
              <a:t>五、</a:t>
            </a:r>
            <a:r>
              <a:rPr lang="zh-CN" altLang="zh-CN" sz="3200" dirty="0" smtClean="0"/>
              <a:t>实验</a:t>
            </a:r>
            <a:r>
              <a:rPr lang="zh-CN" altLang="zh-CN" sz="3200" dirty="0"/>
              <a:t>结果</a:t>
            </a:r>
            <a:endParaRPr lang="zh-CN" altLang="en-US" sz="3200" dirty="0"/>
          </a:p>
        </p:txBody>
      </p:sp>
      <p:sp>
        <p:nvSpPr>
          <p:cNvPr id="3" name="矩形 2"/>
          <p:cNvSpPr/>
          <p:nvPr/>
        </p:nvSpPr>
        <p:spPr>
          <a:xfrm>
            <a:off x="579119" y="1896745"/>
            <a:ext cx="8680995" cy="646331"/>
          </a:xfrm>
          <a:prstGeom prst="rect">
            <a:avLst/>
          </a:prstGeom>
        </p:spPr>
        <p:txBody>
          <a:bodyPr wrap="square">
            <a:spAutoFit/>
          </a:bodyPr>
          <a:lstStyle/>
          <a:p>
            <a:r>
              <a:rPr lang="zh-CN" altLang="en-US" dirty="0" smtClean="0"/>
              <a:t>（</a:t>
            </a:r>
            <a:r>
              <a:rPr lang="en-US" altLang="zh-CN" dirty="0" smtClean="0"/>
              <a:t>5</a:t>
            </a:r>
            <a:r>
              <a:rPr lang="zh-CN" altLang="en-US" dirty="0" smtClean="0"/>
              <a:t>）验证采集数据的准确性，将手机保存到</a:t>
            </a:r>
            <a:r>
              <a:rPr lang="en-US" altLang="zh-CN" dirty="0" smtClean="0"/>
              <a:t>SD</a:t>
            </a:r>
            <a:r>
              <a:rPr lang="zh-CN" altLang="en-US" dirty="0" smtClean="0"/>
              <a:t>卡的数据库文件导出查看。数据完整，与显示结果一致。证明本设计的数据传输、数据解析以及数据显示准确。</a:t>
            </a:r>
            <a:endParaRPr lang="en-US" altLang="zh-CN" kern="100" dirty="0" smtClean="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398917" y="2543076"/>
            <a:ext cx="3070121" cy="2941223"/>
          </a:xfrm>
          <a:prstGeom prst="rect">
            <a:avLst/>
          </a:prstGeom>
        </p:spPr>
      </p:pic>
    </p:spTree>
    <p:extLst>
      <p:ext uri="{BB962C8B-B14F-4D97-AF65-F5344CB8AC3E}">
        <p14:creationId xmlns:p14="http://schemas.microsoft.com/office/powerpoint/2010/main" val="85426271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三</a:t>
            </a:r>
            <a:r>
              <a:rPr lang="zh-CN" altLang="en-US" sz="3200" dirty="0" smtClean="0"/>
              <a:t>、系统结构</a:t>
            </a:r>
            <a:endParaRPr lang="zh-CN" altLang="en-US" sz="3200" dirty="0"/>
          </a:p>
        </p:txBody>
      </p:sp>
      <p:sp>
        <p:nvSpPr>
          <p:cNvPr id="3" name="内容占位符 2"/>
          <p:cNvSpPr>
            <a:spLocks noGrp="1"/>
          </p:cNvSpPr>
          <p:nvPr>
            <p:ph idx="1"/>
          </p:nvPr>
        </p:nvSpPr>
        <p:spPr/>
        <p:txBody>
          <a:bodyPr>
            <a:normAutofit/>
          </a:bodyPr>
          <a:lstStyle/>
          <a:p>
            <a:r>
              <a:rPr lang="en-US" altLang="zh-CN" sz="2400" dirty="0" smtClean="0"/>
              <a:t>3.1 </a:t>
            </a:r>
            <a:r>
              <a:rPr lang="zh-CN" altLang="en-US" sz="2400" dirty="0" smtClean="0"/>
              <a:t>系统的总体框架</a:t>
            </a:r>
            <a:endParaRPr lang="en-US" altLang="zh-CN" sz="2400" dirty="0" smtClean="0"/>
          </a:p>
          <a:p>
            <a:pPr>
              <a:lnSpc>
                <a:spcPct val="150000"/>
              </a:lnSpc>
            </a:pPr>
            <a:r>
              <a:rPr lang="zh-CN" altLang="en-US" sz="1800" dirty="0">
                <a:latin typeface="+mj-lt"/>
              </a:rPr>
              <a:t> </a:t>
            </a:r>
            <a:r>
              <a:rPr lang="zh-CN" altLang="en-US" sz="1800" dirty="0" smtClean="0">
                <a:latin typeface="+mj-lt"/>
              </a:rPr>
              <a:t>       </a:t>
            </a:r>
            <a:r>
              <a:rPr lang="zh-CN" altLang="en-US" sz="1800" dirty="0" smtClean="0"/>
              <a:t>人体</a:t>
            </a:r>
            <a:r>
              <a:rPr lang="zh-CN" altLang="en-US" sz="1800" dirty="0"/>
              <a:t>具有复杂的生理结构，涉及的参数众多，本设计采集人体的收缩压，舒张压以及心率。在采集的过程中会实时采集血压计气囊中的气压。气囊的气压是分析血压的基础，通过心率和血压可以判断人体的一些基础的健康状况。使用本设计健康信息传输器</a:t>
            </a:r>
            <a:r>
              <a:rPr lang="en-US" altLang="zh-CN" sz="1800" dirty="0"/>
              <a:t>BPT</a:t>
            </a:r>
            <a:r>
              <a:rPr lang="zh-CN" altLang="en-US" sz="1800" dirty="0"/>
              <a:t>（</a:t>
            </a:r>
            <a:r>
              <a:rPr lang="en-US" altLang="zh-CN" sz="1800" dirty="0"/>
              <a:t>Blood Pressure Transducer</a:t>
            </a:r>
            <a:r>
              <a:rPr lang="zh-CN" altLang="en-US" sz="1800" dirty="0"/>
              <a:t>）可以从蓝牙血压计上接受血压、心率等健康信息，对人体的健康分析具有重要意义。本论文所研究的健康信息采集由以下几个部分组成：血压计模块、蓝牙传输模块以及手机</a:t>
            </a:r>
            <a:r>
              <a:rPr lang="zh-CN" altLang="en-US" sz="1800" dirty="0" smtClean="0"/>
              <a:t>显示模块。通过</a:t>
            </a:r>
            <a:r>
              <a:rPr lang="zh-CN" altLang="en-US" sz="1800" dirty="0"/>
              <a:t>袖管加压感受到血管的震荡波，测出心率、收缩压以及舒张压，经过数据处理和编码器编码，将有效信息转化为十六进制编码。然后通过蓝牙通信发送至手机。手机上显示分析软件以</a:t>
            </a:r>
            <a:r>
              <a:rPr lang="en-US" altLang="zh-CN" sz="1800" dirty="0"/>
              <a:t>Android</a:t>
            </a:r>
            <a:r>
              <a:rPr lang="zh-CN" altLang="en-US" sz="1800" dirty="0"/>
              <a:t>系统为基础进行搭建。</a:t>
            </a:r>
            <a:endParaRPr lang="en-US" altLang="zh-CN" sz="1800" dirty="0" smtClean="0"/>
          </a:p>
        </p:txBody>
      </p:sp>
    </p:spTree>
    <p:extLst>
      <p:ext uri="{BB962C8B-B14F-4D97-AF65-F5344CB8AC3E}">
        <p14:creationId xmlns:p14="http://schemas.microsoft.com/office/powerpoint/2010/main" val="272442713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6591" y="3671247"/>
            <a:ext cx="2579427" cy="584775"/>
          </a:xfrm>
          <a:prstGeom prst="rect">
            <a:avLst/>
          </a:prstGeom>
          <a:noFill/>
        </p:spPr>
        <p:txBody>
          <a:bodyPr wrap="square" rtlCol="0">
            <a:spAutoFit/>
          </a:bodyPr>
          <a:lstStyle/>
          <a:p>
            <a:r>
              <a:rPr lang="zh-CN" altLang="en-US" sz="3200" dirty="0"/>
              <a:t>感谢</a:t>
            </a:r>
            <a:r>
              <a:rPr lang="zh-CN" altLang="en-US" sz="3200" dirty="0" smtClean="0"/>
              <a:t>观看</a:t>
            </a:r>
            <a:endParaRPr lang="zh-CN" altLang="en-US" sz="3200" dirty="0"/>
          </a:p>
        </p:txBody>
      </p:sp>
    </p:spTree>
    <p:extLst>
      <p:ext uri="{BB962C8B-B14F-4D97-AF65-F5344CB8AC3E}">
        <p14:creationId xmlns:p14="http://schemas.microsoft.com/office/powerpoint/2010/main" val="181686759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三</a:t>
            </a:r>
            <a:r>
              <a:rPr lang="zh-CN" altLang="en-US" sz="3200" dirty="0" smtClean="0"/>
              <a:t>、系统结构</a:t>
            </a:r>
            <a:endParaRPr lang="zh-CN" altLang="en-US" sz="3200"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0050" y="1976580"/>
            <a:ext cx="8101255" cy="3550763"/>
          </a:xfrm>
          <a:prstGeom prst="rect">
            <a:avLst/>
          </a:prstGeom>
          <a:noFill/>
          <a:ln>
            <a:noFill/>
          </a:ln>
        </p:spPr>
      </p:pic>
    </p:spTree>
    <p:extLst>
      <p:ext uri="{BB962C8B-B14F-4D97-AF65-F5344CB8AC3E}">
        <p14:creationId xmlns:p14="http://schemas.microsoft.com/office/powerpoint/2010/main" val="210785542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三</a:t>
            </a:r>
            <a:r>
              <a:rPr lang="zh-CN" altLang="en-US" sz="3200" dirty="0" smtClean="0"/>
              <a:t>、系统结构</a:t>
            </a:r>
            <a:endParaRPr lang="zh-CN" altLang="en-US" sz="3200" dirty="0"/>
          </a:p>
        </p:txBody>
      </p:sp>
      <p:sp>
        <p:nvSpPr>
          <p:cNvPr id="3" name="内容占位符 2"/>
          <p:cNvSpPr>
            <a:spLocks noGrp="1"/>
          </p:cNvSpPr>
          <p:nvPr>
            <p:ph idx="1"/>
          </p:nvPr>
        </p:nvSpPr>
        <p:spPr>
          <a:xfrm>
            <a:off x="1097280" y="1845734"/>
            <a:ext cx="4593836" cy="4023360"/>
          </a:xfrm>
        </p:spPr>
        <p:txBody>
          <a:bodyPr/>
          <a:lstStyle/>
          <a:p>
            <a:r>
              <a:rPr lang="en-US" altLang="zh-CN" sz="2400" dirty="0" smtClean="0"/>
              <a:t>3.2 </a:t>
            </a:r>
            <a:r>
              <a:rPr lang="zh-CN" altLang="en-US" sz="2400" dirty="0" smtClean="0"/>
              <a:t>蓝牙通信和通信协议</a:t>
            </a:r>
            <a:endParaRPr lang="en-US" altLang="zh-CN" sz="2400" dirty="0" smtClean="0"/>
          </a:p>
          <a:p>
            <a:pPr marL="0" indent="0">
              <a:buNone/>
            </a:pPr>
            <a:r>
              <a:rPr lang="zh-CN" altLang="en-US" sz="1800" dirty="0" smtClean="0"/>
              <a:t>（</a:t>
            </a:r>
            <a:r>
              <a:rPr lang="en-US" altLang="zh-CN" sz="1800" dirty="0" smtClean="0"/>
              <a:t>1</a:t>
            </a:r>
            <a:r>
              <a:rPr lang="zh-CN" altLang="en-US" sz="1800" dirty="0" smtClean="0"/>
              <a:t>）</a:t>
            </a:r>
            <a:r>
              <a:rPr lang="en-US" altLang="zh-CN" sz="1800" dirty="0" smtClean="0"/>
              <a:t>Android</a:t>
            </a:r>
            <a:r>
              <a:rPr lang="zh-CN" altLang="zh-CN" sz="1800" dirty="0" smtClean="0"/>
              <a:t>平台支持蓝牙网络协议栈，实现设备之间无线传输数据。利用</a:t>
            </a:r>
            <a:r>
              <a:rPr lang="en-US" altLang="zh-CN" sz="1800" dirty="0" smtClean="0"/>
              <a:t>Android </a:t>
            </a:r>
            <a:r>
              <a:rPr lang="zh-CN" altLang="zh-CN" sz="1800" dirty="0" smtClean="0"/>
              <a:t>平台提供的蓝牙</a:t>
            </a:r>
            <a:r>
              <a:rPr lang="en-US" altLang="zh-CN" sz="1800" dirty="0" smtClean="0"/>
              <a:t> API </a:t>
            </a:r>
            <a:r>
              <a:rPr lang="zh-CN" altLang="zh-CN" sz="1800" dirty="0" smtClean="0"/>
              <a:t>来实现蓝牙设备之间的通信，主要包括了四个步骤：设置蓝牙设备、搜寻局域网内可能匹配的设备、连接设备和设备之间进行数据传输</a:t>
            </a:r>
            <a:r>
              <a:rPr lang="zh-CN" altLang="en-US" sz="1800" dirty="0" smtClean="0"/>
              <a:t>。</a:t>
            </a:r>
            <a:endParaRPr lang="en-US" altLang="zh-CN" sz="1800" dirty="0" smtClean="0"/>
          </a:p>
          <a:p>
            <a:pPr marL="0" indent="0">
              <a:buNone/>
            </a:pPr>
            <a:r>
              <a:rPr lang="zh-CN" altLang="en-US" sz="1800" dirty="0" smtClean="0">
                <a:latin typeface="+mn-ea"/>
              </a:rPr>
              <a:t>（</a:t>
            </a:r>
            <a:r>
              <a:rPr lang="en-US" altLang="zh-CN" sz="1800" dirty="0" smtClean="0">
                <a:latin typeface="+mn-ea"/>
              </a:rPr>
              <a:t>2</a:t>
            </a:r>
            <a:r>
              <a:rPr lang="zh-CN" altLang="en-US" sz="1800" dirty="0" smtClean="0">
                <a:latin typeface="+mn-ea"/>
              </a:rPr>
              <a:t>）数据</a:t>
            </a:r>
            <a:r>
              <a:rPr lang="zh-CN" altLang="en-US" sz="1800" dirty="0">
                <a:latin typeface="+mn-ea"/>
              </a:rPr>
              <a:t>传输</a:t>
            </a:r>
            <a:r>
              <a:rPr lang="zh-CN" altLang="en-US" sz="1800" dirty="0" smtClean="0">
                <a:latin typeface="+mn-ea"/>
              </a:rPr>
              <a:t>流程。</a:t>
            </a:r>
            <a:r>
              <a:rPr lang="zh-CN" altLang="zh-CN" sz="1800" dirty="0" smtClean="0"/>
              <a:t>为了</a:t>
            </a:r>
            <a:r>
              <a:rPr lang="zh-CN" altLang="zh-CN" sz="1800" dirty="0"/>
              <a:t>明确数据采集系统在整个数据传输中的位置及作用，本</a:t>
            </a:r>
            <a:r>
              <a:rPr lang="zh-CN" altLang="en-US" sz="1800" dirty="0"/>
              <a:t>设计</a:t>
            </a:r>
            <a:r>
              <a:rPr lang="zh-CN" altLang="zh-CN" sz="1800" dirty="0"/>
              <a:t>对整个数据流程进行了分析，包括激活、休眠、开始采集和停止采集四种情况下的数据传输流程，以及蓝牙系统在这些流程中所需完成的工作。</a:t>
            </a:r>
            <a:endParaRPr lang="en-US" altLang="zh-CN" sz="1800" dirty="0"/>
          </a:p>
          <a:p>
            <a:pPr marL="0" indent="0">
              <a:buNone/>
            </a:pPr>
            <a:endParaRPr lang="en-US" altLang="zh-CN" sz="1800" dirty="0" smtClean="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5691116" y="2323889"/>
            <a:ext cx="3829050" cy="3067050"/>
          </a:xfrm>
          <a:prstGeom prst="rect">
            <a:avLst/>
          </a:prstGeom>
          <a:noFill/>
          <a:ln>
            <a:noFill/>
          </a:ln>
        </p:spPr>
      </p:pic>
    </p:spTree>
    <p:extLst>
      <p:ext uri="{BB962C8B-B14F-4D97-AF65-F5344CB8AC3E}">
        <p14:creationId xmlns:p14="http://schemas.microsoft.com/office/powerpoint/2010/main" val="78331221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三</a:t>
            </a:r>
            <a:r>
              <a:rPr lang="zh-CN" altLang="en-US" sz="3200" dirty="0" smtClean="0"/>
              <a:t>、系统结构</a:t>
            </a:r>
            <a:endParaRPr lang="zh-CN" altLang="en-US" sz="3200" dirty="0"/>
          </a:p>
        </p:txBody>
      </p:sp>
      <p:sp>
        <p:nvSpPr>
          <p:cNvPr id="3" name="内容占位符 2"/>
          <p:cNvSpPr>
            <a:spLocks noGrp="1"/>
          </p:cNvSpPr>
          <p:nvPr>
            <p:ph idx="1"/>
          </p:nvPr>
        </p:nvSpPr>
        <p:spPr>
          <a:xfrm>
            <a:off x="1097280" y="1845733"/>
            <a:ext cx="10058400" cy="4323055"/>
          </a:xfrm>
        </p:spPr>
        <p:txBody>
          <a:bodyPr>
            <a:normAutofit/>
          </a:bodyPr>
          <a:lstStyle/>
          <a:p>
            <a:pPr marL="0" indent="0">
              <a:buNone/>
            </a:pPr>
            <a:r>
              <a:rPr lang="en-US" altLang="zh-CN" sz="2400" dirty="0" smtClean="0"/>
              <a:t> </a:t>
            </a:r>
            <a:r>
              <a:rPr lang="zh-CN" altLang="en-US" sz="1800" dirty="0" smtClean="0"/>
              <a:t>（</a:t>
            </a:r>
            <a:r>
              <a:rPr lang="en-US" altLang="zh-CN" sz="1800" dirty="0"/>
              <a:t>3</a:t>
            </a:r>
            <a:r>
              <a:rPr lang="zh-CN" altLang="en-US" sz="1800" dirty="0" smtClean="0"/>
              <a:t>）</a:t>
            </a:r>
            <a:r>
              <a:rPr lang="zh-CN" altLang="zh-CN" sz="1800" dirty="0" smtClean="0"/>
              <a:t>上位</a:t>
            </a:r>
            <a:r>
              <a:rPr lang="zh-CN" altLang="zh-CN" sz="1800" dirty="0"/>
              <a:t>机为了能准确控制下位机执行相关操作，需要下达不同的命令。而且数据采集系统和蓝牙传输模块，以及数据采集系统和数据显示分析系统之间分别采用蓝牙进行通讯，通讯数据量大，因此必须设定相应的通讯协议。整个通讯流程采用的通讯协议也有所区别。本设计使用苏州领泰数字医疗的便携血压计，为臂式测量</a:t>
            </a:r>
            <a:r>
              <a:rPr lang="zh-CN" altLang="zh-CN" sz="1800" dirty="0" smtClean="0"/>
              <a:t>方式</a:t>
            </a:r>
            <a:r>
              <a:rPr lang="zh-CN" altLang="en-US" sz="1800" dirty="0"/>
              <a:t>。</a:t>
            </a:r>
            <a:r>
              <a:rPr lang="zh-CN" altLang="zh-CN" sz="1800" dirty="0" smtClean="0"/>
              <a:t>下面</a:t>
            </a:r>
            <a:r>
              <a:rPr lang="zh-CN" altLang="zh-CN" sz="1800" dirty="0"/>
              <a:t>简单介绍一下血压计与上位机的通讯协议</a:t>
            </a:r>
            <a:r>
              <a:rPr lang="zh-CN" altLang="zh-CN" sz="1800" dirty="0" smtClean="0"/>
              <a:t>。</a:t>
            </a:r>
            <a:endParaRPr lang="en-US" altLang="zh-CN" sz="1800" dirty="0" smtClean="0"/>
          </a:p>
          <a:p>
            <a:pPr marL="0" indent="0">
              <a:buNone/>
            </a:pPr>
            <a:r>
              <a:rPr lang="zh-CN" altLang="en-US" sz="1800" dirty="0" smtClean="0"/>
              <a:t> （</a:t>
            </a:r>
            <a:r>
              <a:rPr lang="en-US" altLang="zh-CN" sz="1800" dirty="0"/>
              <a:t>4</a:t>
            </a:r>
            <a:r>
              <a:rPr lang="zh-CN" altLang="en-US" sz="1800" dirty="0" smtClean="0"/>
              <a:t>）</a:t>
            </a:r>
            <a:r>
              <a:rPr lang="zh-CN" altLang="en-US" sz="1800" dirty="0"/>
              <a:t>数据显示分析系统要</a:t>
            </a:r>
            <a:r>
              <a:rPr lang="zh-CN" altLang="en-US" sz="1800" dirty="0" smtClean="0"/>
              <a:t>向血压计下达</a:t>
            </a:r>
            <a:r>
              <a:rPr lang="zh-CN" altLang="en-US" sz="1800" dirty="0"/>
              <a:t>激活、休眠、开始采集或停止采集命令时，</a:t>
            </a:r>
            <a:r>
              <a:rPr lang="zh-CN" altLang="en-US" sz="1800" dirty="0" smtClean="0"/>
              <a:t>发送</a:t>
            </a:r>
            <a:r>
              <a:rPr lang="en-US" altLang="zh-CN" sz="1800" dirty="0"/>
              <a:t>5</a:t>
            </a:r>
            <a:r>
              <a:rPr lang="zh-CN" altLang="en-US" sz="1800" dirty="0"/>
              <a:t>个字节的数据报</a:t>
            </a:r>
            <a:r>
              <a:rPr lang="zh-CN" altLang="en-US" sz="1800" dirty="0" smtClean="0"/>
              <a:t>，</a:t>
            </a:r>
            <a:r>
              <a:rPr lang="zh-CN" altLang="en-US" sz="1800" dirty="0"/>
              <a:t>通过蓝</a:t>
            </a:r>
            <a:r>
              <a:rPr lang="zh-CN" altLang="en-US" sz="1800" dirty="0" smtClean="0"/>
              <a:t>牙传输给血压计。</a:t>
            </a:r>
            <a:endParaRPr lang="en-US" altLang="zh-CN" sz="1800" dirty="0" smtClean="0"/>
          </a:p>
          <a:p>
            <a:pPr marL="0" indent="0">
              <a:buNone/>
            </a:pPr>
            <a:r>
              <a:rPr lang="en-US" altLang="zh-CN" sz="1800" dirty="0" smtClean="0"/>
              <a:t>	1</a:t>
            </a:r>
            <a:r>
              <a:rPr lang="zh-CN" altLang="en-US" sz="1800" dirty="0" smtClean="0"/>
              <a:t>、通信</a:t>
            </a:r>
            <a:r>
              <a:rPr lang="zh-CN" altLang="en-US" sz="1800" dirty="0"/>
              <a:t>内容：传感器唤醒、传感器休眠、启动测量、停止测量。</a:t>
            </a:r>
          </a:p>
          <a:p>
            <a:pPr marL="0" indent="0">
              <a:buNone/>
            </a:pPr>
            <a:r>
              <a:rPr lang="en-US" altLang="zh-CN" sz="1800" dirty="0" smtClean="0"/>
              <a:t>	2</a:t>
            </a:r>
            <a:r>
              <a:rPr lang="zh-CN" altLang="en-US" sz="1800" dirty="0" smtClean="0"/>
              <a:t>、通信</a:t>
            </a:r>
            <a:r>
              <a:rPr lang="zh-CN" altLang="en-US" sz="1800" dirty="0"/>
              <a:t>：蓝牙</a:t>
            </a:r>
            <a:r>
              <a:rPr lang="en-US" altLang="zh-CN" sz="1800" dirty="0"/>
              <a:t>2.3</a:t>
            </a:r>
            <a:r>
              <a:rPr lang="zh-CN" altLang="en-US" sz="1800" dirty="0"/>
              <a:t>无线通信</a:t>
            </a:r>
          </a:p>
          <a:p>
            <a:pPr marL="0" indent="0">
              <a:buNone/>
            </a:pPr>
            <a:r>
              <a:rPr lang="en-US" altLang="zh-CN" sz="1800" dirty="0" smtClean="0"/>
              <a:t>	3</a:t>
            </a:r>
            <a:r>
              <a:rPr lang="zh-CN" altLang="en-US" sz="1800" dirty="0" smtClean="0"/>
              <a:t>、报文</a:t>
            </a:r>
            <a:r>
              <a:rPr lang="zh-CN" altLang="en-US" sz="1800" dirty="0"/>
              <a:t>格式：</a:t>
            </a:r>
            <a:r>
              <a:rPr lang="en-US" altLang="zh-CN" sz="1800" dirty="0"/>
              <a:t>1 </a:t>
            </a:r>
            <a:r>
              <a:rPr lang="zh-CN" altLang="en-US" sz="1800" dirty="0"/>
              <a:t>个起始位、</a:t>
            </a:r>
            <a:r>
              <a:rPr lang="en-US" altLang="zh-CN" sz="1800" dirty="0"/>
              <a:t>8 </a:t>
            </a:r>
            <a:r>
              <a:rPr lang="zh-CN" altLang="en-US" sz="1800" dirty="0"/>
              <a:t>个数据位、</a:t>
            </a:r>
            <a:r>
              <a:rPr lang="en-US" altLang="zh-CN" sz="1800" dirty="0"/>
              <a:t>1 </a:t>
            </a:r>
            <a:r>
              <a:rPr lang="zh-CN" altLang="en-US" sz="1800" dirty="0"/>
              <a:t>个停止位、无奇偶校验位，波特率</a:t>
            </a:r>
            <a:r>
              <a:rPr lang="en-US" altLang="zh-CN" sz="1800" dirty="0"/>
              <a:t>115200</a:t>
            </a:r>
            <a:r>
              <a:rPr lang="zh-CN" altLang="en-US" sz="1800" dirty="0" smtClean="0"/>
              <a:t>。</a:t>
            </a:r>
            <a:endParaRPr lang="zh-CN" altLang="zh-CN" sz="1800" dirty="0"/>
          </a:p>
          <a:p>
            <a:endParaRPr lang="zh-CN" altLang="zh-CN" sz="1800" dirty="0"/>
          </a:p>
          <a:p>
            <a:endParaRPr lang="zh-CN" altLang="en-US" dirty="0"/>
          </a:p>
        </p:txBody>
      </p:sp>
    </p:spTree>
    <p:extLst>
      <p:ext uri="{BB962C8B-B14F-4D97-AF65-F5344CB8AC3E}">
        <p14:creationId xmlns:p14="http://schemas.microsoft.com/office/powerpoint/2010/main" val="174139961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3200" dirty="0"/>
              <a:t>三</a:t>
            </a:r>
            <a:r>
              <a:rPr lang="zh-CN" altLang="en-US" sz="3200" dirty="0" smtClean="0"/>
              <a:t>、系统结构</a:t>
            </a:r>
            <a:endParaRPr lang="zh-CN" altLang="en-US" sz="3200" dirty="0"/>
          </a:p>
        </p:txBody>
      </p:sp>
      <p:sp>
        <p:nvSpPr>
          <p:cNvPr id="3" name="内容占位符 2"/>
          <p:cNvSpPr>
            <a:spLocks noGrp="1"/>
          </p:cNvSpPr>
          <p:nvPr>
            <p:ph idx="1"/>
          </p:nvPr>
        </p:nvSpPr>
        <p:spPr>
          <a:xfrm>
            <a:off x="1097280" y="1845734"/>
            <a:ext cx="4252642" cy="4023360"/>
          </a:xfrm>
        </p:spPr>
        <p:txBody>
          <a:bodyPr/>
          <a:lstStyle/>
          <a:p>
            <a:pPr marL="0" indent="0">
              <a:lnSpc>
                <a:spcPct val="100000"/>
              </a:lnSpc>
              <a:buNone/>
            </a:pPr>
            <a:r>
              <a:rPr lang="zh-CN" altLang="en-US" sz="1800" dirty="0" smtClean="0"/>
              <a:t>（</a:t>
            </a:r>
            <a:r>
              <a:rPr lang="en-US" altLang="zh-CN" sz="1800" dirty="0" smtClean="0"/>
              <a:t>5</a:t>
            </a:r>
            <a:r>
              <a:rPr lang="zh-CN" altLang="en-US" sz="1800" dirty="0" smtClean="0"/>
              <a:t>）</a:t>
            </a:r>
            <a:r>
              <a:rPr lang="zh-CN" altLang="zh-CN" sz="1800" dirty="0"/>
              <a:t>控制命令及数据格式说明：控制命令及数据的格式总共有三种，上位机对传感器的控制命令为</a:t>
            </a:r>
            <a:r>
              <a:rPr lang="en-US" altLang="zh-CN" sz="1800" dirty="0"/>
              <a:t>5</a:t>
            </a:r>
            <a:r>
              <a:rPr lang="zh-CN" altLang="zh-CN" sz="1800" dirty="0"/>
              <a:t>位，传感器收到命令后将会给上位机应答，数据串长度也为</a:t>
            </a:r>
            <a:r>
              <a:rPr lang="en-US" altLang="zh-CN" sz="1800" dirty="0"/>
              <a:t>5</a:t>
            </a:r>
            <a:r>
              <a:rPr lang="zh-CN" altLang="zh-CN" sz="1800" dirty="0"/>
              <a:t>位。传感器激活并开始采集后，传感器向上位机发送采集到的数据。采集过程中传感器向上位机发送的气压数据包为</a:t>
            </a:r>
            <a:r>
              <a:rPr lang="en-US" altLang="zh-CN" sz="1800" dirty="0"/>
              <a:t>7</a:t>
            </a:r>
            <a:r>
              <a:rPr lang="zh-CN" altLang="zh-CN" sz="1800" dirty="0"/>
              <a:t>位，采集结束后，传感器会向上位机发送一串长度为</a:t>
            </a:r>
            <a:r>
              <a:rPr lang="en-US" altLang="zh-CN" sz="1800" dirty="0"/>
              <a:t>10</a:t>
            </a:r>
            <a:r>
              <a:rPr lang="zh-CN" altLang="zh-CN" sz="1800" dirty="0"/>
              <a:t>位的数据，包括测量结果（收缩压、舒张压、</a:t>
            </a:r>
            <a:r>
              <a:rPr lang="zh-CN" altLang="zh-CN" sz="1800" dirty="0" smtClean="0"/>
              <a:t>心率</a:t>
            </a:r>
            <a:r>
              <a:rPr lang="zh-CN" altLang="en-US" sz="1800" dirty="0" smtClean="0"/>
              <a:t>）。</a:t>
            </a:r>
            <a:endParaRPr lang="zh-CN" altLang="en-US" sz="1800"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5349922" y="1845734"/>
            <a:ext cx="4504117" cy="2958278"/>
          </a:xfrm>
          <a:prstGeom prst="rect">
            <a:avLst/>
          </a:prstGeom>
          <a:noFill/>
          <a:ln>
            <a:noFill/>
          </a:ln>
        </p:spPr>
      </p:pic>
    </p:spTree>
    <p:extLst>
      <p:ext uri="{BB962C8B-B14F-4D97-AF65-F5344CB8AC3E}">
        <p14:creationId xmlns:p14="http://schemas.microsoft.com/office/powerpoint/2010/main" val="208201283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1149</TotalTime>
  <Words>4038</Words>
  <Application>Microsoft Office PowerPoint</Application>
  <PresentationFormat>宽屏</PresentationFormat>
  <Paragraphs>335</Paragraphs>
  <Slides>50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50</vt:i4>
      </vt:variant>
    </vt:vector>
  </HeadingPairs>
  <TitlesOfParts>
    <vt:vector size="56" baseType="lpstr">
      <vt:lpstr>黑体</vt:lpstr>
      <vt:lpstr>宋体</vt:lpstr>
      <vt:lpstr>Calibri</vt:lpstr>
      <vt:lpstr>Calibri Light</vt:lpstr>
      <vt:lpstr>Times New Roman</vt:lpstr>
      <vt:lpstr>回顾</vt:lpstr>
      <vt:lpstr>基于Android智能手机的个人健康信息终端软件设计</vt:lpstr>
      <vt:lpstr> 一、背景意义</vt:lpstr>
      <vt:lpstr> 二、国内外研究现状</vt:lpstr>
      <vt:lpstr> 二、国内外研究现状</vt:lpstr>
      <vt:lpstr> 三、系统结构</vt:lpstr>
      <vt:lpstr> 三、系统结构</vt:lpstr>
      <vt:lpstr> 三、系统结构</vt:lpstr>
      <vt:lpstr> 三、系统结构</vt:lpstr>
      <vt:lpstr> 三、系统结构</vt:lpstr>
      <vt:lpstr> 三、系统结构</vt:lpstr>
      <vt:lpstr> 三、系统结构</vt:lpstr>
      <vt:lpstr> 三、系统结构</vt:lpstr>
      <vt:lpstr> 三、系统结构</vt:lpstr>
      <vt:lpstr> 三、系统结构</vt:lpstr>
      <vt:lpstr> 三、系统结构</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四、程序设计</vt:lpstr>
      <vt:lpstr> 五、实验结果</vt:lpstr>
      <vt:lpstr> 五、实验结果</vt:lpstr>
      <vt:lpstr> 五、实验结果</vt:lpstr>
      <vt:lpstr> 五、实验结果</vt:lpstr>
      <vt:lpstr> 五、实验结果</vt:lpstr>
      <vt:lpstr> 五、实验结果</vt:lpstr>
      <vt:lpstr> 五、实验结果</vt:lpstr>
      <vt:lpstr> 五、实验结果</vt:lpstr>
      <vt:lpstr> 五、实验结果</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基于Android智能手机的个人健康 信息终端软件设计</dc:title>
  <dc:creator>User</dc:creator>
  <cp:lastModifiedBy>User</cp:lastModifiedBy>
  <cp:revision>56</cp:revision>
  <dcterms:created xsi:type="dcterms:W3CDTF">2015-06-01T03:14:51Z</dcterms:created>
  <dcterms:modified xsi:type="dcterms:W3CDTF">2015-06-08T02:24:08Z</dcterms:modified>
</cp:coreProperties>
</file>