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7"/>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 id="277" r:id="rId22"/>
    <p:sldId id="286" r:id="rId23"/>
    <p:sldId id="287" r:id="rId24"/>
    <p:sldId id="288" r:id="rId25"/>
    <p:sldId id="289" r:id="rId26"/>
    <p:sldId id="290" r:id="rId27"/>
    <p:sldId id="278" r:id="rId28"/>
    <p:sldId id="279" r:id="rId29"/>
    <p:sldId id="280" r:id="rId30"/>
    <p:sldId id="281" r:id="rId31"/>
    <p:sldId id="282" r:id="rId32"/>
    <p:sldId id="283" r:id="rId33"/>
    <p:sldId id="284" r:id="rId34"/>
    <p:sldId id="285"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1" autoAdjust="0"/>
    <p:restoredTop sz="94424" autoAdjust="0"/>
  </p:normalViewPr>
  <p:slideViewPr>
    <p:cSldViewPr snapToGrid="0">
      <p:cViewPr varScale="1">
        <p:scale>
          <a:sx n="70" d="100"/>
          <a:sy n="70" d="100"/>
        </p:scale>
        <p:origin x="576"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FC3721-B5ED-433E-9E36-81EC117FC528}"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D31A367C-C1D2-49F0-B751-D429A9A89BC0}">
      <dgm:prSet phldrT="[文本]"/>
      <dgm:spPr/>
      <dgm:t>
        <a:bodyPr/>
        <a:lstStyle/>
        <a:p>
          <a:r>
            <a:rPr lang="en-US" altLang="zh-CN" dirty="0" smtClean="0"/>
            <a:t>RFID</a:t>
          </a:r>
          <a:endParaRPr lang="zh-CN" altLang="en-US" dirty="0"/>
        </a:p>
      </dgm:t>
    </dgm:pt>
    <dgm:pt modelId="{FBC4AEAA-8BDF-4A85-8617-8BE9DF179FEE}" type="parTrans" cxnId="{56384847-BA43-48D2-80D0-9733182E77AE}">
      <dgm:prSet/>
      <dgm:spPr/>
      <dgm:t>
        <a:bodyPr/>
        <a:lstStyle/>
        <a:p>
          <a:endParaRPr lang="zh-CN" altLang="en-US"/>
        </a:p>
      </dgm:t>
    </dgm:pt>
    <dgm:pt modelId="{01FDFEA8-024A-4C6E-81A3-BC967625289B}" type="sibTrans" cxnId="{56384847-BA43-48D2-80D0-9733182E77AE}">
      <dgm:prSet/>
      <dgm:spPr/>
      <dgm:t>
        <a:bodyPr/>
        <a:lstStyle/>
        <a:p>
          <a:endParaRPr lang="zh-CN" altLang="en-US"/>
        </a:p>
      </dgm:t>
    </dgm:pt>
    <dgm:pt modelId="{91D00859-F8EE-4C67-B382-BE3D9587CAE9}">
      <dgm:prSet phldrT="[文本]"/>
      <dgm:spPr/>
      <dgm:t>
        <a:bodyPr/>
        <a:lstStyle/>
        <a:p>
          <a:r>
            <a:rPr lang="en-US" altLang="zh-CN" dirty="0" smtClean="0"/>
            <a:t>BLUETOOTH</a:t>
          </a:r>
          <a:endParaRPr lang="zh-CN" altLang="en-US" dirty="0"/>
        </a:p>
      </dgm:t>
    </dgm:pt>
    <dgm:pt modelId="{45275DE7-F0B4-4E69-B4BF-2C2DDB28E0F5}" type="parTrans" cxnId="{F3795AC0-F464-45C2-AD21-CEF5F662A90A}">
      <dgm:prSet/>
      <dgm:spPr/>
      <dgm:t>
        <a:bodyPr/>
        <a:lstStyle/>
        <a:p>
          <a:endParaRPr lang="zh-CN" altLang="en-US"/>
        </a:p>
      </dgm:t>
    </dgm:pt>
    <dgm:pt modelId="{1632F6F6-7BFB-4016-B201-D83481BD5AF7}" type="sibTrans" cxnId="{F3795AC0-F464-45C2-AD21-CEF5F662A90A}">
      <dgm:prSet/>
      <dgm:spPr/>
      <dgm:t>
        <a:bodyPr/>
        <a:lstStyle/>
        <a:p>
          <a:endParaRPr lang="zh-CN" altLang="en-US"/>
        </a:p>
      </dgm:t>
    </dgm:pt>
    <dgm:pt modelId="{CA47FE74-F1DE-4F73-B187-07B83EC79224}">
      <dgm:prSet phldrT="[文本]"/>
      <dgm:spPr/>
      <dgm:t>
        <a:bodyPr/>
        <a:lstStyle/>
        <a:p>
          <a:r>
            <a:rPr lang="zh-CN" altLang="en-US" dirty="0" smtClean="0"/>
            <a:t>视觉路标</a:t>
          </a:r>
          <a:endParaRPr lang="zh-CN" altLang="en-US" dirty="0"/>
        </a:p>
      </dgm:t>
    </dgm:pt>
    <dgm:pt modelId="{D3BCC538-6CB2-453D-B495-DC0D2FB8863F}" type="parTrans" cxnId="{A76B7903-7CEB-45A2-869E-57F701DAE089}">
      <dgm:prSet/>
      <dgm:spPr/>
      <dgm:t>
        <a:bodyPr/>
        <a:lstStyle/>
        <a:p>
          <a:endParaRPr lang="zh-CN" altLang="en-US"/>
        </a:p>
      </dgm:t>
    </dgm:pt>
    <dgm:pt modelId="{EFD94658-0A12-49E3-9EFC-194590308727}" type="sibTrans" cxnId="{A76B7903-7CEB-45A2-869E-57F701DAE089}">
      <dgm:prSet/>
      <dgm:spPr/>
      <dgm:t>
        <a:bodyPr/>
        <a:lstStyle/>
        <a:p>
          <a:endParaRPr lang="zh-CN" altLang="en-US"/>
        </a:p>
      </dgm:t>
    </dgm:pt>
    <dgm:pt modelId="{996D6FD7-AEB6-487A-8429-91B3882678BD}" type="pres">
      <dgm:prSet presAssocID="{15FC3721-B5ED-433E-9E36-81EC117FC528}" presName="Name0" presStyleCnt="0">
        <dgm:presLayoutVars>
          <dgm:chMax val="7"/>
          <dgm:chPref val="7"/>
          <dgm:dir/>
        </dgm:presLayoutVars>
      </dgm:prSet>
      <dgm:spPr/>
      <dgm:t>
        <a:bodyPr/>
        <a:lstStyle/>
        <a:p>
          <a:endParaRPr lang="zh-CN" altLang="en-US"/>
        </a:p>
      </dgm:t>
    </dgm:pt>
    <dgm:pt modelId="{8C198E3C-94FF-441C-8DF2-C405500BA9F3}" type="pres">
      <dgm:prSet presAssocID="{15FC3721-B5ED-433E-9E36-81EC117FC528}" presName="Name1" presStyleCnt="0"/>
      <dgm:spPr/>
    </dgm:pt>
    <dgm:pt modelId="{DBA5AC76-07FC-43C3-B86C-AB4528851734}" type="pres">
      <dgm:prSet presAssocID="{15FC3721-B5ED-433E-9E36-81EC117FC528}" presName="cycle" presStyleCnt="0"/>
      <dgm:spPr/>
    </dgm:pt>
    <dgm:pt modelId="{38A1FC7D-366F-449B-95B5-9DF5AD5BCC00}" type="pres">
      <dgm:prSet presAssocID="{15FC3721-B5ED-433E-9E36-81EC117FC528}" presName="srcNode" presStyleLbl="node1" presStyleIdx="0" presStyleCnt="3"/>
      <dgm:spPr/>
    </dgm:pt>
    <dgm:pt modelId="{D339A8E6-1836-4114-83B7-C3A646F0CDA6}" type="pres">
      <dgm:prSet presAssocID="{15FC3721-B5ED-433E-9E36-81EC117FC528}" presName="conn" presStyleLbl="parChTrans1D2" presStyleIdx="0" presStyleCnt="1"/>
      <dgm:spPr/>
      <dgm:t>
        <a:bodyPr/>
        <a:lstStyle/>
        <a:p>
          <a:endParaRPr lang="zh-CN" altLang="en-US"/>
        </a:p>
      </dgm:t>
    </dgm:pt>
    <dgm:pt modelId="{6CA2BCC7-C442-4F57-B1B1-1EC006491ED0}" type="pres">
      <dgm:prSet presAssocID="{15FC3721-B5ED-433E-9E36-81EC117FC528}" presName="extraNode" presStyleLbl="node1" presStyleIdx="0" presStyleCnt="3"/>
      <dgm:spPr/>
    </dgm:pt>
    <dgm:pt modelId="{BE6C0878-9439-4B2B-BBFF-3423AE2CAB13}" type="pres">
      <dgm:prSet presAssocID="{15FC3721-B5ED-433E-9E36-81EC117FC528}" presName="dstNode" presStyleLbl="node1" presStyleIdx="0" presStyleCnt="3"/>
      <dgm:spPr/>
    </dgm:pt>
    <dgm:pt modelId="{777E5785-4405-4852-8A6E-5B1E125968CA}" type="pres">
      <dgm:prSet presAssocID="{D31A367C-C1D2-49F0-B751-D429A9A89BC0}" presName="text_1" presStyleLbl="node1" presStyleIdx="0" presStyleCnt="3">
        <dgm:presLayoutVars>
          <dgm:bulletEnabled val="1"/>
        </dgm:presLayoutVars>
      </dgm:prSet>
      <dgm:spPr/>
      <dgm:t>
        <a:bodyPr/>
        <a:lstStyle/>
        <a:p>
          <a:endParaRPr lang="zh-CN" altLang="en-US"/>
        </a:p>
      </dgm:t>
    </dgm:pt>
    <dgm:pt modelId="{DC8CCC4F-3695-44D9-8B33-653DB25749D0}" type="pres">
      <dgm:prSet presAssocID="{D31A367C-C1D2-49F0-B751-D429A9A89BC0}" presName="accent_1" presStyleCnt="0"/>
      <dgm:spPr/>
    </dgm:pt>
    <dgm:pt modelId="{7AF8FB02-04D9-4CEF-8E34-B53539AB19C8}" type="pres">
      <dgm:prSet presAssocID="{D31A367C-C1D2-49F0-B751-D429A9A89BC0}" presName="accentRepeatNode" presStyleLbl="solidFgAcc1" presStyleIdx="0" presStyleCnt="3"/>
      <dgm:spPr/>
    </dgm:pt>
    <dgm:pt modelId="{144CACDF-190E-4A7A-945A-8874BB0C81C5}" type="pres">
      <dgm:prSet presAssocID="{91D00859-F8EE-4C67-B382-BE3D9587CAE9}" presName="text_2" presStyleLbl="node1" presStyleIdx="1" presStyleCnt="3">
        <dgm:presLayoutVars>
          <dgm:bulletEnabled val="1"/>
        </dgm:presLayoutVars>
      </dgm:prSet>
      <dgm:spPr/>
      <dgm:t>
        <a:bodyPr/>
        <a:lstStyle/>
        <a:p>
          <a:endParaRPr lang="zh-CN" altLang="en-US"/>
        </a:p>
      </dgm:t>
    </dgm:pt>
    <dgm:pt modelId="{57F3D3A0-CC12-413A-BDD3-0A1686C14EA4}" type="pres">
      <dgm:prSet presAssocID="{91D00859-F8EE-4C67-B382-BE3D9587CAE9}" presName="accent_2" presStyleCnt="0"/>
      <dgm:spPr/>
    </dgm:pt>
    <dgm:pt modelId="{35DF6519-2F72-4437-A301-8C67FF2242E7}" type="pres">
      <dgm:prSet presAssocID="{91D00859-F8EE-4C67-B382-BE3D9587CAE9}" presName="accentRepeatNode" presStyleLbl="solidFgAcc1" presStyleIdx="1" presStyleCnt="3"/>
      <dgm:spPr/>
    </dgm:pt>
    <dgm:pt modelId="{AAA7AEC4-F4E4-475E-9B46-F5A23FA48DF3}" type="pres">
      <dgm:prSet presAssocID="{CA47FE74-F1DE-4F73-B187-07B83EC79224}" presName="text_3" presStyleLbl="node1" presStyleIdx="2" presStyleCnt="3">
        <dgm:presLayoutVars>
          <dgm:bulletEnabled val="1"/>
        </dgm:presLayoutVars>
      </dgm:prSet>
      <dgm:spPr/>
      <dgm:t>
        <a:bodyPr/>
        <a:lstStyle/>
        <a:p>
          <a:endParaRPr lang="zh-CN" altLang="en-US"/>
        </a:p>
      </dgm:t>
    </dgm:pt>
    <dgm:pt modelId="{5E815BD9-9202-4D09-B44F-6ACE34CB3E68}" type="pres">
      <dgm:prSet presAssocID="{CA47FE74-F1DE-4F73-B187-07B83EC79224}" presName="accent_3" presStyleCnt="0"/>
      <dgm:spPr/>
    </dgm:pt>
    <dgm:pt modelId="{8568C7A7-7A1A-435F-B990-D6CD3596B99F}" type="pres">
      <dgm:prSet presAssocID="{CA47FE74-F1DE-4F73-B187-07B83EC79224}" presName="accentRepeatNode" presStyleLbl="solidFgAcc1" presStyleIdx="2" presStyleCnt="3"/>
      <dgm:spPr/>
    </dgm:pt>
  </dgm:ptLst>
  <dgm:cxnLst>
    <dgm:cxn modelId="{65D6BCA1-7BE9-4121-80D3-DD8047BF98B7}" type="presOf" srcId="{CA47FE74-F1DE-4F73-B187-07B83EC79224}" destId="{AAA7AEC4-F4E4-475E-9B46-F5A23FA48DF3}" srcOrd="0" destOrd="0" presId="urn:microsoft.com/office/officeart/2008/layout/VerticalCurvedList"/>
    <dgm:cxn modelId="{F3795AC0-F464-45C2-AD21-CEF5F662A90A}" srcId="{15FC3721-B5ED-433E-9E36-81EC117FC528}" destId="{91D00859-F8EE-4C67-B382-BE3D9587CAE9}" srcOrd="1" destOrd="0" parTransId="{45275DE7-F0B4-4E69-B4BF-2C2DDB28E0F5}" sibTransId="{1632F6F6-7BFB-4016-B201-D83481BD5AF7}"/>
    <dgm:cxn modelId="{A76B7903-7CEB-45A2-869E-57F701DAE089}" srcId="{15FC3721-B5ED-433E-9E36-81EC117FC528}" destId="{CA47FE74-F1DE-4F73-B187-07B83EC79224}" srcOrd="2" destOrd="0" parTransId="{D3BCC538-6CB2-453D-B495-DC0D2FB8863F}" sibTransId="{EFD94658-0A12-49E3-9EFC-194590308727}"/>
    <dgm:cxn modelId="{0E857A8E-8E7B-4841-BBD5-374154516072}" type="presOf" srcId="{D31A367C-C1D2-49F0-B751-D429A9A89BC0}" destId="{777E5785-4405-4852-8A6E-5B1E125968CA}" srcOrd="0" destOrd="0" presId="urn:microsoft.com/office/officeart/2008/layout/VerticalCurvedList"/>
    <dgm:cxn modelId="{56384847-BA43-48D2-80D0-9733182E77AE}" srcId="{15FC3721-B5ED-433E-9E36-81EC117FC528}" destId="{D31A367C-C1D2-49F0-B751-D429A9A89BC0}" srcOrd="0" destOrd="0" parTransId="{FBC4AEAA-8BDF-4A85-8617-8BE9DF179FEE}" sibTransId="{01FDFEA8-024A-4C6E-81A3-BC967625289B}"/>
    <dgm:cxn modelId="{A3573DA1-6317-4E11-8329-3435CC15EEFC}" type="presOf" srcId="{01FDFEA8-024A-4C6E-81A3-BC967625289B}" destId="{D339A8E6-1836-4114-83B7-C3A646F0CDA6}" srcOrd="0" destOrd="0" presId="urn:microsoft.com/office/officeart/2008/layout/VerticalCurvedList"/>
    <dgm:cxn modelId="{9C48E2EE-4F66-4866-9DCC-D9467A4544D7}" type="presOf" srcId="{91D00859-F8EE-4C67-B382-BE3D9587CAE9}" destId="{144CACDF-190E-4A7A-945A-8874BB0C81C5}" srcOrd="0" destOrd="0" presId="urn:microsoft.com/office/officeart/2008/layout/VerticalCurvedList"/>
    <dgm:cxn modelId="{BFDD592A-04F4-4340-980C-7215D3E52171}" type="presOf" srcId="{15FC3721-B5ED-433E-9E36-81EC117FC528}" destId="{996D6FD7-AEB6-487A-8429-91B3882678BD}" srcOrd="0" destOrd="0" presId="urn:microsoft.com/office/officeart/2008/layout/VerticalCurvedList"/>
    <dgm:cxn modelId="{6C1C5311-E4D7-487D-B312-F13B3361B02E}" type="presParOf" srcId="{996D6FD7-AEB6-487A-8429-91B3882678BD}" destId="{8C198E3C-94FF-441C-8DF2-C405500BA9F3}" srcOrd="0" destOrd="0" presId="urn:microsoft.com/office/officeart/2008/layout/VerticalCurvedList"/>
    <dgm:cxn modelId="{DB032B6A-128A-49FF-A1B8-526629F8B46C}" type="presParOf" srcId="{8C198E3C-94FF-441C-8DF2-C405500BA9F3}" destId="{DBA5AC76-07FC-43C3-B86C-AB4528851734}" srcOrd="0" destOrd="0" presId="urn:microsoft.com/office/officeart/2008/layout/VerticalCurvedList"/>
    <dgm:cxn modelId="{C8CA8BBF-77C3-49CA-8085-79CA9D4AEAF7}" type="presParOf" srcId="{DBA5AC76-07FC-43C3-B86C-AB4528851734}" destId="{38A1FC7D-366F-449B-95B5-9DF5AD5BCC00}" srcOrd="0" destOrd="0" presId="urn:microsoft.com/office/officeart/2008/layout/VerticalCurvedList"/>
    <dgm:cxn modelId="{2F61BBFC-188D-46A8-A357-22E33D4651E1}" type="presParOf" srcId="{DBA5AC76-07FC-43C3-B86C-AB4528851734}" destId="{D339A8E6-1836-4114-83B7-C3A646F0CDA6}" srcOrd="1" destOrd="0" presId="urn:microsoft.com/office/officeart/2008/layout/VerticalCurvedList"/>
    <dgm:cxn modelId="{A3BB2BC5-FF7B-4706-93AC-D9059AE64CAD}" type="presParOf" srcId="{DBA5AC76-07FC-43C3-B86C-AB4528851734}" destId="{6CA2BCC7-C442-4F57-B1B1-1EC006491ED0}" srcOrd="2" destOrd="0" presId="urn:microsoft.com/office/officeart/2008/layout/VerticalCurvedList"/>
    <dgm:cxn modelId="{EB2FAADB-0C9D-4BB0-B4A0-D5E32A593E68}" type="presParOf" srcId="{DBA5AC76-07FC-43C3-B86C-AB4528851734}" destId="{BE6C0878-9439-4B2B-BBFF-3423AE2CAB13}" srcOrd="3" destOrd="0" presId="urn:microsoft.com/office/officeart/2008/layout/VerticalCurvedList"/>
    <dgm:cxn modelId="{2974F8A2-5EB6-4B8E-8A1B-C1C4E27D3358}" type="presParOf" srcId="{8C198E3C-94FF-441C-8DF2-C405500BA9F3}" destId="{777E5785-4405-4852-8A6E-5B1E125968CA}" srcOrd="1" destOrd="0" presId="urn:microsoft.com/office/officeart/2008/layout/VerticalCurvedList"/>
    <dgm:cxn modelId="{9E2B0BCA-C1F3-4AA7-9B73-A39FA490187C}" type="presParOf" srcId="{8C198E3C-94FF-441C-8DF2-C405500BA9F3}" destId="{DC8CCC4F-3695-44D9-8B33-653DB25749D0}" srcOrd="2" destOrd="0" presId="urn:microsoft.com/office/officeart/2008/layout/VerticalCurvedList"/>
    <dgm:cxn modelId="{2A725EC4-98B6-40E0-A394-2ACB61097477}" type="presParOf" srcId="{DC8CCC4F-3695-44D9-8B33-653DB25749D0}" destId="{7AF8FB02-04D9-4CEF-8E34-B53539AB19C8}" srcOrd="0" destOrd="0" presId="urn:microsoft.com/office/officeart/2008/layout/VerticalCurvedList"/>
    <dgm:cxn modelId="{591F4A10-046E-4DEC-9533-61F47CB1E925}" type="presParOf" srcId="{8C198E3C-94FF-441C-8DF2-C405500BA9F3}" destId="{144CACDF-190E-4A7A-945A-8874BB0C81C5}" srcOrd="3" destOrd="0" presId="urn:microsoft.com/office/officeart/2008/layout/VerticalCurvedList"/>
    <dgm:cxn modelId="{0FA13E2C-FD51-4FB7-90EC-5E8DBBA3C11F}" type="presParOf" srcId="{8C198E3C-94FF-441C-8DF2-C405500BA9F3}" destId="{57F3D3A0-CC12-413A-BDD3-0A1686C14EA4}" srcOrd="4" destOrd="0" presId="urn:microsoft.com/office/officeart/2008/layout/VerticalCurvedList"/>
    <dgm:cxn modelId="{16783BC0-A604-452F-9297-B7A06ADDA7B8}" type="presParOf" srcId="{57F3D3A0-CC12-413A-BDD3-0A1686C14EA4}" destId="{35DF6519-2F72-4437-A301-8C67FF2242E7}" srcOrd="0" destOrd="0" presId="urn:microsoft.com/office/officeart/2008/layout/VerticalCurvedList"/>
    <dgm:cxn modelId="{7AD4DF60-11B4-4BBE-885D-C543E856B69D}" type="presParOf" srcId="{8C198E3C-94FF-441C-8DF2-C405500BA9F3}" destId="{AAA7AEC4-F4E4-475E-9B46-F5A23FA48DF3}" srcOrd="5" destOrd="0" presId="urn:microsoft.com/office/officeart/2008/layout/VerticalCurvedList"/>
    <dgm:cxn modelId="{1D5D7D5B-E0BF-48B7-A534-CCA5FFCDF2C0}" type="presParOf" srcId="{8C198E3C-94FF-441C-8DF2-C405500BA9F3}" destId="{5E815BD9-9202-4D09-B44F-6ACE34CB3E68}" srcOrd="6" destOrd="0" presId="urn:microsoft.com/office/officeart/2008/layout/VerticalCurvedList"/>
    <dgm:cxn modelId="{30FC5298-858A-4B69-8F46-F7FECD0E7B0B}" type="presParOf" srcId="{5E815BD9-9202-4D09-B44F-6ACE34CB3E68}" destId="{8568C7A7-7A1A-435F-B990-D6CD3596B9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9A8E6-1836-4114-83B7-C3A646F0CDA6}">
      <dsp:nvSpPr>
        <dsp:cNvPr id="0" name=""/>
        <dsp:cNvSpPr/>
      </dsp:nvSpPr>
      <dsp:spPr>
        <a:xfrm>
          <a:off x="-3111872" y="-479034"/>
          <a:ext cx="3711756" cy="3711756"/>
        </a:xfrm>
        <a:prstGeom prst="blockArc">
          <a:avLst>
            <a:gd name="adj1" fmla="val 18900000"/>
            <a:gd name="adj2" fmla="val 2700000"/>
            <a:gd name="adj3" fmla="val 582"/>
          </a:avLst>
        </a:pr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7E5785-4405-4852-8A6E-5B1E125968CA}">
      <dsp:nvSpPr>
        <dsp:cNvPr id="0" name=""/>
        <dsp:cNvSpPr/>
      </dsp:nvSpPr>
      <dsp:spPr>
        <a:xfrm>
          <a:off x="385721" y="275368"/>
          <a:ext cx="3470915" cy="550737"/>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7148" tIns="68580" rIns="68580" bIns="68580" numCol="1" spcCol="1270" anchor="ctr" anchorCtr="0">
          <a:noAutofit/>
        </a:bodyPr>
        <a:lstStyle/>
        <a:p>
          <a:pPr lvl="0" algn="l" defTabSz="1200150">
            <a:lnSpc>
              <a:spcPct val="90000"/>
            </a:lnSpc>
            <a:spcBef>
              <a:spcPct val="0"/>
            </a:spcBef>
            <a:spcAft>
              <a:spcPct val="35000"/>
            </a:spcAft>
          </a:pPr>
          <a:r>
            <a:rPr lang="en-US" altLang="zh-CN" sz="2700" kern="1200" dirty="0" smtClean="0"/>
            <a:t>RFID</a:t>
          </a:r>
          <a:endParaRPr lang="zh-CN" altLang="en-US" sz="2700" kern="1200" dirty="0"/>
        </a:p>
      </dsp:txBody>
      <dsp:txXfrm>
        <a:off x="385721" y="275368"/>
        <a:ext cx="3470915" cy="550737"/>
      </dsp:txXfrm>
    </dsp:sp>
    <dsp:sp modelId="{7AF8FB02-04D9-4CEF-8E34-B53539AB19C8}">
      <dsp:nvSpPr>
        <dsp:cNvPr id="0" name=""/>
        <dsp:cNvSpPr/>
      </dsp:nvSpPr>
      <dsp:spPr>
        <a:xfrm>
          <a:off x="41510" y="206526"/>
          <a:ext cx="688422" cy="688422"/>
        </a:xfrm>
        <a:prstGeom prst="ellipse">
          <a:avLst/>
        </a:prstGeom>
        <a:solidFill>
          <a:schemeClr val="lt1">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CACDF-190E-4A7A-945A-8874BB0C81C5}">
      <dsp:nvSpPr>
        <dsp:cNvPr id="0" name=""/>
        <dsp:cNvSpPr/>
      </dsp:nvSpPr>
      <dsp:spPr>
        <a:xfrm>
          <a:off x="585914" y="1101475"/>
          <a:ext cx="3270722" cy="550737"/>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7148" tIns="68580" rIns="68580" bIns="68580" numCol="1" spcCol="1270" anchor="ctr" anchorCtr="0">
          <a:noAutofit/>
        </a:bodyPr>
        <a:lstStyle/>
        <a:p>
          <a:pPr lvl="0" algn="l" defTabSz="1200150">
            <a:lnSpc>
              <a:spcPct val="90000"/>
            </a:lnSpc>
            <a:spcBef>
              <a:spcPct val="0"/>
            </a:spcBef>
            <a:spcAft>
              <a:spcPct val="35000"/>
            </a:spcAft>
          </a:pPr>
          <a:r>
            <a:rPr lang="en-US" altLang="zh-CN" sz="2700" kern="1200" dirty="0" smtClean="0"/>
            <a:t>BLUETOOTH</a:t>
          </a:r>
          <a:endParaRPr lang="zh-CN" altLang="en-US" sz="2700" kern="1200" dirty="0"/>
        </a:p>
      </dsp:txBody>
      <dsp:txXfrm>
        <a:off x="585914" y="1101475"/>
        <a:ext cx="3270722" cy="550737"/>
      </dsp:txXfrm>
    </dsp:sp>
    <dsp:sp modelId="{35DF6519-2F72-4437-A301-8C67FF2242E7}">
      <dsp:nvSpPr>
        <dsp:cNvPr id="0" name=""/>
        <dsp:cNvSpPr/>
      </dsp:nvSpPr>
      <dsp:spPr>
        <a:xfrm>
          <a:off x="241703" y="1032633"/>
          <a:ext cx="688422" cy="688422"/>
        </a:xfrm>
        <a:prstGeom prst="ellipse">
          <a:avLst/>
        </a:prstGeom>
        <a:solidFill>
          <a:schemeClr val="lt1">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A7AEC4-F4E4-475E-9B46-F5A23FA48DF3}">
      <dsp:nvSpPr>
        <dsp:cNvPr id="0" name=""/>
        <dsp:cNvSpPr/>
      </dsp:nvSpPr>
      <dsp:spPr>
        <a:xfrm>
          <a:off x="385721" y="1927581"/>
          <a:ext cx="3470915" cy="550737"/>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7148"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视觉路标</a:t>
          </a:r>
          <a:endParaRPr lang="zh-CN" altLang="en-US" sz="2700" kern="1200" dirty="0"/>
        </a:p>
      </dsp:txBody>
      <dsp:txXfrm>
        <a:off x="385721" y="1927581"/>
        <a:ext cx="3470915" cy="550737"/>
      </dsp:txXfrm>
    </dsp:sp>
    <dsp:sp modelId="{8568C7A7-7A1A-435F-B990-D6CD3596B99F}">
      <dsp:nvSpPr>
        <dsp:cNvPr id="0" name=""/>
        <dsp:cNvSpPr/>
      </dsp:nvSpPr>
      <dsp:spPr>
        <a:xfrm>
          <a:off x="41510" y="1858739"/>
          <a:ext cx="688422" cy="688422"/>
        </a:xfrm>
        <a:prstGeom prst="ellipse">
          <a:avLst/>
        </a:prstGeom>
        <a:solidFill>
          <a:schemeClr val="lt1">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01EA1-A3F6-4D54-8A97-21BE73B84E43}" type="datetimeFigureOut">
              <a:rPr lang="zh-CN" altLang="en-US" smtClean="0"/>
              <a:t>2014/6/3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ADDE9-4957-474B-B254-46C0A25606BD}" type="slidenum">
              <a:rPr lang="zh-CN" altLang="en-US" smtClean="0"/>
              <a:t>‹#›</a:t>
            </a:fld>
            <a:endParaRPr lang="zh-CN" altLang="en-US"/>
          </a:p>
        </p:txBody>
      </p:sp>
    </p:spTree>
    <p:extLst>
      <p:ext uri="{BB962C8B-B14F-4D97-AF65-F5344CB8AC3E}">
        <p14:creationId xmlns:p14="http://schemas.microsoft.com/office/powerpoint/2010/main" val="113521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ADDE9-4957-474B-B254-46C0A25606BD}" type="slidenum">
              <a:rPr lang="zh-CN" altLang="en-US" smtClean="0"/>
              <a:t>6</a:t>
            </a:fld>
            <a:endParaRPr lang="zh-CN" altLang="en-US"/>
          </a:p>
        </p:txBody>
      </p:sp>
    </p:spTree>
    <p:extLst>
      <p:ext uri="{BB962C8B-B14F-4D97-AF65-F5344CB8AC3E}">
        <p14:creationId xmlns:p14="http://schemas.microsoft.com/office/powerpoint/2010/main" val="12065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如若需要实现导航目的，可用单片机通过驱动电路带动电机，软件编程实现方向指引。</a:t>
            </a:r>
            <a:endParaRPr lang="zh-CN" altLang="en-US" dirty="0"/>
          </a:p>
        </p:txBody>
      </p:sp>
      <p:sp>
        <p:nvSpPr>
          <p:cNvPr id="4" name="灯片编号占位符 3"/>
          <p:cNvSpPr>
            <a:spLocks noGrp="1"/>
          </p:cNvSpPr>
          <p:nvPr>
            <p:ph type="sldNum" sz="quarter" idx="10"/>
          </p:nvPr>
        </p:nvSpPr>
        <p:spPr/>
        <p:txBody>
          <a:bodyPr/>
          <a:lstStyle/>
          <a:p>
            <a:fld id="{EE92E9D5-A4C3-407B-95C5-4CC13C576D30}" type="slidenum">
              <a:rPr lang="zh-CN" altLang="en-US" smtClean="0"/>
              <a:t>29</a:t>
            </a:fld>
            <a:endParaRPr lang="zh-CN" altLang="en-US"/>
          </a:p>
        </p:txBody>
      </p:sp>
    </p:spTree>
    <p:extLst>
      <p:ext uri="{BB962C8B-B14F-4D97-AF65-F5344CB8AC3E}">
        <p14:creationId xmlns:p14="http://schemas.microsoft.com/office/powerpoint/2010/main" val="168597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92E9D5-A4C3-407B-95C5-4CC13C576D30}" type="slidenum">
              <a:rPr lang="zh-CN" altLang="en-US" smtClean="0"/>
              <a:t>30</a:t>
            </a:fld>
            <a:endParaRPr lang="zh-CN" altLang="en-US"/>
          </a:p>
        </p:txBody>
      </p:sp>
    </p:spTree>
    <p:extLst>
      <p:ext uri="{BB962C8B-B14F-4D97-AF65-F5344CB8AC3E}">
        <p14:creationId xmlns:p14="http://schemas.microsoft.com/office/powerpoint/2010/main" val="202610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2014/6/2</a:t>
            </a:r>
            <a:endParaRPr lang="zh-CN" altLang="en-US"/>
          </a:p>
        </p:txBody>
      </p:sp>
      <p:sp>
        <p:nvSpPr>
          <p:cNvPr id="5" name="Footer Placeholder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Slide Number Placeholder 5"/>
          <p:cNvSpPr>
            <a:spLocks noGrp="1"/>
          </p:cNvSpPr>
          <p:nvPr>
            <p:ph type="sldNum" sz="quarter" idx="12"/>
          </p:nvPr>
        </p:nvSpPr>
        <p:spPr/>
        <p:txBody>
          <a:bodyPr/>
          <a:lstStyle/>
          <a:p>
            <a:fld id="{B6799943-76D3-419E-8D56-52044A5CC2F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458761"/>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2014/6/2</a:t>
            </a:r>
            <a:endParaRPr lang="zh-CN" altLang="en-US"/>
          </a:p>
        </p:txBody>
      </p:sp>
      <p:sp>
        <p:nvSpPr>
          <p:cNvPr id="5" name="Footer Placeholder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Slide Number Placeholder 5"/>
          <p:cNvSpPr>
            <a:spLocks noGrp="1"/>
          </p:cNvSpPr>
          <p:nvPr>
            <p:ph type="sldNum" sz="quarter" idx="12"/>
          </p:nvPr>
        </p:nvSpPr>
        <p:spPr/>
        <p:txBody>
          <a:bodyPr/>
          <a:lstStyle/>
          <a:p>
            <a:fld id="{B6799943-76D3-419E-8D56-52044A5CC2F9}" type="slidenum">
              <a:rPr lang="zh-CN" altLang="en-US" smtClean="0"/>
              <a:t>‹#›</a:t>
            </a:fld>
            <a:endParaRPr lang="zh-CN" altLang="en-US"/>
          </a:p>
        </p:txBody>
      </p:sp>
    </p:spTree>
    <p:extLst>
      <p:ext uri="{BB962C8B-B14F-4D97-AF65-F5344CB8AC3E}">
        <p14:creationId xmlns:p14="http://schemas.microsoft.com/office/powerpoint/2010/main" val="3606310350"/>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2014/6/2</a:t>
            </a:r>
            <a:endParaRPr lang="zh-CN" altLang="en-US"/>
          </a:p>
        </p:txBody>
      </p:sp>
      <p:sp>
        <p:nvSpPr>
          <p:cNvPr id="5" name="Footer Placeholder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Slide Number Placeholder 5"/>
          <p:cNvSpPr>
            <a:spLocks noGrp="1"/>
          </p:cNvSpPr>
          <p:nvPr>
            <p:ph type="sldNum" sz="quarter" idx="12"/>
          </p:nvPr>
        </p:nvSpPr>
        <p:spPr/>
        <p:txBody>
          <a:bodyPr/>
          <a:lstStyle/>
          <a:p>
            <a:fld id="{B6799943-76D3-419E-8D56-52044A5CC2F9}" type="slidenum">
              <a:rPr lang="zh-CN" altLang="en-US" smtClean="0"/>
              <a:t>‹#›</a:t>
            </a:fld>
            <a:endParaRPr lang="zh-CN" altLang="en-US"/>
          </a:p>
        </p:txBody>
      </p:sp>
    </p:spTree>
    <p:extLst>
      <p:ext uri="{BB962C8B-B14F-4D97-AF65-F5344CB8AC3E}">
        <p14:creationId xmlns:p14="http://schemas.microsoft.com/office/powerpoint/2010/main" val="3246497666"/>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2014/6/2</a:t>
            </a:r>
            <a:endParaRPr lang="zh-CN" altLang="en-US"/>
          </a:p>
        </p:txBody>
      </p:sp>
      <p:sp>
        <p:nvSpPr>
          <p:cNvPr id="5" name="Footer Placeholder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Slide Number Placeholder 5"/>
          <p:cNvSpPr>
            <a:spLocks noGrp="1"/>
          </p:cNvSpPr>
          <p:nvPr>
            <p:ph type="sldNum" sz="quarter" idx="12"/>
          </p:nvPr>
        </p:nvSpPr>
        <p:spPr/>
        <p:txBody>
          <a:bodyPr/>
          <a:lstStyle/>
          <a:p>
            <a:fld id="{B6799943-76D3-419E-8D56-52044A5CC2F9}" type="slidenum">
              <a:rPr lang="zh-CN" altLang="en-US" smtClean="0"/>
              <a:t>‹#›</a:t>
            </a:fld>
            <a:endParaRPr lang="zh-CN" altLang="en-US"/>
          </a:p>
        </p:txBody>
      </p:sp>
    </p:spTree>
    <p:extLst>
      <p:ext uri="{BB962C8B-B14F-4D97-AF65-F5344CB8AC3E}">
        <p14:creationId xmlns:p14="http://schemas.microsoft.com/office/powerpoint/2010/main" val="1445220726"/>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2014/6/2</a:t>
            </a:r>
            <a:endParaRPr lang="zh-CN" altLang="en-US"/>
          </a:p>
        </p:txBody>
      </p:sp>
      <p:sp>
        <p:nvSpPr>
          <p:cNvPr id="5" name="Footer Placeholder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Slide Number Placeholder 5"/>
          <p:cNvSpPr>
            <a:spLocks noGrp="1"/>
          </p:cNvSpPr>
          <p:nvPr>
            <p:ph type="sldNum" sz="quarter" idx="12"/>
          </p:nvPr>
        </p:nvSpPr>
        <p:spPr/>
        <p:txBody>
          <a:bodyPr/>
          <a:lstStyle/>
          <a:p>
            <a:fld id="{B6799943-76D3-419E-8D56-52044A5CC2F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6972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2014/6/2</a:t>
            </a:r>
            <a:endParaRPr lang="zh-CN" altLang="en-US"/>
          </a:p>
        </p:txBody>
      </p:sp>
      <p:sp>
        <p:nvSpPr>
          <p:cNvPr id="6" name="Footer Placeholder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Slide Number Placeholder 6"/>
          <p:cNvSpPr>
            <a:spLocks noGrp="1"/>
          </p:cNvSpPr>
          <p:nvPr>
            <p:ph type="sldNum" sz="quarter" idx="12"/>
          </p:nvPr>
        </p:nvSpPr>
        <p:spPr/>
        <p:txBody>
          <a:bodyPr/>
          <a:lstStyle/>
          <a:p>
            <a:fld id="{B6799943-76D3-419E-8D56-52044A5CC2F9}" type="slidenum">
              <a:rPr lang="zh-CN" altLang="en-US" smtClean="0"/>
              <a:t>‹#›</a:t>
            </a:fld>
            <a:endParaRPr lang="zh-CN" altLang="en-US"/>
          </a:p>
        </p:txBody>
      </p:sp>
    </p:spTree>
    <p:extLst>
      <p:ext uri="{BB962C8B-B14F-4D97-AF65-F5344CB8AC3E}">
        <p14:creationId xmlns:p14="http://schemas.microsoft.com/office/powerpoint/2010/main" val="1129486493"/>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2014/6/2</a:t>
            </a:r>
            <a:endParaRPr lang="zh-CN" altLang="en-US"/>
          </a:p>
        </p:txBody>
      </p:sp>
      <p:sp>
        <p:nvSpPr>
          <p:cNvPr id="8" name="Footer Placeholder 7"/>
          <p:cNvSpPr>
            <a:spLocks noGrp="1"/>
          </p:cNvSpPr>
          <p:nvPr>
            <p:ph type="ftr" sz="quarter" idx="11"/>
          </p:nvPr>
        </p:nvSpPr>
        <p:spPr/>
        <p:txBody>
          <a:bodyPr/>
          <a:lstStyle/>
          <a:p>
            <a:r>
              <a:rPr lang="zh-CN" altLang="en-US" smtClean="0"/>
              <a:t>东南大学仪器科学与工程学院 </a:t>
            </a:r>
            <a:endParaRPr lang="zh-CN" altLang="en-US"/>
          </a:p>
        </p:txBody>
      </p:sp>
      <p:sp>
        <p:nvSpPr>
          <p:cNvPr id="9" name="Slide Number Placeholder 8"/>
          <p:cNvSpPr>
            <a:spLocks noGrp="1"/>
          </p:cNvSpPr>
          <p:nvPr>
            <p:ph type="sldNum" sz="quarter" idx="12"/>
          </p:nvPr>
        </p:nvSpPr>
        <p:spPr/>
        <p:txBody>
          <a:bodyPr/>
          <a:lstStyle/>
          <a:p>
            <a:fld id="{B6799943-76D3-419E-8D56-52044A5CC2F9}" type="slidenum">
              <a:rPr lang="zh-CN" altLang="en-US" smtClean="0"/>
              <a:t>‹#›</a:t>
            </a:fld>
            <a:endParaRPr lang="zh-CN" altLang="en-US"/>
          </a:p>
        </p:txBody>
      </p:sp>
    </p:spTree>
    <p:extLst>
      <p:ext uri="{BB962C8B-B14F-4D97-AF65-F5344CB8AC3E}">
        <p14:creationId xmlns:p14="http://schemas.microsoft.com/office/powerpoint/2010/main" val="365017457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r>
              <a:rPr lang="en-US" altLang="zh-CN" smtClean="0"/>
              <a:t>2014/6/2</a:t>
            </a:r>
            <a:endParaRPr lang="zh-CN" altLang="en-US"/>
          </a:p>
        </p:txBody>
      </p:sp>
      <p:sp>
        <p:nvSpPr>
          <p:cNvPr id="4" name="Footer Placeholder 3"/>
          <p:cNvSpPr>
            <a:spLocks noGrp="1"/>
          </p:cNvSpPr>
          <p:nvPr>
            <p:ph type="ftr" sz="quarter" idx="11"/>
          </p:nvPr>
        </p:nvSpPr>
        <p:spPr/>
        <p:txBody>
          <a:bodyPr/>
          <a:lstStyle/>
          <a:p>
            <a:r>
              <a:rPr lang="zh-CN" altLang="en-US" smtClean="0"/>
              <a:t>东南大学仪器科学与工程学院 </a:t>
            </a:r>
            <a:endParaRPr lang="zh-CN" altLang="en-US"/>
          </a:p>
        </p:txBody>
      </p:sp>
      <p:sp>
        <p:nvSpPr>
          <p:cNvPr id="5" name="Slide Number Placeholder 4"/>
          <p:cNvSpPr>
            <a:spLocks noGrp="1"/>
          </p:cNvSpPr>
          <p:nvPr>
            <p:ph type="sldNum" sz="quarter" idx="12"/>
          </p:nvPr>
        </p:nvSpPr>
        <p:spPr/>
        <p:txBody>
          <a:bodyPr/>
          <a:lstStyle/>
          <a:p>
            <a:fld id="{B6799943-76D3-419E-8D56-52044A5CC2F9}" type="slidenum">
              <a:rPr lang="zh-CN" altLang="en-US" smtClean="0"/>
              <a:t>‹#›</a:t>
            </a:fld>
            <a:endParaRPr lang="zh-CN" altLang="en-US"/>
          </a:p>
        </p:txBody>
      </p:sp>
    </p:spTree>
    <p:extLst>
      <p:ext uri="{BB962C8B-B14F-4D97-AF65-F5344CB8AC3E}">
        <p14:creationId xmlns:p14="http://schemas.microsoft.com/office/powerpoint/2010/main" val="2559320064"/>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smtClean="0"/>
              <a:t>2014/6/2</a:t>
            </a: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zh-CN" altLang="en-US" smtClean="0"/>
              <a:t>东南大学仪器科学与工程学院 </a:t>
            </a:r>
            <a:endParaRPr lang="zh-CN" altLang="en-US"/>
          </a:p>
        </p:txBody>
      </p:sp>
      <p:sp>
        <p:nvSpPr>
          <p:cNvPr id="9" name="Slide Number Placeholder 8"/>
          <p:cNvSpPr>
            <a:spLocks noGrp="1"/>
          </p:cNvSpPr>
          <p:nvPr>
            <p:ph type="sldNum" sz="quarter" idx="12"/>
          </p:nvPr>
        </p:nvSpPr>
        <p:spPr/>
        <p:txBody>
          <a:bodyPr/>
          <a:lstStyle/>
          <a:p>
            <a:fld id="{B6799943-76D3-419E-8D56-52044A5CC2F9}" type="slidenum">
              <a:rPr lang="zh-CN" altLang="en-US" smtClean="0"/>
              <a:t>‹#›</a:t>
            </a:fld>
            <a:endParaRPr lang="zh-CN" altLang="en-US"/>
          </a:p>
        </p:txBody>
      </p:sp>
    </p:spTree>
    <p:extLst>
      <p:ext uri="{BB962C8B-B14F-4D97-AF65-F5344CB8AC3E}">
        <p14:creationId xmlns:p14="http://schemas.microsoft.com/office/powerpoint/2010/main" val="456446304"/>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ltLang="zh-CN" smtClean="0"/>
              <a:t>2014/6/2</a:t>
            </a:r>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zh-CN" altLang="en-US" smtClean="0"/>
              <a:t>东南大学仪器科学与工程学院 </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99943-76D3-419E-8D56-52044A5CC2F9}" type="slidenum">
              <a:rPr lang="zh-CN" altLang="en-US" smtClean="0"/>
              <a:t>‹#›</a:t>
            </a:fld>
            <a:endParaRPr lang="zh-CN" altLang="en-US"/>
          </a:p>
        </p:txBody>
      </p:sp>
    </p:spTree>
    <p:extLst>
      <p:ext uri="{BB962C8B-B14F-4D97-AF65-F5344CB8AC3E}">
        <p14:creationId xmlns:p14="http://schemas.microsoft.com/office/powerpoint/2010/main" val="16980424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2014/6/2</a:t>
            </a:r>
            <a:endParaRPr lang="zh-CN" altLang="en-US"/>
          </a:p>
        </p:txBody>
      </p:sp>
      <p:sp>
        <p:nvSpPr>
          <p:cNvPr id="6" name="Footer Placeholder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Slide Number Placeholder 6"/>
          <p:cNvSpPr>
            <a:spLocks noGrp="1"/>
          </p:cNvSpPr>
          <p:nvPr>
            <p:ph type="sldNum" sz="quarter" idx="12"/>
          </p:nvPr>
        </p:nvSpPr>
        <p:spPr/>
        <p:txBody>
          <a:bodyPr/>
          <a:lstStyle/>
          <a:p>
            <a:fld id="{B6799943-76D3-419E-8D56-52044A5CC2F9}" type="slidenum">
              <a:rPr lang="zh-CN" altLang="en-US" smtClean="0"/>
              <a:t>‹#›</a:t>
            </a:fld>
            <a:endParaRPr lang="zh-CN" altLang="en-US"/>
          </a:p>
        </p:txBody>
      </p:sp>
    </p:spTree>
    <p:extLst>
      <p:ext uri="{BB962C8B-B14F-4D97-AF65-F5344CB8AC3E}">
        <p14:creationId xmlns:p14="http://schemas.microsoft.com/office/powerpoint/2010/main" val="2052666575"/>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ltLang="zh-CN" smtClean="0"/>
              <a:t>2014/6/2</a:t>
            </a:r>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zh-CN" altLang="en-US" smtClean="0"/>
              <a:t>东南大学仪器科学与工程学院 </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99943-76D3-419E-8D56-52044A5CC2F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5733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fade thruBlk="1"/>
  </p:transition>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室内定位技术研究</a:t>
            </a:r>
            <a:endParaRPr lang="zh-CN" altLang="en-US" dirty="0"/>
          </a:p>
        </p:txBody>
      </p:sp>
      <p:sp>
        <p:nvSpPr>
          <p:cNvPr id="3" name="副标题 2"/>
          <p:cNvSpPr>
            <a:spLocks noGrp="1"/>
          </p:cNvSpPr>
          <p:nvPr>
            <p:ph type="subTitle" idx="1"/>
          </p:nvPr>
        </p:nvSpPr>
        <p:spPr/>
        <p:txBody>
          <a:bodyPr>
            <a:normAutofit/>
          </a:bodyPr>
          <a:lstStyle/>
          <a:p>
            <a:pPr algn="r"/>
            <a:r>
              <a:rPr lang="zh-CN" altLang="en-US" sz="1800" dirty="0" smtClean="0">
                <a:solidFill>
                  <a:schemeClr val="tx1"/>
                </a:solidFill>
                <a:latin typeface="Adobe 黑体 Std R" panose="020B0400000000000000" pitchFamily="34" charset="-122"/>
                <a:ea typeface="Adobe 黑体 Std R" panose="020B0400000000000000" pitchFamily="34" charset="-122"/>
              </a:rPr>
              <a:t>仪器科学与工程学院 </a:t>
            </a:r>
            <a:r>
              <a:rPr lang="en-US" altLang="zh-CN" sz="1800" dirty="0" smtClean="0">
                <a:solidFill>
                  <a:schemeClr val="tx1"/>
                </a:solidFill>
                <a:latin typeface="Adobe 黑体 Std R" panose="020B0400000000000000" pitchFamily="34" charset="-122"/>
                <a:ea typeface="Adobe 黑体 Std R" panose="020B0400000000000000" pitchFamily="34" charset="-122"/>
              </a:rPr>
              <a:t>22011311</a:t>
            </a:r>
            <a:r>
              <a:rPr lang="zh-CN" altLang="en-US" sz="1800" dirty="0" smtClean="0">
                <a:solidFill>
                  <a:schemeClr val="tx1"/>
                </a:solidFill>
                <a:latin typeface="Adobe 黑体 Std R" panose="020B0400000000000000" pitchFamily="34" charset="-122"/>
                <a:ea typeface="Adobe 黑体 Std R" panose="020B0400000000000000" pitchFamily="34" charset="-122"/>
              </a:rPr>
              <a:t> 刘森林</a:t>
            </a:r>
            <a:endParaRPr lang="en-US" altLang="zh-CN" sz="1800" dirty="0">
              <a:solidFill>
                <a:schemeClr val="tx1"/>
              </a:solidFill>
              <a:latin typeface="Adobe 黑体 Std R" panose="020B0400000000000000" pitchFamily="34" charset="-122"/>
              <a:ea typeface="Adobe 黑体 Std R" panose="020B0400000000000000" pitchFamily="34" charset="-122"/>
            </a:endParaRPr>
          </a:p>
          <a:p>
            <a:pPr algn="ctr"/>
            <a:r>
              <a:rPr lang="zh-CN" altLang="en-US" sz="1800" dirty="0" smtClean="0">
                <a:solidFill>
                  <a:schemeClr val="tx1"/>
                </a:solidFill>
                <a:latin typeface="Adobe 黑体 Std R" panose="020B0400000000000000" pitchFamily="34" charset="-122"/>
                <a:ea typeface="Adobe 黑体 Std R" panose="020B0400000000000000" pitchFamily="34" charset="-122"/>
              </a:rPr>
              <a:t>                                                                                                   </a:t>
            </a:r>
            <a:r>
              <a:rPr lang="en-US" altLang="zh-CN" sz="1800" dirty="0" smtClean="0">
                <a:solidFill>
                  <a:schemeClr val="tx1"/>
                </a:solidFill>
                <a:latin typeface="Adobe 黑体 Std R" panose="020B0400000000000000" pitchFamily="34" charset="-122"/>
                <a:ea typeface="Adobe 黑体 Std R" panose="020B0400000000000000" pitchFamily="34" charset="-122"/>
              </a:rPr>
              <a:t>22011230</a:t>
            </a:r>
            <a:r>
              <a:rPr lang="zh-CN" altLang="en-US" sz="1800" dirty="0" smtClean="0">
                <a:solidFill>
                  <a:schemeClr val="tx1"/>
                </a:solidFill>
                <a:latin typeface="Adobe 黑体 Std R" panose="020B0400000000000000" pitchFamily="34" charset="-122"/>
                <a:ea typeface="Adobe 黑体 Std R" panose="020B0400000000000000" pitchFamily="34" charset="-122"/>
              </a:rPr>
              <a:t> 张勐</a:t>
            </a:r>
            <a:endParaRPr lang="zh-CN" altLang="en-US" sz="1800" dirty="0">
              <a:solidFill>
                <a:schemeClr val="tx1"/>
              </a:solidFill>
              <a:latin typeface="Adobe 黑体 Std R" panose="020B0400000000000000" pitchFamily="34" charset="-122"/>
              <a:ea typeface="Adobe 黑体 Std R" panose="020B0400000000000000" pitchFamily="34" charset="-122"/>
            </a:endParaRPr>
          </a:p>
        </p:txBody>
      </p:sp>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灯片编号占位符 5"/>
          <p:cNvSpPr>
            <a:spLocks noGrp="1"/>
          </p:cNvSpPr>
          <p:nvPr>
            <p:ph type="sldNum" sz="quarter" idx="12"/>
          </p:nvPr>
        </p:nvSpPr>
        <p:spPr/>
        <p:txBody>
          <a:bodyPr/>
          <a:lstStyle/>
          <a:p>
            <a:fld id="{B6799943-76D3-419E-8D56-52044A5CC2F9}" type="slidenum">
              <a:rPr lang="zh-CN" altLang="en-US" smtClean="0"/>
              <a:t>1</a:t>
            </a:fld>
            <a:endParaRPr lang="zh-CN" altLang="en-US"/>
          </a:p>
        </p:txBody>
      </p:sp>
    </p:spTree>
    <p:extLst>
      <p:ext uri="{BB962C8B-B14F-4D97-AF65-F5344CB8AC3E}">
        <p14:creationId xmlns:p14="http://schemas.microsoft.com/office/powerpoint/2010/main" val="748300475"/>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a:t>
            </a:r>
            <a:r>
              <a:rPr lang="zh-CN" altLang="en-US" dirty="0"/>
              <a:t>、</a:t>
            </a:r>
            <a:r>
              <a:rPr lang="en-US" altLang="zh-CN" dirty="0"/>
              <a:t>RFID</a:t>
            </a:r>
            <a:r>
              <a:rPr lang="zh-CN" altLang="en-US" dirty="0"/>
              <a:t>射频识别</a:t>
            </a:r>
            <a:r>
              <a:rPr lang="en-US" altLang="zh-CN" dirty="0"/>
              <a:t>——</a:t>
            </a:r>
            <a:r>
              <a:rPr lang="zh-CN" altLang="en-US" sz="4000" dirty="0"/>
              <a:t>典型系统</a:t>
            </a:r>
            <a:endParaRPr lang="zh-CN" altLang="en-US" dirty="0"/>
          </a:p>
        </p:txBody>
      </p:sp>
      <p:sp>
        <p:nvSpPr>
          <p:cNvPr id="3" name="内容占位符 2"/>
          <p:cNvSpPr>
            <a:spLocks noGrp="1"/>
          </p:cNvSpPr>
          <p:nvPr>
            <p:ph idx="1"/>
          </p:nvPr>
        </p:nvSpPr>
        <p:spPr>
          <a:xfrm>
            <a:off x="750627" y="1845734"/>
            <a:ext cx="10405053" cy="4023360"/>
          </a:xfrm>
        </p:spPr>
        <p:txBody>
          <a:bodyPr/>
          <a:lstStyle/>
          <a:p>
            <a:endParaRPr lang="en-US" altLang="zh-CN" dirty="0" smtClean="0"/>
          </a:p>
          <a:p>
            <a:r>
              <a:rPr lang="en-US" altLang="zh-CN" dirty="0" smtClean="0"/>
              <a:t>                                                                                                        </a:t>
            </a:r>
            <a:r>
              <a:rPr lang="en-US" altLang="zh-CN" dirty="0" smtClean="0">
                <a:latin typeface="+mn-ea"/>
              </a:rPr>
              <a:t>I</a:t>
            </a:r>
            <a:r>
              <a:rPr lang="zh-CN" altLang="en-US" dirty="0" smtClean="0"/>
              <a:t>、</a:t>
            </a:r>
            <a:r>
              <a:rPr lang="zh-CN" altLang="en-US" dirty="0"/>
              <a:t>位置指纹法</a:t>
            </a:r>
            <a:endParaRPr lang="en-US" altLang="zh-CN" dirty="0"/>
          </a:p>
          <a:p>
            <a:pPr marL="0" indent="0">
              <a:buNone/>
            </a:pPr>
            <a:r>
              <a:rPr lang="en-US" altLang="zh-CN" dirty="0" smtClean="0"/>
              <a:t>2</a:t>
            </a:r>
            <a:r>
              <a:rPr lang="zh-CN" altLang="en-US" dirty="0" smtClean="0"/>
              <a:t>、</a:t>
            </a:r>
            <a:r>
              <a:rPr lang="zh-CN" altLang="en-US" b="1" dirty="0" smtClean="0"/>
              <a:t>两种基于</a:t>
            </a:r>
            <a:r>
              <a:rPr lang="en-US" altLang="zh-CN" b="1" dirty="0" smtClean="0"/>
              <a:t>2.45GHz</a:t>
            </a:r>
            <a:r>
              <a:rPr lang="zh-CN" altLang="en-US" b="1" dirty="0" smtClean="0"/>
              <a:t>频段</a:t>
            </a:r>
            <a:r>
              <a:rPr lang="en-US" altLang="zh-CN" b="1" dirty="0" smtClean="0"/>
              <a:t>RFID</a:t>
            </a:r>
            <a:r>
              <a:rPr lang="zh-CN" altLang="en-US" b="1" dirty="0" smtClean="0"/>
              <a:t>无线室内定位系统</a:t>
            </a:r>
            <a:endParaRPr lang="en-US" altLang="zh-CN" b="1" dirty="0" smtClean="0"/>
          </a:p>
          <a:p>
            <a:pPr algn="ctr"/>
            <a:r>
              <a:rPr lang="en-US" altLang="zh-CN" dirty="0" smtClean="0"/>
              <a:t>                                             </a:t>
            </a:r>
            <a:r>
              <a:rPr lang="en-US" altLang="zh-CN" dirty="0" smtClean="0">
                <a:latin typeface="+mn-ea"/>
              </a:rPr>
              <a:t> II</a:t>
            </a:r>
            <a:r>
              <a:rPr lang="zh-CN" altLang="en-US" dirty="0" smtClean="0"/>
              <a:t>、</a:t>
            </a:r>
            <a:r>
              <a:rPr lang="en-US" altLang="zh-CN" b="1" dirty="0" err="1" smtClean="0"/>
              <a:t>ZigBee</a:t>
            </a:r>
            <a:endParaRPr lang="zh-CN" altLang="en-US" b="1" dirty="0" smtClean="0"/>
          </a:p>
          <a:p>
            <a:pPr algn="ctr"/>
            <a:r>
              <a:rPr lang="en-US" altLang="zh-CN" dirty="0" smtClean="0"/>
              <a:t>                                          </a:t>
            </a:r>
          </a:p>
          <a:p>
            <a:pPr algn="ctr"/>
            <a:r>
              <a:rPr lang="en-US" altLang="zh-CN" dirty="0" smtClean="0"/>
              <a:t>                                             </a:t>
            </a:r>
            <a:endParaRPr lang="zh-CN" altLang="en-US" dirty="0"/>
          </a:p>
        </p:txBody>
      </p:sp>
      <p:pic>
        <p:nvPicPr>
          <p:cNvPr id="4" name="图片 3"/>
          <p:cNvPicPr>
            <a:picLocks noChangeAspect="1"/>
          </p:cNvPicPr>
          <p:nvPr/>
        </p:nvPicPr>
        <p:blipFill>
          <a:blip r:embed="rId2"/>
          <a:stretch>
            <a:fillRect/>
          </a:stretch>
        </p:blipFill>
        <p:spPr>
          <a:xfrm>
            <a:off x="1397531" y="3507475"/>
            <a:ext cx="4769892" cy="2571890"/>
          </a:xfrm>
          <a:prstGeom prst="rect">
            <a:avLst/>
          </a:prstGeom>
        </p:spPr>
      </p:pic>
      <p:sp>
        <p:nvSpPr>
          <p:cNvPr id="7" name="左大括号 6"/>
          <p:cNvSpPr/>
          <p:nvPr/>
        </p:nvSpPr>
        <p:spPr>
          <a:xfrm>
            <a:off x="6126480" y="2377816"/>
            <a:ext cx="519979" cy="112965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b="1">
              <a:ln w="9525">
                <a:solidFill>
                  <a:schemeClr val="bg1"/>
                </a:solidFill>
                <a:prstDash val="solid"/>
              </a:ln>
              <a:effectLst>
                <a:outerShdw blurRad="12700" dist="38100" dir="2700000" algn="tl" rotWithShape="0">
                  <a:schemeClr val="bg1">
                    <a:lumMod val="50000"/>
                  </a:schemeClr>
                </a:outerShdw>
              </a:effectLst>
            </a:endParaRPr>
          </a:p>
        </p:txBody>
      </p:sp>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8" name="灯片编号占位符 7"/>
          <p:cNvSpPr>
            <a:spLocks noGrp="1"/>
          </p:cNvSpPr>
          <p:nvPr>
            <p:ph type="sldNum" sz="quarter" idx="12"/>
          </p:nvPr>
        </p:nvSpPr>
        <p:spPr/>
        <p:txBody>
          <a:bodyPr/>
          <a:lstStyle/>
          <a:p>
            <a:fld id="{B6799943-76D3-419E-8D56-52044A5CC2F9}" type="slidenum">
              <a:rPr lang="zh-CN" altLang="en-US" smtClean="0"/>
              <a:t>10</a:t>
            </a:fld>
            <a:endParaRPr lang="zh-CN" altLang="en-US"/>
          </a:p>
        </p:txBody>
      </p:sp>
    </p:spTree>
    <p:extLst>
      <p:ext uri="{BB962C8B-B14F-4D97-AF65-F5344CB8AC3E}">
        <p14:creationId xmlns:p14="http://schemas.microsoft.com/office/powerpoint/2010/main" val="1106084250"/>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a:t>
            </a:r>
            <a:r>
              <a:rPr lang="zh-CN" altLang="en-US" dirty="0"/>
              <a:t>、</a:t>
            </a:r>
            <a:r>
              <a:rPr lang="en-US" altLang="zh-CN" dirty="0"/>
              <a:t>RFID</a:t>
            </a:r>
            <a:r>
              <a:rPr lang="zh-CN" altLang="en-US" dirty="0"/>
              <a:t>射频识别</a:t>
            </a:r>
            <a:r>
              <a:rPr lang="en-US" altLang="zh-CN" dirty="0"/>
              <a:t>——</a:t>
            </a:r>
            <a:r>
              <a:rPr lang="zh-CN" altLang="en-US" sz="4000" dirty="0"/>
              <a:t>典型系统</a:t>
            </a:r>
            <a:endParaRPr lang="zh-CN" altLang="en-US" dirty="0"/>
          </a:p>
        </p:txBody>
      </p:sp>
      <p:sp>
        <p:nvSpPr>
          <p:cNvPr id="3" name="内容占位符 2"/>
          <p:cNvSpPr>
            <a:spLocks noGrp="1"/>
          </p:cNvSpPr>
          <p:nvPr>
            <p:ph idx="1"/>
          </p:nvPr>
        </p:nvSpPr>
        <p:spPr>
          <a:xfrm>
            <a:off x="1097280" y="1845734"/>
            <a:ext cx="8578983" cy="4023360"/>
          </a:xfrm>
        </p:spPr>
        <p:txBody>
          <a:bodyPr>
            <a:normAutofit fontScale="92500" lnSpcReduction="20000"/>
          </a:bodyPr>
          <a:lstStyle/>
          <a:p>
            <a:r>
              <a:rPr lang="en-US" altLang="zh-CN" b="1" dirty="0" smtClean="0">
                <a:latin typeface="+mn-ea"/>
              </a:rPr>
              <a:t>I</a:t>
            </a:r>
            <a:r>
              <a:rPr lang="zh-CN" altLang="en-US" b="1" dirty="0" smtClean="0">
                <a:latin typeface="+mn-ea"/>
              </a:rPr>
              <a:t>、位置</a:t>
            </a:r>
            <a:r>
              <a:rPr lang="zh-CN" altLang="en-US" b="1" dirty="0">
                <a:latin typeface="+mn-ea"/>
              </a:rPr>
              <a:t>指纹法</a:t>
            </a:r>
            <a:r>
              <a:rPr lang="zh-CN" altLang="en-US" dirty="0" smtClean="0">
                <a:latin typeface="+mn-ea"/>
              </a:rPr>
              <a:t>是一</a:t>
            </a:r>
            <a:r>
              <a:rPr lang="zh-CN" altLang="en-US" dirty="0">
                <a:latin typeface="+mn-ea"/>
              </a:rPr>
              <a:t>种常用的无线局域网室内定位技术，典型的系统</a:t>
            </a:r>
          </a:p>
          <a:p>
            <a:r>
              <a:rPr lang="zh-CN" altLang="en-US" dirty="0">
                <a:latin typeface="+mn-ea"/>
              </a:rPr>
              <a:t>是</a:t>
            </a:r>
            <a:r>
              <a:rPr lang="en-US" altLang="zh-CN" b="1" dirty="0">
                <a:latin typeface="+mn-ea"/>
              </a:rPr>
              <a:t>RADAR</a:t>
            </a:r>
            <a:r>
              <a:rPr lang="zh-CN" altLang="en-US" b="1" dirty="0">
                <a:latin typeface="+mn-ea"/>
              </a:rPr>
              <a:t>原型系统</a:t>
            </a:r>
            <a:r>
              <a:rPr lang="zh-CN" altLang="en-US" dirty="0">
                <a:latin typeface="+mn-ea"/>
              </a:rPr>
              <a:t>，由微软研发</a:t>
            </a:r>
            <a:r>
              <a:rPr lang="zh-CN" altLang="en-US" dirty="0" smtClean="0">
                <a:latin typeface="+mn-ea"/>
              </a:rPr>
              <a:t>。</a:t>
            </a:r>
            <a:endParaRPr lang="en-US" altLang="zh-CN" dirty="0" smtClean="0">
              <a:latin typeface="+mn-ea"/>
            </a:endParaRPr>
          </a:p>
          <a:p>
            <a:pPr>
              <a:lnSpc>
                <a:spcPct val="150000"/>
              </a:lnSpc>
            </a:pPr>
            <a:r>
              <a:rPr lang="zh-CN" altLang="en-US" dirty="0">
                <a:latin typeface="+mn-ea"/>
              </a:rPr>
              <a:t>基于</a:t>
            </a:r>
            <a:r>
              <a:rPr lang="en-US" altLang="zh-CN" b="1" dirty="0">
                <a:latin typeface="+mn-ea"/>
              </a:rPr>
              <a:t>RSSI</a:t>
            </a:r>
            <a:r>
              <a:rPr lang="zh-CN" altLang="en-US" b="1" dirty="0">
                <a:latin typeface="+mn-ea"/>
              </a:rPr>
              <a:t>技术</a:t>
            </a:r>
            <a:r>
              <a:rPr lang="zh-CN" altLang="en-US" dirty="0">
                <a:latin typeface="+mn-ea"/>
              </a:rPr>
              <a:t>的</a:t>
            </a:r>
            <a:r>
              <a:rPr lang="en-US" altLang="zh-CN" dirty="0">
                <a:latin typeface="+mn-ea"/>
              </a:rPr>
              <a:t>RADAR</a:t>
            </a:r>
            <a:r>
              <a:rPr lang="zh-CN" altLang="en-US" dirty="0">
                <a:latin typeface="+mn-ea"/>
              </a:rPr>
              <a:t>室内定位系统运行</a:t>
            </a:r>
            <a:r>
              <a:rPr lang="zh-CN" altLang="en-US" dirty="0" smtClean="0">
                <a:latin typeface="+mn-ea"/>
              </a:rPr>
              <a:t>分两</a:t>
            </a:r>
            <a:r>
              <a:rPr lang="zh-CN" altLang="en-US" dirty="0">
                <a:latin typeface="+mn-ea"/>
              </a:rPr>
              <a:t>个过程，分别是先在系统覆盖区域对设置的</a:t>
            </a:r>
            <a:r>
              <a:rPr lang="zh-CN" altLang="en-US" dirty="0" smtClean="0">
                <a:latin typeface="+mn-ea"/>
              </a:rPr>
              <a:t>若干个</a:t>
            </a:r>
            <a:r>
              <a:rPr lang="en-US" altLang="zh-CN" dirty="0">
                <a:latin typeface="+mn-ea"/>
              </a:rPr>
              <a:t>AP</a:t>
            </a:r>
            <a:r>
              <a:rPr lang="zh-CN" altLang="en-US" dirty="0">
                <a:latin typeface="+mn-ea"/>
              </a:rPr>
              <a:t>固定点离线采集其位置信息以及信号强度，</a:t>
            </a:r>
            <a:r>
              <a:rPr lang="zh-CN" altLang="en-US" dirty="0" smtClean="0">
                <a:latin typeface="+mn-ea"/>
              </a:rPr>
              <a:t>通过</a:t>
            </a:r>
            <a:r>
              <a:rPr lang="zh-CN" altLang="en-US" dirty="0">
                <a:latin typeface="+mn-ea"/>
              </a:rPr>
              <a:t>有线网络传输给数据中心形成位置指纹数据库</a:t>
            </a:r>
            <a:r>
              <a:rPr lang="zh-CN" altLang="en-US" dirty="0" smtClean="0">
                <a:latin typeface="+mn-ea"/>
              </a:rPr>
              <a:t>，再</a:t>
            </a:r>
            <a:r>
              <a:rPr lang="zh-CN" altLang="en-US" dirty="0">
                <a:latin typeface="+mn-ea"/>
              </a:rPr>
              <a:t>对实时待测物所测算得到信号强度利用最近</a:t>
            </a:r>
            <a:r>
              <a:rPr lang="zh-CN" altLang="en-US" dirty="0" smtClean="0">
                <a:latin typeface="+mn-ea"/>
              </a:rPr>
              <a:t>邻居法</a:t>
            </a:r>
            <a:r>
              <a:rPr lang="zh-CN" altLang="en-US" dirty="0">
                <a:latin typeface="+mn-ea"/>
              </a:rPr>
              <a:t>分析匹配出其位置</a:t>
            </a:r>
            <a:r>
              <a:rPr lang="zh-CN" altLang="en-US" dirty="0" smtClean="0">
                <a:latin typeface="+mn-ea"/>
              </a:rPr>
              <a:t>。</a:t>
            </a:r>
            <a:endParaRPr lang="en-US" altLang="zh-CN" dirty="0" smtClean="0">
              <a:latin typeface="+mn-ea"/>
            </a:endParaRPr>
          </a:p>
          <a:p>
            <a:pPr>
              <a:lnSpc>
                <a:spcPct val="150000"/>
              </a:lnSpc>
            </a:pPr>
            <a:r>
              <a:rPr lang="zh-CN" altLang="en-US" b="1" dirty="0">
                <a:latin typeface="+mn-ea"/>
              </a:rPr>
              <a:t>精度：</a:t>
            </a:r>
            <a:r>
              <a:rPr lang="en-US" altLang="zh-CN" b="1" dirty="0" smtClean="0">
                <a:latin typeface="+mn-ea"/>
              </a:rPr>
              <a:t>2-3m</a:t>
            </a:r>
            <a:r>
              <a:rPr lang="zh-CN" altLang="en-US" b="1" dirty="0" smtClean="0">
                <a:latin typeface="+mn-ea"/>
              </a:rPr>
              <a:t>。</a:t>
            </a:r>
            <a:endParaRPr lang="en-US" altLang="zh-CN" b="1" dirty="0" smtClean="0">
              <a:latin typeface="+mn-ea"/>
            </a:endParaRPr>
          </a:p>
          <a:p>
            <a:pPr>
              <a:lnSpc>
                <a:spcPct val="150000"/>
              </a:lnSpc>
            </a:pPr>
            <a:r>
              <a:rPr lang="zh-CN" altLang="en-US" dirty="0" smtClean="0">
                <a:latin typeface="+mn-ea"/>
              </a:rPr>
              <a:t>缺陷</a:t>
            </a:r>
            <a:r>
              <a:rPr lang="zh-CN" altLang="en-US" dirty="0">
                <a:latin typeface="+mn-ea"/>
              </a:rPr>
              <a:t>：采集数据工作量大，而且</a:t>
            </a:r>
            <a:r>
              <a:rPr lang="zh-CN" altLang="en-US" dirty="0" smtClean="0">
                <a:latin typeface="+mn-ea"/>
              </a:rPr>
              <a:t>为了</a:t>
            </a:r>
            <a:r>
              <a:rPr lang="zh-CN" altLang="en-US" dirty="0">
                <a:latin typeface="+mn-ea"/>
              </a:rPr>
              <a:t>达到较高的精度，固定点</a:t>
            </a:r>
            <a:r>
              <a:rPr lang="en-US" altLang="zh-CN" dirty="0">
                <a:latin typeface="+mn-ea"/>
              </a:rPr>
              <a:t>AP</a:t>
            </a:r>
            <a:r>
              <a:rPr lang="zh-CN" altLang="en-US" dirty="0">
                <a:latin typeface="+mn-ea"/>
              </a:rPr>
              <a:t>的位置测算设置</a:t>
            </a:r>
            <a:r>
              <a:rPr lang="zh-CN" altLang="en-US" dirty="0" smtClean="0">
                <a:latin typeface="+mn-ea"/>
              </a:rPr>
              <a:t>比较繁琐</a:t>
            </a:r>
            <a:r>
              <a:rPr lang="zh-CN" altLang="en-US" dirty="0">
                <a:latin typeface="+mn-ea"/>
              </a:rPr>
              <a:t>。</a:t>
            </a:r>
          </a:p>
        </p:txBody>
      </p:sp>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灯片编号占位符 5"/>
          <p:cNvSpPr>
            <a:spLocks noGrp="1"/>
          </p:cNvSpPr>
          <p:nvPr>
            <p:ph type="sldNum" sz="quarter" idx="12"/>
          </p:nvPr>
        </p:nvSpPr>
        <p:spPr/>
        <p:txBody>
          <a:bodyPr/>
          <a:lstStyle/>
          <a:p>
            <a:fld id="{B6799943-76D3-419E-8D56-52044A5CC2F9}" type="slidenum">
              <a:rPr lang="zh-CN" altLang="en-US" smtClean="0"/>
              <a:t>11</a:t>
            </a:fld>
            <a:endParaRPr lang="zh-CN" altLang="en-US"/>
          </a:p>
        </p:txBody>
      </p:sp>
    </p:spTree>
    <p:extLst>
      <p:ext uri="{BB962C8B-B14F-4D97-AF65-F5344CB8AC3E}">
        <p14:creationId xmlns:p14="http://schemas.microsoft.com/office/powerpoint/2010/main" val="1675746954"/>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a:t>
            </a:r>
            <a:r>
              <a:rPr lang="zh-CN" altLang="en-US" dirty="0"/>
              <a:t>、</a:t>
            </a:r>
            <a:r>
              <a:rPr lang="en-US" altLang="zh-CN" dirty="0"/>
              <a:t>RFID</a:t>
            </a:r>
            <a:r>
              <a:rPr lang="zh-CN" altLang="en-US" dirty="0"/>
              <a:t>射频识别</a:t>
            </a:r>
            <a:r>
              <a:rPr lang="en-US" altLang="zh-CN" dirty="0"/>
              <a:t>——</a:t>
            </a:r>
            <a:r>
              <a:rPr lang="zh-CN" altLang="en-US" sz="4000" dirty="0"/>
              <a:t>典型系统</a:t>
            </a:r>
            <a:endParaRPr lang="zh-CN" altLang="en-US" dirty="0"/>
          </a:p>
        </p:txBody>
      </p:sp>
      <p:sp>
        <p:nvSpPr>
          <p:cNvPr id="5" name="内容占位符 4"/>
          <p:cNvSpPr>
            <a:spLocks noGrp="1"/>
          </p:cNvSpPr>
          <p:nvPr>
            <p:ph idx="1"/>
          </p:nvPr>
        </p:nvSpPr>
        <p:spPr>
          <a:xfrm>
            <a:off x="1097280" y="1845734"/>
            <a:ext cx="10680738" cy="4023360"/>
          </a:xfrm>
        </p:spPr>
        <p:txBody>
          <a:bodyPr/>
          <a:lstStyle/>
          <a:p>
            <a:r>
              <a:rPr lang="en-US" altLang="zh-CN" b="1" dirty="0">
                <a:latin typeface="+mn-ea"/>
              </a:rPr>
              <a:t>RSSI</a:t>
            </a:r>
            <a:r>
              <a:rPr lang="zh-CN" altLang="en-US" b="1" dirty="0" smtClean="0">
                <a:latin typeface="+mn-ea"/>
              </a:rPr>
              <a:t>技术</a:t>
            </a:r>
            <a:endParaRPr lang="en-US" altLang="zh-CN" b="1" dirty="0" smtClean="0">
              <a:latin typeface="+mn-ea"/>
            </a:endParaRPr>
          </a:p>
          <a:p>
            <a:pPr>
              <a:lnSpc>
                <a:spcPct val="150000"/>
              </a:lnSpc>
            </a:pPr>
            <a:r>
              <a:rPr lang="zh-CN" altLang="en-US" dirty="0">
                <a:latin typeface="+mn-ea"/>
              </a:rPr>
              <a:t>定位算法从定位手段上分为两大类：基于测距</a:t>
            </a:r>
            <a:r>
              <a:rPr lang="zh-CN" altLang="en-US" dirty="0" smtClean="0">
                <a:latin typeface="+mn-ea"/>
              </a:rPr>
              <a:t>算法（</a:t>
            </a:r>
            <a:r>
              <a:rPr lang="en-US" altLang="zh-CN" dirty="0">
                <a:latin typeface="+mn-ea"/>
              </a:rPr>
              <a:t>range-based</a:t>
            </a:r>
            <a:r>
              <a:rPr lang="zh-CN" altLang="en-US" dirty="0">
                <a:latin typeface="+mn-ea"/>
              </a:rPr>
              <a:t>）和无需测距算法（</a:t>
            </a:r>
            <a:r>
              <a:rPr lang="en-US" altLang="zh-CN" dirty="0">
                <a:latin typeface="+mn-ea"/>
              </a:rPr>
              <a:t>range-free</a:t>
            </a:r>
            <a:r>
              <a:rPr lang="zh-CN" altLang="en-US" dirty="0" smtClean="0">
                <a:latin typeface="+mn-ea"/>
              </a:rPr>
              <a:t>）；</a:t>
            </a:r>
            <a:r>
              <a:rPr lang="zh-CN" altLang="en-US" dirty="0">
                <a:latin typeface="+mn-ea"/>
              </a:rPr>
              <a:t>根据部署场合</a:t>
            </a:r>
            <a:r>
              <a:rPr lang="zh-CN" altLang="en-US" dirty="0" smtClean="0">
                <a:latin typeface="+mn-ea"/>
              </a:rPr>
              <a:t>分为</a:t>
            </a:r>
            <a:r>
              <a:rPr lang="zh-CN" altLang="en-US" dirty="0">
                <a:latin typeface="+mn-ea"/>
              </a:rPr>
              <a:t>室内定位和室外定位。基于测距算法通过测量节点间的</a:t>
            </a:r>
            <a:r>
              <a:rPr lang="zh-CN" altLang="en-US" dirty="0" smtClean="0">
                <a:latin typeface="+mn-ea"/>
              </a:rPr>
              <a:t>距离或</a:t>
            </a:r>
            <a:r>
              <a:rPr lang="zh-CN" altLang="en-US" dirty="0">
                <a:latin typeface="+mn-ea"/>
              </a:rPr>
              <a:t>角度，使用三边测量、三角测量或最大似然估计定位法</a:t>
            </a:r>
            <a:r>
              <a:rPr lang="zh-CN" altLang="en-US" dirty="0" smtClean="0">
                <a:latin typeface="+mn-ea"/>
              </a:rPr>
              <a:t>计算节点位置</a:t>
            </a:r>
            <a:r>
              <a:rPr lang="zh-CN" altLang="en-US" dirty="0">
                <a:latin typeface="+mn-ea"/>
              </a:rPr>
              <a:t>。</a:t>
            </a:r>
            <a:endParaRPr lang="en-US" altLang="zh-CN" dirty="0" smtClean="0">
              <a:latin typeface="+mn-ea"/>
            </a:endParaRPr>
          </a:p>
          <a:p>
            <a:endParaRPr lang="zh-CN" altLang="en-US" dirty="0"/>
          </a:p>
        </p:txBody>
      </p:sp>
      <p:pic>
        <p:nvPicPr>
          <p:cNvPr id="6" name="图片 5"/>
          <p:cNvPicPr>
            <a:picLocks noChangeAspect="1"/>
          </p:cNvPicPr>
          <p:nvPr/>
        </p:nvPicPr>
        <p:blipFill>
          <a:blip r:embed="rId2"/>
          <a:stretch>
            <a:fillRect/>
          </a:stretch>
        </p:blipFill>
        <p:spPr>
          <a:xfrm>
            <a:off x="1231213" y="3720043"/>
            <a:ext cx="2714625" cy="2257425"/>
          </a:xfrm>
          <a:prstGeom prst="rect">
            <a:avLst/>
          </a:prstGeom>
        </p:spPr>
      </p:pic>
      <p:pic>
        <p:nvPicPr>
          <p:cNvPr id="7" name="图片 6"/>
          <p:cNvPicPr>
            <a:picLocks noChangeAspect="1"/>
          </p:cNvPicPr>
          <p:nvPr/>
        </p:nvPicPr>
        <p:blipFill>
          <a:blip r:embed="rId3"/>
          <a:stretch>
            <a:fillRect/>
          </a:stretch>
        </p:blipFill>
        <p:spPr>
          <a:xfrm>
            <a:off x="4416971" y="3701493"/>
            <a:ext cx="3266720" cy="2279480"/>
          </a:xfrm>
          <a:prstGeom prst="rect">
            <a:avLst/>
          </a:prstGeom>
        </p:spPr>
      </p:pic>
      <p:sp>
        <p:nvSpPr>
          <p:cNvPr id="8" name="矩形 7"/>
          <p:cNvSpPr/>
          <p:nvPr/>
        </p:nvSpPr>
        <p:spPr>
          <a:xfrm>
            <a:off x="7843158" y="4318013"/>
            <a:ext cx="3818674" cy="523220"/>
          </a:xfrm>
          <a:prstGeom prst="rect">
            <a:avLst/>
          </a:prstGeom>
        </p:spPr>
        <p:txBody>
          <a:bodyPr wrap="none">
            <a:spAutoFit/>
          </a:bodyPr>
          <a:lstStyle/>
          <a:p>
            <a:r>
              <a:rPr lang="en-US" altLang="zh-CN" sz="2800" b="1" dirty="0">
                <a:latin typeface="DLF-3-3-1713401974+ZHFIPz-273"/>
              </a:rPr>
              <a:t>RSSI</a:t>
            </a:r>
            <a:r>
              <a:rPr lang="en-US" altLang="zh-CN" sz="2800" b="1" dirty="0">
                <a:latin typeface="DLF-3-0-1020354843+ZHFIPz-274"/>
              </a:rPr>
              <a:t>=-</a:t>
            </a:r>
            <a:r>
              <a:rPr lang="zh-CN" altLang="en-US" sz="2800" b="1" dirty="0">
                <a:latin typeface="AdobeHeitiStd-Regular" panose="020B0400000000000000" pitchFamily="34" charset="-122"/>
                <a:ea typeface="AdobeHeitiStd-Regular" panose="020B0400000000000000" pitchFamily="34" charset="-122"/>
              </a:rPr>
              <a:t>（</a:t>
            </a:r>
            <a:r>
              <a:rPr lang="en-US" altLang="zh-CN" sz="2800" b="1" dirty="0">
                <a:latin typeface="DLF-3-3-1713401974+ZHFIPz-273"/>
                <a:ea typeface="AdobeHeitiStd-Regular" panose="020B0400000000000000" pitchFamily="34" charset="-122"/>
              </a:rPr>
              <a:t>A</a:t>
            </a:r>
            <a:r>
              <a:rPr lang="en-US" altLang="zh-CN" sz="2800" b="1" dirty="0">
                <a:latin typeface="DLF-3-0-1020354843+ZHFIPz-274"/>
                <a:ea typeface="AdobeHeitiStd-Regular" panose="020B0400000000000000" pitchFamily="34" charset="-122"/>
              </a:rPr>
              <a:t>+10</a:t>
            </a:r>
            <a:r>
              <a:rPr lang="en-US" altLang="zh-CN" sz="2800" b="1" dirty="0">
                <a:latin typeface="KTJ+ZHFIO1-4"/>
                <a:ea typeface="AdobeHeitiStd-Regular" panose="020B0400000000000000" pitchFamily="34" charset="-122"/>
              </a:rPr>
              <a:t>·</a:t>
            </a:r>
            <a:r>
              <a:rPr lang="en-US" altLang="zh-CN" sz="2800" b="1" dirty="0">
                <a:latin typeface="DLF-3-3-1713401974+ZHFIPz-273"/>
                <a:ea typeface="AdobeHeitiStd-Regular" panose="020B0400000000000000" pitchFamily="34" charset="-122"/>
              </a:rPr>
              <a:t>n</a:t>
            </a:r>
            <a:r>
              <a:rPr lang="en-US" altLang="zh-CN" sz="2800" b="1" dirty="0">
                <a:latin typeface="DLF-3-0-1020354843+ZHFIPz-274"/>
                <a:ea typeface="AdobeHeitiStd-Regular" panose="020B0400000000000000" pitchFamily="34" charset="-122"/>
              </a:rPr>
              <a:t>lg</a:t>
            </a:r>
            <a:r>
              <a:rPr lang="en-US" altLang="zh-CN" sz="2800" b="1" dirty="0">
                <a:latin typeface="DLF-3-3-1713401974+ZHFIPz-273"/>
                <a:ea typeface="AdobeHeitiStd-Regular" panose="020B0400000000000000" pitchFamily="34" charset="-122"/>
              </a:rPr>
              <a:t>d</a:t>
            </a:r>
            <a:r>
              <a:rPr lang="zh-CN" altLang="en-US" sz="2800" b="1" dirty="0">
                <a:latin typeface="AdobeHeitiStd-Regular" panose="020B0400000000000000" pitchFamily="34" charset="-122"/>
                <a:ea typeface="AdobeHeitiStd-Regular" panose="020B0400000000000000" pitchFamily="34" charset="-122"/>
              </a:rPr>
              <a:t>）</a:t>
            </a:r>
            <a:endParaRPr lang="zh-CN" altLang="en-US" sz="2800" b="1" dirty="0"/>
          </a:p>
        </p:txBody>
      </p:sp>
      <p:sp>
        <p:nvSpPr>
          <p:cNvPr id="3" name="日期占位符 2"/>
          <p:cNvSpPr>
            <a:spLocks noGrp="1"/>
          </p:cNvSpPr>
          <p:nvPr>
            <p:ph type="dt" sz="half" idx="10"/>
          </p:nvPr>
        </p:nvSpPr>
        <p:spPr/>
        <p:txBody>
          <a:bodyPr/>
          <a:lstStyle/>
          <a:p>
            <a:r>
              <a:rPr lang="en-US" altLang="zh-CN" smtClean="0"/>
              <a:t>2014/6/2</a:t>
            </a:r>
            <a:endParaRPr lang="zh-CN" altLang="en-US"/>
          </a:p>
        </p:txBody>
      </p:sp>
      <p:sp>
        <p:nvSpPr>
          <p:cNvPr id="4" name="页脚占位符 3"/>
          <p:cNvSpPr>
            <a:spLocks noGrp="1"/>
          </p:cNvSpPr>
          <p:nvPr>
            <p:ph type="ftr" sz="quarter" idx="11"/>
          </p:nvPr>
        </p:nvSpPr>
        <p:spPr/>
        <p:txBody>
          <a:bodyPr/>
          <a:lstStyle/>
          <a:p>
            <a:r>
              <a:rPr lang="zh-CN" altLang="en-US" smtClean="0"/>
              <a:t>东南大学仪器科学与工程学院 </a:t>
            </a:r>
            <a:endParaRPr lang="zh-CN" altLang="en-US"/>
          </a:p>
        </p:txBody>
      </p:sp>
      <p:sp>
        <p:nvSpPr>
          <p:cNvPr id="9" name="灯片编号占位符 8"/>
          <p:cNvSpPr>
            <a:spLocks noGrp="1"/>
          </p:cNvSpPr>
          <p:nvPr>
            <p:ph type="sldNum" sz="quarter" idx="12"/>
          </p:nvPr>
        </p:nvSpPr>
        <p:spPr/>
        <p:txBody>
          <a:bodyPr/>
          <a:lstStyle/>
          <a:p>
            <a:fld id="{B6799943-76D3-419E-8D56-52044A5CC2F9}" type="slidenum">
              <a:rPr lang="zh-CN" altLang="en-US" smtClean="0"/>
              <a:t>12</a:t>
            </a:fld>
            <a:endParaRPr lang="zh-CN" altLang="en-US"/>
          </a:p>
        </p:txBody>
      </p:sp>
    </p:spTree>
    <p:extLst>
      <p:ext uri="{BB962C8B-B14F-4D97-AF65-F5344CB8AC3E}">
        <p14:creationId xmlns:p14="http://schemas.microsoft.com/office/powerpoint/2010/main" val="3489864888"/>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a:t>
            </a:r>
            <a:r>
              <a:rPr lang="zh-CN" altLang="en-US" dirty="0"/>
              <a:t>、</a:t>
            </a:r>
            <a:r>
              <a:rPr lang="en-US" altLang="zh-CN" dirty="0"/>
              <a:t>RFID</a:t>
            </a:r>
            <a:r>
              <a:rPr lang="zh-CN" altLang="en-US" dirty="0"/>
              <a:t>射频识别</a:t>
            </a:r>
            <a:r>
              <a:rPr lang="en-US" altLang="zh-CN" dirty="0"/>
              <a:t>——</a:t>
            </a:r>
            <a:r>
              <a:rPr lang="zh-CN" altLang="en-US" sz="4000" dirty="0"/>
              <a:t>典型系统</a:t>
            </a:r>
            <a:endParaRPr lang="zh-CN" altLang="en-US" dirty="0"/>
          </a:p>
        </p:txBody>
      </p:sp>
      <p:sp>
        <p:nvSpPr>
          <p:cNvPr id="3" name="内容占位符 2"/>
          <p:cNvSpPr>
            <a:spLocks noGrp="1"/>
          </p:cNvSpPr>
          <p:nvPr>
            <p:ph idx="1"/>
          </p:nvPr>
        </p:nvSpPr>
        <p:spPr>
          <a:xfrm>
            <a:off x="1097280" y="1845734"/>
            <a:ext cx="8442505" cy="4023360"/>
          </a:xfrm>
        </p:spPr>
        <p:txBody>
          <a:bodyPr>
            <a:normAutofit/>
          </a:bodyPr>
          <a:lstStyle/>
          <a:p>
            <a:r>
              <a:rPr lang="en-US" altLang="zh-CN" dirty="0" smtClean="0">
                <a:latin typeface="+mn-ea"/>
              </a:rPr>
              <a:t>II</a:t>
            </a:r>
            <a:r>
              <a:rPr lang="zh-CN" altLang="en-US" dirty="0" smtClean="0">
                <a:latin typeface="+mn-ea"/>
              </a:rPr>
              <a:t>、</a:t>
            </a:r>
            <a:r>
              <a:rPr lang="en-US" altLang="zh-CN" dirty="0" err="1" smtClean="0">
                <a:latin typeface="+mn-ea"/>
              </a:rPr>
              <a:t>ZigBee</a:t>
            </a:r>
            <a:endParaRPr lang="en-US" altLang="zh-CN" dirty="0" smtClean="0">
              <a:latin typeface="+mn-ea"/>
            </a:endParaRPr>
          </a:p>
          <a:p>
            <a:pPr>
              <a:lnSpc>
                <a:spcPct val="150000"/>
              </a:lnSpc>
            </a:pPr>
            <a:r>
              <a:rPr lang="en-US" altLang="zh-CN" b="1" dirty="0" err="1">
                <a:latin typeface="+mn-ea"/>
              </a:rPr>
              <a:t>ZigBee</a:t>
            </a:r>
            <a:r>
              <a:rPr lang="zh-CN" altLang="en-US" dirty="0">
                <a:latin typeface="+mn-ea"/>
              </a:rPr>
              <a:t>技术应用于较短距离无线通信，主要</a:t>
            </a:r>
            <a:r>
              <a:rPr lang="zh-CN" altLang="en-US" dirty="0" smtClean="0">
                <a:latin typeface="+mn-ea"/>
              </a:rPr>
              <a:t>面向</a:t>
            </a:r>
            <a:r>
              <a:rPr lang="zh-CN" altLang="en-US" dirty="0">
                <a:latin typeface="+mn-ea"/>
              </a:rPr>
              <a:t>无线个人区域网（</a:t>
            </a:r>
            <a:r>
              <a:rPr lang="en-US" altLang="zh-CN" dirty="0">
                <a:latin typeface="+mn-ea"/>
              </a:rPr>
              <a:t>PAN</a:t>
            </a:r>
            <a:r>
              <a:rPr lang="zh-CN" altLang="en-US" dirty="0">
                <a:latin typeface="+mn-ea"/>
              </a:rPr>
              <a:t>），网络系统在应用中表</a:t>
            </a:r>
            <a:r>
              <a:rPr lang="zh-CN" altLang="en-US" dirty="0" smtClean="0">
                <a:latin typeface="+mn-ea"/>
              </a:rPr>
              <a:t>现出</a:t>
            </a:r>
            <a:r>
              <a:rPr lang="zh-CN" altLang="en-US" dirty="0">
                <a:latin typeface="+mn-ea"/>
              </a:rPr>
              <a:t>近距离，低功耗，低成本等特征，这些都可以</a:t>
            </a:r>
            <a:r>
              <a:rPr lang="zh-CN" altLang="en-US" dirty="0" smtClean="0">
                <a:latin typeface="+mn-ea"/>
              </a:rPr>
              <a:t>满足室内</a:t>
            </a:r>
            <a:r>
              <a:rPr lang="zh-CN" altLang="en-US" dirty="0">
                <a:latin typeface="+mn-ea"/>
              </a:rPr>
              <a:t>定位系统</a:t>
            </a:r>
            <a:r>
              <a:rPr lang="zh-CN" altLang="en-US" dirty="0" smtClean="0">
                <a:latin typeface="+mn-ea"/>
              </a:rPr>
              <a:t>的要求</a:t>
            </a:r>
            <a:r>
              <a:rPr lang="zh-CN" altLang="en-US" dirty="0">
                <a:latin typeface="+mn-ea"/>
              </a:rPr>
              <a:t>和</a:t>
            </a:r>
            <a:r>
              <a:rPr lang="zh-CN" altLang="en-US" dirty="0" smtClean="0">
                <a:latin typeface="+mn-ea"/>
              </a:rPr>
              <a:t>条件。</a:t>
            </a:r>
            <a:endParaRPr lang="en-US" altLang="zh-CN" dirty="0" smtClean="0">
              <a:latin typeface="+mn-ea"/>
            </a:endParaRPr>
          </a:p>
          <a:p>
            <a:pPr>
              <a:lnSpc>
                <a:spcPct val="150000"/>
              </a:lnSpc>
            </a:pPr>
            <a:r>
              <a:rPr lang="zh-CN" altLang="en-US" b="1" dirty="0">
                <a:latin typeface="+mn-ea"/>
              </a:rPr>
              <a:t>精度：</a:t>
            </a:r>
            <a:r>
              <a:rPr lang="en-US" altLang="zh-CN" b="1" dirty="0">
                <a:latin typeface="+mn-ea"/>
              </a:rPr>
              <a:t>2m</a:t>
            </a:r>
            <a:r>
              <a:rPr lang="zh-CN" altLang="en-US" b="1" dirty="0">
                <a:latin typeface="+mn-ea"/>
              </a:rPr>
              <a:t>以内，平均</a:t>
            </a:r>
            <a:r>
              <a:rPr lang="en-US" altLang="zh-CN" b="1" dirty="0">
                <a:latin typeface="+mn-ea"/>
              </a:rPr>
              <a:t>1m</a:t>
            </a:r>
            <a:r>
              <a:rPr lang="zh-CN" altLang="en-US" b="1" dirty="0" smtClean="0">
                <a:latin typeface="+mn-ea"/>
              </a:rPr>
              <a:t>。</a:t>
            </a:r>
            <a:endParaRPr lang="en-US" altLang="zh-CN" b="1" dirty="0" smtClean="0">
              <a:latin typeface="+mn-ea"/>
            </a:endParaRPr>
          </a:p>
          <a:p>
            <a:pPr>
              <a:lnSpc>
                <a:spcPct val="150000"/>
              </a:lnSpc>
            </a:pPr>
            <a:r>
              <a:rPr lang="zh-CN" altLang="en-US" dirty="0" smtClean="0">
                <a:latin typeface="+mn-ea"/>
              </a:rPr>
              <a:t>缺陷</a:t>
            </a:r>
            <a:r>
              <a:rPr lang="zh-CN" altLang="en-US" dirty="0">
                <a:latin typeface="+mn-ea"/>
              </a:rPr>
              <a:t>：网络稳定性还</a:t>
            </a:r>
            <a:r>
              <a:rPr lang="zh-CN" altLang="en-US" dirty="0" smtClean="0">
                <a:latin typeface="+mn-ea"/>
              </a:rPr>
              <a:t>有待</a:t>
            </a:r>
            <a:r>
              <a:rPr lang="zh-CN" altLang="en-US" dirty="0">
                <a:latin typeface="+mn-ea"/>
              </a:rPr>
              <a:t>提高，易受环境干扰。</a:t>
            </a:r>
            <a:endParaRPr lang="en-US" altLang="zh-CN" dirty="0" smtClean="0">
              <a:latin typeface="+mn-ea"/>
            </a:endParaRPr>
          </a:p>
        </p:txBody>
      </p:sp>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灯片编号占位符 5"/>
          <p:cNvSpPr>
            <a:spLocks noGrp="1"/>
          </p:cNvSpPr>
          <p:nvPr>
            <p:ph type="sldNum" sz="quarter" idx="12"/>
          </p:nvPr>
        </p:nvSpPr>
        <p:spPr/>
        <p:txBody>
          <a:bodyPr/>
          <a:lstStyle/>
          <a:p>
            <a:fld id="{B6799943-76D3-419E-8D56-52044A5CC2F9}" type="slidenum">
              <a:rPr lang="zh-CN" altLang="en-US" smtClean="0"/>
              <a:t>13</a:t>
            </a:fld>
            <a:endParaRPr lang="zh-CN" altLang="en-US"/>
          </a:p>
        </p:txBody>
      </p:sp>
    </p:spTree>
    <p:extLst>
      <p:ext uri="{BB962C8B-B14F-4D97-AF65-F5344CB8AC3E}">
        <p14:creationId xmlns:p14="http://schemas.microsoft.com/office/powerpoint/2010/main" val="363761188"/>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a:t>
            </a:r>
            <a:r>
              <a:rPr lang="zh-CN" altLang="en-US" dirty="0"/>
              <a:t>、</a:t>
            </a:r>
            <a:r>
              <a:rPr lang="en-US" altLang="zh-CN" dirty="0"/>
              <a:t>RFID</a:t>
            </a:r>
            <a:r>
              <a:rPr lang="zh-CN" altLang="en-US" dirty="0"/>
              <a:t>射频识别</a:t>
            </a:r>
            <a:r>
              <a:rPr lang="en-US" altLang="zh-CN" dirty="0" smtClean="0"/>
              <a:t>——</a:t>
            </a:r>
            <a:r>
              <a:rPr lang="zh-CN" altLang="en-US" sz="4000" dirty="0" smtClean="0"/>
              <a:t>总结</a:t>
            </a:r>
            <a:endParaRPr lang="zh-CN" altLang="en-US" sz="4000" dirty="0"/>
          </a:p>
        </p:txBody>
      </p:sp>
      <p:sp>
        <p:nvSpPr>
          <p:cNvPr id="3" name="内容占位符 2"/>
          <p:cNvSpPr>
            <a:spLocks noGrp="1"/>
          </p:cNvSpPr>
          <p:nvPr>
            <p:ph idx="1"/>
          </p:nvPr>
        </p:nvSpPr>
        <p:spPr>
          <a:xfrm>
            <a:off x="1097280" y="1845734"/>
            <a:ext cx="7814708" cy="4023360"/>
          </a:xfrm>
        </p:spPr>
        <p:txBody>
          <a:bodyPr/>
          <a:lstStyle/>
          <a:p>
            <a:pPr>
              <a:lnSpc>
                <a:spcPct val="150000"/>
              </a:lnSpc>
            </a:pPr>
            <a:r>
              <a:rPr lang="zh-CN" altLang="en-US" dirty="0"/>
              <a:t>上述几种定位技术的定位精度都还比较满意，从总体上来说，射频识别技术用在室内定位系统中较为适合，实现起来比较方便，定位精度让人满意，且造价</a:t>
            </a:r>
            <a:r>
              <a:rPr lang="zh-CN" altLang="en-US" dirty="0" smtClean="0"/>
              <a:t>较低。</a:t>
            </a:r>
            <a:endParaRPr lang="zh-CN" altLang="en-US" dirty="0"/>
          </a:p>
        </p:txBody>
      </p:sp>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灯片编号占位符 5"/>
          <p:cNvSpPr>
            <a:spLocks noGrp="1"/>
          </p:cNvSpPr>
          <p:nvPr>
            <p:ph type="sldNum" sz="quarter" idx="12"/>
          </p:nvPr>
        </p:nvSpPr>
        <p:spPr/>
        <p:txBody>
          <a:bodyPr/>
          <a:lstStyle/>
          <a:p>
            <a:fld id="{B6799943-76D3-419E-8D56-52044A5CC2F9}" type="slidenum">
              <a:rPr lang="zh-CN" altLang="en-US" smtClean="0"/>
              <a:t>14</a:t>
            </a:fld>
            <a:endParaRPr lang="zh-CN" altLang="en-US"/>
          </a:p>
        </p:txBody>
      </p:sp>
    </p:spTree>
    <p:extLst>
      <p:ext uri="{BB962C8B-B14F-4D97-AF65-F5344CB8AC3E}">
        <p14:creationId xmlns:p14="http://schemas.microsoft.com/office/powerpoint/2010/main" val="913173699"/>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4626" y="394977"/>
            <a:ext cx="10058400" cy="1450757"/>
          </a:xfrm>
        </p:spPr>
        <p:txBody>
          <a:bodyPr/>
          <a:lstStyle/>
          <a:p>
            <a:r>
              <a:rPr lang="zh-CN" altLang="en-US" dirty="0" smtClean="0"/>
              <a:t>   </a:t>
            </a:r>
            <a:r>
              <a:rPr lang="zh-CN" altLang="en-US" sz="4000" dirty="0" smtClean="0"/>
              <a:t>三、蓝牙</a:t>
            </a:r>
            <a:r>
              <a:rPr lang="en-US" altLang="zh-CN" sz="4000" dirty="0" smtClean="0">
                <a:solidFill>
                  <a:schemeClr val="accent2"/>
                </a:solidFill>
              </a:rPr>
              <a:t>(BLUETOOTH)</a:t>
            </a:r>
            <a:r>
              <a:rPr lang="zh-CN" altLang="en-US" sz="4000" dirty="0" smtClean="0"/>
              <a:t>室内定位</a:t>
            </a:r>
            <a:r>
              <a:rPr lang="en-US" altLang="zh-CN" sz="4000" dirty="0" smtClean="0"/>
              <a:t>——</a:t>
            </a:r>
            <a:r>
              <a:rPr lang="zh-CN" altLang="en-US" sz="3200" dirty="0" smtClean="0"/>
              <a:t>原理</a:t>
            </a:r>
            <a:endParaRPr lang="zh-CN" altLang="en-US" sz="3200" dirty="0"/>
          </a:p>
        </p:txBody>
      </p:sp>
      <p:sp>
        <p:nvSpPr>
          <p:cNvPr id="3" name="内容占位符 2"/>
          <p:cNvSpPr>
            <a:spLocks noGrp="1"/>
          </p:cNvSpPr>
          <p:nvPr>
            <p:ph idx="1"/>
          </p:nvPr>
        </p:nvSpPr>
        <p:spPr>
          <a:xfrm>
            <a:off x="1097280" y="1845734"/>
            <a:ext cx="8428857" cy="4023360"/>
          </a:xfrm>
        </p:spPr>
        <p:txBody>
          <a:bodyPr/>
          <a:lstStyle/>
          <a:p>
            <a:pPr>
              <a:lnSpc>
                <a:spcPct val="150000"/>
              </a:lnSpc>
            </a:pPr>
            <a:r>
              <a:rPr lang="zh-CN" altLang="en-US" b="1" dirty="0"/>
              <a:t>蓝牙技术</a:t>
            </a:r>
            <a:r>
              <a:rPr lang="zh-CN" altLang="en-US" dirty="0"/>
              <a:t>通过测量信号强度进行定位。这是一种短距离低功耗的无线传输技术，在室内安装适当的蓝牙局域网接入点，把网络配置成基于多用户的基础网络连接模式，并保证蓝牙局域网接入点始终是</a:t>
            </a:r>
            <a:r>
              <a:rPr lang="zh-CN" altLang="en-US" dirty="0" smtClean="0"/>
              <a:t>这个蓝牙微网</a:t>
            </a:r>
            <a:r>
              <a:rPr lang="en-US" altLang="zh-CN" dirty="0"/>
              <a:t>(</a:t>
            </a:r>
            <a:r>
              <a:rPr lang="en-US" altLang="zh-CN" dirty="0" err="1"/>
              <a:t>piconet</a:t>
            </a:r>
            <a:r>
              <a:rPr lang="en-US" altLang="zh-CN" dirty="0"/>
              <a:t>)</a:t>
            </a:r>
            <a:r>
              <a:rPr lang="zh-CN" altLang="en-US" dirty="0"/>
              <a:t>的主设备，就可以获得用户的位置信息。蓝牙技术主要应用于小范围定位，例如单层大厅或仓库。</a:t>
            </a:r>
          </a:p>
        </p:txBody>
      </p:sp>
      <p:pic>
        <p:nvPicPr>
          <p:cNvPr id="4" name="图片 3"/>
          <p:cNvPicPr>
            <a:picLocks noChangeAspect="1"/>
          </p:cNvPicPr>
          <p:nvPr/>
        </p:nvPicPr>
        <p:blipFill>
          <a:blip r:embed="rId2"/>
          <a:stretch>
            <a:fillRect/>
          </a:stretch>
        </p:blipFill>
        <p:spPr>
          <a:xfrm>
            <a:off x="4926331" y="3857414"/>
            <a:ext cx="3638834" cy="2209292"/>
          </a:xfrm>
          <a:prstGeom prst="rect">
            <a:avLst/>
          </a:prstGeom>
        </p:spPr>
      </p:pic>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15</a:t>
            </a:fld>
            <a:endParaRPr lang="zh-CN" altLang="en-US"/>
          </a:p>
        </p:txBody>
      </p:sp>
    </p:spTree>
    <p:extLst>
      <p:ext uri="{BB962C8B-B14F-4D97-AF65-F5344CB8AC3E}">
        <p14:creationId xmlns:p14="http://schemas.microsoft.com/office/powerpoint/2010/main" val="1232969724"/>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     三</a:t>
            </a:r>
            <a:r>
              <a:rPr lang="zh-CN" altLang="en-US" sz="4000" dirty="0"/>
              <a:t>、蓝牙</a:t>
            </a:r>
            <a:r>
              <a:rPr lang="en-US" altLang="zh-CN" sz="4000" dirty="0">
                <a:solidFill>
                  <a:schemeClr val="accent2"/>
                </a:solidFill>
              </a:rPr>
              <a:t>(BLUETOOTH)</a:t>
            </a:r>
            <a:r>
              <a:rPr lang="zh-CN" altLang="en-US" sz="4000" dirty="0"/>
              <a:t>室内定位</a:t>
            </a:r>
            <a:r>
              <a:rPr lang="en-US" altLang="zh-CN" sz="4000" dirty="0" smtClean="0"/>
              <a:t>——</a:t>
            </a:r>
            <a:r>
              <a:rPr lang="zh-CN" altLang="en-US" sz="2800" dirty="0" smtClean="0"/>
              <a:t>系统实例</a:t>
            </a:r>
            <a:endParaRPr lang="zh-CN" altLang="en-US" sz="2800" dirty="0"/>
          </a:p>
        </p:txBody>
      </p:sp>
      <p:sp>
        <p:nvSpPr>
          <p:cNvPr id="3" name="内容占位符 2"/>
          <p:cNvSpPr>
            <a:spLocks noGrp="1"/>
          </p:cNvSpPr>
          <p:nvPr>
            <p:ph idx="1"/>
          </p:nvPr>
        </p:nvSpPr>
        <p:spPr>
          <a:xfrm>
            <a:off x="1097280" y="1845734"/>
            <a:ext cx="5317168" cy="4432236"/>
          </a:xfrm>
        </p:spPr>
        <p:txBody>
          <a:bodyPr>
            <a:normAutofit/>
          </a:bodyPr>
          <a:lstStyle/>
          <a:p>
            <a:pPr>
              <a:lnSpc>
                <a:spcPct val="160000"/>
              </a:lnSpc>
            </a:pPr>
            <a:r>
              <a:rPr lang="zh-CN" altLang="en-US" dirty="0"/>
              <a:t>一．苹果室内定位</a:t>
            </a:r>
          </a:p>
          <a:p>
            <a:pPr>
              <a:lnSpc>
                <a:spcPct val="160000"/>
              </a:lnSpc>
            </a:pPr>
            <a:r>
              <a:rPr lang="en-US" altLang="zh-CN" dirty="0" err="1">
                <a:solidFill>
                  <a:schemeClr val="accent2"/>
                </a:solidFill>
              </a:rPr>
              <a:t>iBeacon</a:t>
            </a:r>
            <a:r>
              <a:rPr lang="zh-CN" altLang="en-US" dirty="0"/>
              <a:t>是苹果公司开发的一种通过低功耗蓝牙技术进行一个十分精确的微定位技术。通过此技术设备可以接收一定范围由其他</a:t>
            </a:r>
            <a:r>
              <a:rPr lang="en-US" altLang="zh-CN" dirty="0" err="1">
                <a:solidFill>
                  <a:schemeClr val="accent2"/>
                </a:solidFill>
              </a:rPr>
              <a:t>iBeacons</a:t>
            </a:r>
            <a:r>
              <a:rPr lang="zh-CN" altLang="en-US" dirty="0"/>
              <a:t>发出来的信号，同时也可以把你的信息在一定范围内传给其他用户。</a:t>
            </a:r>
          </a:p>
          <a:p>
            <a:pPr>
              <a:lnSpc>
                <a:spcPct val="160000"/>
              </a:lnSpc>
            </a:pPr>
            <a:r>
              <a:rPr lang="zh-CN" altLang="en-US" dirty="0"/>
              <a:t>所有搭载有蓝牙</a:t>
            </a:r>
            <a:r>
              <a:rPr lang="en-US" altLang="zh-CN" dirty="0"/>
              <a:t>4.0</a:t>
            </a:r>
            <a:r>
              <a:rPr lang="zh-CN" altLang="en-US" dirty="0"/>
              <a:t>以上版本和</a:t>
            </a:r>
            <a:r>
              <a:rPr lang="en-US" altLang="zh-CN" dirty="0"/>
              <a:t>iOS7</a:t>
            </a:r>
            <a:r>
              <a:rPr lang="zh-CN" altLang="en-US" dirty="0"/>
              <a:t>的设备都可以作为</a:t>
            </a:r>
            <a:r>
              <a:rPr lang="en-US" altLang="zh-CN" dirty="0" err="1">
                <a:solidFill>
                  <a:schemeClr val="accent2"/>
                </a:solidFill>
              </a:rPr>
              <a:t>iBeacons</a:t>
            </a:r>
            <a:r>
              <a:rPr lang="zh-CN" altLang="en-US" dirty="0"/>
              <a:t>技术的发射器和接收器</a:t>
            </a:r>
          </a:p>
          <a:p>
            <a:endParaRPr lang="zh-CN" altLang="en-US" dirty="0"/>
          </a:p>
        </p:txBody>
      </p:sp>
      <p:pic>
        <p:nvPicPr>
          <p:cNvPr id="4" name="图片 3"/>
          <p:cNvPicPr>
            <a:picLocks noChangeAspect="1"/>
          </p:cNvPicPr>
          <p:nvPr/>
        </p:nvPicPr>
        <p:blipFill>
          <a:blip r:embed="rId2"/>
          <a:stretch>
            <a:fillRect/>
          </a:stretch>
        </p:blipFill>
        <p:spPr>
          <a:xfrm>
            <a:off x="7054258" y="1845734"/>
            <a:ext cx="2485527" cy="4422671"/>
          </a:xfrm>
          <a:prstGeom prst="rect">
            <a:avLst/>
          </a:prstGeom>
        </p:spPr>
      </p:pic>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16</a:t>
            </a:fld>
            <a:endParaRPr lang="zh-CN" altLang="en-US"/>
          </a:p>
        </p:txBody>
      </p:sp>
    </p:spTree>
    <p:extLst>
      <p:ext uri="{BB962C8B-B14F-4D97-AF65-F5344CB8AC3E}">
        <p14:creationId xmlns:p14="http://schemas.microsoft.com/office/powerpoint/2010/main" val="1135081108"/>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      三</a:t>
            </a:r>
            <a:r>
              <a:rPr lang="zh-CN" altLang="en-US" sz="4000" dirty="0"/>
              <a:t>、蓝牙</a:t>
            </a:r>
            <a:r>
              <a:rPr lang="en-US" altLang="zh-CN" sz="4000" dirty="0">
                <a:solidFill>
                  <a:schemeClr val="accent2"/>
                </a:solidFill>
              </a:rPr>
              <a:t>(BLUETOOTH)</a:t>
            </a:r>
            <a:r>
              <a:rPr lang="zh-CN" altLang="en-US" sz="4000" dirty="0"/>
              <a:t>室内定位</a:t>
            </a:r>
            <a:r>
              <a:rPr lang="en-US" altLang="zh-CN" sz="4000" dirty="0"/>
              <a:t>——</a:t>
            </a:r>
            <a:r>
              <a:rPr lang="zh-CN" altLang="en-US" sz="2800" dirty="0"/>
              <a:t>系统实例</a:t>
            </a:r>
            <a:endParaRPr lang="zh-CN" altLang="en-US" sz="4000" dirty="0"/>
          </a:p>
        </p:txBody>
      </p:sp>
      <p:sp>
        <p:nvSpPr>
          <p:cNvPr id="3" name="内容占位符 2"/>
          <p:cNvSpPr>
            <a:spLocks noGrp="1"/>
          </p:cNvSpPr>
          <p:nvPr>
            <p:ph idx="1"/>
          </p:nvPr>
        </p:nvSpPr>
        <p:spPr>
          <a:xfrm>
            <a:off x="1097280" y="1845734"/>
            <a:ext cx="8401562" cy="4023360"/>
          </a:xfrm>
        </p:spPr>
        <p:txBody>
          <a:bodyPr>
            <a:normAutofit lnSpcReduction="10000"/>
          </a:bodyPr>
          <a:lstStyle/>
          <a:p>
            <a:pPr>
              <a:lnSpc>
                <a:spcPct val="150000"/>
              </a:lnSpc>
            </a:pPr>
            <a:r>
              <a:rPr lang="en-US" altLang="zh-CN" dirty="0" err="1">
                <a:solidFill>
                  <a:schemeClr val="accent2"/>
                </a:solidFill>
              </a:rPr>
              <a:t>iBeacons</a:t>
            </a:r>
            <a:r>
              <a:rPr lang="zh-CN" altLang="en-US" dirty="0"/>
              <a:t>是苹果在</a:t>
            </a:r>
            <a:r>
              <a:rPr lang="en-US" altLang="zh-CN" dirty="0"/>
              <a:t>2013</a:t>
            </a:r>
            <a:r>
              <a:rPr lang="zh-CN" altLang="en-US" dirty="0"/>
              <a:t>年</a:t>
            </a:r>
            <a:r>
              <a:rPr lang="en-US" altLang="zh-CN" dirty="0"/>
              <a:t>WWDC</a:t>
            </a:r>
            <a:r>
              <a:rPr lang="zh-CN" altLang="en-US" dirty="0"/>
              <a:t>上推出一项基于蓝牙</a:t>
            </a:r>
            <a:r>
              <a:rPr lang="en-US" altLang="zh-CN" dirty="0"/>
              <a:t>4.0</a:t>
            </a:r>
            <a:r>
              <a:rPr lang="zh-CN" altLang="en-US" dirty="0"/>
              <a:t>（</a:t>
            </a:r>
            <a:r>
              <a:rPr lang="en-US" altLang="zh-CN" dirty="0"/>
              <a:t>Bluetooth LE | BLE | Bluetooth Smart</a:t>
            </a:r>
            <a:r>
              <a:rPr lang="zh-CN" altLang="en-US" dirty="0"/>
              <a:t>）的精准微定位技术，当你的手持设备靠近一个</a:t>
            </a:r>
            <a:r>
              <a:rPr lang="en-US" altLang="zh-CN" dirty="0"/>
              <a:t>Beacon</a:t>
            </a:r>
            <a:r>
              <a:rPr lang="zh-CN" altLang="en-US" dirty="0"/>
              <a:t>基站时，设备就能够感应到</a:t>
            </a:r>
            <a:r>
              <a:rPr lang="en-US" altLang="zh-CN" dirty="0"/>
              <a:t>Beacon</a:t>
            </a:r>
            <a:r>
              <a:rPr lang="zh-CN" altLang="en-US" dirty="0"/>
              <a:t>信号，范围可以从几毫米到</a:t>
            </a:r>
            <a:r>
              <a:rPr lang="en-US" altLang="zh-CN" dirty="0"/>
              <a:t>50</a:t>
            </a:r>
            <a:r>
              <a:rPr lang="zh-CN" altLang="en-US" dirty="0"/>
              <a:t>米。</a:t>
            </a:r>
            <a:r>
              <a:rPr lang="en-US" altLang="zh-CN" dirty="0" err="1">
                <a:solidFill>
                  <a:schemeClr val="accent2"/>
                </a:solidFill>
              </a:rPr>
              <a:t>iBeacons</a:t>
            </a:r>
            <a:r>
              <a:rPr lang="zh-CN" altLang="en-US" dirty="0"/>
              <a:t>相比较于原来的蓝牙技术有几个特点：首先它不需要配对，苹果在之前对蓝牙设备的控制比较严格，所以只有通过</a:t>
            </a:r>
            <a:r>
              <a:rPr lang="en-US" altLang="zh-CN" dirty="0"/>
              <a:t>MFI</a:t>
            </a:r>
            <a:r>
              <a:rPr lang="zh-CN" altLang="en-US" dirty="0"/>
              <a:t>认证过的蓝牙设备才能与</a:t>
            </a:r>
            <a:r>
              <a:rPr lang="en-US" altLang="zh-CN" dirty="0" err="1"/>
              <a:t>iDevice</a:t>
            </a:r>
            <a:r>
              <a:rPr lang="zh-CN" altLang="en-US" dirty="0"/>
              <a:t>连接，而蓝牙</a:t>
            </a:r>
            <a:r>
              <a:rPr lang="en-US" altLang="zh-CN" dirty="0"/>
              <a:t>4.0</a:t>
            </a:r>
            <a:r>
              <a:rPr lang="zh-CN" altLang="en-US" dirty="0"/>
              <a:t>就没有这些限制了；准确与距离。普通的蓝牙（蓝牙</a:t>
            </a:r>
            <a:r>
              <a:rPr lang="en-US" altLang="zh-CN" dirty="0"/>
              <a:t>4.0</a:t>
            </a:r>
            <a:r>
              <a:rPr lang="zh-CN" altLang="en-US" dirty="0"/>
              <a:t>之前）一般的传输距离在</a:t>
            </a:r>
            <a:r>
              <a:rPr lang="en-US" altLang="zh-CN" dirty="0"/>
              <a:t>0.1~10m</a:t>
            </a:r>
            <a:r>
              <a:rPr lang="zh-CN" altLang="en-US" dirty="0"/>
              <a:t>，而</a:t>
            </a:r>
            <a:r>
              <a:rPr lang="en-US" altLang="zh-CN" dirty="0" err="1">
                <a:solidFill>
                  <a:schemeClr val="accent2"/>
                </a:solidFill>
              </a:rPr>
              <a:t>iBeacons</a:t>
            </a:r>
            <a:r>
              <a:rPr lang="zh-CN" altLang="en-US" dirty="0"/>
              <a:t>信号可以精确到毫米级别，并且最大可支持到</a:t>
            </a:r>
            <a:r>
              <a:rPr lang="en-US" altLang="zh-CN" dirty="0"/>
              <a:t>50m</a:t>
            </a:r>
            <a:r>
              <a:rPr lang="zh-CN" altLang="en-US" dirty="0"/>
              <a:t>的范围；功耗更低。其实蓝牙</a:t>
            </a:r>
            <a:r>
              <a:rPr lang="en-US" altLang="zh-CN" dirty="0"/>
              <a:t>4.0</a:t>
            </a:r>
            <a:r>
              <a:rPr lang="zh-CN" altLang="en-US" dirty="0"/>
              <a:t>又叫低功耗蓝牙，一个普通的纽扣电池可供一个</a:t>
            </a:r>
            <a:r>
              <a:rPr lang="en-US" altLang="zh-CN" dirty="0"/>
              <a:t>Beacon</a:t>
            </a:r>
            <a:r>
              <a:rPr lang="zh-CN" altLang="en-US" dirty="0"/>
              <a:t>基站硬件使用两年。</a:t>
            </a:r>
          </a:p>
        </p:txBody>
      </p:sp>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灯片编号占位符 5"/>
          <p:cNvSpPr>
            <a:spLocks noGrp="1"/>
          </p:cNvSpPr>
          <p:nvPr>
            <p:ph type="sldNum" sz="quarter" idx="12"/>
          </p:nvPr>
        </p:nvSpPr>
        <p:spPr/>
        <p:txBody>
          <a:bodyPr/>
          <a:lstStyle/>
          <a:p>
            <a:fld id="{B6799943-76D3-419E-8D56-52044A5CC2F9}" type="slidenum">
              <a:rPr lang="zh-CN" altLang="en-US" smtClean="0"/>
              <a:t>17</a:t>
            </a:fld>
            <a:endParaRPr lang="zh-CN" altLang="en-US"/>
          </a:p>
        </p:txBody>
      </p:sp>
    </p:spTree>
    <p:extLst>
      <p:ext uri="{BB962C8B-B14F-4D97-AF65-F5344CB8AC3E}">
        <p14:creationId xmlns:p14="http://schemas.microsoft.com/office/powerpoint/2010/main" val="4001732926"/>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      三</a:t>
            </a:r>
            <a:r>
              <a:rPr lang="zh-CN" altLang="en-US" sz="4000" dirty="0"/>
              <a:t>、蓝牙</a:t>
            </a:r>
            <a:r>
              <a:rPr lang="en-US" altLang="zh-CN" sz="4000" dirty="0">
                <a:solidFill>
                  <a:schemeClr val="accent2"/>
                </a:solidFill>
              </a:rPr>
              <a:t>(BLUETOOTH)</a:t>
            </a:r>
            <a:r>
              <a:rPr lang="zh-CN" altLang="en-US" sz="4000" dirty="0"/>
              <a:t>室内定位</a:t>
            </a:r>
            <a:r>
              <a:rPr lang="en-US" altLang="zh-CN" sz="4000" dirty="0"/>
              <a:t>——</a:t>
            </a:r>
            <a:r>
              <a:rPr lang="zh-CN" altLang="en-US" sz="2800" dirty="0"/>
              <a:t>系统实例</a:t>
            </a:r>
            <a:endParaRPr lang="zh-CN" altLang="en-US" sz="4000" dirty="0"/>
          </a:p>
        </p:txBody>
      </p:sp>
      <p:sp>
        <p:nvSpPr>
          <p:cNvPr id="3" name="内容占位符 2"/>
          <p:cNvSpPr>
            <a:spLocks noGrp="1"/>
          </p:cNvSpPr>
          <p:nvPr>
            <p:ph idx="1"/>
          </p:nvPr>
        </p:nvSpPr>
        <p:spPr>
          <a:xfrm>
            <a:off x="1097280" y="1845734"/>
            <a:ext cx="8578983" cy="4023360"/>
          </a:xfrm>
        </p:spPr>
        <p:txBody>
          <a:bodyPr>
            <a:normAutofit fontScale="92500" lnSpcReduction="10000"/>
          </a:bodyPr>
          <a:lstStyle/>
          <a:p>
            <a:pPr>
              <a:lnSpc>
                <a:spcPct val="150000"/>
              </a:lnSpc>
            </a:pPr>
            <a:r>
              <a:rPr lang="zh-CN" altLang="en-US" dirty="0"/>
              <a:t>对比</a:t>
            </a:r>
            <a:r>
              <a:rPr lang="en-US" altLang="zh-CN" dirty="0"/>
              <a:t>NFC</a:t>
            </a:r>
            <a:r>
              <a:rPr lang="zh-CN" altLang="en-US" dirty="0"/>
              <a:t>，它最大的技术优势就是其传输的距离非常远，最高可达</a:t>
            </a:r>
            <a:r>
              <a:rPr lang="en-US" altLang="zh-CN" dirty="0"/>
              <a:t>50m</a:t>
            </a:r>
            <a:r>
              <a:rPr lang="zh-CN" altLang="en-US" dirty="0"/>
              <a:t>，当然，为了传输效果，推荐的最大距离是</a:t>
            </a:r>
            <a:r>
              <a:rPr lang="en-US" altLang="zh-CN" dirty="0"/>
              <a:t>10m</a:t>
            </a:r>
            <a:r>
              <a:rPr lang="zh-CN" altLang="en-US" dirty="0"/>
              <a:t>。即使是</a:t>
            </a:r>
            <a:r>
              <a:rPr lang="en-US" altLang="zh-CN" dirty="0"/>
              <a:t>10m</a:t>
            </a:r>
            <a:r>
              <a:rPr lang="zh-CN" altLang="en-US" dirty="0"/>
              <a:t>，这也比</a:t>
            </a:r>
            <a:r>
              <a:rPr lang="en-US" altLang="zh-CN" dirty="0"/>
              <a:t>NFC</a:t>
            </a:r>
            <a:r>
              <a:rPr lang="zh-CN" altLang="en-US" dirty="0"/>
              <a:t>的几厘米到</a:t>
            </a:r>
            <a:r>
              <a:rPr lang="en-US" altLang="zh-CN" dirty="0"/>
              <a:t>20</a:t>
            </a:r>
            <a:r>
              <a:rPr lang="zh-CN" altLang="en-US" dirty="0"/>
              <a:t>厘米的限制小得多了。而且，</a:t>
            </a:r>
            <a:r>
              <a:rPr lang="en-US" altLang="zh-CN" dirty="0" err="1">
                <a:solidFill>
                  <a:schemeClr val="accent2"/>
                </a:solidFill>
              </a:rPr>
              <a:t>iBeacons</a:t>
            </a:r>
            <a:r>
              <a:rPr lang="zh-CN" altLang="en-US" dirty="0"/>
              <a:t>是可以通过建立基站来传输数据的，比如 </a:t>
            </a:r>
            <a:r>
              <a:rPr lang="en-US" altLang="zh-CN" dirty="0" err="1"/>
              <a:t>nfc</a:t>
            </a:r>
            <a:r>
              <a:rPr lang="zh-CN" altLang="en-US" dirty="0"/>
              <a:t>的某个应用场景</a:t>
            </a:r>
            <a:r>
              <a:rPr lang="en-US" altLang="zh-CN" dirty="0"/>
              <a:t>----</a:t>
            </a:r>
            <a:r>
              <a:rPr lang="zh-CN" altLang="en-US" dirty="0"/>
              <a:t>读取商品信息。虽然</a:t>
            </a:r>
            <a:r>
              <a:rPr lang="en-US" altLang="zh-CN" dirty="0" err="1"/>
              <a:t>nfc</a:t>
            </a:r>
            <a:r>
              <a:rPr lang="zh-CN" altLang="en-US" dirty="0"/>
              <a:t>标签的价格很便宜，但如果在每种商品上都添加</a:t>
            </a:r>
            <a:r>
              <a:rPr lang="en-US" altLang="zh-CN" dirty="0" err="1"/>
              <a:t>nfc</a:t>
            </a:r>
            <a:r>
              <a:rPr lang="zh-CN" altLang="en-US" dirty="0"/>
              <a:t>标签，整个商场的成本也会比较高，更何况还要你把手机“</a:t>
            </a:r>
            <a:r>
              <a:rPr lang="en-US" altLang="zh-CN" dirty="0"/>
              <a:t>touch”</a:t>
            </a:r>
            <a:r>
              <a:rPr lang="zh-CN" altLang="en-US" dirty="0"/>
              <a:t>一下标签才行。但</a:t>
            </a:r>
            <a:r>
              <a:rPr lang="en-US" altLang="zh-CN" dirty="0" err="1">
                <a:solidFill>
                  <a:schemeClr val="accent2"/>
                </a:solidFill>
              </a:rPr>
              <a:t>iBeacons</a:t>
            </a:r>
            <a:r>
              <a:rPr lang="zh-CN" altLang="en-US" dirty="0"/>
              <a:t>可以通过建立数个基站覆盖整个商场，向你的手机发送商品信息，成本可以有效控制，使用起来也很方便，不</a:t>
            </a:r>
            <a:r>
              <a:rPr lang="zh-CN" altLang="en-US" dirty="0" smtClean="0"/>
              <a:t>需要“</a:t>
            </a:r>
            <a:r>
              <a:rPr lang="en-US" altLang="zh-CN" dirty="0" smtClean="0"/>
              <a:t>touch</a:t>
            </a:r>
            <a:r>
              <a:rPr lang="zh-CN" altLang="en-US" dirty="0"/>
              <a:t>”</a:t>
            </a:r>
            <a:r>
              <a:rPr lang="zh-CN" altLang="en-US" dirty="0" smtClean="0"/>
              <a:t>就</a:t>
            </a:r>
            <a:r>
              <a:rPr lang="zh-CN" altLang="en-US" dirty="0"/>
              <a:t>可以获得信息</a:t>
            </a:r>
            <a:r>
              <a:rPr lang="zh-CN" altLang="en-US" dirty="0" smtClean="0"/>
              <a:t>。</a:t>
            </a:r>
            <a:endParaRPr lang="en-US" altLang="zh-CN" dirty="0" smtClean="0"/>
          </a:p>
          <a:p>
            <a:pPr>
              <a:lnSpc>
                <a:spcPct val="150000"/>
              </a:lnSpc>
            </a:pPr>
            <a:r>
              <a:rPr lang="zh-CN" altLang="en-US" dirty="0" smtClean="0"/>
              <a:t>另</a:t>
            </a:r>
            <a:r>
              <a:rPr lang="zh-CN" altLang="en-US" dirty="0"/>
              <a:t>一个技术优势是其传输数据的速度比</a:t>
            </a:r>
            <a:r>
              <a:rPr lang="en-US" altLang="zh-CN" dirty="0" err="1"/>
              <a:t>nfc</a:t>
            </a:r>
            <a:r>
              <a:rPr lang="zh-CN" altLang="en-US" dirty="0"/>
              <a:t>要快，更适合传输一些较大的数据。</a:t>
            </a:r>
          </a:p>
          <a:p>
            <a:endParaRPr lang="zh-CN" altLang="en-US" dirty="0"/>
          </a:p>
        </p:txBody>
      </p:sp>
      <p:pic>
        <p:nvPicPr>
          <p:cNvPr id="4" name="图片 3"/>
          <p:cNvPicPr>
            <a:picLocks noChangeAspect="1"/>
          </p:cNvPicPr>
          <p:nvPr/>
        </p:nvPicPr>
        <p:blipFill>
          <a:blip r:embed="rId2"/>
          <a:stretch>
            <a:fillRect/>
          </a:stretch>
        </p:blipFill>
        <p:spPr>
          <a:xfrm>
            <a:off x="1451383" y="3059517"/>
            <a:ext cx="7870776" cy="1595793"/>
          </a:xfrm>
          <a:prstGeom prst="rect">
            <a:avLst/>
          </a:prstGeom>
        </p:spPr>
      </p:pic>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18</a:t>
            </a:fld>
            <a:endParaRPr lang="zh-CN" altLang="en-US"/>
          </a:p>
        </p:txBody>
      </p:sp>
    </p:spTree>
    <p:extLst>
      <p:ext uri="{BB962C8B-B14F-4D97-AF65-F5344CB8AC3E}">
        <p14:creationId xmlns:p14="http://schemas.microsoft.com/office/powerpoint/2010/main" val="196819876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      三</a:t>
            </a:r>
            <a:r>
              <a:rPr lang="zh-CN" altLang="en-US" sz="4000" dirty="0"/>
              <a:t>、蓝牙</a:t>
            </a:r>
            <a:r>
              <a:rPr lang="en-US" altLang="zh-CN" sz="4000" dirty="0">
                <a:solidFill>
                  <a:schemeClr val="accent2"/>
                </a:solidFill>
              </a:rPr>
              <a:t>(BLUETOOTH)</a:t>
            </a:r>
            <a:r>
              <a:rPr lang="zh-CN" altLang="en-US" sz="4000" dirty="0"/>
              <a:t>室内定位</a:t>
            </a:r>
            <a:r>
              <a:rPr lang="en-US" altLang="zh-CN" sz="4000" dirty="0"/>
              <a:t>——</a:t>
            </a:r>
            <a:r>
              <a:rPr lang="zh-CN" altLang="en-US" sz="2800" dirty="0"/>
              <a:t>系统实例</a:t>
            </a:r>
            <a:endParaRPr lang="zh-CN" altLang="en-US" sz="4000" dirty="0"/>
          </a:p>
        </p:txBody>
      </p:sp>
      <p:pic>
        <p:nvPicPr>
          <p:cNvPr id="4" name="内容占位符 3"/>
          <p:cNvPicPr>
            <a:picLocks noGrp="1" noChangeAspect="1"/>
          </p:cNvPicPr>
          <p:nvPr>
            <p:ph idx="1"/>
          </p:nvPr>
        </p:nvPicPr>
        <p:blipFill>
          <a:blip r:embed="rId2"/>
          <a:stretch>
            <a:fillRect/>
          </a:stretch>
        </p:blipFill>
        <p:spPr>
          <a:xfrm>
            <a:off x="824325" y="1835197"/>
            <a:ext cx="8688165" cy="5022803"/>
          </a:xfrm>
          <a:prstGeom prst="rect">
            <a:avLst/>
          </a:prstGeom>
        </p:spPr>
      </p:pic>
      <p:sp>
        <p:nvSpPr>
          <p:cNvPr id="3" name="日期占位符 2"/>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灯片编号占位符 5"/>
          <p:cNvSpPr>
            <a:spLocks noGrp="1"/>
          </p:cNvSpPr>
          <p:nvPr>
            <p:ph type="sldNum" sz="quarter" idx="12"/>
          </p:nvPr>
        </p:nvSpPr>
        <p:spPr/>
        <p:txBody>
          <a:bodyPr/>
          <a:lstStyle/>
          <a:p>
            <a:fld id="{B6799943-76D3-419E-8D56-52044A5CC2F9}" type="slidenum">
              <a:rPr lang="zh-CN" altLang="en-US" smtClean="0"/>
              <a:t>19</a:t>
            </a:fld>
            <a:endParaRPr lang="zh-CN" altLang="en-US"/>
          </a:p>
        </p:txBody>
      </p:sp>
    </p:spTree>
    <p:extLst>
      <p:ext uri="{BB962C8B-B14F-4D97-AF65-F5344CB8AC3E}">
        <p14:creationId xmlns:p14="http://schemas.microsoft.com/office/powerpoint/2010/main" val="3779888220"/>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sz="3600" dirty="0" smtClean="0"/>
              <a:t>一</a:t>
            </a:r>
            <a:r>
              <a:rPr lang="zh-CN" altLang="en-US" sz="3600" dirty="0"/>
              <a:t>、室内定位技术概述</a:t>
            </a:r>
            <a:endParaRPr lang="zh-CN" altLang="en-US" dirty="0"/>
          </a:p>
        </p:txBody>
      </p:sp>
      <p:sp>
        <p:nvSpPr>
          <p:cNvPr id="3" name="内容占位符 2"/>
          <p:cNvSpPr>
            <a:spLocks noGrp="1"/>
          </p:cNvSpPr>
          <p:nvPr>
            <p:ph idx="1"/>
          </p:nvPr>
        </p:nvSpPr>
        <p:spPr>
          <a:xfrm>
            <a:off x="1097280" y="1845733"/>
            <a:ext cx="10058400" cy="4297489"/>
          </a:xfrm>
        </p:spPr>
        <p:txBody>
          <a:bodyPr>
            <a:normAutofit/>
          </a:bodyPr>
          <a:lstStyle/>
          <a:p>
            <a:pPr>
              <a:lnSpc>
                <a:spcPct val="150000"/>
              </a:lnSpc>
            </a:pPr>
            <a:r>
              <a:rPr lang="zh-CN" altLang="en-US" dirty="0"/>
              <a:t>随着数据业务和多媒体业务的</a:t>
            </a:r>
            <a:r>
              <a:rPr lang="zh-CN" altLang="en-US" dirty="0" smtClean="0"/>
              <a:t>快速</a:t>
            </a:r>
            <a:r>
              <a:rPr lang="zh-CN" altLang="en-US" dirty="0"/>
              <a:t>增加</a:t>
            </a:r>
            <a:r>
              <a:rPr lang="en-US" altLang="zh-CN" dirty="0"/>
              <a:t>, </a:t>
            </a:r>
            <a:r>
              <a:rPr lang="zh-CN" altLang="en-US" dirty="0"/>
              <a:t>人们对定位与导航的需求</a:t>
            </a:r>
            <a:r>
              <a:rPr lang="zh-CN" altLang="en-US" dirty="0" smtClean="0"/>
              <a:t>日益</a:t>
            </a:r>
            <a:r>
              <a:rPr lang="zh-CN" altLang="en-US" dirty="0"/>
              <a:t>增大</a:t>
            </a:r>
            <a:r>
              <a:rPr lang="en-US" altLang="zh-CN" dirty="0"/>
              <a:t>, </a:t>
            </a:r>
            <a:r>
              <a:rPr lang="zh-CN" altLang="en-US" dirty="0"/>
              <a:t>尤其在复杂的室内环境</a:t>
            </a:r>
            <a:r>
              <a:rPr lang="en-US" altLang="zh-CN" dirty="0"/>
              <a:t>, </a:t>
            </a:r>
            <a:r>
              <a:rPr lang="zh-CN" altLang="en-US" dirty="0" smtClean="0"/>
              <a:t>如机场</a:t>
            </a:r>
            <a:r>
              <a:rPr lang="zh-CN" altLang="en-US" dirty="0"/>
              <a:t>大厅、展厅、仓库、超市、</a:t>
            </a:r>
            <a:r>
              <a:rPr lang="zh-CN" altLang="en-US" dirty="0" smtClean="0"/>
              <a:t>图书馆</a:t>
            </a:r>
            <a:r>
              <a:rPr lang="zh-CN" altLang="en-US" dirty="0"/>
              <a:t>、地下停车场、矿井等环境中</a:t>
            </a:r>
            <a:r>
              <a:rPr lang="en-US" altLang="zh-CN" dirty="0"/>
              <a:t>, </a:t>
            </a:r>
            <a:r>
              <a:rPr lang="zh-CN" altLang="en-US" dirty="0" smtClean="0"/>
              <a:t>常常</a:t>
            </a:r>
            <a:r>
              <a:rPr lang="zh-CN" altLang="en-US" dirty="0"/>
              <a:t>需要确定移动终端或其持有者、</a:t>
            </a:r>
            <a:r>
              <a:rPr lang="zh-CN" altLang="en-US" dirty="0" smtClean="0"/>
              <a:t>设施</a:t>
            </a:r>
            <a:r>
              <a:rPr lang="zh-CN" altLang="en-US" dirty="0"/>
              <a:t>与物品在室内的位置信息。但是</a:t>
            </a:r>
            <a:r>
              <a:rPr lang="zh-CN" altLang="en-US" dirty="0" smtClean="0"/>
              <a:t>受定位时间</a:t>
            </a:r>
            <a:r>
              <a:rPr lang="zh-CN" altLang="en-US" dirty="0"/>
              <a:t>、定位精度以及复杂室内</a:t>
            </a:r>
            <a:r>
              <a:rPr lang="zh-CN" altLang="en-US" dirty="0" smtClean="0"/>
              <a:t>环境</a:t>
            </a:r>
            <a:r>
              <a:rPr lang="zh-CN" altLang="en-US" dirty="0"/>
              <a:t>等条件的限制</a:t>
            </a:r>
            <a:r>
              <a:rPr lang="en-US" altLang="zh-CN" dirty="0"/>
              <a:t>, </a:t>
            </a:r>
            <a:r>
              <a:rPr lang="zh-CN" altLang="en-US" dirty="0"/>
              <a:t>比较完善的定位</a:t>
            </a:r>
            <a:r>
              <a:rPr lang="zh-CN" altLang="en-US" dirty="0" smtClean="0"/>
              <a:t>技术目前还无法很好的利用。</a:t>
            </a:r>
            <a:endParaRPr lang="zh-CN" altLang="en-US" dirty="0"/>
          </a:p>
        </p:txBody>
      </p:sp>
      <p:pic>
        <p:nvPicPr>
          <p:cNvPr id="4" name="图片 3"/>
          <p:cNvPicPr>
            <a:picLocks noChangeAspect="1"/>
          </p:cNvPicPr>
          <p:nvPr/>
        </p:nvPicPr>
        <p:blipFill>
          <a:blip r:embed="rId2"/>
          <a:stretch>
            <a:fillRect/>
          </a:stretch>
        </p:blipFill>
        <p:spPr>
          <a:xfrm>
            <a:off x="1097280" y="3823798"/>
            <a:ext cx="3899723" cy="2427797"/>
          </a:xfrm>
          <a:prstGeom prst="rect">
            <a:avLst/>
          </a:prstGeom>
        </p:spPr>
      </p:pic>
      <p:pic>
        <p:nvPicPr>
          <p:cNvPr id="5" name="图片 4"/>
          <p:cNvPicPr>
            <a:picLocks noChangeAspect="1"/>
          </p:cNvPicPr>
          <p:nvPr/>
        </p:nvPicPr>
        <p:blipFill>
          <a:blip r:embed="rId3"/>
          <a:stretch>
            <a:fillRect/>
          </a:stretch>
        </p:blipFill>
        <p:spPr>
          <a:xfrm>
            <a:off x="5293216" y="3823798"/>
            <a:ext cx="4062211" cy="2427797"/>
          </a:xfrm>
          <a:prstGeom prst="rect">
            <a:avLst/>
          </a:prstGeom>
        </p:spPr>
      </p:pic>
      <p:sp>
        <p:nvSpPr>
          <p:cNvPr id="6" name="日期占位符 5"/>
          <p:cNvSpPr>
            <a:spLocks noGrp="1"/>
          </p:cNvSpPr>
          <p:nvPr>
            <p:ph type="dt" sz="half" idx="10"/>
          </p:nvPr>
        </p:nvSpPr>
        <p:spPr/>
        <p:txBody>
          <a:bodyPr/>
          <a:lstStyle/>
          <a:p>
            <a:r>
              <a:rPr lang="en-US" altLang="zh-CN" smtClean="0"/>
              <a:t>2014/6/2</a:t>
            </a:r>
            <a:endParaRPr lang="zh-CN" altLang="en-US"/>
          </a:p>
        </p:txBody>
      </p:sp>
      <p:sp>
        <p:nvSpPr>
          <p:cNvPr id="7" name="页脚占位符 6"/>
          <p:cNvSpPr>
            <a:spLocks noGrp="1"/>
          </p:cNvSpPr>
          <p:nvPr>
            <p:ph type="ftr" sz="quarter" idx="11"/>
          </p:nvPr>
        </p:nvSpPr>
        <p:spPr/>
        <p:txBody>
          <a:bodyPr/>
          <a:lstStyle/>
          <a:p>
            <a:r>
              <a:rPr lang="zh-CN" altLang="en-US" smtClean="0"/>
              <a:t>东南大学仪器科学与工程学院 </a:t>
            </a:r>
            <a:endParaRPr lang="zh-CN" altLang="en-US"/>
          </a:p>
        </p:txBody>
      </p:sp>
      <p:sp>
        <p:nvSpPr>
          <p:cNvPr id="8" name="灯片编号占位符 7"/>
          <p:cNvSpPr>
            <a:spLocks noGrp="1"/>
          </p:cNvSpPr>
          <p:nvPr>
            <p:ph type="sldNum" sz="quarter" idx="12"/>
          </p:nvPr>
        </p:nvSpPr>
        <p:spPr/>
        <p:txBody>
          <a:bodyPr/>
          <a:lstStyle/>
          <a:p>
            <a:fld id="{B6799943-76D3-419E-8D56-52044A5CC2F9}" type="slidenum">
              <a:rPr lang="zh-CN" altLang="en-US" smtClean="0"/>
              <a:t>2</a:t>
            </a:fld>
            <a:endParaRPr lang="zh-CN" altLang="en-US"/>
          </a:p>
        </p:txBody>
      </p:sp>
    </p:spTree>
    <p:extLst>
      <p:ext uri="{BB962C8B-B14F-4D97-AF65-F5344CB8AC3E}">
        <p14:creationId xmlns:p14="http://schemas.microsoft.com/office/powerpoint/2010/main" val="1484909471"/>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     三</a:t>
            </a:r>
            <a:r>
              <a:rPr lang="zh-CN" altLang="en-US" sz="4000" dirty="0"/>
              <a:t>、蓝牙</a:t>
            </a:r>
            <a:r>
              <a:rPr lang="en-US" altLang="zh-CN" sz="4000" dirty="0">
                <a:solidFill>
                  <a:schemeClr val="accent2"/>
                </a:solidFill>
              </a:rPr>
              <a:t>(BLUETOOTH)</a:t>
            </a:r>
            <a:r>
              <a:rPr lang="zh-CN" altLang="en-US" sz="4000" dirty="0"/>
              <a:t>室内定位</a:t>
            </a:r>
            <a:r>
              <a:rPr lang="en-US" altLang="zh-CN" sz="4000" dirty="0"/>
              <a:t>——</a:t>
            </a:r>
            <a:r>
              <a:rPr lang="zh-CN" altLang="en-US" sz="2800" dirty="0"/>
              <a:t>系统实例</a:t>
            </a:r>
            <a:endParaRPr lang="zh-CN" altLang="en-US" sz="4000" dirty="0"/>
          </a:p>
        </p:txBody>
      </p:sp>
      <p:sp>
        <p:nvSpPr>
          <p:cNvPr id="3" name="内容占位符 2"/>
          <p:cNvSpPr>
            <a:spLocks noGrp="1"/>
          </p:cNvSpPr>
          <p:nvPr>
            <p:ph idx="1"/>
          </p:nvPr>
        </p:nvSpPr>
        <p:spPr>
          <a:xfrm>
            <a:off x="1097280" y="1845734"/>
            <a:ext cx="8442505" cy="4023360"/>
          </a:xfrm>
        </p:spPr>
        <p:txBody>
          <a:bodyPr/>
          <a:lstStyle/>
          <a:p>
            <a:r>
              <a:rPr lang="zh-CN" altLang="en-US" dirty="0" smtClean="0"/>
              <a:t>高通</a:t>
            </a:r>
            <a:r>
              <a:rPr lang="en-US" altLang="zh-CN" dirty="0" smtClean="0"/>
              <a:t>Gimbal</a:t>
            </a:r>
          </a:p>
          <a:p>
            <a:pPr>
              <a:lnSpc>
                <a:spcPct val="150000"/>
              </a:lnSpc>
            </a:pPr>
            <a:r>
              <a:rPr lang="zh-CN" altLang="en-US" dirty="0"/>
              <a:t>据科技资讯公司</a:t>
            </a:r>
            <a:r>
              <a:rPr lang="en-US" altLang="zh-CN" dirty="0" err="1"/>
              <a:t>TechMediaNetwork</a:t>
            </a:r>
            <a:r>
              <a:rPr lang="zh-CN" altLang="en-US" dirty="0"/>
              <a:t>报道，高通日前推出了叫板</a:t>
            </a:r>
            <a:r>
              <a:rPr lang="en-US" altLang="zh-CN" dirty="0" err="1"/>
              <a:t>iBeacon</a:t>
            </a:r>
            <a:r>
              <a:rPr lang="zh-CN" altLang="en-US" dirty="0"/>
              <a:t>的“</a:t>
            </a:r>
            <a:r>
              <a:rPr lang="en-US" altLang="zh-CN" dirty="0"/>
              <a:t>Gimbal”</a:t>
            </a:r>
            <a:r>
              <a:rPr lang="zh-CN" altLang="en-US" dirty="0"/>
              <a:t>平台，它能利用</a:t>
            </a:r>
            <a:r>
              <a:rPr lang="en-US" altLang="zh-CN" dirty="0"/>
              <a:t>Bluetooth Smart</a:t>
            </a:r>
            <a:r>
              <a:rPr lang="zh-CN" altLang="en-US" dirty="0"/>
              <a:t>蓝牙技术向店内顾客推送基于其具体位置的通知消息。</a:t>
            </a:r>
          </a:p>
          <a:p>
            <a:endParaRPr lang="en-US" altLang="zh-CN" dirty="0"/>
          </a:p>
          <a:p>
            <a:endParaRPr lang="zh-CN" altLang="en-US" dirty="0"/>
          </a:p>
        </p:txBody>
      </p:sp>
      <p:grpSp>
        <p:nvGrpSpPr>
          <p:cNvPr id="4" name="组合 2"/>
          <p:cNvGrpSpPr>
            <a:grpSpLocks/>
          </p:cNvGrpSpPr>
          <p:nvPr/>
        </p:nvGrpSpPr>
        <p:grpSpPr bwMode="auto">
          <a:xfrm>
            <a:off x="1097280" y="3857414"/>
            <a:ext cx="3381375" cy="1879600"/>
            <a:chOff x="1999293" y="3429000"/>
            <a:chExt cx="5210175" cy="2895600"/>
          </a:xfrm>
        </p:grpSpPr>
        <p:pic>
          <p:nvPicPr>
            <p:cNvPr id="5" name="Picture 4"/>
            <p:cNvPicPr>
              <a:picLocks noChangeAspect="1" noChangeArrowheads="1"/>
            </p:cNvPicPr>
            <p:nvPr/>
          </p:nvPicPr>
          <p:blipFill>
            <a:blip r:embed="rId2"/>
            <a:srcRect/>
            <a:stretch>
              <a:fillRect/>
            </a:stretch>
          </p:blipFill>
          <p:spPr bwMode="auto">
            <a:xfrm>
              <a:off x="1999293" y="3429000"/>
              <a:ext cx="5210175" cy="289560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srcRect/>
            <a:stretch>
              <a:fillRect/>
            </a:stretch>
          </p:blipFill>
          <p:spPr bwMode="auto">
            <a:xfrm>
              <a:off x="6478087" y="3429000"/>
              <a:ext cx="719151" cy="327711"/>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7" name="Picture 5"/>
          <p:cNvPicPr>
            <a:picLocks noChangeAspect="1" noChangeArrowheads="1"/>
          </p:cNvPicPr>
          <p:nvPr/>
        </p:nvPicPr>
        <p:blipFill>
          <a:blip r:embed="rId4"/>
          <a:srcRect/>
          <a:stretch>
            <a:fillRect/>
          </a:stretch>
        </p:blipFill>
        <p:spPr bwMode="auto">
          <a:xfrm>
            <a:off x="4718975" y="3857414"/>
            <a:ext cx="3606800" cy="187960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日期占位符 7"/>
          <p:cNvSpPr>
            <a:spLocks noGrp="1"/>
          </p:cNvSpPr>
          <p:nvPr>
            <p:ph type="dt" sz="half" idx="10"/>
          </p:nvPr>
        </p:nvSpPr>
        <p:spPr/>
        <p:txBody>
          <a:bodyPr/>
          <a:lstStyle/>
          <a:p>
            <a:r>
              <a:rPr lang="en-US" altLang="zh-CN" smtClean="0"/>
              <a:t>2014/6/2</a:t>
            </a:r>
            <a:endParaRPr lang="zh-CN" altLang="en-US"/>
          </a:p>
        </p:txBody>
      </p:sp>
      <p:sp>
        <p:nvSpPr>
          <p:cNvPr id="9" name="页脚占位符 8"/>
          <p:cNvSpPr>
            <a:spLocks noGrp="1"/>
          </p:cNvSpPr>
          <p:nvPr>
            <p:ph type="ftr" sz="quarter" idx="11"/>
          </p:nvPr>
        </p:nvSpPr>
        <p:spPr/>
        <p:txBody>
          <a:bodyPr/>
          <a:lstStyle/>
          <a:p>
            <a:r>
              <a:rPr lang="zh-CN" altLang="en-US" smtClean="0"/>
              <a:t>东南大学仪器科学与工程学院 </a:t>
            </a:r>
            <a:endParaRPr lang="zh-CN" altLang="en-US"/>
          </a:p>
        </p:txBody>
      </p:sp>
      <p:sp>
        <p:nvSpPr>
          <p:cNvPr id="10" name="灯片编号占位符 9"/>
          <p:cNvSpPr>
            <a:spLocks noGrp="1"/>
          </p:cNvSpPr>
          <p:nvPr>
            <p:ph type="sldNum" sz="quarter" idx="12"/>
          </p:nvPr>
        </p:nvSpPr>
        <p:spPr/>
        <p:txBody>
          <a:bodyPr/>
          <a:lstStyle/>
          <a:p>
            <a:fld id="{B6799943-76D3-419E-8D56-52044A5CC2F9}" type="slidenum">
              <a:rPr lang="zh-CN" altLang="en-US" smtClean="0"/>
              <a:t>20</a:t>
            </a:fld>
            <a:endParaRPr lang="zh-CN" altLang="en-US"/>
          </a:p>
        </p:txBody>
      </p:sp>
    </p:spTree>
    <p:extLst>
      <p:ext uri="{BB962C8B-B14F-4D97-AF65-F5344CB8AC3E}">
        <p14:creationId xmlns:p14="http://schemas.microsoft.com/office/powerpoint/2010/main" val="3268063296"/>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      三</a:t>
            </a:r>
            <a:r>
              <a:rPr lang="zh-CN" altLang="en-US" sz="4000" dirty="0"/>
              <a:t>、蓝牙</a:t>
            </a:r>
            <a:r>
              <a:rPr lang="en-US" altLang="zh-CN" sz="4000" dirty="0">
                <a:solidFill>
                  <a:schemeClr val="accent2"/>
                </a:solidFill>
              </a:rPr>
              <a:t>(BLUETOOTH)</a:t>
            </a:r>
            <a:r>
              <a:rPr lang="zh-CN" altLang="en-US" sz="4000" dirty="0"/>
              <a:t>室内定位</a:t>
            </a:r>
            <a:r>
              <a:rPr lang="en-US" altLang="zh-CN" sz="4000" dirty="0" smtClean="0"/>
              <a:t>——</a:t>
            </a:r>
            <a:r>
              <a:rPr lang="zh-CN" altLang="en-US" sz="4000" dirty="0" smtClean="0"/>
              <a:t>思考</a:t>
            </a:r>
            <a:endParaRPr lang="zh-CN" altLang="en-US" sz="4000" dirty="0"/>
          </a:p>
        </p:txBody>
      </p:sp>
      <p:sp>
        <p:nvSpPr>
          <p:cNvPr id="3" name="内容占位符 2"/>
          <p:cNvSpPr>
            <a:spLocks noGrp="1"/>
          </p:cNvSpPr>
          <p:nvPr>
            <p:ph idx="1"/>
          </p:nvPr>
        </p:nvSpPr>
        <p:spPr>
          <a:xfrm>
            <a:off x="1097280" y="1845734"/>
            <a:ext cx="8319675" cy="930576"/>
          </a:xfrm>
        </p:spPr>
        <p:txBody>
          <a:bodyPr>
            <a:normAutofit/>
          </a:bodyPr>
          <a:lstStyle/>
          <a:p>
            <a:r>
              <a:rPr lang="zh-CN" altLang="en-US" dirty="0"/>
              <a:t>应用关键在于手机应用与平台的设计，可考虑信息获取、室内导航等应用。可考虑大型商场、展览馆等。</a:t>
            </a:r>
          </a:p>
          <a:p>
            <a:endParaRPr lang="zh-CN" altLang="en-US" dirty="0"/>
          </a:p>
        </p:txBody>
      </p:sp>
      <p:grpSp>
        <p:nvGrpSpPr>
          <p:cNvPr id="67" name="组合 66"/>
          <p:cNvGrpSpPr/>
          <p:nvPr/>
        </p:nvGrpSpPr>
        <p:grpSpPr>
          <a:xfrm>
            <a:off x="4304513" y="2511188"/>
            <a:ext cx="4525598" cy="3525130"/>
            <a:chOff x="1327150" y="1606550"/>
            <a:chExt cx="6269038" cy="4883150"/>
          </a:xfrm>
        </p:grpSpPr>
        <p:sp>
          <p:nvSpPr>
            <p:cNvPr id="4" name="椭圆 3"/>
            <p:cNvSpPr/>
            <p:nvPr/>
          </p:nvSpPr>
          <p:spPr bwMode="auto">
            <a:xfrm>
              <a:off x="5753100" y="1606550"/>
              <a:ext cx="1797050" cy="16256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lIns="1080000" anchor="ctr"/>
            <a:lstStyle/>
            <a:p>
              <a:pPr algn="ctr">
                <a:tabLst>
                  <a:tab pos="1314450" algn="l"/>
                </a:tabLst>
                <a:defRPr/>
              </a:pPr>
              <a:endParaRPr lang="zh-CN" altLang="en-US" sz="2400" kern="0" dirty="0">
                <a:solidFill>
                  <a:schemeClr val="tx1">
                    <a:lumMod val="65000"/>
                    <a:lumOff val="35000"/>
                  </a:schemeClr>
                </a:solidFill>
                <a:latin typeface="微软雅黑" pitchFamily="34" charset="-122"/>
                <a:ea typeface="微软雅黑" pitchFamily="34" charset="-122"/>
              </a:endParaRPr>
            </a:p>
          </p:txBody>
        </p:sp>
        <p:grpSp>
          <p:nvGrpSpPr>
            <p:cNvPr id="5" name="Group 599"/>
            <p:cNvGrpSpPr>
              <a:grpSpLocks/>
            </p:cNvGrpSpPr>
            <p:nvPr/>
          </p:nvGrpSpPr>
          <p:grpSpPr bwMode="auto">
            <a:xfrm>
              <a:off x="5905500" y="2074863"/>
              <a:ext cx="1431925" cy="368300"/>
              <a:chOff x="1488" y="1392"/>
              <a:chExt cx="1248" cy="449"/>
            </a:xfrm>
          </p:grpSpPr>
          <p:sp>
            <p:nvSpPr>
              <p:cNvPr id="6" name="AutoShape 96"/>
              <p:cNvSpPr>
                <a:spLocks noChangeArrowheads="1"/>
              </p:cNvSpPr>
              <p:nvPr/>
            </p:nvSpPr>
            <p:spPr bwMode="auto">
              <a:xfrm>
                <a:off x="1488" y="1536"/>
                <a:ext cx="1248" cy="305"/>
              </a:xfrm>
              <a:prstGeom prst="parallelogram">
                <a:avLst>
                  <a:gd name="adj" fmla="val 78691"/>
                </a:avLst>
              </a:prstGeom>
              <a:solidFill>
                <a:srgbClr val="DDDDDD"/>
              </a:solidFill>
              <a:ln>
                <a:noFill/>
              </a:ln>
              <a:effectLst>
                <a:outerShdw dist="40161" dir="4293903"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69"/>
              <p:cNvSpPr>
                <a:spLocks noChangeShapeType="1"/>
              </p:cNvSpPr>
              <p:nvPr/>
            </p:nvSpPr>
            <p:spPr bwMode="auto">
              <a:xfrm>
                <a:off x="1680" y="1739"/>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70"/>
              <p:cNvSpPr>
                <a:spLocks noChangeShapeType="1"/>
              </p:cNvSpPr>
              <p:nvPr/>
            </p:nvSpPr>
            <p:spPr bwMode="auto">
              <a:xfrm flipH="1">
                <a:off x="1807" y="1632"/>
                <a:ext cx="65" cy="1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1"/>
              <p:cNvSpPr>
                <a:spLocks noChangeShapeType="1"/>
              </p:cNvSpPr>
              <p:nvPr/>
            </p:nvSpPr>
            <p:spPr bwMode="auto">
              <a:xfrm flipV="1">
                <a:off x="2064" y="1628"/>
                <a:ext cx="52" cy="1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135"/>
              <p:cNvGrpSpPr>
                <a:grpSpLocks/>
              </p:cNvGrpSpPr>
              <p:nvPr/>
            </p:nvGrpSpPr>
            <p:grpSpPr bwMode="auto">
              <a:xfrm>
                <a:off x="1776" y="1488"/>
                <a:ext cx="166" cy="216"/>
                <a:chOff x="2976" y="3264"/>
                <a:chExt cx="720" cy="577"/>
              </a:xfrm>
            </p:grpSpPr>
            <p:grpSp>
              <p:nvGrpSpPr>
                <p:cNvPr id="33" name="Group 136"/>
                <p:cNvGrpSpPr>
                  <a:grpSpLocks/>
                </p:cNvGrpSpPr>
                <p:nvPr/>
              </p:nvGrpSpPr>
              <p:grpSpPr bwMode="auto">
                <a:xfrm>
                  <a:off x="2976" y="3616"/>
                  <a:ext cx="720" cy="225"/>
                  <a:chOff x="2304" y="2166"/>
                  <a:chExt cx="288" cy="90"/>
                </a:xfrm>
              </p:grpSpPr>
              <p:sp>
                <p:nvSpPr>
                  <p:cNvPr id="49" name="Oval 137"/>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Oval 138"/>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 name="Group 139"/>
                <p:cNvGrpSpPr>
                  <a:grpSpLocks/>
                </p:cNvGrpSpPr>
                <p:nvPr/>
              </p:nvGrpSpPr>
              <p:grpSpPr bwMode="auto">
                <a:xfrm>
                  <a:off x="2976" y="3552"/>
                  <a:ext cx="720" cy="225"/>
                  <a:chOff x="2304" y="2166"/>
                  <a:chExt cx="288" cy="90"/>
                </a:xfrm>
              </p:grpSpPr>
              <p:sp>
                <p:nvSpPr>
                  <p:cNvPr id="47" name="Oval 140"/>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Oval 141"/>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 name="Group 142"/>
                <p:cNvGrpSpPr>
                  <a:grpSpLocks/>
                </p:cNvGrpSpPr>
                <p:nvPr/>
              </p:nvGrpSpPr>
              <p:grpSpPr bwMode="auto">
                <a:xfrm>
                  <a:off x="2976" y="3489"/>
                  <a:ext cx="720" cy="225"/>
                  <a:chOff x="2304" y="2166"/>
                  <a:chExt cx="288" cy="90"/>
                </a:xfrm>
              </p:grpSpPr>
              <p:sp>
                <p:nvSpPr>
                  <p:cNvPr id="45" name="Oval 143"/>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Oval 144"/>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6" name="Group 145"/>
                <p:cNvGrpSpPr>
                  <a:grpSpLocks/>
                </p:cNvGrpSpPr>
                <p:nvPr/>
              </p:nvGrpSpPr>
              <p:grpSpPr bwMode="auto">
                <a:xfrm>
                  <a:off x="2976" y="3419"/>
                  <a:ext cx="720" cy="225"/>
                  <a:chOff x="2304" y="2166"/>
                  <a:chExt cx="288" cy="90"/>
                </a:xfrm>
              </p:grpSpPr>
              <p:sp>
                <p:nvSpPr>
                  <p:cNvPr id="43" name="Oval 146"/>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Oval 147"/>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7" name="Group 148"/>
                <p:cNvGrpSpPr>
                  <a:grpSpLocks/>
                </p:cNvGrpSpPr>
                <p:nvPr/>
              </p:nvGrpSpPr>
              <p:grpSpPr bwMode="auto">
                <a:xfrm>
                  <a:off x="2976" y="3349"/>
                  <a:ext cx="720" cy="225"/>
                  <a:chOff x="2304" y="2166"/>
                  <a:chExt cx="288" cy="90"/>
                </a:xfrm>
              </p:grpSpPr>
              <p:sp>
                <p:nvSpPr>
                  <p:cNvPr id="41" name="Oval 149"/>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150"/>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8" name="Group 151"/>
                <p:cNvGrpSpPr>
                  <a:grpSpLocks/>
                </p:cNvGrpSpPr>
                <p:nvPr/>
              </p:nvGrpSpPr>
              <p:grpSpPr bwMode="auto">
                <a:xfrm>
                  <a:off x="2976" y="3264"/>
                  <a:ext cx="720" cy="225"/>
                  <a:chOff x="2304" y="2112"/>
                  <a:chExt cx="288" cy="90"/>
                </a:xfrm>
              </p:grpSpPr>
              <p:sp>
                <p:nvSpPr>
                  <p:cNvPr id="39" name="Oval 152"/>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153"/>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 name="Group 66"/>
              <p:cNvGrpSpPr>
                <a:grpSpLocks/>
              </p:cNvGrpSpPr>
              <p:nvPr/>
            </p:nvGrpSpPr>
            <p:grpSpPr bwMode="auto">
              <a:xfrm>
                <a:off x="2208" y="1392"/>
                <a:ext cx="385" cy="402"/>
                <a:chOff x="3960" y="12396"/>
                <a:chExt cx="614" cy="690"/>
              </a:xfrm>
            </p:grpSpPr>
            <p:pic>
              <p:nvPicPr>
                <p:cNvPr id="31" name="Picture 67" descr="serv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6" y="12396"/>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8" descr="PC Blu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 y="12710"/>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73"/>
              <p:cNvGrpSpPr>
                <a:grpSpLocks/>
              </p:cNvGrpSpPr>
              <p:nvPr/>
            </p:nvGrpSpPr>
            <p:grpSpPr bwMode="auto">
              <a:xfrm>
                <a:off x="2014" y="1488"/>
                <a:ext cx="176" cy="201"/>
                <a:chOff x="432" y="3360"/>
                <a:chExt cx="432" cy="468"/>
              </a:xfrm>
            </p:grpSpPr>
            <p:grpSp>
              <p:nvGrpSpPr>
                <p:cNvPr id="13" name="Group 174"/>
                <p:cNvGrpSpPr>
                  <a:grpSpLocks/>
                </p:cNvGrpSpPr>
                <p:nvPr/>
              </p:nvGrpSpPr>
              <p:grpSpPr bwMode="auto">
                <a:xfrm>
                  <a:off x="432" y="3600"/>
                  <a:ext cx="432" cy="228"/>
                  <a:chOff x="432" y="288"/>
                  <a:chExt cx="1488" cy="372"/>
                </a:xfrm>
              </p:grpSpPr>
              <p:sp>
                <p:nvSpPr>
                  <p:cNvPr id="29" name="Oval 175"/>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Oval 176"/>
                  <p:cNvSpPr>
                    <a:spLocks noChangeArrowheads="1"/>
                  </p:cNvSpPr>
                  <p:nvPr/>
                </p:nvSpPr>
                <p:spPr bwMode="auto">
                  <a:xfrm>
                    <a:off x="430" y="289"/>
                    <a:ext cx="1486" cy="331"/>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grpSp>
            <p:grpSp>
              <p:nvGrpSpPr>
                <p:cNvPr id="14" name="Group 177"/>
                <p:cNvGrpSpPr>
                  <a:grpSpLocks/>
                </p:cNvGrpSpPr>
                <p:nvPr/>
              </p:nvGrpSpPr>
              <p:grpSpPr bwMode="auto">
                <a:xfrm>
                  <a:off x="432" y="3552"/>
                  <a:ext cx="432" cy="228"/>
                  <a:chOff x="432" y="288"/>
                  <a:chExt cx="1488" cy="372"/>
                </a:xfrm>
              </p:grpSpPr>
              <p:sp>
                <p:nvSpPr>
                  <p:cNvPr id="27" name="Oval 178"/>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179"/>
                  <p:cNvSpPr>
                    <a:spLocks noChangeArrowheads="1"/>
                  </p:cNvSpPr>
                  <p:nvPr/>
                </p:nvSpPr>
                <p:spPr bwMode="auto">
                  <a:xfrm>
                    <a:off x="430" y="235"/>
                    <a:ext cx="1486" cy="309"/>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grpSp>
            <p:grpSp>
              <p:nvGrpSpPr>
                <p:cNvPr id="15" name="Group 180"/>
                <p:cNvGrpSpPr>
                  <a:grpSpLocks/>
                </p:cNvGrpSpPr>
                <p:nvPr/>
              </p:nvGrpSpPr>
              <p:grpSpPr bwMode="auto">
                <a:xfrm>
                  <a:off x="432" y="3504"/>
                  <a:ext cx="432" cy="228"/>
                  <a:chOff x="432" y="288"/>
                  <a:chExt cx="1488" cy="372"/>
                </a:xfrm>
              </p:grpSpPr>
              <p:sp>
                <p:nvSpPr>
                  <p:cNvPr id="25" name="Oval 181"/>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82"/>
                  <p:cNvSpPr>
                    <a:spLocks noChangeArrowheads="1"/>
                  </p:cNvSpPr>
                  <p:nvPr/>
                </p:nvSpPr>
                <p:spPr bwMode="auto">
                  <a:xfrm>
                    <a:off x="430" y="291"/>
                    <a:ext cx="1486" cy="331"/>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grpSp>
            <p:grpSp>
              <p:nvGrpSpPr>
                <p:cNvPr id="16" name="Group 183"/>
                <p:cNvGrpSpPr>
                  <a:grpSpLocks/>
                </p:cNvGrpSpPr>
                <p:nvPr/>
              </p:nvGrpSpPr>
              <p:grpSpPr bwMode="auto">
                <a:xfrm>
                  <a:off x="432" y="3456"/>
                  <a:ext cx="432" cy="228"/>
                  <a:chOff x="432" y="288"/>
                  <a:chExt cx="1488" cy="372"/>
                </a:xfrm>
              </p:grpSpPr>
              <p:sp>
                <p:nvSpPr>
                  <p:cNvPr id="23" name="Oval 184"/>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85"/>
                  <p:cNvSpPr>
                    <a:spLocks noChangeArrowheads="1"/>
                  </p:cNvSpPr>
                  <p:nvPr/>
                </p:nvSpPr>
                <p:spPr bwMode="auto">
                  <a:xfrm>
                    <a:off x="430" y="237"/>
                    <a:ext cx="1486" cy="338"/>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grpSp>
            <p:grpSp>
              <p:nvGrpSpPr>
                <p:cNvPr id="17" name="Group 186"/>
                <p:cNvGrpSpPr>
                  <a:grpSpLocks/>
                </p:cNvGrpSpPr>
                <p:nvPr/>
              </p:nvGrpSpPr>
              <p:grpSpPr bwMode="auto">
                <a:xfrm>
                  <a:off x="432" y="3408"/>
                  <a:ext cx="432" cy="228"/>
                  <a:chOff x="432" y="288"/>
                  <a:chExt cx="1488" cy="372"/>
                </a:xfrm>
              </p:grpSpPr>
              <p:sp>
                <p:nvSpPr>
                  <p:cNvPr id="21" name="Oval 187"/>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Oval 188"/>
                  <p:cNvSpPr>
                    <a:spLocks noChangeArrowheads="1"/>
                  </p:cNvSpPr>
                  <p:nvPr/>
                </p:nvSpPr>
                <p:spPr bwMode="auto">
                  <a:xfrm>
                    <a:off x="430" y="316"/>
                    <a:ext cx="1486" cy="309"/>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grpSp>
            <p:grpSp>
              <p:nvGrpSpPr>
                <p:cNvPr id="18" name="Group 189"/>
                <p:cNvGrpSpPr>
                  <a:grpSpLocks/>
                </p:cNvGrpSpPr>
                <p:nvPr/>
              </p:nvGrpSpPr>
              <p:grpSpPr bwMode="auto">
                <a:xfrm>
                  <a:off x="432" y="3360"/>
                  <a:ext cx="432" cy="228"/>
                  <a:chOff x="432" y="288"/>
                  <a:chExt cx="1488" cy="372"/>
                </a:xfrm>
              </p:grpSpPr>
              <p:sp>
                <p:nvSpPr>
                  <p:cNvPr id="19" name="Oval 190"/>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Oval 191"/>
                  <p:cNvSpPr>
                    <a:spLocks noChangeArrowheads="1"/>
                  </p:cNvSpPr>
                  <p:nvPr/>
                </p:nvSpPr>
                <p:spPr bwMode="auto">
                  <a:xfrm>
                    <a:off x="430" y="291"/>
                    <a:ext cx="1486" cy="331"/>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grpSp>
          </p:grpSp>
        </p:grpSp>
        <p:sp>
          <p:nvSpPr>
            <p:cNvPr id="51" name="TextBox 49"/>
            <p:cNvSpPr txBox="1">
              <a:spLocks noChangeArrowheads="1"/>
            </p:cNvSpPr>
            <p:nvPr/>
          </p:nvSpPr>
          <p:spPr bwMode="auto">
            <a:xfrm>
              <a:off x="5727700" y="2506663"/>
              <a:ext cx="1868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微软雅黑" panose="020B0503020204020204" pitchFamily="34" charset="-122"/>
                  <a:ea typeface="微软雅黑" panose="020B0503020204020204" pitchFamily="34" charset="-122"/>
                </a:rPr>
                <a:t>应用平台</a:t>
              </a:r>
            </a:p>
          </p:txBody>
        </p:sp>
        <p:sp>
          <p:nvSpPr>
            <p:cNvPr id="52" name="左右箭头 51"/>
            <p:cNvSpPr/>
            <p:nvPr/>
          </p:nvSpPr>
          <p:spPr bwMode="auto">
            <a:xfrm>
              <a:off x="3630613" y="2309813"/>
              <a:ext cx="2097087" cy="242887"/>
            </a:xfrm>
            <a:prstGeom prst="leftRightArrow">
              <a:avLst/>
            </a:prstGeom>
            <a:solidFill>
              <a:schemeClr val="tx2">
                <a:lumMod val="60000"/>
                <a:lumOff val="40000"/>
              </a:schemeClr>
            </a:solidFill>
            <a:ln w="9525" algn="ctr">
              <a:noFill/>
              <a:round/>
              <a:headEnd/>
              <a:tailEnd/>
            </a:ln>
            <a:effectLst/>
          </p:spPr>
          <p:txBody>
            <a:bodyPr wrap="none" lIns="1080000" anchor="ctr"/>
            <a:lstStyle/>
            <a:p>
              <a:pPr algn="ctr">
                <a:tabLst>
                  <a:tab pos="1314450" algn="l"/>
                </a:tabLst>
                <a:defRPr/>
              </a:pPr>
              <a:endParaRPr lang="zh-CN" altLang="en-US" sz="2400" kern="0" dirty="0">
                <a:solidFill>
                  <a:schemeClr val="tx1">
                    <a:lumMod val="65000"/>
                    <a:lumOff val="35000"/>
                  </a:schemeClr>
                </a:solidFill>
                <a:latin typeface="微软雅黑" pitchFamily="34" charset="-122"/>
                <a:ea typeface="微软雅黑" pitchFamily="34" charset="-122"/>
              </a:endParaRPr>
            </a:p>
          </p:txBody>
        </p:sp>
        <p:sp>
          <p:nvSpPr>
            <p:cNvPr id="53" name="左右箭头 52"/>
            <p:cNvSpPr/>
            <p:nvPr/>
          </p:nvSpPr>
          <p:spPr bwMode="auto">
            <a:xfrm rot="5400000">
              <a:off x="2401094" y="3347244"/>
              <a:ext cx="733425" cy="309563"/>
            </a:xfrm>
            <a:prstGeom prst="leftRightArrow">
              <a:avLst/>
            </a:prstGeom>
            <a:solidFill>
              <a:schemeClr val="tx2">
                <a:lumMod val="60000"/>
                <a:lumOff val="40000"/>
              </a:schemeClr>
            </a:solidFill>
            <a:ln w="9525" algn="ctr">
              <a:noFill/>
              <a:round/>
              <a:headEnd/>
              <a:tailEnd/>
            </a:ln>
            <a:effectLst/>
          </p:spPr>
          <p:txBody>
            <a:bodyPr wrap="none" lIns="1080000" anchor="ctr"/>
            <a:lstStyle/>
            <a:p>
              <a:pPr algn="ctr">
                <a:tabLst>
                  <a:tab pos="1314450" algn="l"/>
                </a:tabLst>
                <a:defRPr/>
              </a:pPr>
              <a:endParaRPr lang="zh-CN" altLang="en-US" sz="2400" kern="0" dirty="0">
                <a:solidFill>
                  <a:schemeClr val="tx1">
                    <a:lumMod val="65000"/>
                    <a:lumOff val="35000"/>
                  </a:schemeClr>
                </a:solidFill>
                <a:latin typeface="微软雅黑" pitchFamily="34" charset="-122"/>
                <a:ea typeface="微软雅黑" pitchFamily="34" charset="-122"/>
              </a:endParaRPr>
            </a:p>
          </p:txBody>
        </p:sp>
        <p:sp>
          <p:nvSpPr>
            <p:cNvPr id="54" name="TextBox 65"/>
            <p:cNvSpPr txBox="1">
              <a:spLocks noChangeArrowheads="1"/>
            </p:cNvSpPr>
            <p:nvPr/>
          </p:nvSpPr>
          <p:spPr bwMode="auto">
            <a:xfrm>
              <a:off x="1785938" y="3336925"/>
              <a:ext cx="1030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solidFill>
                    <a:srgbClr val="FF0000"/>
                  </a:solidFill>
                  <a:latin typeface="微软雅黑" panose="020B0503020204020204" pitchFamily="34" charset="-122"/>
                  <a:ea typeface="微软雅黑" panose="020B0503020204020204" pitchFamily="34" charset="-122"/>
                </a:rPr>
                <a:t>进入店铺</a:t>
              </a:r>
            </a:p>
          </p:txBody>
        </p:sp>
        <p:grpSp>
          <p:nvGrpSpPr>
            <p:cNvPr id="55" name="组合 1"/>
            <p:cNvGrpSpPr>
              <a:grpSpLocks/>
            </p:cNvGrpSpPr>
            <p:nvPr/>
          </p:nvGrpSpPr>
          <p:grpSpPr bwMode="auto">
            <a:xfrm>
              <a:off x="6057900" y="4935538"/>
              <a:ext cx="787400" cy="685800"/>
              <a:chOff x="3029595" y="1628800"/>
              <a:chExt cx="787103" cy="685800"/>
            </a:xfrm>
          </p:grpSpPr>
          <p:pic>
            <p:nvPicPr>
              <p:cNvPr id="56" name="Picture 5"/>
              <p:cNvPicPr>
                <a:picLocks noChangeAspect="1" noChangeArrowheads="1"/>
              </p:cNvPicPr>
              <p:nvPr/>
            </p:nvPicPr>
            <p:blipFill>
              <a:blip r:embed="rId4"/>
              <a:srcRect/>
              <a:stretch>
                <a:fillRect/>
              </a:stretch>
            </p:blipFill>
            <p:spPr bwMode="auto">
              <a:xfrm>
                <a:off x="3029595" y="1628800"/>
                <a:ext cx="787103" cy="68580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711" y="2081236"/>
                <a:ext cx="733425" cy="22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8" name="Picture 6"/>
            <p:cNvPicPr>
              <a:picLocks noChangeAspect="1" noChangeArrowheads="1"/>
            </p:cNvPicPr>
            <p:nvPr/>
          </p:nvPicPr>
          <p:blipFill>
            <a:blip r:embed="rId6"/>
            <a:srcRect/>
            <a:stretch>
              <a:fillRect/>
            </a:stretch>
          </p:blipFill>
          <p:spPr bwMode="auto">
            <a:xfrm>
              <a:off x="2047875" y="1712913"/>
              <a:ext cx="1074738" cy="92710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7"/>
            <p:cNvPicPr>
              <a:picLocks noChangeAspect="1" noChangeArrowheads="1"/>
            </p:cNvPicPr>
            <p:nvPr/>
          </p:nvPicPr>
          <p:blipFill>
            <a:blip r:embed="rId7"/>
            <a:srcRect/>
            <a:stretch>
              <a:fillRect/>
            </a:stretch>
          </p:blipFill>
          <p:spPr bwMode="auto">
            <a:xfrm>
              <a:off x="1327150" y="3937000"/>
              <a:ext cx="3471863" cy="255270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71838" y="1993900"/>
              <a:ext cx="357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 name="直接连接符 18432"/>
            <p:cNvCxnSpPr>
              <a:cxnSpLocks noChangeShapeType="1"/>
              <a:stCxn id="56" idx="1"/>
            </p:cNvCxnSpPr>
            <p:nvPr/>
          </p:nvCxnSpPr>
          <p:spPr bwMode="auto">
            <a:xfrm flipH="1">
              <a:off x="3630613" y="5278438"/>
              <a:ext cx="2427287" cy="4889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62" name="直接连接符 18440"/>
            <p:cNvCxnSpPr>
              <a:cxnSpLocks noChangeShapeType="1"/>
              <a:stCxn id="56" idx="1"/>
            </p:cNvCxnSpPr>
            <p:nvPr/>
          </p:nvCxnSpPr>
          <p:spPr bwMode="auto">
            <a:xfrm flipH="1" flipV="1">
              <a:off x="1785938" y="4697413"/>
              <a:ext cx="4271962" cy="5810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63" name="TextBox 98"/>
            <p:cNvSpPr txBox="1">
              <a:spLocks noChangeArrowheads="1"/>
            </p:cNvSpPr>
            <p:nvPr/>
          </p:nvSpPr>
          <p:spPr bwMode="auto">
            <a:xfrm>
              <a:off x="2009775" y="2605088"/>
              <a:ext cx="1552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latin typeface="微软雅黑" panose="020B0503020204020204" pitchFamily="34" charset="-122"/>
                  <a:ea typeface="微软雅黑" panose="020B0503020204020204" pitchFamily="34" charset="-122"/>
                </a:rPr>
                <a:t>带有</a:t>
              </a:r>
              <a:r>
                <a:rPr lang="en-US" altLang="zh-CN" sz="1200" dirty="0" err="1">
                  <a:latin typeface="微软雅黑" panose="020B0503020204020204" pitchFamily="34" charset="-122"/>
                  <a:ea typeface="微软雅黑" panose="020B0503020204020204" pitchFamily="34" charset="-122"/>
                </a:rPr>
                <a:t>iBeacon</a:t>
              </a:r>
              <a:endParaRPr lang="en-US" altLang="zh-CN" sz="1200" dirty="0">
                <a:latin typeface="微软雅黑" panose="020B0503020204020204" pitchFamily="34" charset="-122"/>
                <a:ea typeface="微软雅黑" panose="020B0503020204020204" pitchFamily="34" charset="-122"/>
              </a:endParaRPr>
            </a:p>
            <a:p>
              <a:pPr algn="ctr" eaLnBrk="1" hangingPunct="1"/>
              <a:r>
                <a:rPr lang="zh-CN" altLang="en-US" sz="1200" dirty="0">
                  <a:latin typeface="微软雅黑" panose="020B0503020204020204" pitchFamily="34" charset="-122"/>
                  <a:ea typeface="微软雅黑" panose="020B0503020204020204" pitchFamily="34" charset="-122"/>
                </a:rPr>
                <a:t>应用的消费者</a:t>
              </a:r>
            </a:p>
          </p:txBody>
        </p:sp>
        <p:sp>
          <p:nvSpPr>
            <p:cNvPr id="64" name="TextBox 100"/>
            <p:cNvSpPr txBox="1">
              <a:spLocks noChangeArrowheads="1"/>
            </p:cNvSpPr>
            <p:nvPr/>
          </p:nvSpPr>
          <p:spPr bwMode="auto">
            <a:xfrm>
              <a:off x="5665788" y="5707063"/>
              <a:ext cx="1552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微软雅黑" panose="020B0503020204020204" pitchFamily="34" charset="-122"/>
                  <a:ea typeface="微软雅黑" panose="020B0503020204020204" pitchFamily="34" charset="-122"/>
                </a:rPr>
                <a:t>预设好</a:t>
              </a:r>
              <a:r>
                <a:rPr lang="en-US" altLang="zh-CN" sz="1200">
                  <a:latin typeface="微软雅黑" panose="020B0503020204020204" pitchFamily="34" charset="-122"/>
                  <a:ea typeface="微软雅黑" panose="020B0503020204020204" pitchFamily="34" charset="-122"/>
                </a:rPr>
                <a:t>iBeacon</a:t>
              </a:r>
              <a:r>
                <a:rPr lang="zh-CN" altLang="en-US" sz="1200">
                  <a:latin typeface="微软雅黑" panose="020B0503020204020204" pitchFamily="34" charset="-122"/>
                  <a:ea typeface="微软雅黑" panose="020B0503020204020204" pitchFamily="34" charset="-122"/>
                </a:rPr>
                <a:t>基站</a:t>
              </a:r>
            </a:p>
          </p:txBody>
        </p:sp>
        <p:sp>
          <p:nvSpPr>
            <p:cNvPr id="65" name="TextBox 101"/>
            <p:cNvSpPr txBox="1">
              <a:spLocks noChangeArrowheads="1"/>
            </p:cNvSpPr>
            <p:nvPr/>
          </p:nvSpPr>
          <p:spPr bwMode="auto">
            <a:xfrm>
              <a:off x="3789363" y="1662113"/>
              <a:ext cx="18399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solidFill>
                    <a:srgbClr val="FF0000"/>
                  </a:solidFill>
                  <a:latin typeface="微软雅黑" panose="020B0503020204020204" pitchFamily="34" charset="-122"/>
                  <a:ea typeface="微软雅黑" panose="020B0503020204020204" pitchFamily="34" charset="-122"/>
                </a:rPr>
                <a:t>进入基站范围内，触发与服务器的交互并获取相关服务</a:t>
              </a:r>
            </a:p>
          </p:txBody>
        </p:sp>
        <p:sp>
          <p:nvSpPr>
            <p:cNvPr id="66" name="矩形 18446"/>
            <p:cNvSpPr>
              <a:spLocks noChangeArrowheads="1"/>
            </p:cNvSpPr>
            <p:nvPr/>
          </p:nvSpPr>
          <p:spPr bwMode="auto">
            <a:xfrm>
              <a:off x="1785938" y="1606550"/>
              <a:ext cx="1844675" cy="1435100"/>
            </a:xfrm>
            <a:prstGeom prst="rect">
              <a:avLst/>
            </a:prstGeom>
            <a:noFill/>
            <a:ln w="12700"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8" name="日期占位符 67"/>
          <p:cNvSpPr>
            <a:spLocks noGrp="1"/>
          </p:cNvSpPr>
          <p:nvPr>
            <p:ph type="dt" sz="half" idx="10"/>
          </p:nvPr>
        </p:nvSpPr>
        <p:spPr/>
        <p:txBody>
          <a:bodyPr/>
          <a:lstStyle/>
          <a:p>
            <a:r>
              <a:rPr lang="en-US" altLang="zh-CN" smtClean="0"/>
              <a:t>2014/6/2</a:t>
            </a:r>
            <a:endParaRPr lang="zh-CN" altLang="en-US"/>
          </a:p>
        </p:txBody>
      </p:sp>
      <p:sp>
        <p:nvSpPr>
          <p:cNvPr id="69" name="页脚占位符 68"/>
          <p:cNvSpPr>
            <a:spLocks noGrp="1"/>
          </p:cNvSpPr>
          <p:nvPr>
            <p:ph type="ftr" sz="quarter" idx="11"/>
          </p:nvPr>
        </p:nvSpPr>
        <p:spPr/>
        <p:txBody>
          <a:bodyPr/>
          <a:lstStyle/>
          <a:p>
            <a:r>
              <a:rPr lang="zh-CN" altLang="en-US" smtClean="0"/>
              <a:t>东南大学仪器科学与工程学院 </a:t>
            </a:r>
            <a:endParaRPr lang="zh-CN" altLang="en-US"/>
          </a:p>
        </p:txBody>
      </p:sp>
      <p:sp>
        <p:nvSpPr>
          <p:cNvPr id="70" name="灯片编号占位符 69"/>
          <p:cNvSpPr>
            <a:spLocks noGrp="1"/>
          </p:cNvSpPr>
          <p:nvPr>
            <p:ph type="sldNum" sz="quarter" idx="12"/>
          </p:nvPr>
        </p:nvSpPr>
        <p:spPr/>
        <p:txBody>
          <a:bodyPr/>
          <a:lstStyle/>
          <a:p>
            <a:fld id="{B6799943-76D3-419E-8D56-52044A5CC2F9}" type="slidenum">
              <a:rPr lang="zh-CN" altLang="en-US" smtClean="0"/>
              <a:t>21</a:t>
            </a:fld>
            <a:endParaRPr lang="zh-CN" altLang="en-US"/>
          </a:p>
        </p:txBody>
      </p:sp>
    </p:spTree>
    <p:extLst>
      <p:ext uri="{BB962C8B-B14F-4D97-AF65-F5344CB8AC3E}">
        <p14:creationId xmlns:p14="http://schemas.microsoft.com/office/powerpoint/2010/main" val="313635832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191068"/>
            <a:ext cx="10058400" cy="1450757"/>
          </a:xfrm>
        </p:spPr>
        <p:txBody>
          <a:bodyPr/>
          <a:lstStyle/>
          <a:p>
            <a:r>
              <a:rPr lang="zh-CN" altLang="en-US" dirty="0" smtClean="0"/>
              <a:t>    四、基于路标的室内定位</a:t>
            </a:r>
            <a:endParaRPr lang="zh-CN" altLang="en-US" dirty="0"/>
          </a:p>
        </p:txBody>
      </p:sp>
      <p:sp>
        <p:nvSpPr>
          <p:cNvPr id="3" name="内容占位符 2"/>
          <p:cNvSpPr>
            <a:spLocks noGrp="1"/>
          </p:cNvSpPr>
          <p:nvPr>
            <p:ph idx="1"/>
          </p:nvPr>
        </p:nvSpPr>
        <p:spPr>
          <a:xfrm>
            <a:off x="1097280" y="1791143"/>
            <a:ext cx="10058400" cy="4023360"/>
          </a:xfrm>
        </p:spPr>
        <p:txBody>
          <a:bodyPr>
            <a:normAutofit/>
          </a:bodyPr>
          <a:lstStyle/>
          <a:p>
            <a:r>
              <a:rPr lang="zh-CN" altLang="en-US" sz="2400" dirty="0"/>
              <a:t>利用安装</a:t>
            </a:r>
            <a:r>
              <a:rPr lang="zh-CN" altLang="en-US" sz="2400" dirty="0" smtClean="0"/>
              <a:t>在待定位目标上</a:t>
            </a:r>
            <a:r>
              <a:rPr lang="zh-CN" altLang="en-US" sz="2400" dirty="0"/>
              <a:t>的摄像机来连续</a:t>
            </a:r>
            <a:r>
              <a:rPr lang="zh-CN" altLang="en-US" sz="2400" dirty="0" smtClean="0"/>
              <a:t>采集路标图象，通过对路标图像分析处理，提取路标包含信息，得到路标与待定位目标的相对位置，再根据路标在全局中的位置，推知待定位目标在全局中的绝对位置。</a:t>
            </a:r>
            <a:endParaRPr lang="en-US" altLang="zh-CN" sz="2400" dirty="0" smtClean="0"/>
          </a:p>
          <a:p>
            <a:endParaRPr lang="en-US" altLang="zh-CN" sz="4000" dirty="0" smtClean="0"/>
          </a:p>
          <a:p>
            <a:r>
              <a:rPr lang="zh-CN" altLang="en-US" sz="4000" dirty="0" smtClean="0"/>
              <a:t>目标位置              路标位置                全局位置</a:t>
            </a:r>
            <a:endParaRPr lang="en-US" altLang="zh-CN" sz="4000" dirty="0" smtClean="0"/>
          </a:p>
        </p:txBody>
      </p:sp>
      <p:sp>
        <p:nvSpPr>
          <p:cNvPr id="4" name="右箭头 3"/>
          <p:cNvSpPr/>
          <p:nvPr/>
        </p:nvSpPr>
        <p:spPr>
          <a:xfrm>
            <a:off x="3630305" y="3795999"/>
            <a:ext cx="1187355" cy="286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7350685" y="3802823"/>
            <a:ext cx="1187355" cy="286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7" name="页脚占位符 6"/>
          <p:cNvSpPr>
            <a:spLocks noGrp="1"/>
          </p:cNvSpPr>
          <p:nvPr>
            <p:ph type="ftr" sz="quarter" idx="11"/>
          </p:nvPr>
        </p:nvSpPr>
        <p:spPr/>
        <p:txBody>
          <a:bodyPr/>
          <a:lstStyle/>
          <a:p>
            <a:r>
              <a:rPr lang="zh-CN" altLang="en-US" smtClean="0"/>
              <a:t>东南大学仪器科学与工程学院 </a:t>
            </a:r>
            <a:endParaRPr lang="zh-CN" altLang="en-US"/>
          </a:p>
        </p:txBody>
      </p:sp>
      <p:sp>
        <p:nvSpPr>
          <p:cNvPr id="8" name="灯片编号占位符 7"/>
          <p:cNvSpPr>
            <a:spLocks noGrp="1"/>
          </p:cNvSpPr>
          <p:nvPr>
            <p:ph type="sldNum" sz="quarter" idx="12"/>
          </p:nvPr>
        </p:nvSpPr>
        <p:spPr/>
        <p:txBody>
          <a:bodyPr/>
          <a:lstStyle/>
          <a:p>
            <a:fld id="{B6799943-76D3-419E-8D56-52044A5CC2F9}" type="slidenum">
              <a:rPr lang="zh-CN" altLang="en-US" smtClean="0"/>
              <a:t>22</a:t>
            </a:fld>
            <a:endParaRPr lang="zh-CN" altLang="en-US"/>
          </a:p>
        </p:txBody>
      </p:sp>
    </p:spTree>
    <p:extLst>
      <p:ext uri="{BB962C8B-B14F-4D97-AF65-F5344CB8AC3E}">
        <p14:creationId xmlns:p14="http://schemas.microsoft.com/office/powerpoint/2010/main" val="1186339985"/>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3" name="内容占位符 2"/>
          <p:cNvSpPr>
            <a:spLocks noGrp="1"/>
          </p:cNvSpPr>
          <p:nvPr>
            <p:ph idx="1"/>
          </p:nvPr>
        </p:nvSpPr>
        <p:spPr/>
        <p:txBody>
          <a:bodyPr/>
          <a:lstStyle/>
          <a:p>
            <a:r>
              <a:rPr lang="zh-CN" altLang="en-US" dirty="0"/>
              <a:t>这种方法需要对定位环境处在已知状态，并事先铺设路标，铺设地点最好选在空旷无视野障碍的地方（天花板是较不错的选择），以防止阻碍摄像机对路标图像的采集，每个路标需包含独特的位置信息</a:t>
            </a:r>
            <a:r>
              <a:rPr lang="zh-CN" altLang="en-US" dirty="0" smtClean="0"/>
              <a:t>。</a:t>
            </a:r>
            <a:endParaRPr lang="en-US" altLang="zh-CN" dirty="0" smtClean="0"/>
          </a:p>
          <a:p>
            <a:r>
              <a:rPr lang="zh-CN" altLang="en-US" dirty="0" smtClean="0"/>
              <a:t>这是一种路标放置方案，</a:t>
            </a:r>
            <a:endParaRPr lang="en-US" altLang="zh-CN" dirty="0" smtClean="0"/>
          </a:p>
          <a:p>
            <a:r>
              <a:rPr lang="zh-CN" altLang="en-US" dirty="0" smtClean="0"/>
              <a:t>路标有序排列为一个矩阵</a:t>
            </a:r>
            <a:endParaRPr lang="en-US" altLang="zh-CN" dirty="0" smtClean="0"/>
          </a:p>
          <a:p>
            <a:r>
              <a:rPr lang="zh-CN" altLang="en-US" dirty="0" smtClean="0"/>
              <a:t>得到了路标位置即得到了</a:t>
            </a:r>
            <a:endParaRPr lang="en-US" altLang="zh-CN" dirty="0" smtClean="0"/>
          </a:p>
          <a:p>
            <a:r>
              <a:rPr lang="zh-CN" altLang="en-US" dirty="0" smtClean="0"/>
              <a:t>待定位目标在整个矩阵中</a:t>
            </a:r>
            <a:endParaRPr lang="en-US" altLang="zh-CN" dirty="0" smtClean="0"/>
          </a:p>
          <a:p>
            <a:r>
              <a:rPr lang="zh-CN" altLang="en-US" dirty="0" smtClean="0"/>
              <a:t>的位置。</a:t>
            </a:r>
            <a:endParaRPr lang="zh-CN" altLang="en-US"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35272" y="2499378"/>
            <a:ext cx="6919414" cy="37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23</a:t>
            </a:fld>
            <a:endParaRPr lang="zh-CN" altLang="en-US"/>
          </a:p>
        </p:txBody>
      </p:sp>
    </p:spTree>
    <p:extLst>
      <p:ext uri="{BB962C8B-B14F-4D97-AF65-F5344CB8AC3E}">
        <p14:creationId xmlns:p14="http://schemas.microsoft.com/office/powerpoint/2010/main" val="254594651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3" name="内容占位符 2"/>
          <p:cNvSpPr>
            <a:spLocks noGrp="1"/>
          </p:cNvSpPr>
          <p:nvPr>
            <p:ph idx="1"/>
          </p:nvPr>
        </p:nvSpPr>
        <p:spPr/>
        <p:txBody>
          <a:bodyPr/>
          <a:lstStyle/>
          <a:p>
            <a:r>
              <a:rPr lang="zh-CN" altLang="en-US" dirty="0" smtClean="0"/>
              <a:t>那么我们如何得到路标在矩阵中的位置信息呢？</a:t>
            </a:r>
            <a:endParaRPr lang="en-US" altLang="zh-CN" dirty="0" smtClean="0"/>
          </a:p>
          <a:p>
            <a:r>
              <a:rPr lang="zh-CN" altLang="en-US" dirty="0" smtClean="0"/>
              <a:t>答案是通过路标本身，路标在矩阵中的位置信息就包含在路标本身之中。通过对路标本身的图像分析处理，我们可以提取这些信息。</a:t>
            </a:r>
            <a:endParaRPr lang="en-US" altLang="zh-CN" dirty="0" smtClean="0"/>
          </a:p>
          <a:p>
            <a:r>
              <a:rPr lang="en-US" altLang="zh-CN" dirty="0"/>
              <a:t> </a:t>
            </a:r>
            <a:r>
              <a:rPr lang="en-US" altLang="zh-CN" dirty="0" smtClean="0"/>
              <a:t>                                                                                     </a:t>
            </a:r>
          </a:p>
          <a:p>
            <a:endParaRPr lang="zh-CN" altLang="en-US" dirty="0"/>
          </a:p>
        </p:txBody>
      </p:sp>
      <p:pic>
        <p:nvPicPr>
          <p:cNvPr id="4" name="图片 3"/>
          <p:cNvPicPr>
            <a:picLocks noChangeAspect="1"/>
          </p:cNvPicPr>
          <p:nvPr/>
        </p:nvPicPr>
        <p:blipFill>
          <a:blip r:embed="rId2"/>
          <a:stretch>
            <a:fillRect/>
          </a:stretch>
        </p:blipFill>
        <p:spPr>
          <a:xfrm>
            <a:off x="1097280" y="3129568"/>
            <a:ext cx="4877869" cy="2591438"/>
          </a:xfrm>
          <a:prstGeom prst="rect">
            <a:avLst/>
          </a:prstGeom>
        </p:spPr>
      </p:pic>
      <p:sp>
        <p:nvSpPr>
          <p:cNvPr id="5" name="文本框 4"/>
          <p:cNvSpPr txBox="1"/>
          <p:nvPr/>
        </p:nvSpPr>
        <p:spPr>
          <a:xfrm>
            <a:off x="6126479" y="2975212"/>
            <a:ext cx="5474117" cy="2862322"/>
          </a:xfrm>
          <a:prstGeom prst="rect">
            <a:avLst/>
          </a:prstGeom>
          <a:noFill/>
        </p:spPr>
        <p:txBody>
          <a:bodyPr wrap="square" rtlCol="0">
            <a:spAutoFit/>
          </a:bodyPr>
          <a:lstStyle/>
          <a:p>
            <a:r>
              <a:rPr lang="zh-CN" altLang="en-US" b="1" dirty="0">
                <a:latin typeface="幼圆" panose="02010509060101010101" pitchFamily="49" charset="-122"/>
                <a:ea typeface="幼圆" panose="02010509060101010101" pitchFamily="49" charset="-122"/>
              </a:rPr>
              <a:t>（</a:t>
            </a:r>
            <a:r>
              <a:rPr lang="en-US" altLang="zh-CN" b="1" dirty="0">
                <a:latin typeface="幼圆" panose="02010509060101010101" pitchFamily="49" charset="-122"/>
                <a:ea typeface="幼圆" panose="02010509060101010101" pitchFamily="49" charset="-122"/>
              </a:rPr>
              <a:t>1</a:t>
            </a:r>
            <a:r>
              <a:rPr lang="zh-CN" altLang="en-US" b="1"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隔离区。其作用在于通过形状和颜色特征以</a:t>
            </a:r>
          </a:p>
          <a:p>
            <a:r>
              <a:rPr lang="zh-CN" altLang="en-US" dirty="0">
                <a:latin typeface="幼圆" panose="02010509060101010101" pitchFamily="49" charset="-122"/>
                <a:ea typeface="幼圆" panose="02010509060101010101" pitchFamily="49" charset="-122"/>
              </a:rPr>
              <a:t>便于路标的检测、判别和提取，其外廓形状为圆形，</a:t>
            </a:r>
          </a:p>
          <a:p>
            <a:r>
              <a:rPr lang="zh-CN" altLang="en-US" dirty="0">
                <a:latin typeface="幼圆" panose="02010509060101010101" pitchFamily="49" charset="-122"/>
                <a:ea typeface="幼圆" panose="02010509060101010101" pitchFamily="49" charset="-122"/>
              </a:rPr>
              <a:t>并采用一些对比强烈的色彩，如绿色，红色等。</a:t>
            </a:r>
          </a:p>
          <a:p>
            <a:r>
              <a:rPr lang="zh-CN" altLang="en-US" b="1" dirty="0">
                <a:latin typeface="幼圆" panose="02010509060101010101" pitchFamily="49" charset="-122"/>
                <a:ea typeface="幼圆" panose="02010509060101010101" pitchFamily="49" charset="-122"/>
              </a:rPr>
              <a:t>（</a:t>
            </a:r>
            <a:r>
              <a:rPr lang="en-US" altLang="zh-CN" b="1" dirty="0">
                <a:latin typeface="幼圆" panose="02010509060101010101" pitchFamily="49" charset="-122"/>
                <a:ea typeface="幼圆" panose="02010509060101010101" pitchFamily="49" charset="-122"/>
              </a:rPr>
              <a:t>2</a:t>
            </a:r>
            <a:r>
              <a:rPr lang="zh-CN" altLang="en-US" b="1"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判别区。其作用在于：</a:t>
            </a:r>
            <a:r>
              <a:rPr lang="en-US" altLang="zh-CN" dirty="0">
                <a:latin typeface="幼圆" panose="02010509060101010101" pitchFamily="49" charset="-122"/>
                <a:ea typeface="幼圆" panose="02010509060101010101" pitchFamily="49" charset="-122"/>
              </a:rPr>
              <a:t>1</a:t>
            </a:r>
            <a:r>
              <a:rPr lang="zh-CN" altLang="en-US" dirty="0">
                <a:latin typeface="幼圆" panose="02010509060101010101" pitchFamily="49" charset="-122"/>
                <a:ea typeface="幼圆" panose="02010509060101010101" pitchFamily="49" charset="-122"/>
              </a:rPr>
              <a:t>）进一步描述路标特征；</a:t>
            </a:r>
            <a:endParaRPr lang="en-US" altLang="zh-CN" dirty="0">
              <a:latin typeface="幼圆" panose="02010509060101010101" pitchFamily="49" charset="-122"/>
              <a:ea typeface="幼圆" panose="02010509060101010101" pitchFamily="49" charset="-122"/>
            </a:endParaRPr>
          </a:p>
          <a:p>
            <a:r>
              <a:rPr lang="en-US" altLang="zh-CN" dirty="0">
                <a:latin typeface="幼圆" panose="02010509060101010101" pitchFamily="49" charset="-122"/>
                <a:ea typeface="幼圆" panose="02010509060101010101" pitchFamily="49" charset="-122"/>
              </a:rPr>
              <a:t>2</a:t>
            </a:r>
            <a:r>
              <a:rPr lang="zh-CN" altLang="en-US" dirty="0">
                <a:latin typeface="幼圆" panose="02010509060101010101" pitchFamily="49" charset="-122"/>
                <a:ea typeface="幼圆" panose="02010509060101010101" pitchFamily="49" charset="-122"/>
              </a:rPr>
              <a:t>）反映数据区中数据的读取规则判别区由黑白方块组成，其中黑色方块代表二进制的</a:t>
            </a:r>
            <a:r>
              <a:rPr lang="en-US" altLang="zh-CN" dirty="0">
                <a:latin typeface="幼圆" panose="02010509060101010101" pitchFamily="49" charset="-122"/>
                <a:ea typeface="幼圆" panose="02010509060101010101" pitchFamily="49" charset="-122"/>
              </a:rPr>
              <a:t>0</a:t>
            </a:r>
            <a:r>
              <a:rPr lang="zh-CN" altLang="en-US" dirty="0">
                <a:latin typeface="幼圆" panose="02010509060101010101" pitchFamily="49" charset="-122"/>
                <a:ea typeface="幼圆" panose="02010509060101010101" pitchFamily="49" charset="-122"/>
              </a:rPr>
              <a:t>，白色方块代表二进制的</a:t>
            </a:r>
            <a:r>
              <a:rPr lang="en-US" altLang="zh-CN" dirty="0">
                <a:latin typeface="幼圆" panose="02010509060101010101" pitchFamily="49" charset="-122"/>
                <a:ea typeface="幼圆" panose="02010509060101010101" pitchFamily="49" charset="-122"/>
              </a:rPr>
              <a:t>1</a:t>
            </a:r>
            <a:r>
              <a:rPr lang="zh-CN" altLang="en-US" dirty="0">
                <a:latin typeface="幼圆" panose="02010509060101010101" pitchFamily="49" charset="-122"/>
                <a:ea typeface="幼圆" panose="02010509060101010101" pitchFamily="49" charset="-122"/>
              </a:rPr>
              <a:t>。</a:t>
            </a:r>
          </a:p>
          <a:p>
            <a:r>
              <a:rPr lang="zh-CN" altLang="en-US" b="1" dirty="0">
                <a:latin typeface="幼圆" panose="02010509060101010101" pitchFamily="49" charset="-122"/>
                <a:ea typeface="幼圆" panose="02010509060101010101" pitchFamily="49" charset="-122"/>
              </a:rPr>
              <a:t>（</a:t>
            </a:r>
            <a:r>
              <a:rPr lang="en-US" altLang="zh-CN" b="1" dirty="0">
                <a:latin typeface="幼圆" panose="02010509060101010101" pitchFamily="49" charset="-122"/>
                <a:ea typeface="幼圆" panose="02010509060101010101" pitchFamily="49" charset="-122"/>
              </a:rPr>
              <a:t>3</a:t>
            </a:r>
            <a:r>
              <a:rPr lang="zh-CN" altLang="en-US" b="1"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数据区。由</a:t>
            </a:r>
            <a:r>
              <a:rPr lang="en-US" altLang="zh-CN" dirty="0">
                <a:latin typeface="幼圆" panose="02010509060101010101" pitchFamily="49" charset="-122"/>
                <a:ea typeface="幼圆" panose="02010509060101010101" pitchFamily="49" charset="-122"/>
              </a:rPr>
              <a:t>8×6 </a:t>
            </a:r>
            <a:r>
              <a:rPr lang="zh-CN" altLang="en-US" dirty="0">
                <a:latin typeface="幼圆" panose="02010509060101010101" pitchFamily="49" charset="-122"/>
                <a:ea typeface="幼圆" panose="02010509060101010101" pitchFamily="49" charset="-122"/>
              </a:rPr>
              <a:t>个黑白方块组成，内含路标</a:t>
            </a:r>
          </a:p>
          <a:p>
            <a:r>
              <a:rPr lang="zh-CN" altLang="en-US" dirty="0">
                <a:latin typeface="幼圆" panose="02010509060101010101" pitchFamily="49" charset="-122"/>
                <a:ea typeface="幼圆" panose="02010509060101010101" pitchFamily="49" charset="-122"/>
              </a:rPr>
              <a:t>实际位置坐标</a:t>
            </a:r>
          </a:p>
          <a:p>
            <a:endParaRPr lang="zh-CN" altLang="en-US" dirty="0"/>
          </a:p>
        </p:txBody>
      </p:sp>
      <p:sp>
        <p:nvSpPr>
          <p:cNvPr id="6" name="日期占位符 5"/>
          <p:cNvSpPr>
            <a:spLocks noGrp="1"/>
          </p:cNvSpPr>
          <p:nvPr>
            <p:ph type="dt" sz="half" idx="10"/>
          </p:nvPr>
        </p:nvSpPr>
        <p:spPr/>
        <p:txBody>
          <a:bodyPr/>
          <a:lstStyle/>
          <a:p>
            <a:r>
              <a:rPr lang="en-US" altLang="zh-CN" smtClean="0"/>
              <a:t>2014/6/2</a:t>
            </a:r>
            <a:endParaRPr lang="zh-CN" altLang="en-US"/>
          </a:p>
        </p:txBody>
      </p:sp>
      <p:sp>
        <p:nvSpPr>
          <p:cNvPr id="7" name="页脚占位符 6"/>
          <p:cNvSpPr>
            <a:spLocks noGrp="1"/>
          </p:cNvSpPr>
          <p:nvPr>
            <p:ph type="ftr" sz="quarter" idx="11"/>
          </p:nvPr>
        </p:nvSpPr>
        <p:spPr/>
        <p:txBody>
          <a:bodyPr/>
          <a:lstStyle/>
          <a:p>
            <a:r>
              <a:rPr lang="zh-CN" altLang="en-US" smtClean="0"/>
              <a:t>东南大学仪器科学与工程学院 </a:t>
            </a:r>
            <a:endParaRPr lang="zh-CN" altLang="en-US"/>
          </a:p>
        </p:txBody>
      </p:sp>
      <p:sp>
        <p:nvSpPr>
          <p:cNvPr id="8" name="灯片编号占位符 7"/>
          <p:cNvSpPr>
            <a:spLocks noGrp="1"/>
          </p:cNvSpPr>
          <p:nvPr>
            <p:ph type="sldNum" sz="quarter" idx="12"/>
          </p:nvPr>
        </p:nvSpPr>
        <p:spPr/>
        <p:txBody>
          <a:bodyPr/>
          <a:lstStyle/>
          <a:p>
            <a:fld id="{B6799943-76D3-419E-8D56-52044A5CC2F9}" type="slidenum">
              <a:rPr lang="zh-CN" altLang="en-US" smtClean="0"/>
              <a:t>24</a:t>
            </a:fld>
            <a:endParaRPr lang="zh-CN" altLang="en-US"/>
          </a:p>
        </p:txBody>
      </p:sp>
    </p:spTree>
    <p:extLst>
      <p:ext uri="{BB962C8B-B14F-4D97-AF65-F5344CB8AC3E}">
        <p14:creationId xmlns:p14="http://schemas.microsoft.com/office/powerpoint/2010/main" val="1482851444"/>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3" name="内容占位符 2"/>
          <p:cNvSpPr>
            <a:spLocks noGrp="1"/>
          </p:cNvSpPr>
          <p:nvPr>
            <p:ph idx="1"/>
          </p:nvPr>
        </p:nvSpPr>
        <p:spPr/>
        <p:txBody>
          <a:bodyPr/>
          <a:lstStyle/>
          <a:p>
            <a:r>
              <a:rPr lang="zh-CN" altLang="en-US" sz="3200" b="1" dirty="0"/>
              <a:t>路标识别和</a:t>
            </a:r>
            <a:r>
              <a:rPr lang="zh-CN" altLang="en-US" sz="3200" b="1" dirty="0" smtClean="0"/>
              <a:t>信息提取</a:t>
            </a:r>
            <a:endParaRPr lang="en-US" altLang="zh-CN" sz="3200" b="1" dirty="0" smtClean="0"/>
          </a:p>
          <a:p>
            <a:r>
              <a:rPr lang="zh-CN" altLang="en-US" dirty="0"/>
              <a:t>路标识别基本思路是利用不同颜色特征对图像</a:t>
            </a:r>
            <a:r>
              <a:rPr lang="zh-CN" altLang="en-US" dirty="0" smtClean="0"/>
              <a:t>进</a:t>
            </a:r>
            <a:r>
              <a:rPr lang="zh-CN" altLang="en-US" dirty="0"/>
              <a:t>行阈值分割</a:t>
            </a:r>
            <a:r>
              <a:rPr lang="en-US" altLang="zh-CN" dirty="0"/>
              <a:t>[2]</a:t>
            </a:r>
            <a:r>
              <a:rPr lang="zh-CN" altLang="en-US" dirty="0"/>
              <a:t>，获得二值图像，然后寻找包含路标</a:t>
            </a:r>
            <a:r>
              <a:rPr lang="zh-CN" altLang="en-US" dirty="0" smtClean="0"/>
              <a:t>特征信息</a:t>
            </a:r>
            <a:r>
              <a:rPr lang="zh-CN" altLang="en-US" dirty="0"/>
              <a:t>的连通域，从中提取出路标所包含的信息</a:t>
            </a:r>
            <a:r>
              <a:rPr lang="zh-CN" altLang="en-US" dirty="0" smtClean="0"/>
              <a:t>。</a:t>
            </a:r>
            <a:endParaRPr lang="en-US" altLang="zh-CN" dirty="0" smtClean="0"/>
          </a:p>
          <a:p>
            <a:r>
              <a:rPr lang="zh-CN" altLang="en-US" b="1" dirty="0">
                <a:latin typeface="幼圆" panose="02010509060101010101" pitchFamily="49" charset="-122"/>
                <a:ea typeface="幼圆" panose="02010509060101010101" pitchFamily="49" charset="-122"/>
              </a:rPr>
              <a:t>（</a:t>
            </a:r>
            <a:r>
              <a:rPr lang="en-US" altLang="zh-CN" b="1" dirty="0">
                <a:latin typeface="幼圆" panose="02010509060101010101" pitchFamily="49" charset="-122"/>
                <a:ea typeface="幼圆" panose="02010509060101010101" pitchFamily="49" charset="-122"/>
              </a:rPr>
              <a:t>1</a:t>
            </a:r>
            <a:r>
              <a:rPr lang="zh-CN" altLang="en-US" b="1"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隔离区。其作用在于通过形状和颜色特征</a:t>
            </a:r>
            <a:r>
              <a:rPr lang="zh-CN" altLang="en-US" dirty="0" smtClean="0">
                <a:latin typeface="幼圆" panose="02010509060101010101" pitchFamily="49" charset="-122"/>
                <a:ea typeface="幼圆" panose="02010509060101010101" pitchFamily="49" charset="-122"/>
              </a:rPr>
              <a:t>以便于</a:t>
            </a:r>
            <a:r>
              <a:rPr lang="zh-CN" altLang="en-US" dirty="0">
                <a:latin typeface="幼圆" panose="02010509060101010101" pitchFamily="49" charset="-122"/>
                <a:ea typeface="幼圆" panose="02010509060101010101" pitchFamily="49" charset="-122"/>
              </a:rPr>
              <a:t>路标的检测、判别和提取，其外廓形状为圆形</a:t>
            </a:r>
            <a:r>
              <a:rPr lang="zh-CN" altLang="en-US" dirty="0" smtClean="0">
                <a:latin typeface="幼圆" panose="02010509060101010101" pitchFamily="49" charset="-122"/>
                <a:ea typeface="幼圆" panose="02010509060101010101" pitchFamily="49" charset="-122"/>
              </a:rPr>
              <a:t>，并</a:t>
            </a:r>
            <a:r>
              <a:rPr lang="zh-CN" altLang="en-US" dirty="0">
                <a:latin typeface="幼圆" panose="02010509060101010101" pitchFamily="49" charset="-122"/>
                <a:ea typeface="幼圆" panose="02010509060101010101" pitchFamily="49" charset="-122"/>
              </a:rPr>
              <a:t>采用一些对比强烈的色彩，如绿色，红色等</a:t>
            </a:r>
            <a:r>
              <a:rPr lang="zh-CN" altLang="en-US" dirty="0" smtClean="0">
                <a:latin typeface="幼圆" panose="02010509060101010101" pitchFamily="49" charset="-122"/>
                <a:ea typeface="幼圆" panose="02010509060101010101" pitchFamily="49" charset="-122"/>
              </a:rPr>
              <a:t>。</a:t>
            </a:r>
            <a:endParaRPr lang="en-US" altLang="zh-CN" dirty="0" smtClean="0">
              <a:latin typeface="幼圆" panose="02010509060101010101" pitchFamily="49" charset="-122"/>
              <a:ea typeface="幼圆" panose="02010509060101010101" pitchFamily="49" charset="-122"/>
            </a:endParaRPr>
          </a:p>
          <a:p>
            <a:pPr marL="0" indent="0">
              <a:buNone/>
            </a:pPr>
            <a:r>
              <a:rPr lang="zh-CN" altLang="en-US" dirty="0" smtClean="0">
                <a:latin typeface="幼圆" panose="02010509060101010101" pitchFamily="49" charset="-122"/>
                <a:ea typeface="幼圆" panose="02010509060101010101" pitchFamily="49" charset="-122"/>
              </a:rPr>
              <a:t> 隔离区的作用就是将路标与背景分开，从而区别出包含信息的图像部分，再对这部分进行针对性的处理。</a:t>
            </a:r>
            <a:endParaRPr lang="en-US" altLang="zh-CN" dirty="0" smtClean="0">
              <a:latin typeface="幼圆" panose="02010509060101010101" pitchFamily="49" charset="-122"/>
              <a:ea typeface="幼圆" panose="02010509060101010101" pitchFamily="49" charset="-122"/>
            </a:endParaRPr>
          </a:p>
          <a:p>
            <a:pPr marL="0" indent="0">
              <a:buNone/>
            </a:pPr>
            <a:endParaRPr lang="en-US" altLang="zh-CN" dirty="0" smtClean="0">
              <a:latin typeface="幼圆" panose="02010509060101010101" pitchFamily="49" charset="-122"/>
              <a:ea typeface="幼圆" panose="02010509060101010101" pitchFamily="49" charset="-122"/>
            </a:endParaRPr>
          </a:p>
          <a:p>
            <a:pPr marL="0" indent="0">
              <a:buNone/>
            </a:pPr>
            <a:endParaRPr lang="zh-CN" altLang="en-US" dirty="0">
              <a:latin typeface="幼圆" panose="02010509060101010101" pitchFamily="49" charset="-122"/>
              <a:ea typeface="幼圆" panose="02010509060101010101" pitchFamily="49" charset="-122"/>
            </a:endParaRPr>
          </a:p>
          <a:p>
            <a:endParaRPr lang="zh-CN" alt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110" y="1944718"/>
            <a:ext cx="8589817" cy="4248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25</a:t>
            </a:fld>
            <a:endParaRPr lang="zh-CN" altLang="en-US"/>
          </a:p>
        </p:txBody>
      </p:sp>
    </p:spTree>
    <p:extLst>
      <p:ext uri="{BB962C8B-B14F-4D97-AF65-F5344CB8AC3E}">
        <p14:creationId xmlns:p14="http://schemas.microsoft.com/office/powerpoint/2010/main" val="98564867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6" name="文本框 5"/>
          <p:cNvSpPr txBox="1"/>
          <p:nvPr/>
        </p:nvSpPr>
        <p:spPr>
          <a:xfrm>
            <a:off x="1097280" y="2036618"/>
            <a:ext cx="10058400" cy="3293209"/>
          </a:xfrm>
          <a:prstGeom prst="rect">
            <a:avLst/>
          </a:prstGeom>
          <a:noFill/>
        </p:spPr>
        <p:txBody>
          <a:bodyPr wrap="square" rtlCol="0">
            <a:spAutoFit/>
          </a:bodyPr>
          <a:lstStyle/>
          <a:p>
            <a:r>
              <a:rPr lang="zh-CN" altLang="en-US" sz="1600" dirty="0" smtClean="0">
                <a:latin typeface="+mn-ea"/>
              </a:rPr>
              <a:t>判别</a:t>
            </a:r>
            <a:r>
              <a:rPr lang="zh-CN" altLang="en-US" sz="1600" dirty="0">
                <a:latin typeface="+mn-ea"/>
              </a:rPr>
              <a:t>区和数据区的分割。路标的</a:t>
            </a:r>
            <a:r>
              <a:rPr lang="zh-CN" altLang="en-US" sz="1600" dirty="0" smtClean="0">
                <a:latin typeface="+mn-ea"/>
              </a:rPr>
              <a:t>数据区</a:t>
            </a:r>
            <a:r>
              <a:rPr lang="zh-CN" altLang="en-US" sz="1600" dirty="0">
                <a:latin typeface="+mn-ea"/>
              </a:rPr>
              <a:t>和判别区由</a:t>
            </a:r>
            <a:r>
              <a:rPr lang="en-US" altLang="zh-CN" sz="1600" dirty="0">
                <a:latin typeface="+mn-ea"/>
              </a:rPr>
              <a:t>10×10 </a:t>
            </a:r>
            <a:r>
              <a:rPr lang="zh-CN" altLang="en-US" sz="1600" dirty="0">
                <a:latin typeface="+mn-ea"/>
              </a:rPr>
              <a:t>的黑白方块组成，如</a:t>
            </a:r>
            <a:r>
              <a:rPr lang="zh-CN" altLang="en-US" sz="1600" dirty="0" smtClean="0">
                <a:latin typeface="+mn-ea"/>
              </a:rPr>
              <a:t>图</a:t>
            </a:r>
            <a:r>
              <a:rPr lang="en-US" altLang="zh-CN" sz="1600" dirty="0" smtClean="0">
                <a:latin typeface="+mn-ea"/>
              </a:rPr>
              <a:t> </a:t>
            </a:r>
            <a:r>
              <a:rPr lang="zh-CN" altLang="en-US" sz="1600" dirty="0">
                <a:latin typeface="+mn-ea"/>
              </a:rPr>
              <a:t>所示。</a:t>
            </a:r>
          </a:p>
          <a:p>
            <a:r>
              <a:rPr lang="zh-CN" altLang="en-US" sz="1600" dirty="0">
                <a:latin typeface="+mn-ea"/>
              </a:rPr>
              <a:t>首先利用</a:t>
            </a:r>
            <a:r>
              <a:rPr lang="en-US" altLang="zh-CN" sz="1600" dirty="0">
                <a:latin typeface="+mn-ea"/>
              </a:rPr>
              <a:t>Hough </a:t>
            </a:r>
            <a:r>
              <a:rPr lang="zh-CN" altLang="en-US" sz="1600" dirty="0" smtClean="0">
                <a:latin typeface="+mn-ea"/>
              </a:rPr>
              <a:t>算法提取</a:t>
            </a:r>
            <a:r>
              <a:rPr lang="zh-CN" altLang="en-US" sz="1600" dirty="0">
                <a:latin typeface="+mn-ea"/>
              </a:rPr>
              <a:t>满足如下条件</a:t>
            </a:r>
            <a:r>
              <a:rPr lang="zh-CN" altLang="en-US" sz="1600" dirty="0" smtClean="0">
                <a:latin typeface="+mn-ea"/>
              </a:rPr>
              <a:t>的四</a:t>
            </a:r>
            <a:r>
              <a:rPr lang="zh-CN" altLang="en-US" sz="1600" dirty="0">
                <a:latin typeface="+mn-ea"/>
              </a:rPr>
              <a:t>条直线</a:t>
            </a:r>
            <a:r>
              <a:rPr lang="en-US" altLang="zh-CN" sz="1600" i="1" dirty="0">
                <a:latin typeface="+mn-ea"/>
              </a:rPr>
              <a:t>l11</a:t>
            </a:r>
            <a:r>
              <a:rPr lang="zh-CN" altLang="en-US" sz="1600" dirty="0">
                <a:latin typeface="+mn-ea"/>
              </a:rPr>
              <a:t>，</a:t>
            </a:r>
            <a:r>
              <a:rPr lang="en-US" altLang="zh-CN" sz="1600" i="1" dirty="0">
                <a:latin typeface="+mn-ea"/>
              </a:rPr>
              <a:t>l12</a:t>
            </a:r>
            <a:r>
              <a:rPr lang="zh-CN" altLang="en-US" sz="1600" dirty="0">
                <a:latin typeface="+mn-ea"/>
              </a:rPr>
              <a:t>，</a:t>
            </a:r>
            <a:r>
              <a:rPr lang="en-US" altLang="zh-CN" sz="1600" i="1" dirty="0">
                <a:latin typeface="+mn-ea"/>
              </a:rPr>
              <a:t>l21</a:t>
            </a:r>
            <a:r>
              <a:rPr lang="zh-CN" altLang="en-US" sz="1600" dirty="0">
                <a:latin typeface="+mn-ea"/>
              </a:rPr>
              <a:t>，</a:t>
            </a:r>
            <a:r>
              <a:rPr lang="en-US" altLang="zh-CN" sz="1600" i="1" dirty="0">
                <a:latin typeface="+mn-ea"/>
              </a:rPr>
              <a:t>l22 </a:t>
            </a:r>
            <a:r>
              <a:rPr lang="zh-CN" altLang="en-US" sz="1600" dirty="0">
                <a:latin typeface="+mn-ea"/>
              </a:rPr>
              <a:t>并进行分组</a:t>
            </a:r>
            <a:r>
              <a:rPr lang="zh-CN" altLang="en-US" sz="1600" dirty="0" smtClean="0">
                <a:latin typeface="+mn-ea"/>
              </a:rPr>
              <a:t>：</a:t>
            </a:r>
            <a:endParaRPr lang="en-US" altLang="zh-CN" sz="1600" dirty="0" smtClean="0">
              <a:latin typeface="+mn-ea"/>
            </a:endParaRPr>
          </a:p>
          <a:p>
            <a:r>
              <a:rPr lang="zh-CN" altLang="en-US" sz="1600" dirty="0" smtClean="0">
                <a:latin typeface="+mn-ea"/>
              </a:rPr>
              <a:t>① </a:t>
            </a:r>
            <a:r>
              <a:rPr lang="en-US" altLang="zh-CN" sz="1600" dirty="0">
                <a:latin typeface="+mn-ea"/>
              </a:rPr>
              <a:t>|</a:t>
            </a:r>
            <a:r>
              <a:rPr lang="en-US" altLang="zh-CN" sz="1600" i="1" dirty="0">
                <a:latin typeface="+mn-ea"/>
              </a:rPr>
              <a:t>lθ11</a:t>
            </a:r>
            <a:r>
              <a:rPr lang="en-US" altLang="zh-CN" sz="1600" dirty="0">
                <a:latin typeface="+mn-ea"/>
              </a:rPr>
              <a:t>–</a:t>
            </a:r>
            <a:r>
              <a:rPr lang="en-US" altLang="zh-CN" sz="1600" i="1" dirty="0">
                <a:latin typeface="+mn-ea"/>
              </a:rPr>
              <a:t>lθ12</a:t>
            </a:r>
            <a:r>
              <a:rPr lang="en-US" altLang="zh-CN" sz="1600" dirty="0">
                <a:latin typeface="+mn-ea"/>
              </a:rPr>
              <a:t>|&lt;</a:t>
            </a:r>
            <a:r>
              <a:rPr lang="en-US" altLang="zh-CN" sz="1600" i="1" dirty="0" smtClean="0">
                <a:latin typeface="+mn-ea"/>
              </a:rPr>
              <a:t>ε1</a:t>
            </a:r>
            <a:r>
              <a:rPr lang="en-US" altLang="zh-CN" sz="1600" dirty="0" smtClean="0">
                <a:latin typeface="+mn-ea"/>
              </a:rPr>
              <a:t>and </a:t>
            </a:r>
            <a:r>
              <a:rPr lang="en-US" altLang="zh-CN" sz="1600" dirty="0">
                <a:latin typeface="+mn-ea"/>
              </a:rPr>
              <a:t>|</a:t>
            </a:r>
            <a:r>
              <a:rPr lang="en-US" altLang="zh-CN" sz="1600" i="1" dirty="0">
                <a:latin typeface="+mn-ea"/>
              </a:rPr>
              <a:t>l</a:t>
            </a:r>
            <a:r>
              <a:rPr lang="el-GR" altLang="zh-CN" sz="1600" i="1" dirty="0">
                <a:latin typeface="+mn-ea"/>
              </a:rPr>
              <a:t>θ21</a:t>
            </a:r>
            <a:r>
              <a:rPr lang="el-GR" altLang="zh-CN" sz="1600" dirty="0">
                <a:latin typeface="+mn-ea"/>
              </a:rPr>
              <a:t>–</a:t>
            </a:r>
            <a:r>
              <a:rPr lang="en-US" altLang="zh-CN" sz="1600" i="1" dirty="0">
                <a:latin typeface="+mn-ea"/>
              </a:rPr>
              <a:t>l</a:t>
            </a:r>
            <a:r>
              <a:rPr lang="el-GR" altLang="zh-CN" sz="1600" i="1" dirty="0">
                <a:latin typeface="+mn-ea"/>
              </a:rPr>
              <a:t>θ22</a:t>
            </a:r>
            <a:r>
              <a:rPr lang="el-GR" altLang="zh-CN" sz="1600" dirty="0">
                <a:latin typeface="+mn-ea"/>
              </a:rPr>
              <a:t>|&lt;</a:t>
            </a:r>
            <a:r>
              <a:rPr lang="el-GR" altLang="zh-CN" sz="1600" i="1" dirty="0">
                <a:latin typeface="+mn-ea"/>
              </a:rPr>
              <a:t>ε1</a:t>
            </a:r>
            <a:r>
              <a:rPr lang="zh-CN" altLang="el-GR" sz="1600" dirty="0" smtClean="0">
                <a:latin typeface="+mn-ea"/>
              </a:rPr>
              <a:t>；</a:t>
            </a:r>
            <a:endParaRPr lang="en-US" altLang="zh-CN" sz="1600" dirty="0" smtClean="0">
              <a:latin typeface="+mn-ea"/>
            </a:endParaRPr>
          </a:p>
          <a:p>
            <a:r>
              <a:rPr lang="zh-CN" altLang="el-GR" sz="1600" dirty="0" smtClean="0">
                <a:latin typeface="+mn-ea"/>
              </a:rPr>
              <a:t>② </a:t>
            </a:r>
            <a:r>
              <a:rPr lang="el-GR" altLang="zh-CN" sz="1600" dirty="0">
                <a:latin typeface="+mn-ea"/>
              </a:rPr>
              <a:t>| </a:t>
            </a:r>
            <a:r>
              <a:rPr lang="en-US" altLang="zh-CN" sz="1600" i="1" dirty="0">
                <a:latin typeface="+mn-ea"/>
              </a:rPr>
              <a:t>l</a:t>
            </a:r>
            <a:r>
              <a:rPr lang="el-GR" altLang="zh-CN" sz="1600" i="1" dirty="0">
                <a:latin typeface="+mn-ea"/>
              </a:rPr>
              <a:t>θ11</a:t>
            </a:r>
            <a:r>
              <a:rPr lang="el-GR" altLang="zh-CN" sz="1600" dirty="0">
                <a:latin typeface="+mn-ea"/>
              </a:rPr>
              <a:t>–</a:t>
            </a:r>
            <a:r>
              <a:rPr lang="en-US" altLang="zh-CN" sz="1600" i="1" dirty="0">
                <a:latin typeface="+mn-ea"/>
              </a:rPr>
              <a:t>l</a:t>
            </a:r>
            <a:r>
              <a:rPr lang="el-GR" altLang="zh-CN" sz="1600" i="1" dirty="0">
                <a:latin typeface="+mn-ea"/>
              </a:rPr>
              <a:t>θ21</a:t>
            </a:r>
            <a:r>
              <a:rPr lang="el-GR" altLang="zh-CN" sz="1600" dirty="0">
                <a:latin typeface="+mn-ea"/>
              </a:rPr>
              <a:t>–90|&lt;</a:t>
            </a:r>
            <a:r>
              <a:rPr lang="el-GR" altLang="zh-CN" sz="1600" i="1" dirty="0">
                <a:latin typeface="+mn-ea"/>
              </a:rPr>
              <a:t>ε2 </a:t>
            </a:r>
            <a:r>
              <a:rPr lang="en-US" altLang="zh-CN" sz="1600" dirty="0">
                <a:latin typeface="+mn-ea"/>
              </a:rPr>
              <a:t>and | </a:t>
            </a:r>
            <a:r>
              <a:rPr lang="en-US" altLang="zh-CN" sz="1600" i="1" dirty="0">
                <a:latin typeface="+mn-ea"/>
              </a:rPr>
              <a:t>l</a:t>
            </a:r>
            <a:r>
              <a:rPr lang="el-GR" altLang="zh-CN" sz="1600" i="1" dirty="0">
                <a:latin typeface="+mn-ea"/>
              </a:rPr>
              <a:t>θ11</a:t>
            </a:r>
            <a:r>
              <a:rPr lang="el-GR" altLang="zh-CN" sz="1600" dirty="0">
                <a:latin typeface="+mn-ea"/>
              </a:rPr>
              <a:t>–</a:t>
            </a:r>
            <a:r>
              <a:rPr lang="en-US" altLang="zh-CN" sz="1600" i="1" dirty="0">
                <a:latin typeface="+mn-ea"/>
              </a:rPr>
              <a:t>l</a:t>
            </a:r>
            <a:r>
              <a:rPr lang="el-GR" altLang="zh-CN" sz="1600" i="1" dirty="0">
                <a:latin typeface="+mn-ea"/>
              </a:rPr>
              <a:t>θ22</a:t>
            </a:r>
            <a:r>
              <a:rPr lang="el-GR" altLang="zh-CN" sz="1600" dirty="0">
                <a:latin typeface="+mn-ea"/>
              </a:rPr>
              <a:t>–90|&lt;</a:t>
            </a:r>
            <a:r>
              <a:rPr lang="el-GR" altLang="zh-CN" sz="1600" i="1" dirty="0" smtClean="0">
                <a:latin typeface="+mn-ea"/>
              </a:rPr>
              <a:t>ε2</a:t>
            </a:r>
            <a:r>
              <a:rPr lang="en-US" altLang="zh-CN" sz="1600" dirty="0" smtClean="0">
                <a:latin typeface="+mn-ea"/>
              </a:rPr>
              <a:t>and </a:t>
            </a:r>
            <a:r>
              <a:rPr lang="en-US" altLang="zh-CN" sz="1600" dirty="0">
                <a:latin typeface="+mn-ea"/>
              </a:rPr>
              <a:t>| </a:t>
            </a:r>
            <a:r>
              <a:rPr lang="en-US" altLang="zh-CN" sz="1600" i="1" dirty="0">
                <a:latin typeface="+mn-ea"/>
              </a:rPr>
              <a:t>l</a:t>
            </a:r>
            <a:r>
              <a:rPr lang="el-GR" altLang="zh-CN" sz="1600" i="1" dirty="0">
                <a:latin typeface="+mn-ea"/>
              </a:rPr>
              <a:t>θ12</a:t>
            </a:r>
            <a:r>
              <a:rPr lang="el-GR" altLang="zh-CN" sz="1600" dirty="0">
                <a:latin typeface="+mn-ea"/>
              </a:rPr>
              <a:t>–</a:t>
            </a:r>
            <a:r>
              <a:rPr lang="en-US" altLang="zh-CN" sz="1600" i="1" dirty="0">
                <a:latin typeface="+mn-ea"/>
              </a:rPr>
              <a:t>l</a:t>
            </a:r>
            <a:r>
              <a:rPr lang="el-GR" altLang="zh-CN" sz="1600" i="1" dirty="0">
                <a:latin typeface="+mn-ea"/>
              </a:rPr>
              <a:t>θ21</a:t>
            </a:r>
            <a:r>
              <a:rPr lang="el-GR" altLang="zh-CN" sz="1600" dirty="0">
                <a:latin typeface="+mn-ea"/>
              </a:rPr>
              <a:t>–90|&lt;</a:t>
            </a:r>
            <a:r>
              <a:rPr lang="el-GR" altLang="zh-CN" sz="1600" i="1" dirty="0">
                <a:latin typeface="+mn-ea"/>
              </a:rPr>
              <a:t>ε2 </a:t>
            </a:r>
            <a:r>
              <a:rPr lang="en-US" altLang="zh-CN" sz="1600" dirty="0">
                <a:latin typeface="+mn-ea"/>
              </a:rPr>
              <a:t>and | </a:t>
            </a:r>
            <a:r>
              <a:rPr lang="en-US" altLang="zh-CN" sz="1600" i="1" dirty="0">
                <a:latin typeface="+mn-ea"/>
              </a:rPr>
              <a:t>l</a:t>
            </a:r>
            <a:r>
              <a:rPr lang="el-GR" altLang="zh-CN" sz="1600" i="1" dirty="0">
                <a:latin typeface="+mn-ea"/>
              </a:rPr>
              <a:t>θ12</a:t>
            </a:r>
            <a:r>
              <a:rPr lang="el-GR" altLang="zh-CN" sz="1600" dirty="0">
                <a:latin typeface="+mn-ea"/>
              </a:rPr>
              <a:t>–</a:t>
            </a:r>
            <a:r>
              <a:rPr lang="en-US" altLang="zh-CN" sz="1600" i="1" dirty="0">
                <a:latin typeface="+mn-ea"/>
              </a:rPr>
              <a:t>l</a:t>
            </a:r>
            <a:r>
              <a:rPr lang="el-GR" altLang="zh-CN" sz="1600" i="1" dirty="0">
                <a:latin typeface="+mn-ea"/>
              </a:rPr>
              <a:t>θ22</a:t>
            </a:r>
            <a:r>
              <a:rPr lang="el-GR" altLang="zh-CN" sz="1600" dirty="0">
                <a:latin typeface="+mn-ea"/>
              </a:rPr>
              <a:t>–90|&lt;</a:t>
            </a:r>
            <a:r>
              <a:rPr lang="el-GR" altLang="zh-CN" sz="1600" i="1" dirty="0">
                <a:latin typeface="+mn-ea"/>
              </a:rPr>
              <a:t>ε2</a:t>
            </a:r>
            <a:r>
              <a:rPr lang="zh-CN" altLang="el-GR" sz="1600" dirty="0" smtClean="0">
                <a:latin typeface="+mn-ea"/>
              </a:rPr>
              <a:t>；</a:t>
            </a:r>
            <a:endParaRPr lang="en-US" altLang="zh-CN" sz="1600" dirty="0" smtClean="0">
              <a:latin typeface="+mn-ea"/>
            </a:endParaRPr>
          </a:p>
          <a:p>
            <a:r>
              <a:rPr lang="zh-CN" altLang="el-GR" sz="1600" dirty="0" smtClean="0">
                <a:latin typeface="+mn-ea"/>
              </a:rPr>
              <a:t>③ </a:t>
            </a:r>
            <a:r>
              <a:rPr lang="el-GR" altLang="zh-CN" sz="1600" dirty="0">
                <a:latin typeface="+mn-ea"/>
              </a:rPr>
              <a:t>|| </a:t>
            </a:r>
            <a:r>
              <a:rPr lang="en-US" altLang="zh-CN" sz="1600" i="1" dirty="0">
                <a:latin typeface="+mn-ea"/>
              </a:rPr>
              <a:t>lA11</a:t>
            </a:r>
            <a:r>
              <a:rPr lang="en-US" altLang="zh-CN" sz="1600" dirty="0">
                <a:latin typeface="+mn-ea"/>
              </a:rPr>
              <a:t>–</a:t>
            </a:r>
            <a:r>
              <a:rPr lang="en-US" altLang="zh-CN" sz="1600" i="1" dirty="0">
                <a:latin typeface="+mn-ea"/>
              </a:rPr>
              <a:t>lA12</a:t>
            </a:r>
            <a:r>
              <a:rPr lang="en-US" altLang="zh-CN" sz="1600" dirty="0" smtClean="0">
                <a:latin typeface="+mn-ea"/>
              </a:rPr>
              <a:t>|–| </a:t>
            </a:r>
            <a:r>
              <a:rPr lang="en-US" altLang="zh-CN" sz="1600" i="1" dirty="0">
                <a:latin typeface="+mn-ea"/>
              </a:rPr>
              <a:t>lA21</a:t>
            </a:r>
            <a:r>
              <a:rPr lang="en-US" altLang="zh-CN" sz="1600" dirty="0">
                <a:latin typeface="+mn-ea"/>
              </a:rPr>
              <a:t>–</a:t>
            </a:r>
            <a:r>
              <a:rPr lang="en-US" altLang="zh-CN" sz="1600" i="1" dirty="0">
                <a:latin typeface="+mn-ea"/>
              </a:rPr>
              <a:t>lA22</a:t>
            </a:r>
            <a:r>
              <a:rPr lang="en-US" altLang="zh-CN" sz="1600" dirty="0">
                <a:latin typeface="+mn-ea"/>
              </a:rPr>
              <a:t>||&lt;</a:t>
            </a:r>
            <a:r>
              <a:rPr lang="el-GR" altLang="zh-CN" sz="1600" i="1" dirty="0">
                <a:latin typeface="+mn-ea"/>
              </a:rPr>
              <a:t>ε3</a:t>
            </a:r>
            <a:r>
              <a:rPr lang="zh-CN" altLang="el-GR" sz="1600" dirty="0" smtClean="0">
                <a:latin typeface="+mn-ea"/>
              </a:rPr>
              <a:t>；</a:t>
            </a:r>
            <a:endParaRPr lang="en-US" altLang="zh-CN" sz="1600" dirty="0" smtClean="0">
              <a:latin typeface="+mn-ea"/>
            </a:endParaRPr>
          </a:p>
          <a:p>
            <a:r>
              <a:rPr lang="zh-CN" altLang="en-US" sz="1600" dirty="0" smtClean="0">
                <a:latin typeface="+mn-ea"/>
              </a:rPr>
              <a:t>其中</a:t>
            </a:r>
            <a:r>
              <a:rPr lang="en-US" altLang="zh-CN" sz="1600" i="1" dirty="0">
                <a:latin typeface="+mn-ea"/>
              </a:rPr>
              <a:t>l</a:t>
            </a:r>
            <a:r>
              <a:rPr lang="el-GR" altLang="zh-CN" sz="1600" i="1" dirty="0">
                <a:latin typeface="+mn-ea"/>
              </a:rPr>
              <a:t>θ11</a:t>
            </a:r>
            <a:r>
              <a:rPr lang="zh-CN" altLang="el-GR" sz="1600" dirty="0">
                <a:latin typeface="+mn-ea"/>
              </a:rPr>
              <a:t>，</a:t>
            </a:r>
            <a:r>
              <a:rPr lang="en-US" altLang="zh-CN" sz="1600" i="1" dirty="0">
                <a:latin typeface="+mn-ea"/>
              </a:rPr>
              <a:t>l</a:t>
            </a:r>
            <a:r>
              <a:rPr lang="el-GR" altLang="zh-CN" sz="1600" i="1" dirty="0">
                <a:latin typeface="+mn-ea"/>
              </a:rPr>
              <a:t>θ12</a:t>
            </a:r>
            <a:r>
              <a:rPr lang="zh-CN" altLang="el-GR" sz="1600" dirty="0">
                <a:latin typeface="+mn-ea"/>
              </a:rPr>
              <a:t>，</a:t>
            </a:r>
            <a:r>
              <a:rPr lang="en-US" altLang="zh-CN" sz="1600" i="1" dirty="0">
                <a:latin typeface="+mn-ea"/>
              </a:rPr>
              <a:t>l</a:t>
            </a:r>
            <a:r>
              <a:rPr lang="el-GR" altLang="zh-CN" sz="1600" i="1" dirty="0">
                <a:latin typeface="+mn-ea"/>
              </a:rPr>
              <a:t>θ21</a:t>
            </a:r>
            <a:r>
              <a:rPr lang="zh-CN" altLang="el-GR" sz="1600" dirty="0">
                <a:latin typeface="+mn-ea"/>
              </a:rPr>
              <a:t>，</a:t>
            </a:r>
            <a:r>
              <a:rPr lang="en-US" altLang="zh-CN" sz="1600" i="1" dirty="0">
                <a:latin typeface="+mn-ea"/>
              </a:rPr>
              <a:t>l</a:t>
            </a:r>
            <a:r>
              <a:rPr lang="el-GR" altLang="zh-CN" sz="1600" i="1" dirty="0" smtClean="0">
                <a:latin typeface="+mn-ea"/>
              </a:rPr>
              <a:t>θ22</a:t>
            </a:r>
            <a:r>
              <a:rPr lang="zh-CN" altLang="en-US" sz="1600" dirty="0" smtClean="0">
                <a:latin typeface="+mn-ea"/>
              </a:rPr>
              <a:t>和</a:t>
            </a:r>
            <a:r>
              <a:rPr lang="en-US" altLang="zh-CN" sz="1600" i="1" dirty="0">
                <a:latin typeface="+mn-ea"/>
              </a:rPr>
              <a:t>lA11</a:t>
            </a:r>
            <a:r>
              <a:rPr lang="zh-CN" altLang="en-US" sz="1600" dirty="0">
                <a:latin typeface="+mn-ea"/>
              </a:rPr>
              <a:t>，</a:t>
            </a:r>
            <a:r>
              <a:rPr lang="en-US" altLang="zh-CN" sz="1600" i="1" dirty="0">
                <a:latin typeface="+mn-ea"/>
              </a:rPr>
              <a:t>lA12</a:t>
            </a:r>
            <a:r>
              <a:rPr lang="zh-CN" altLang="en-US" sz="1600" dirty="0">
                <a:latin typeface="+mn-ea"/>
              </a:rPr>
              <a:t>，</a:t>
            </a:r>
            <a:r>
              <a:rPr lang="en-US" altLang="zh-CN" sz="1600" i="1" dirty="0">
                <a:latin typeface="+mn-ea"/>
              </a:rPr>
              <a:t>lA21</a:t>
            </a:r>
            <a:r>
              <a:rPr lang="zh-CN" altLang="en-US" sz="1600" dirty="0" smtClean="0">
                <a:latin typeface="+mn-ea"/>
              </a:rPr>
              <a:t>，</a:t>
            </a:r>
            <a:r>
              <a:rPr lang="en-US" altLang="zh-CN" sz="1600" i="1" dirty="0" smtClean="0">
                <a:latin typeface="+mn-ea"/>
              </a:rPr>
              <a:t>lA22 </a:t>
            </a:r>
            <a:r>
              <a:rPr lang="zh-CN" altLang="en-US" sz="1600" dirty="0">
                <a:latin typeface="+mn-ea"/>
              </a:rPr>
              <a:t>分别为四条直线对应的角度和幅值，</a:t>
            </a:r>
            <a:r>
              <a:rPr lang="en-US" altLang="zh-CN" sz="1600" i="1" dirty="0">
                <a:latin typeface="+mn-ea"/>
              </a:rPr>
              <a:t>ε1</a:t>
            </a:r>
            <a:r>
              <a:rPr lang="zh-CN" altLang="en-US" sz="1600" dirty="0">
                <a:latin typeface="+mn-ea"/>
              </a:rPr>
              <a:t>、</a:t>
            </a:r>
            <a:r>
              <a:rPr lang="en-US" altLang="zh-CN" sz="1600" i="1" dirty="0">
                <a:latin typeface="+mn-ea"/>
              </a:rPr>
              <a:t>ε2</a:t>
            </a:r>
            <a:r>
              <a:rPr lang="zh-CN" altLang="en-US" sz="1600" dirty="0">
                <a:latin typeface="+mn-ea"/>
              </a:rPr>
              <a:t>、</a:t>
            </a:r>
            <a:r>
              <a:rPr lang="en-US" altLang="zh-CN" sz="1600" i="1" dirty="0">
                <a:latin typeface="+mn-ea"/>
              </a:rPr>
              <a:t>ε3 </a:t>
            </a:r>
            <a:r>
              <a:rPr lang="zh-CN" altLang="en-US" sz="1600" dirty="0" smtClean="0">
                <a:latin typeface="+mn-ea"/>
              </a:rPr>
              <a:t>为阈值</a:t>
            </a:r>
            <a:r>
              <a:rPr lang="zh-CN" altLang="en-US" sz="1600" dirty="0">
                <a:latin typeface="+mn-ea"/>
              </a:rPr>
              <a:t>，取</a:t>
            </a:r>
            <a:r>
              <a:rPr lang="en-US" altLang="zh-CN" sz="1600" dirty="0">
                <a:latin typeface="+mn-ea"/>
              </a:rPr>
              <a:t>10</a:t>
            </a:r>
            <a:r>
              <a:rPr lang="zh-CN" altLang="en-US" sz="1600" dirty="0">
                <a:latin typeface="+mn-ea"/>
              </a:rPr>
              <a:t>、</a:t>
            </a:r>
            <a:r>
              <a:rPr lang="en-US" altLang="zh-CN" sz="1600" dirty="0">
                <a:latin typeface="+mn-ea"/>
              </a:rPr>
              <a:t>30</a:t>
            </a:r>
            <a:r>
              <a:rPr lang="zh-CN" altLang="en-US" sz="1600" dirty="0">
                <a:latin typeface="+mn-ea"/>
              </a:rPr>
              <a:t>、</a:t>
            </a:r>
            <a:r>
              <a:rPr lang="en-US" altLang="zh-CN" sz="1600" dirty="0">
                <a:latin typeface="+mn-ea"/>
              </a:rPr>
              <a:t>15</a:t>
            </a:r>
            <a:r>
              <a:rPr lang="zh-CN" altLang="en-US" sz="1600" dirty="0" smtClean="0">
                <a:latin typeface="+mn-ea"/>
              </a:rPr>
              <a:t>。</a:t>
            </a:r>
            <a:endParaRPr lang="en-US" altLang="zh-CN" sz="1600" dirty="0" smtClean="0">
              <a:latin typeface="+mn-ea"/>
            </a:endParaRPr>
          </a:p>
          <a:p>
            <a:r>
              <a:rPr lang="zh-CN" altLang="en-US" sz="1600" dirty="0" smtClean="0">
                <a:latin typeface="+mn-ea"/>
              </a:rPr>
              <a:t>然后</a:t>
            </a:r>
            <a:r>
              <a:rPr lang="zh-CN" altLang="en-US" sz="1600" dirty="0">
                <a:latin typeface="+mn-ea"/>
              </a:rPr>
              <a:t>，以</a:t>
            </a:r>
            <a:r>
              <a:rPr lang="en-US" altLang="zh-CN" sz="1600" i="1" dirty="0">
                <a:latin typeface="+mn-ea"/>
              </a:rPr>
              <a:t>l11</a:t>
            </a:r>
            <a:r>
              <a:rPr lang="zh-CN" altLang="en-US" sz="1600" dirty="0">
                <a:latin typeface="+mn-ea"/>
              </a:rPr>
              <a:t>，</a:t>
            </a:r>
            <a:r>
              <a:rPr lang="en-US" altLang="zh-CN" sz="1600" i="1" dirty="0">
                <a:latin typeface="+mn-ea"/>
              </a:rPr>
              <a:t>l12</a:t>
            </a:r>
            <a:r>
              <a:rPr lang="zh-CN" altLang="en-US" sz="1600" dirty="0">
                <a:latin typeface="+mn-ea"/>
              </a:rPr>
              <a:t>，</a:t>
            </a:r>
            <a:r>
              <a:rPr lang="en-US" altLang="zh-CN" sz="1600" i="1" dirty="0">
                <a:latin typeface="+mn-ea"/>
              </a:rPr>
              <a:t>l21</a:t>
            </a:r>
            <a:r>
              <a:rPr lang="zh-CN" altLang="en-US" sz="1600" dirty="0">
                <a:latin typeface="+mn-ea"/>
              </a:rPr>
              <a:t>，</a:t>
            </a:r>
            <a:r>
              <a:rPr lang="en-US" altLang="zh-CN" sz="1600" i="1" dirty="0">
                <a:latin typeface="+mn-ea"/>
              </a:rPr>
              <a:t>l22 </a:t>
            </a:r>
            <a:r>
              <a:rPr lang="zh-CN" altLang="en-US" sz="1600" dirty="0">
                <a:latin typeface="+mn-ea"/>
              </a:rPr>
              <a:t>为</a:t>
            </a:r>
            <a:r>
              <a:rPr lang="zh-CN" altLang="en-US" sz="1600" dirty="0" smtClean="0">
                <a:latin typeface="+mn-ea"/>
              </a:rPr>
              <a:t>基础</a:t>
            </a:r>
            <a:r>
              <a:rPr lang="zh-CN" altLang="en-US" sz="1600" dirty="0">
                <a:latin typeface="+mn-ea"/>
              </a:rPr>
              <a:t>生成</a:t>
            </a:r>
            <a:r>
              <a:rPr lang="en-US" altLang="zh-CN" sz="1600" dirty="0">
                <a:latin typeface="+mn-ea"/>
              </a:rPr>
              <a:t>9 </a:t>
            </a:r>
            <a:r>
              <a:rPr lang="zh-CN" altLang="en-US" sz="1600" dirty="0">
                <a:latin typeface="+mn-ea"/>
              </a:rPr>
              <a:t>条直线，每组直线之间近似平行和等间距</a:t>
            </a:r>
            <a:r>
              <a:rPr lang="zh-CN" altLang="en-US" sz="1600" dirty="0" smtClean="0">
                <a:latin typeface="+mn-ea"/>
              </a:rPr>
              <a:t>，假设</a:t>
            </a:r>
            <a:r>
              <a:rPr lang="zh-CN" altLang="en-US" sz="1600" dirty="0">
                <a:latin typeface="+mn-ea"/>
              </a:rPr>
              <a:t>这四条直线的斜率和节距分别为</a:t>
            </a:r>
            <a:r>
              <a:rPr lang="en-US" altLang="zh-CN" sz="1600" i="1" dirty="0">
                <a:latin typeface="+mn-ea"/>
              </a:rPr>
              <a:t>ka11</a:t>
            </a:r>
            <a:r>
              <a:rPr lang="zh-CN" altLang="en-US" sz="1600" dirty="0">
                <a:latin typeface="+mn-ea"/>
              </a:rPr>
              <a:t>，</a:t>
            </a:r>
            <a:r>
              <a:rPr lang="en-US" altLang="zh-CN" sz="1600" i="1" dirty="0">
                <a:latin typeface="+mn-ea"/>
              </a:rPr>
              <a:t>ka12</a:t>
            </a:r>
            <a:r>
              <a:rPr lang="zh-CN" altLang="en-US" sz="1600" dirty="0">
                <a:latin typeface="+mn-ea"/>
              </a:rPr>
              <a:t>，</a:t>
            </a:r>
            <a:r>
              <a:rPr lang="en-US" altLang="zh-CN" sz="1600" i="1" dirty="0">
                <a:latin typeface="+mn-ea"/>
              </a:rPr>
              <a:t>ka21</a:t>
            </a:r>
            <a:r>
              <a:rPr lang="zh-CN" altLang="en-US" sz="1600" dirty="0" smtClean="0">
                <a:latin typeface="+mn-ea"/>
              </a:rPr>
              <a:t>，</a:t>
            </a:r>
            <a:r>
              <a:rPr lang="en-US" altLang="zh-CN" sz="1600" i="1" dirty="0" smtClean="0">
                <a:latin typeface="+mn-ea"/>
              </a:rPr>
              <a:t>ka22 </a:t>
            </a:r>
            <a:r>
              <a:rPr lang="zh-CN" altLang="en-US" sz="1600" dirty="0">
                <a:latin typeface="+mn-ea"/>
              </a:rPr>
              <a:t>和</a:t>
            </a:r>
            <a:r>
              <a:rPr lang="en-US" altLang="zh-CN" sz="1600" i="1" dirty="0">
                <a:latin typeface="+mn-ea"/>
              </a:rPr>
              <a:t>ba11</a:t>
            </a:r>
            <a:r>
              <a:rPr lang="zh-CN" altLang="en-US" sz="1600" dirty="0">
                <a:latin typeface="+mn-ea"/>
              </a:rPr>
              <a:t>，</a:t>
            </a:r>
            <a:r>
              <a:rPr lang="en-US" altLang="zh-CN" sz="1600" i="1" dirty="0">
                <a:latin typeface="+mn-ea"/>
              </a:rPr>
              <a:t>ba12</a:t>
            </a:r>
            <a:r>
              <a:rPr lang="zh-CN" altLang="en-US" sz="1600" dirty="0">
                <a:latin typeface="+mn-ea"/>
              </a:rPr>
              <a:t>，</a:t>
            </a:r>
            <a:r>
              <a:rPr lang="en-US" altLang="zh-CN" sz="1600" i="1" dirty="0">
                <a:latin typeface="+mn-ea"/>
              </a:rPr>
              <a:t>ba21</a:t>
            </a:r>
            <a:r>
              <a:rPr lang="zh-CN" altLang="en-US" sz="1600" dirty="0">
                <a:latin typeface="+mn-ea"/>
              </a:rPr>
              <a:t>，</a:t>
            </a:r>
            <a:r>
              <a:rPr lang="en-US" altLang="zh-CN" sz="1600" i="1" dirty="0">
                <a:latin typeface="+mn-ea"/>
              </a:rPr>
              <a:t>ba22</a:t>
            </a:r>
            <a:r>
              <a:rPr lang="zh-CN" altLang="en-US" sz="1600" dirty="0">
                <a:latin typeface="+mn-ea"/>
              </a:rPr>
              <a:t>，则直线</a:t>
            </a:r>
            <a:r>
              <a:rPr lang="en-US" altLang="zh-CN" sz="1600" i="1" dirty="0" smtClean="0">
                <a:latin typeface="+mn-ea"/>
              </a:rPr>
              <a:t>l1i</a:t>
            </a:r>
            <a:r>
              <a:rPr lang="en-US" altLang="zh-CN" sz="1600" dirty="0" smtClean="0">
                <a:latin typeface="+mn-ea"/>
              </a:rPr>
              <a:t>(</a:t>
            </a:r>
            <a:r>
              <a:rPr lang="en-US" altLang="zh-CN" sz="1600" i="1" dirty="0" err="1" smtClean="0">
                <a:latin typeface="+mn-ea"/>
              </a:rPr>
              <a:t>i</a:t>
            </a:r>
            <a:r>
              <a:rPr lang="en-US" altLang="zh-CN" sz="1600" dirty="0" smtClean="0">
                <a:latin typeface="+mn-ea"/>
              </a:rPr>
              <a:t>=1…11</a:t>
            </a:r>
            <a:r>
              <a:rPr lang="en-US" altLang="zh-CN" sz="1600" dirty="0">
                <a:latin typeface="+mn-ea"/>
              </a:rPr>
              <a:t>)</a:t>
            </a:r>
            <a:r>
              <a:rPr lang="zh-CN" altLang="en-US" sz="1600" dirty="0" smtClean="0">
                <a:latin typeface="+mn-ea"/>
              </a:rPr>
              <a:t>和</a:t>
            </a:r>
            <a:r>
              <a:rPr lang="en-US" altLang="zh-CN" sz="1600" i="1" dirty="0" smtClean="0">
                <a:latin typeface="+mn-ea"/>
              </a:rPr>
              <a:t>l2i</a:t>
            </a:r>
            <a:r>
              <a:rPr lang="en-US" altLang="zh-CN" sz="1600" dirty="0" smtClean="0">
                <a:latin typeface="+mn-ea"/>
              </a:rPr>
              <a:t>(</a:t>
            </a:r>
            <a:r>
              <a:rPr lang="en-US" altLang="zh-CN" sz="1600" i="1" dirty="0" err="1" smtClean="0">
                <a:latin typeface="+mn-ea"/>
              </a:rPr>
              <a:t>i</a:t>
            </a:r>
            <a:r>
              <a:rPr lang="en-US" altLang="zh-CN" sz="1600" dirty="0" smtClean="0">
                <a:latin typeface="+mn-ea"/>
              </a:rPr>
              <a:t>=1</a:t>
            </a:r>
            <a:r>
              <a:rPr lang="en-US" altLang="zh-CN" sz="1600" dirty="0">
                <a:latin typeface="+mn-ea"/>
              </a:rPr>
              <a:t>...11)</a:t>
            </a:r>
            <a:r>
              <a:rPr lang="zh-CN" altLang="en-US" sz="1600" dirty="0">
                <a:latin typeface="+mn-ea"/>
              </a:rPr>
              <a:t>的斜率</a:t>
            </a:r>
            <a:r>
              <a:rPr lang="en-US" altLang="zh-CN" sz="1600" i="1" dirty="0" err="1">
                <a:latin typeface="+mn-ea"/>
              </a:rPr>
              <a:t>kji</a:t>
            </a:r>
            <a:r>
              <a:rPr lang="en-US" altLang="zh-CN" sz="1600" i="1" dirty="0">
                <a:latin typeface="+mn-ea"/>
              </a:rPr>
              <a:t> </a:t>
            </a:r>
            <a:r>
              <a:rPr lang="zh-CN" altLang="en-US" sz="1600" dirty="0">
                <a:latin typeface="+mn-ea"/>
              </a:rPr>
              <a:t>和节距</a:t>
            </a:r>
            <a:r>
              <a:rPr lang="en-US" altLang="zh-CN" sz="1600" i="1" dirty="0" err="1">
                <a:latin typeface="+mn-ea"/>
              </a:rPr>
              <a:t>bji</a:t>
            </a:r>
            <a:r>
              <a:rPr lang="en-US" altLang="zh-CN" sz="1600" i="1" dirty="0">
                <a:latin typeface="+mn-ea"/>
              </a:rPr>
              <a:t> </a:t>
            </a:r>
            <a:r>
              <a:rPr lang="zh-CN" altLang="en-US" sz="1600" dirty="0">
                <a:latin typeface="+mn-ea"/>
              </a:rPr>
              <a:t>分别为（新直线组中</a:t>
            </a:r>
            <a:r>
              <a:rPr lang="en-US" altLang="zh-CN" sz="1600" i="1" dirty="0" smtClean="0">
                <a:latin typeface="+mn-ea"/>
              </a:rPr>
              <a:t>l11</a:t>
            </a:r>
            <a:r>
              <a:rPr lang="en-US" altLang="zh-CN" sz="1600" dirty="0" smtClean="0">
                <a:latin typeface="+mn-ea"/>
              </a:rPr>
              <a:t>=</a:t>
            </a:r>
            <a:r>
              <a:rPr lang="en-US" altLang="zh-CN" sz="1600" i="1" dirty="0" smtClean="0">
                <a:latin typeface="+mn-ea"/>
              </a:rPr>
              <a:t>l11</a:t>
            </a:r>
            <a:r>
              <a:rPr lang="zh-CN" altLang="en-US" sz="1600" dirty="0">
                <a:latin typeface="+mn-ea"/>
              </a:rPr>
              <a:t>，</a:t>
            </a:r>
            <a:r>
              <a:rPr lang="en-US" altLang="zh-CN" sz="1600" i="1" dirty="0" smtClean="0">
                <a:latin typeface="+mn-ea"/>
              </a:rPr>
              <a:t>l111</a:t>
            </a:r>
            <a:r>
              <a:rPr lang="en-US" altLang="zh-CN" sz="1600" dirty="0">
                <a:latin typeface="+mn-ea"/>
              </a:rPr>
              <a:t>= </a:t>
            </a:r>
            <a:r>
              <a:rPr lang="en-US" altLang="zh-CN" sz="1600" i="1" dirty="0">
                <a:latin typeface="+mn-ea"/>
              </a:rPr>
              <a:t>l12</a:t>
            </a:r>
            <a:r>
              <a:rPr lang="zh-CN" altLang="en-US" sz="1600" dirty="0">
                <a:latin typeface="+mn-ea"/>
              </a:rPr>
              <a:t>，</a:t>
            </a:r>
            <a:r>
              <a:rPr lang="en-US" altLang="zh-CN" sz="1600" i="1" dirty="0" smtClean="0">
                <a:latin typeface="+mn-ea"/>
              </a:rPr>
              <a:t>l21</a:t>
            </a:r>
            <a:r>
              <a:rPr lang="en-US" altLang="zh-CN" sz="1600" dirty="0">
                <a:latin typeface="+mn-ea"/>
              </a:rPr>
              <a:t>= </a:t>
            </a:r>
            <a:r>
              <a:rPr lang="en-US" altLang="zh-CN" sz="1600" i="1" dirty="0">
                <a:latin typeface="+mn-ea"/>
              </a:rPr>
              <a:t>l21</a:t>
            </a:r>
            <a:r>
              <a:rPr lang="zh-CN" altLang="en-US" sz="1600" dirty="0">
                <a:latin typeface="+mn-ea"/>
              </a:rPr>
              <a:t>，</a:t>
            </a:r>
            <a:r>
              <a:rPr lang="en-US" altLang="zh-CN" sz="1600" i="1" dirty="0" smtClean="0">
                <a:latin typeface="+mn-ea"/>
              </a:rPr>
              <a:t>l211</a:t>
            </a:r>
            <a:r>
              <a:rPr lang="en-US" altLang="zh-CN" sz="1600" dirty="0">
                <a:latin typeface="+mn-ea"/>
              </a:rPr>
              <a:t>= </a:t>
            </a:r>
            <a:r>
              <a:rPr lang="en-US" altLang="zh-CN" sz="1600" i="1" dirty="0">
                <a:latin typeface="+mn-ea"/>
              </a:rPr>
              <a:t>l22</a:t>
            </a:r>
            <a:r>
              <a:rPr lang="zh-CN" altLang="en-US" sz="1600" dirty="0">
                <a:latin typeface="+mn-ea"/>
              </a:rPr>
              <a:t>），其中</a:t>
            </a:r>
            <a:r>
              <a:rPr lang="en-US" altLang="zh-CN" sz="1600" dirty="0">
                <a:latin typeface="+mn-ea"/>
              </a:rPr>
              <a:t>j=1,2</a:t>
            </a:r>
            <a:r>
              <a:rPr lang="zh-CN" altLang="en-US" sz="1600" dirty="0">
                <a:latin typeface="+mn-ea"/>
              </a:rPr>
              <a:t>，</a:t>
            </a:r>
            <a:r>
              <a:rPr lang="en-US" altLang="zh-CN" sz="1600" dirty="0" err="1">
                <a:latin typeface="+mn-ea"/>
              </a:rPr>
              <a:t>i</a:t>
            </a:r>
            <a:r>
              <a:rPr lang="en-US" altLang="zh-CN" sz="1600" dirty="0">
                <a:latin typeface="+mn-ea"/>
              </a:rPr>
              <a:t>=1,2,..,11</a:t>
            </a:r>
            <a:r>
              <a:rPr lang="zh-CN" altLang="en-US" sz="1600" dirty="0" smtClean="0">
                <a:latin typeface="+mn-ea"/>
              </a:rPr>
              <a:t>：</a:t>
            </a:r>
            <a:endParaRPr lang="en-US" altLang="zh-CN" sz="1600" dirty="0" smtClean="0">
              <a:latin typeface="+mn-ea"/>
            </a:endParaRPr>
          </a:p>
          <a:p>
            <a:endParaRPr lang="zh-CN" altLang="en-US" sz="1600" dirty="0">
              <a:latin typeface="+mn-ea"/>
            </a:endParaRPr>
          </a:p>
        </p:txBody>
      </p:sp>
      <p:pic>
        <p:nvPicPr>
          <p:cNvPr id="7" name="图片 6"/>
          <p:cNvPicPr>
            <a:picLocks noChangeAspect="1"/>
          </p:cNvPicPr>
          <p:nvPr/>
        </p:nvPicPr>
        <p:blipFill>
          <a:blip r:embed="rId2"/>
          <a:stretch>
            <a:fillRect/>
          </a:stretch>
        </p:blipFill>
        <p:spPr>
          <a:xfrm>
            <a:off x="2857067" y="4847284"/>
            <a:ext cx="3945515" cy="1498097"/>
          </a:xfrm>
          <a:prstGeom prst="rect">
            <a:avLst/>
          </a:prstGeom>
        </p:spPr>
      </p:pic>
      <p:pic>
        <p:nvPicPr>
          <p:cNvPr id="11" name="内容占位符 8"/>
          <p:cNvPicPr>
            <a:picLocks noChangeAspect="1"/>
          </p:cNvPicPr>
          <p:nvPr/>
        </p:nvPicPr>
        <p:blipFill>
          <a:blip r:embed="rId3"/>
          <a:stretch>
            <a:fillRect/>
          </a:stretch>
        </p:blipFill>
        <p:spPr>
          <a:xfrm>
            <a:off x="2942668" y="1880481"/>
            <a:ext cx="5619701" cy="4131734"/>
          </a:xfrm>
          <a:prstGeom prst="rect">
            <a:avLst/>
          </a:prstGeom>
        </p:spPr>
      </p:pic>
      <p:sp>
        <p:nvSpPr>
          <p:cNvPr id="3" name="日期占位符 2"/>
          <p:cNvSpPr>
            <a:spLocks noGrp="1"/>
          </p:cNvSpPr>
          <p:nvPr>
            <p:ph type="dt" sz="half" idx="10"/>
          </p:nvPr>
        </p:nvSpPr>
        <p:spPr/>
        <p:txBody>
          <a:bodyPr/>
          <a:lstStyle/>
          <a:p>
            <a:r>
              <a:rPr lang="en-US" altLang="zh-CN" smtClean="0"/>
              <a:t>2014/6/2</a:t>
            </a:r>
            <a:endParaRPr lang="zh-CN" altLang="en-US"/>
          </a:p>
        </p:txBody>
      </p:sp>
      <p:sp>
        <p:nvSpPr>
          <p:cNvPr id="4" name="页脚占位符 3"/>
          <p:cNvSpPr>
            <a:spLocks noGrp="1"/>
          </p:cNvSpPr>
          <p:nvPr>
            <p:ph type="ftr" sz="quarter" idx="11"/>
          </p:nvPr>
        </p:nvSpPr>
        <p:spPr/>
        <p:txBody>
          <a:bodyPr/>
          <a:lstStyle/>
          <a:p>
            <a:r>
              <a:rPr lang="zh-CN" altLang="en-US" smtClean="0"/>
              <a:t>东南大学仪器科学与工程学院 </a:t>
            </a:r>
            <a:endParaRPr lang="zh-CN" altLang="en-US"/>
          </a:p>
        </p:txBody>
      </p:sp>
      <p:sp>
        <p:nvSpPr>
          <p:cNvPr id="5" name="灯片编号占位符 4"/>
          <p:cNvSpPr>
            <a:spLocks noGrp="1"/>
          </p:cNvSpPr>
          <p:nvPr>
            <p:ph type="sldNum" sz="quarter" idx="12"/>
          </p:nvPr>
        </p:nvSpPr>
        <p:spPr/>
        <p:txBody>
          <a:bodyPr/>
          <a:lstStyle/>
          <a:p>
            <a:fld id="{B6799943-76D3-419E-8D56-52044A5CC2F9}" type="slidenum">
              <a:rPr lang="zh-CN" altLang="en-US" smtClean="0"/>
              <a:t>26</a:t>
            </a:fld>
            <a:endParaRPr lang="zh-CN" altLang="en-US"/>
          </a:p>
        </p:txBody>
      </p:sp>
    </p:spTree>
    <p:extLst>
      <p:ext uri="{BB962C8B-B14F-4D97-AF65-F5344CB8AC3E}">
        <p14:creationId xmlns:p14="http://schemas.microsoft.com/office/powerpoint/2010/main" val="38963388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3" name="内容占位符 2"/>
          <p:cNvSpPr>
            <a:spLocks noGrp="1"/>
          </p:cNvSpPr>
          <p:nvPr>
            <p:ph idx="1"/>
          </p:nvPr>
        </p:nvSpPr>
        <p:spPr/>
        <p:txBody>
          <a:bodyPr>
            <a:normAutofit/>
          </a:bodyPr>
          <a:lstStyle/>
          <a:p>
            <a:r>
              <a:rPr lang="zh-CN" altLang="en-US" sz="2400" b="1" dirty="0" smtClean="0">
                <a:latin typeface="+mn-ea"/>
              </a:rPr>
              <a:t>路标</a:t>
            </a:r>
            <a:r>
              <a:rPr lang="zh-CN" altLang="en-US" sz="2400" b="1" dirty="0">
                <a:latin typeface="+mn-ea"/>
              </a:rPr>
              <a:t>判别区内容</a:t>
            </a:r>
            <a:r>
              <a:rPr lang="zh-CN" altLang="en-US" sz="2400" b="1" dirty="0" smtClean="0">
                <a:latin typeface="+mn-ea"/>
              </a:rPr>
              <a:t>判别</a:t>
            </a:r>
            <a:endParaRPr lang="en-US" altLang="zh-CN" sz="2400" b="1" dirty="0" smtClean="0">
              <a:latin typeface="+mn-ea"/>
            </a:endParaRPr>
          </a:p>
          <a:p>
            <a:r>
              <a:rPr lang="zh-CN" altLang="en-US" dirty="0" smtClean="0"/>
              <a:t>路标</a:t>
            </a:r>
            <a:r>
              <a:rPr lang="zh-CN" altLang="en-US" dirty="0"/>
              <a:t>最终</a:t>
            </a:r>
            <a:r>
              <a:rPr lang="zh-CN" altLang="en-US" dirty="0" smtClean="0"/>
              <a:t>存在如图所</a:t>
            </a:r>
            <a:r>
              <a:rPr lang="zh-CN" altLang="en-US" dirty="0"/>
              <a:t>示的</a:t>
            </a:r>
            <a:r>
              <a:rPr lang="en-US" altLang="zh-CN" dirty="0"/>
              <a:t>4 </a:t>
            </a:r>
            <a:r>
              <a:rPr lang="zh-CN" altLang="en-US" dirty="0"/>
              <a:t>种情况，图中数字代表数组</a:t>
            </a:r>
            <a:r>
              <a:rPr lang="en-US" altLang="zh-CN" dirty="0"/>
              <a:t>A </a:t>
            </a:r>
            <a:r>
              <a:rPr lang="zh-CN" altLang="en-US" dirty="0"/>
              <a:t>的下标</a:t>
            </a:r>
            <a:r>
              <a:rPr lang="zh-CN" altLang="en-US" dirty="0" smtClean="0"/>
              <a:t>，箭头</a:t>
            </a:r>
            <a:r>
              <a:rPr lang="zh-CN" altLang="en-US" dirty="0"/>
              <a:t>表示数据读取方向。因此分别判断以数组元素</a:t>
            </a:r>
            <a:r>
              <a:rPr lang="en-US" altLang="zh-CN" dirty="0"/>
              <a:t>(2</a:t>
            </a:r>
            <a:r>
              <a:rPr lang="zh-CN" altLang="en-US" dirty="0" smtClean="0"/>
              <a:t>，</a:t>
            </a:r>
            <a:r>
              <a:rPr lang="en-US" altLang="zh-CN" dirty="0" smtClean="0"/>
              <a:t>1</a:t>
            </a:r>
            <a:r>
              <a:rPr lang="en-US" altLang="zh-CN" dirty="0"/>
              <a:t>)</a:t>
            </a:r>
            <a:r>
              <a:rPr lang="zh-CN" altLang="en-US" dirty="0"/>
              <a:t>和</a:t>
            </a:r>
            <a:r>
              <a:rPr lang="en-US" altLang="zh-CN" dirty="0"/>
              <a:t>(3</a:t>
            </a:r>
            <a:r>
              <a:rPr lang="zh-CN" altLang="en-US" dirty="0"/>
              <a:t>，</a:t>
            </a:r>
            <a:r>
              <a:rPr lang="en-US" altLang="zh-CN" dirty="0"/>
              <a:t>1)</a:t>
            </a:r>
            <a:r>
              <a:rPr lang="zh-CN" altLang="en-US" dirty="0"/>
              <a:t>为首的两列、以</a:t>
            </a:r>
            <a:r>
              <a:rPr lang="en-US" altLang="zh-CN" dirty="0"/>
              <a:t>(10</a:t>
            </a:r>
            <a:r>
              <a:rPr lang="zh-CN" altLang="en-US" dirty="0"/>
              <a:t>，</a:t>
            </a:r>
            <a:r>
              <a:rPr lang="en-US" altLang="zh-CN" dirty="0"/>
              <a:t>2)</a:t>
            </a:r>
            <a:r>
              <a:rPr lang="zh-CN" altLang="en-US" dirty="0"/>
              <a:t>和</a:t>
            </a:r>
            <a:r>
              <a:rPr lang="en-US" altLang="zh-CN" dirty="0"/>
              <a:t>(10</a:t>
            </a:r>
            <a:r>
              <a:rPr lang="zh-CN" altLang="en-US" dirty="0"/>
              <a:t>，</a:t>
            </a:r>
            <a:r>
              <a:rPr lang="en-US" altLang="zh-CN" dirty="0"/>
              <a:t>3)</a:t>
            </a:r>
            <a:r>
              <a:rPr lang="zh-CN" altLang="en-US" dirty="0"/>
              <a:t>为首的</a:t>
            </a:r>
            <a:r>
              <a:rPr lang="zh-CN" altLang="en-US" dirty="0" smtClean="0"/>
              <a:t>两行</a:t>
            </a:r>
            <a:r>
              <a:rPr lang="zh-CN" altLang="en-US" dirty="0"/>
              <a:t>、以</a:t>
            </a:r>
            <a:r>
              <a:rPr lang="en-US" altLang="zh-CN" dirty="0"/>
              <a:t>(9</a:t>
            </a:r>
            <a:r>
              <a:rPr lang="zh-CN" altLang="en-US" dirty="0"/>
              <a:t>，</a:t>
            </a:r>
            <a:r>
              <a:rPr lang="en-US" altLang="zh-CN" dirty="0"/>
              <a:t>10)</a:t>
            </a:r>
            <a:r>
              <a:rPr lang="zh-CN" altLang="en-US" dirty="0"/>
              <a:t>和</a:t>
            </a:r>
            <a:r>
              <a:rPr lang="en-US" altLang="zh-CN" dirty="0"/>
              <a:t>(8</a:t>
            </a:r>
            <a:r>
              <a:rPr lang="zh-CN" altLang="en-US" dirty="0"/>
              <a:t>，</a:t>
            </a:r>
            <a:r>
              <a:rPr lang="en-US" altLang="zh-CN" dirty="0"/>
              <a:t>10)</a:t>
            </a:r>
            <a:r>
              <a:rPr lang="zh-CN" altLang="en-US" dirty="0"/>
              <a:t>为首的两列、以</a:t>
            </a:r>
            <a:r>
              <a:rPr lang="en-US" altLang="zh-CN" dirty="0"/>
              <a:t>(1</a:t>
            </a:r>
            <a:r>
              <a:rPr lang="zh-CN" altLang="en-US" dirty="0"/>
              <a:t>，</a:t>
            </a:r>
            <a:r>
              <a:rPr lang="en-US" altLang="zh-CN" dirty="0"/>
              <a:t>9)</a:t>
            </a:r>
            <a:r>
              <a:rPr lang="zh-CN" altLang="en-US" dirty="0"/>
              <a:t>和</a:t>
            </a:r>
            <a:r>
              <a:rPr lang="en-US" altLang="zh-CN" dirty="0"/>
              <a:t>(1</a:t>
            </a:r>
            <a:r>
              <a:rPr lang="zh-CN" altLang="en-US" dirty="0" smtClean="0"/>
              <a:t>，</a:t>
            </a:r>
            <a:r>
              <a:rPr lang="en-US" altLang="zh-CN" dirty="0" smtClean="0"/>
              <a:t>8</a:t>
            </a:r>
            <a:r>
              <a:rPr lang="en-US" altLang="zh-CN" dirty="0"/>
              <a:t>) </a:t>
            </a:r>
            <a:r>
              <a:rPr lang="zh-CN" altLang="en-US" dirty="0"/>
              <a:t>为首的两行数组元素是否满足</a:t>
            </a:r>
            <a:r>
              <a:rPr lang="en-US" altLang="zh-CN" dirty="0"/>
              <a:t>1010101011 </a:t>
            </a:r>
            <a:r>
              <a:rPr lang="zh-CN" altLang="en-US" dirty="0" smtClean="0"/>
              <a:t>和</a:t>
            </a:r>
            <a:r>
              <a:rPr lang="en-US" altLang="zh-CN" dirty="0" smtClean="0"/>
              <a:t>1101010101 </a:t>
            </a:r>
            <a:r>
              <a:rPr lang="zh-CN" altLang="en-US" dirty="0"/>
              <a:t>的数字组合。如果是则说明该连通域是</a:t>
            </a:r>
            <a:r>
              <a:rPr lang="zh-CN" altLang="en-US" dirty="0" smtClean="0"/>
              <a:t>路标</a:t>
            </a:r>
            <a:r>
              <a:rPr lang="zh-CN" altLang="en-US" dirty="0"/>
              <a:t>区域并确定判别区原点</a:t>
            </a:r>
            <a:r>
              <a:rPr lang="en-US" altLang="zh-CN" i="1" dirty="0"/>
              <a:t>C</a:t>
            </a:r>
            <a:r>
              <a:rPr lang="zh-CN" altLang="en-US" dirty="0"/>
              <a:t>。</a:t>
            </a:r>
            <a:endParaRPr lang="en-US" altLang="zh-CN" b="1" dirty="0" smtClean="0">
              <a:latin typeface="+mn-ea"/>
            </a:endParaRPr>
          </a:p>
          <a:p>
            <a:endParaRPr lang="zh-CN" altLang="en-US" dirty="0"/>
          </a:p>
        </p:txBody>
      </p:sp>
      <p:pic>
        <p:nvPicPr>
          <p:cNvPr id="6" name="图片 5"/>
          <p:cNvPicPr>
            <a:picLocks noChangeAspect="1"/>
          </p:cNvPicPr>
          <p:nvPr/>
        </p:nvPicPr>
        <p:blipFill>
          <a:blip r:embed="rId2"/>
          <a:stretch>
            <a:fillRect/>
          </a:stretch>
        </p:blipFill>
        <p:spPr>
          <a:xfrm>
            <a:off x="1201003" y="3659092"/>
            <a:ext cx="8461612" cy="2318376"/>
          </a:xfrm>
          <a:prstGeom prst="rect">
            <a:avLst/>
          </a:prstGeom>
        </p:spPr>
      </p:pic>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27</a:t>
            </a:fld>
            <a:endParaRPr lang="zh-CN" altLang="en-US"/>
          </a:p>
        </p:txBody>
      </p:sp>
    </p:spTree>
    <p:extLst>
      <p:ext uri="{BB962C8B-B14F-4D97-AF65-F5344CB8AC3E}">
        <p14:creationId xmlns:p14="http://schemas.microsoft.com/office/powerpoint/2010/main" val="124322665"/>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3" name="内容占位符 2"/>
          <p:cNvSpPr>
            <a:spLocks noGrp="1"/>
          </p:cNvSpPr>
          <p:nvPr>
            <p:ph idx="1"/>
          </p:nvPr>
        </p:nvSpPr>
        <p:spPr/>
        <p:txBody>
          <a:bodyPr/>
          <a:lstStyle/>
          <a:p>
            <a:r>
              <a:rPr lang="zh-CN" altLang="en-US" dirty="0" smtClean="0">
                <a:latin typeface="+mn-ea"/>
              </a:rPr>
              <a:t>由判别域的识别后，我们可以得到数据信</a:t>
            </a:r>
            <a:endParaRPr lang="en-US" altLang="zh-CN" dirty="0" smtClean="0">
              <a:latin typeface="+mn-ea"/>
            </a:endParaRPr>
          </a:p>
          <a:p>
            <a:r>
              <a:rPr lang="zh-CN" altLang="en-US" dirty="0" smtClean="0">
                <a:latin typeface="+mn-ea"/>
              </a:rPr>
              <a:t>息的读取规则，由此，同样以</a:t>
            </a:r>
            <a:r>
              <a:rPr lang="zh-CN" altLang="en-US" dirty="0">
                <a:latin typeface="+mn-ea"/>
              </a:rPr>
              <a:t>黑色方块</a:t>
            </a:r>
            <a:r>
              <a:rPr lang="zh-CN" altLang="en-US" dirty="0" smtClean="0">
                <a:latin typeface="+mn-ea"/>
              </a:rPr>
              <a:t>代</a:t>
            </a:r>
            <a:endParaRPr lang="en-US" altLang="zh-CN" dirty="0" smtClean="0">
              <a:latin typeface="+mn-ea"/>
            </a:endParaRPr>
          </a:p>
          <a:p>
            <a:r>
              <a:rPr lang="zh-CN" altLang="en-US" dirty="0" smtClean="0">
                <a:latin typeface="+mn-ea"/>
              </a:rPr>
              <a:t>表</a:t>
            </a:r>
            <a:r>
              <a:rPr lang="zh-CN" altLang="en-US" dirty="0">
                <a:latin typeface="+mn-ea"/>
              </a:rPr>
              <a:t>二进制的</a:t>
            </a:r>
            <a:r>
              <a:rPr lang="en-US" altLang="zh-CN" dirty="0">
                <a:latin typeface="+mn-ea"/>
              </a:rPr>
              <a:t>0</a:t>
            </a:r>
            <a:r>
              <a:rPr lang="zh-CN" altLang="en-US" dirty="0">
                <a:latin typeface="+mn-ea"/>
              </a:rPr>
              <a:t>，白色方块代表二进制的</a:t>
            </a:r>
            <a:r>
              <a:rPr lang="en-US" altLang="zh-CN" dirty="0" smtClean="0">
                <a:latin typeface="+mn-ea"/>
              </a:rPr>
              <a:t>1</a:t>
            </a:r>
            <a:r>
              <a:rPr lang="zh-CN" altLang="en-US" dirty="0" smtClean="0">
                <a:latin typeface="+mn-ea"/>
              </a:rPr>
              <a:t>，</a:t>
            </a:r>
            <a:endParaRPr lang="en-US" altLang="zh-CN" dirty="0" smtClean="0">
              <a:latin typeface="+mn-ea"/>
            </a:endParaRPr>
          </a:p>
          <a:p>
            <a:r>
              <a:rPr lang="zh-CN" altLang="en-US" dirty="0" smtClean="0">
                <a:latin typeface="+mn-ea"/>
              </a:rPr>
              <a:t>读取数据区中信息，得到该路标在整个路</a:t>
            </a:r>
            <a:endParaRPr lang="en-US" altLang="zh-CN" dirty="0" smtClean="0">
              <a:latin typeface="+mn-ea"/>
            </a:endParaRPr>
          </a:p>
          <a:p>
            <a:r>
              <a:rPr lang="zh-CN" altLang="en-US" dirty="0" smtClean="0">
                <a:latin typeface="+mn-ea"/>
              </a:rPr>
              <a:t>标矩阵中的位置。实现定位的目的。</a:t>
            </a:r>
            <a:endParaRPr lang="zh-CN" altLang="en-US" dirty="0">
              <a:latin typeface="+mn-ea"/>
            </a:endParaRPr>
          </a:p>
        </p:txBody>
      </p:sp>
      <p:pic>
        <p:nvPicPr>
          <p:cNvPr id="6" name="内容占位符 8"/>
          <p:cNvPicPr>
            <a:picLocks noChangeAspect="1"/>
          </p:cNvPicPr>
          <p:nvPr/>
        </p:nvPicPr>
        <p:blipFill>
          <a:blip r:embed="rId2"/>
          <a:stretch>
            <a:fillRect/>
          </a:stretch>
        </p:blipFill>
        <p:spPr>
          <a:xfrm>
            <a:off x="5822293" y="1845734"/>
            <a:ext cx="5109563" cy="4131734"/>
          </a:xfrm>
          <a:prstGeom prst="rect">
            <a:avLst/>
          </a:prstGeom>
        </p:spPr>
      </p:pic>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28</a:t>
            </a:fld>
            <a:endParaRPr lang="zh-CN" altLang="en-US"/>
          </a:p>
        </p:txBody>
      </p:sp>
    </p:spTree>
    <p:extLst>
      <p:ext uri="{BB962C8B-B14F-4D97-AF65-F5344CB8AC3E}">
        <p14:creationId xmlns:p14="http://schemas.microsoft.com/office/powerpoint/2010/main" val="1390160270"/>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7" name="左右箭头 6"/>
          <p:cNvSpPr/>
          <p:nvPr/>
        </p:nvSpPr>
        <p:spPr>
          <a:xfrm>
            <a:off x="4597932" y="2470244"/>
            <a:ext cx="780041" cy="382138"/>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919256" y="2238231"/>
            <a:ext cx="1678675" cy="2402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单片机</a:t>
            </a:r>
            <a:endParaRPr lang="zh-CN" altLang="en-US" dirty="0">
              <a:solidFill>
                <a:sysClr val="windowText" lastClr="000000"/>
              </a:solidFill>
            </a:endParaRPr>
          </a:p>
        </p:txBody>
      </p:sp>
      <p:sp>
        <p:nvSpPr>
          <p:cNvPr id="9" name="矩形 8"/>
          <p:cNvSpPr/>
          <p:nvPr/>
        </p:nvSpPr>
        <p:spPr>
          <a:xfrm>
            <a:off x="8573585" y="2238231"/>
            <a:ext cx="781198" cy="10372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RS232</a:t>
            </a:r>
            <a:endParaRPr lang="zh-CN" altLang="en-US" dirty="0">
              <a:solidFill>
                <a:sysClr val="windowText" lastClr="000000"/>
              </a:solidFill>
            </a:endParaRPr>
          </a:p>
        </p:txBody>
      </p:sp>
      <p:sp>
        <p:nvSpPr>
          <p:cNvPr id="10" name="左右箭头 9"/>
          <p:cNvSpPr/>
          <p:nvPr/>
        </p:nvSpPr>
        <p:spPr>
          <a:xfrm>
            <a:off x="9364717" y="2470244"/>
            <a:ext cx="770108" cy="382138"/>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34825" y="2238231"/>
            <a:ext cx="1678675" cy="2402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PC</a:t>
            </a:r>
            <a:r>
              <a:rPr lang="zh-CN" altLang="en-US" dirty="0" smtClean="0">
                <a:solidFill>
                  <a:sysClr val="windowText" lastClr="000000"/>
                </a:solidFill>
              </a:rPr>
              <a:t>机</a:t>
            </a:r>
            <a:endParaRPr lang="zh-CN" altLang="en-US" dirty="0">
              <a:solidFill>
                <a:sysClr val="windowText" lastClr="000000"/>
              </a:solidFill>
            </a:endParaRPr>
          </a:p>
        </p:txBody>
      </p:sp>
      <p:sp>
        <p:nvSpPr>
          <p:cNvPr id="12" name="矩形 11"/>
          <p:cNvSpPr/>
          <p:nvPr/>
        </p:nvSpPr>
        <p:spPr>
          <a:xfrm>
            <a:off x="1312233" y="2258704"/>
            <a:ext cx="702859" cy="805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摄像头</a:t>
            </a:r>
          </a:p>
        </p:txBody>
      </p:sp>
      <p:sp>
        <p:nvSpPr>
          <p:cNvPr id="13" name="左右箭头 12"/>
          <p:cNvSpPr/>
          <p:nvPr/>
        </p:nvSpPr>
        <p:spPr>
          <a:xfrm>
            <a:off x="2015092" y="2470244"/>
            <a:ext cx="904163" cy="382138"/>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300254" y="3796806"/>
            <a:ext cx="1619001" cy="914400"/>
            <a:chOff x="1300254" y="3796806"/>
            <a:chExt cx="1619001" cy="914400"/>
          </a:xfrm>
        </p:grpSpPr>
        <p:sp>
          <p:nvSpPr>
            <p:cNvPr id="16" name="左右箭头 15"/>
            <p:cNvSpPr/>
            <p:nvPr/>
          </p:nvSpPr>
          <p:spPr>
            <a:xfrm>
              <a:off x="2003114" y="3991963"/>
              <a:ext cx="916141" cy="454473"/>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00254" y="3796806"/>
              <a:ext cx="707977"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电机</a:t>
              </a:r>
            </a:p>
          </p:txBody>
        </p:sp>
      </p:grpSp>
      <p:sp>
        <p:nvSpPr>
          <p:cNvPr id="19" name="左右箭头 18"/>
          <p:cNvSpPr/>
          <p:nvPr/>
        </p:nvSpPr>
        <p:spPr>
          <a:xfrm>
            <a:off x="7803477" y="2482523"/>
            <a:ext cx="781198" cy="382138"/>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368039" y="2233289"/>
            <a:ext cx="780042" cy="10372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无线模块</a:t>
            </a:r>
            <a:endParaRPr lang="zh-CN" altLang="en-US" dirty="0">
              <a:solidFill>
                <a:sysClr val="windowText" lastClr="000000"/>
              </a:solidFill>
            </a:endParaRPr>
          </a:p>
        </p:txBody>
      </p:sp>
      <p:sp>
        <p:nvSpPr>
          <p:cNvPr id="22" name="矩形 21"/>
          <p:cNvSpPr/>
          <p:nvPr/>
        </p:nvSpPr>
        <p:spPr>
          <a:xfrm>
            <a:off x="6985572" y="2233288"/>
            <a:ext cx="780042" cy="10372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无线模块</a:t>
            </a:r>
            <a:endParaRPr lang="zh-CN" altLang="en-US" dirty="0">
              <a:solidFill>
                <a:sysClr val="windowText" lastClr="000000"/>
              </a:solidFill>
            </a:endParaRPr>
          </a:p>
        </p:txBody>
      </p:sp>
      <p:sp>
        <p:nvSpPr>
          <p:cNvPr id="23" name="文本框 22"/>
          <p:cNvSpPr txBox="1"/>
          <p:nvPr/>
        </p:nvSpPr>
        <p:spPr>
          <a:xfrm>
            <a:off x="2593887" y="5021056"/>
            <a:ext cx="4228805" cy="369332"/>
          </a:xfrm>
          <a:prstGeom prst="rect">
            <a:avLst/>
          </a:prstGeom>
          <a:noFill/>
        </p:spPr>
        <p:txBody>
          <a:bodyPr wrap="square" rtlCol="0">
            <a:spAutoFit/>
          </a:bodyPr>
          <a:lstStyle/>
          <a:p>
            <a:r>
              <a:rPr lang="zh-CN" altLang="en-US" dirty="0" smtClean="0"/>
              <a:t>图像采集模块</a:t>
            </a:r>
            <a:endParaRPr lang="zh-CN" altLang="en-US" dirty="0"/>
          </a:p>
        </p:txBody>
      </p:sp>
      <p:sp>
        <p:nvSpPr>
          <p:cNvPr id="24" name="文本框 23"/>
          <p:cNvSpPr txBox="1"/>
          <p:nvPr/>
        </p:nvSpPr>
        <p:spPr>
          <a:xfrm>
            <a:off x="8859759" y="5021056"/>
            <a:ext cx="4228805" cy="369332"/>
          </a:xfrm>
          <a:prstGeom prst="rect">
            <a:avLst/>
          </a:prstGeom>
          <a:noFill/>
        </p:spPr>
        <p:txBody>
          <a:bodyPr wrap="square" rtlCol="0">
            <a:spAutoFit/>
          </a:bodyPr>
          <a:lstStyle/>
          <a:p>
            <a:r>
              <a:rPr lang="zh-CN" altLang="en-US" dirty="0" smtClean="0"/>
              <a:t>图像处理模块</a:t>
            </a:r>
            <a:endParaRPr lang="zh-CN" altLang="en-US" dirty="0"/>
          </a:p>
        </p:txBody>
      </p:sp>
      <p:sp>
        <p:nvSpPr>
          <p:cNvPr id="26" name="文本框 25"/>
          <p:cNvSpPr txBox="1"/>
          <p:nvPr/>
        </p:nvSpPr>
        <p:spPr>
          <a:xfrm>
            <a:off x="5726823" y="5001897"/>
            <a:ext cx="4228805" cy="369332"/>
          </a:xfrm>
          <a:prstGeom prst="rect">
            <a:avLst/>
          </a:prstGeom>
          <a:noFill/>
        </p:spPr>
        <p:txBody>
          <a:bodyPr wrap="square" rtlCol="0">
            <a:spAutoFit/>
          </a:bodyPr>
          <a:lstStyle/>
          <a:p>
            <a:r>
              <a:rPr lang="zh-CN" altLang="en-US" dirty="0" smtClean="0"/>
              <a:t>通讯模块</a:t>
            </a:r>
            <a:endParaRPr lang="zh-CN" altLang="en-US" dirty="0"/>
          </a:p>
        </p:txBody>
      </p:sp>
      <p:sp>
        <p:nvSpPr>
          <p:cNvPr id="3" name="日期占位符 2"/>
          <p:cNvSpPr>
            <a:spLocks noGrp="1"/>
          </p:cNvSpPr>
          <p:nvPr>
            <p:ph type="dt" sz="half" idx="10"/>
          </p:nvPr>
        </p:nvSpPr>
        <p:spPr/>
        <p:txBody>
          <a:bodyPr/>
          <a:lstStyle/>
          <a:p>
            <a:r>
              <a:rPr lang="en-US" altLang="zh-CN" smtClean="0"/>
              <a:t>2014/6/2</a:t>
            </a:r>
            <a:endParaRPr lang="zh-CN" altLang="en-US"/>
          </a:p>
        </p:txBody>
      </p:sp>
      <p:sp>
        <p:nvSpPr>
          <p:cNvPr id="4" name="页脚占位符 3"/>
          <p:cNvSpPr>
            <a:spLocks noGrp="1"/>
          </p:cNvSpPr>
          <p:nvPr>
            <p:ph type="ftr" sz="quarter" idx="11"/>
          </p:nvPr>
        </p:nvSpPr>
        <p:spPr/>
        <p:txBody>
          <a:bodyPr/>
          <a:lstStyle/>
          <a:p>
            <a:r>
              <a:rPr lang="zh-CN" altLang="en-US" smtClean="0"/>
              <a:t>东南大学仪器科学与工程学院 </a:t>
            </a:r>
            <a:endParaRPr lang="zh-CN" altLang="en-US"/>
          </a:p>
        </p:txBody>
      </p:sp>
      <p:sp>
        <p:nvSpPr>
          <p:cNvPr id="5" name="灯片编号占位符 4"/>
          <p:cNvSpPr>
            <a:spLocks noGrp="1"/>
          </p:cNvSpPr>
          <p:nvPr>
            <p:ph type="sldNum" sz="quarter" idx="12"/>
          </p:nvPr>
        </p:nvSpPr>
        <p:spPr/>
        <p:txBody>
          <a:bodyPr/>
          <a:lstStyle/>
          <a:p>
            <a:fld id="{B6799943-76D3-419E-8D56-52044A5CC2F9}" type="slidenum">
              <a:rPr lang="zh-CN" altLang="en-US" smtClean="0"/>
              <a:t>29</a:t>
            </a:fld>
            <a:endParaRPr lang="zh-CN" altLang="en-US"/>
          </a:p>
        </p:txBody>
      </p:sp>
    </p:spTree>
    <p:extLst>
      <p:ext uri="{BB962C8B-B14F-4D97-AF65-F5344CB8AC3E}">
        <p14:creationId xmlns:p14="http://schemas.microsoft.com/office/powerpoint/2010/main" val="236386412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      一、室内定位技术概述</a:t>
            </a:r>
            <a:endParaRPr lang="zh-CN" altLang="en-US" sz="3600" dirty="0"/>
          </a:p>
        </p:txBody>
      </p:sp>
      <p:sp>
        <p:nvSpPr>
          <p:cNvPr id="3" name="内容占位符 2"/>
          <p:cNvSpPr>
            <a:spLocks noGrp="1"/>
          </p:cNvSpPr>
          <p:nvPr>
            <p:ph idx="1"/>
          </p:nvPr>
        </p:nvSpPr>
        <p:spPr/>
        <p:txBody>
          <a:bodyPr/>
          <a:lstStyle/>
          <a:p>
            <a:pPr>
              <a:lnSpc>
                <a:spcPct val="150000"/>
              </a:lnSpc>
            </a:pPr>
            <a:r>
              <a:rPr lang="zh-CN" altLang="en-US" dirty="0"/>
              <a:t>不管是</a:t>
            </a:r>
            <a:r>
              <a:rPr lang="en-US" altLang="zh-CN" dirty="0"/>
              <a:t>GPS</a:t>
            </a:r>
            <a:r>
              <a:rPr lang="zh-CN" altLang="en-US" dirty="0"/>
              <a:t>定位技术还是利用无线传感器网络或其他定位手段进行定位都有其局限性。未来室内定位技术的趋势是卫星导航技术与无线定位技术相结合，将</a:t>
            </a:r>
            <a:r>
              <a:rPr lang="en-US" altLang="zh-CN" dirty="0"/>
              <a:t>GPS</a:t>
            </a:r>
            <a:r>
              <a:rPr lang="zh-CN" altLang="en-US" dirty="0"/>
              <a:t>定位技术与无线定位技术有机结合，发挥各自的优长，则既可以提供较好的精度和响应速度，又可以覆盖较广的范围，实现无缝的、精确的</a:t>
            </a:r>
            <a:r>
              <a:rPr lang="zh-CN" altLang="en-US" dirty="0" smtClean="0"/>
              <a:t>定位。</a:t>
            </a:r>
            <a:endParaRPr lang="zh-CN" altLang="en-US" dirty="0"/>
          </a:p>
        </p:txBody>
      </p:sp>
      <p:pic>
        <p:nvPicPr>
          <p:cNvPr id="4" name="图片 3"/>
          <p:cNvPicPr>
            <a:picLocks noChangeAspect="1"/>
          </p:cNvPicPr>
          <p:nvPr/>
        </p:nvPicPr>
        <p:blipFill>
          <a:blip r:embed="rId2"/>
          <a:stretch>
            <a:fillRect/>
          </a:stretch>
        </p:blipFill>
        <p:spPr>
          <a:xfrm>
            <a:off x="3054869" y="3765192"/>
            <a:ext cx="4578515" cy="2545456"/>
          </a:xfrm>
          <a:prstGeom prst="rect">
            <a:avLst/>
          </a:prstGeom>
        </p:spPr>
      </p:pic>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3</a:t>
            </a:fld>
            <a:endParaRPr lang="zh-CN" altLang="en-US"/>
          </a:p>
        </p:txBody>
      </p:sp>
    </p:spTree>
    <p:extLst>
      <p:ext uri="{BB962C8B-B14F-4D97-AF65-F5344CB8AC3E}">
        <p14:creationId xmlns:p14="http://schemas.microsoft.com/office/powerpoint/2010/main" val="3114920880"/>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3" name="内容占位符 2"/>
          <p:cNvSpPr>
            <a:spLocks noGrp="1"/>
          </p:cNvSpPr>
          <p:nvPr>
            <p:ph idx="1"/>
          </p:nvPr>
        </p:nvSpPr>
        <p:spPr>
          <a:xfrm>
            <a:off x="1097280" y="1845734"/>
            <a:ext cx="10058400" cy="5138390"/>
          </a:xfrm>
        </p:spPr>
        <p:txBody>
          <a:bodyPr>
            <a:normAutofit/>
          </a:bodyPr>
          <a:lstStyle/>
          <a:p>
            <a:r>
              <a:rPr lang="zh-CN" altLang="en-US" sz="3200" b="1" dirty="0">
                <a:latin typeface="+mn-ea"/>
              </a:rPr>
              <a:t>图像采集模块</a:t>
            </a:r>
          </a:p>
          <a:p>
            <a:r>
              <a:rPr lang="en-US" altLang="zh-CN" dirty="0" smtClean="0"/>
              <a:t> JPEG300 </a:t>
            </a:r>
            <a:r>
              <a:rPr lang="zh-CN" altLang="en-US" dirty="0"/>
              <a:t>数码像机</a:t>
            </a:r>
            <a:r>
              <a:rPr lang="zh-CN" altLang="en-US" dirty="0" smtClean="0"/>
              <a:t>模块</a:t>
            </a:r>
            <a:endParaRPr lang="en-US" altLang="zh-CN" dirty="0" smtClean="0"/>
          </a:p>
          <a:p>
            <a:r>
              <a:rPr lang="zh-CN" altLang="en-US" dirty="0" smtClean="0"/>
              <a:t>主要</a:t>
            </a:r>
            <a:r>
              <a:rPr lang="zh-CN" altLang="en-US" dirty="0"/>
              <a:t>特性</a:t>
            </a:r>
            <a:br>
              <a:rPr lang="zh-CN" altLang="en-US" dirty="0"/>
            </a:br>
            <a:r>
              <a:rPr lang="zh-CN" altLang="en-US" dirty="0"/>
              <a:t>    ◆</a:t>
            </a:r>
            <a:r>
              <a:rPr lang="en-US" altLang="zh-CN" dirty="0"/>
              <a:t>30</a:t>
            </a:r>
            <a:r>
              <a:rPr lang="zh-CN" altLang="en-US" dirty="0"/>
              <a:t>万像素</a:t>
            </a:r>
            <a:r>
              <a:rPr lang="en-US" altLang="zh-CN" dirty="0"/>
              <a:t>CMOS</a:t>
            </a:r>
            <a:r>
              <a:rPr lang="zh-CN" altLang="en-US" dirty="0"/>
              <a:t>彩色图像传感器。</a:t>
            </a:r>
            <a:br>
              <a:rPr lang="zh-CN" altLang="en-US" dirty="0"/>
            </a:br>
            <a:r>
              <a:rPr lang="zh-CN" altLang="en-US" dirty="0"/>
              <a:t>    ◆数据接口为</a:t>
            </a:r>
            <a:r>
              <a:rPr lang="en-US" altLang="zh-CN" dirty="0"/>
              <a:t>8</a:t>
            </a:r>
            <a:r>
              <a:rPr lang="zh-CN" altLang="en-US" dirty="0"/>
              <a:t>位并行接口，可以与单片机直接连接。</a:t>
            </a:r>
            <a:br>
              <a:rPr lang="zh-CN" altLang="en-US" dirty="0"/>
            </a:br>
            <a:r>
              <a:rPr lang="zh-CN" altLang="en-US" dirty="0"/>
              <a:t>    ◆输出图像分辨率</a:t>
            </a:r>
            <a:r>
              <a:rPr lang="en-US" altLang="zh-CN" dirty="0"/>
              <a:t>160x128</a:t>
            </a:r>
            <a:r>
              <a:rPr lang="zh-CN" altLang="en-US" dirty="0"/>
              <a:t>、</a:t>
            </a:r>
            <a:r>
              <a:rPr lang="en-US" altLang="zh-CN" dirty="0"/>
              <a:t>320x240</a:t>
            </a:r>
            <a:r>
              <a:rPr lang="zh-CN" altLang="en-US" dirty="0"/>
              <a:t>、</a:t>
            </a:r>
            <a:r>
              <a:rPr lang="en-US" altLang="zh-CN" dirty="0"/>
              <a:t>640x480</a:t>
            </a:r>
            <a:r>
              <a:rPr lang="zh-CN" altLang="en-US" dirty="0"/>
              <a:t>。</a:t>
            </a:r>
            <a:br>
              <a:rPr lang="zh-CN" altLang="en-US" dirty="0"/>
            </a:br>
            <a:r>
              <a:rPr lang="zh-CN" altLang="en-US" dirty="0"/>
              <a:t>    ◆输出图像为标准</a:t>
            </a:r>
            <a:r>
              <a:rPr lang="en-US" altLang="zh-CN" dirty="0"/>
              <a:t>JPG</a:t>
            </a:r>
            <a:r>
              <a:rPr lang="zh-CN" altLang="en-US" dirty="0"/>
              <a:t>格式文件。</a:t>
            </a:r>
            <a:br>
              <a:rPr lang="zh-CN" altLang="en-US" dirty="0"/>
            </a:br>
            <a:r>
              <a:rPr lang="zh-CN" altLang="en-US" dirty="0"/>
              <a:t>    ◆输出最大帧速</a:t>
            </a:r>
            <a:r>
              <a:rPr lang="en-US" altLang="zh-CN" dirty="0"/>
              <a:t>5</a:t>
            </a:r>
            <a:r>
              <a:rPr lang="zh-CN" altLang="en-US" dirty="0"/>
              <a:t>帧</a:t>
            </a:r>
            <a:r>
              <a:rPr lang="en-US" altLang="zh-CN" dirty="0"/>
              <a:t>/</a:t>
            </a:r>
            <a:r>
              <a:rPr lang="zh-CN" altLang="en-US" dirty="0"/>
              <a:t>秒，最大数据率</a:t>
            </a:r>
            <a:r>
              <a:rPr lang="en-US" altLang="zh-CN" dirty="0"/>
              <a:t>22K</a:t>
            </a:r>
            <a:r>
              <a:rPr lang="zh-CN" altLang="en-US" dirty="0"/>
              <a:t>字节</a:t>
            </a:r>
            <a:r>
              <a:rPr lang="en-US" altLang="zh-CN" dirty="0"/>
              <a:t>/</a:t>
            </a:r>
            <a:r>
              <a:rPr lang="zh-CN" altLang="en-US" dirty="0"/>
              <a:t>秒。</a:t>
            </a:r>
            <a:br>
              <a:rPr lang="zh-CN" altLang="en-US" dirty="0"/>
            </a:br>
            <a:r>
              <a:rPr lang="zh-CN" altLang="en-US" dirty="0"/>
              <a:t>    ◆电路板尺寸</a:t>
            </a:r>
            <a:r>
              <a:rPr lang="en-US" altLang="zh-CN" dirty="0"/>
              <a:t>50x70mm</a:t>
            </a:r>
            <a:r>
              <a:rPr lang="zh-CN" altLang="en-US" dirty="0"/>
              <a:t>。</a:t>
            </a:r>
            <a:br>
              <a:rPr lang="zh-CN" altLang="en-US" dirty="0"/>
            </a:br>
            <a:r>
              <a:rPr lang="zh-CN" altLang="en-US" dirty="0"/>
              <a:t>    ◆供电电压</a:t>
            </a:r>
            <a:r>
              <a:rPr lang="en-US" altLang="zh-CN" dirty="0"/>
              <a:t>5V</a:t>
            </a:r>
            <a:r>
              <a:rPr lang="zh-CN" altLang="en-US" dirty="0"/>
              <a:t>，电流</a:t>
            </a:r>
            <a:r>
              <a:rPr lang="en-US" altLang="zh-CN" dirty="0"/>
              <a:t>90mA</a:t>
            </a:r>
            <a:r>
              <a:rPr lang="zh-CN" altLang="en-US" dirty="0" smtClean="0"/>
              <a:t>。</a:t>
            </a:r>
            <a:endParaRPr lang="en-US" altLang="zh-CN" dirty="0" smtClean="0"/>
          </a:p>
          <a:p>
            <a:r>
              <a:rPr lang="zh-CN" altLang="en-US" dirty="0"/>
              <a:t> </a:t>
            </a:r>
            <a:r>
              <a:rPr lang="en-US" altLang="zh-CN" dirty="0"/>
              <a:t>JPEG300</a:t>
            </a:r>
            <a:r>
              <a:rPr lang="zh-CN" altLang="en-US" dirty="0"/>
              <a:t>是一个具备视频捕捉和压缩功能的摄像机，功能类似于数码像机。</a:t>
            </a:r>
            <a:r>
              <a:rPr lang="en-US" altLang="zh-CN" b="1" dirty="0"/>
              <a:t>JPEG300</a:t>
            </a:r>
            <a:r>
              <a:rPr lang="zh-CN" altLang="en-US" dirty="0"/>
              <a:t>将摄像机、视频捕捉、视频压缩、</a:t>
            </a:r>
            <a:r>
              <a:rPr lang="en-US" altLang="zh-CN" dirty="0"/>
              <a:t>8</a:t>
            </a:r>
            <a:r>
              <a:rPr lang="zh-CN" altLang="en-US" dirty="0"/>
              <a:t>位数据接口等功能集成在一块电路板上，简化了应用系统的设计</a:t>
            </a:r>
            <a:r>
              <a:rPr lang="zh-CN" altLang="en-US" dirty="0" smtClean="0"/>
              <a:t>。</a:t>
            </a:r>
            <a:endParaRPr lang="en-US" altLang="zh-CN" dirty="0" smtClean="0"/>
          </a:p>
          <a:p>
            <a:r>
              <a:rPr lang="zh-CN" altLang="en-US" dirty="0"/>
              <a:t/>
            </a:r>
            <a:br>
              <a:rPr lang="zh-CN" altLang="en-US" dirty="0"/>
            </a:b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239" y="2019154"/>
            <a:ext cx="4004441" cy="2852390"/>
          </a:xfrm>
          <a:prstGeom prst="rect">
            <a:avLst/>
          </a:prstGeom>
        </p:spPr>
      </p:pic>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30</a:t>
            </a:fld>
            <a:endParaRPr lang="zh-CN" altLang="en-US"/>
          </a:p>
        </p:txBody>
      </p:sp>
    </p:spTree>
    <p:extLst>
      <p:ext uri="{BB962C8B-B14F-4D97-AF65-F5344CB8AC3E}">
        <p14:creationId xmlns:p14="http://schemas.microsoft.com/office/powerpoint/2010/main" val="1159781182"/>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3" name="内容占位符 2"/>
          <p:cNvSpPr>
            <a:spLocks noGrp="1"/>
          </p:cNvSpPr>
          <p:nvPr>
            <p:ph idx="1"/>
          </p:nvPr>
        </p:nvSpPr>
        <p:spPr>
          <a:xfrm>
            <a:off x="1097280" y="1845734"/>
            <a:ext cx="10058400" cy="4318584"/>
          </a:xfrm>
        </p:spPr>
        <p:txBody>
          <a:bodyPr>
            <a:normAutofit/>
          </a:bodyPr>
          <a:lstStyle/>
          <a:p>
            <a:r>
              <a:rPr lang="zh-CN" altLang="en-US" sz="3600" b="1" dirty="0" smtClean="0"/>
              <a:t>单片机</a:t>
            </a:r>
            <a:r>
              <a:rPr lang="en-US" altLang="zh-CN" sz="3600" b="1" dirty="0"/>
              <a:t> </a:t>
            </a:r>
            <a:r>
              <a:rPr lang="en-US" altLang="zh-CN" sz="3600" b="1" dirty="0" smtClean="0"/>
              <a:t> </a:t>
            </a:r>
            <a:r>
              <a:rPr lang="en-US" altLang="zh-CN" sz="3600" dirty="0" smtClean="0"/>
              <a:t> </a:t>
            </a:r>
            <a:r>
              <a:rPr lang="en-US" altLang="zh-CN" sz="2400" dirty="0" smtClean="0"/>
              <a:t>89S51</a:t>
            </a:r>
          </a:p>
          <a:p>
            <a:r>
              <a:rPr lang="zh-CN" altLang="en-US" dirty="0"/>
              <a:t>①</a:t>
            </a:r>
            <a:r>
              <a:rPr lang="en-US" altLang="zh-CN" dirty="0"/>
              <a:t>P0</a:t>
            </a:r>
            <a:r>
              <a:rPr lang="zh-CN" altLang="en-US" dirty="0"/>
              <a:t>口（</a:t>
            </a:r>
            <a:r>
              <a:rPr lang="en-US" altLang="zh-CN" dirty="0"/>
              <a:t>P0.7~P0.0</a:t>
            </a:r>
            <a:r>
              <a:rPr lang="zh-CN" altLang="en-US" dirty="0"/>
              <a:t>）：既可做地址</a:t>
            </a:r>
            <a:r>
              <a:rPr lang="en-US" altLang="zh-CN" dirty="0"/>
              <a:t>/</a:t>
            </a:r>
            <a:r>
              <a:rPr lang="zh-CN" altLang="en-US" dirty="0"/>
              <a:t>数据总线使用，又可作为</a:t>
            </a:r>
            <a:r>
              <a:rPr lang="zh-CN" altLang="en-US" dirty="0" smtClean="0"/>
              <a:t>通用</a:t>
            </a:r>
            <a:endParaRPr lang="en-US" altLang="zh-CN" dirty="0" smtClean="0"/>
          </a:p>
          <a:p>
            <a:r>
              <a:rPr lang="zh-CN" altLang="en-US" dirty="0" smtClean="0"/>
              <a:t>的</a:t>
            </a:r>
            <a:r>
              <a:rPr lang="en-US" altLang="zh-CN" dirty="0"/>
              <a:t>I/O</a:t>
            </a:r>
            <a:r>
              <a:rPr lang="zh-CN" altLang="en-US" dirty="0"/>
              <a:t>口使用。</a:t>
            </a:r>
            <a:endParaRPr lang="en-US" altLang="zh-CN" dirty="0" smtClean="0"/>
          </a:p>
          <a:p>
            <a:r>
              <a:rPr lang="zh-CN" altLang="en-US" dirty="0"/>
              <a:t>②</a:t>
            </a:r>
            <a:r>
              <a:rPr lang="en-US" altLang="zh-CN" dirty="0"/>
              <a:t>P1</a:t>
            </a:r>
            <a:r>
              <a:rPr lang="zh-CN" altLang="en-US" dirty="0"/>
              <a:t>口（</a:t>
            </a:r>
            <a:r>
              <a:rPr lang="en-US" altLang="zh-CN" dirty="0"/>
              <a:t>P1.7~P1.0</a:t>
            </a:r>
            <a:r>
              <a:rPr lang="zh-CN" altLang="en-US" dirty="0"/>
              <a:t>）：</a:t>
            </a:r>
            <a:r>
              <a:rPr lang="en-US" altLang="zh-CN" dirty="0"/>
              <a:t>8</a:t>
            </a:r>
            <a:r>
              <a:rPr lang="zh-CN" altLang="en-US" dirty="0"/>
              <a:t>位、双向</a:t>
            </a:r>
            <a:r>
              <a:rPr lang="en-US" altLang="zh-CN" dirty="0"/>
              <a:t>I/O</a:t>
            </a:r>
            <a:r>
              <a:rPr lang="zh-CN" altLang="en-US" dirty="0"/>
              <a:t>口、内部含有行拉电阻。 </a:t>
            </a:r>
            <a:r>
              <a:rPr lang="en-US" altLang="zh-CN" dirty="0" smtClean="0"/>
              <a:t>P1</a:t>
            </a:r>
          </a:p>
          <a:p>
            <a:r>
              <a:rPr lang="zh-CN" altLang="en-US" dirty="0" smtClean="0"/>
              <a:t>可</a:t>
            </a:r>
            <a:r>
              <a:rPr lang="zh-CN" altLang="en-US" dirty="0"/>
              <a:t>作为普通</a:t>
            </a:r>
            <a:r>
              <a:rPr lang="en-US" altLang="zh-CN" dirty="0"/>
              <a:t>I/O</a:t>
            </a:r>
            <a:r>
              <a:rPr lang="zh-CN" altLang="en-US" dirty="0"/>
              <a:t>口</a:t>
            </a:r>
            <a:r>
              <a:rPr lang="zh-CN" altLang="en-US" dirty="0" smtClean="0"/>
              <a:t>。</a:t>
            </a:r>
            <a:endParaRPr lang="en-US" altLang="zh-CN" dirty="0" smtClean="0"/>
          </a:p>
          <a:p>
            <a:r>
              <a:rPr lang="zh-CN" altLang="en-US" dirty="0"/>
              <a:t>③</a:t>
            </a:r>
            <a:r>
              <a:rPr lang="en-US" altLang="zh-CN" dirty="0"/>
              <a:t>P2</a:t>
            </a:r>
            <a:r>
              <a:rPr lang="zh-CN" altLang="en-US" dirty="0"/>
              <a:t>口（</a:t>
            </a:r>
            <a:r>
              <a:rPr lang="en-US" altLang="zh-CN" dirty="0"/>
              <a:t>P2.7~P2.0</a:t>
            </a:r>
            <a:r>
              <a:rPr lang="zh-CN" altLang="en-US" dirty="0"/>
              <a:t>）：用作输出口时，可驱动四个</a:t>
            </a:r>
            <a:r>
              <a:rPr lang="en-US" altLang="zh-CN" dirty="0"/>
              <a:t>TTL</a:t>
            </a:r>
            <a:r>
              <a:rPr lang="zh-CN" altLang="en-US" dirty="0"/>
              <a:t>负载；</a:t>
            </a:r>
            <a:r>
              <a:rPr lang="zh-CN" altLang="en-US" dirty="0" smtClean="0"/>
              <a:t>用作</a:t>
            </a:r>
            <a:endParaRPr lang="en-US" altLang="zh-CN" dirty="0" smtClean="0"/>
          </a:p>
          <a:p>
            <a:r>
              <a:rPr lang="zh-CN" altLang="en-US" dirty="0" smtClean="0"/>
              <a:t>输入口</a:t>
            </a:r>
            <a:r>
              <a:rPr lang="zh-CN" altLang="en-US" dirty="0"/>
              <a:t>时，先</a:t>
            </a:r>
            <a:r>
              <a:rPr lang="zh-CN" altLang="en-US" dirty="0" smtClean="0"/>
              <a:t>将引脚置</a:t>
            </a:r>
            <a:r>
              <a:rPr lang="en-US" altLang="zh-CN" dirty="0"/>
              <a:t>1</a:t>
            </a:r>
            <a:r>
              <a:rPr lang="zh-CN" altLang="en-US" dirty="0"/>
              <a:t>，由内部上拉电阻将其提高到高电平</a:t>
            </a:r>
            <a:r>
              <a:rPr lang="zh-CN" altLang="en-US" dirty="0" smtClean="0"/>
              <a:t>。</a:t>
            </a:r>
            <a:endParaRPr lang="en-US" altLang="zh-CN" dirty="0" smtClean="0"/>
          </a:p>
          <a:p>
            <a:r>
              <a:rPr lang="zh-CN" altLang="en-US" dirty="0"/>
              <a:t>④</a:t>
            </a:r>
            <a:r>
              <a:rPr lang="en-US" altLang="zh-CN" dirty="0"/>
              <a:t>P3</a:t>
            </a:r>
            <a:r>
              <a:rPr lang="zh-CN" altLang="en-US" dirty="0"/>
              <a:t>口（</a:t>
            </a:r>
            <a:r>
              <a:rPr lang="en-US" altLang="zh-CN" dirty="0"/>
              <a:t>P3.7~P3.0</a:t>
            </a:r>
            <a:r>
              <a:rPr lang="zh-CN" altLang="en-US" dirty="0"/>
              <a:t>）：局有内部上拉电阻</a:t>
            </a:r>
            <a:r>
              <a:rPr lang="en-US" altLang="zh-CN" dirty="0"/>
              <a:t>8</a:t>
            </a:r>
            <a:r>
              <a:rPr lang="zh-CN" altLang="en-US" dirty="0"/>
              <a:t>位双向口。</a:t>
            </a:r>
            <a:endParaRPr lang="en-US" altLang="zh-CN" dirty="0" smtClean="0"/>
          </a:p>
          <a:p>
            <a:endParaRPr lang="zh-CN" altLang="en-US"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9680" y="-254234"/>
            <a:ext cx="2286000" cy="2286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285" y="1732222"/>
            <a:ext cx="2655395" cy="3907541"/>
          </a:xfrm>
          <a:prstGeom prst="rect">
            <a:avLst/>
          </a:prstGeom>
        </p:spPr>
      </p:pic>
      <p:sp>
        <p:nvSpPr>
          <p:cNvPr id="6" name="日期占位符 5"/>
          <p:cNvSpPr>
            <a:spLocks noGrp="1"/>
          </p:cNvSpPr>
          <p:nvPr>
            <p:ph type="dt" sz="half" idx="10"/>
          </p:nvPr>
        </p:nvSpPr>
        <p:spPr/>
        <p:txBody>
          <a:bodyPr/>
          <a:lstStyle/>
          <a:p>
            <a:r>
              <a:rPr lang="en-US" altLang="zh-CN" smtClean="0"/>
              <a:t>2014/6/2</a:t>
            </a:r>
            <a:endParaRPr lang="zh-CN" altLang="en-US"/>
          </a:p>
        </p:txBody>
      </p:sp>
      <p:sp>
        <p:nvSpPr>
          <p:cNvPr id="7" name="页脚占位符 6"/>
          <p:cNvSpPr>
            <a:spLocks noGrp="1"/>
          </p:cNvSpPr>
          <p:nvPr>
            <p:ph type="ftr" sz="quarter" idx="11"/>
          </p:nvPr>
        </p:nvSpPr>
        <p:spPr/>
        <p:txBody>
          <a:bodyPr/>
          <a:lstStyle/>
          <a:p>
            <a:r>
              <a:rPr lang="zh-CN" altLang="en-US" smtClean="0"/>
              <a:t>东南大学仪器科学与工程学院 </a:t>
            </a:r>
            <a:endParaRPr lang="zh-CN" altLang="en-US"/>
          </a:p>
        </p:txBody>
      </p:sp>
      <p:sp>
        <p:nvSpPr>
          <p:cNvPr id="8" name="灯片编号占位符 7"/>
          <p:cNvSpPr>
            <a:spLocks noGrp="1"/>
          </p:cNvSpPr>
          <p:nvPr>
            <p:ph type="sldNum" sz="quarter" idx="12"/>
          </p:nvPr>
        </p:nvSpPr>
        <p:spPr/>
        <p:txBody>
          <a:bodyPr/>
          <a:lstStyle/>
          <a:p>
            <a:fld id="{B6799943-76D3-419E-8D56-52044A5CC2F9}" type="slidenum">
              <a:rPr lang="zh-CN" altLang="en-US" smtClean="0"/>
              <a:t>31</a:t>
            </a:fld>
            <a:endParaRPr lang="zh-CN" altLang="en-US"/>
          </a:p>
        </p:txBody>
      </p:sp>
    </p:spTree>
    <p:extLst>
      <p:ext uri="{BB962C8B-B14F-4D97-AF65-F5344CB8AC3E}">
        <p14:creationId xmlns:p14="http://schemas.microsoft.com/office/powerpoint/2010/main" val="60675259"/>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8" name="文本框 7"/>
          <p:cNvSpPr txBox="1"/>
          <p:nvPr/>
        </p:nvSpPr>
        <p:spPr>
          <a:xfrm>
            <a:off x="1292772" y="1939159"/>
            <a:ext cx="9862908" cy="3724096"/>
          </a:xfrm>
          <a:prstGeom prst="rect">
            <a:avLst/>
          </a:prstGeom>
          <a:noFill/>
        </p:spPr>
        <p:txBody>
          <a:bodyPr wrap="square" rtlCol="0">
            <a:spAutoFit/>
          </a:bodyPr>
          <a:lstStyle/>
          <a:p>
            <a:r>
              <a:rPr lang="zh-CN" altLang="en-US" sz="4000" b="1" dirty="0"/>
              <a:t>通讯模块</a:t>
            </a:r>
            <a:endParaRPr lang="en-US" altLang="zh-CN" sz="4000" b="1" dirty="0"/>
          </a:p>
          <a:p>
            <a:r>
              <a:rPr lang="en-US" altLang="zh-CN" sz="2000" dirty="0"/>
              <a:t>PTR2000</a:t>
            </a:r>
            <a:r>
              <a:rPr lang="zh-CN" altLang="en-US" sz="2000" dirty="0"/>
              <a:t>无线通讯模块</a:t>
            </a:r>
            <a:endParaRPr lang="en-US" altLang="zh-CN" sz="2000" dirty="0"/>
          </a:p>
          <a:p>
            <a:r>
              <a:rPr lang="en-US" altLang="zh-CN" sz="2000" dirty="0"/>
              <a:t>PTR2000</a:t>
            </a:r>
            <a:r>
              <a:rPr lang="zh-CN" altLang="en-US" sz="2000" dirty="0"/>
              <a:t>的主要特征如下：</a:t>
            </a:r>
          </a:p>
          <a:p>
            <a:r>
              <a:rPr lang="zh-CN" altLang="en-US" sz="2000" dirty="0"/>
              <a:t>抗干扰能力强，特别适合工业控制场合；</a:t>
            </a:r>
          </a:p>
          <a:p>
            <a:r>
              <a:rPr lang="zh-CN" altLang="en-US" sz="2000" dirty="0"/>
              <a:t>采用</a:t>
            </a:r>
            <a:r>
              <a:rPr lang="en-US" altLang="zh-CN" sz="2000" dirty="0"/>
              <a:t>DDS</a:t>
            </a:r>
            <a:r>
              <a:rPr lang="zh-CN" altLang="en-US" sz="2000" dirty="0"/>
              <a:t>（直接数据合成）</a:t>
            </a:r>
            <a:r>
              <a:rPr lang="en-US" altLang="zh-CN" sz="2000" dirty="0"/>
              <a:t>+PLL</a:t>
            </a:r>
            <a:r>
              <a:rPr lang="zh-CN" altLang="en-US" sz="2000" dirty="0"/>
              <a:t>频率合成技术，因而频率稳定性极好；</a:t>
            </a:r>
          </a:p>
          <a:p>
            <a:r>
              <a:rPr lang="zh-CN" altLang="en-US" sz="2000" dirty="0"/>
              <a:t>灵敏度高；工作电压低（</a:t>
            </a:r>
            <a:r>
              <a:rPr lang="en-US" altLang="zh-CN" sz="2000" dirty="0"/>
              <a:t>2.7V</a:t>
            </a:r>
            <a:r>
              <a:rPr lang="zh-CN" altLang="en-US" sz="2000" dirty="0"/>
              <a:t>），功耗小，接收待机状态电流仅为</a:t>
            </a:r>
            <a:r>
              <a:rPr lang="en-US" altLang="zh-CN" sz="2000" dirty="0"/>
              <a:t>8μA</a:t>
            </a:r>
            <a:r>
              <a:rPr lang="zh-CN" altLang="en-US" sz="2000" dirty="0"/>
              <a:t>；</a:t>
            </a:r>
          </a:p>
          <a:p>
            <a:r>
              <a:rPr lang="zh-CN" altLang="en-US" sz="2000" dirty="0"/>
              <a:t>具有两个频道，可满足需要多信道工作的场合；</a:t>
            </a:r>
          </a:p>
          <a:p>
            <a:r>
              <a:rPr lang="zh-CN" altLang="en-US" sz="2000" dirty="0"/>
              <a:t>可直接与</a:t>
            </a:r>
            <a:r>
              <a:rPr lang="en-US" altLang="zh-CN" sz="2000" dirty="0"/>
              <a:t>MCU</a:t>
            </a:r>
            <a:r>
              <a:rPr lang="zh-CN" altLang="en-US" sz="2000" dirty="0"/>
              <a:t>的串口进行连接也可以通过</a:t>
            </a:r>
            <a:r>
              <a:rPr lang="en-US" altLang="zh-CN" sz="2000" dirty="0"/>
              <a:t>MAX232</a:t>
            </a:r>
            <a:r>
              <a:rPr lang="zh-CN" altLang="en-US" sz="2000" dirty="0"/>
              <a:t>与计算机接口，软件编程非常方便；</a:t>
            </a:r>
          </a:p>
          <a:p>
            <a:r>
              <a:rPr lang="zh-CN" altLang="en-US" sz="2000" dirty="0"/>
              <a:t>由于采用了低发射功率、高接收灵敏的设计，因此使用时无需申请许可证，开阔地时的使用距离最远可达</a:t>
            </a:r>
            <a:r>
              <a:rPr lang="en-US" altLang="zh-CN" sz="2000" dirty="0"/>
              <a:t>1000</a:t>
            </a:r>
            <a:r>
              <a:rPr lang="zh-CN" altLang="en-US" sz="2000" dirty="0"/>
              <a:t>米。</a:t>
            </a:r>
          </a:p>
          <a:p>
            <a:endParaRPr lang="zh-CN" altLang="en-US" dirty="0"/>
          </a:p>
        </p:txBody>
      </p:sp>
      <p:sp>
        <p:nvSpPr>
          <p:cNvPr id="3" name="日期占位符 2"/>
          <p:cNvSpPr>
            <a:spLocks noGrp="1"/>
          </p:cNvSpPr>
          <p:nvPr>
            <p:ph type="dt" sz="half" idx="10"/>
          </p:nvPr>
        </p:nvSpPr>
        <p:spPr/>
        <p:txBody>
          <a:bodyPr/>
          <a:lstStyle/>
          <a:p>
            <a:r>
              <a:rPr lang="en-US" altLang="zh-CN" smtClean="0"/>
              <a:t>2014/6/2</a:t>
            </a:r>
            <a:endParaRPr lang="zh-CN" altLang="en-US"/>
          </a:p>
        </p:txBody>
      </p:sp>
      <p:sp>
        <p:nvSpPr>
          <p:cNvPr id="4" name="页脚占位符 3"/>
          <p:cNvSpPr>
            <a:spLocks noGrp="1"/>
          </p:cNvSpPr>
          <p:nvPr>
            <p:ph type="ftr" sz="quarter" idx="11"/>
          </p:nvPr>
        </p:nvSpPr>
        <p:spPr/>
        <p:txBody>
          <a:bodyPr/>
          <a:lstStyle/>
          <a:p>
            <a:r>
              <a:rPr lang="zh-CN" altLang="en-US" smtClean="0"/>
              <a:t>东南大学仪器科学与工程学院 </a:t>
            </a:r>
            <a:endParaRPr lang="zh-CN" altLang="en-US"/>
          </a:p>
        </p:txBody>
      </p:sp>
      <p:sp>
        <p:nvSpPr>
          <p:cNvPr id="5" name="灯片编号占位符 4"/>
          <p:cNvSpPr>
            <a:spLocks noGrp="1"/>
          </p:cNvSpPr>
          <p:nvPr>
            <p:ph type="sldNum" sz="quarter" idx="12"/>
          </p:nvPr>
        </p:nvSpPr>
        <p:spPr/>
        <p:txBody>
          <a:bodyPr/>
          <a:lstStyle/>
          <a:p>
            <a:fld id="{B6799943-76D3-419E-8D56-52044A5CC2F9}" type="slidenum">
              <a:rPr lang="zh-CN" altLang="en-US" smtClean="0"/>
              <a:t>32</a:t>
            </a:fld>
            <a:endParaRPr lang="zh-CN" altLang="en-US"/>
          </a:p>
        </p:txBody>
      </p:sp>
    </p:spTree>
    <p:extLst>
      <p:ext uri="{BB962C8B-B14F-4D97-AF65-F5344CB8AC3E}">
        <p14:creationId xmlns:p14="http://schemas.microsoft.com/office/powerpoint/2010/main" val="2370534278"/>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3" name="内容占位符 2"/>
          <p:cNvSpPr>
            <a:spLocks noGrp="1"/>
          </p:cNvSpPr>
          <p:nvPr>
            <p:ph idx="1"/>
          </p:nvPr>
        </p:nvSpPr>
        <p:spPr/>
        <p:txBody>
          <a:bodyPr>
            <a:normAutofit/>
          </a:bodyPr>
          <a:lstStyle/>
          <a:p>
            <a:r>
              <a:rPr lang="en-US" altLang="zh-CN" sz="3200" dirty="0"/>
              <a:t>PTR2000</a:t>
            </a:r>
            <a:r>
              <a:rPr lang="zh-CN" altLang="en-US" sz="3200" dirty="0"/>
              <a:t>的工作模式和</a:t>
            </a:r>
            <a:r>
              <a:rPr lang="zh-CN" altLang="en-US" sz="3200" dirty="0" smtClean="0"/>
              <a:t>工作频道</a:t>
            </a:r>
            <a:endParaRPr lang="en-US" altLang="zh-CN" sz="3200" dirty="0" smtClean="0"/>
          </a:p>
          <a:p>
            <a:endParaRPr lang="zh-CN"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334551225"/>
              </p:ext>
            </p:extLst>
          </p:nvPr>
        </p:nvGraphicFramePr>
        <p:xfrm>
          <a:off x="1096963" y="2489835"/>
          <a:ext cx="10058400" cy="2735580"/>
        </p:xfrm>
        <a:graphic>
          <a:graphicData uri="http://schemas.openxmlformats.org/drawingml/2006/table">
            <a:tbl>
              <a:tblPr/>
              <a:tblGrid>
                <a:gridCol w="2192147"/>
                <a:gridCol w="1831213"/>
                <a:gridCol w="2011680"/>
                <a:gridCol w="2011680"/>
                <a:gridCol w="2011680"/>
              </a:tblGrid>
              <a:tr h="209550">
                <a:tc>
                  <a:txBody>
                    <a:bodyPr/>
                    <a:lstStyle/>
                    <a:p>
                      <a:pPr algn="ctr"/>
                      <a:r>
                        <a:rPr lang="zh-CN" altLang="en-US" dirty="0">
                          <a:solidFill>
                            <a:srgbClr val="333333"/>
                          </a:solidFill>
                          <a:effectLst/>
                        </a:rPr>
                        <a:t>模块接脚输入电平</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solidFill>
                            <a:srgbClr val="333333"/>
                          </a:solidFill>
                          <a:effectLst/>
                        </a:rPr>
                        <a:t>模块状态</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effectLst/>
                        </a:rPr>
                        <a:t/>
                      </a:r>
                      <a:br>
                        <a:rPr lang="zh-CN" altLang="en-US">
                          <a:effectLst/>
                        </a:rPr>
                      </a:br>
                      <a:endParaRPr lang="zh-CN" altLang="en-US">
                        <a:effectLst/>
                      </a:endParaRP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effectLst/>
                        </a:rPr>
                        <a:t/>
                      </a:r>
                      <a:br>
                        <a:rPr lang="zh-CN" altLang="en-US">
                          <a:effectLst/>
                        </a:rPr>
                      </a:br>
                      <a:endParaRPr lang="zh-CN" altLang="en-US">
                        <a:effectLst/>
                      </a:endParaRP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effectLst/>
                        </a:rPr>
                        <a:t/>
                      </a:r>
                      <a:br>
                        <a:rPr lang="zh-CN" altLang="en-US">
                          <a:effectLst/>
                        </a:rPr>
                      </a:br>
                      <a:endParaRPr lang="zh-CN" altLang="en-US">
                        <a:effectLst/>
                      </a:endParaRP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ctr"/>
                      <a:r>
                        <a:rPr lang="en-US">
                          <a:solidFill>
                            <a:srgbClr val="333333"/>
                          </a:solidFill>
                          <a:effectLst/>
                        </a:rPr>
                        <a:t>TXEN</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solidFill>
                            <a:srgbClr val="333333"/>
                          </a:solidFill>
                          <a:effectLst/>
                        </a:rPr>
                        <a:t>CS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solidFill>
                            <a:srgbClr val="333333"/>
                          </a:solidFill>
                          <a:effectLst/>
                        </a:rPr>
                        <a:t>PWR</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solidFill>
                            <a:srgbClr val="333333"/>
                          </a:solidFill>
                          <a:effectLst/>
                        </a:rPr>
                        <a:t>工作频道号</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solidFill>
                            <a:srgbClr val="333333"/>
                          </a:solidFill>
                          <a:effectLst/>
                        </a:rPr>
                        <a:t>器件状态</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ctr"/>
                      <a:r>
                        <a:rPr lang="en-US" altLang="zh-CN">
                          <a:solidFill>
                            <a:srgbClr val="333333"/>
                          </a:solidFill>
                          <a:effectLst/>
                        </a:rPr>
                        <a:t>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solidFill>
                            <a:srgbClr val="333333"/>
                          </a:solidFill>
                          <a:effectLst/>
                        </a:rPr>
                        <a:t>接收</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ctr"/>
                      <a:r>
                        <a:rPr lang="en-US" altLang="zh-CN">
                          <a:solidFill>
                            <a:srgbClr val="333333"/>
                          </a:solidFill>
                          <a:effectLst/>
                        </a:rPr>
                        <a:t>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2</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solidFill>
                            <a:srgbClr val="333333"/>
                          </a:solidFill>
                          <a:effectLst/>
                        </a:rPr>
                        <a:t>接收</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solidFill>
                            <a:srgbClr val="333333"/>
                          </a:solidFill>
                          <a:effectLst/>
                        </a:rPr>
                        <a:t>发射</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1</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2</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a:solidFill>
                            <a:srgbClr val="333333"/>
                          </a:solidFill>
                          <a:effectLst/>
                        </a:rPr>
                        <a:t>发射</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ctr"/>
                      <a:r>
                        <a:rPr lang="en-US">
                          <a:solidFill>
                            <a:srgbClr val="333333"/>
                          </a:solidFill>
                          <a:effectLst/>
                        </a:rPr>
                        <a:t>x</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solidFill>
                            <a:srgbClr val="333333"/>
                          </a:solidFill>
                          <a:effectLst/>
                        </a:rPr>
                        <a:t>x</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rgbClr val="333333"/>
                          </a:solidFill>
                          <a:effectLst/>
                        </a:rPr>
                        <a:t>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dirty="0">
                          <a:effectLst/>
                        </a:rPr>
                        <a:t/>
                      </a:r>
                      <a:br>
                        <a:rPr lang="zh-CN" altLang="en-US" dirty="0">
                          <a:effectLst/>
                        </a:rPr>
                      </a:br>
                      <a:endParaRPr lang="zh-CN" altLang="en-US" dirty="0">
                        <a:effectLst/>
                      </a:endParaRP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dirty="0">
                          <a:solidFill>
                            <a:srgbClr val="333333"/>
                          </a:solidFill>
                          <a:effectLst/>
                        </a:rPr>
                        <a:t>待机</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33</a:t>
            </a:fld>
            <a:endParaRPr lang="zh-CN" altLang="en-US"/>
          </a:p>
        </p:txBody>
      </p:sp>
    </p:spTree>
    <p:extLst>
      <p:ext uri="{BB962C8B-B14F-4D97-AF65-F5344CB8AC3E}">
        <p14:creationId xmlns:p14="http://schemas.microsoft.com/office/powerpoint/2010/main" val="4177372548"/>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四、</a:t>
            </a:r>
            <a:r>
              <a:rPr lang="zh-CN" altLang="en-US" dirty="0"/>
              <a:t>基于路标的室内定位</a:t>
            </a:r>
          </a:p>
        </p:txBody>
      </p:sp>
      <p:sp>
        <p:nvSpPr>
          <p:cNvPr id="3" name="内容占位符 2"/>
          <p:cNvSpPr>
            <a:spLocks noGrp="1"/>
          </p:cNvSpPr>
          <p:nvPr>
            <p:ph idx="1"/>
          </p:nvPr>
        </p:nvSpPr>
        <p:spPr/>
        <p:txBody>
          <a:bodyPr>
            <a:normAutofit lnSpcReduction="10000"/>
          </a:bodyPr>
          <a:lstStyle/>
          <a:p>
            <a:r>
              <a:rPr lang="en-US" altLang="zh-CN" sz="3200" dirty="0" smtClean="0">
                <a:solidFill>
                  <a:sysClr val="windowText" lastClr="000000"/>
                </a:solidFill>
              </a:rPr>
              <a:t>RS232</a:t>
            </a:r>
          </a:p>
          <a:p>
            <a:r>
              <a:rPr lang="en-US" altLang="zh-CN" sz="3200" dirty="0" smtClean="0">
                <a:solidFill>
                  <a:sysClr val="windowText" lastClr="000000"/>
                </a:solidFill>
              </a:rPr>
              <a:t>MAX232</a:t>
            </a:r>
          </a:p>
          <a:p>
            <a:r>
              <a:rPr lang="en-US" altLang="zh-CN" sz="2200" dirty="0"/>
              <a:t>1</a:t>
            </a:r>
            <a:r>
              <a:rPr lang="zh-CN" altLang="en-US" sz="2200" dirty="0"/>
              <a:t>、符合所有的</a:t>
            </a:r>
            <a:r>
              <a:rPr lang="en-US" altLang="zh-CN" sz="2200" dirty="0"/>
              <a:t>RS-232C</a:t>
            </a:r>
            <a:r>
              <a:rPr lang="zh-CN" altLang="en-US" sz="2200" dirty="0"/>
              <a:t>技术标准</a:t>
            </a:r>
          </a:p>
          <a:p>
            <a:r>
              <a:rPr lang="en-US" altLang="zh-CN" sz="2200" dirty="0"/>
              <a:t>2</a:t>
            </a:r>
            <a:r>
              <a:rPr lang="zh-CN" altLang="en-US" sz="2200" dirty="0"/>
              <a:t>、只需要单一 </a:t>
            </a:r>
            <a:r>
              <a:rPr lang="en-US" altLang="zh-CN" sz="2200" dirty="0"/>
              <a:t>+5V</a:t>
            </a:r>
            <a:r>
              <a:rPr lang="zh-CN" altLang="en-US" sz="2200" dirty="0"/>
              <a:t>电源供电</a:t>
            </a:r>
          </a:p>
          <a:p>
            <a:r>
              <a:rPr lang="en-US" altLang="zh-CN" sz="2200" dirty="0"/>
              <a:t>3</a:t>
            </a:r>
            <a:r>
              <a:rPr lang="zh-CN" altLang="en-US" sz="2200" dirty="0"/>
              <a:t>、片载电荷泵具有升压、电压极性反转能力，能够产生</a:t>
            </a:r>
            <a:r>
              <a:rPr lang="en-US" altLang="zh-CN" sz="2200" dirty="0"/>
              <a:t>+10V</a:t>
            </a:r>
            <a:r>
              <a:rPr lang="zh-CN" altLang="en-US" sz="2200" dirty="0"/>
              <a:t>和</a:t>
            </a:r>
            <a:r>
              <a:rPr lang="en-US" altLang="zh-CN" sz="2200" dirty="0"/>
              <a:t>-10V</a:t>
            </a:r>
            <a:r>
              <a:rPr lang="zh-CN" altLang="en-US" sz="2200" dirty="0"/>
              <a:t>电压</a:t>
            </a:r>
            <a:r>
              <a:rPr lang="en-US" altLang="zh-CN" sz="2200" dirty="0"/>
              <a:t>V+</a:t>
            </a:r>
            <a:r>
              <a:rPr lang="zh-CN" altLang="en-US" sz="2200" dirty="0"/>
              <a:t>、</a:t>
            </a:r>
            <a:r>
              <a:rPr lang="en-US" altLang="zh-CN" sz="2200" dirty="0"/>
              <a:t>V-</a:t>
            </a:r>
          </a:p>
          <a:p>
            <a:r>
              <a:rPr lang="en-US" altLang="zh-CN" sz="2200" dirty="0"/>
              <a:t>4</a:t>
            </a:r>
            <a:r>
              <a:rPr lang="zh-CN" altLang="en-US" sz="2200" dirty="0"/>
              <a:t>、功耗低，典型供电电流</a:t>
            </a:r>
            <a:r>
              <a:rPr lang="en-US" altLang="zh-CN" sz="2200" dirty="0"/>
              <a:t>5mA</a:t>
            </a:r>
          </a:p>
          <a:p>
            <a:r>
              <a:rPr lang="en-US" altLang="zh-CN" sz="2200" dirty="0"/>
              <a:t>5</a:t>
            </a:r>
            <a:r>
              <a:rPr lang="zh-CN" altLang="en-US" sz="2200" dirty="0"/>
              <a:t>、内部集成</a:t>
            </a:r>
            <a:r>
              <a:rPr lang="en-US" altLang="zh-CN" sz="2200" dirty="0"/>
              <a:t>2</a:t>
            </a:r>
            <a:r>
              <a:rPr lang="zh-CN" altLang="en-US" sz="2200" dirty="0"/>
              <a:t>个</a:t>
            </a:r>
            <a:r>
              <a:rPr lang="en-US" altLang="zh-CN" sz="2200" dirty="0"/>
              <a:t>RS-232C</a:t>
            </a:r>
            <a:r>
              <a:rPr lang="zh-CN" altLang="en-US" sz="2200" dirty="0"/>
              <a:t>驱动器</a:t>
            </a:r>
          </a:p>
          <a:p>
            <a:r>
              <a:rPr lang="en-US" altLang="zh-CN" sz="2200" dirty="0"/>
              <a:t>6</a:t>
            </a:r>
            <a:r>
              <a:rPr lang="zh-CN" altLang="en-US" sz="2200" dirty="0"/>
              <a:t>、高集成度，片外最低只需</a:t>
            </a:r>
            <a:r>
              <a:rPr lang="en-US" altLang="zh-CN" sz="2200" dirty="0"/>
              <a:t>4</a:t>
            </a:r>
            <a:r>
              <a:rPr lang="zh-CN" altLang="en-US" sz="2200" dirty="0"/>
              <a:t>个电容即可工作。</a:t>
            </a:r>
          </a:p>
          <a:p>
            <a:endParaRPr lang="en-US" altLang="zh-CN" sz="3200" dirty="0" smtClean="0">
              <a:solidFill>
                <a:sysClr val="windowText" lastClr="000000"/>
              </a:solidFill>
            </a:endParaRPr>
          </a:p>
          <a:p>
            <a:endParaRPr lang="zh-CN" altLang="en-US" sz="3200" dirty="0">
              <a:solidFill>
                <a:sysClr val="windowText" lastClr="000000"/>
              </a:solidFill>
            </a:endParaRPr>
          </a:p>
          <a:p>
            <a:endParaRPr lang="zh-CN" altLang="en-US" dirty="0"/>
          </a:p>
        </p:txBody>
      </p:sp>
      <p:pic>
        <p:nvPicPr>
          <p:cNvPr id="4" name="图片 3"/>
          <p:cNvPicPr>
            <a:picLocks noChangeAspect="1"/>
          </p:cNvPicPr>
          <p:nvPr/>
        </p:nvPicPr>
        <p:blipFill>
          <a:blip r:embed="rId2"/>
          <a:stretch>
            <a:fillRect/>
          </a:stretch>
        </p:blipFill>
        <p:spPr>
          <a:xfrm>
            <a:off x="2811439" y="1845734"/>
            <a:ext cx="6325045" cy="4542532"/>
          </a:xfrm>
          <a:prstGeom prst="rect">
            <a:avLst/>
          </a:prstGeom>
        </p:spPr>
      </p:pic>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34</a:t>
            </a:fld>
            <a:endParaRPr lang="zh-CN" altLang="en-US"/>
          </a:p>
        </p:txBody>
      </p:sp>
    </p:spTree>
    <p:extLst>
      <p:ext uri="{BB962C8B-B14F-4D97-AF65-F5344CB8AC3E}">
        <p14:creationId xmlns:p14="http://schemas.microsoft.com/office/powerpoint/2010/main" val="328905392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endParaRPr lang="zh-CN" altLang="en-US" dirty="0"/>
          </a:p>
        </p:txBody>
      </p:sp>
      <p:sp>
        <p:nvSpPr>
          <p:cNvPr id="3" name="内容占位符 2"/>
          <p:cNvSpPr>
            <a:spLocks noGrp="1"/>
          </p:cNvSpPr>
          <p:nvPr>
            <p:ph idx="1"/>
          </p:nvPr>
        </p:nvSpPr>
        <p:spPr/>
        <p:txBody>
          <a:bodyPr>
            <a:normAutofit/>
          </a:bodyPr>
          <a:lstStyle/>
          <a:p>
            <a:pPr algn="ctr"/>
            <a:endParaRPr lang="en-US" altLang="zh-CN" sz="8000" dirty="0" smtClean="0"/>
          </a:p>
          <a:p>
            <a:pPr algn="ctr"/>
            <a:r>
              <a:rPr lang="zh-CN" altLang="en-US" sz="8000" dirty="0" smtClean="0"/>
              <a:t>谢谢观看</a:t>
            </a:r>
            <a:endParaRPr lang="zh-CN" altLang="en-US" sz="8000" dirty="0"/>
          </a:p>
        </p:txBody>
      </p:sp>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灯片编号占位符 5"/>
          <p:cNvSpPr>
            <a:spLocks noGrp="1"/>
          </p:cNvSpPr>
          <p:nvPr>
            <p:ph type="sldNum" sz="quarter" idx="12"/>
          </p:nvPr>
        </p:nvSpPr>
        <p:spPr/>
        <p:txBody>
          <a:bodyPr/>
          <a:lstStyle/>
          <a:p>
            <a:fld id="{B6799943-76D3-419E-8D56-52044A5CC2F9}" type="slidenum">
              <a:rPr lang="zh-CN" altLang="en-US" smtClean="0"/>
              <a:t>35</a:t>
            </a:fld>
            <a:endParaRPr lang="zh-CN" altLang="en-US"/>
          </a:p>
        </p:txBody>
      </p:sp>
    </p:spTree>
    <p:extLst>
      <p:ext uri="{BB962C8B-B14F-4D97-AF65-F5344CB8AC3E}">
        <p14:creationId xmlns:p14="http://schemas.microsoft.com/office/powerpoint/2010/main" val="1821628418"/>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a:t>
            </a:r>
            <a:r>
              <a:rPr lang="zh-CN" altLang="en-US" sz="3600" dirty="0" smtClean="0"/>
              <a:t>一</a:t>
            </a:r>
            <a:r>
              <a:rPr lang="zh-CN" altLang="en-US" sz="3600" dirty="0"/>
              <a:t>、室内定位技术概述</a:t>
            </a:r>
          </a:p>
        </p:txBody>
      </p:sp>
      <p:sp>
        <p:nvSpPr>
          <p:cNvPr id="3" name="内容占位符 2"/>
          <p:cNvSpPr>
            <a:spLocks noGrp="1"/>
          </p:cNvSpPr>
          <p:nvPr>
            <p:ph idx="1"/>
          </p:nvPr>
        </p:nvSpPr>
        <p:spPr/>
        <p:txBody>
          <a:bodyPr/>
          <a:lstStyle/>
          <a:p>
            <a:r>
              <a:rPr lang="zh-CN" altLang="en-US" dirty="0" smtClean="0"/>
              <a:t>因此，有学者提出使用</a:t>
            </a:r>
            <a:r>
              <a:rPr lang="en-US" altLang="zh-CN" dirty="0" smtClean="0"/>
              <a:t>RFID</a:t>
            </a:r>
            <a:r>
              <a:rPr lang="zh-CN" altLang="en-US" dirty="0" smtClean="0"/>
              <a:t>、</a:t>
            </a:r>
            <a:r>
              <a:rPr lang="en-US" altLang="zh-CN" dirty="0" smtClean="0"/>
              <a:t>WLAN</a:t>
            </a:r>
            <a:r>
              <a:rPr lang="zh-CN" altLang="en-US" dirty="0" smtClean="0"/>
              <a:t>、视觉路标等方式解决室内导航这一问题。</a:t>
            </a:r>
            <a:endParaRPr lang="zh-CN" altLang="en-US" dirty="0"/>
          </a:p>
        </p:txBody>
      </p:sp>
      <p:graphicFrame>
        <p:nvGraphicFramePr>
          <p:cNvPr id="4" name="图示 3"/>
          <p:cNvGraphicFramePr/>
          <p:nvPr>
            <p:extLst>
              <p:ext uri="{D42A27DB-BD31-4B8C-83A1-F6EECF244321}">
                <p14:modId xmlns:p14="http://schemas.microsoft.com/office/powerpoint/2010/main" val="3644768370"/>
              </p:ext>
            </p:extLst>
          </p:nvPr>
        </p:nvGraphicFramePr>
        <p:xfrm>
          <a:off x="2557590" y="2725825"/>
          <a:ext cx="3891128" cy="2753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4</a:t>
            </a:fld>
            <a:endParaRPr lang="zh-CN" altLang="en-US"/>
          </a:p>
        </p:txBody>
      </p:sp>
    </p:spTree>
    <p:extLst>
      <p:ext uri="{BB962C8B-B14F-4D97-AF65-F5344CB8AC3E}">
        <p14:creationId xmlns:p14="http://schemas.microsoft.com/office/powerpoint/2010/main" val="238692642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7380176" y="1897778"/>
            <a:ext cx="4008684" cy="4022725"/>
          </a:xfrm>
          <a:prstGeom prst="rect">
            <a:avLst/>
          </a:prstGeom>
        </p:spPr>
      </p:pic>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RFID</a:t>
            </a:r>
            <a:r>
              <a:rPr lang="zh-CN" altLang="en-US" dirty="0" smtClean="0"/>
              <a:t>射频识别</a:t>
            </a:r>
            <a:r>
              <a:rPr lang="en-US" altLang="zh-CN" dirty="0" smtClean="0"/>
              <a:t>——</a:t>
            </a:r>
            <a:r>
              <a:rPr lang="zh-CN" altLang="en-US" sz="4000" dirty="0" smtClean="0"/>
              <a:t>原理</a:t>
            </a:r>
            <a:endParaRPr lang="zh-CN" altLang="en-US" sz="4000" dirty="0"/>
          </a:p>
        </p:txBody>
      </p:sp>
      <p:sp>
        <p:nvSpPr>
          <p:cNvPr id="6" name="矩形 5"/>
          <p:cNvSpPr/>
          <p:nvPr/>
        </p:nvSpPr>
        <p:spPr>
          <a:xfrm>
            <a:off x="928253" y="1897778"/>
            <a:ext cx="6346003" cy="3788858"/>
          </a:xfrm>
          <a:prstGeom prst="rect">
            <a:avLst/>
          </a:prstGeom>
        </p:spPr>
        <p:txBody>
          <a:bodyPr wrap="square">
            <a:spAutoFit/>
          </a:bodyPr>
          <a:lstStyle/>
          <a:p>
            <a:pPr>
              <a:lnSpc>
                <a:spcPct val="150000"/>
              </a:lnSpc>
            </a:pPr>
            <a:r>
              <a:rPr lang="en-US" altLang="zh-CN" dirty="0">
                <a:latin typeface="+mn-ea"/>
              </a:rPr>
              <a:t>RFID</a:t>
            </a:r>
            <a:r>
              <a:rPr lang="zh-CN" altLang="en-US" dirty="0">
                <a:latin typeface="+mn-ea"/>
              </a:rPr>
              <a:t>（</a:t>
            </a:r>
            <a:r>
              <a:rPr lang="en-US" altLang="zh-CN" dirty="0">
                <a:latin typeface="+mn-ea"/>
              </a:rPr>
              <a:t>Radio frequency identification</a:t>
            </a:r>
            <a:r>
              <a:rPr lang="zh-CN" altLang="en-US" dirty="0">
                <a:latin typeface="+mn-ea"/>
              </a:rPr>
              <a:t>）系统称为射频识别系统</a:t>
            </a:r>
            <a:r>
              <a:rPr lang="en-US" altLang="zh-CN" dirty="0">
                <a:latin typeface="+mn-ea"/>
              </a:rPr>
              <a:t>, </a:t>
            </a:r>
            <a:r>
              <a:rPr lang="zh-CN" altLang="en-US" dirty="0">
                <a:latin typeface="+mn-ea"/>
              </a:rPr>
              <a:t>其能量供应和数据交换是应用无线电和雷达技术实现</a:t>
            </a:r>
            <a:r>
              <a:rPr lang="zh-CN" altLang="en-US" dirty="0" smtClean="0">
                <a:latin typeface="+mn-ea"/>
              </a:rPr>
              <a:t>的。</a:t>
            </a:r>
            <a:endParaRPr lang="en-US" altLang="zh-CN" dirty="0" smtClean="0">
              <a:latin typeface="+mn-ea"/>
            </a:endParaRPr>
          </a:p>
          <a:p>
            <a:pPr>
              <a:lnSpc>
                <a:spcPct val="150000"/>
              </a:lnSpc>
            </a:pPr>
            <a:r>
              <a:rPr lang="zh-CN" altLang="en-US" dirty="0">
                <a:latin typeface="+mn-ea"/>
              </a:rPr>
              <a:t>射频识别（</a:t>
            </a:r>
            <a:r>
              <a:rPr lang="en-US" altLang="zh-CN" dirty="0">
                <a:latin typeface="+mn-ea"/>
              </a:rPr>
              <a:t>RFID</a:t>
            </a:r>
            <a:r>
              <a:rPr lang="zh-CN" altLang="en-US" dirty="0">
                <a:latin typeface="+mn-ea"/>
              </a:rPr>
              <a:t>）技术是一种操控简易，</a:t>
            </a:r>
            <a:r>
              <a:rPr lang="zh-CN" altLang="en-US" dirty="0" smtClean="0">
                <a:latin typeface="+mn-ea"/>
              </a:rPr>
              <a:t>适用于</a:t>
            </a:r>
            <a:r>
              <a:rPr lang="zh-CN" altLang="en-US" dirty="0">
                <a:latin typeface="+mn-ea"/>
              </a:rPr>
              <a:t>自动控制领域的技术，它利用了电感和电磁</a:t>
            </a:r>
            <a:r>
              <a:rPr lang="zh-CN" altLang="en-US" dirty="0" smtClean="0">
                <a:latin typeface="+mn-ea"/>
              </a:rPr>
              <a:t>耦合或</a:t>
            </a:r>
            <a:r>
              <a:rPr lang="zh-CN" altLang="en-US" dirty="0">
                <a:latin typeface="+mn-ea"/>
              </a:rPr>
              <a:t>雷达反射的传输特性，实现对被识别物体的</a:t>
            </a:r>
            <a:r>
              <a:rPr lang="zh-CN" altLang="en-US" dirty="0" smtClean="0">
                <a:latin typeface="+mn-ea"/>
              </a:rPr>
              <a:t>自动识别</a:t>
            </a:r>
            <a:r>
              <a:rPr lang="zh-CN" altLang="en-US" dirty="0">
                <a:latin typeface="+mn-ea"/>
              </a:rPr>
              <a:t>。射频（</a:t>
            </a:r>
            <a:r>
              <a:rPr lang="en-US" altLang="zh-CN" dirty="0">
                <a:latin typeface="+mn-ea"/>
              </a:rPr>
              <a:t>RF</a:t>
            </a:r>
            <a:r>
              <a:rPr lang="zh-CN" altLang="en-US" dirty="0">
                <a:latin typeface="+mn-ea"/>
              </a:rPr>
              <a:t>）是具有一定波长的电磁波，它的</a:t>
            </a:r>
            <a:r>
              <a:rPr lang="zh-CN" altLang="en-US" dirty="0" smtClean="0">
                <a:latin typeface="+mn-ea"/>
              </a:rPr>
              <a:t>频率</a:t>
            </a:r>
            <a:r>
              <a:rPr lang="zh-CN" altLang="en-US" dirty="0">
                <a:latin typeface="+mn-ea"/>
              </a:rPr>
              <a:t>描述为：</a:t>
            </a:r>
            <a:r>
              <a:rPr lang="en-US" altLang="zh-CN" dirty="0">
                <a:latin typeface="+mn-ea"/>
              </a:rPr>
              <a:t>kHz</a:t>
            </a:r>
            <a:r>
              <a:rPr lang="zh-CN" altLang="en-US" dirty="0">
                <a:latin typeface="+mn-ea"/>
              </a:rPr>
              <a:t>、</a:t>
            </a:r>
            <a:r>
              <a:rPr lang="en-US" altLang="zh-CN" dirty="0">
                <a:latin typeface="+mn-ea"/>
              </a:rPr>
              <a:t>MHz</a:t>
            </a:r>
            <a:r>
              <a:rPr lang="zh-CN" altLang="en-US" dirty="0">
                <a:latin typeface="+mn-ea"/>
              </a:rPr>
              <a:t>、</a:t>
            </a:r>
            <a:r>
              <a:rPr lang="en-US" altLang="zh-CN" dirty="0">
                <a:latin typeface="+mn-ea"/>
              </a:rPr>
              <a:t>GHz</a:t>
            </a:r>
            <a:r>
              <a:rPr lang="zh-CN" altLang="en-US" dirty="0">
                <a:latin typeface="+mn-ea"/>
              </a:rPr>
              <a:t>，范围从低频到微波</a:t>
            </a:r>
            <a:r>
              <a:rPr lang="zh-CN" altLang="en-US" dirty="0" smtClean="0">
                <a:latin typeface="+mn-ea"/>
              </a:rPr>
              <a:t>不一</a:t>
            </a:r>
            <a:r>
              <a:rPr lang="zh-CN" altLang="en-US" dirty="0">
                <a:latin typeface="+mn-ea"/>
              </a:rPr>
              <a:t>。</a:t>
            </a:r>
          </a:p>
          <a:p>
            <a:pPr>
              <a:lnSpc>
                <a:spcPct val="150000"/>
              </a:lnSpc>
            </a:pPr>
            <a:endParaRPr lang="zh-CN" altLang="en-US" dirty="0"/>
          </a:p>
        </p:txBody>
      </p:sp>
      <p:sp>
        <p:nvSpPr>
          <p:cNvPr id="3" name="日期占位符 2"/>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5</a:t>
            </a:fld>
            <a:endParaRPr lang="zh-CN" altLang="en-US"/>
          </a:p>
        </p:txBody>
      </p:sp>
    </p:spTree>
    <p:extLst>
      <p:ext uri="{BB962C8B-B14F-4D97-AF65-F5344CB8AC3E}">
        <p14:creationId xmlns:p14="http://schemas.microsoft.com/office/powerpoint/2010/main" val="3366699724"/>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prstClr val="black">
                    <a:lumMod val="75000"/>
                    <a:lumOff val="25000"/>
                  </a:prstClr>
                </a:solidFill>
              </a:rPr>
              <a:t>     二</a:t>
            </a:r>
            <a:r>
              <a:rPr lang="zh-CN" altLang="en-US" dirty="0">
                <a:solidFill>
                  <a:prstClr val="black">
                    <a:lumMod val="75000"/>
                    <a:lumOff val="25000"/>
                  </a:prstClr>
                </a:solidFill>
              </a:rPr>
              <a:t>、</a:t>
            </a:r>
            <a:r>
              <a:rPr lang="en-US" altLang="zh-CN" dirty="0">
                <a:solidFill>
                  <a:prstClr val="black">
                    <a:lumMod val="75000"/>
                    <a:lumOff val="25000"/>
                  </a:prstClr>
                </a:solidFill>
              </a:rPr>
              <a:t>RFID</a:t>
            </a:r>
            <a:r>
              <a:rPr lang="zh-CN" altLang="en-US" dirty="0">
                <a:solidFill>
                  <a:prstClr val="black">
                    <a:lumMod val="75000"/>
                    <a:lumOff val="25000"/>
                  </a:prstClr>
                </a:solidFill>
              </a:rPr>
              <a:t>射频</a:t>
            </a:r>
            <a:r>
              <a:rPr lang="zh-CN" altLang="en-US" dirty="0" smtClean="0">
                <a:solidFill>
                  <a:prstClr val="black">
                    <a:lumMod val="75000"/>
                    <a:lumOff val="25000"/>
                  </a:prstClr>
                </a:solidFill>
              </a:rPr>
              <a:t>识别</a:t>
            </a:r>
            <a:r>
              <a:rPr lang="en-US" altLang="zh-CN" dirty="0" smtClean="0">
                <a:solidFill>
                  <a:prstClr val="black">
                    <a:lumMod val="75000"/>
                    <a:lumOff val="25000"/>
                  </a:prstClr>
                </a:solidFill>
              </a:rPr>
              <a:t>——</a:t>
            </a:r>
            <a:r>
              <a:rPr lang="zh-CN" altLang="en-US" sz="2800" dirty="0" smtClean="0">
                <a:solidFill>
                  <a:prstClr val="black">
                    <a:lumMod val="75000"/>
                    <a:lumOff val="25000"/>
                  </a:prstClr>
                </a:solidFill>
              </a:rPr>
              <a:t>室内定位基本结构</a:t>
            </a:r>
            <a:endParaRPr lang="zh-CN" altLang="en-US" sz="2800" dirty="0"/>
          </a:p>
        </p:txBody>
      </p:sp>
      <p:sp>
        <p:nvSpPr>
          <p:cNvPr id="5" name="内容占位符 4"/>
          <p:cNvSpPr>
            <a:spLocks noGrp="1"/>
          </p:cNvSpPr>
          <p:nvPr>
            <p:ph idx="1"/>
          </p:nvPr>
        </p:nvSpPr>
        <p:spPr>
          <a:xfrm>
            <a:off x="1097280" y="1845734"/>
            <a:ext cx="5576475" cy="4023360"/>
          </a:xfrm>
        </p:spPr>
        <p:txBody>
          <a:bodyPr/>
          <a:lstStyle/>
          <a:p>
            <a:pPr>
              <a:lnSpc>
                <a:spcPct val="150000"/>
              </a:lnSpc>
            </a:pPr>
            <a:r>
              <a:rPr lang="zh-CN" altLang="en-US" dirty="0">
                <a:latin typeface="+mn-ea"/>
              </a:rPr>
              <a:t>该系统通常由</a:t>
            </a:r>
            <a:r>
              <a:rPr lang="zh-CN" altLang="en-US" b="1" dirty="0">
                <a:latin typeface="+mn-ea"/>
              </a:rPr>
              <a:t>电子标签、射频读写器、中间件</a:t>
            </a:r>
            <a:r>
              <a:rPr lang="zh-CN" altLang="en-US" dirty="0">
                <a:latin typeface="+mn-ea"/>
              </a:rPr>
              <a:t>以及</a:t>
            </a:r>
            <a:r>
              <a:rPr lang="zh-CN" altLang="en-US" b="1" dirty="0">
                <a:latin typeface="+mn-ea"/>
              </a:rPr>
              <a:t>计算机数据库</a:t>
            </a:r>
            <a:r>
              <a:rPr lang="zh-CN" altLang="en-US" dirty="0">
                <a:latin typeface="+mn-ea"/>
              </a:rPr>
              <a:t>组成，结构如</a:t>
            </a:r>
            <a:r>
              <a:rPr lang="zh-CN" altLang="en-US" dirty="0" smtClean="0">
                <a:latin typeface="+mn-ea"/>
              </a:rPr>
              <a:t>图所</a:t>
            </a:r>
            <a:r>
              <a:rPr lang="zh-CN" altLang="en-US" dirty="0">
                <a:latin typeface="+mn-ea"/>
              </a:rPr>
              <a:t>示。射频</a:t>
            </a:r>
            <a:r>
              <a:rPr lang="zh-CN" altLang="en-US" dirty="0" smtClean="0">
                <a:latin typeface="+mn-ea"/>
              </a:rPr>
              <a:t>标签和</a:t>
            </a:r>
            <a:r>
              <a:rPr lang="zh-CN" altLang="en-US" dirty="0">
                <a:latin typeface="+mn-ea"/>
              </a:rPr>
              <a:t>读写器是通过由天线架起的空间电磁波的传输</a:t>
            </a:r>
            <a:r>
              <a:rPr lang="zh-CN" altLang="en-US" dirty="0" smtClean="0">
                <a:latin typeface="+mn-ea"/>
              </a:rPr>
              <a:t>通道</a:t>
            </a:r>
            <a:r>
              <a:rPr lang="zh-CN" altLang="en-US" dirty="0">
                <a:latin typeface="+mn-ea"/>
              </a:rPr>
              <a:t>进行数据交换的。在定位系统应用中，将射频</a:t>
            </a:r>
            <a:r>
              <a:rPr lang="zh-CN" altLang="en-US" dirty="0" smtClean="0">
                <a:latin typeface="+mn-ea"/>
              </a:rPr>
              <a:t>读写器</a:t>
            </a:r>
            <a:r>
              <a:rPr lang="zh-CN" altLang="en-US" dirty="0">
                <a:latin typeface="+mn-ea"/>
              </a:rPr>
              <a:t>放置在待测移动物体上，射频电子标签嵌入</a:t>
            </a:r>
            <a:r>
              <a:rPr lang="zh-CN" altLang="en-US" dirty="0" smtClean="0">
                <a:latin typeface="+mn-ea"/>
              </a:rPr>
              <a:t>到操作</a:t>
            </a:r>
            <a:r>
              <a:rPr lang="zh-CN" altLang="en-US" dirty="0">
                <a:latin typeface="+mn-ea"/>
              </a:rPr>
              <a:t>环境中。电子标签上存储有位置识别的信息</a:t>
            </a:r>
            <a:r>
              <a:rPr lang="zh-CN" altLang="en-US" dirty="0" smtClean="0">
                <a:latin typeface="+mn-ea"/>
              </a:rPr>
              <a:t>，读写器</a:t>
            </a:r>
            <a:r>
              <a:rPr lang="zh-CN" altLang="en-US" dirty="0">
                <a:latin typeface="+mn-ea"/>
              </a:rPr>
              <a:t>则通过有线或无线形式连接到信息数据库。</a:t>
            </a:r>
          </a:p>
        </p:txBody>
      </p:sp>
      <p:pic>
        <p:nvPicPr>
          <p:cNvPr id="6" name="图片 5"/>
          <p:cNvPicPr>
            <a:picLocks noChangeAspect="1"/>
          </p:cNvPicPr>
          <p:nvPr/>
        </p:nvPicPr>
        <p:blipFill>
          <a:blip r:embed="rId3"/>
          <a:stretch>
            <a:fillRect/>
          </a:stretch>
        </p:blipFill>
        <p:spPr>
          <a:xfrm>
            <a:off x="6673755" y="2147676"/>
            <a:ext cx="4791075" cy="3829792"/>
          </a:xfrm>
          <a:prstGeom prst="rect">
            <a:avLst/>
          </a:prstGeom>
        </p:spPr>
      </p:pic>
      <p:sp>
        <p:nvSpPr>
          <p:cNvPr id="3" name="日期占位符 2"/>
          <p:cNvSpPr>
            <a:spLocks noGrp="1"/>
          </p:cNvSpPr>
          <p:nvPr>
            <p:ph type="dt" sz="half" idx="10"/>
          </p:nvPr>
        </p:nvSpPr>
        <p:spPr/>
        <p:txBody>
          <a:bodyPr/>
          <a:lstStyle/>
          <a:p>
            <a:r>
              <a:rPr lang="en-US" altLang="zh-CN" smtClean="0"/>
              <a:t>2014/6/2</a:t>
            </a:r>
            <a:endParaRPr lang="zh-CN" altLang="en-US"/>
          </a:p>
        </p:txBody>
      </p:sp>
      <p:sp>
        <p:nvSpPr>
          <p:cNvPr id="4" name="页脚占位符 3"/>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6</a:t>
            </a:fld>
            <a:endParaRPr lang="zh-CN" altLang="en-US"/>
          </a:p>
        </p:txBody>
      </p:sp>
    </p:spTree>
    <p:extLst>
      <p:ext uri="{BB962C8B-B14F-4D97-AF65-F5344CB8AC3E}">
        <p14:creationId xmlns:p14="http://schemas.microsoft.com/office/powerpoint/2010/main" val="1791144154"/>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a:t>
            </a:r>
            <a:r>
              <a:rPr lang="zh-CN" altLang="en-US" dirty="0"/>
              <a:t>、</a:t>
            </a:r>
            <a:r>
              <a:rPr lang="en-US" altLang="zh-CN" dirty="0"/>
              <a:t>RFID</a:t>
            </a:r>
            <a:r>
              <a:rPr lang="zh-CN" altLang="en-US" dirty="0"/>
              <a:t>射频</a:t>
            </a:r>
            <a:r>
              <a:rPr lang="zh-CN" altLang="en-US" dirty="0" smtClean="0"/>
              <a:t>识别</a:t>
            </a:r>
            <a:r>
              <a:rPr lang="en-US" altLang="zh-CN" dirty="0" smtClean="0"/>
              <a:t>——</a:t>
            </a:r>
            <a:r>
              <a:rPr lang="zh-CN" altLang="en-US" sz="4000" dirty="0" smtClean="0"/>
              <a:t>典型系统</a:t>
            </a:r>
            <a:endParaRPr lang="zh-CN" altLang="en-US" sz="4000" dirty="0"/>
          </a:p>
        </p:txBody>
      </p:sp>
      <p:sp>
        <p:nvSpPr>
          <p:cNvPr id="3" name="内容占位符 2"/>
          <p:cNvSpPr>
            <a:spLocks noGrp="1"/>
          </p:cNvSpPr>
          <p:nvPr>
            <p:ph idx="1"/>
          </p:nvPr>
        </p:nvSpPr>
        <p:spPr>
          <a:xfrm>
            <a:off x="846162" y="1845734"/>
            <a:ext cx="8966578" cy="4023360"/>
          </a:xfrm>
        </p:spPr>
        <p:txBody>
          <a:bodyPr>
            <a:normAutofit/>
          </a:bodyPr>
          <a:lstStyle/>
          <a:p>
            <a:r>
              <a:rPr lang="en-US" altLang="zh-CN" sz="2400" b="1" dirty="0" smtClean="0">
                <a:latin typeface="+mn-ea"/>
              </a:rPr>
              <a:t>1</a:t>
            </a:r>
            <a:r>
              <a:rPr lang="zh-CN" altLang="en-US" sz="2400" b="1" dirty="0" smtClean="0">
                <a:latin typeface="+mn-ea"/>
              </a:rPr>
              <a:t>、</a:t>
            </a:r>
            <a:r>
              <a:rPr lang="en-US" altLang="zh-CN" sz="2400" b="1" dirty="0" smtClean="0">
                <a:latin typeface="+mn-ea"/>
              </a:rPr>
              <a:t>RFID</a:t>
            </a:r>
            <a:r>
              <a:rPr lang="zh-CN" altLang="en-US" sz="2400" b="1" dirty="0">
                <a:latin typeface="+mn-ea"/>
              </a:rPr>
              <a:t>室内定位技术</a:t>
            </a:r>
            <a:r>
              <a:rPr lang="zh-CN" altLang="en-US" sz="2400" b="1" dirty="0" smtClean="0">
                <a:latin typeface="+mn-ea"/>
              </a:rPr>
              <a:t>典型系统</a:t>
            </a:r>
            <a:r>
              <a:rPr lang="en-US" altLang="zh-CN" sz="2400" b="1" dirty="0" smtClean="0">
                <a:latin typeface="+mn-ea"/>
              </a:rPr>
              <a:t>LANDMARK</a:t>
            </a:r>
          </a:p>
          <a:p>
            <a:pPr>
              <a:lnSpc>
                <a:spcPct val="150000"/>
              </a:lnSpc>
            </a:pPr>
            <a:r>
              <a:rPr lang="en-US" altLang="zh-CN" sz="2400" dirty="0">
                <a:latin typeface="+mn-ea"/>
              </a:rPr>
              <a:t>LANDMARK</a:t>
            </a:r>
            <a:r>
              <a:rPr lang="zh-CN" altLang="en-US" sz="2400" dirty="0">
                <a:latin typeface="+mn-ea"/>
              </a:rPr>
              <a:t>系统是应用</a:t>
            </a:r>
            <a:r>
              <a:rPr lang="en-US" altLang="zh-CN" sz="2400" dirty="0">
                <a:latin typeface="+mn-ea"/>
              </a:rPr>
              <a:t>RFID</a:t>
            </a:r>
            <a:r>
              <a:rPr lang="zh-CN" altLang="en-US" sz="2400" dirty="0">
                <a:latin typeface="+mn-ea"/>
              </a:rPr>
              <a:t>的典型的</a:t>
            </a:r>
            <a:r>
              <a:rPr lang="zh-CN" altLang="en-US" sz="2400" dirty="0" smtClean="0">
                <a:latin typeface="+mn-ea"/>
              </a:rPr>
              <a:t>室内定位系统</a:t>
            </a:r>
            <a:r>
              <a:rPr lang="zh-CN" altLang="en-US" sz="2400" dirty="0">
                <a:latin typeface="+mn-ea"/>
              </a:rPr>
              <a:t>。该系统通过参考标签和待定标签的</a:t>
            </a:r>
            <a:r>
              <a:rPr lang="zh-CN" altLang="en-US" sz="2400" dirty="0" smtClean="0">
                <a:latin typeface="+mn-ea"/>
              </a:rPr>
              <a:t>信号强度</a:t>
            </a:r>
            <a:r>
              <a:rPr lang="en-US" altLang="zh-CN" sz="2400" dirty="0">
                <a:latin typeface="+mn-ea"/>
              </a:rPr>
              <a:t>RSSI</a:t>
            </a:r>
            <a:r>
              <a:rPr lang="zh-CN" altLang="en-US" sz="2400" dirty="0">
                <a:latin typeface="+mn-ea"/>
              </a:rPr>
              <a:t>的分析计算，</a:t>
            </a:r>
            <a:r>
              <a:rPr lang="zh-CN" altLang="en-US" sz="2400" dirty="0" smtClean="0">
                <a:latin typeface="+mn-ea"/>
              </a:rPr>
              <a:t>利用</a:t>
            </a:r>
            <a:endParaRPr lang="en-US" altLang="zh-CN" sz="2400" dirty="0" smtClean="0">
              <a:latin typeface="+mn-ea"/>
            </a:endParaRPr>
          </a:p>
          <a:p>
            <a:pPr>
              <a:lnSpc>
                <a:spcPct val="150000"/>
              </a:lnSpc>
            </a:pPr>
            <a:r>
              <a:rPr lang="zh-CN" altLang="en-US" sz="2400" dirty="0" smtClean="0">
                <a:latin typeface="+mn-ea"/>
              </a:rPr>
              <a:t>“最近邻居”</a:t>
            </a:r>
            <a:r>
              <a:rPr lang="zh-CN" altLang="en-US" sz="2400" dirty="0">
                <a:latin typeface="+mn-ea"/>
              </a:rPr>
              <a:t>算法和</a:t>
            </a:r>
            <a:r>
              <a:rPr lang="zh-CN" altLang="en-US" sz="2400" dirty="0" smtClean="0">
                <a:latin typeface="+mn-ea"/>
              </a:rPr>
              <a:t>经验公式</a:t>
            </a:r>
            <a:r>
              <a:rPr lang="zh-CN" altLang="en-US" sz="2400" dirty="0">
                <a:latin typeface="+mn-ea"/>
              </a:rPr>
              <a:t>计算出带定位标签的坐标</a:t>
            </a:r>
            <a:r>
              <a:rPr lang="zh-CN" altLang="en-US" sz="2400" dirty="0" smtClean="0">
                <a:latin typeface="+mn-ea"/>
              </a:rPr>
              <a:t>。</a:t>
            </a:r>
            <a:r>
              <a:rPr lang="en-US" altLang="zh-CN" sz="2400" dirty="0" smtClean="0">
                <a:solidFill>
                  <a:srgbClr val="FF0000"/>
                </a:solidFill>
                <a:latin typeface="+mn-ea"/>
              </a:rPr>
              <a:t>LANDMARK</a:t>
            </a:r>
            <a:r>
              <a:rPr lang="zh-CN" altLang="en-US" sz="2400" dirty="0" smtClean="0">
                <a:solidFill>
                  <a:srgbClr val="FF0000"/>
                </a:solidFill>
                <a:latin typeface="+mn-ea"/>
              </a:rPr>
              <a:t>系统</a:t>
            </a:r>
            <a:r>
              <a:rPr lang="zh-CN" altLang="en-US" sz="2400" b="1" dirty="0" smtClean="0">
                <a:solidFill>
                  <a:srgbClr val="FF0000"/>
                </a:solidFill>
                <a:latin typeface="+mn-ea"/>
              </a:rPr>
              <a:t>定位</a:t>
            </a:r>
            <a:r>
              <a:rPr lang="zh-CN" altLang="en-US" sz="2400" b="1" dirty="0">
                <a:solidFill>
                  <a:srgbClr val="FF0000"/>
                </a:solidFill>
                <a:latin typeface="+mn-ea"/>
              </a:rPr>
              <a:t>精度</a:t>
            </a:r>
            <a:r>
              <a:rPr lang="zh-CN" altLang="en-US" sz="2400" dirty="0">
                <a:solidFill>
                  <a:srgbClr val="FF0000"/>
                </a:solidFill>
                <a:latin typeface="+mn-ea"/>
              </a:rPr>
              <a:t>：平均</a:t>
            </a:r>
            <a:r>
              <a:rPr lang="en-US" altLang="zh-CN" sz="2400" dirty="0">
                <a:solidFill>
                  <a:srgbClr val="FF0000"/>
                </a:solidFill>
                <a:latin typeface="+mn-ea"/>
              </a:rPr>
              <a:t>1m</a:t>
            </a:r>
            <a:r>
              <a:rPr lang="zh-CN" altLang="en-US" sz="2400" dirty="0">
                <a:solidFill>
                  <a:srgbClr val="FF0000"/>
                </a:solidFill>
                <a:latin typeface="+mn-ea"/>
              </a:rPr>
              <a:t>。</a:t>
            </a:r>
          </a:p>
          <a:p>
            <a:pPr marL="0" indent="0">
              <a:lnSpc>
                <a:spcPct val="150000"/>
              </a:lnSpc>
              <a:buNone/>
            </a:pPr>
            <a:r>
              <a:rPr lang="zh-CN" altLang="en-US" sz="2400" b="1" dirty="0">
                <a:latin typeface="+mn-ea"/>
              </a:rPr>
              <a:t>缺陷</a:t>
            </a:r>
            <a:r>
              <a:rPr lang="zh-CN" altLang="en-US" sz="2400" dirty="0">
                <a:latin typeface="+mn-ea"/>
              </a:rPr>
              <a:t>：</a:t>
            </a:r>
            <a:r>
              <a:rPr lang="en-US" altLang="zh-CN" sz="2400" dirty="0">
                <a:latin typeface="+mn-ea"/>
              </a:rPr>
              <a:t>LANDMARK</a:t>
            </a:r>
            <a:r>
              <a:rPr lang="zh-CN" altLang="en-US" sz="2400" dirty="0">
                <a:latin typeface="+mn-ea"/>
              </a:rPr>
              <a:t>系统有几方面缺陷</a:t>
            </a:r>
          </a:p>
        </p:txBody>
      </p:sp>
      <p:sp>
        <p:nvSpPr>
          <p:cNvPr id="4" name="日期占位符 3"/>
          <p:cNvSpPr>
            <a:spLocks noGrp="1"/>
          </p:cNvSpPr>
          <p:nvPr>
            <p:ph type="dt" sz="half" idx="10"/>
          </p:nvPr>
        </p:nvSpPr>
        <p:spPr/>
        <p:txBody>
          <a:bodyPr/>
          <a:lstStyle/>
          <a:p>
            <a:r>
              <a:rPr lang="en-US" altLang="zh-CN" smtClean="0"/>
              <a:t>2014/6/2</a:t>
            </a:r>
            <a:endParaRPr lang="zh-CN" altLang="en-US"/>
          </a:p>
        </p:txBody>
      </p:sp>
      <p:sp>
        <p:nvSpPr>
          <p:cNvPr id="5" name="页脚占位符 4"/>
          <p:cNvSpPr>
            <a:spLocks noGrp="1"/>
          </p:cNvSpPr>
          <p:nvPr>
            <p:ph type="ftr" sz="quarter" idx="11"/>
          </p:nvPr>
        </p:nvSpPr>
        <p:spPr/>
        <p:txBody>
          <a:bodyPr/>
          <a:lstStyle/>
          <a:p>
            <a:r>
              <a:rPr lang="zh-CN" altLang="en-US" smtClean="0"/>
              <a:t>东南大学仪器科学与工程学院 </a:t>
            </a:r>
            <a:endParaRPr lang="zh-CN" altLang="en-US"/>
          </a:p>
        </p:txBody>
      </p:sp>
      <p:sp>
        <p:nvSpPr>
          <p:cNvPr id="6" name="灯片编号占位符 5"/>
          <p:cNvSpPr>
            <a:spLocks noGrp="1"/>
          </p:cNvSpPr>
          <p:nvPr>
            <p:ph type="sldNum" sz="quarter" idx="12"/>
          </p:nvPr>
        </p:nvSpPr>
        <p:spPr/>
        <p:txBody>
          <a:bodyPr/>
          <a:lstStyle/>
          <a:p>
            <a:fld id="{B6799943-76D3-419E-8D56-52044A5CC2F9}" type="slidenum">
              <a:rPr lang="zh-CN" altLang="en-US" smtClean="0"/>
              <a:t>7</a:t>
            </a:fld>
            <a:endParaRPr lang="zh-CN" altLang="en-US"/>
          </a:p>
        </p:txBody>
      </p:sp>
    </p:spTree>
    <p:extLst>
      <p:ext uri="{BB962C8B-B14F-4D97-AF65-F5344CB8AC3E}">
        <p14:creationId xmlns:p14="http://schemas.microsoft.com/office/powerpoint/2010/main" val="812831604"/>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a:t>
            </a:r>
            <a:r>
              <a:rPr lang="zh-CN" altLang="en-US" dirty="0"/>
              <a:t>、</a:t>
            </a:r>
            <a:r>
              <a:rPr lang="en-US" altLang="zh-CN" dirty="0"/>
              <a:t>RFID</a:t>
            </a:r>
            <a:r>
              <a:rPr lang="zh-CN" altLang="en-US" dirty="0"/>
              <a:t>射频</a:t>
            </a:r>
            <a:r>
              <a:rPr lang="zh-CN" altLang="en-US" dirty="0" smtClean="0"/>
              <a:t>识别</a:t>
            </a:r>
            <a:r>
              <a:rPr lang="en-US" altLang="zh-CN" dirty="0" smtClean="0"/>
              <a:t>——</a:t>
            </a:r>
            <a:r>
              <a:rPr lang="zh-CN" altLang="en-US" sz="4000" dirty="0" smtClean="0"/>
              <a:t>典型系统</a:t>
            </a:r>
            <a:endParaRPr lang="zh-CN" altLang="en-US" sz="4000" dirty="0"/>
          </a:p>
        </p:txBody>
      </p:sp>
      <p:sp>
        <p:nvSpPr>
          <p:cNvPr id="3" name="内容占位符 2"/>
          <p:cNvSpPr>
            <a:spLocks noGrp="1"/>
          </p:cNvSpPr>
          <p:nvPr>
            <p:ph idx="1"/>
          </p:nvPr>
        </p:nvSpPr>
        <p:spPr>
          <a:xfrm>
            <a:off x="846161" y="1845734"/>
            <a:ext cx="9935569" cy="4023360"/>
          </a:xfrm>
        </p:spPr>
        <p:txBody>
          <a:bodyPr>
            <a:normAutofit/>
          </a:bodyPr>
          <a:lstStyle/>
          <a:p>
            <a:r>
              <a:rPr lang="zh-CN" altLang="en-US" sz="2400" dirty="0"/>
              <a:t>不同频段</a:t>
            </a:r>
            <a:r>
              <a:rPr lang="en-US" altLang="zh-CN" sz="2400" dirty="0"/>
              <a:t>RFID</a:t>
            </a:r>
            <a:r>
              <a:rPr lang="zh-CN" altLang="en-US" sz="2400" dirty="0"/>
              <a:t>技术</a:t>
            </a:r>
            <a:r>
              <a:rPr lang="zh-CN" altLang="en-US" sz="2400" dirty="0" smtClean="0"/>
              <a:t>适用性</a:t>
            </a:r>
            <a:r>
              <a:rPr lang="en-US" altLang="zh-CN" sz="2400" dirty="0" smtClean="0"/>
              <a:t>RFID</a:t>
            </a:r>
            <a:r>
              <a:rPr lang="zh-CN" altLang="en-US" sz="2400" dirty="0"/>
              <a:t>常用频段包括：</a:t>
            </a:r>
            <a:r>
              <a:rPr lang="zh-CN" altLang="en-US" sz="2400" dirty="0" smtClean="0"/>
              <a:t>低频</a:t>
            </a:r>
            <a:r>
              <a:rPr lang="zh-CN" altLang="en-US" sz="2400" dirty="0"/>
              <a:t>、高频、超高频、微波。</a:t>
            </a:r>
            <a:r>
              <a:rPr lang="zh-CN" altLang="en-US" sz="2400" dirty="0" smtClean="0"/>
              <a:t>针对室内</a:t>
            </a:r>
            <a:r>
              <a:rPr lang="zh-CN" altLang="en-US" sz="2400" dirty="0"/>
              <a:t>定位系统，将不同频段</a:t>
            </a:r>
            <a:r>
              <a:rPr lang="zh-CN" altLang="en-US" sz="2400" dirty="0" smtClean="0"/>
              <a:t>的射频</a:t>
            </a:r>
            <a:r>
              <a:rPr lang="zh-CN" altLang="en-US" sz="2400" dirty="0"/>
              <a:t>信号进行对比，结果如</a:t>
            </a:r>
            <a:r>
              <a:rPr lang="zh-CN" altLang="en-US" sz="2400" dirty="0" smtClean="0"/>
              <a:t>表</a:t>
            </a:r>
            <a:r>
              <a:rPr lang="en-US" altLang="zh-CN" sz="2400" dirty="0" smtClean="0"/>
              <a:t>1</a:t>
            </a:r>
            <a:r>
              <a:rPr lang="zh-CN" altLang="en-US" sz="2400" dirty="0"/>
              <a:t>所示。</a:t>
            </a:r>
          </a:p>
        </p:txBody>
      </p:sp>
      <p:pic>
        <p:nvPicPr>
          <p:cNvPr id="4" name="图片 3"/>
          <p:cNvPicPr>
            <a:picLocks noChangeAspect="1"/>
          </p:cNvPicPr>
          <p:nvPr/>
        </p:nvPicPr>
        <p:blipFill>
          <a:blip r:embed="rId2"/>
          <a:stretch>
            <a:fillRect/>
          </a:stretch>
        </p:blipFill>
        <p:spPr>
          <a:xfrm>
            <a:off x="846160" y="2615143"/>
            <a:ext cx="8775512" cy="3610067"/>
          </a:xfrm>
          <a:prstGeom prst="rect">
            <a:avLst/>
          </a:prstGeom>
        </p:spPr>
      </p:pic>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8</a:t>
            </a:fld>
            <a:endParaRPr lang="zh-CN" altLang="en-US"/>
          </a:p>
        </p:txBody>
      </p:sp>
    </p:spTree>
    <p:extLst>
      <p:ext uri="{BB962C8B-B14F-4D97-AF65-F5344CB8AC3E}">
        <p14:creationId xmlns:p14="http://schemas.microsoft.com/office/powerpoint/2010/main" val="331765575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a:t>
            </a:r>
            <a:r>
              <a:rPr lang="zh-CN" altLang="en-US" dirty="0"/>
              <a:t>、</a:t>
            </a:r>
            <a:r>
              <a:rPr lang="en-US" altLang="zh-CN" dirty="0"/>
              <a:t>RFID</a:t>
            </a:r>
            <a:r>
              <a:rPr lang="zh-CN" altLang="en-US" dirty="0"/>
              <a:t>射频识别</a:t>
            </a:r>
            <a:r>
              <a:rPr lang="en-US" altLang="zh-CN" dirty="0"/>
              <a:t>——</a:t>
            </a:r>
            <a:r>
              <a:rPr lang="zh-CN" altLang="en-US" sz="4000" dirty="0"/>
              <a:t>典型系统</a:t>
            </a:r>
            <a:endParaRPr lang="zh-CN" altLang="en-US" dirty="0"/>
          </a:p>
        </p:txBody>
      </p:sp>
      <p:sp>
        <p:nvSpPr>
          <p:cNvPr id="3" name="内容占位符 2"/>
          <p:cNvSpPr>
            <a:spLocks noGrp="1"/>
          </p:cNvSpPr>
          <p:nvPr>
            <p:ph idx="1"/>
          </p:nvPr>
        </p:nvSpPr>
        <p:spPr>
          <a:xfrm>
            <a:off x="1097281" y="1845734"/>
            <a:ext cx="7842004" cy="4023360"/>
          </a:xfrm>
        </p:spPr>
        <p:txBody>
          <a:bodyPr/>
          <a:lstStyle/>
          <a:p>
            <a:pPr>
              <a:lnSpc>
                <a:spcPct val="150000"/>
              </a:lnSpc>
            </a:pPr>
            <a:r>
              <a:rPr lang="zh-CN" altLang="en-US" dirty="0">
                <a:latin typeface="+mn-ea"/>
              </a:rPr>
              <a:t>对于上述比较，以</a:t>
            </a:r>
            <a:r>
              <a:rPr lang="en-US" altLang="zh-CN" b="1" dirty="0">
                <a:latin typeface="+mn-ea"/>
              </a:rPr>
              <a:t>2.45GHz</a:t>
            </a:r>
            <a:r>
              <a:rPr lang="zh-CN" altLang="en-US" b="1" dirty="0">
                <a:latin typeface="+mn-ea"/>
              </a:rPr>
              <a:t>的微波信号</a:t>
            </a:r>
            <a:r>
              <a:rPr lang="zh-CN" altLang="en-US" dirty="0">
                <a:latin typeface="+mn-ea"/>
              </a:rPr>
              <a:t>搭建无线定位网络比较可行有效。</a:t>
            </a:r>
            <a:r>
              <a:rPr lang="en-US" altLang="zh-CN" dirty="0">
                <a:latin typeface="+mn-ea"/>
              </a:rPr>
              <a:t>2.45GHz</a:t>
            </a:r>
            <a:r>
              <a:rPr lang="zh-CN" altLang="en-US" dirty="0" smtClean="0">
                <a:latin typeface="+mn-ea"/>
              </a:rPr>
              <a:t>日益</a:t>
            </a:r>
            <a:r>
              <a:rPr lang="zh-CN" altLang="en-US" dirty="0">
                <a:latin typeface="+mn-ea"/>
              </a:rPr>
              <a:t>受到关注和应用，其全球通用性越来越高，频宽优于其它频段，传输速率加快，而且</a:t>
            </a:r>
            <a:r>
              <a:rPr lang="en-US" altLang="zh-CN" dirty="0">
                <a:latin typeface="+mn-ea"/>
              </a:rPr>
              <a:t>2.45GHz</a:t>
            </a:r>
            <a:r>
              <a:rPr lang="zh-CN" altLang="en-US" dirty="0">
                <a:latin typeface="+mn-ea"/>
              </a:rPr>
              <a:t>天线和产品的体积越来越小，携带和使用更加方便。</a:t>
            </a:r>
          </a:p>
          <a:p>
            <a:pPr>
              <a:lnSpc>
                <a:spcPct val="150000"/>
              </a:lnSpc>
            </a:pPr>
            <a:endParaRPr lang="zh-CN" altLang="en-US" dirty="0"/>
          </a:p>
          <a:p>
            <a:pPr>
              <a:lnSpc>
                <a:spcPct val="150000"/>
              </a:lnSpc>
            </a:pPr>
            <a:endParaRPr lang="zh-CN" altLang="en-US" dirty="0"/>
          </a:p>
        </p:txBody>
      </p:sp>
      <p:sp>
        <p:nvSpPr>
          <p:cNvPr id="4" name="矩形 3"/>
          <p:cNvSpPr/>
          <p:nvPr/>
        </p:nvSpPr>
        <p:spPr>
          <a:xfrm>
            <a:off x="1097280" y="3754972"/>
            <a:ext cx="4999300" cy="1569660"/>
          </a:xfrm>
          <a:prstGeom prst="rect">
            <a:avLst/>
          </a:prstGeom>
          <a:noFill/>
        </p:spPr>
        <p:txBody>
          <a:bodyPr wrap="square" lIns="91440" tIns="45720" rIns="91440" bIns="45720">
            <a:spAutoFit/>
          </a:bodyPr>
          <a:lstStyle/>
          <a:p>
            <a:pPr algn="ctr"/>
            <a:r>
              <a:rPr lang="en-US" altLang="zh-CN" sz="9600" dirty="0" smtClean="0">
                <a:ln w="0"/>
                <a:solidFill>
                  <a:schemeClr val="accent1">
                    <a:lumMod val="75000"/>
                  </a:schemeClr>
                </a:solidFill>
                <a:effectLst>
                  <a:outerShdw blurRad="38100" dist="19050" dir="2700000" algn="tl" rotWithShape="0">
                    <a:schemeClr val="dk1">
                      <a:alpha val="40000"/>
                    </a:schemeClr>
                  </a:outerShdw>
                </a:effectLst>
              </a:rPr>
              <a:t>2.45Gz</a:t>
            </a:r>
            <a:endParaRPr lang="zh-CN" altLang="en-US" sz="960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5" name="日期占位符 4"/>
          <p:cNvSpPr>
            <a:spLocks noGrp="1"/>
          </p:cNvSpPr>
          <p:nvPr>
            <p:ph type="dt" sz="half" idx="10"/>
          </p:nvPr>
        </p:nvSpPr>
        <p:spPr/>
        <p:txBody>
          <a:bodyPr/>
          <a:lstStyle/>
          <a:p>
            <a:r>
              <a:rPr lang="en-US" altLang="zh-CN" smtClean="0"/>
              <a:t>2014/6/2</a:t>
            </a:r>
            <a:endParaRPr lang="zh-CN" altLang="en-US"/>
          </a:p>
        </p:txBody>
      </p:sp>
      <p:sp>
        <p:nvSpPr>
          <p:cNvPr id="6" name="页脚占位符 5"/>
          <p:cNvSpPr>
            <a:spLocks noGrp="1"/>
          </p:cNvSpPr>
          <p:nvPr>
            <p:ph type="ftr" sz="quarter" idx="11"/>
          </p:nvPr>
        </p:nvSpPr>
        <p:spPr/>
        <p:txBody>
          <a:bodyPr/>
          <a:lstStyle/>
          <a:p>
            <a:r>
              <a:rPr lang="zh-CN" altLang="en-US" smtClean="0"/>
              <a:t>东南大学仪器科学与工程学院 </a:t>
            </a:r>
            <a:endParaRPr lang="zh-CN" altLang="en-US"/>
          </a:p>
        </p:txBody>
      </p:sp>
      <p:sp>
        <p:nvSpPr>
          <p:cNvPr id="7" name="灯片编号占位符 6"/>
          <p:cNvSpPr>
            <a:spLocks noGrp="1"/>
          </p:cNvSpPr>
          <p:nvPr>
            <p:ph type="sldNum" sz="quarter" idx="12"/>
          </p:nvPr>
        </p:nvSpPr>
        <p:spPr/>
        <p:txBody>
          <a:bodyPr/>
          <a:lstStyle/>
          <a:p>
            <a:fld id="{B6799943-76D3-419E-8D56-52044A5CC2F9}" type="slidenum">
              <a:rPr lang="zh-CN" altLang="en-US" smtClean="0"/>
              <a:t>9</a:t>
            </a:fld>
            <a:endParaRPr lang="zh-CN" altLang="en-US"/>
          </a:p>
        </p:txBody>
      </p:sp>
    </p:spTree>
    <p:extLst>
      <p:ext uri="{BB962C8B-B14F-4D97-AF65-F5344CB8AC3E}">
        <p14:creationId xmlns:p14="http://schemas.microsoft.com/office/powerpoint/2010/main" val="220506750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152095</TotalTime>
  <Words>3416</Words>
  <Application>Microsoft Office PowerPoint</Application>
  <PresentationFormat>宽屏</PresentationFormat>
  <Paragraphs>314</Paragraphs>
  <Slides>35</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Adobe 黑体 Std R</vt:lpstr>
      <vt:lpstr>AdobeHeitiStd-Regular</vt:lpstr>
      <vt:lpstr>DLF-3-0-1020354843+ZHFIPz-274</vt:lpstr>
      <vt:lpstr>DLF-3-3-1713401974+ZHFIPz-273</vt:lpstr>
      <vt:lpstr>KTJ+ZHFIO1-4</vt:lpstr>
      <vt:lpstr>宋体</vt:lpstr>
      <vt:lpstr>微软雅黑</vt:lpstr>
      <vt:lpstr>幼圆</vt:lpstr>
      <vt:lpstr>Arial</vt:lpstr>
      <vt:lpstr>Calibri</vt:lpstr>
      <vt:lpstr>Calibri Light</vt:lpstr>
      <vt:lpstr>回顾</vt:lpstr>
      <vt:lpstr>室内定位技术研究</vt:lpstr>
      <vt:lpstr>     一、室内定位技术概述</vt:lpstr>
      <vt:lpstr>      一、室内定位技术概述</vt:lpstr>
      <vt:lpstr>    一、室内定位技术概述</vt:lpstr>
      <vt:lpstr>     二、RFID射频识别——原理</vt:lpstr>
      <vt:lpstr>     二、RFID射频识别——室内定位基本结构</vt:lpstr>
      <vt:lpstr>     二、RFID射频识别——典型系统</vt:lpstr>
      <vt:lpstr>     二、RFID射频识别——典型系统</vt:lpstr>
      <vt:lpstr>     二、RFID射频识别——典型系统</vt:lpstr>
      <vt:lpstr>     二、RFID射频识别——典型系统</vt:lpstr>
      <vt:lpstr>     二、RFID射频识别——典型系统</vt:lpstr>
      <vt:lpstr>     二、RFID射频识别——典型系统</vt:lpstr>
      <vt:lpstr>     二、RFID射频识别——典型系统</vt:lpstr>
      <vt:lpstr>     二、RFID射频识别——总结</vt:lpstr>
      <vt:lpstr>   三、蓝牙(BLUETOOTH)室内定位——原理</vt:lpstr>
      <vt:lpstr>     三、蓝牙(BLUETOOTH)室内定位——系统实例</vt:lpstr>
      <vt:lpstr>      三、蓝牙(BLUETOOTH)室内定位——系统实例</vt:lpstr>
      <vt:lpstr>      三、蓝牙(BLUETOOTH)室内定位——系统实例</vt:lpstr>
      <vt:lpstr>      三、蓝牙(BLUETOOTH)室内定位——系统实例</vt:lpstr>
      <vt:lpstr>     三、蓝牙(BLUETOOTH)室内定位——系统实例</vt:lpstr>
      <vt:lpstr>      三、蓝牙(BLUETOOTH)室内定位——思考</vt:lpstr>
      <vt:lpstr>    四、基于路标的室内定位</vt:lpstr>
      <vt:lpstr>    四、基于路标的室内定位</vt:lpstr>
      <vt:lpstr>    四、基于路标的室内定位</vt:lpstr>
      <vt:lpstr>    四、基于路标的室内定位</vt:lpstr>
      <vt:lpstr>    四、基于路标的室内定位</vt:lpstr>
      <vt:lpstr>    四、基于路标的室内定位</vt:lpstr>
      <vt:lpstr>    四、基于路标的室内定位</vt:lpstr>
      <vt:lpstr>    四、基于路标的室内定位</vt:lpstr>
      <vt:lpstr>    四、基于路标的室内定位</vt:lpstr>
      <vt:lpstr>    四、基于路标的室内定位</vt:lpstr>
      <vt:lpstr>    四、基于路标的室内定位</vt:lpstr>
      <vt:lpstr>    四、基于路标的室内定位</vt:lpstr>
      <vt:lpstr>    四、基于路标的室内定位</vt:lpstr>
      <vt:lpstr>     </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45</cp:revision>
  <dcterms:created xsi:type="dcterms:W3CDTF">2014-05-29T05:34:03Z</dcterms:created>
  <dcterms:modified xsi:type="dcterms:W3CDTF">2014-06-03T06:07:49Z</dcterms:modified>
</cp:coreProperties>
</file>