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2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7"/>
    <p:restoredTop sz="99694" autoAdjust="0"/>
  </p:normalViewPr>
  <p:slideViewPr>
    <p:cSldViewPr snapToGrid="0" snapToObjects="1">
      <p:cViewPr>
        <p:scale>
          <a:sx n="136" d="100"/>
          <a:sy n="136" d="100"/>
        </p:scale>
        <p:origin x="112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5/2/23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5/2/23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columbia.edu/~madigan/W2025/notes/survival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95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9142" y="1524000"/>
            <a:ext cx="4721476" cy="1378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Attention-based survival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8900" y="2902519"/>
            <a:ext cx="7074749" cy="1752600"/>
          </a:xfrm>
        </p:spPr>
        <p:txBody>
          <a:bodyPr/>
          <a:lstStyle/>
          <a:p>
            <a:pPr algn="l"/>
            <a:r>
              <a:rPr lang="en-US" dirty="0" err="1"/>
              <a:t>Shangke</a:t>
            </a:r>
            <a:r>
              <a:rPr lang="en-US" dirty="0"/>
              <a:t> Liu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332105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/>
              <a:t>Model-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1270992"/>
            <a:ext cx="7284720" cy="17526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Söhne"/>
              </a:rPr>
              <a:t>Cox Partial Likelihood Loss Function </a:t>
            </a:r>
          </a:p>
          <a:p>
            <a:pPr marL="342900" indent="-342900" algn="l">
              <a:buFontTx/>
              <a:buChar char="-"/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Söhne"/>
              </a:rPr>
              <a:t>5-Fold Cross-Validation for Hyperparameter Tuning </a:t>
            </a:r>
          </a:p>
          <a:p>
            <a:pPr algn="l"/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Söhne"/>
              </a:rPr>
              <a:t>-   Monitoring Model Performance using Validation Set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6E2FA-4F00-774B-A82A-FE586208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90" y="2657672"/>
            <a:ext cx="5030889" cy="2398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845BF7-D1B5-B4BB-D2EA-90D847839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10" y="3962479"/>
            <a:ext cx="5030889" cy="2398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6E5C25-6F4D-A424-0ED8-B50C233B7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94" y="2624408"/>
            <a:ext cx="3764721" cy="466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9731B1-173F-8E79-25B0-440E5674D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171" y="2624634"/>
            <a:ext cx="1338262" cy="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3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332105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" y="1462872"/>
            <a:ext cx="7284720" cy="17526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Evaluation Metrics: Harrell's C-index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C-index Comparison: Attention Model vs. Baseline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Kaplan-Meier Survival Curves for Both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0B94D-C697-321C-E65A-E644C5A65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8" y="3246852"/>
            <a:ext cx="4079341" cy="31094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572F82-8055-6E4A-11FD-37291DC3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07" y="3215472"/>
            <a:ext cx="3999705" cy="30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332105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552700"/>
            <a:ext cx="7284720" cy="17526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Normalization needed for an expected attention effect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Improved Handling of Irregular Data Structures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Performance Comparison: Attention Model vs. Baseline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16E31-4850-87CA-9DF1-F8D0BA93370A}"/>
              </a:ext>
            </a:extLst>
          </p:cNvPr>
          <p:cNvSpPr txBox="1"/>
          <p:nvPr/>
        </p:nvSpPr>
        <p:spPr>
          <a:xfrm>
            <a:off x="975360" y="3429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model_att</a:t>
            </a:r>
            <a:r>
              <a:rPr lang="en-US" sz="1400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Testing c-index: 0.349 </a:t>
            </a:r>
            <a:r>
              <a:rPr lang="en-US" sz="1400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model_avg</a:t>
            </a:r>
            <a:r>
              <a:rPr lang="en-US" sz="1400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Testing c-index: 0.619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167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Apply a good normalization method data (z-score)</a:t>
            </a:r>
            <a:endParaRPr lang="en-US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Incorporating clinical variables in cox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Exploring more advanced attention-based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Apply </a:t>
            </a:r>
            <a:r>
              <a:rPr lang="en-US" dirty="0" err="1"/>
              <a:t>explainability</a:t>
            </a:r>
            <a:r>
              <a:rPr lang="en-US" dirty="0"/>
              <a:t> tool on obtained results</a:t>
            </a:r>
            <a:endParaRPr lang="en-US" b="0" i="0" u="none" strike="noStrike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6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332105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552700"/>
            <a:ext cx="7284720" cy="1752600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0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332105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/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552700"/>
            <a:ext cx="7284720" cy="175260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hlinkClick r:id="rId2"/>
              </a:rPr>
              <a:t>https://en.wikipedia.org/wiki/Survival_analysis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hlinkClick r:id="rId2"/>
              </a:rPr>
              <a:t>http://www.stat.columbia.edu/~madigan/W2025/notes/survival.pdf</a:t>
            </a:r>
            <a:endParaRPr lang="en-US" sz="2400" dirty="0">
              <a:solidFill>
                <a:schemeClr val="tx1"/>
              </a:solidFill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https://opus1993.github.io/</a:t>
            </a:r>
            <a:r>
              <a:rPr lang="en-US" sz="2400" dirty="0" err="1">
                <a:solidFill>
                  <a:schemeClr val="tx1"/>
                </a:solidFill>
              </a:rPr>
              <a:t>myTidyTuesday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Survival.html</a:t>
            </a:r>
            <a:endParaRPr lang="en-US" sz="2400" dirty="0">
              <a:solidFill>
                <a:schemeClr val="tx1"/>
              </a:solidFill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/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Results and Conclusion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/>
              <a:t>Introduction-survival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effectLst/>
              </a:rPr>
              <a:t>Definition: Deal with the analysis of the time it takes for an event of interest to occur.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effectLst/>
              </a:rPr>
              <a:t>Censoring: The event of interest may not be observed for all subjects within the study period.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effectLst/>
              </a:rPr>
              <a:t>Hazard Function: Instantaneous risk of experiencing the event at a given time, given that the individual has survived up to that time.”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effectLst/>
              </a:rPr>
              <a:t>Data and Labels in Survival Analysis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effectLst/>
              </a:rPr>
              <a:t>Data: composed of a set of features (covariates) for each subject.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effectLst/>
              </a:rPr>
              <a:t>Labels: Consist of two components - survival time and event indicator.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effectLst/>
              </a:rPr>
              <a:t>Survival Time: The observed time to event or the time at which the subject was censored.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effectLst/>
              </a:rPr>
              <a:t>Event Indicator: A binary variable indicating whether the event occurred (1) or was censored (0).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b="0" i="0" u="none" strike="noStrike" dirty="0">
              <a:effectLst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b="0" i="0" u="none" strike="noStrike" dirty="0">
              <a:effectLst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7D8AA7A-AFBA-4424-7815-DD34154F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95106"/>
            <a:ext cx="4038600" cy="2736151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/>
              <a:t>Introduction-Cox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</a:rPr>
              <a:t> Cox Proportional Hazards Model: A Seminal Model in Survival Analysis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</a:rPr>
              <a:t>Introduced by Sir David Cox in 1972.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</a:rPr>
              <a:t>Aims to estimate the relationship between features (covariates) and the hazard function.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</a:rPr>
              <a:t> Key Features of Cox Model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</a:rPr>
              <a:t>No assumptions about the baseline hazard function.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</a:rPr>
              <a:t>Assumes a multiplicative relationship between covariates and the hazard function.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</a:rPr>
              <a:t>Provides hazard ratios for each covariate, allowing the comparison of relative risks.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</a:rPr>
              <a:t>Cox Model in Our Problem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</a:rPr>
              <a:t>Cox partial likelihood is used as the loss function for our neural network models.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</a:rPr>
              <a:t>The neural network learns to generate a risk score for each </a:t>
            </a:r>
            <a:r>
              <a:rPr lang="en-US" sz="1500" dirty="0"/>
              <a:t>region </a:t>
            </a:r>
            <a:r>
              <a:rPr lang="en-US" sz="1500" b="0" i="0" u="none" strike="noStrike" dirty="0">
                <a:effectLst/>
              </a:rPr>
              <a:t>based on their features.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</a:rPr>
              <a:t>Higher risk scores correspond to a higher risk of the event occurring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77E0AD3-3D0E-F4EB-F154-3BFF4B52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13" y="5057775"/>
            <a:ext cx="406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/>
              <a:t>Dataset-overview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effectLst/>
              </a:rPr>
              <a:t>CPSII dataset contains 1708 slides, each contains different number of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effectLst/>
              </a:rPr>
              <a:t>Features (dim=49) and Survival Outcomes(time, event)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effectLst/>
              </a:rPr>
              <a:t>Challenges in Handling Irregular Data Structures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A59C8-AF55-514F-5F1D-5360D63A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065558"/>
            <a:ext cx="4038600" cy="159524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/>
              <a:t>Dataset-preprocessing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 Cleaning and Transformation of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0" i="0" u="none" strike="noStrike">
                <a:effectLst/>
              </a:rPr>
              <a:t>Handling Missing Values, padding with median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0" i="0" u="none" strike="noStrike">
                <a:effectLst/>
              </a:rPr>
              <a:t>Feature Scaling and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Dataset</a:t>
            </a:r>
            <a:br>
              <a:rPr lang="en-US" b="1" dirty="0"/>
            </a:br>
            <a:r>
              <a:rPr lang="en-US" b="1" dirty="0"/>
              <a:t>-ragged data loader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Working with Ragged Tensors in TensorFlow (</a:t>
            </a:r>
            <a:r>
              <a:rPr lang="en-US" b="0" i="0" u="none" strike="noStrike" dirty="0" err="1">
                <a:effectLst/>
              </a:rPr>
              <a:t>batch_size</a:t>
            </a:r>
            <a:r>
              <a:rPr lang="en-US" b="0" i="0" u="none" strike="noStrike" dirty="0">
                <a:effectLst/>
              </a:rPr>
              <a:t>, Ni, 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Loading and Batching Data with a high batch </a:t>
            </a:r>
            <a:r>
              <a:rPr lang="en-US" dirty="0"/>
              <a:t>size to avoid certain batches contain all 0 event.</a:t>
            </a:r>
            <a:endParaRPr lang="en-US" b="0" i="0" u="none" strike="noStrike" dirty="0">
              <a:effectLst/>
            </a:endParaRPr>
          </a:p>
          <a:p>
            <a:endParaRPr lang="en-US" b="0" i="0" u="none" strike="noStrike" dirty="0">
              <a:effectLst/>
            </a:endParaRPr>
          </a:p>
          <a:p>
            <a:endParaRPr lang="en-US" b="0" i="0" u="none" strike="noStrike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 descr="Thin Rectangle">
                <a:extLst>
                  <a:ext uri="{FF2B5EF4-FFF2-40B4-BE49-F238E27FC236}">
                    <a16:creationId xmlns:a16="http://schemas.microsoft.com/office/drawing/2014/main" id="{1319903C-ACAA-8EFA-88AA-DF7198C2913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22020779"/>
                  </p:ext>
                </p:extLst>
              </p:nvPr>
            </p:nvGraphicFramePr>
            <p:xfrm>
              <a:off x="23515" y="3723665"/>
              <a:ext cx="2102968" cy="2592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102968" cy="259200"/>
                    </a:xfrm>
                    <a:prstGeom prst="rect">
                      <a:avLst/>
                    </a:prstGeom>
                  </am3d:spPr>
                  <am3d:camera>
                    <am3d:pos x="0" y="0" z="496053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6666" d="1000000"/>
                    <am3d:preTrans dx="-3" dy="-600002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884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 descr="Thin Rectangle">
                <a:extLst>
                  <a:ext uri="{FF2B5EF4-FFF2-40B4-BE49-F238E27FC236}">
                    <a16:creationId xmlns:a16="http://schemas.microsoft.com/office/drawing/2014/main" id="{1319903C-ACAA-8EFA-88AA-DF7198C291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15" y="3723665"/>
                <a:ext cx="2102968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Thin Rectangle">
                <a:extLst>
                  <a:ext uri="{FF2B5EF4-FFF2-40B4-BE49-F238E27FC236}">
                    <a16:creationId xmlns:a16="http://schemas.microsoft.com/office/drawing/2014/main" id="{104DC35B-8F20-18F9-545A-44DF3468C0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8453601"/>
                  </p:ext>
                </p:extLst>
              </p:nvPr>
            </p:nvGraphicFramePr>
            <p:xfrm>
              <a:off x="940758" y="1891213"/>
              <a:ext cx="2599510" cy="2520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99510" cy="252000"/>
                    </a:xfrm>
                    <a:prstGeom prst="rect">
                      <a:avLst/>
                    </a:prstGeom>
                  </am3d:spPr>
                  <am3d:camera>
                    <am3d:pos x="0" y="0" z="496053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6666" d="1000000"/>
                    <am3d:preTrans dx="-3" dy="-600002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983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Thin Rectangle">
                <a:extLst>
                  <a:ext uri="{FF2B5EF4-FFF2-40B4-BE49-F238E27FC236}">
                    <a16:creationId xmlns:a16="http://schemas.microsoft.com/office/drawing/2014/main" id="{104DC35B-8F20-18F9-545A-44DF3468C0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758" y="1891213"/>
                <a:ext cx="259951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Thin Rectangle">
                <a:extLst>
                  <a:ext uri="{FF2B5EF4-FFF2-40B4-BE49-F238E27FC236}">
                    <a16:creationId xmlns:a16="http://schemas.microsoft.com/office/drawing/2014/main" id="{5B4C1FBA-8647-9AC6-5B4D-CAA67243DE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560683"/>
                  </p:ext>
                </p:extLst>
              </p:nvPr>
            </p:nvGraphicFramePr>
            <p:xfrm>
              <a:off x="1519969" y="2357854"/>
              <a:ext cx="1976761" cy="23063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976761" cy="230638"/>
                    </a:xfrm>
                    <a:prstGeom prst="rect">
                      <a:avLst/>
                    </a:prstGeom>
                  </am3d:spPr>
                  <am3d:camera>
                    <am3d:pos x="0" y="0" z="496053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6666" d="1000000"/>
                    <am3d:preTrans dx="-3" dy="-60000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27131" ay="81351" az="-639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4648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Thin Rectangle">
                <a:extLst>
                  <a:ext uri="{FF2B5EF4-FFF2-40B4-BE49-F238E27FC236}">
                    <a16:creationId xmlns:a16="http://schemas.microsoft.com/office/drawing/2014/main" id="{5B4C1FBA-8647-9AC6-5B4D-CAA67243D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9969" y="2357854"/>
                <a:ext cx="1976761" cy="230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 descr="Thin Rectangle">
                <a:extLst>
                  <a:ext uri="{FF2B5EF4-FFF2-40B4-BE49-F238E27FC236}">
                    <a16:creationId xmlns:a16="http://schemas.microsoft.com/office/drawing/2014/main" id="{7603FB43-A583-7F95-5F36-2986C942B5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5180916"/>
                  </p:ext>
                </p:extLst>
              </p:nvPr>
            </p:nvGraphicFramePr>
            <p:xfrm>
              <a:off x="1487623" y="2927275"/>
              <a:ext cx="2591979" cy="2591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91979" cy="259198"/>
                    </a:xfrm>
                    <a:prstGeom prst="rect">
                      <a:avLst/>
                    </a:prstGeom>
                  </am3d:spPr>
                  <am3d:camera>
                    <am3d:pos x="0" y="0" z="496053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6666" d="1000000"/>
                    <am3d:preTrans dx="-3" dy="-600002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65544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 descr="Thin Rectangle">
                <a:extLst>
                  <a:ext uri="{FF2B5EF4-FFF2-40B4-BE49-F238E27FC236}">
                    <a16:creationId xmlns:a16="http://schemas.microsoft.com/office/drawing/2014/main" id="{7603FB43-A583-7F95-5F36-2986C942B5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7623" y="2927275"/>
                <a:ext cx="2591979" cy="259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Thin Rectangle">
                <a:extLst>
                  <a:ext uri="{FF2B5EF4-FFF2-40B4-BE49-F238E27FC236}">
                    <a16:creationId xmlns:a16="http://schemas.microsoft.com/office/drawing/2014/main" id="{835516FB-5A64-278F-7488-ED4AD825DF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3840540"/>
                  </p:ext>
                </p:extLst>
              </p:nvPr>
            </p:nvGraphicFramePr>
            <p:xfrm>
              <a:off x="732011" y="3407986"/>
              <a:ext cx="1854562" cy="18545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854562" cy="185457"/>
                    </a:xfrm>
                    <a:prstGeom prst="rect">
                      <a:avLst/>
                    </a:prstGeom>
                  </am3d:spPr>
                  <am3d:camera>
                    <am3d:pos x="0" y="0" z="496053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6666" d="1000000"/>
                    <am3d:preTrans dx="-3" dy="-600002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0464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Thin Rectangle">
                <a:extLst>
                  <a:ext uri="{FF2B5EF4-FFF2-40B4-BE49-F238E27FC236}">
                    <a16:creationId xmlns:a16="http://schemas.microsoft.com/office/drawing/2014/main" id="{835516FB-5A64-278F-7488-ED4AD825DF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011" y="3407986"/>
                <a:ext cx="1854562" cy="185457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8F36EBB-DBDA-7A16-4C34-35B8E6634454}"/>
              </a:ext>
            </a:extLst>
          </p:cNvPr>
          <p:cNvGrpSpPr/>
          <p:nvPr/>
        </p:nvGrpSpPr>
        <p:grpSpPr>
          <a:xfrm>
            <a:off x="5747382" y="1740547"/>
            <a:ext cx="2154507" cy="2891851"/>
            <a:chOff x="5950582" y="928308"/>
            <a:chExt cx="2154507" cy="28918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DF8CAB-EDD1-A69B-2A32-D2DD921B8B9C}"/>
                </a:ext>
              </a:extLst>
            </p:cNvPr>
            <p:cNvSpPr/>
            <p:nvPr/>
          </p:nvSpPr>
          <p:spPr>
            <a:xfrm>
              <a:off x="5950582" y="928308"/>
              <a:ext cx="1304818" cy="16601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466532-2C1C-E69E-1AD6-7340264C7067}"/>
                </a:ext>
              </a:extLst>
            </p:cNvPr>
            <p:cNvSpPr/>
            <p:nvPr/>
          </p:nvSpPr>
          <p:spPr>
            <a:xfrm>
              <a:off x="6102982" y="1057050"/>
              <a:ext cx="1429914" cy="27631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868EB7-C3A2-91C2-1ECA-6088283B5C62}"/>
                </a:ext>
              </a:extLst>
            </p:cNvPr>
            <p:cNvSpPr/>
            <p:nvPr/>
          </p:nvSpPr>
          <p:spPr>
            <a:xfrm>
              <a:off x="6255382" y="1209451"/>
              <a:ext cx="1429914" cy="17178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11B694-6741-DE6A-1A91-9E5223396641}"/>
                </a:ext>
              </a:extLst>
            </p:cNvPr>
            <p:cNvSpPr/>
            <p:nvPr/>
          </p:nvSpPr>
          <p:spPr>
            <a:xfrm>
              <a:off x="6398263" y="1355176"/>
              <a:ext cx="1429914" cy="12637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EC94E4-647C-BA49-065D-5E4FAE57A69B}"/>
                </a:ext>
              </a:extLst>
            </p:cNvPr>
            <p:cNvSpPr/>
            <p:nvPr/>
          </p:nvSpPr>
          <p:spPr>
            <a:xfrm>
              <a:off x="6541144" y="1506907"/>
              <a:ext cx="1429914" cy="18397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BE0E94-8C63-387F-5D47-028BD62E24EC}"/>
                </a:ext>
              </a:extLst>
            </p:cNvPr>
            <p:cNvSpPr/>
            <p:nvPr/>
          </p:nvSpPr>
          <p:spPr>
            <a:xfrm>
              <a:off x="6675175" y="1660834"/>
              <a:ext cx="1429914" cy="12637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83BE2D-8D2A-1C75-D8C1-8C51F2A8EE3A}"/>
              </a:ext>
            </a:extLst>
          </p:cNvPr>
          <p:cNvSpPr txBox="1"/>
          <p:nvPr/>
        </p:nvSpPr>
        <p:spPr>
          <a:xfrm>
            <a:off x="5171925" y="240382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D1CFC6-8743-DBD3-9907-076CAE9EDFD6}"/>
              </a:ext>
            </a:extLst>
          </p:cNvPr>
          <p:cNvSpPr txBox="1"/>
          <p:nvPr/>
        </p:nvSpPr>
        <p:spPr>
          <a:xfrm>
            <a:off x="6234413" y="13684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12F0C7-BB8B-0482-5B5B-F60964CF18CC}"/>
              </a:ext>
            </a:extLst>
          </p:cNvPr>
          <p:cNvSpPr txBox="1"/>
          <p:nvPr/>
        </p:nvSpPr>
        <p:spPr>
          <a:xfrm>
            <a:off x="7767858" y="18977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3182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/>
              <a:t>model-overview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 Attention-Based Model for Survival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 Why Attention Mechanism Matters in this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0" i="0" u="none" strike="noStrike">
                <a:effectLst/>
              </a:rPr>
              <a:t>Baseline Model: Averaging Features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3EC998C-35C8-5AAF-D65A-7D6CCBDEB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89F4-9BCF-4BAD-65AC-27F706AF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332105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/>
              <a:t>Model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AB40-6471-EAB6-718C-E41BC35A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387091"/>
            <a:ext cx="7284720" cy="1752600"/>
          </a:xfrm>
        </p:spPr>
        <p:txBody>
          <a:bodyPr>
            <a:normAutofit/>
          </a:bodyPr>
          <a:lstStyle/>
          <a:p>
            <a:pPr algn="l"/>
            <a:r>
              <a:rPr 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Comparison of Model Architectures: Attention vs. Baseline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7825-459B-D628-AFC8-4A9F288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C0608-8B78-44F5-8B61-FD21168B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0" y="2266951"/>
            <a:ext cx="4657076" cy="3506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4E7B15-E6EA-939F-CD88-499552662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24" y="2103904"/>
            <a:ext cx="3837996" cy="19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</TotalTime>
  <Words>583</Words>
  <Application>Microsoft Macintosh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Söhne</vt:lpstr>
      <vt:lpstr>Arial</vt:lpstr>
      <vt:lpstr>Calibri</vt:lpstr>
      <vt:lpstr>Menlo</vt:lpstr>
      <vt:lpstr>Office Theme</vt:lpstr>
      <vt:lpstr>Attention-based survival analysis</vt:lpstr>
      <vt:lpstr>Content</vt:lpstr>
      <vt:lpstr>Introduction-survival analysis</vt:lpstr>
      <vt:lpstr>Introduction-Cox model</vt:lpstr>
      <vt:lpstr>Dataset-overview</vt:lpstr>
      <vt:lpstr>Dataset-preprocessing</vt:lpstr>
      <vt:lpstr>Dataset -ragged data loader</vt:lpstr>
      <vt:lpstr>model-overview</vt:lpstr>
      <vt:lpstr>Model architecture</vt:lpstr>
      <vt:lpstr>Model- training</vt:lpstr>
      <vt:lpstr>Results</vt:lpstr>
      <vt:lpstr>conclusion</vt:lpstr>
      <vt:lpstr>Future work</vt:lpstr>
      <vt:lpstr>Q&amp;A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Shangke Liu</cp:lastModifiedBy>
  <cp:revision>30</cp:revision>
  <dcterms:created xsi:type="dcterms:W3CDTF">2015-07-21T16:44:10Z</dcterms:created>
  <dcterms:modified xsi:type="dcterms:W3CDTF">2023-05-03T01:51:18Z</dcterms:modified>
</cp:coreProperties>
</file>