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Shape 93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 hasCustomPrompt="1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Shape 102"/>
          <p:cNvSpPr/>
          <p:nvPr>
            <p:ph type="body" idx="1" hasCustomPrompt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/>
          <p:nvPr>
            <p:ph type="body" sz="quarter" idx="1" hasCustomPrompt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/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/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 hasCustomPrompt="1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/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 hasCustomPrompt="1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Shape 84"/>
          <p:cNvSpPr/>
          <p:nvPr>
            <p:ph type="body" sz="quarter" idx="1" hasCustomPrompt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1.jpeg" descr="ppt-0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113"/>
          <p:cNvSpPr/>
          <p:nvPr/>
        </p:nvSpPr>
        <p:spPr>
          <a:xfrm>
            <a:off x="6937075" y="4320842"/>
            <a:ext cx="99400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808080"/>
                </a:solidFill>
                <a:latin typeface="FZCuYuan-M03S"/>
                <a:ea typeface="FZCuYuan-M03S"/>
                <a:cs typeface="FZCuYuan-M03S"/>
                <a:sym typeface="FZCuYuan-M03S"/>
              </a:defRPr>
            </a:lvl1pPr>
          </a:lstStyle>
          <a:p>
            <a:r>
              <a:t>2016.05.08</a:t>
            </a:r>
          </a:p>
        </p:txBody>
      </p:sp>
      <p:sp>
        <p:nvSpPr>
          <p:cNvPr id="114" name="Shape 114"/>
          <p:cNvSpPr/>
          <p:nvPr/>
        </p:nvSpPr>
        <p:spPr>
          <a:xfrm>
            <a:off x="3627294" y="6167690"/>
            <a:ext cx="1865373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200">
                <a:solidFill>
                  <a:srgbClr val="808080"/>
                </a:solidFill>
                <a:latin typeface="FZCuYuan-M03S"/>
                <a:ea typeface="FZCuYuan-M03S"/>
                <a:cs typeface="FZCuYuan-M03S"/>
                <a:sym typeface="FZCuYuan-M03S"/>
              </a:defRPr>
            </a:pPr>
            <a:r>
              <a:t>让    生    活    更    简    单</a:t>
            </a:r>
          </a:p>
        </p:txBody>
      </p:sp>
      <p:sp>
        <p:nvSpPr>
          <p:cNvPr id="115" name="Shape 115"/>
          <p:cNvSpPr/>
          <p:nvPr/>
        </p:nvSpPr>
        <p:spPr>
          <a:xfrm>
            <a:off x="1260411" y="2867320"/>
            <a:ext cx="678748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FZCuYuan-M03S"/>
                <a:ea typeface="FZCuYuan-M03S"/>
                <a:cs typeface="FZCuYuan-M03S"/>
                <a:sym typeface="FZCuYuan-M03S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工作汇报</a:t>
            </a:r>
            <a:endParaRPr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252304" y="3760306"/>
            <a:ext cx="6883697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latin typeface="FZCuYuan-M03S"/>
                <a:ea typeface="FZCuYuan-M03S"/>
                <a:cs typeface="FZCuYuan-M03S"/>
                <a:sym typeface="FZCuYuan-M03S"/>
              </a:defRPr>
            </a:lvl1pPr>
          </a:lstStyle>
          <a:p>
            <a:r>
              <a:t>集团会议副标题书写区域居中字体颜色采用黑色所有字体方正粗圆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6.jpeg" descr="ppt-0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-04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9144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0360" y="235534"/>
            <a:ext cx="864007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 smtClean="0">
                <a:latin typeface="微软雅黑"/>
                <a:ea typeface="微软雅黑"/>
                <a:cs typeface="微软雅黑"/>
              </a:rPr>
              <a:t>工作成果</a:t>
            </a:r>
            <a:endParaRPr kumimoji="1" lang="zh-CN" altLang="zh-CN" sz="2400" dirty="0" smtClean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5" name="表格 14"/>
          <p:cNvGraphicFramePr/>
          <p:nvPr/>
        </p:nvGraphicFramePr>
        <p:xfrm>
          <a:off x="1537335" y="995680"/>
          <a:ext cx="6034405" cy="579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656590"/>
                <a:gridCol w="2004695"/>
                <a:gridCol w="994410"/>
                <a:gridCol w="1430655"/>
              </a:tblGrid>
              <a:tr h="32829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highlight>
                            <a:srgbClr val="F2F2F2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业务线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highlight>
                          <a:srgbClr val="F2F2F2"/>
                        </a:highlight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highlight>
                            <a:srgbClr val="F2F2F2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项目类型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highlight>
                          <a:srgbClr val="F2F2F2"/>
                        </a:highlight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highlight>
                            <a:srgbClr val="F2F2F2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项目名称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highlight>
                          <a:srgbClr val="F2F2F2"/>
                        </a:highlight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highlight>
                            <a:srgbClr val="F2F2F2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项目开始时间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highlight>
                          <a:srgbClr val="F2F2F2"/>
                        </a:highlight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highlight>
                            <a:srgbClr val="F2F2F2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项目完成时间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highlight>
                          <a:srgbClr val="F2F2F2"/>
                        </a:highlight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移动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新项目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随手录</a:t>
                      </a: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h5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2016.01.18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2016.02.20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企业平台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优化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58</a:t>
                      </a: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大数据平台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2016.01.01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进行中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企业平台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优化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大禹数据管理平台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2016.01.01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进行中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移动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新项目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微信二手车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2015.12.15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2016.01.25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移动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新项目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58</a:t>
                      </a: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商家宝（</a:t>
                      </a: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pc+mobile)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2015.12.12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2015.12.24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企业平台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新项目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班车后台管理系统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2016.03.22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2016.03.25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企业平台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新项目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vp</a:t>
                      </a: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月报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2016.03.24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2016.03.26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企业平台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新项目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数据部周报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2016.04.05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2016.04.08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支付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优化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赶集收银手机绑定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2016.05.10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2016.05.12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移动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优化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移动电子合同</a:t>
                      </a: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app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2015.12.29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2016.02.06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客服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新项目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CHR-</a:t>
                      </a: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必应项目（客服系统）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2016.03.01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2016.03.31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二手车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新项目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数据先知</a:t>
                      </a: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-</a:t>
                      </a: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车源总览 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2016.02.20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2016.02.23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房产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新项目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精灵项目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2016.03.21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2016.03.25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英才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优化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英才</a:t>
                      </a: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PRJ+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2016.03.17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2016.04.01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161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房产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优化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房产二期混搭工作台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2016.05.10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2016.05.12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英才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优化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英才</a:t>
                      </a: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PRJ+</a:t>
                      </a: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新增配置管理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2016.05.17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2016.05.19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移动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新项目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公司福利（糯米券）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2016.05.05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进行中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二手车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新项目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车商通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2016.03.30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2016.04.13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渠道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新项目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渠道指南针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2016.04.20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2016.05.20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客服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新项目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客服系统仪表盘</a:t>
                      </a: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-</a:t>
                      </a: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图维项目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2016.04.19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2016.05.06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渠道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优化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58</a:t>
                      </a: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招商系统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2016.03.30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2016.05.03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渠道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优化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赶集招商系统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2016.04.25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2016.05.27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渠道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优化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广源</a:t>
                      </a: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2.0</a:t>
                      </a: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招聘用户画像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2016.04.26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2016.05.25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房产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整合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房产混搭二期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2016.04.14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2016.06.15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客服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优化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续费系统</a:t>
                      </a: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-</a:t>
                      </a: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星火项目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2016.05.12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进行中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二手车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优化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数据先知二期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2016.04.29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2016.06.15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企业平台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新项目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碎纸机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2016.05.03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进行中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黄页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优化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专属库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2016.05.16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进行中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移动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优化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客秘二期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2016.06.06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进行中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英才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优化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英才客服系统二期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2016.06.08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进行中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2.jpeg" descr="ppt-0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1" name="Shape 121"/>
          <p:cNvSpPr/>
          <p:nvPr/>
        </p:nvSpPr>
        <p:spPr>
          <a:xfrm>
            <a:off x="340360" y="1028013"/>
            <a:ext cx="8640075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个人发展 - 所需技能</a:t>
            </a:r>
          </a:p>
        </p:txBody>
      </p:sp>
      <p:pic>
        <p:nvPicPr>
          <p:cNvPr id="122" name="image5.jpg" descr="a-front-end-engineer-required-skill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11300"/>
            <a:ext cx="7621270" cy="471551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2.jpeg" descr="ppt-0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" name="Shape 125"/>
          <p:cNvSpPr/>
          <p:nvPr/>
        </p:nvSpPr>
        <p:spPr>
          <a:xfrm>
            <a:off x="340360" y="1028013"/>
            <a:ext cx="8640075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个人发展期望 - 学习曲线</a:t>
            </a:r>
          </a:p>
        </p:txBody>
      </p:sp>
      <p:sp>
        <p:nvSpPr>
          <p:cNvPr id="126" name="Shape 126"/>
          <p:cNvSpPr/>
          <p:nvPr/>
        </p:nvSpPr>
        <p:spPr>
          <a:xfrm flipV="1">
            <a:off x="5052695" y="2683509"/>
            <a:ext cx="762636" cy="216852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127" name="Shape 127"/>
          <p:cNvSpPr/>
          <p:nvPr/>
        </p:nvSpPr>
        <p:spPr>
          <a:xfrm flipV="1">
            <a:off x="5815329" y="2160904"/>
            <a:ext cx="1951991" cy="52260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128" name="Shape 128"/>
          <p:cNvSpPr/>
          <p:nvPr/>
        </p:nvSpPr>
        <p:spPr>
          <a:xfrm flipH="1">
            <a:off x="898524" y="2160905"/>
            <a:ext cx="1" cy="2729865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129" name="Shape 129"/>
          <p:cNvSpPr/>
          <p:nvPr/>
        </p:nvSpPr>
        <p:spPr>
          <a:xfrm>
            <a:off x="898525" y="4890770"/>
            <a:ext cx="3033396" cy="1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130" name="Shape 130"/>
          <p:cNvSpPr/>
          <p:nvPr/>
        </p:nvSpPr>
        <p:spPr>
          <a:xfrm flipH="1">
            <a:off x="5025390" y="2101850"/>
            <a:ext cx="1" cy="2764791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131" name="Shape 131"/>
          <p:cNvSpPr/>
          <p:nvPr/>
        </p:nvSpPr>
        <p:spPr>
          <a:xfrm>
            <a:off x="5025390" y="4866640"/>
            <a:ext cx="3033396" cy="1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132" name="Shape 132"/>
          <p:cNvSpPr/>
          <p:nvPr/>
        </p:nvSpPr>
        <p:spPr>
          <a:xfrm flipV="1">
            <a:off x="898524" y="2251710"/>
            <a:ext cx="2638427" cy="263906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133" name="Shape 133"/>
          <p:cNvSpPr/>
          <p:nvPr/>
        </p:nvSpPr>
        <p:spPr>
          <a:xfrm>
            <a:off x="1626552" y="5345429"/>
            <a:ext cx="1440692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web后端开发</a:t>
            </a:r>
          </a:p>
        </p:txBody>
      </p:sp>
      <p:sp>
        <p:nvSpPr>
          <p:cNvPr id="134" name="Shape 134"/>
          <p:cNvSpPr/>
          <p:nvPr/>
        </p:nvSpPr>
        <p:spPr>
          <a:xfrm>
            <a:off x="5817552" y="5358129"/>
            <a:ext cx="1440692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web前端开发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2.jpeg" descr="ppt-0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540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340360" y="1078813"/>
            <a:ext cx="8640075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个人发展期望 - 学习曲线</a:t>
            </a:r>
          </a:p>
        </p:txBody>
      </p:sp>
      <p:sp>
        <p:nvSpPr>
          <p:cNvPr id="138" name="Shape 138"/>
          <p:cNvSpPr/>
          <p:nvPr/>
        </p:nvSpPr>
        <p:spPr>
          <a:xfrm>
            <a:off x="353443" y="1789872"/>
            <a:ext cx="8803642" cy="2148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 入门门槛低</a:t>
            </a:r>
          </a:p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2. 学习曲线先快后慢</a:t>
            </a:r>
          </a:p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3. 规范和最佳实践的研究都处于探索阶段</a:t>
            </a:r>
          </a:p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4.避免跟风&amp;盲目选择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2.jpeg" descr="ppt-0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1" name="Shape 141"/>
          <p:cNvSpPr/>
          <p:nvPr/>
        </p:nvSpPr>
        <p:spPr>
          <a:xfrm>
            <a:off x="340360" y="1078813"/>
            <a:ext cx="8640075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团队概况</a:t>
            </a:r>
          </a:p>
        </p:txBody>
      </p:sp>
      <p:graphicFrame>
        <p:nvGraphicFramePr>
          <p:cNvPr id="142" name="Table 142"/>
          <p:cNvGraphicFramePr/>
          <p:nvPr/>
        </p:nvGraphicFramePr>
        <p:xfrm>
          <a:off x="494010" y="1828800"/>
          <a:ext cx="8285659" cy="400343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654591"/>
                <a:gridCol w="1654591"/>
                <a:gridCol w="1654591"/>
                <a:gridCol w="1654591"/>
                <a:gridCol w="1654591"/>
              </a:tblGrid>
              <a:tr h="66512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姓名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工作年限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能力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匹配度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态度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 anchorCtr="0" horzOverflow="overflow"/>
                </a:tc>
              </a:tr>
              <a:tr h="66512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盖翠莎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优秀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一般</a:t>
                      </a:r>
                    </a:p>
                  </a:txBody>
                  <a:tcPr marL="0" marR="0" marT="0" marB="0" anchor="ctr" anchorCtr="0" horzOverflow="overflow"/>
                </a:tc>
              </a:tr>
              <a:tr h="66512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李单智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优秀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一般</a:t>
                      </a:r>
                    </a:p>
                  </a:txBody>
                  <a:tcPr marL="0" marR="0" marT="0" marB="0" anchor="ctr" anchorCtr="0" horzOverflow="overflow"/>
                </a:tc>
              </a:tr>
              <a:tr h="66512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吴海萍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优秀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一般</a:t>
                      </a:r>
                    </a:p>
                  </a:txBody>
                  <a:tcPr marL="0" marR="0" marT="0" marB="0" anchor="ctr" anchorCtr="0" horzOverflow="overflow"/>
                </a:tc>
              </a:tr>
              <a:tr h="66512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王松林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优秀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一般</a:t>
                      </a:r>
                    </a:p>
                  </a:txBody>
                  <a:tcPr marL="0" marR="0" marT="0" marB="0" anchor="ctr" anchorCtr="0" horzOverflow="overflow"/>
                </a:tc>
              </a:tr>
              <a:tr h="66512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金旗橙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优秀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一般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2.jpeg" descr="ppt-0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540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5" name="Shape 145"/>
          <p:cNvSpPr/>
          <p:nvPr/>
        </p:nvSpPr>
        <p:spPr>
          <a:xfrm>
            <a:off x="340360" y="1078813"/>
            <a:ext cx="8640075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团队概况 - 个人能力提升</a:t>
            </a:r>
          </a:p>
        </p:txBody>
      </p:sp>
      <p:sp>
        <p:nvSpPr>
          <p:cNvPr id="7" name="椭圆 6"/>
          <p:cNvSpPr/>
          <p:nvPr/>
        </p:nvSpPr>
        <p:spPr>
          <a:xfrm>
            <a:off x="821690" y="2280920"/>
            <a:ext cx="1775460" cy="8197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60780" y="2495550"/>
            <a:ext cx="109728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zh-CN" altLang="en-US"/>
              <a:t>专业知识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14420" y="4094480"/>
            <a:ext cx="1775460" cy="8197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53510" y="4309110"/>
            <a:ext cx="109728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zh-CN" altLang="en-US"/>
              <a:t>专业能力</a:t>
            </a:r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6468110" y="2499360"/>
            <a:ext cx="1775460" cy="8197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07200" y="2713990"/>
            <a:ext cx="109728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zh-CN" altLang="en-US"/>
              <a:t>通用能力</a:t>
            </a:r>
            <a:endParaRPr lang="zh-CN" altLang="en-US"/>
          </a:p>
        </p:txBody>
      </p:sp>
      <p:sp>
        <p:nvSpPr>
          <p:cNvPr id="150" name="Shape 150"/>
          <p:cNvSpPr/>
          <p:nvPr/>
        </p:nvSpPr>
        <p:spPr>
          <a:xfrm>
            <a:off x="1071245" y="3153410"/>
            <a:ext cx="1859915" cy="12420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业务知识</a:t>
            </a:r>
            <a:endParaRPr lang="zh-CN"/>
          </a:p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行业支持</a:t>
            </a:r>
            <a:endParaRPr lang="zh-CN"/>
          </a:p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产品知识</a:t>
            </a:r>
            <a:endParaRPr lang="zh-CN"/>
          </a:p>
        </p:txBody>
      </p:sp>
      <p:sp>
        <p:nvSpPr>
          <p:cNvPr id="5" name="Shape 150"/>
          <p:cNvSpPr/>
          <p:nvPr/>
        </p:nvSpPr>
        <p:spPr>
          <a:xfrm>
            <a:off x="4068445" y="2706370"/>
            <a:ext cx="1859915" cy="12420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设计能力</a:t>
            </a:r>
            <a:endParaRPr lang="zh-CN"/>
          </a:p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开发能力</a:t>
            </a:r>
            <a:endParaRPr lang="zh-CN"/>
          </a:p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前端性能</a:t>
            </a:r>
            <a:endParaRPr lang="zh-CN"/>
          </a:p>
        </p:txBody>
      </p:sp>
      <p:sp>
        <p:nvSpPr>
          <p:cNvPr id="6" name="Shape 150"/>
          <p:cNvSpPr/>
          <p:nvPr/>
        </p:nvSpPr>
        <p:spPr>
          <a:xfrm>
            <a:off x="6850380" y="1183005"/>
            <a:ext cx="1859915" cy="12420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用户导向</a:t>
            </a:r>
            <a:endParaRPr lang="zh-CN"/>
          </a:p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结构和思维</a:t>
            </a:r>
            <a:endParaRPr lang="zh-CN"/>
          </a:p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持续学习</a:t>
            </a:r>
            <a:endParaRPr lang="zh-CN"/>
          </a:p>
        </p:txBody>
      </p:sp>
      <p:cxnSp>
        <p:nvCxnSpPr>
          <p:cNvPr id="12" name="直接箭头连接符 11"/>
          <p:cNvCxnSpPr>
            <a:stCxn id="7" idx="5"/>
          </p:cNvCxnSpPr>
          <p:nvPr/>
        </p:nvCxnSpPr>
        <p:spPr>
          <a:xfrm>
            <a:off x="2337435" y="2980690"/>
            <a:ext cx="1154430" cy="11684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4" name="直接箭头连接符 13"/>
          <p:cNvCxnSpPr>
            <a:stCxn id="9" idx="7"/>
          </p:cNvCxnSpPr>
          <p:nvPr/>
        </p:nvCxnSpPr>
        <p:spPr>
          <a:xfrm flipV="1">
            <a:off x="5130165" y="3284855"/>
            <a:ext cx="1385570" cy="9296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5" name="Shape 150"/>
          <p:cNvSpPr/>
          <p:nvPr/>
        </p:nvSpPr>
        <p:spPr>
          <a:xfrm>
            <a:off x="767715" y="5217795"/>
            <a:ext cx="7791450" cy="8585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我们要做的事，就是永远不重复劳动，当你觉得现在的工作，越来越舒适，越来越缺少风险的时候，就应该引起警惕了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2.jpeg" descr="ppt-0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540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9" name="Shape 149"/>
          <p:cNvSpPr/>
          <p:nvPr/>
        </p:nvSpPr>
        <p:spPr>
          <a:xfrm>
            <a:off x="340360" y="1078813"/>
            <a:ext cx="8640075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我们能做什么</a:t>
            </a:r>
          </a:p>
        </p:txBody>
      </p:sp>
      <p:sp>
        <p:nvSpPr>
          <p:cNvPr id="150" name="Shape 150"/>
          <p:cNvSpPr/>
          <p:nvPr/>
        </p:nvSpPr>
        <p:spPr>
          <a:xfrm>
            <a:off x="353443" y="1789872"/>
            <a:ext cx="8803642" cy="2593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 用户体验不是我们的全部</a:t>
            </a:r>
          </a:p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2. 兴趣爱好</a:t>
            </a:r>
          </a:p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3. 利益相关 / 提升工作效率</a:t>
            </a:r>
          </a:p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- 性能优化（尤其是外部资源的管理与发布，请求合并等等）</a:t>
            </a:r>
          </a:p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- 协作的顺畅性（已形成模板的界面片段的返工等问题）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2.jpeg" descr="ppt-0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3" name="Shape 153"/>
          <p:cNvSpPr/>
          <p:nvPr/>
        </p:nvSpPr>
        <p:spPr>
          <a:xfrm>
            <a:off x="340360" y="1155013"/>
            <a:ext cx="8640075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改善</a:t>
            </a:r>
          </a:p>
        </p:txBody>
      </p:sp>
      <p:sp>
        <p:nvSpPr>
          <p:cNvPr id="154" name="Shape 154"/>
          <p:cNvSpPr/>
          <p:nvPr/>
        </p:nvSpPr>
        <p:spPr>
          <a:xfrm>
            <a:off x="378843" y="1827972"/>
            <a:ext cx="8803642" cy="124206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 有效的分工与提升</a:t>
            </a:r>
          </a:p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2. 提供团队影响力多些工程师的行业视野与全局视角</a:t>
            </a:r>
          </a:p>
          <a:p>
            <a:pPr>
              <a:lnSpc>
                <a:spcPct val="14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 .被动与主动</a:t>
            </a:r>
          </a:p>
        </p:txBody>
      </p:sp>
      <p:pic>
        <p:nvPicPr>
          <p:cNvPr id="2" name="图片 1" descr="fe-de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" y="3429000"/>
            <a:ext cx="5192395" cy="2586990"/>
          </a:xfrm>
          <a:prstGeom prst="rect">
            <a:avLst/>
          </a:prstGeom>
        </p:spPr>
      </p:pic>
      <p:pic>
        <p:nvPicPr>
          <p:cNvPr id="3" name="图片 2" descr="QQ截图201605231008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790" y="2924810"/>
            <a:ext cx="2875280" cy="2958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</Words>
  <Application>WPS 演示</Application>
  <PresentationFormat/>
  <Paragraphs>433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58</cp:lastModifiedBy>
  <cp:revision>10</cp:revision>
  <dcterms:created xsi:type="dcterms:W3CDTF">2016-05-23T02:10:23Z</dcterms:created>
  <dcterms:modified xsi:type="dcterms:W3CDTF">2016-05-23T06:22:54Z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