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4" r:id="rId6"/>
    <p:sldId id="282" r:id="rId7"/>
    <p:sldId id="259" r:id="rId8"/>
    <p:sldId id="265" r:id="rId9"/>
    <p:sldId id="266" r:id="rId10"/>
    <p:sldId id="283" r:id="rId11"/>
    <p:sldId id="284" r:id="rId12"/>
    <p:sldId id="287" r:id="rId13"/>
    <p:sldId id="260" r:id="rId14"/>
    <p:sldId id="269" r:id="rId15"/>
    <p:sldId id="268" r:id="rId16"/>
    <p:sldId id="285" r:id="rId17"/>
    <p:sldId id="261" r:id="rId18"/>
    <p:sldId id="286" r:id="rId19"/>
    <p:sldId id="281" r:id="rId20"/>
    <p:sldId id="27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6314" autoAdjust="0"/>
  </p:normalViewPr>
  <p:slideViewPr>
    <p:cSldViewPr snapToGrid="0" showGuides="1">
      <p:cViewPr varScale="1">
        <p:scale>
          <a:sx n="73" d="100"/>
          <a:sy n="73" d="100"/>
        </p:scale>
        <p:origin x="450" y="66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7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1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0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32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55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49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6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8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pPr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9E%84%E9%80%A0%E6%96%B9%E6%B3%95/10455265?fromModule=lemma_inlink" TargetMode="External"/><Relationship Id="rId13" Type="http://schemas.openxmlformats.org/officeDocument/2006/relationships/hyperlink" Target="https://baike.baidu.com/item/jdbc/485214?fromModule=lemma_inlink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baike.baidu.com/item/%E5%AE%9E%E4%BD%93%E7%B1%BB/9766323?fromModule=lemma_inlink" TargetMode="External"/><Relationship Id="rId12" Type="http://schemas.openxmlformats.org/officeDocument/2006/relationships/hyperlink" Target="https://baike.baidu.com/item/struts/485073?fromModule=lemma_inlink" TargetMode="External"/><Relationship Id="rId17" Type="http://schemas.openxmlformats.org/officeDocument/2006/relationships/hyperlink" Target="https://baike.baidu.com/item/%E5%86%8D%E6%89%A7%E8%A1%8C/8533454?fromModule=lemma_inlink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baike.baidu.com/item/sql%E8%AF%AD%E5%8F%A5/5714895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9%85%8D%E7%BD%AE%E6%96%87%E4%BB%B6/286550?fromModule=lemma_inlink" TargetMode="External"/><Relationship Id="rId11" Type="http://schemas.openxmlformats.org/officeDocument/2006/relationships/hyperlink" Target="https://baike.baidu.com/item/DispatcherServlet/12740507?fromModule=lemma_inlink" TargetMode="External"/><Relationship Id="rId5" Type="http://schemas.openxmlformats.org/officeDocument/2006/relationships/hyperlink" Target="https://baike.baidu.com/item/%E6%95%B0%E6%8D%AE%E6%BA%90/5198928?fromModule=lemma_inlink" TargetMode="External"/><Relationship Id="rId15" Type="http://schemas.openxmlformats.org/officeDocument/2006/relationships/hyperlink" Target="https://baike.baidu.com/item/Mapper/17330783?fromModule=lemma_inlink" TargetMode="External"/><Relationship Id="rId10" Type="http://schemas.openxmlformats.org/officeDocument/2006/relationships/hyperlink" Target="https://baike.baidu.com/item/%E7%A8%8B%E5%BA%8F%E5%91%98/62748?fromModule=lemma_inlink" TargetMode="External"/><Relationship Id="rId4" Type="http://schemas.openxmlformats.org/officeDocument/2006/relationships/hyperlink" Target="https://baike.baidu.com/item/%E5%BC%80%E6%BA%90%E6%A1%86%E6%9E%B6/23724803?fromModule=lemma_inlink" TargetMode="External"/><Relationship Id="rId9" Type="http://schemas.openxmlformats.org/officeDocument/2006/relationships/hyperlink" Target="https://baike.baidu.com/item/%E6%8E%A7%E5%88%B6%E5%8F%8D%E8%BD%AC/1158025?fromModule=lemma_inlink" TargetMode="External"/><Relationship Id="rId14" Type="http://schemas.openxmlformats.org/officeDocument/2006/relationships/hyperlink" Target="https://baike.baidu.com/item/SessionFactory/6659145?fromModule=lemma_in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电</a:t>
            </a:r>
            <a:r>
              <a:rPr lang="zh-CN" altLang="en-US" sz="4800" smtClean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子病历管</a:t>
            </a:r>
            <a:r>
              <a:rPr lang="zh-CN" altLang="en-US" sz="4800" dirty="0" smtClean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理系统</a:t>
            </a:r>
            <a:endParaRPr lang="zh-CN" altLang="en-US" sz="4800" dirty="0">
              <a:solidFill>
                <a:srgbClr val="1C4885"/>
              </a:solidFill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0702" y="4595686"/>
            <a:ext cx="513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人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：李虹彤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时间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2024.4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315332" y="3738717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965468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BLUE THESIS PROPOSAL TEMPLATE</a:t>
            </a:r>
            <a:endParaRPr lang="zh-CN" altLang="en-US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框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架介绍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 rot="2700000">
            <a:off x="752816" y="998367"/>
            <a:ext cx="1578078" cy="1578078"/>
          </a:xfrm>
          <a:custGeom>
            <a:avLst/>
            <a:gdLst>
              <a:gd name="connsiteX0" fmla="*/ 600331 w 1578078"/>
              <a:gd name="connsiteY0" fmla="*/ 25247 h 1578078"/>
              <a:gd name="connsiteX1" fmla="*/ 630020 w 1578078"/>
              <a:gd name="connsiteY1" fmla="*/ 16030 h 1578078"/>
              <a:gd name="connsiteX2" fmla="*/ 789039 w 1578078"/>
              <a:gd name="connsiteY2" fmla="*/ 0 h 1578078"/>
              <a:gd name="connsiteX3" fmla="*/ 1578078 w 1578078"/>
              <a:gd name="connsiteY3" fmla="*/ 789039 h 1578078"/>
              <a:gd name="connsiteX4" fmla="*/ 789039 w 1578078"/>
              <a:gd name="connsiteY4" fmla="*/ 1578078 h 1578078"/>
              <a:gd name="connsiteX5" fmla="*/ 0 w 1578078"/>
              <a:gd name="connsiteY5" fmla="*/ 789039 h 1578078"/>
              <a:gd name="connsiteX6" fmla="*/ 16031 w 1578078"/>
              <a:gd name="connsiteY6" fmla="*/ 630020 h 1578078"/>
              <a:gd name="connsiteX7" fmla="*/ 25247 w 1578078"/>
              <a:gd name="connsiteY7" fmla="*/ 600331 h 1578078"/>
              <a:gd name="connsiteX8" fmla="*/ 143668 w 1578078"/>
              <a:gd name="connsiteY8" fmla="*/ 563571 h 1578078"/>
              <a:gd name="connsiteX9" fmla="*/ 563570 w 1578078"/>
              <a:gd name="connsiteY9" fmla="*/ 143669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8078" h="1578078">
                <a:moveTo>
                  <a:pt x="600331" y="25247"/>
                </a:moveTo>
                <a:lnTo>
                  <a:pt x="630020" y="16030"/>
                </a:lnTo>
                <a:cubicBezTo>
                  <a:pt x="681385" y="5520"/>
                  <a:pt x="734567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353265" y="1578078"/>
                  <a:pt x="0" y="1224813"/>
                  <a:pt x="0" y="789039"/>
                </a:cubicBezTo>
                <a:cubicBezTo>
                  <a:pt x="0" y="734567"/>
                  <a:pt x="5520" y="681385"/>
                  <a:pt x="16031" y="630020"/>
                </a:cubicBezTo>
                <a:lnTo>
                  <a:pt x="25247" y="600331"/>
                </a:lnTo>
                <a:lnTo>
                  <a:pt x="143668" y="563571"/>
                </a:lnTo>
                <a:cubicBezTo>
                  <a:pt x="332466" y="483716"/>
                  <a:pt x="483715" y="332467"/>
                  <a:pt x="563570" y="143669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6743" y="1532294"/>
            <a:ext cx="510223" cy="51022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54312" y="1089447"/>
            <a:ext cx="8453173" cy="56323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SSM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mtClean="0"/>
              <a:t>SSM</a:t>
            </a:r>
            <a:r>
              <a:rPr lang="zh-CN" altLang="en-US" smtClean="0"/>
              <a:t>（</a:t>
            </a:r>
            <a:r>
              <a:rPr lang="en-US" altLang="zh-CN" smtClean="0"/>
              <a:t>Spring+SpringMVC+MyBatis</a:t>
            </a:r>
            <a:r>
              <a:rPr lang="zh-CN" altLang="en-US" smtClean="0"/>
              <a:t>）框架集由</a:t>
            </a:r>
            <a:r>
              <a:rPr lang="en-US" altLang="zh-CN" smtClean="0"/>
              <a:t>Spring</a:t>
            </a:r>
            <a:r>
              <a:rPr lang="zh-CN" altLang="en-US" smtClean="0"/>
              <a:t>、</a:t>
            </a:r>
            <a:r>
              <a:rPr lang="en-US" altLang="zh-CN" smtClean="0"/>
              <a:t>MyBatis</a:t>
            </a:r>
            <a:r>
              <a:rPr lang="zh-CN" altLang="en-US" smtClean="0"/>
              <a:t>两个</a:t>
            </a:r>
            <a:r>
              <a:rPr lang="zh-CN" altLang="en-US" smtClean="0">
                <a:hlinkClick r:id="rId4"/>
              </a:rPr>
              <a:t>开源框架</a:t>
            </a:r>
            <a:r>
              <a:rPr lang="zh-CN" altLang="en-US" smtClean="0"/>
              <a:t>整合而成（</a:t>
            </a:r>
            <a:r>
              <a:rPr lang="en-US" altLang="zh-CN" smtClean="0"/>
              <a:t>SpringMVC</a:t>
            </a:r>
            <a:r>
              <a:rPr lang="zh-CN" altLang="en-US" smtClean="0"/>
              <a:t>是</a:t>
            </a:r>
            <a:r>
              <a:rPr lang="en-US" altLang="zh-CN" smtClean="0"/>
              <a:t>Spring</a:t>
            </a:r>
            <a:r>
              <a:rPr lang="zh-CN" altLang="en-US" smtClean="0"/>
              <a:t>中的部分内容），常作为</a:t>
            </a:r>
            <a:r>
              <a:rPr lang="zh-CN" altLang="en-US" smtClean="0">
                <a:hlinkClick r:id="rId5"/>
              </a:rPr>
              <a:t>数据源</a:t>
            </a:r>
            <a:r>
              <a:rPr lang="zh-CN" altLang="en-US" smtClean="0"/>
              <a:t>较简单的</a:t>
            </a:r>
            <a:r>
              <a:rPr lang="en-US" altLang="zh-CN" smtClean="0"/>
              <a:t>web</a:t>
            </a:r>
            <a:r>
              <a:rPr lang="zh-CN" altLang="en-US" smtClean="0"/>
              <a:t>项目的框架。</a:t>
            </a:r>
            <a:endParaRPr lang="en-US" altLang="zh-CN" smtClean="0"/>
          </a:p>
          <a:p>
            <a:r>
              <a:rPr lang="en-US" altLang="zh-CN" b="1"/>
              <a:t>Spring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就像是整个项目中装配</a:t>
            </a:r>
            <a:r>
              <a:rPr lang="en-US" altLang="zh-CN"/>
              <a:t>bean</a:t>
            </a:r>
            <a:r>
              <a:rPr lang="zh-CN" altLang="en-US"/>
              <a:t>的大工厂，在</a:t>
            </a:r>
            <a:r>
              <a:rPr lang="zh-CN" altLang="en-US">
                <a:hlinkClick r:id="rId6"/>
              </a:rPr>
              <a:t>配置文件</a:t>
            </a:r>
            <a:r>
              <a:rPr lang="zh-CN" altLang="en-US"/>
              <a:t>中可以指定使用特定的参数去调用</a:t>
            </a:r>
            <a:r>
              <a:rPr lang="zh-CN" altLang="en-US">
                <a:hlinkClick r:id="rId7"/>
              </a:rPr>
              <a:t>实体类</a:t>
            </a:r>
            <a:r>
              <a:rPr lang="zh-CN" altLang="en-US"/>
              <a:t>的</a:t>
            </a:r>
            <a:r>
              <a:rPr lang="zh-CN" altLang="en-US">
                <a:hlinkClick r:id="rId8"/>
              </a:rPr>
              <a:t>构造方法</a:t>
            </a:r>
            <a:r>
              <a:rPr lang="zh-CN" altLang="en-US"/>
              <a:t>来实例化对象。也可以称之为项目中的粘合剂。</a:t>
            </a:r>
          </a:p>
          <a:p>
            <a:r>
              <a:rPr lang="en-US" altLang="zh-CN"/>
              <a:t>Spring</a:t>
            </a:r>
            <a:r>
              <a:rPr lang="zh-CN" altLang="en-US"/>
              <a:t>的核心思想是</a:t>
            </a:r>
            <a:r>
              <a:rPr lang="en-US" altLang="zh-CN"/>
              <a:t>IoC</a:t>
            </a:r>
            <a:r>
              <a:rPr lang="zh-CN" altLang="en-US"/>
              <a:t>（</a:t>
            </a:r>
            <a:r>
              <a:rPr lang="zh-CN" altLang="en-US">
                <a:hlinkClick r:id="rId9"/>
              </a:rPr>
              <a:t>控制反转</a:t>
            </a:r>
            <a:r>
              <a:rPr lang="zh-CN" altLang="en-US"/>
              <a:t>），即不再需要</a:t>
            </a:r>
            <a:r>
              <a:rPr lang="zh-CN" altLang="en-US">
                <a:hlinkClick r:id="rId10"/>
              </a:rPr>
              <a:t>程序员</a:t>
            </a:r>
            <a:r>
              <a:rPr lang="zh-CN" altLang="en-US"/>
              <a:t>去显式地</a:t>
            </a:r>
            <a:r>
              <a:rPr lang="en-US" altLang="zh-CN"/>
              <a:t>`new`</a:t>
            </a:r>
            <a:r>
              <a:rPr lang="zh-CN" altLang="en-US"/>
              <a:t>一个对象，而是让</a:t>
            </a:r>
            <a:r>
              <a:rPr lang="en-US" altLang="zh-CN"/>
              <a:t>Spring</a:t>
            </a:r>
            <a:r>
              <a:rPr lang="zh-CN" altLang="en-US"/>
              <a:t>框架帮你来完成这一切。</a:t>
            </a:r>
          </a:p>
          <a:p>
            <a:r>
              <a:rPr lang="en-US" altLang="zh-CN" b="1"/>
              <a:t>SpringMVC</a:t>
            </a:r>
            <a:endParaRPr lang="en-US" altLang="zh-CN"/>
          </a:p>
          <a:p>
            <a:r>
              <a:rPr lang="en-US" altLang="zh-CN"/>
              <a:t>SpringMVC</a:t>
            </a:r>
            <a:r>
              <a:rPr lang="zh-CN" altLang="en-US"/>
              <a:t>在项目中拦截用户请求，它的核心</a:t>
            </a:r>
            <a:r>
              <a:rPr lang="en-US" altLang="zh-CN"/>
              <a:t>Servlet</a:t>
            </a:r>
            <a:r>
              <a:rPr lang="zh-CN" altLang="en-US"/>
              <a:t>即</a:t>
            </a:r>
            <a:r>
              <a:rPr lang="en-US" altLang="zh-CN">
                <a:hlinkClick r:id="rId11"/>
              </a:rPr>
              <a:t>DispatcherServlet</a:t>
            </a:r>
            <a:r>
              <a:rPr lang="zh-CN" altLang="en-US"/>
              <a:t>承担中介或是前台这样的职责，将用户请求通过</a:t>
            </a:r>
            <a:r>
              <a:rPr lang="en-US" altLang="zh-CN"/>
              <a:t>HandlerMapping</a:t>
            </a:r>
            <a:r>
              <a:rPr lang="zh-CN" altLang="en-US"/>
              <a:t>去匹配</a:t>
            </a:r>
            <a:r>
              <a:rPr lang="en-US" altLang="zh-CN"/>
              <a:t>Controller</a:t>
            </a:r>
            <a:r>
              <a:rPr lang="zh-CN" altLang="en-US"/>
              <a:t>，</a:t>
            </a:r>
            <a:r>
              <a:rPr lang="en-US" altLang="zh-CN"/>
              <a:t>Controller</a:t>
            </a:r>
            <a:r>
              <a:rPr lang="zh-CN" altLang="en-US"/>
              <a:t>就是具体对应请求所执行的操作。</a:t>
            </a:r>
            <a:r>
              <a:rPr lang="en-US" altLang="zh-CN"/>
              <a:t>SpringMVC</a:t>
            </a:r>
            <a:r>
              <a:rPr lang="zh-CN" altLang="en-US"/>
              <a:t>相当于</a:t>
            </a:r>
            <a:r>
              <a:rPr lang="en-US" altLang="zh-CN"/>
              <a:t>SSH</a:t>
            </a:r>
            <a:r>
              <a:rPr lang="zh-CN" altLang="en-US"/>
              <a:t>框架中</a:t>
            </a:r>
            <a:r>
              <a:rPr lang="en-US" altLang="zh-CN">
                <a:hlinkClick r:id="rId12"/>
              </a:rPr>
              <a:t>struts</a:t>
            </a:r>
            <a:r>
              <a:rPr lang="zh-CN" altLang="en-US"/>
              <a:t>。</a:t>
            </a:r>
          </a:p>
          <a:p>
            <a:r>
              <a:rPr lang="en-US" altLang="zh-CN" b="1"/>
              <a:t>mybatis</a:t>
            </a:r>
            <a:endParaRPr lang="en-US" altLang="zh-CN"/>
          </a:p>
          <a:p>
            <a:r>
              <a:rPr lang="en-US" altLang="zh-CN"/>
              <a:t>mybatis</a:t>
            </a:r>
            <a:r>
              <a:rPr lang="zh-CN" altLang="en-US"/>
              <a:t>是对</a:t>
            </a:r>
            <a:r>
              <a:rPr lang="en-US" altLang="zh-CN">
                <a:hlinkClick r:id="rId13"/>
              </a:rPr>
              <a:t>jdbc</a:t>
            </a:r>
            <a:r>
              <a:rPr lang="zh-CN" altLang="en-US"/>
              <a:t>的封装，它让数据库底层操作变的透明。</a:t>
            </a:r>
            <a:r>
              <a:rPr lang="en-US" altLang="zh-CN"/>
              <a:t>mybatis</a:t>
            </a:r>
            <a:r>
              <a:rPr lang="zh-CN" altLang="en-US"/>
              <a:t>的操作都是围绕一个</a:t>
            </a:r>
            <a:r>
              <a:rPr lang="en-US" altLang="zh-CN"/>
              <a:t>sql</a:t>
            </a:r>
            <a:r>
              <a:rPr lang="en-US" altLang="zh-CN">
                <a:hlinkClick r:id="rId14"/>
              </a:rPr>
              <a:t>SessionFactory</a:t>
            </a:r>
            <a:r>
              <a:rPr lang="zh-CN" altLang="en-US"/>
              <a:t>实例展开的。</a:t>
            </a:r>
            <a:r>
              <a:rPr lang="en-US" altLang="zh-CN"/>
              <a:t>mybatis</a:t>
            </a:r>
            <a:r>
              <a:rPr lang="zh-CN" altLang="en-US"/>
              <a:t>通过配置文件关联到各实体类的</a:t>
            </a:r>
            <a:r>
              <a:rPr lang="en-US" altLang="zh-CN">
                <a:hlinkClick r:id="rId15"/>
              </a:rPr>
              <a:t>Mapper</a:t>
            </a:r>
            <a:r>
              <a:rPr lang="zh-CN" altLang="en-US"/>
              <a:t>文件，</a:t>
            </a:r>
            <a:r>
              <a:rPr lang="en-US" altLang="zh-CN"/>
              <a:t>Mapper</a:t>
            </a:r>
            <a:r>
              <a:rPr lang="zh-CN" altLang="en-US"/>
              <a:t>文件中配置了每个类对数据库所需进行的</a:t>
            </a:r>
            <a:r>
              <a:rPr lang="en-US" altLang="zh-CN">
                <a:hlinkClick r:id="rId16"/>
              </a:rPr>
              <a:t>sql</a:t>
            </a:r>
            <a:r>
              <a:rPr lang="zh-CN" altLang="en-US">
                <a:hlinkClick r:id="rId16"/>
              </a:rPr>
              <a:t>语句</a:t>
            </a:r>
            <a:r>
              <a:rPr lang="zh-CN" altLang="en-US"/>
              <a:t>映射。在每次与数据库交互时，通过</a:t>
            </a:r>
            <a:r>
              <a:rPr lang="en-US" altLang="zh-CN"/>
              <a:t>sqlSessionFactory</a:t>
            </a:r>
            <a:r>
              <a:rPr lang="zh-CN" altLang="en-US"/>
              <a:t>拿到一个</a:t>
            </a:r>
            <a:r>
              <a:rPr lang="en-US" altLang="zh-CN"/>
              <a:t>sqlSession</a:t>
            </a:r>
            <a:r>
              <a:rPr lang="zh-CN" altLang="en-US"/>
              <a:t>，</a:t>
            </a:r>
            <a:r>
              <a:rPr lang="zh-CN" altLang="en-US">
                <a:hlinkClick r:id="rId17"/>
              </a:rPr>
              <a:t>再执行</a:t>
            </a:r>
            <a:r>
              <a:rPr lang="en-US" altLang="zh-CN"/>
              <a:t>sql</a:t>
            </a:r>
            <a:r>
              <a:rPr lang="zh-CN" altLang="en-US"/>
              <a:t>命令。</a:t>
            </a:r>
          </a:p>
          <a:p>
            <a:r>
              <a:rPr lang="zh-CN" altLang="en-US"/>
              <a:t/>
            </a:r>
            <a:br>
              <a:rPr lang="zh-CN" altLang="en-US"/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2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关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键代码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6743" y="1532294"/>
            <a:ext cx="510223" cy="51022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02582" y="1550586"/>
            <a:ext cx="2664823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mtClean="0"/>
              <a:t>Js</a:t>
            </a:r>
            <a:r>
              <a:rPr lang="zh-CN" altLang="en-US" smtClean="0"/>
              <a:t>代码：通过</a:t>
            </a:r>
            <a:r>
              <a:rPr lang="en-US" altLang="zh-CN" smtClean="0"/>
              <a:t>js</a:t>
            </a:r>
            <a:r>
              <a:rPr lang="zh-CN" altLang="en-US" smtClean="0"/>
              <a:t>的</a:t>
            </a:r>
            <a:r>
              <a:rPr lang="en-US" altLang="zh-CN" smtClean="0"/>
              <a:t>ajax</a:t>
            </a:r>
            <a:r>
              <a:rPr lang="zh-CN" altLang="en-US" smtClean="0"/>
              <a:t>技术，实现前后端的链接，接收到后端运算的结果将数据呈现出来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8" y="1405759"/>
            <a:ext cx="6009524" cy="43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10" y="1089447"/>
            <a:ext cx="660000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关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键代码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6743" y="1532294"/>
            <a:ext cx="510223" cy="51022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02582" y="1550586"/>
            <a:ext cx="2664823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通过配置</a:t>
            </a:r>
            <a:r>
              <a:rPr lang="en-US" altLang="zh-CN" smtClean="0"/>
              <a:t>MAPPER</a:t>
            </a:r>
            <a:r>
              <a:rPr lang="zh-CN" altLang="en-US" smtClean="0"/>
              <a:t>映射实现对数据库快捷的操作，实现项目将底层的功能，是一切效果的基础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8" y="1405759"/>
            <a:ext cx="6009524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1C4885"/>
                </a:solidFill>
                <a:cs typeface="+mn-ea"/>
                <a:sym typeface="+mn-lt"/>
              </a:rPr>
              <a:t>系统设计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44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项目结构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63e3307cef8be353d24e54a0973bbe1"/>
          <p:cNvPicPr/>
          <p:nvPr/>
        </p:nvPicPr>
        <p:blipFill>
          <a:blip r:embed="rId3"/>
          <a:srcRect t="7533" b="4233"/>
          <a:stretch>
            <a:fillRect/>
          </a:stretch>
        </p:blipFill>
        <p:spPr>
          <a:xfrm>
            <a:off x="1832655" y="1291453"/>
            <a:ext cx="8852762" cy="40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24" y="978594"/>
            <a:ext cx="7293156" cy="58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实体设计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通过将数据表格具象化为实体图，形象的表现了对象之间的关系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" y="3235470"/>
            <a:ext cx="5769314" cy="23554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904" y="3235471"/>
            <a:ext cx="6383218" cy="23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1C4885"/>
                </a:solidFill>
                <a:cs typeface="+mn-ea"/>
                <a:sym typeface="+mn-lt"/>
              </a:rPr>
              <a:t>实现效果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首页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7" y="1819905"/>
            <a:ext cx="11714286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成果展示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5218" y="1733266"/>
            <a:ext cx="1012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3" y="1245748"/>
            <a:ext cx="107346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研究背景及意义</a:t>
            </a: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mtClean="0">
                <a:solidFill>
                  <a:srgbClr val="1C4885"/>
                </a:solidFill>
                <a:cs typeface="+mn-ea"/>
                <a:sym typeface="+mn-lt"/>
              </a:rPr>
              <a:t>相关技术介绍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1C4885"/>
                </a:solidFill>
                <a:cs typeface="+mn-ea"/>
                <a:sym typeface="+mn-lt"/>
              </a:rPr>
              <a:t>相关技术知识介绍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1C4885"/>
                </a:solidFill>
                <a:cs typeface="+mn-ea"/>
                <a:sym typeface="+mn-lt"/>
              </a:rPr>
              <a:t>课设成果展示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smtClean="0">
                <a:solidFill>
                  <a:srgbClr val="1C4885"/>
                </a:solidFill>
                <a:cs typeface="+mn-ea"/>
                <a:sym typeface="+mn-lt"/>
              </a:rPr>
              <a:t>感谢观看</a:t>
            </a:r>
            <a:endParaRPr lang="zh-CN" altLang="en-US" sz="48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BLUE THESIS PROPOSAL TEMPLATE</a:t>
            </a:r>
            <a:endParaRPr lang="zh-CN" altLang="en-US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研究背景及意义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选题背景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91618" y="1660621"/>
            <a:ext cx="4735773" cy="4453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26244" y="1728538"/>
            <a:ext cx="4491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mtClean="0"/>
              <a:t>随</a:t>
            </a:r>
            <a:r>
              <a:rPr lang="zh-CN" altLang="zh-CN"/>
              <a:t>着网络的发展，网络的理论和技术已日趋成熟，并逐渐渗透到社会生活的各个方面。它使所有的信息都能在网上流通，并与信息管理工具相结合，更好的为人们服务。因此，各个行业，特别是大型的企业、高校等，都已经开始利用网络和软件工具来进行信息的管理、传播、分享等，从而提升自己的实力，提升自己在行业中的竞争力，在激烈的竞争中获得发展的机遇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965" y="1682311"/>
            <a:ext cx="4742436" cy="40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国内研究现状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2388" y="1182950"/>
            <a:ext cx="10836322" cy="4781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42"/>
          <p:cNvSpPr txBox="1"/>
          <p:nvPr/>
        </p:nvSpPr>
        <p:spPr>
          <a:xfrm>
            <a:off x="939844" y="1264514"/>
            <a:ext cx="10169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中国政府高度重视医疗卫生事业的发展，近年来通过多项政策支持医疗信息化建设。</a:t>
            </a:r>
            <a:r>
              <a:rPr lang="en-US" altLang="zh-CN"/>
              <a:t>"</a:t>
            </a:r>
            <a:r>
              <a:rPr lang="zh-CN" altLang="zh-CN"/>
              <a:t>健康中国</a:t>
            </a:r>
            <a:r>
              <a:rPr lang="en-US" altLang="zh-CN"/>
              <a:t>2030"</a:t>
            </a:r>
            <a:r>
              <a:rPr lang="zh-CN" altLang="zh-CN"/>
              <a:t>规划纲要明确提出，要加快推进医疗卫生信息化建设，实现医疗资源的优化配置和服务效率的提高。电子病历系统作为医疗信息化的重要组成部分，其发展受到了政府和医疗机构的高度重视。</a:t>
            </a:r>
          </a:p>
          <a:p>
            <a:r>
              <a:rPr lang="zh-CN" altLang="zh-CN"/>
              <a:t>面对庞大的患者数据量、复杂的业务流程和严格的数据安全要求，基于</a:t>
            </a:r>
            <a:r>
              <a:rPr lang="en-US" altLang="zh-CN"/>
              <a:t>SSM</a:t>
            </a:r>
            <a:r>
              <a:rPr lang="zh-CN" altLang="zh-CN"/>
              <a:t>的电子病历管理系统需要不断优化其架构设计、增强数据处理能力和提升安全性。开发者通过引入分布式架构、云存储技术、数据加密和访问控制机制等技术，来应对这些挑战。</a:t>
            </a:r>
          </a:p>
          <a:p>
            <a:r>
              <a:rPr lang="zh-CN" altLang="zh-CN"/>
              <a:t>在中国，越来越多的医院开始部署和使用电子病历管理系统，以实现患者信息的电子化管理、提高医疗服务质量和效率。这些系统通常支持病历记录的创建、存储、查询和共享等功能。</a:t>
            </a:r>
          </a:p>
          <a:p>
            <a:pPr algn="just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国外研究现状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2388" y="1182950"/>
            <a:ext cx="10836322" cy="4781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42"/>
          <p:cNvSpPr txBox="1"/>
          <p:nvPr/>
        </p:nvSpPr>
        <p:spPr>
          <a:xfrm>
            <a:off x="939844" y="1264514"/>
            <a:ext cx="10169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发达国家：如美国、加拿大、英国、德国和澳大利亚等国家的电子病历系统发展较为成熟。这些国家的电子病历系统普及率高，且功能较为完善，支持高度的数据共享和集成。美国通过《健康信息技术经济和临床健康法案》（</a:t>
            </a:r>
            <a:r>
              <a:rPr lang="en-US" altLang="zh-CN"/>
              <a:t>HITECH Act</a:t>
            </a:r>
            <a:r>
              <a:rPr lang="zh-CN" altLang="zh-CN"/>
              <a:t>）等政策刺激了电子病历系统的采用和发展。</a:t>
            </a:r>
          </a:p>
          <a:p>
            <a:r>
              <a:rPr lang="zh-CN" altLang="zh-CN"/>
              <a:t>发展中国家：包括一些亚洲、非洲和拉丁美洲国家，电子病历系统的发展还处于起步阶段。虽然这些国家对医疗信息化的需求日益增长，但受限于资金、技术和人才等因素，电子病历系统的普及和应用还面临着一定的挑战。</a:t>
            </a:r>
          </a:p>
          <a:p>
            <a:r>
              <a:rPr lang="zh-CN" altLang="zh-CN"/>
              <a:t>政府主导：在许多国家，政府扮演了电子病历系统推广和实施的关键角色。通过制定相关政策、提供资金支持和建立标准规范，政府促进了电子病历系统的发展。</a:t>
            </a:r>
          </a:p>
          <a:p>
            <a:r>
              <a:rPr lang="zh-CN" altLang="zh-CN"/>
              <a:t>私营部门参与：除了政府外，私营部门也在电子病历系统的发展中发挥着重要作用。许多医疗信息技术公司提供了创新的解决方案，推动了电子病历系统功能的不断优化和升级。</a:t>
            </a:r>
          </a:p>
          <a:p>
            <a:pPr algn="just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mtClean="0">
                <a:solidFill>
                  <a:srgbClr val="1C4885"/>
                </a:solidFill>
                <a:cs typeface="+mn-ea"/>
                <a:sym typeface="+mn-lt"/>
              </a:rPr>
              <a:t>相关技术介绍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0536" y="2064773"/>
            <a:ext cx="5388077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关键技术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4546" y="2417720"/>
            <a:ext cx="286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cs typeface="+mn-ea"/>
                <a:sym typeface="+mn-lt"/>
              </a:rPr>
              <a:t>1 </a:t>
            </a:r>
            <a:r>
              <a:rPr lang="en-US" altLang="zh-CN" sz="2400" smtClean="0">
                <a:solidFill>
                  <a:schemeClr val="bg1"/>
                </a:solidFill>
                <a:cs typeface="+mn-ea"/>
              </a:rPr>
              <a:t>MVC</a:t>
            </a:r>
            <a:r>
              <a:rPr lang="zh-CN" altLang="zh-CN" sz="2400">
                <a:solidFill>
                  <a:schemeClr val="bg1"/>
                </a:solidFill>
                <a:cs typeface="+mn-ea"/>
              </a:rPr>
              <a:t>设计模式</a:t>
            </a:r>
          </a:p>
          <a:p>
            <a:r>
              <a:rPr lang="zh-CN" altLang="en-US" sz="2400" smtClean="0">
                <a:solidFill>
                  <a:schemeClr val="bg1"/>
                </a:solidFill>
                <a:cs typeface="+mn-ea"/>
                <a:sym typeface="+mn-lt"/>
              </a:rPr>
              <a:t> 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62333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89910" y="448268"/>
            <a:ext cx="424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5541" y="2417720"/>
            <a:ext cx="28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893328" y="3112251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50410" y="3314298"/>
            <a:ext cx="42471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    MySQL</a:t>
            </a:r>
            <a:r>
              <a:rPr lang="zh-CN" altLang="zh-CN" sz="1400"/>
              <a:t>数据库，它的安装包很小，安装起来很快，操作也很容易，就算出现了什么问题，也可以轻松地解决，不需要重新安装操作系统，也不会对计算机上的其它软件造成任何影响，占用的资源也很少，最关键的是，它的功能完全满足了设计的需求</a:t>
            </a:r>
            <a:endParaRPr lang="zh-CN" altLang="zh-CN" sz="1400" dirty="0"/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1157103" y="3316572"/>
            <a:ext cx="4247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</a:rPr>
              <a:t>     MVC</a:t>
            </a:r>
            <a:r>
              <a:rPr lang="zh-CN" altLang="zh-CN" sz="1400">
                <a:solidFill>
                  <a:schemeClr val="bg1"/>
                </a:solidFill>
              </a:rPr>
              <a:t>的开发方式是将一个网站的开发项目划分为</a:t>
            </a:r>
            <a:r>
              <a:rPr lang="en-US" altLang="zh-CN" sz="1400">
                <a:solidFill>
                  <a:schemeClr val="bg1"/>
                </a:solidFill>
              </a:rPr>
              <a:t> M, V, C</a:t>
            </a:r>
            <a:r>
              <a:rPr lang="zh-CN" altLang="zh-CN" sz="1400">
                <a:solidFill>
                  <a:schemeClr val="bg1"/>
                </a:solidFill>
              </a:rPr>
              <a:t>三层，从而达到对项目进行划分的目的。</a:t>
            </a:r>
            <a:r>
              <a:rPr lang="en-US" altLang="zh-CN" sz="1400">
                <a:solidFill>
                  <a:schemeClr val="bg1"/>
                </a:solidFill>
              </a:rPr>
              <a:t>M</a:t>
            </a:r>
            <a:r>
              <a:rPr lang="zh-CN" altLang="zh-CN" sz="1400">
                <a:solidFill>
                  <a:schemeClr val="bg1"/>
                </a:solidFill>
              </a:rPr>
              <a:t>，也就是一个模型，也就是一个数据库的运算类，它可以对各种数据进行处理</a:t>
            </a:r>
            <a:endParaRPr lang="zh-CN" altLang="zh-CN" sz="1400" dirty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性能技术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2700000">
            <a:off x="4633834" y="1982174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2700000">
            <a:off x="4633834" y="3329212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5980871" y="3329211"/>
            <a:ext cx="1578078" cy="1578078"/>
          </a:xfrm>
          <a:custGeom>
            <a:avLst/>
            <a:gdLst>
              <a:gd name="connsiteX0" fmla="*/ 600331 w 1578078"/>
              <a:gd name="connsiteY0" fmla="*/ 25247 h 1578078"/>
              <a:gd name="connsiteX1" fmla="*/ 630020 w 1578078"/>
              <a:gd name="connsiteY1" fmla="*/ 16030 h 1578078"/>
              <a:gd name="connsiteX2" fmla="*/ 789039 w 1578078"/>
              <a:gd name="connsiteY2" fmla="*/ 0 h 1578078"/>
              <a:gd name="connsiteX3" fmla="*/ 1578078 w 1578078"/>
              <a:gd name="connsiteY3" fmla="*/ 789039 h 1578078"/>
              <a:gd name="connsiteX4" fmla="*/ 789039 w 1578078"/>
              <a:gd name="connsiteY4" fmla="*/ 1578078 h 1578078"/>
              <a:gd name="connsiteX5" fmla="*/ 0 w 1578078"/>
              <a:gd name="connsiteY5" fmla="*/ 789039 h 1578078"/>
              <a:gd name="connsiteX6" fmla="*/ 16031 w 1578078"/>
              <a:gd name="connsiteY6" fmla="*/ 630020 h 1578078"/>
              <a:gd name="connsiteX7" fmla="*/ 25247 w 1578078"/>
              <a:gd name="connsiteY7" fmla="*/ 600331 h 1578078"/>
              <a:gd name="connsiteX8" fmla="*/ 143668 w 1578078"/>
              <a:gd name="connsiteY8" fmla="*/ 563571 h 1578078"/>
              <a:gd name="connsiteX9" fmla="*/ 563570 w 1578078"/>
              <a:gd name="connsiteY9" fmla="*/ 143669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8078" h="1578078">
                <a:moveTo>
                  <a:pt x="600331" y="25247"/>
                </a:moveTo>
                <a:lnTo>
                  <a:pt x="630020" y="16030"/>
                </a:lnTo>
                <a:cubicBezTo>
                  <a:pt x="681385" y="5520"/>
                  <a:pt x="734567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353265" y="1578078"/>
                  <a:pt x="0" y="1224813"/>
                  <a:pt x="0" y="789039"/>
                </a:cubicBezTo>
                <a:cubicBezTo>
                  <a:pt x="0" y="734567"/>
                  <a:pt x="5520" y="681385"/>
                  <a:pt x="16031" y="630020"/>
                </a:cubicBezTo>
                <a:lnTo>
                  <a:pt x="25247" y="600331"/>
                </a:lnTo>
                <a:lnTo>
                  <a:pt x="143668" y="563571"/>
                </a:lnTo>
                <a:cubicBezTo>
                  <a:pt x="332466" y="483716"/>
                  <a:pt x="483715" y="332467"/>
                  <a:pt x="563570" y="143669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2700000">
            <a:off x="5980871" y="1982173"/>
            <a:ext cx="1578078" cy="1578078"/>
          </a:xfrm>
          <a:custGeom>
            <a:avLst/>
            <a:gdLst>
              <a:gd name="connsiteX0" fmla="*/ 231104 w 1578078"/>
              <a:gd name="connsiteY0" fmla="*/ 231104 h 1578078"/>
              <a:gd name="connsiteX1" fmla="*/ 789039 w 1578078"/>
              <a:gd name="connsiteY1" fmla="*/ 0 h 1578078"/>
              <a:gd name="connsiteX2" fmla="*/ 1578078 w 1578078"/>
              <a:gd name="connsiteY2" fmla="*/ 789039 h 1578078"/>
              <a:gd name="connsiteX3" fmla="*/ 789039 w 1578078"/>
              <a:gd name="connsiteY3" fmla="*/ 1578078 h 1578078"/>
              <a:gd name="connsiteX4" fmla="*/ 630020 w 1578078"/>
              <a:gd name="connsiteY4" fmla="*/ 1562047 h 1578078"/>
              <a:gd name="connsiteX5" fmla="*/ 600332 w 1578078"/>
              <a:gd name="connsiteY5" fmla="*/ 1552832 h 1578078"/>
              <a:gd name="connsiteX6" fmla="*/ 563572 w 1578078"/>
              <a:gd name="connsiteY6" fmla="*/ 1434409 h 1578078"/>
              <a:gd name="connsiteX7" fmla="*/ 143669 w 1578078"/>
              <a:gd name="connsiteY7" fmla="*/ 1014506 h 1578078"/>
              <a:gd name="connsiteX8" fmla="*/ 25246 w 1578078"/>
              <a:gd name="connsiteY8" fmla="*/ 977746 h 1578078"/>
              <a:gd name="connsiteX9" fmla="*/ 16031 w 1578078"/>
              <a:gd name="connsiteY9" fmla="*/ 948058 h 1578078"/>
              <a:gd name="connsiteX10" fmla="*/ 0 w 1578078"/>
              <a:gd name="connsiteY10" fmla="*/ 789039 h 1578078"/>
              <a:gd name="connsiteX11" fmla="*/ 231104 w 1578078"/>
              <a:gd name="connsiteY11" fmla="*/ 231104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8078" h="1578078">
                <a:moveTo>
                  <a:pt x="231104" y="231104"/>
                </a:moveTo>
                <a:cubicBezTo>
                  <a:pt x="373892" y="88316"/>
                  <a:pt x="571152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734567" y="1578078"/>
                  <a:pt x="681385" y="1572558"/>
                  <a:pt x="630020" y="1562047"/>
                </a:cubicBezTo>
                <a:lnTo>
                  <a:pt x="600332" y="1552832"/>
                </a:lnTo>
                <a:lnTo>
                  <a:pt x="563572" y="1434409"/>
                </a:lnTo>
                <a:cubicBezTo>
                  <a:pt x="483717" y="1245611"/>
                  <a:pt x="332467" y="1094361"/>
                  <a:pt x="143669" y="1014506"/>
                </a:cubicBezTo>
                <a:lnTo>
                  <a:pt x="25246" y="977746"/>
                </a:lnTo>
                <a:lnTo>
                  <a:pt x="16031" y="948058"/>
                </a:lnTo>
                <a:cubicBezTo>
                  <a:pt x="5520" y="896693"/>
                  <a:pt x="0" y="843511"/>
                  <a:pt x="0" y="789039"/>
                </a:cubicBezTo>
                <a:cubicBezTo>
                  <a:pt x="0" y="571152"/>
                  <a:pt x="88316" y="373892"/>
                  <a:pt x="231104" y="231104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473" y="2351680"/>
            <a:ext cx="2225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7761" y="2516101"/>
            <a:ext cx="510223" cy="5102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4799" y="2516101"/>
            <a:ext cx="510223" cy="5102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7761" y="3863139"/>
            <a:ext cx="510223" cy="51022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4799" y="3863139"/>
            <a:ext cx="510223" cy="510223"/>
          </a:xfrm>
          <a:prstGeom prst="rect">
            <a:avLst/>
          </a:prstGeom>
        </p:spPr>
      </p:pic>
      <p:sp>
        <p:nvSpPr>
          <p:cNvPr id="25" name="文本框 11"/>
          <p:cNvSpPr txBox="1"/>
          <p:nvPr/>
        </p:nvSpPr>
        <p:spPr>
          <a:xfrm>
            <a:off x="2057317" y="3857480"/>
            <a:ext cx="2225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11"/>
          <p:cNvSpPr txBox="1"/>
          <p:nvPr/>
        </p:nvSpPr>
        <p:spPr>
          <a:xfrm>
            <a:off x="7791651" y="3805164"/>
            <a:ext cx="222504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Spinrg+SpirngMVC+mybatis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11"/>
          <p:cNvSpPr txBox="1"/>
          <p:nvPr/>
        </p:nvSpPr>
        <p:spPr>
          <a:xfrm>
            <a:off x="7698391" y="2278887"/>
            <a:ext cx="2225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TOMCAT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4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1851</Words>
  <Application>Microsoft Office PowerPoint</Application>
  <PresentationFormat>宽屏</PresentationFormat>
  <Paragraphs>96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汉仪大宋简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实体设计</vt:lpstr>
      <vt:lpstr>PowerPoint 演示文稿</vt:lpstr>
      <vt:lpstr>首页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dc:description>www.1ppt.com</dc:description>
  <cp:lastModifiedBy>admin</cp:lastModifiedBy>
  <cp:revision>123</cp:revision>
  <dcterms:created xsi:type="dcterms:W3CDTF">2018-02-27T12:12:58Z</dcterms:created>
  <dcterms:modified xsi:type="dcterms:W3CDTF">2024-03-29T08:56:44Z</dcterms:modified>
</cp:coreProperties>
</file>