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2" r:id="rId5"/>
    <p:sldId id="264" r:id="rId6"/>
    <p:sldId id="259" r:id="rId7"/>
    <p:sldId id="266" r:id="rId8"/>
    <p:sldId id="284" r:id="rId9"/>
    <p:sldId id="265" r:id="rId10"/>
    <p:sldId id="260" r:id="rId11"/>
    <p:sldId id="269" r:id="rId12"/>
    <p:sldId id="268" r:id="rId13"/>
    <p:sldId id="261" r:id="rId14"/>
    <p:sldId id="287" r:id="rId15"/>
    <p:sldId id="288" r:id="rId16"/>
    <p:sldId id="285" r:id="rId17"/>
    <p:sldId id="286" r:id="rId18"/>
    <p:sldId id="289" r:id="rId19"/>
    <p:sldId id="274"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6314" autoAdjust="0"/>
  </p:normalViewPr>
  <p:slideViewPr>
    <p:cSldViewPr snapToGrid="0" showGuides="1">
      <p:cViewPr varScale="1">
        <p:scale>
          <a:sx n="73" d="100"/>
          <a:sy n="73" d="100"/>
        </p:scale>
        <p:origin x="450" y="72"/>
      </p:cViewPr>
      <p:guideLst>
        <p:guide orient="horz" pos="1162"/>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pPr/>
              <a:t>2023/5/24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pPr/>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10.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10</a:t>
            </a:fld>
            <a:endParaRPr lang="zh-CN" altLang="en-US"/>
          </a:p>
        </p:txBody>
      </p:sp>
    </p:spTree>
    <p:extLst>
      <p:ext uri="{BB962C8B-B14F-4D97-AF65-F5344CB8AC3E}">
        <p14:creationId xmlns:p14="http://schemas.microsoft.com/office/powerpoint/2010/main" val="1076013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11</a:t>
            </a:fld>
            <a:endParaRPr lang="zh-CN" altLang="en-US"/>
          </a:p>
        </p:txBody>
      </p:sp>
    </p:spTree>
    <p:extLst>
      <p:ext uri="{BB962C8B-B14F-4D97-AF65-F5344CB8AC3E}">
        <p14:creationId xmlns:p14="http://schemas.microsoft.com/office/powerpoint/2010/main" val="3805232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12</a:t>
            </a:fld>
            <a:endParaRPr lang="zh-CN" altLang="en-US"/>
          </a:p>
        </p:txBody>
      </p:sp>
    </p:spTree>
    <p:extLst>
      <p:ext uri="{BB962C8B-B14F-4D97-AF65-F5344CB8AC3E}">
        <p14:creationId xmlns:p14="http://schemas.microsoft.com/office/powerpoint/2010/main" val="1621855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13</a:t>
            </a:fld>
            <a:endParaRPr lang="zh-CN" altLang="en-US"/>
          </a:p>
        </p:txBody>
      </p:sp>
    </p:spTree>
    <p:extLst>
      <p:ext uri="{BB962C8B-B14F-4D97-AF65-F5344CB8AC3E}">
        <p14:creationId xmlns:p14="http://schemas.microsoft.com/office/powerpoint/2010/main" val="4103637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14</a:t>
            </a:fld>
            <a:endParaRPr lang="zh-CN" altLang="en-US"/>
          </a:p>
        </p:txBody>
      </p:sp>
    </p:spTree>
    <p:extLst>
      <p:ext uri="{BB962C8B-B14F-4D97-AF65-F5344CB8AC3E}">
        <p14:creationId xmlns:p14="http://schemas.microsoft.com/office/powerpoint/2010/main" val="2025215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15</a:t>
            </a:fld>
            <a:endParaRPr lang="zh-CN" altLang="en-US"/>
          </a:p>
        </p:txBody>
      </p:sp>
    </p:spTree>
    <p:extLst>
      <p:ext uri="{BB962C8B-B14F-4D97-AF65-F5344CB8AC3E}">
        <p14:creationId xmlns:p14="http://schemas.microsoft.com/office/powerpoint/2010/main" val="96983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16</a:t>
            </a:fld>
            <a:endParaRPr lang="zh-CN" altLang="en-US"/>
          </a:p>
        </p:txBody>
      </p:sp>
    </p:spTree>
    <p:extLst>
      <p:ext uri="{BB962C8B-B14F-4D97-AF65-F5344CB8AC3E}">
        <p14:creationId xmlns:p14="http://schemas.microsoft.com/office/powerpoint/2010/main" val="2819222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17</a:t>
            </a:fld>
            <a:endParaRPr lang="zh-CN" altLang="en-US"/>
          </a:p>
        </p:txBody>
      </p:sp>
    </p:spTree>
    <p:extLst>
      <p:ext uri="{BB962C8B-B14F-4D97-AF65-F5344CB8AC3E}">
        <p14:creationId xmlns:p14="http://schemas.microsoft.com/office/powerpoint/2010/main" val="2041035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18</a:t>
            </a:fld>
            <a:endParaRPr lang="zh-CN" altLang="en-US"/>
          </a:p>
        </p:txBody>
      </p:sp>
    </p:spTree>
    <p:extLst>
      <p:ext uri="{BB962C8B-B14F-4D97-AF65-F5344CB8AC3E}">
        <p14:creationId xmlns:p14="http://schemas.microsoft.com/office/powerpoint/2010/main" val="229918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19</a:t>
            </a:fld>
            <a:endParaRPr lang="zh-CN" altLang="en-US"/>
          </a:p>
        </p:txBody>
      </p:sp>
    </p:spTree>
    <p:extLst>
      <p:ext uri="{BB962C8B-B14F-4D97-AF65-F5344CB8AC3E}">
        <p14:creationId xmlns:p14="http://schemas.microsoft.com/office/powerpoint/2010/main" val="284582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2</a:t>
            </a:fld>
            <a:endParaRPr lang="zh-CN" altLang="en-US"/>
          </a:p>
        </p:txBody>
      </p:sp>
    </p:spTree>
    <p:extLst>
      <p:ext uri="{BB962C8B-B14F-4D97-AF65-F5344CB8AC3E}">
        <p14:creationId xmlns:p14="http://schemas.microsoft.com/office/powerpoint/2010/main" val="100407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3</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4</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5</a:t>
            </a:fld>
            <a:endParaRPr lang="zh-CN" altLang="en-US"/>
          </a:p>
        </p:txBody>
      </p:sp>
    </p:spTree>
    <p:extLst>
      <p:ext uri="{BB962C8B-B14F-4D97-AF65-F5344CB8AC3E}">
        <p14:creationId xmlns:p14="http://schemas.microsoft.com/office/powerpoint/2010/main" val="2480636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6</a:t>
            </a:fld>
            <a:endParaRPr lang="zh-CN" altLang="en-US"/>
          </a:p>
        </p:txBody>
      </p:sp>
    </p:spTree>
    <p:extLst>
      <p:ext uri="{BB962C8B-B14F-4D97-AF65-F5344CB8AC3E}">
        <p14:creationId xmlns:p14="http://schemas.microsoft.com/office/powerpoint/2010/main" val="3892987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7</a:t>
            </a:fld>
            <a:endParaRPr lang="zh-CN" altLang="en-US"/>
          </a:p>
        </p:txBody>
      </p:sp>
    </p:spTree>
    <p:extLst>
      <p:ext uri="{BB962C8B-B14F-4D97-AF65-F5344CB8AC3E}">
        <p14:creationId xmlns:p14="http://schemas.microsoft.com/office/powerpoint/2010/main" val="2803181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8</a:t>
            </a:fld>
            <a:endParaRPr lang="zh-CN" altLang="en-US"/>
          </a:p>
        </p:txBody>
      </p:sp>
    </p:spTree>
    <p:extLst>
      <p:ext uri="{BB962C8B-B14F-4D97-AF65-F5344CB8AC3E}">
        <p14:creationId xmlns:p14="http://schemas.microsoft.com/office/powerpoint/2010/main" val="1001786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pPr/>
              <a:t>9</a:t>
            </a:fld>
            <a:endParaRPr lang="zh-CN" altLang="en-US"/>
          </a:p>
        </p:txBody>
      </p:sp>
    </p:spTree>
    <p:extLst>
      <p:ext uri="{BB962C8B-B14F-4D97-AF65-F5344CB8AC3E}">
        <p14:creationId xmlns:p14="http://schemas.microsoft.com/office/powerpoint/2010/main" val="320856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pPr/>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2023/5/24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325228" y="4544096"/>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pPr/>
              <a:t>2023/5/24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pPr/>
              <a:t>2023/5/24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pPr/>
              <a:t>2023/5/24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2023/5/24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pPr/>
              <a:t>2023/5/24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pPr/>
              <a:t>2023/5/24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pPr/>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1859944" y="2050752"/>
            <a:ext cx="8253873" cy="830997"/>
          </a:xfrm>
          <a:prstGeom prst="rect">
            <a:avLst/>
          </a:prstGeom>
          <a:noFill/>
        </p:spPr>
        <p:txBody>
          <a:bodyPr wrap="square" rtlCol="0">
            <a:spAutoFit/>
          </a:bodyPr>
          <a:lstStyle/>
          <a:p>
            <a:pPr algn="dist"/>
            <a:r>
              <a:rPr lang="zh-CN" altLang="en-US" sz="4800">
                <a:solidFill>
                  <a:srgbClr val="1C4885"/>
                </a:solidFill>
                <a:ea typeface="汉仪大宋简" panose="02010609000101010101" pitchFamily="49" charset="-122"/>
                <a:cs typeface="+mn-ea"/>
              </a:rPr>
              <a:t>企</a:t>
            </a:r>
            <a:r>
              <a:rPr lang="zh-CN" altLang="en-US" sz="4800" smtClean="0">
                <a:solidFill>
                  <a:srgbClr val="1C4885"/>
                </a:solidFill>
                <a:ea typeface="汉仪大宋简" panose="02010609000101010101" pitchFamily="49" charset="-122"/>
                <a:cs typeface="+mn-ea"/>
              </a:rPr>
              <a:t>业员工</a:t>
            </a:r>
            <a:r>
              <a:rPr lang="zh-CN" altLang="zh-CN" sz="4800" smtClean="0">
                <a:solidFill>
                  <a:srgbClr val="1C4885"/>
                </a:solidFill>
                <a:ea typeface="汉仪大宋简" panose="02010609000101010101" pitchFamily="49" charset="-122"/>
                <a:cs typeface="+mn-ea"/>
              </a:rPr>
              <a:t>管</a:t>
            </a:r>
            <a:r>
              <a:rPr lang="zh-CN" altLang="zh-CN" sz="4800" dirty="0">
                <a:solidFill>
                  <a:srgbClr val="1C4885"/>
                </a:solidFill>
                <a:ea typeface="汉仪大宋简" panose="02010609000101010101" pitchFamily="49" charset="-122"/>
                <a:cs typeface="+mn-ea"/>
              </a:rPr>
              <a:t>理系统</a:t>
            </a:r>
          </a:p>
        </p:txBody>
      </p:sp>
      <p:sp>
        <p:nvSpPr>
          <p:cNvPr id="17" name="文本框 16"/>
          <p:cNvSpPr txBox="1"/>
          <p:nvPr/>
        </p:nvSpPr>
        <p:spPr>
          <a:xfrm>
            <a:off x="3680702" y="4595686"/>
            <a:ext cx="5135492" cy="369332"/>
          </a:xfrm>
          <a:prstGeom prst="rect">
            <a:avLst/>
          </a:prstGeom>
          <a:noFill/>
        </p:spPr>
        <p:txBody>
          <a:bodyPr wrap="square" rtlCol="0">
            <a:spAutoFit/>
          </a:bodyPr>
          <a:lstStyle/>
          <a:p>
            <a:pPr algn="ctr"/>
            <a:r>
              <a:rPr lang="zh-CN" altLang="en-US" dirty="0">
                <a:solidFill>
                  <a:schemeClr val="bg1">
                    <a:lumMod val="50000"/>
                  </a:schemeClr>
                </a:solidFill>
                <a:cs typeface="+mn-ea"/>
                <a:sym typeface="+mn-lt"/>
              </a:rPr>
              <a:t>汇报</a:t>
            </a:r>
            <a:r>
              <a:rPr lang="zh-CN" altLang="en-US">
                <a:solidFill>
                  <a:schemeClr val="bg1">
                    <a:lumMod val="50000"/>
                  </a:schemeClr>
                </a:solidFill>
                <a:cs typeface="+mn-ea"/>
                <a:sym typeface="+mn-lt"/>
              </a:rPr>
              <a:t>人</a:t>
            </a:r>
            <a:r>
              <a:rPr lang="zh-CN" altLang="en-US" smtClean="0">
                <a:solidFill>
                  <a:schemeClr val="bg1">
                    <a:lumMod val="50000"/>
                  </a:schemeClr>
                </a:solidFill>
                <a:cs typeface="+mn-ea"/>
                <a:sym typeface="+mn-lt"/>
              </a:rPr>
              <a:t>：</a:t>
            </a:r>
            <a:r>
              <a:rPr lang="zh-CN" altLang="en-US" smtClean="0">
                <a:solidFill>
                  <a:schemeClr val="bg1">
                    <a:lumMod val="50000"/>
                  </a:schemeClr>
                </a:solidFill>
                <a:cs typeface="+mn-ea"/>
                <a:sym typeface="+mn-lt"/>
              </a:rPr>
              <a:t>郭宏阳</a:t>
            </a:r>
            <a:r>
              <a:rPr lang="zh-CN" altLang="en-US" smtClean="0">
                <a:solidFill>
                  <a:schemeClr val="bg1">
                    <a:lumMod val="50000"/>
                  </a:schemeClr>
                </a:solidFill>
                <a:cs typeface="+mn-ea"/>
                <a:sym typeface="+mn-lt"/>
              </a:rPr>
              <a:t>  </a:t>
            </a:r>
            <a:r>
              <a:rPr lang="zh-CN" altLang="en-US" dirty="0">
                <a:solidFill>
                  <a:schemeClr val="bg1">
                    <a:lumMod val="50000"/>
                  </a:schemeClr>
                </a:solidFill>
                <a:cs typeface="+mn-ea"/>
                <a:sym typeface="+mn-lt"/>
              </a:rPr>
              <a:t>汇报时间</a:t>
            </a:r>
            <a:r>
              <a:rPr lang="zh-CN" altLang="en-US">
                <a:solidFill>
                  <a:schemeClr val="bg1">
                    <a:lumMod val="50000"/>
                  </a:schemeClr>
                </a:solidFill>
                <a:cs typeface="+mn-ea"/>
                <a:sym typeface="+mn-lt"/>
              </a:rPr>
              <a:t>：</a:t>
            </a:r>
            <a:r>
              <a:rPr lang="en-US" altLang="zh-CN" smtClean="0">
                <a:solidFill>
                  <a:schemeClr val="bg1">
                    <a:lumMod val="50000"/>
                  </a:schemeClr>
                </a:solidFill>
                <a:cs typeface="+mn-ea"/>
                <a:sym typeface="+mn-lt"/>
              </a:rPr>
              <a:t>2023.5</a:t>
            </a:r>
            <a:endParaRPr lang="zh-CN" altLang="en-US" dirty="0">
              <a:solidFill>
                <a:schemeClr val="bg1">
                  <a:lumMod val="50000"/>
                </a:schemeClr>
              </a:solidFill>
              <a:cs typeface="+mn-ea"/>
              <a:sym typeface="+mn-lt"/>
            </a:endParaRPr>
          </a:p>
        </p:txBody>
      </p:sp>
      <p:cxnSp>
        <p:nvCxnSpPr>
          <p:cNvPr id="18" name="直接连接符 17"/>
          <p:cNvCxnSpPr/>
          <p:nvPr/>
        </p:nvCxnSpPr>
        <p:spPr>
          <a:xfrm>
            <a:off x="5315332" y="3738717"/>
            <a:ext cx="18000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718928" y="2965468"/>
            <a:ext cx="6754145" cy="369332"/>
          </a:xfrm>
          <a:prstGeom prst="rect">
            <a:avLst/>
          </a:prstGeom>
          <a:noFill/>
        </p:spPr>
        <p:txBody>
          <a:bodyPr wrap="square" rtlCol="0">
            <a:spAutoFit/>
          </a:bodyPr>
          <a:lstStyle/>
          <a:p>
            <a:pPr algn="dist"/>
            <a:r>
              <a:rPr lang="en-US" altLang="zh-CN" dirty="0">
                <a:solidFill>
                  <a:srgbClr val="1C4885"/>
                </a:solidFill>
                <a:cs typeface="+mn-ea"/>
                <a:sym typeface="+mn-lt"/>
              </a:rPr>
              <a:t>BLUE THESIS PROPOSAL TEMPLATE</a:t>
            </a:r>
            <a:endParaRPr lang="zh-CN" altLang="en-US" dirty="0">
              <a:solidFill>
                <a:srgbClr val="1C4885"/>
              </a:solidFill>
              <a:cs typeface="+mn-ea"/>
              <a:sym typeface="+mn-lt"/>
            </a:endParaRPr>
          </a:p>
        </p:txBody>
      </p:sp>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4</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系统设计</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577315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4445274"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项目结构</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3" name="Rectangle 2"/>
          <p:cNvSpPr>
            <a:spLocks noChangeArrowheads="1"/>
          </p:cNvSpPr>
          <p:nvPr/>
        </p:nvSpPr>
        <p:spPr bwMode="auto">
          <a:xfrm>
            <a:off x="904648" y="15152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56133546"/>
              </p:ext>
            </p:extLst>
          </p:nvPr>
        </p:nvGraphicFramePr>
        <p:xfrm>
          <a:off x="419326" y="1564990"/>
          <a:ext cx="7185143" cy="3895284"/>
        </p:xfrm>
        <a:graphic>
          <a:graphicData uri="http://schemas.openxmlformats.org/presentationml/2006/ole">
            <mc:AlternateContent xmlns:mc="http://schemas.openxmlformats.org/markup-compatibility/2006">
              <mc:Choice xmlns:v="urn:schemas-microsoft-com:vml" Requires="v">
                <p:oleObj spid="_x0000_s2054" r:id="rId4" imgW="10074547" imgH="4547274" progId="Visio.Drawing.11">
                  <p:embed/>
                </p:oleObj>
              </mc:Choice>
              <mc:Fallback>
                <p:oleObj r:id="rId4" imgW="10074547" imgH="4547274"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26" y="1564990"/>
                        <a:ext cx="7185143" cy="3895284"/>
                      </a:xfrm>
                      <a:prstGeom prst="rect">
                        <a:avLst/>
                      </a:prstGeom>
                      <a:noFill/>
                    </p:spPr>
                  </p:pic>
                </p:oleObj>
              </mc:Fallback>
            </mc:AlternateContent>
          </a:graphicData>
        </a:graphic>
      </p:graphicFrame>
      <p:sp>
        <p:nvSpPr>
          <p:cNvPr id="7" name="矩形 6"/>
          <p:cNvSpPr/>
          <p:nvPr/>
        </p:nvSpPr>
        <p:spPr>
          <a:xfrm>
            <a:off x="7541622" y="394692"/>
            <a:ext cx="4423955" cy="5632311"/>
          </a:xfrm>
          <a:prstGeom prst="rect">
            <a:avLst/>
          </a:prstGeom>
        </p:spPr>
        <p:txBody>
          <a:bodyPr wrap="square">
            <a:spAutoFit/>
          </a:bodyPr>
          <a:lstStyle/>
          <a:p>
            <a:r>
              <a:rPr lang="zh-CN" altLang="zh-CN" sz="2000" kern="100">
                <a:latin typeface="Times New Roman" panose="02020603050405020304" pitchFamily="18" charset="0"/>
                <a:ea typeface="宋体" panose="02010600030101010101" pitchFamily="2" charset="-122"/>
                <a:cs typeface="Times New Roman" panose="02020603050405020304" pitchFamily="18" charset="0"/>
              </a:rPr>
              <a:t>该系统在设计上主要是有两种用户权限，其中管理员可以在进入系统中后可以查看员工的基本信息，接着可以对员工的基本信息进行修改，同时还可以添加新的员工信息及删除和模糊查询员工信息；可以对员工进行考勤，同时可以添加员工考勤信息、删除员工考勤信息；可以对员工值班信息管理，包括添加员工值班信息后还可以再次编辑修改员工值班及删除员工值班信息；可以对员工薪资进行管理，包括修改员工的薪资、添加员工的薪资信息及删除员工的薪资信息；还可以对企业的职务和部门信息进行管理，包括添加企业的职务及部门信息、编辑修改企业的职务及部门信息、删除职务及部门信息和模糊查询企业的职务及部门信</a:t>
            </a:r>
            <a:r>
              <a:rPr lang="zh-CN" altLang="zh-CN" sz="2000" kern="100">
                <a:latin typeface="Times New Roman" panose="02020603050405020304" pitchFamily="18" charset="0"/>
                <a:ea typeface="宋体" panose="02010600030101010101" pitchFamily="2" charset="-122"/>
                <a:cs typeface="Times New Roman" panose="02020603050405020304" pitchFamily="18" charset="0"/>
              </a:rPr>
              <a:t>息</a:t>
            </a:r>
            <a:r>
              <a:rPr lang="zh-CN" altLang="zh-CN" sz="2000" kern="100" smtClean="0">
                <a:latin typeface="Times New Roman" panose="02020603050405020304" pitchFamily="18" charset="0"/>
                <a:ea typeface="宋体" panose="02010600030101010101" pitchFamily="2" charset="-122"/>
                <a:cs typeface="Times New Roman" panose="02020603050405020304" pitchFamily="18" charset="0"/>
              </a:rPr>
              <a:t>等。</a:t>
            </a:r>
            <a:endParaRPr lang="zh-CN" altLang="en-US" sz="2000"/>
          </a:p>
        </p:txBody>
      </p:sp>
    </p:spTree>
    <p:extLst>
      <p:ext uri="{BB962C8B-B14F-4D97-AF65-F5344CB8AC3E}">
        <p14:creationId xmlns:p14="http://schemas.microsoft.com/office/powerpoint/2010/main" val="1911246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954107"/>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数据库总体设计</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BCA5507-C133-93CF-DB5A-8C010EADB006}"/>
              </a:ext>
            </a:extLst>
          </p:cNvPr>
          <p:cNvSpPr txBox="1"/>
          <p:nvPr/>
        </p:nvSpPr>
        <p:spPr>
          <a:xfrm>
            <a:off x="7569587" y="1364032"/>
            <a:ext cx="3131128" cy="5078313"/>
          </a:xfrm>
          <a:prstGeom prst="rect">
            <a:avLst/>
          </a:prstGeom>
          <a:noFill/>
        </p:spPr>
        <p:txBody>
          <a:bodyPr wrap="square">
            <a:spAutoFit/>
          </a:bodyPr>
          <a:lstStyle/>
          <a:p>
            <a:pPr hangingPunct="0"/>
            <a:r>
              <a:rPr lang="zh-CN" altLang="zh-CN" sz="3600"/>
              <a:t>该系统共设计了考勤、请假、值班、薪资、部门等实体，整体</a:t>
            </a:r>
            <a:r>
              <a:rPr lang="en-US" altLang="zh-CN" sz="3600"/>
              <a:t>E-R</a:t>
            </a:r>
            <a:r>
              <a:rPr lang="zh-CN" altLang="zh-CN" sz="3600"/>
              <a:t>图显示</a:t>
            </a:r>
            <a:r>
              <a:rPr lang="zh-CN" altLang="zh-CN" sz="3600"/>
              <a:t>如</a:t>
            </a:r>
            <a:r>
              <a:rPr lang="zh-CN" altLang="zh-CN" sz="3600" smtClean="0"/>
              <a:t>图所</a:t>
            </a:r>
            <a:r>
              <a:rPr lang="zh-CN" altLang="zh-CN" sz="3600"/>
              <a:t>示，它体现了各个模块之间的关系。</a:t>
            </a:r>
          </a:p>
        </p:txBody>
      </p:sp>
      <p:sp>
        <p:nvSpPr>
          <p:cNvPr id="2" name="Rectangle 2"/>
          <p:cNvSpPr>
            <a:spLocks noChangeArrowheads="1"/>
          </p:cNvSpPr>
          <p:nvPr/>
        </p:nvSpPr>
        <p:spPr bwMode="auto">
          <a:xfrm>
            <a:off x="0" y="1364033"/>
            <a:ext cx="182703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511403981"/>
              </p:ext>
            </p:extLst>
          </p:nvPr>
        </p:nvGraphicFramePr>
        <p:xfrm>
          <a:off x="0" y="1364034"/>
          <a:ext cx="8007531" cy="5209891"/>
        </p:xfrm>
        <a:graphic>
          <a:graphicData uri="http://schemas.openxmlformats.org/presentationml/2006/ole">
            <mc:AlternateContent xmlns:mc="http://schemas.openxmlformats.org/markup-compatibility/2006">
              <mc:Choice xmlns:v="urn:schemas-microsoft-com:vml" Requires="v">
                <p:oleObj spid="_x0000_s3078" r:id="rId4" imgW="7457011" imgH="4580164" progId="Visio.Drawing.11">
                  <p:embed/>
                </p:oleObj>
              </mc:Choice>
              <mc:Fallback>
                <p:oleObj r:id="rId4" imgW="7457011" imgH="4580164"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64034"/>
                        <a:ext cx="8007531" cy="5209891"/>
                      </a:xfrm>
                      <a:prstGeom prst="rect">
                        <a:avLst/>
                      </a:prstGeom>
                      <a:noFill/>
                    </p:spPr>
                  </p:pic>
                </p:oleObj>
              </mc:Fallback>
            </mc:AlternateContent>
          </a:graphicData>
        </a:graphic>
      </p:graphicFrame>
    </p:spTree>
    <p:extLst>
      <p:ext uri="{BB962C8B-B14F-4D97-AF65-F5344CB8AC3E}">
        <p14:creationId xmlns:p14="http://schemas.microsoft.com/office/powerpoint/2010/main" val="3535528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5</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实现效果</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881436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成果展示</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5218" y="1733266"/>
            <a:ext cx="10126639" cy="369332"/>
          </a:xfrm>
          <a:prstGeom prst="rect">
            <a:avLst/>
          </a:prstGeom>
          <a:noFill/>
        </p:spPr>
        <p:txBody>
          <a:bodyPr wrap="square" rtlCol="0">
            <a:spAutoFit/>
          </a:bodyPr>
          <a:lstStyle/>
          <a:p>
            <a:endParaRPr lang="zh-CN" altLang="en-US"/>
          </a:p>
        </p:txBody>
      </p:sp>
      <p:sp>
        <p:nvSpPr>
          <p:cNvPr id="10" name="文本框 9">
            <a:extLst>
              <a:ext uri="{FF2B5EF4-FFF2-40B4-BE49-F238E27FC236}">
                <a16:creationId xmlns:a16="http://schemas.microsoft.com/office/drawing/2014/main" id="{77F5E9AA-F94E-0E55-DF35-4F2E85E4945B}"/>
              </a:ext>
            </a:extLst>
          </p:cNvPr>
          <p:cNvSpPr txBox="1"/>
          <p:nvPr/>
        </p:nvSpPr>
        <p:spPr>
          <a:xfrm>
            <a:off x="904648" y="4706407"/>
            <a:ext cx="7204364" cy="2031325"/>
          </a:xfrm>
          <a:prstGeom prst="rect">
            <a:avLst/>
          </a:prstGeom>
          <a:noFill/>
        </p:spPr>
        <p:txBody>
          <a:bodyPr wrap="square">
            <a:spAutoFit/>
          </a:bodyPr>
          <a:lstStyle/>
          <a:p>
            <a:pPr hangingPunct="0"/>
            <a:r>
              <a:rPr lang="zh-CN" altLang="zh-CN"/>
              <a:t>在个人信息页面中，点击修改时需要获取该员工的基本信息</a:t>
            </a:r>
            <a:r>
              <a:rPr lang="en-US" altLang="zh-CN"/>
              <a:t>ID</a:t>
            </a:r>
            <a:r>
              <a:rPr lang="zh-CN" altLang="zh-CN"/>
              <a:t>，然后通过将该员工</a:t>
            </a:r>
            <a:r>
              <a:rPr lang="en-US" altLang="zh-CN"/>
              <a:t>ID</a:t>
            </a:r>
            <a:r>
              <a:rPr lang="zh-CN" altLang="zh-CN"/>
              <a:t>传递到后台方法中，通过该员工</a:t>
            </a:r>
            <a:r>
              <a:rPr lang="en-US" altLang="zh-CN"/>
              <a:t>ID</a:t>
            </a:r>
            <a:r>
              <a:rPr lang="zh-CN" altLang="zh-CN"/>
              <a:t>获取该员工的基本信息，然后通过</a:t>
            </a:r>
            <a:r>
              <a:rPr lang="en-US" altLang="zh-CN"/>
              <a:t>response</a:t>
            </a:r>
            <a:r>
              <a:rPr lang="zh-CN" altLang="zh-CN"/>
              <a:t>将返回的员工信息在回调函数中进行赋值，最终在</a:t>
            </a:r>
            <a:r>
              <a:rPr lang="en-US" altLang="zh-CN"/>
              <a:t>modal</a:t>
            </a:r>
            <a:r>
              <a:rPr lang="zh-CN" altLang="zh-CN"/>
              <a:t>对话框中显示，此时可以通过</a:t>
            </a:r>
            <a:r>
              <a:rPr lang="en-US" altLang="zh-CN"/>
              <a:t>input</a:t>
            </a:r>
            <a:r>
              <a:rPr lang="zh-CN" altLang="zh-CN"/>
              <a:t>输入框等对员工的基本信息进行修改，在完成修改后，点击确定按钮后，此时就会将该员工信息以</a:t>
            </a:r>
            <a:r>
              <a:rPr lang="en-US" altLang="zh-CN"/>
              <a:t>model</a:t>
            </a:r>
            <a:r>
              <a:rPr lang="zh-CN" altLang="zh-CN"/>
              <a:t>对象的形式传递到后台</a:t>
            </a:r>
            <a:r>
              <a:rPr lang="en-US" altLang="zh-CN"/>
              <a:t>updateUser()</a:t>
            </a:r>
            <a:r>
              <a:rPr lang="zh-CN" altLang="zh-CN"/>
              <a:t>方法中，最终通过</a:t>
            </a:r>
            <a:r>
              <a:rPr lang="en-US" altLang="zh-CN"/>
              <a:t>update</a:t>
            </a:r>
            <a:r>
              <a:rPr lang="zh-CN" altLang="zh-CN"/>
              <a:t>操作完成对应员工</a:t>
            </a:r>
            <a:r>
              <a:rPr lang="en-US" altLang="zh-CN"/>
              <a:t>ID</a:t>
            </a:r>
            <a:r>
              <a:rPr lang="zh-CN" altLang="zh-CN"/>
              <a:t>的员工信息进行</a:t>
            </a:r>
            <a:r>
              <a:rPr lang="zh-CN" altLang="zh-CN"/>
              <a:t>修</a:t>
            </a:r>
            <a:r>
              <a:rPr lang="zh-CN" altLang="zh-CN" smtClean="0"/>
              <a:t>改。</a:t>
            </a:r>
            <a:endParaRPr lang="zh-CN" altLang="zh-CN"/>
          </a:p>
        </p:txBody>
      </p:sp>
      <p:pic>
        <p:nvPicPr>
          <p:cNvPr id="9" name="图片 8"/>
          <p:cNvPicPr/>
          <p:nvPr/>
        </p:nvPicPr>
        <p:blipFill>
          <a:blip r:embed="rId3"/>
          <a:stretch>
            <a:fillRect/>
          </a:stretch>
        </p:blipFill>
        <p:spPr>
          <a:xfrm>
            <a:off x="904648" y="1089447"/>
            <a:ext cx="5230495" cy="3616960"/>
          </a:xfrm>
          <a:prstGeom prst="rect">
            <a:avLst/>
          </a:prstGeom>
          <a:noFill/>
          <a:ln>
            <a:noFill/>
          </a:ln>
        </p:spPr>
      </p:pic>
      <p:pic>
        <p:nvPicPr>
          <p:cNvPr id="11" name="图片 10"/>
          <p:cNvPicPr/>
          <p:nvPr/>
        </p:nvPicPr>
        <p:blipFill>
          <a:blip r:embed="rId4"/>
          <a:stretch>
            <a:fillRect/>
          </a:stretch>
        </p:blipFill>
        <p:spPr>
          <a:xfrm>
            <a:off x="8669383" y="519950"/>
            <a:ext cx="2011680" cy="5128260"/>
          </a:xfrm>
          <a:prstGeom prst="rect">
            <a:avLst/>
          </a:prstGeom>
        </p:spPr>
      </p:pic>
    </p:spTree>
    <p:extLst>
      <p:ext uri="{BB962C8B-B14F-4D97-AF65-F5344CB8AC3E}">
        <p14:creationId xmlns:p14="http://schemas.microsoft.com/office/powerpoint/2010/main" val="1138633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成果展示</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5218" y="1733266"/>
            <a:ext cx="10126639" cy="369332"/>
          </a:xfrm>
          <a:prstGeom prst="rect">
            <a:avLst/>
          </a:prstGeom>
          <a:noFill/>
        </p:spPr>
        <p:txBody>
          <a:bodyPr wrap="square" rtlCol="0">
            <a:spAutoFit/>
          </a:bodyPr>
          <a:lstStyle/>
          <a:p>
            <a:endParaRPr lang="zh-CN" altLang="en-US"/>
          </a:p>
        </p:txBody>
      </p:sp>
      <p:sp>
        <p:nvSpPr>
          <p:cNvPr id="10" name="文本框 9">
            <a:extLst>
              <a:ext uri="{FF2B5EF4-FFF2-40B4-BE49-F238E27FC236}">
                <a16:creationId xmlns:a16="http://schemas.microsoft.com/office/drawing/2014/main" id="{77F5E9AA-F94E-0E55-DF35-4F2E85E4945B}"/>
              </a:ext>
            </a:extLst>
          </p:cNvPr>
          <p:cNvSpPr txBox="1"/>
          <p:nvPr/>
        </p:nvSpPr>
        <p:spPr>
          <a:xfrm>
            <a:off x="988291" y="4433455"/>
            <a:ext cx="7204364" cy="2308324"/>
          </a:xfrm>
          <a:prstGeom prst="rect">
            <a:avLst/>
          </a:prstGeom>
          <a:noFill/>
        </p:spPr>
        <p:txBody>
          <a:bodyPr wrap="square">
            <a:spAutoFit/>
          </a:bodyPr>
          <a:lstStyle/>
          <a:p>
            <a:pPr hangingPunct="0"/>
            <a:r>
              <a:rPr lang="zh-CN" altLang="zh-CN"/>
              <a:t>管理员进入系统后首先通过</a:t>
            </a:r>
            <a:r>
              <a:rPr lang="en-US" altLang="zh-CN"/>
              <a:t>findUserList()</a:t>
            </a:r>
            <a:r>
              <a:rPr lang="zh-CN" altLang="zh-CN"/>
              <a:t>来查询出所有的企业员工信息然后将其封装成</a:t>
            </a:r>
            <a:r>
              <a:rPr lang="en-US" altLang="zh-CN"/>
              <a:t>List</a:t>
            </a:r>
            <a:r>
              <a:rPr lang="zh-CN" altLang="zh-CN"/>
              <a:t>集合然后通过</a:t>
            </a:r>
            <a:r>
              <a:rPr lang="en-US" altLang="zh-CN"/>
              <a:t>response</a:t>
            </a:r>
            <a:r>
              <a:rPr lang="zh-CN" altLang="zh-CN"/>
              <a:t>对象将其传递到前端页面中并赋值到</a:t>
            </a:r>
            <a:r>
              <a:rPr lang="en-US" altLang="zh-CN"/>
              <a:t>&lt;el-table&gt;</a:t>
            </a:r>
            <a:r>
              <a:rPr lang="zh-CN" altLang="zh-CN"/>
              <a:t>标签上完成企业员工数据初始化</a:t>
            </a:r>
            <a:r>
              <a:rPr lang="en-US" altLang="zh-CN" baseline="30000"/>
              <a:t>[13]</a:t>
            </a:r>
            <a:r>
              <a:rPr lang="zh-CN" altLang="zh-CN"/>
              <a:t>。其次就是对企业员工的常规操作，这里重点以添加企业员工信息为例阐述，在</a:t>
            </a:r>
            <a:r>
              <a:rPr lang="en-US" altLang="zh-CN"/>
              <a:t>UserAdd.vue</a:t>
            </a:r>
            <a:r>
              <a:rPr lang="zh-CN" altLang="zh-CN"/>
              <a:t>页面中需要输入员工的基本信息，包括员工的姓名、密码、头像等，然后将这些员工的基本信息以对象的形式传递到后台方法中，并验证该员工是否已经添加到数据库中，如果返回的结果为</a:t>
            </a:r>
            <a:r>
              <a:rPr lang="en-US" altLang="zh-CN"/>
              <a:t>1</a:t>
            </a:r>
            <a:r>
              <a:rPr lang="zh-CN" altLang="zh-CN"/>
              <a:t>则表示企业员工信息添加成</a:t>
            </a:r>
            <a:r>
              <a:rPr lang="zh-CN" altLang="zh-CN"/>
              <a:t>功</a:t>
            </a:r>
            <a:r>
              <a:rPr lang="zh-CN" altLang="zh-CN" smtClean="0"/>
              <a:t>。</a:t>
            </a:r>
            <a:endParaRPr lang="zh-CN" altLang="zh-CN"/>
          </a:p>
        </p:txBody>
      </p:sp>
      <p:pic>
        <p:nvPicPr>
          <p:cNvPr id="8" name="图片 7"/>
          <p:cNvPicPr/>
          <p:nvPr/>
        </p:nvPicPr>
        <p:blipFill>
          <a:blip r:embed="rId3"/>
          <a:stretch>
            <a:fillRect/>
          </a:stretch>
        </p:blipFill>
        <p:spPr>
          <a:xfrm>
            <a:off x="606556" y="1259843"/>
            <a:ext cx="5673090" cy="2966720"/>
          </a:xfrm>
          <a:prstGeom prst="rect">
            <a:avLst/>
          </a:prstGeom>
          <a:noFill/>
          <a:ln>
            <a:noFill/>
          </a:ln>
        </p:spPr>
      </p:pic>
      <p:pic>
        <p:nvPicPr>
          <p:cNvPr id="9" name="图片 8"/>
          <p:cNvPicPr/>
          <p:nvPr/>
        </p:nvPicPr>
        <p:blipFill>
          <a:blip r:embed="rId4"/>
          <a:stretch>
            <a:fillRect/>
          </a:stretch>
        </p:blipFill>
        <p:spPr>
          <a:xfrm>
            <a:off x="9499963" y="409927"/>
            <a:ext cx="2179320" cy="5204460"/>
          </a:xfrm>
          <a:prstGeom prst="rect">
            <a:avLst/>
          </a:prstGeom>
        </p:spPr>
      </p:pic>
    </p:spTree>
    <p:extLst>
      <p:ext uri="{BB962C8B-B14F-4D97-AF65-F5344CB8AC3E}">
        <p14:creationId xmlns:p14="http://schemas.microsoft.com/office/powerpoint/2010/main" val="3887662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6</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测试结果</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115093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873025"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测试</a:t>
            </a:r>
            <a:r>
              <a:rPr lang="zh-CN" altLang="en-US" sz="2800">
                <a:solidFill>
                  <a:schemeClr val="tx1">
                    <a:lumMod val="85000"/>
                    <a:lumOff val="15000"/>
                  </a:schemeClr>
                </a:solidFill>
                <a:cs typeface="+mn-ea"/>
                <a:sym typeface="+mn-lt"/>
              </a:rPr>
              <a:t>展</a:t>
            </a:r>
            <a:r>
              <a:rPr lang="zh-CN" altLang="en-US" sz="2800" smtClean="0">
                <a:solidFill>
                  <a:schemeClr val="tx1">
                    <a:lumMod val="85000"/>
                    <a:lumOff val="15000"/>
                  </a:schemeClr>
                </a:solidFill>
                <a:cs typeface="+mn-ea"/>
                <a:sym typeface="+mn-lt"/>
              </a:rPr>
              <a:t>示</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5218" y="1733266"/>
            <a:ext cx="10126639" cy="369332"/>
          </a:xfrm>
          <a:prstGeom prst="rect">
            <a:avLst/>
          </a:prstGeom>
          <a:noFill/>
        </p:spPr>
        <p:txBody>
          <a:bodyPr wrap="square" rtlCol="0">
            <a:spAutoFit/>
          </a:bodyPr>
          <a:lstStyle/>
          <a:p>
            <a:endParaRPr lang="zh-CN" altLang="en-US"/>
          </a:p>
        </p:txBody>
      </p:sp>
      <p:pic>
        <p:nvPicPr>
          <p:cNvPr id="2" name="图片 1"/>
          <p:cNvPicPr>
            <a:picLocks noChangeAspect="1"/>
          </p:cNvPicPr>
          <p:nvPr/>
        </p:nvPicPr>
        <p:blipFill>
          <a:blip r:embed="rId3"/>
          <a:stretch>
            <a:fillRect/>
          </a:stretch>
        </p:blipFill>
        <p:spPr>
          <a:xfrm>
            <a:off x="2341160" y="1733266"/>
            <a:ext cx="8021528" cy="4213452"/>
          </a:xfrm>
          <a:prstGeom prst="rect">
            <a:avLst/>
          </a:prstGeom>
        </p:spPr>
      </p:pic>
    </p:spTree>
    <p:extLst>
      <p:ext uri="{BB962C8B-B14F-4D97-AF65-F5344CB8AC3E}">
        <p14:creationId xmlns:p14="http://schemas.microsoft.com/office/powerpoint/2010/main" val="56434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4424734"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测试</a:t>
            </a:r>
            <a:r>
              <a:rPr lang="zh-CN" altLang="en-US" sz="2800">
                <a:solidFill>
                  <a:schemeClr val="tx1">
                    <a:lumMod val="85000"/>
                    <a:lumOff val="15000"/>
                  </a:schemeClr>
                </a:solidFill>
                <a:cs typeface="+mn-ea"/>
                <a:sym typeface="+mn-lt"/>
              </a:rPr>
              <a:t>展</a:t>
            </a:r>
            <a:r>
              <a:rPr lang="zh-CN" altLang="en-US" sz="2800" smtClean="0">
                <a:solidFill>
                  <a:schemeClr val="tx1">
                    <a:lumMod val="85000"/>
                    <a:lumOff val="15000"/>
                  </a:schemeClr>
                </a:solidFill>
                <a:cs typeface="+mn-ea"/>
                <a:sym typeface="+mn-lt"/>
              </a:rPr>
              <a:t>示</a:t>
            </a:r>
            <a:endParaRPr lang="zh-CN" altLang="en-US" sz="2800" dirty="0">
              <a:solidFill>
                <a:schemeClr val="tx1">
                  <a:lumMod val="85000"/>
                  <a:lumOff val="15000"/>
                </a:schemeClr>
              </a:solidFill>
              <a:cs typeface="+mn-ea"/>
              <a:sym typeface="+mn-lt"/>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05218" y="1733266"/>
            <a:ext cx="10126639" cy="369332"/>
          </a:xfrm>
          <a:prstGeom prst="rect">
            <a:avLst/>
          </a:prstGeom>
          <a:noFill/>
        </p:spPr>
        <p:txBody>
          <a:bodyPr wrap="square" rtlCol="0">
            <a:spAutoFit/>
          </a:bodyPr>
          <a:lstStyle/>
          <a:p>
            <a:endParaRPr lang="zh-CN" altLang="en-US"/>
          </a:p>
        </p:txBody>
      </p:sp>
      <p:pic>
        <p:nvPicPr>
          <p:cNvPr id="2" name="图片 1"/>
          <p:cNvPicPr>
            <a:picLocks noChangeAspect="1"/>
          </p:cNvPicPr>
          <p:nvPr/>
        </p:nvPicPr>
        <p:blipFill>
          <a:blip r:embed="rId3"/>
          <a:stretch>
            <a:fillRect/>
          </a:stretch>
        </p:blipFill>
        <p:spPr>
          <a:xfrm>
            <a:off x="1573393" y="1593397"/>
            <a:ext cx="11450829" cy="4219574"/>
          </a:xfrm>
          <a:prstGeom prst="rect">
            <a:avLst/>
          </a:prstGeom>
        </p:spPr>
      </p:pic>
    </p:spTree>
    <p:extLst>
      <p:ext uri="{BB962C8B-B14F-4D97-AF65-F5344CB8AC3E}">
        <p14:creationId xmlns:p14="http://schemas.microsoft.com/office/powerpoint/2010/main" val="30725726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45805"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9984658"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圆角矩形 7"/>
          <p:cNvSpPr/>
          <p:nvPr/>
        </p:nvSpPr>
        <p:spPr>
          <a:xfrm>
            <a:off x="403122" y="405580"/>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2718927" y="2080651"/>
            <a:ext cx="6754146" cy="830997"/>
          </a:xfrm>
          <a:prstGeom prst="rect">
            <a:avLst/>
          </a:prstGeom>
          <a:noFill/>
        </p:spPr>
        <p:txBody>
          <a:bodyPr wrap="square" rtlCol="0">
            <a:spAutoFit/>
          </a:bodyPr>
          <a:lstStyle/>
          <a:p>
            <a:pPr algn="dist"/>
            <a:r>
              <a:rPr lang="zh-CN" altLang="en-US" sz="4800">
                <a:solidFill>
                  <a:srgbClr val="1C4885"/>
                </a:solidFill>
                <a:cs typeface="+mn-ea"/>
                <a:sym typeface="+mn-lt"/>
              </a:rPr>
              <a:t>感谢观看</a:t>
            </a:r>
            <a:endParaRPr lang="zh-CN" altLang="en-US" sz="4800" dirty="0">
              <a:solidFill>
                <a:srgbClr val="1C4885"/>
              </a:solidFill>
              <a:cs typeface="+mn-ea"/>
              <a:sym typeface="+mn-lt"/>
            </a:endParaRPr>
          </a:p>
        </p:txBody>
      </p:sp>
      <p:cxnSp>
        <p:nvCxnSpPr>
          <p:cNvPr id="11" name="直接连接符 10"/>
          <p:cNvCxnSpPr/>
          <p:nvPr/>
        </p:nvCxnSpPr>
        <p:spPr>
          <a:xfrm>
            <a:off x="5401597" y="3738717"/>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718928" y="2827444"/>
            <a:ext cx="6754145" cy="369332"/>
          </a:xfrm>
          <a:prstGeom prst="rect">
            <a:avLst/>
          </a:prstGeom>
          <a:noFill/>
        </p:spPr>
        <p:txBody>
          <a:bodyPr wrap="square" rtlCol="0">
            <a:spAutoFit/>
          </a:bodyPr>
          <a:lstStyle/>
          <a:p>
            <a:pPr algn="dist"/>
            <a:r>
              <a:rPr lang="en-US" altLang="zh-CN" dirty="0">
                <a:solidFill>
                  <a:srgbClr val="1C4885"/>
                </a:solidFill>
                <a:cs typeface="+mn-ea"/>
                <a:sym typeface="+mn-lt"/>
              </a:rPr>
              <a:t>BLUE THESIS PROPOSAL TEMPLATE</a:t>
            </a:r>
            <a:endParaRPr lang="zh-CN" altLang="en-US" dirty="0">
              <a:solidFill>
                <a:srgbClr val="1C4885"/>
              </a:solidFill>
              <a:cs typeface="+mn-ea"/>
              <a:sym typeface="+mn-lt"/>
            </a:endParaRPr>
          </a:p>
        </p:txBody>
      </p:sp>
    </p:spTree>
    <p:extLst>
      <p:ext uri="{BB962C8B-B14F-4D97-AF65-F5344CB8AC3E}">
        <p14:creationId xmlns:p14="http://schemas.microsoft.com/office/powerpoint/2010/main" val="57088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88709" y="5737122"/>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5804" y="294968"/>
            <a:ext cx="3957485" cy="825909"/>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77013" y="449825"/>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cs typeface="+mn-ea"/>
                <a:sym typeface="+mn-lt"/>
              </a:rPr>
              <a:t>目录</a:t>
            </a: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cs typeface="+mn-ea"/>
                <a:sym typeface="+mn-lt"/>
              </a:rPr>
              <a:t>CONTENT</a:t>
            </a:r>
            <a:endParaRPr lang="zh-CN" altLang="en-US" sz="2000" dirty="0">
              <a:solidFill>
                <a:srgbClr val="1C4885"/>
              </a:solidFill>
              <a:cs typeface="+mn-ea"/>
              <a:sym typeface="+mn-lt"/>
            </a:endParaRPr>
          </a:p>
        </p:txBody>
      </p:sp>
      <p:sp>
        <p:nvSpPr>
          <p:cNvPr id="9" name="椭圆 8"/>
          <p:cNvSpPr/>
          <p:nvPr/>
        </p:nvSpPr>
        <p:spPr>
          <a:xfrm>
            <a:off x="1908283"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01</a:t>
            </a:r>
            <a:endParaRPr lang="zh-CN" altLang="en-US" sz="1200" b="1" dirty="0">
              <a:solidFill>
                <a:schemeClr val="bg1"/>
              </a:solidFill>
              <a:cs typeface="+mn-ea"/>
              <a:sym typeface="+mn-lt"/>
            </a:endParaRPr>
          </a:p>
        </p:txBody>
      </p:sp>
      <p:sp>
        <p:nvSpPr>
          <p:cNvPr id="10" name="文本框 9"/>
          <p:cNvSpPr txBox="1"/>
          <p:nvPr/>
        </p:nvSpPr>
        <p:spPr>
          <a:xfrm>
            <a:off x="2672779" y="3105175"/>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研究背景及意义</a:t>
            </a:r>
          </a:p>
        </p:txBody>
      </p:sp>
      <p:sp>
        <p:nvSpPr>
          <p:cNvPr id="12" name="椭圆 11"/>
          <p:cNvSpPr/>
          <p:nvPr/>
        </p:nvSpPr>
        <p:spPr>
          <a:xfrm>
            <a:off x="6495346" y="311251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02</a:t>
            </a:r>
            <a:endParaRPr lang="zh-CN" altLang="en-US" sz="1200" b="1" dirty="0">
              <a:solidFill>
                <a:schemeClr val="bg1"/>
              </a:solidFill>
              <a:cs typeface="+mn-ea"/>
              <a:sym typeface="+mn-lt"/>
            </a:endParaRPr>
          </a:p>
        </p:txBody>
      </p:sp>
      <p:sp>
        <p:nvSpPr>
          <p:cNvPr id="13" name="文本框 12"/>
          <p:cNvSpPr txBox="1"/>
          <p:nvPr/>
        </p:nvSpPr>
        <p:spPr>
          <a:xfrm>
            <a:off x="7259842" y="3105175"/>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相关技术介绍</a:t>
            </a:r>
          </a:p>
        </p:txBody>
      </p:sp>
      <p:sp>
        <p:nvSpPr>
          <p:cNvPr id="15" name="椭圆 14"/>
          <p:cNvSpPr/>
          <p:nvPr/>
        </p:nvSpPr>
        <p:spPr>
          <a:xfrm>
            <a:off x="1908283"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03</a:t>
            </a:r>
            <a:endParaRPr lang="zh-CN" altLang="en-US" sz="1200" b="1" dirty="0">
              <a:solidFill>
                <a:schemeClr val="bg1"/>
              </a:solidFill>
              <a:cs typeface="+mn-ea"/>
              <a:sym typeface="+mn-lt"/>
            </a:endParaRPr>
          </a:p>
        </p:txBody>
      </p:sp>
      <p:sp>
        <p:nvSpPr>
          <p:cNvPr id="16" name="文本框 15"/>
          <p:cNvSpPr txBox="1"/>
          <p:nvPr/>
        </p:nvSpPr>
        <p:spPr>
          <a:xfrm>
            <a:off x="2672779" y="4347913"/>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需求分析</a:t>
            </a:r>
          </a:p>
        </p:txBody>
      </p:sp>
      <p:sp>
        <p:nvSpPr>
          <p:cNvPr id="18" name="椭圆 17"/>
          <p:cNvSpPr/>
          <p:nvPr/>
        </p:nvSpPr>
        <p:spPr>
          <a:xfrm>
            <a:off x="6495346" y="4355250"/>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04</a:t>
            </a:r>
            <a:endParaRPr lang="zh-CN" altLang="en-US" sz="1200" b="1" dirty="0">
              <a:solidFill>
                <a:schemeClr val="bg1"/>
              </a:solidFill>
              <a:cs typeface="+mn-ea"/>
              <a:sym typeface="+mn-lt"/>
            </a:endParaRPr>
          </a:p>
        </p:txBody>
      </p:sp>
      <p:sp>
        <p:nvSpPr>
          <p:cNvPr id="20" name="文本框 19"/>
          <p:cNvSpPr txBox="1"/>
          <p:nvPr/>
        </p:nvSpPr>
        <p:spPr>
          <a:xfrm>
            <a:off x="7259842" y="4347913"/>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系统设计</a:t>
            </a:r>
          </a:p>
        </p:txBody>
      </p:sp>
      <p:sp>
        <p:nvSpPr>
          <p:cNvPr id="22" name="椭圆 21"/>
          <p:cNvSpPr/>
          <p:nvPr/>
        </p:nvSpPr>
        <p:spPr>
          <a:xfrm>
            <a:off x="1924206" y="540840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05</a:t>
            </a:r>
            <a:endParaRPr lang="zh-CN" altLang="en-US" b="1" dirty="0">
              <a:solidFill>
                <a:schemeClr val="bg1"/>
              </a:solidFill>
              <a:cs typeface="+mn-ea"/>
              <a:sym typeface="+mn-lt"/>
            </a:endParaRPr>
          </a:p>
        </p:txBody>
      </p:sp>
      <p:sp>
        <p:nvSpPr>
          <p:cNvPr id="25" name="文本框 15"/>
          <p:cNvSpPr txBox="1"/>
          <p:nvPr/>
        </p:nvSpPr>
        <p:spPr>
          <a:xfrm>
            <a:off x="2661405" y="5455657"/>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实现效果</a:t>
            </a:r>
          </a:p>
        </p:txBody>
      </p:sp>
      <p:sp>
        <p:nvSpPr>
          <p:cNvPr id="21" name="椭圆 20">
            <a:extLst>
              <a:ext uri="{FF2B5EF4-FFF2-40B4-BE49-F238E27FC236}">
                <a16:creationId xmlns:a16="http://schemas.microsoft.com/office/drawing/2014/main" id="{23BC1885-FFC2-7A70-FF93-E6B94AAB958F}"/>
              </a:ext>
            </a:extLst>
          </p:cNvPr>
          <p:cNvSpPr/>
          <p:nvPr/>
        </p:nvSpPr>
        <p:spPr>
          <a:xfrm>
            <a:off x="6488930" y="5434769"/>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06</a:t>
            </a:r>
            <a:endParaRPr lang="zh-CN" altLang="en-US" b="1" dirty="0">
              <a:solidFill>
                <a:schemeClr val="bg1"/>
              </a:solidFill>
              <a:cs typeface="+mn-ea"/>
              <a:sym typeface="+mn-lt"/>
            </a:endParaRPr>
          </a:p>
        </p:txBody>
      </p:sp>
      <p:sp>
        <p:nvSpPr>
          <p:cNvPr id="23" name="文本框 22">
            <a:extLst>
              <a:ext uri="{FF2B5EF4-FFF2-40B4-BE49-F238E27FC236}">
                <a16:creationId xmlns:a16="http://schemas.microsoft.com/office/drawing/2014/main" id="{B4151668-48E4-9C69-64B4-6B67A830E229}"/>
              </a:ext>
            </a:extLst>
          </p:cNvPr>
          <p:cNvSpPr txBox="1"/>
          <p:nvPr/>
        </p:nvSpPr>
        <p:spPr>
          <a:xfrm>
            <a:off x="7259842" y="5499456"/>
            <a:ext cx="3701845" cy="461665"/>
          </a:xfrm>
          <a:prstGeom prst="rect">
            <a:avLst/>
          </a:prstGeom>
          <a:noFill/>
        </p:spPr>
        <p:txBody>
          <a:bodyPr wrap="square" rtlCol="0">
            <a:spAutoFit/>
          </a:bodyPr>
          <a:lstStyle/>
          <a:p>
            <a:pPr algn="dist"/>
            <a:r>
              <a:rPr lang="zh-CN" altLang="en-US" sz="2400" dirty="0">
                <a:solidFill>
                  <a:srgbClr val="1C4885"/>
                </a:solidFill>
                <a:cs typeface="+mn-ea"/>
                <a:sym typeface="+mn-lt"/>
              </a:rPr>
              <a:t>测试结果</a:t>
            </a:r>
          </a:p>
        </p:txBody>
      </p:sp>
    </p:spTree>
    <p:extLst>
      <p:ext uri="{BB962C8B-B14F-4D97-AF65-F5344CB8AC3E}">
        <p14:creationId xmlns:p14="http://schemas.microsoft.com/office/powerpoint/2010/main" val="2602993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1</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研究背景及意义</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97632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652" y="409927"/>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选题背景</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291618" y="1660621"/>
            <a:ext cx="4735773" cy="44535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文本框 42"/>
          <p:cNvSpPr txBox="1"/>
          <p:nvPr/>
        </p:nvSpPr>
        <p:spPr>
          <a:xfrm>
            <a:off x="6426244" y="1728538"/>
            <a:ext cx="4491964" cy="3970318"/>
          </a:xfrm>
          <a:prstGeom prst="rect">
            <a:avLst/>
          </a:prstGeom>
          <a:noFill/>
        </p:spPr>
        <p:txBody>
          <a:bodyPr wrap="square" rtlCol="0">
            <a:spAutoFit/>
          </a:bodyPr>
          <a:lstStyle/>
          <a:p>
            <a:r>
              <a:rPr lang="zh-CN" altLang="zh-CN"/>
              <a:t>随着全球信息化的发展，各行各业都相继进入了互联网</a:t>
            </a:r>
            <a:r>
              <a:rPr lang="en-US" altLang="zh-CN"/>
              <a:t>+</a:t>
            </a:r>
            <a:r>
              <a:rPr lang="zh-CN" altLang="zh-CN"/>
              <a:t>的新时代，传统的经营模式与管理水平已经不能满足企业经营的需要，智慧停车场、智能员工管理系统、智慧城市……无不展示这信息化改革的优越性，无论是网络购物或是在线点单，都意味着信息化带给人民群众五一伦比的新奇购物体验，这都推动了传统行业向智慧型、高新型管理方式的改变。新世纪信息化的推进改变了人民群众的生活方式，企业员工管理系统也因此获得了技术上改革的前提条件。利用现金的信息化手段，来进行管理方式的变革，对于我国的企业来说，既是机遇，也是挑</a:t>
            </a:r>
            <a:r>
              <a:rPr lang="zh-CN" altLang="zh-CN"/>
              <a:t>战</a:t>
            </a:r>
            <a:r>
              <a:rPr lang="en-US" altLang="zh-CN" baseline="30000" smtClean="0"/>
              <a:t>[</a:t>
            </a:r>
            <a:r>
              <a:rPr lang="zh-CN" altLang="zh-CN" smtClean="0"/>
              <a:t>。</a:t>
            </a:r>
            <a:endParaRPr lang="zh-CN" altLang="zh-CN"/>
          </a:p>
        </p:txBody>
      </p:sp>
      <p:pic>
        <p:nvPicPr>
          <p:cNvPr id="46" name="图片 4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3965" y="1682311"/>
            <a:ext cx="4742436" cy="4078007"/>
          </a:xfrm>
          <a:prstGeom prst="rect">
            <a:avLst/>
          </a:prstGeom>
        </p:spPr>
      </p:pic>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6413" y="489751"/>
            <a:ext cx="2839450" cy="523220"/>
          </a:xfrm>
          <a:prstGeom prst="rect">
            <a:avLst/>
          </a:prstGeom>
          <a:noFill/>
        </p:spPr>
        <p:txBody>
          <a:bodyPr wrap="square" rtlCol="0">
            <a:spAutoFit/>
          </a:bodyPr>
          <a:lstStyle/>
          <a:p>
            <a:pPr algn="ctr"/>
            <a:r>
              <a:rPr lang="zh-CN" altLang="en-US" sz="2800" dirty="0">
                <a:solidFill>
                  <a:schemeClr val="tx1">
                    <a:lumMod val="85000"/>
                    <a:lumOff val="15000"/>
                  </a:schemeClr>
                </a:solidFill>
                <a:cs typeface="+mn-ea"/>
                <a:sym typeface="+mn-lt"/>
              </a:rPr>
              <a:t>国内外研究现状</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82388" y="1182950"/>
            <a:ext cx="10836322" cy="47811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42"/>
          <p:cNvSpPr txBox="1"/>
          <p:nvPr/>
        </p:nvSpPr>
        <p:spPr>
          <a:xfrm>
            <a:off x="939844" y="1264514"/>
            <a:ext cx="10169434" cy="1938992"/>
          </a:xfrm>
          <a:prstGeom prst="rect">
            <a:avLst/>
          </a:prstGeom>
          <a:noFill/>
        </p:spPr>
        <p:txBody>
          <a:bodyPr wrap="square" rtlCol="0">
            <a:spAutoFit/>
          </a:bodyPr>
          <a:lstStyle/>
          <a:p>
            <a:r>
              <a:rPr lang="zh-CN" altLang="zh-CN" sz="2400"/>
              <a:t>企业员工管理系统，顾名思义对企业名下所属员工统一管理的信息化系统。国内外各式各样的公司，各种各样的项目管理系统都不尽相同。目前国内比较流行的企业员工管理系统 有钉钉、企业微信、扶摇等公共的系统，各个大型企业也会自行开发相关的内部</a:t>
            </a:r>
            <a:r>
              <a:rPr lang="en-US" altLang="zh-CN" sz="2400"/>
              <a:t>OA</a:t>
            </a:r>
            <a:r>
              <a:rPr lang="zh-CN" altLang="zh-CN" sz="2400"/>
              <a:t>来进行员工的管理，主要的功能有打卡、考勤、入职离职的管理等。</a:t>
            </a:r>
          </a:p>
        </p:txBody>
      </p:sp>
      <p:sp>
        <p:nvSpPr>
          <p:cNvPr id="2" name="文本框 42">
            <a:extLst>
              <a:ext uri="{FF2B5EF4-FFF2-40B4-BE49-F238E27FC236}">
                <a16:creationId xmlns:a16="http://schemas.microsoft.com/office/drawing/2014/main" id="{25FC0B45-770D-37FE-AF22-199A9702BF4A}"/>
              </a:ext>
            </a:extLst>
          </p:cNvPr>
          <p:cNvSpPr txBox="1"/>
          <p:nvPr/>
        </p:nvSpPr>
        <p:spPr>
          <a:xfrm>
            <a:off x="939844" y="3573511"/>
            <a:ext cx="10169434" cy="2308324"/>
          </a:xfrm>
          <a:prstGeom prst="rect">
            <a:avLst/>
          </a:prstGeom>
          <a:noFill/>
        </p:spPr>
        <p:txBody>
          <a:bodyPr wrap="square" rtlCol="0">
            <a:spAutoFit/>
          </a:bodyPr>
          <a:lstStyle/>
          <a:p>
            <a:r>
              <a:rPr lang="zh-CN" altLang="zh-CN" sz="2400"/>
              <a:t>欧美等发达国家的企业相关管理方式较为先进，“百年企业”众多，甚至可以追溯到第一次工业革命前后。较为深远的企业发展历史诞生了较为先进的企业管理方式，国外的企业率先提出了顾客至上的理念，相关的经营水平较高，在企业管理方面，欧美等发达国家重视企业员工的管理水平，率先提出了优待员工，股权激励、良好的工作与福利等，激发员工主观能动性，发展程度较高，很多先进的理念是值得深入研究和学</a:t>
            </a:r>
            <a:r>
              <a:rPr lang="zh-CN" altLang="zh-CN" sz="2400"/>
              <a:t>习</a:t>
            </a:r>
            <a:r>
              <a:rPr lang="zh-CN" altLang="zh-CN" sz="2400" smtClean="0"/>
              <a:t>的。</a:t>
            </a:r>
            <a:endParaRPr lang="zh-CN" altLang="zh-CN" sz="2400"/>
          </a:p>
        </p:txBody>
      </p:sp>
    </p:spTree>
    <p:extLst>
      <p:ext uri="{BB962C8B-B14F-4D97-AF65-F5344CB8AC3E}">
        <p14:creationId xmlns:p14="http://schemas.microsoft.com/office/powerpoint/2010/main" val="2628810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2</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相关技术介绍</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528720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技术优点</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rot="2700000">
            <a:off x="4328549" y="1982173"/>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9" name="椭圆 8"/>
          <p:cNvSpPr/>
          <p:nvPr/>
        </p:nvSpPr>
        <p:spPr>
          <a:xfrm rot="2700000">
            <a:off x="4328549" y="3329211"/>
            <a:ext cx="1578077" cy="1578077"/>
          </a:xfrm>
          <a:prstGeom prst="ellipse">
            <a:avLst/>
          </a:pr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0" name="任意多边形 9"/>
          <p:cNvSpPr/>
          <p:nvPr/>
        </p:nvSpPr>
        <p:spPr>
          <a:xfrm rot="2700000">
            <a:off x="5675586" y="3329210"/>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1" name="任意多边形 10"/>
          <p:cNvSpPr/>
          <p:nvPr/>
        </p:nvSpPr>
        <p:spPr>
          <a:xfrm rot="2700000">
            <a:off x="5675586" y="1982172"/>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rgbClr val="1C4885"/>
          </a:solidFill>
          <a:ln w="508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2" name="文本框 11"/>
          <p:cNvSpPr txBox="1"/>
          <p:nvPr/>
        </p:nvSpPr>
        <p:spPr>
          <a:xfrm>
            <a:off x="1720188" y="2351679"/>
            <a:ext cx="2225040" cy="369332"/>
          </a:xfrm>
          <a:prstGeom prst="rect">
            <a:avLst/>
          </a:prstGeom>
          <a:noFill/>
          <a:effectLst/>
        </p:spPr>
        <p:txBody>
          <a:bodyPr wrap="square" rtlCol="0">
            <a:spAutoFit/>
          </a:bodyPr>
          <a:lstStyle/>
          <a:p>
            <a:pPr algn="r"/>
            <a:r>
              <a:rPr lang="en-US" altLang="zh-CN" dirty="0">
                <a:solidFill>
                  <a:schemeClr val="tx1">
                    <a:lumMod val="75000"/>
                    <a:lumOff val="25000"/>
                  </a:schemeClr>
                </a:solidFill>
                <a:cs typeface="+mn-ea"/>
                <a:sym typeface="+mn-lt"/>
              </a:rPr>
              <a:t>JAVA</a:t>
            </a:r>
            <a:endParaRPr lang="zh-CN" altLang="en-US" dirty="0">
              <a:solidFill>
                <a:schemeClr val="tx1">
                  <a:lumMod val="75000"/>
                  <a:lumOff val="25000"/>
                </a:schemeClr>
              </a:solidFill>
              <a:cs typeface="+mn-ea"/>
              <a:sym typeface="+mn-lt"/>
            </a:endParaRPr>
          </a:p>
        </p:txBody>
      </p:sp>
      <p:pic>
        <p:nvPicPr>
          <p:cNvPr id="20" name="图片 1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62476" y="2516100"/>
            <a:ext cx="510223" cy="510223"/>
          </a:xfrm>
          <a:prstGeom prst="rect">
            <a:avLst/>
          </a:prstGeom>
        </p:spPr>
      </p:pic>
      <p:pic>
        <p:nvPicPr>
          <p:cNvPr id="21" name="图片 2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09514" y="2516100"/>
            <a:ext cx="510223" cy="510223"/>
          </a:xfrm>
          <a:prstGeom prst="rect">
            <a:avLst/>
          </a:prstGeom>
        </p:spPr>
      </p:pic>
      <p:pic>
        <p:nvPicPr>
          <p:cNvPr id="22" name="图片 2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862476" y="3863138"/>
            <a:ext cx="510223" cy="510223"/>
          </a:xfrm>
          <a:prstGeom prst="rect">
            <a:avLst/>
          </a:prstGeom>
        </p:spPr>
      </p:pic>
      <p:pic>
        <p:nvPicPr>
          <p:cNvPr id="23" name="图片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209514" y="3863138"/>
            <a:ext cx="510223" cy="510223"/>
          </a:xfrm>
          <a:prstGeom prst="rect">
            <a:avLst/>
          </a:prstGeom>
        </p:spPr>
      </p:pic>
      <p:sp>
        <p:nvSpPr>
          <p:cNvPr id="25" name="文本框 11"/>
          <p:cNvSpPr txBox="1"/>
          <p:nvPr/>
        </p:nvSpPr>
        <p:spPr>
          <a:xfrm>
            <a:off x="1752032" y="3857479"/>
            <a:ext cx="2225040" cy="369332"/>
          </a:xfrm>
          <a:prstGeom prst="rect">
            <a:avLst/>
          </a:prstGeom>
          <a:noFill/>
          <a:effectLst/>
        </p:spPr>
        <p:txBody>
          <a:bodyPr wrap="square" rtlCol="0">
            <a:spAutoFit/>
          </a:bodyPr>
          <a:lstStyle/>
          <a:p>
            <a:pPr algn="r"/>
            <a:r>
              <a:rPr lang="en-US" altLang="zh-CN" dirty="0" err="1">
                <a:solidFill>
                  <a:schemeClr val="tx1">
                    <a:lumMod val="75000"/>
                    <a:lumOff val="25000"/>
                  </a:schemeClr>
                </a:solidFill>
                <a:cs typeface="+mn-ea"/>
                <a:sym typeface="+mn-lt"/>
              </a:rPr>
              <a:t>Mysql</a:t>
            </a:r>
            <a:r>
              <a:rPr lang="zh-CN" altLang="en-US" dirty="0">
                <a:solidFill>
                  <a:schemeClr val="tx1">
                    <a:lumMod val="75000"/>
                    <a:lumOff val="25000"/>
                  </a:schemeClr>
                </a:solidFill>
                <a:cs typeface="+mn-ea"/>
                <a:sym typeface="+mn-lt"/>
              </a:rPr>
              <a:t> </a:t>
            </a:r>
          </a:p>
        </p:txBody>
      </p:sp>
      <p:sp>
        <p:nvSpPr>
          <p:cNvPr id="26" name="文本框 11"/>
          <p:cNvSpPr txBox="1"/>
          <p:nvPr/>
        </p:nvSpPr>
        <p:spPr>
          <a:xfrm>
            <a:off x="7195508" y="3887081"/>
            <a:ext cx="2225040" cy="646331"/>
          </a:xfrm>
          <a:prstGeom prst="rect">
            <a:avLst/>
          </a:prstGeom>
          <a:noFill/>
          <a:effectLst/>
        </p:spPr>
        <p:txBody>
          <a:bodyPr wrap="square" rtlCol="0">
            <a:spAutoFit/>
          </a:bodyPr>
          <a:lstStyle/>
          <a:p>
            <a:pPr algn="r"/>
            <a:r>
              <a:rPr lang="en-US" altLang="zh-CN" dirty="0" err="1">
                <a:solidFill>
                  <a:schemeClr val="tx1">
                    <a:lumMod val="75000"/>
                    <a:lumOff val="25000"/>
                  </a:schemeClr>
                </a:solidFill>
                <a:cs typeface="+mn-ea"/>
                <a:sym typeface="+mn-lt"/>
              </a:rPr>
              <a:t>Spinrg+SpirngMVC+mybatis</a:t>
            </a:r>
            <a:endParaRPr lang="zh-CN" altLang="en-US" dirty="0">
              <a:solidFill>
                <a:schemeClr val="tx1">
                  <a:lumMod val="75000"/>
                  <a:lumOff val="25000"/>
                </a:schemeClr>
              </a:solidFill>
              <a:cs typeface="+mn-ea"/>
              <a:sym typeface="+mn-lt"/>
            </a:endParaRPr>
          </a:p>
        </p:txBody>
      </p:sp>
      <p:sp>
        <p:nvSpPr>
          <p:cNvPr id="27" name="文本框 11"/>
          <p:cNvSpPr txBox="1"/>
          <p:nvPr/>
        </p:nvSpPr>
        <p:spPr>
          <a:xfrm>
            <a:off x="7070272" y="2331433"/>
            <a:ext cx="2225040" cy="369332"/>
          </a:xfrm>
          <a:prstGeom prst="rect">
            <a:avLst/>
          </a:prstGeom>
          <a:noFill/>
          <a:effectLst/>
        </p:spPr>
        <p:txBody>
          <a:bodyPr wrap="square" rtlCol="0">
            <a:spAutoFit/>
          </a:bodyPr>
          <a:lstStyle/>
          <a:p>
            <a:pPr algn="r"/>
            <a:r>
              <a:rPr lang="en-US" altLang="zh-CN" dirty="0">
                <a:solidFill>
                  <a:schemeClr val="tx1">
                    <a:lumMod val="75000"/>
                    <a:lumOff val="25000"/>
                  </a:schemeClr>
                </a:solidFill>
                <a:cs typeface="+mn-ea"/>
                <a:sym typeface="+mn-lt"/>
              </a:rPr>
              <a:t>B/S</a:t>
            </a:r>
            <a:r>
              <a:rPr lang="zh-CN" altLang="en-US" dirty="0">
                <a:solidFill>
                  <a:schemeClr val="tx1">
                    <a:lumMod val="75000"/>
                    <a:lumOff val="25000"/>
                  </a:schemeClr>
                </a:solidFill>
                <a:cs typeface="+mn-ea"/>
                <a:sym typeface="+mn-lt"/>
              </a:rPr>
              <a:t>架构</a:t>
            </a:r>
          </a:p>
        </p:txBody>
      </p:sp>
      <p:sp>
        <p:nvSpPr>
          <p:cNvPr id="2" name="矩形 1">
            <a:extLst>
              <a:ext uri="{FF2B5EF4-FFF2-40B4-BE49-F238E27FC236}">
                <a16:creationId xmlns:a16="http://schemas.microsoft.com/office/drawing/2014/main" id="{DD7BFCCD-EA4B-C3C5-439C-85F222BE8E53}"/>
              </a:ext>
            </a:extLst>
          </p:cNvPr>
          <p:cNvSpPr/>
          <p:nvPr/>
        </p:nvSpPr>
        <p:spPr>
          <a:xfrm>
            <a:off x="641897" y="2088982"/>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面向对象，</a:t>
            </a:r>
            <a:r>
              <a:rPr lang="en-US" altLang="zh-CN" dirty="0">
                <a:solidFill>
                  <a:schemeClr val="tx1">
                    <a:lumMod val="95000"/>
                    <a:lumOff val="5000"/>
                  </a:schemeClr>
                </a:solidFill>
                <a:cs typeface="+mn-ea"/>
                <a:sym typeface="+mn-lt"/>
              </a:rPr>
              <a:t>MVC</a:t>
            </a:r>
            <a:r>
              <a:rPr lang="zh-CN" altLang="en-US" dirty="0">
                <a:solidFill>
                  <a:schemeClr val="tx1">
                    <a:lumMod val="95000"/>
                    <a:lumOff val="5000"/>
                  </a:schemeClr>
                </a:solidFill>
                <a:cs typeface="+mn-ea"/>
                <a:sym typeface="+mn-lt"/>
              </a:rPr>
              <a:t>分层，语言简洁清晰</a:t>
            </a:r>
          </a:p>
        </p:txBody>
      </p:sp>
      <p:sp>
        <p:nvSpPr>
          <p:cNvPr id="3" name="矩形 2">
            <a:extLst>
              <a:ext uri="{FF2B5EF4-FFF2-40B4-BE49-F238E27FC236}">
                <a16:creationId xmlns:a16="http://schemas.microsoft.com/office/drawing/2014/main" id="{ECC8F2CA-D976-D75A-ABCE-C5E6EFE71A0A}"/>
              </a:ext>
            </a:extLst>
          </p:cNvPr>
          <p:cNvSpPr/>
          <p:nvPr/>
        </p:nvSpPr>
        <p:spPr>
          <a:xfrm>
            <a:off x="626055" y="3586376"/>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开源数据库，体积小易安装，全免费，功能强大，运行稳定</a:t>
            </a:r>
          </a:p>
        </p:txBody>
      </p:sp>
      <p:sp>
        <p:nvSpPr>
          <p:cNvPr id="5" name="矩形 4">
            <a:extLst>
              <a:ext uri="{FF2B5EF4-FFF2-40B4-BE49-F238E27FC236}">
                <a16:creationId xmlns:a16="http://schemas.microsoft.com/office/drawing/2014/main" id="{835EECD9-7254-ACB9-48F4-755E1D326C71}"/>
              </a:ext>
            </a:extLst>
          </p:cNvPr>
          <p:cNvSpPr/>
          <p:nvPr/>
        </p:nvSpPr>
        <p:spPr>
          <a:xfrm>
            <a:off x="9396871" y="2114786"/>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前端在浏览器使用，程序在客户端，便于客户访问使用</a:t>
            </a:r>
          </a:p>
        </p:txBody>
      </p:sp>
      <p:sp>
        <p:nvSpPr>
          <p:cNvPr id="7" name="矩形 6">
            <a:extLst>
              <a:ext uri="{FF2B5EF4-FFF2-40B4-BE49-F238E27FC236}">
                <a16:creationId xmlns:a16="http://schemas.microsoft.com/office/drawing/2014/main" id="{6CC00465-D504-5C64-FFC2-248BCD6B82B2}"/>
              </a:ext>
            </a:extLst>
          </p:cNvPr>
          <p:cNvSpPr/>
          <p:nvPr/>
        </p:nvSpPr>
        <p:spPr>
          <a:xfrm>
            <a:off x="9420548" y="3586376"/>
            <a:ext cx="2453384" cy="9115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cs typeface="+mn-ea"/>
                <a:sym typeface="+mn-lt"/>
              </a:rPr>
              <a:t>强大的框架，极大的方便了开发者编写代码</a:t>
            </a:r>
          </a:p>
        </p:txBody>
      </p:sp>
    </p:spTree>
    <p:extLst>
      <p:ext uri="{BB962C8B-B14F-4D97-AF65-F5344CB8AC3E}">
        <p14:creationId xmlns:p14="http://schemas.microsoft.com/office/powerpoint/2010/main" val="2504478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5805" y="294968"/>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9984658" y="4866967"/>
            <a:ext cx="1961536" cy="1696064"/>
          </a:xfrm>
          <a:prstGeom prst="rect">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cs typeface="+mn-ea"/>
                <a:sym typeface="+mn-lt"/>
              </a:rPr>
              <a:t>3</a:t>
            </a:r>
            <a:endParaRPr lang="zh-CN" altLang="en-US" sz="13800" b="1" dirty="0">
              <a:solidFill>
                <a:schemeClr val="bg1"/>
              </a:solidFill>
              <a:cs typeface="+mn-ea"/>
              <a:sym typeface="+mn-lt"/>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dist"/>
            <a:r>
              <a:rPr lang="zh-CN" altLang="en-US" sz="4400" dirty="0">
                <a:solidFill>
                  <a:srgbClr val="1C4885"/>
                </a:solidFill>
                <a:cs typeface="+mn-ea"/>
                <a:sym typeface="+mn-lt"/>
              </a:rPr>
              <a:t>需求分析</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347067" y="3674436"/>
            <a:ext cx="6301758" cy="584775"/>
          </a:xfrm>
          <a:prstGeom prst="rect">
            <a:avLst/>
          </a:prstGeom>
          <a:noFill/>
        </p:spPr>
        <p:txBody>
          <a:bodyPr wrap="square" rtlCol="0">
            <a:spAutoFit/>
          </a:bodyPr>
          <a:lstStyle/>
          <a:p>
            <a:pPr algn="ctr"/>
            <a:r>
              <a:rPr lang="en-US" altLang="zh-CN" sz="1600" dirty="0">
                <a:solidFill>
                  <a:schemeClr val="tx1">
                    <a:lumMod val="85000"/>
                    <a:lumOff val="15000"/>
                  </a:schemeClr>
                </a:solidFill>
                <a:cs typeface="+mn-ea"/>
                <a:sym typeface="+mn-lt"/>
              </a:rPr>
              <a:t>Life was like a box of chocolates, you never know what you’re go to get.</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329314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110536" y="2064773"/>
            <a:ext cx="5388077" cy="3451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904648" y="409927"/>
            <a:ext cx="2538453" cy="523220"/>
          </a:xfrm>
          <a:prstGeom prst="rect">
            <a:avLst/>
          </a:prstGeom>
          <a:noFill/>
        </p:spPr>
        <p:txBody>
          <a:bodyPr wrap="square" rtlCol="0">
            <a:spAutoFit/>
          </a:bodyPr>
          <a:lstStyle/>
          <a:p>
            <a:r>
              <a:rPr lang="zh-CN" altLang="en-US" sz="2800" dirty="0">
                <a:solidFill>
                  <a:schemeClr val="tx1">
                    <a:lumMod val="85000"/>
                    <a:lumOff val="15000"/>
                  </a:schemeClr>
                </a:solidFill>
                <a:cs typeface="+mn-ea"/>
                <a:sym typeface="+mn-lt"/>
              </a:rPr>
              <a:t>角色分析</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07923" y="2064774"/>
            <a:ext cx="5388077" cy="3451123"/>
          </a:xfrm>
          <a:prstGeom prst="rect">
            <a:avLst/>
          </a:prstGeom>
          <a:solidFill>
            <a:srgbClr val="1C48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224546" y="2417720"/>
            <a:ext cx="2864928" cy="461665"/>
          </a:xfrm>
          <a:prstGeom prst="rect">
            <a:avLst/>
          </a:prstGeom>
          <a:noFill/>
        </p:spPr>
        <p:txBody>
          <a:bodyPr wrap="square" rtlCol="0">
            <a:spAutoFit/>
          </a:bodyPr>
          <a:lstStyle/>
          <a:p>
            <a:r>
              <a:rPr lang="en-US" altLang="zh-CN" sz="2400" dirty="0">
                <a:solidFill>
                  <a:schemeClr val="bg1"/>
                </a:solidFill>
                <a:cs typeface="+mn-ea"/>
                <a:sym typeface="+mn-lt"/>
              </a:rPr>
              <a:t>1 </a:t>
            </a:r>
            <a:r>
              <a:rPr lang="zh-CN" altLang="en-US" sz="2400" dirty="0">
                <a:solidFill>
                  <a:schemeClr val="bg1"/>
                </a:solidFill>
                <a:cs typeface="+mn-ea"/>
                <a:sym typeface="+mn-lt"/>
              </a:rPr>
              <a:t>管理员  </a:t>
            </a:r>
          </a:p>
        </p:txBody>
      </p:sp>
      <p:cxnSp>
        <p:nvCxnSpPr>
          <p:cNvPr id="10" name="直接连接符 9"/>
          <p:cNvCxnSpPr/>
          <p:nvPr/>
        </p:nvCxnSpPr>
        <p:spPr>
          <a:xfrm>
            <a:off x="1362333" y="3112251"/>
            <a:ext cx="61630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755541" y="2417720"/>
            <a:ext cx="2864928" cy="461665"/>
          </a:xfrm>
          <a:prstGeom prst="rect">
            <a:avLst/>
          </a:prstGeom>
          <a:noFill/>
        </p:spPr>
        <p:txBody>
          <a:bodyPr wrap="square" rtlCol="0">
            <a:spAutoFit/>
          </a:bodyPr>
          <a:lstStyle/>
          <a:p>
            <a:r>
              <a:rPr lang="en-US" altLang="zh-CN" sz="2400">
                <a:solidFill>
                  <a:schemeClr val="tx1">
                    <a:lumMod val="75000"/>
                    <a:lumOff val="25000"/>
                  </a:schemeClr>
                </a:solidFill>
                <a:cs typeface="+mn-ea"/>
                <a:sym typeface="+mn-lt"/>
              </a:rPr>
              <a:t>2</a:t>
            </a:r>
            <a:r>
              <a:rPr lang="zh-CN" altLang="en-US" sz="2400">
                <a:solidFill>
                  <a:schemeClr val="tx1">
                    <a:lumMod val="75000"/>
                    <a:lumOff val="25000"/>
                  </a:schemeClr>
                </a:solidFill>
                <a:cs typeface="+mn-ea"/>
                <a:sym typeface="+mn-lt"/>
              </a:rPr>
              <a:t> </a:t>
            </a:r>
            <a:r>
              <a:rPr lang="zh-CN" altLang="en-US" sz="2400">
                <a:solidFill>
                  <a:schemeClr val="tx1">
                    <a:lumMod val="75000"/>
                    <a:lumOff val="25000"/>
                  </a:schemeClr>
                </a:solidFill>
                <a:cs typeface="+mn-ea"/>
                <a:sym typeface="+mn-lt"/>
              </a:rPr>
              <a:t>用户</a:t>
            </a:r>
            <a:endParaRPr lang="zh-CN" altLang="en-US" sz="2400" dirty="0">
              <a:solidFill>
                <a:schemeClr val="tx1">
                  <a:lumMod val="75000"/>
                  <a:lumOff val="25000"/>
                </a:schemeClr>
              </a:solidFill>
              <a:cs typeface="+mn-ea"/>
              <a:sym typeface="+mn-lt"/>
            </a:endParaRPr>
          </a:p>
        </p:txBody>
      </p:sp>
      <p:cxnSp>
        <p:nvCxnSpPr>
          <p:cNvPr id="13" name="直接连接符 12"/>
          <p:cNvCxnSpPr/>
          <p:nvPr/>
        </p:nvCxnSpPr>
        <p:spPr>
          <a:xfrm>
            <a:off x="6893328" y="3112251"/>
            <a:ext cx="616308"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750410" y="3314298"/>
            <a:ext cx="4247107" cy="923330"/>
          </a:xfrm>
          <a:prstGeom prst="rect">
            <a:avLst/>
          </a:prstGeom>
          <a:noFill/>
        </p:spPr>
        <p:txBody>
          <a:bodyPr wrap="square" rtlCol="0">
            <a:spAutoFit/>
          </a:bodyPr>
          <a:lstStyle/>
          <a:p>
            <a:r>
              <a:rPr lang="zh-CN" altLang="zh-CN"/>
              <a:t>用户登录后可以进行个人信息管理、考勤提交、值班查询、请假查询、部门查询等</a:t>
            </a:r>
            <a:endParaRPr lang="zh-CN" altLang="en-US" sz="1600" dirty="0">
              <a:solidFill>
                <a:schemeClr val="tx1">
                  <a:lumMod val="75000"/>
                  <a:lumOff val="25000"/>
                </a:schemeClr>
              </a:solidFill>
              <a:cs typeface="+mn-ea"/>
              <a:sym typeface="+mn-lt"/>
            </a:endParaRPr>
          </a:p>
        </p:txBody>
      </p:sp>
      <p:sp>
        <p:nvSpPr>
          <p:cNvPr id="16" name="文本框 13"/>
          <p:cNvSpPr txBox="1"/>
          <p:nvPr/>
        </p:nvSpPr>
        <p:spPr>
          <a:xfrm>
            <a:off x="1157103" y="3316572"/>
            <a:ext cx="4247107" cy="923330"/>
          </a:xfrm>
          <a:prstGeom prst="rect">
            <a:avLst/>
          </a:prstGeom>
          <a:noFill/>
        </p:spPr>
        <p:txBody>
          <a:bodyPr wrap="square" rtlCol="0">
            <a:spAutoFit/>
          </a:bodyPr>
          <a:lstStyle/>
          <a:p>
            <a:r>
              <a:rPr lang="zh-CN" altLang="zh-CN">
                <a:solidFill>
                  <a:schemeClr val="bg1"/>
                </a:solidFill>
              </a:rPr>
              <a:t>管理员登录后可以进行个人信息管理、员工管理、考勤管理、值班管理、请假管理、部门管理等</a:t>
            </a:r>
            <a:endParaRPr lang="zh-CN" altLang="en-US" sz="1600" dirty="0">
              <a:solidFill>
                <a:schemeClr val="bg1"/>
              </a:solidFill>
              <a:cs typeface="+mn-ea"/>
              <a:sym typeface="+mn-lt"/>
            </a:endParaRPr>
          </a:p>
        </p:txBody>
      </p:sp>
    </p:spTree>
    <p:extLst>
      <p:ext uri="{BB962C8B-B14F-4D97-AF65-F5344CB8AC3E}">
        <p14:creationId xmlns:p14="http://schemas.microsoft.com/office/powerpoint/2010/main" val="261954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s3og5w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1868</Words>
  <Application>Microsoft Office PowerPoint</Application>
  <PresentationFormat>宽屏</PresentationFormat>
  <Paragraphs>93</Paragraphs>
  <Slides>19</Slides>
  <Notes>19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8" baseType="lpstr">
      <vt:lpstr>等线</vt:lpstr>
      <vt:lpstr>汉仪大宋简</vt:lpstr>
      <vt:lpstr>宋体</vt:lpstr>
      <vt:lpstr>微软雅黑</vt:lpstr>
      <vt:lpstr>Arial</vt:lpstr>
      <vt:lpstr>Calibri</vt:lpstr>
      <vt:lpstr>Times New Roman</vt:lpstr>
      <vt:lpstr>第一PPT，www.1ppt.com</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蓝色毕业答辩</dc:title>
  <dc:creator>第一PPT</dc:creator>
  <cp:keywords>www.1ppt.com</cp:keywords>
  <dc:description>www.1ppt.com</dc:description>
  <cp:lastModifiedBy>admin</cp:lastModifiedBy>
  <cp:revision>138</cp:revision>
  <dcterms:created xsi:type="dcterms:W3CDTF">2018-02-27T12:12:58Z</dcterms:created>
  <dcterms:modified xsi:type="dcterms:W3CDTF">2023-05-24T07:16:26Z</dcterms:modified>
</cp:coreProperties>
</file>