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2" r:id="rId5"/>
    <p:sldId id="264" r:id="rId6"/>
    <p:sldId id="259" r:id="rId7"/>
    <p:sldId id="266" r:id="rId8"/>
    <p:sldId id="284" r:id="rId9"/>
    <p:sldId id="265" r:id="rId10"/>
    <p:sldId id="283" r:id="rId11"/>
    <p:sldId id="260" r:id="rId12"/>
    <p:sldId id="269" r:id="rId13"/>
    <p:sldId id="268" r:id="rId14"/>
    <p:sldId id="261" r:id="rId15"/>
    <p:sldId id="287" r:id="rId16"/>
    <p:sldId id="288" r:id="rId17"/>
    <p:sldId id="285" r:id="rId18"/>
    <p:sldId id="286" r:id="rId19"/>
    <p:sldId id="274"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91" autoAdjust="0"/>
    <p:restoredTop sz="96314" autoAdjust="0"/>
  </p:normalViewPr>
  <p:slideViewPr>
    <p:cSldViewPr snapToGrid="0" showGuides="1">
      <p:cViewPr varScale="1">
        <p:scale>
          <a:sx n="73" d="100"/>
          <a:sy n="73" d="100"/>
        </p:scale>
        <p:origin x="450" y="66"/>
      </p:cViewPr>
      <p:guideLst>
        <p:guide orient="horz" pos="1162"/>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pPr/>
              <a:t>2023/5/22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pPr/>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 Target="../slides/slide11.xml"/><Relationship Id="rId16" Type="http://schemas.openxmlformats.org/officeDocument/2006/relationships/hyperlink" Target="http://www.1ppt.com/shiti/" TargetMode="External"/><Relationship Id="rId1" Type="http://schemas.openxmlformats.org/officeDocument/2006/relationships/notesMaster" Target="../notesMasters/notesMaster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10</a:t>
            </a:fld>
            <a:endParaRPr lang="zh-CN" altLang="en-US"/>
          </a:p>
        </p:txBody>
      </p:sp>
    </p:spTree>
    <p:extLst>
      <p:ext uri="{BB962C8B-B14F-4D97-AF65-F5344CB8AC3E}">
        <p14:creationId xmlns:p14="http://schemas.microsoft.com/office/powerpoint/2010/main" val="270392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11</a:t>
            </a:fld>
            <a:endParaRPr lang="zh-CN" altLang="en-US"/>
          </a:p>
        </p:txBody>
      </p:sp>
    </p:spTree>
    <p:extLst>
      <p:ext uri="{BB962C8B-B14F-4D97-AF65-F5344CB8AC3E}">
        <p14:creationId xmlns:p14="http://schemas.microsoft.com/office/powerpoint/2010/main" val="1076013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12</a:t>
            </a:fld>
            <a:endParaRPr lang="zh-CN" altLang="en-US"/>
          </a:p>
        </p:txBody>
      </p:sp>
    </p:spTree>
    <p:extLst>
      <p:ext uri="{BB962C8B-B14F-4D97-AF65-F5344CB8AC3E}">
        <p14:creationId xmlns:p14="http://schemas.microsoft.com/office/powerpoint/2010/main" val="3805232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13</a:t>
            </a:fld>
            <a:endParaRPr lang="zh-CN" altLang="en-US"/>
          </a:p>
        </p:txBody>
      </p:sp>
    </p:spTree>
    <p:extLst>
      <p:ext uri="{BB962C8B-B14F-4D97-AF65-F5344CB8AC3E}">
        <p14:creationId xmlns:p14="http://schemas.microsoft.com/office/powerpoint/2010/main" val="1621855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14</a:t>
            </a:fld>
            <a:endParaRPr lang="zh-CN" altLang="en-US"/>
          </a:p>
        </p:txBody>
      </p:sp>
    </p:spTree>
    <p:extLst>
      <p:ext uri="{BB962C8B-B14F-4D97-AF65-F5344CB8AC3E}">
        <p14:creationId xmlns:p14="http://schemas.microsoft.com/office/powerpoint/2010/main" val="4103637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15</a:t>
            </a:fld>
            <a:endParaRPr lang="zh-CN" altLang="en-US"/>
          </a:p>
        </p:txBody>
      </p:sp>
    </p:spTree>
    <p:extLst>
      <p:ext uri="{BB962C8B-B14F-4D97-AF65-F5344CB8AC3E}">
        <p14:creationId xmlns:p14="http://schemas.microsoft.com/office/powerpoint/2010/main" val="2025215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16</a:t>
            </a:fld>
            <a:endParaRPr lang="zh-CN" altLang="en-US"/>
          </a:p>
        </p:txBody>
      </p:sp>
    </p:spTree>
    <p:extLst>
      <p:ext uri="{BB962C8B-B14F-4D97-AF65-F5344CB8AC3E}">
        <p14:creationId xmlns:p14="http://schemas.microsoft.com/office/powerpoint/2010/main" val="969834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17</a:t>
            </a:fld>
            <a:endParaRPr lang="zh-CN" altLang="en-US"/>
          </a:p>
        </p:txBody>
      </p:sp>
    </p:spTree>
    <p:extLst>
      <p:ext uri="{BB962C8B-B14F-4D97-AF65-F5344CB8AC3E}">
        <p14:creationId xmlns:p14="http://schemas.microsoft.com/office/powerpoint/2010/main" val="2819222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18</a:t>
            </a:fld>
            <a:endParaRPr lang="zh-CN" altLang="en-US"/>
          </a:p>
        </p:txBody>
      </p:sp>
    </p:spTree>
    <p:extLst>
      <p:ext uri="{BB962C8B-B14F-4D97-AF65-F5344CB8AC3E}">
        <p14:creationId xmlns:p14="http://schemas.microsoft.com/office/powerpoint/2010/main" val="2041035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19</a:t>
            </a:fld>
            <a:endParaRPr lang="zh-CN" altLang="en-US"/>
          </a:p>
        </p:txBody>
      </p:sp>
    </p:spTree>
    <p:extLst>
      <p:ext uri="{BB962C8B-B14F-4D97-AF65-F5344CB8AC3E}">
        <p14:creationId xmlns:p14="http://schemas.microsoft.com/office/powerpoint/2010/main" val="284582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2</a:t>
            </a:fld>
            <a:endParaRPr lang="zh-CN" altLang="en-US"/>
          </a:p>
        </p:txBody>
      </p:sp>
    </p:spTree>
    <p:extLst>
      <p:ext uri="{BB962C8B-B14F-4D97-AF65-F5344CB8AC3E}">
        <p14:creationId xmlns:p14="http://schemas.microsoft.com/office/powerpoint/2010/main" val="100407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3</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4</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5</a:t>
            </a:fld>
            <a:endParaRPr lang="zh-CN" altLang="en-US"/>
          </a:p>
        </p:txBody>
      </p:sp>
    </p:spTree>
    <p:extLst>
      <p:ext uri="{BB962C8B-B14F-4D97-AF65-F5344CB8AC3E}">
        <p14:creationId xmlns:p14="http://schemas.microsoft.com/office/powerpoint/2010/main" val="2480636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6</a:t>
            </a:fld>
            <a:endParaRPr lang="zh-CN" altLang="en-US"/>
          </a:p>
        </p:txBody>
      </p:sp>
    </p:spTree>
    <p:extLst>
      <p:ext uri="{BB962C8B-B14F-4D97-AF65-F5344CB8AC3E}">
        <p14:creationId xmlns:p14="http://schemas.microsoft.com/office/powerpoint/2010/main" val="3892987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7</a:t>
            </a:fld>
            <a:endParaRPr lang="zh-CN" altLang="en-US"/>
          </a:p>
        </p:txBody>
      </p:sp>
    </p:spTree>
    <p:extLst>
      <p:ext uri="{BB962C8B-B14F-4D97-AF65-F5344CB8AC3E}">
        <p14:creationId xmlns:p14="http://schemas.microsoft.com/office/powerpoint/2010/main" val="2803181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8</a:t>
            </a:fld>
            <a:endParaRPr lang="zh-CN" altLang="en-US"/>
          </a:p>
        </p:txBody>
      </p:sp>
    </p:spTree>
    <p:extLst>
      <p:ext uri="{BB962C8B-B14F-4D97-AF65-F5344CB8AC3E}">
        <p14:creationId xmlns:p14="http://schemas.microsoft.com/office/powerpoint/2010/main" val="1001786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9</a:t>
            </a:fld>
            <a:endParaRPr lang="zh-CN" altLang="en-US"/>
          </a:p>
        </p:txBody>
      </p:sp>
    </p:spTree>
    <p:extLst>
      <p:ext uri="{BB962C8B-B14F-4D97-AF65-F5344CB8AC3E}">
        <p14:creationId xmlns:p14="http://schemas.microsoft.com/office/powerpoint/2010/main" val="320856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pPr/>
              <a:t>2023/5/22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325228" y="4544096"/>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pPr/>
              <a:t>2023/5/22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pPr/>
              <a:t>2023/5/22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pPr/>
              <a:t>2023/5/22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pPr/>
              <a:t>2023/5/22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pPr/>
              <a:t>2023/5/22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pPr/>
              <a:t>2023/5/22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1859944" y="2050752"/>
            <a:ext cx="8253873" cy="830997"/>
          </a:xfrm>
          <a:prstGeom prst="rect">
            <a:avLst/>
          </a:prstGeom>
          <a:noFill/>
        </p:spPr>
        <p:txBody>
          <a:bodyPr wrap="square" rtlCol="0">
            <a:spAutoFit/>
          </a:bodyPr>
          <a:lstStyle/>
          <a:p>
            <a:pPr algn="dist"/>
            <a:r>
              <a:rPr lang="zh-CN" altLang="en-US" sz="4800">
                <a:solidFill>
                  <a:srgbClr val="1C4885"/>
                </a:solidFill>
                <a:ea typeface="汉仪大宋简" panose="02010609000101010101" pitchFamily="49" charset="-122"/>
                <a:cs typeface="+mn-ea"/>
              </a:rPr>
              <a:t>乡</a:t>
            </a:r>
            <a:r>
              <a:rPr lang="zh-CN" altLang="en-US" sz="4800" smtClean="0">
                <a:solidFill>
                  <a:srgbClr val="1C4885"/>
                </a:solidFill>
                <a:ea typeface="汉仪大宋简" panose="02010609000101010101" pitchFamily="49" charset="-122"/>
                <a:cs typeface="+mn-ea"/>
              </a:rPr>
              <a:t>村信息交流平台</a:t>
            </a:r>
            <a:endParaRPr lang="zh-CN" altLang="zh-CN" sz="4800" dirty="0">
              <a:solidFill>
                <a:srgbClr val="1C4885"/>
              </a:solidFill>
              <a:ea typeface="汉仪大宋简" panose="02010609000101010101" pitchFamily="49" charset="-122"/>
              <a:cs typeface="+mn-ea"/>
            </a:endParaRPr>
          </a:p>
        </p:txBody>
      </p:sp>
      <p:sp>
        <p:nvSpPr>
          <p:cNvPr id="17" name="文本框 16"/>
          <p:cNvSpPr txBox="1"/>
          <p:nvPr/>
        </p:nvSpPr>
        <p:spPr>
          <a:xfrm>
            <a:off x="3680702" y="4595686"/>
            <a:ext cx="5135492" cy="369332"/>
          </a:xfrm>
          <a:prstGeom prst="rect">
            <a:avLst/>
          </a:prstGeom>
          <a:noFill/>
        </p:spPr>
        <p:txBody>
          <a:bodyPr wrap="square" rtlCol="0">
            <a:spAutoFit/>
          </a:bodyPr>
          <a:lstStyle/>
          <a:p>
            <a:pPr algn="ctr"/>
            <a:r>
              <a:rPr lang="zh-CN" altLang="en-US" dirty="0">
                <a:solidFill>
                  <a:schemeClr val="bg1">
                    <a:lumMod val="50000"/>
                  </a:schemeClr>
                </a:solidFill>
                <a:cs typeface="+mn-ea"/>
                <a:sym typeface="+mn-lt"/>
              </a:rPr>
              <a:t>汇报</a:t>
            </a:r>
            <a:r>
              <a:rPr lang="zh-CN" altLang="en-US">
                <a:solidFill>
                  <a:schemeClr val="bg1">
                    <a:lumMod val="50000"/>
                  </a:schemeClr>
                </a:solidFill>
                <a:cs typeface="+mn-ea"/>
                <a:sym typeface="+mn-lt"/>
              </a:rPr>
              <a:t>人</a:t>
            </a:r>
            <a:r>
              <a:rPr lang="zh-CN" altLang="en-US" smtClean="0">
                <a:solidFill>
                  <a:schemeClr val="bg1">
                    <a:lumMod val="50000"/>
                  </a:schemeClr>
                </a:solidFill>
                <a:cs typeface="+mn-ea"/>
                <a:sym typeface="+mn-lt"/>
              </a:rPr>
              <a:t>：</a:t>
            </a:r>
            <a:r>
              <a:rPr lang="zh-CN" altLang="en-US">
                <a:solidFill>
                  <a:schemeClr val="bg1">
                    <a:lumMod val="50000"/>
                  </a:schemeClr>
                </a:solidFill>
                <a:cs typeface="+mn-ea"/>
                <a:sym typeface="+mn-lt"/>
              </a:rPr>
              <a:t>陈光荣</a:t>
            </a:r>
            <a:r>
              <a:rPr lang="zh-CN" altLang="en-US" smtClean="0">
                <a:solidFill>
                  <a:schemeClr val="bg1">
                    <a:lumMod val="50000"/>
                  </a:schemeClr>
                </a:solidFill>
                <a:cs typeface="+mn-ea"/>
                <a:sym typeface="+mn-lt"/>
              </a:rPr>
              <a:t>  </a:t>
            </a:r>
            <a:r>
              <a:rPr lang="zh-CN" altLang="en-US" dirty="0">
                <a:solidFill>
                  <a:schemeClr val="bg1">
                    <a:lumMod val="50000"/>
                  </a:schemeClr>
                </a:solidFill>
                <a:cs typeface="+mn-ea"/>
                <a:sym typeface="+mn-lt"/>
              </a:rPr>
              <a:t>汇报时间</a:t>
            </a:r>
            <a:r>
              <a:rPr lang="zh-CN" altLang="en-US">
                <a:solidFill>
                  <a:schemeClr val="bg1">
                    <a:lumMod val="50000"/>
                  </a:schemeClr>
                </a:solidFill>
                <a:cs typeface="+mn-ea"/>
                <a:sym typeface="+mn-lt"/>
              </a:rPr>
              <a:t>：</a:t>
            </a:r>
            <a:r>
              <a:rPr lang="en-US" altLang="zh-CN" smtClean="0">
                <a:solidFill>
                  <a:schemeClr val="bg1">
                    <a:lumMod val="50000"/>
                  </a:schemeClr>
                </a:solidFill>
                <a:cs typeface="+mn-ea"/>
                <a:sym typeface="+mn-lt"/>
              </a:rPr>
              <a:t>2023.5</a:t>
            </a:r>
            <a:endParaRPr lang="zh-CN" altLang="en-US" dirty="0">
              <a:solidFill>
                <a:schemeClr val="bg1">
                  <a:lumMod val="50000"/>
                </a:schemeClr>
              </a:solidFill>
              <a:cs typeface="+mn-ea"/>
              <a:sym typeface="+mn-lt"/>
            </a:endParaRPr>
          </a:p>
        </p:txBody>
      </p:sp>
      <p:cxnSp>
        <p:nvCxnSpPr>
          <p:cNvPr id="18" name="直接连接符 17"/>
          <p:cNvCxnSpPr/>
          <p:nvPr/>
        </p:nvCxnSpPr>
        <p:spPr>
          <a:xfrm>
            <a:off x="5315332" y="3738717"/>
            <a:ext cx="1800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718928" y="2965468"/>
            <a:ext cx="6754145" cy="369332"/>
          </a:xfrm>
          <a:prstGeom prst="rect">
            <a:avLst/>
          </a:prstGeom>
          <a:noFill/>
        </p:spPr>
        <p:txBody>
          <a:bodyPr wrap="square" rtlCol="0">
            <a:spAutoFit/>
          </a:bodyPr>
          <a:lstStyle/>
          <a:p>
            <a:pPr algn="dist"/>
            <a:r>
              <a:rPr lang="en-US" altLang="zh-CN" dirty="0">
                <a:solidFill>
                  <a:srgbClr val="1C4885"/>
                </a:solidFill>
                <a:cs typeface="+mn-ea"/>
                <a:sym typeface="+mn-lt"/>
              </a:rPr>
              <a:t>BLUE THESIS PROPOSAL TEMPLATE</a:t>
            </a:r>
            <a:endParaRPr lang="zh-CN" altLang="en-US" dirty="0">
              <a:solidFill>
                <a:srgbClr val="1C4885"/>
              </a:solidFill>
              <a:cs typeface="+mn-ea"/>
              <a:sym typeface="+mn-lt"/>
            </a:endParaRPr>
          </a:p>
        </p:txBody>
      </p:sp>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096000" y="1411285"/>
            <a:ext cx="5388077" cy="3451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调查分析需求</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04723" y="1386689"/>
            <a:ext cx="5388077" cy="3451123"/>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021346" y="1739635"/>
            <a:ext cx="2864928" cy="461665"/>
          </a:xfrm>
          <a:prstGeom prst="rect">
            <a:avLst/>
          </a:prstGeom>
          <a:noFill/>
        </p:spPr>
        <p:txBody>
          <a:bodyPr wrap="square" rtlCol="0">
            <a:spAutoFit/>
          </a:bodyPr>
          <a:lstStyle/>
          <a:p>
            <a:r>
              <a:rPr lang="zh-CN" altLang="en-US" sz="2400" dirty="0">
                <a:solidFill>
                  <a:schemeClr val="bg1"/>
                </a:solidFill>
                <a:cs typeface="+mn-ea"/>
                <a:sym typeface="+mn-lt"/>
              </a:rPr>
              <a:t>技术可行性  </a:t>
            </a:r>
          </a:p>
        </p:txBody>
      </p:sp>
      <p:cxnSp>
        <p:nvCxnSpPr>
          <p:cNvPr id="10" name="直接连接符 9"/>
          <p:cNvCxnSpPr/>
          <p:nvPr/>
        </p:nvCxnSpPr>
        <p:spPr>
          <a:xfrm>
            <a:off x="1159133" y="2434166"/>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750410" y="1735401"/>
            <a:ext cx="2864928" cy="461665"/>
          </a:xfrm>
          <a:prstGeom prst="rect">
            <a:avLst/>
          </a:prstGeom>
          <a:noFill/>
        </p:spPr>
        <p:txBody>
          <a:bodyPr wrap="square" rtlCol="0">
            <a:spAutoFit/>
          </a:bodyPr>
          <a:lstStyle/>
          <a:p>
            <a:r>
              <a:rPr lang="zh-CN" altLang="en-US" sz="2400" dirty="0">
                <a:solidFill>
                  <a:schemeClr val="tx1">
                    <a:lumMod val="75000"/>
                    <a:lumOff val="25000"/>
                  </a:schemeClr>
                </a:solidFill>
                <a:cs typeface="+mn-ea"/>
                <a:sym typeface="+mn-lt"/>
              </a:rPr>
              <a:t>经济可行性</a:t>
            </a:r>
          </a:p>
        </p:txBody>
      </p:sp>
      <p:cxnSp>
        <p:nvCxnSpPr>
          <p:cNvPr id="13" name="直接连接符 12"/>
          <p:cNvCxnSpPr/>
          <p:nvPr/>
        </p:nvCxnSpPr>
        <p:spPr>
          <a:xfrm>
            <a:off x="6930273" y="2452235"/>
            <a:ext cx="616308"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666484" y="2605093"/>
            <a:ext cx="4247107" cy="2554545"/>
          </a:xfrm>
          <a:prstGeom prst="rect">
            <a:avLst/>
          </a:prstGeom>
          <a:noFill/>
        </p:spPr>
        <p:txBody>
          <a:bodyPr wrap="square" rtlCol="0">
            <a:spAutoFit/>
          </a:bodyPr>
          <a:lstStyle/>
          <a:p>
            <a:r>
              <a:rPr lang="zh-CN" altLang="zh-CN" sz="1600"/>
              <a:t>该系统并没有独特、十分创新的地方，所需要的硬件设备可以从学校已经在使用或者目前闲置的存量里面选取；系统的后期维护和升级也比较容易，学校从事这个专业的老师或者学生就可完成，而学校所派发的日常经费就可满足需求；在系统开发完成之后还可将系统进行出租或者售卖，也可产生一定的经济效益；并且该系统所使用的</a:t>
            </a:r>
            <a:r>
              <a:rPr lang="en-US" altLang="zh-CN" sz="1600"/>
              <a:t>MySQL</a:t>
            </a:r>
            <a:r>
              <a:rPr lang="zh-CN" altLang="zh-CN" sz="1600"/>
              <a:t>数据库是免费的。</a:t>
            </a:r>
          </a:p>
          <a:p>
            <a:endParaRPr lang="zh-CN" altLang="en-US" sz="1600" dirty="0">
              <a:solidFill>
                <a:schemeClr val="tx1">
                  <a:lumMod val="75000"/>
                  <a:lumOff val="25000"/>
                </a:schemeClr>
              </a:solidFill>
              <a:cs typeface="+mn-ea"/>
              <a:sym typeface="+mn-lt"/>
            </a:endParaRPr>
          </a:p>
          <a:p>
            <a:endParaRPr lang="zh-CN" altLang="en-US" sz="1600" dirty="0">
              <a:solidFill>
                <a:schemeClr val="tx1">
                  <a:lumMod val="75000"/>
                  <a:lumOff val="25000"/>
                </a:schemeClr>
              </a:solidFill>
              <a:cs typeface="+mn-ea"/>
              <a:sym typeface="+mn-lt"/>
            </a:endParaRPr>
          </a:p>
        </p:txBody>
      </p:sp>
      <p:sp>
        <p:nvSpPr>
          <p:cNvPr id="16" name="文本框 13"/>
          <p:cNvSpPr txBox="1"/>
          <p:nvPr/>
        </p:nvSpPr>
        <p:spPr>
          <a:xfrm>
            <a:off x="953903" y="2638487"/>
            <a:ext cx="4247107" cy="2117439"/>
          </a:xfrm>
          <a:prstGeom prst="rect">
            <a:avLst/>
          </a:prstGeom>
          <a:noFill/>
        </p:spPr>
        <p:txBody>
          <a:bodyPr wrap="square" rtlCol="0">
            <a:spAutoFit/>
          </a:bodyPr>
          <a:lstStyle/>
          <a:p>
            <a:pPr indent="304800" algn="just">
              <a:lnSpc>
                <a:spcPts val="2300"/>
              </a:lnSpc>
            </a:pPr>
            <a:r>
              <a:rPr lang="zh-CN" altLang="en-US" sz="1200" kern="10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该系统使用</a:t>
            </a:r>
            <a:r>
              <a:rPr lang="en-US" altLang="zh-CN" sz="1200" kern="100">
                <a:solidFill>
                  <a:schemeClr val="bg1"/>
                </a:solidFill>
                <a:latin typeface="Times New Roman" panose="02020603050405020304" pitchFamily="18" charset="0"/>
                <a:ea typeface="宋体" panose="02010600030101010101" pitchFamily="2" charset="-122"/>
                <a:cs typeface="Times New Roman" panose="02020603050405020304" pitchFamily="18" charset="0"/>
              </a:rPr>
              <a:t>Java</a:t>
            </a:r>
            <a:r>
              <a:rPr lang="zh-CN" altLang="en-US" sz="1200" kern="100">
                <a:solidFill>
                  <a:schemeClr val="bg1"/>
                </a:solidFill>
                <a:latin typeface="Times New Roman" panose="02020603050405020304" pitchFamily="18" charset="0"/>
                <a:ea typeface="宋体" panose="02010600030101010101" pitchFamily="2" charset="-122"/>
                <a:cs typeface="Times New Roman" panose="02020603050405020304" pitchFamily="18" charset="0"/>
              </a:rPr>
              <a:t>技术开发，</a:t>
            </a:r>
            <a:r>
              <a:rPr lang="en-US" altLang="zh-CN" sz="1200" kern="100">
                <a:solidFill>
                  <a:schemeClr val="bg1"/>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1200" kern="100">
                <a:solidFill>
                  <a:schemeClr val="bg1"/>
                </a:solidFill>
                <a:latin typeface="Times New Roman" panose="02020603050405020304" pitchFamily="18" charset="0"/>
                <a:ea typeface="宋体" panose="02010600030101010101" pitchFamily="2" charset="-122"/>
                <a:cs typeface="Times New Roman" panose="02020603050405020304" pitchFamily="18" charset="0"/>
              </a:rPr>
              <a:t>数据库同</a:t>
            </a:r>
            <a:r>
              <a:rPr lang="en-US" altLang="zh-CN" sz="1200" kern="100">
                <a:solidFill>
                  <a:schemeClr val="bg1"/>
                </a:solidFill>
                <a:latin typeface="Times New Roman" panose="02020603050405020304" pitchFamily="18" charset="0"/>
                <a:ea typeface="宋体" panose="02010600030101010101" pitchFamily="2" charset="-122"/>
                <a:cs typeface="Times New Roman" panose="02020603050405020304" pitchFamily="18" charset="0"/>
              </a:rPr>
              <a:t>SpringBoot</a:t>
            </a:r>
            <a:r>
              <a:rPr lang="zh-CN" altLang="en-US" sz="1200" kern="100">
                <a:solidFill>
                  <a:schemeClr val="bg1"/>
                </a:solidFill>
                <a:latin typeface="Times New Roman" panose="02020603050405020304" pitchFamily="18" charset="0"/>
                <a:ea typeface="宋体" panose="02010600030101010101" pitchFamily="2" charset="-122"/>
                <a:cs typeface="Times New Roman" panose="02020603050405020304" pitchFamily="18" charset="0"/>
              </a:rPr>
              <a:t>框架联合开发并实现。对于以上描述的技术，在当代都是较为成熟的技术和平台，虽然它们都有自已的体系，但在程序员的眼里，它们的配合度是很高的，网上的相关网站中每个创建项目的帖子，它们都会出现，数据库负责管理数据，开发工具负责管理项目，技术负责代码的框架，既相互独立，又相互依</a:t>
            </a:r>
            <a:r>
              <a:rPr lang="zh-CN" altLang="en-US" sz="1200" kern="100">
                <a:solidFill>
                  <a:schemeClr val="bg1"/>
                </a:solidFill>
                <a:latin typeface="Times New Roman" panose="02020603050405020304" pitchFamily="18" charset="0"/>
                <a:ea typeface="宋体" panose="02010600030101010101" pitchFamily="2" charset="-122"/>
                <a:cs typeface="Times New Roman" panose="02020603050405020304" pitchFamily="18" charset="0"/>
              </a:rPr>
              <a:t>赖</a:t>
            </a:r>
            <a:r>
              <a:rPr lang="zh-CN" altLang="en-US" sz="1200" kern="1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12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4AABFB39-04EA-EBC7-097C-6FD61313655E}"/>
              </a:ext>
            </a:extLst>
          </p:cNvPr>
          <p:cNvSpPr/>
          <p:nvPr/>
        </p:nvSpPr>
        <p:spPr>
          <a:xfrm>
            <a:off x="1891084" y="5015265"/>
            <a:ext cx="8767680" cy="14744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cs typeface="+mn-ea"/>
                <a:sym typeface="+mn-lt"/>
              </a:rPr>
              <a:t>操作可</a:t>
            </a:r>
            <a:r>
              <a:rPr lang="zh-CN" altLang="en-US" dirty="0">
                <a:cs typeface="+mn-ea"/>
                <a:sym typeface="+mn-lt"/>
              </a:rPr>
              <a:t>行性</a:t>
            </a:r>
            <a:endParaRPr lang="en-US" altLang="zh-CN" dirty="0">
              <a:cs typeface="+mn-ea"/>
              <a:sym typeface="+mn-lt"/>
            </a:endParaRPr>
          </a:p>
          <a:p>
            <a:r>
              <a:rPr lang="zh-CN" altLang="zh-CN"/>
              <a:t>该系统在的开发，从设计的功能以及使用者的角度出发进行设计，可以更有针对性的对乡村信息交流进行有效的监管，也符合乡村信息交流管理工作的需要，并且操作简单，覆盖范围广，这就提高了使用者主动适应并使用该系统的几率。</a:t>
            </a:r>
          </a:p>
          <a:p>
            <a:pPr algn="ctr"/>
            <a:endParaRPr lang="zh-CN" altLang="en-US" dirty="0">
              <a:cs typeface="+mn-ea"/>
              <a:sym typeface="+mn-lt"/>
            </a:endParaRPr>
          </a:p>
        </p:txBody>
      </p:sp>
    </p:spTree>
    <p:extLst>
      <p:ext uri="{BB962C8B-B14F-4D97-AF65-F5344CB8AC3E}">
        <p14:creationId xmlns:p14="http://schemas.microsoft.com/office/powerpoint/2010/main" val="2154079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4</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系统设计</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577315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4445274"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项目结构</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1951488" y="1616843"/>
            <a:ext cx="9146869" cy="4535763"/>
          </a:xfrm>
          <a:prstGeom prst="rect">
            <a:avLst/>
          </a:prstGeom>
        </p:spPr>
      </p:pic>
    </p:spTree>
    <p:extLst>
      <p:ext uri="{BB962C8B-B14F-4D97-AF65-F5344CB8AC3E}">
        <p14:creationId xmlns:p14="http://schemas.microsoft.com/office/powerpoint/2010/main" val="1911246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954107"/>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数据库总体设计</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BCA5507-C133-93CF-DB5A-8C010EADB006}"/>
              </a:ext>
            </a:extLst>
          </p:cNvPr>
          <p:cNvSpPr txBox="1"/>
          <p:nvPr/>
        </p:nvSpPr>
        <p:spPr>
          <a:xfrm>
            <a:off x="9060872" y="1364034"/>
            <a:ext cx="3131128" cy="2677656"/>
          </a:xfrm>
          <a:prstGeom prst="rect">
            <a:avLst/>
          </a:prstGeom>
          <a:noFill/>
        </p:spPr>
        <p:txBody>
          <a:bodyPr wrap="square">
            <a:spAutoFit/>
          </a:bodyPr>
          <a:lstStyle/>
          <a:p>
            <a:r>
              <a:rPr lang="zh-CN" altLang="zh-CN" sz="2400"/>
              <a:t>该系统内总共有两类对象，分别是管理员和用户，数据库设计将根据这些用户的属性来实现，同时，建立表的结构以及表与表之间的关系</a:t>
            </a:r>
            <a:endParaRPr lang="zh-CN" altLang="en-US" sz="2400" dirty="0"/>
          </a:p>
        </p:txBody>
      </p:sp>
      <p:pic>
        <p:nvPicPr>
          <p:cNvPr id="2" name="图片 1"/>
          <p:cNvPicPr>
            <a:picLocks noChangeAspect="1"/>
          </p:cNvPicPr>
          <p:nvPr/>
        </p:nvPicPr>
        <p:blipFill>
          <a:blip r:embed="rId3"/>
          <a:stretch>
            <a:fillRect/>
          </a:stretch>
        </p:blipFill>
        <p:spPr>
          <a:xfrm>
            <a:off x="766272" y="1490717"/>
            <a:ext cx="8012139" cy="4479009"/>
          </a:xfrm>
          <a:prstGeom prst="rect">
            <a:avLst/>
          </a:prstGeom>
        </p:spPr>
      </p:pic>
    </p:spTree>
    <p:extLst>
      <p:ext uri="{BB962C8B-B14F-4D97-AF65-F5344CB8AC3E}">
        <p14:creationId xmlns:p14="http://schemas.microsoft.com/office/powerpoint/2010/main" val="3535528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5</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实现效果</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881436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成果展示</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05218" y="1733266"/>
            <a:ext cx="10126639" cy="369332"/>
          </a:xfrm>
          <a:prstGeom prst="rect">
            <a:avLst/>
          </a:prstGeom>
          <a:noFill/>
        </p:spPr>
        <p:txBody>
          <a:bodyPr wrap="square" rtlCol="0">
            <a:spAutoFit/>
          </a:bodyPr>
          <a:lstStyle/>
          <a:p>
            <a:endParaRPr lang="zh-CN" altLang="en-US"/>
          </a:p>
        </p:txBody>
      </p:sp>
      <p:sp>
        <p:nvSpPr>
          <p:cNvPr id="10" name="文本框 9">
            <a:extLst>
              <a:ext uri="{FF2B5EF4-FFF2-40B4-BE49-F238E27FC236}">
                <a16:creationId xmlns:a16="http://schemas.microsoft.com/office/drawing/2014/main" id="{77F5E9AA-F94E-0E55-DF35-4F2E85E4945B}"/>
              </a:ext>
            </a:extLst>
          </p:cNvPr>
          <p:cNvSpPr txBox="1"/>
          <p:nvPr/>
        </p:nvSpPr>
        <p:spPr>
          <a:xfrm>
            <a:off x="2266355" y="5217227"/>
            <a:ext cx="7204364" cy="958211"/>
          </a:xfrm>
          <a:prstGeom prst="rect">
            <a:avLst/>
          </a:prstGeom>
          <a:noFill/>
        </p:spPr>
        <p:txBody>
          <a:bodyPr wrap="square">
            <a:spAutoFit/>
          </a:bodyPr>
          <a:lstStyle/>
          <a:p>
            <a:pPr indent="304800">
              <a:lnSpc>
                <a:spcPts val="2300"/>
              </a:lnSpc>
            </a:pPr>
            <a:r>
              <a:rPr lang="zh-CN" altLang="zh-CN"/>
              <a:t>当人们打开系统的网址后，首先看到的就是首页界面。在这里，人们能够看到乡村信息交流平台的设计与实现的导航条，通过导航条导航进入各功能展示页面进行操作。</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图片 8"/>
          <p:cNvPicPr/>
          <p:nvPr/>
        </p:nvPicPr>
        <p:blipFill>
          <a:blip r:embed="rId3" cstate="print"/>
          <a:srcRect/>
          <a:stretch>
            <a:fillRect/>
          </a:stretch>
        </p:blipFill>
        <p:spPr>
          <a:xfrm>
            <a:off x="2348502" y="1089447"/>
            <a:ext cx="7122217" cy="3573993"/>
          </a:xfrm>
          <a:prstGeom prst="rect">
            <a:avLst/>
          </a:prstGeom>
          <a:noFill/>
          <a:ln w="9525">
            <a:noFill/>
            <a:miter lim="800000"/>
            <a:headEnd/>
            <a:tailEnd/>
          </a:ln>
        </p:spPr>
      </p:pic>
    </p:spTree>
    <p:extLst>
      <p:ext uri="{BB962C8B-B14F-4D97-AF65-F5344CB8AC3E}">
        <p14:creationId xmlns:p14="http://schemas.microsoft.com/office/powerpoint/2010/main" val="1138633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成果展示</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05218" y="1733266"/>
            <a:ext cx="10126639" cy="369332"/>
          </a:xfrm>
          <a:prstGeom prst="rect">
            <a:avLst/>
          </a:prstGeom>
          <a:noFill/>
        </p:spPr>
        <p:txBody>
          <a:bodyPr wrap="square" rtlCol="0">
            <a:spAutoFit/>
          </a:bodyPr>
          <a:lstStyle/>
          <a:p>
            <a:endParaRPr lang="zh-CN" altLang="en-US"/>
          </a:p>
        </p:txBody>
      </p:sp>
      <p:sp>
        <p:nvSpPr>
          <p:cNvPr id="10" name="文本框 9">
            <a:extLst>
              <a:ext uri="{FF2B5EF4-FFF2-40B4-BE49-F238E27FC236}">
                <a16:creationId xmlns:a16="http://schemas.microsoft.com/office/drawing/2014/main" id="{77F5E9AA-F94E-0E55-DF35-4F2E85E4945B}"/>
              </a:ext>
            </a:extLst>
          </p:cNvPr>
          <p:cNvSpPr txBox="1"/>
          <p:nvPr/>
        </p:nvSpPr>
        <p:spPr>
          <a:xfrm>
            <a:off x="2444734" y="5461670"/>
            <a:ext cx="7204364" cy="958211"/>
          </a:xfrm>
          <a:prstGeom prst="rect">
            <a:avLst/>
          </a:prstGeom>
          <a:noFill/>
        </p:spPr>
        <p:txBody>
          <a:bodyPr wrap="square">
            <a:spAutoFit/>
          </a:bodyPr>
          <a:lstStyle/>
          <a:p>
            <a:pPr indent="304800">
              <a:lnSpc>
                <a:spcPts val="2300"/>
              </a:lnSpc>
            </a:pPr>
            <a:r>
              <a:rPr lang="zh-CN" altLang="zh-CN"/>
              <a:t>管理员点击用户管理。在用户页面输入用户账号进行查询、新增或删除用户列表，并根据需要对用户详情信息进行详情、修改或删除操作；</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图片 8" descr="5.1.4"/>
          <p:cNvPicPr/>
          <p:nvPr/>
        </p:nvPicPr>
        <p:blipFill>
          <a:blip r:embed="rId3"/>
          <a:stretch>
            <a:fillRect/>
          </a:stretch>
        </p:blipFill>
        <p:spPr>
          <a:xfrm>
            <a:off x="6609806" y="225945"/>
            <a:ext cx="5696767" cy="4581186"/>
          </a:xfrm>
          <a:prstGeom prst="rect">
            <a:avLst/>
          </a:prstGeom>
        </p:spPr>
      </p:pic>
      <p:pic>
        <p:nvPicPr>
          <p:cNvPr id="8" name="图片 7"/>
          <p:cNvPicPr/>
          <p:nvPr/>
        </p:nvPicPr>
        <p:blipFill>
          <a:blip r:embed="rId4" cstate="print"/>
          <a:srcRect/>
          <a:stretch>
            <a:fillRect/>
          </a:stretch>
        </p:blipFill>
        <p:spPr>
          <a:xfrm>
            <a:off x="796413" y="1267096"/>
            <a:ext cx="6075953" cy="3435531"/>
          </a:xfrm>
          <a:prstGeom prst="rect">
            <a:avLst/>
          </a:prstGeom>
          <a:noFill/>
          <a:ln w="9525">
            <a:noFill/>
            <a:miter lim="800000"/>
            <a:headEnd/>
            <a:tailEnd/>
          </a:ln>
        </p:spPr>
      </p:pic>
    </p:spTree>
    <p:extLst>
      <p:ext uri="{BB962C8B-B14F-4D97-AF65-F5344CB8AC3E}">
        <p14:creationId xmlns:p14="http://schemas.microsoft.com/office/powerpoint/2010/main" val="3887662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6</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测试结果</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115093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3249341"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测试展示</a:t>
            </a:r>
            <a:r>
              <a:rPr lang="en-US" altLang="zh-CN" sz="2800" dirty="0">
                <a:solidFill>
                  <a:schemeClr val="tx1">
                    <a:lumMod val="85000"/>
                    <a:lumOff val="15000"/>
                  </a:schemeClr>
                </a:solidFill>
                <a:cs typeface="+mn-ea"/>
                <a:sym typeface="+mn-lt"/>
              </a:rPr>
              <a:t>-</a:t>
            </a:r>
            <a:r>
              <a:rPr lang="zh-CN" altLang="en-US" sz="2800" dirty="0">
                <a:solidFill>
                  <a:schemeClr val="tx1">
                    <a:lumMod val="85000"/>
                    <a:lumOff val="15000"/>
                  </a:schemeClr>
                </a:solidFill>
                <a:cs typeface="+mn-ea"/>
                <a:sym typeface="+mn-lt"/>
              </a:rPr>
              <a:t>登录功能</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05218" y="1733266"/>
            <a:ext cx="10126639" cy="369332"/>
          </a:xfrm>
          <a:prstGeom prst="rect">
            <a:avLst/>
          </a:prstGeom>
          <a:noFill/>
        </p:spPr>
        <p:txBody>
          <a:bodyPr wrap="square" rtlCol="0">
            <a:spAutoFit/>
          </a:bodyPr>
          <a:lstStyle/>
          <a:p>
            <a:endParaRPr lang="zh-CN" altLang="en-US"/>
          </a:p>
        </p:txBody>
      </p:sp>
      <p:pic>
        <p:nvPicPr>
          <p:cNvPr id="2" name="图片 1"/>
          <p:cNvPicPr>
            <a:picLocks noChangeAspect="1"/>
          </p:cNvPicPr>
          <p:nvPr/>
        </p:nvPicPr>
        <p:blipFill>
          <a:blip r:embed="rId3"/>
          <a:stretch>
            <a:fillRect/>
          </a:stretch>
        </p:blipFill>
        <p:spPr>
          <a:xfrm>
            <a:off x="2734095" y="1209952"/>
            <a:ext cx="6723809" cy="4438095"/>
          </a:xfrm>
          <a:prstGeom prst="rect">
            <a:avLst/>
          </a:prstGeom>
        </p:spPr>
      </p:pic>
    </p:spTree>
    <p:extLst>
      <p:ext uri="{BB962C8B-B14F-4D97-AF65-F5344CB8AC3E}">
        <p14:creationId xmlns:p14="http://schemas.microsoft.com/office/powerpoint/2010/main" val="56434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718927" y="2080651"/>
            <a:ext cx="6754146" cy="830997"/>
          </a:xfrm>
          <a:prstGeom prst="rect">
            <a:avLst/>
          </a:prstGeom>
          <a:noFill/>
        </p:spPr>
        <p:txBody>
          <a:bodyPr wrap="square" rtlCol="0">
            <a:spAutoFit/>
          </a:bodyPr>
          <a:lstStyle/>
          <a:p>
            <a:pPr algn="dist"/>
            <a:r>
              <a:rPr lang="zh-CN" altLang="en-US" sz="4800">
                <a:solidFill>
                  <a:srgbClr val="1C4885"/>
                </a:solidFill>
                <a:cs typeface="+mn-ea"/>
                <a:sym typeface="+mn-lt"/>
              </a:rPr>
              <a:t>感谢观看</a:t>
            </a:r>
            <a:endParaRPr lang="zh-CN" altLang="en-US" sz="4800" dirty="0">
              <a:solidFill>
                <a:srgbClr val="1C4885"/>
              </a:solidFill>
              <a:cs typeface="+mn-ea"/>
              <a:sym typeface="+mn-lt"/>
            </a:endParaRP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718928" y="2827444"/>
            <a:ext cx="6754145" cy="369332"/>
          </a:xfrm>
          <a:prstGeom prst="rect">
            <a:avLst/>
          </a:prstGeom>
          <a:noFill/>
        </p:spPr>
        <p:txBody>
          <a:bodyPr wrap="square" rtlCol="0">
            <a:spAutoFit/>
          </a:bodyPr>
          <a:lstStyle/>
          <a:p>
            <a:pPr algn="dist"/>
            <a:r>
              <a:rPr lang="en-US" altLang="zh-CN" dirty="0">
                <a:solidFill>
                  <a:srgbClr val="1C4885"/>
                </a:solidFill>
                <a:cs typeface="+mn-ea"/>
                <a:sym typeface="+mn-lt"/>
              </a:rPr>
              <a:t>BLUE THESIS PROPOSAL TEMPLATE</a:t>
            </a:r>
            <a:endParaRPr lang="zh-CN" altLang="en-US" dirty="0">
              <a:solidFill>
                <a:srgbClr val="1C4885"/>
              </a:solidFill>
              <a:cs typeface="+mn-ea"/>
              <a:sym typeface="+mn-lt"/>
            </a:endParaRPr>
          </a:p>
        </p:txBody>
      </p:sp>
    </p:spTree>
    <p:extLst>
      <p:ext uri="{BB962C8B-B14F-4D97-AF65-F5344CB8AC3E}">
        <p14:creationId xmlns:p14="http://schemas.microsoft.com/office/powerpoint/2010/main" val="57088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77013"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cs typeface="+mn-ea"/>
                <a:sym typeface="+mn-lt"/>
              </a:rPr>
              <a:t>目录</a:t>
            </a: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cs typeface="+mn-ea"/>
                <a:sym typeface="+mn-lt"/>
              </a:rPr>
              <a:t>CONTENT</a:t>
            </a:r>
            <a:endParaRPr lang="zh-CN" altLang="en-US" sz="2000" dirty="0">
              <a:solidFill>
                <a:srgbClr val="1C4885"/>
              </a:solidFill>
              <a:cs typeface="+mn-ea"/>
              <a:sym typeface="+mn-lt"/>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01</a:t>
            </a:r>
            <a:endParaRPr lang="zh-CN" altLang="en-US" sz="1200" b="1" dirty="0">
              <a:solidFill>
                <a:schemeClr val="bg1"/>
              </a:solidFill>
              <a:cs typeface="+mn-ea"/>
              <a:sym typeface="+mn-lt"/>
            </a:endParaRPr>
          </a:p>
        </p:txBody>
      </p:sp>
      <p:sp>
        <p:nvSpPr>
          <p:cNvPr id="10" name="文本框 9"/>
          <p:cNvSpPr txBox="1"/>
          <p:nvPr/>
        </p:nvSpPr>
        <p:spPr>
          <a:xfrm>
            <a:off x="2672779" y="3105175"/>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研究背景及意义</a:t>
            </a:r>
          </a:p>
        </p:txBody>
      </p:sp>
      <p:sp>
        <p:nvSpPr>
          <p:cNvPr id="12" name="椭圆 11"/>
          <p:cNvSpPr/>
          <p:nvPr/>
        </p:nvSpPr>
        <p:spPr>
          <a:xfrm>
            <a:off x="6495346"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02</a:t>
            </a:r>
            <a:endParaRPr lang="zh-CN" altLang="en-US" sz="1200" b="1" dirty="0">
              <a:solidFill>
                <a:schemeClr val="bg1"/>
              </a:solidFill>
              <a:cs typeface="+mn-ea"/>
              <a:sym typeface="+mn-lt"/>
            </a:endParaRPr>
          </a:p>
        </p:txBody>
      </p:sp>
      <p:sp>
        <p:nvSpPr>
          <p:cNvPr id="13" name="文本框 12"/>
          <p:cNvSpPr txBox="1"/>
          <p:nvPr/>
        </p:nvSpPr>
        <p:spPr>
          <a:xfrm>
            <a:off x="7259842" y="3105175"/>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相关技术介绍</a:t>
            </a:r>
          </a:p>
        </p:txBody>
      </p:sp>
      <p:sp>
        <p:nvSpPr>
          <p:cNvPr id="15" name="椭圆 14"/>
          <p:cNvSpPr/>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03</a:t>
            </a:r>
            <a:endParaRPr lang="zh-CN" altLang="en-US" sz="1200" b="1" dirty="0">
              <a:solidFill>
                <a:schemeClr val="bg1"/>
              </a:solidFill>
              <a:cs typeface="+mn-ea"/>
              <a:sym typeface="+mn-lt"/>
            </a:endParaRPr>
          </a:p>
        </p:txBody>
      </p:sp>
      <p:sp>
        <p:nvSpPr>
          <p:cNvPr id="16" name="文本框 15"/>
          <p:cNvSpPr txBox="1"/>
          <p:nvPr/>
        </p:nvSpPr>
        <p:spPr>
          <a:xfrm>
            <a:off x="2672779" y="4347913"/>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需求分析</a:t>
            </a:r>
          </a:p>
        </p:txBody>
      </p:sp>
      <p:sp>
        <p:nvSpPr>
          <p:cNvPr id="18" name="椭圆 17"/>
          <p:cNvSpPr/>
          <p:nvPr/>
        </p:nvSpPr>
        <p:spPr>
          <a:xfrm>
            <a:off x="6495346"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04</a:t>
            </a:r>
            <a:endParaRPr lang="zh-CN" altLang="en-US" sz="1200" b="1" dirty="0">
              <a:solidFill>
                <a:schemeClr val="bg1"/>
              </a:solidFill>
              <a:cs typeface="+mn-ea"/>
              <a:sym typeface="+mn-lt"/>
            </a:endParaRPr>
          </a:p>
        </p:txBody>
      </p:sp>
      <p:sp>
        <p:nvSpPr>
          <p:cNvPr id="20" name="文本框 19"/>
          <p:cNvSpPr txBox="1"/>
          <p:nvPr/>
        </p:nvSpPr>
        <p:spPr>
          <a:xfrm>
            <a:off x="7259842" y="4347913"/>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系统设计</a:t>
            </a:r>
          </a:p>
        </p:txBody>
      </p:sp>
      <p:sp>
        <p:nvSpPr>
          <p:cNvPr id="22" name="椭圆 21"/>
          <p:cNvSpPr/>
          <p:nvPr/>
        </p:nvSpPr>
        <p:spPr>
          <a:xfrm>
            <a:off x="1924206" y="540840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05</a:t>
            </a:r>
            <a:endParaRPr lang="zh-CN" altLang="en-US" b="1" dirty="0">
              <a:solidFill>
                <a:schemeClr val="bg1"/>
              </a:solidFill>
              <a:cs typeface="+mn-ea"/>
              <a:sym typeface="+mn-lt"/>
            </a:endParaRPr>
          </a:p>
        </p:txBody>
      </p:sp>
      <p:sp>
        <p:nvSpPr>
          <p:cNvPr id="25" name="文本框 15"/>
          <p:cNvSpPr txBox="1"/>
          <p:nvPr/>
        </p:nvSpPr>
        <p:spPr>
          <a:xfrm>
            <a:off x="2661405" y="5455657"/>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实现效果</a:t>
            </a:r>
          </a:p>
        </p:txBody>
      </p:sp>
      <p:sp>
        <p:nvSpPr>
          <p:cNvPr id="21" name="椭圆 20">
            <a:extLst>
              <a:ext uri="{FF2B5EF4-FFF2-40B4-BE49-F238E27FC236}">
                <a16:creationId xmlns:a16="http://schemas.microsoft.com/office/drawing/2014/main" id="{23BC1885-FFC2-7A70-FF93-E6B94AAB958F}"/>
              </a:ext>
            </a:extLst>
          </p:cNvPr>
          <p:cNvSpPr/>
          <p:nvPr/>
        </p:nvSpPr>
        <p:spPr>
          <a:xfrm>
            <a:off x="6488930" y="5434769"/>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06</a:t>
            </a:r>
            <a:endParaRPr lang="zh-CN" altLang="en-US" b="1" dirty="0">
              <a:solidFill>
                <a:schemeClr val="bg1"/>
              </a:solidFill>
              <a:cs typeface="+mn-ea"/>
              <a:sym typeface="+mn-lt"/>
            </a:endParaRPr>
          </a:p>
        </p:txBody>
      </p:sp>
      <p:sp>
        <p:nvSpPr>
          <p:cNvPr id="23" name="文本框 22">
            <a:extLst>
              <a:ext uri="{FF2B5EF4-FFF2-40B4-BE49-F238E27FC236}">
                <a16:creationId xmlns:a16="http://schemas.microsoft.com/office/drawing/2014/main" id="{B4151668-48E4-9C69-64B4-6B67A830E229}"/>
              </a:ext>
            </a:extLst>
          </p:cNvPr>
          <p:cNvSpPr txBox="1"/>
          <p:nvPr/>
        </p:nvSpPr>
        <p:spPr>
          <a:xfrm>
            <a:off x="7259842" y="5499456"/>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测试结果</a:t>
            </a:r>
          </a:p>
        </p:txBody>
      </p:sp>
    </p:spTree>
    <p:extLst>
      <p:ext uri="{BB962C8B-B14F-4D97-AF65-F5344CB8AC3E}">
        <p14:creationId xmlns:p14="http://schemas.microsoft.com/office/powerpoint/2010/main" val="2602993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1</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研究背景及意义</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397632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选题背景</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291618" y="1660621"/>
            <a:ext cx="4735773" cy="44535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文本框 42"/>
          <p:cNvSpPr txBox="1"/>
          <p:nvPr/>
        </p:nvSpPr>
        <p:spPr>
          <a:xfrm>
            <a:off x="6426244" y="1728538"/>
            <a:ext cx="4491964" cy="4801314"/>
          </a:xfrm>
          <a:prstGeom prst="rect">
            <a:avLst/>
          </a:prstGeom>
          <a:noFill/>
        </p:spPr>
        <p:txBody>
          <a:bodyPr wrap="square" rtlCol="0">
            <a:spAutoFit/>
          </a:bodyPr>
          <a:lstStyle/>
          <a:p>
            <a:r>
              <a:rPr lang="zh-CN" altLang="zh-CN" sz="2400"/>
              <a:t>在新世纪的今天，计算机已经发展到一定的规模，带动了国内经济和科学技术的快速发展，科学技术的发展大大提高了生产效率，使人们的物质生活需求得到了很大的满足。现在各种类型的网站系统都很流行，将传统的管理模式转移到线上来实现，可以大大提高管理效率。基于以上情况，乡村信息交流平台逐渐出现在人们的视野中，也将成为未来发展的一个潜在增长点。</a:t>
            </a:r>
          </a:p>
          <a:p>
            <a:endParaRPr lang="zh-CN" altLang="en-US" dirty="0">
              <a:solidFill>
                <a:schemeClr val="tx1">
                  <a:lumMod val="85000"/>
                  <a:lumOff val="15000"/>
                </a:schemeClr>
              </a:solidFill>
              <a:cs typeface="+mn-ea"/>
              <a:sym typeface="+mn-lt"/>
            </a:endParaRPr>
          </a:p>
        </p:txBody>
      </p:sp>
      <p:pic>
        <p:nvPicPr>
          <p:cNvPr id="46" name="图片 4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43965" y="1682311"/>
            <a:ext cx="4742436" cy="4078007"/>
          </a:xfrm>
          <a:prstGeom prst="rect">
            <a:avLst/>
          </a:prstGeom>
        </p:spPr>
      </p:pic>
    </p:spTree>
    <p:extLst>
      <p:ext uri="{BB962C8B-B14F-4D97-AF65-F5344CB8AC3E}">
        <p14:creationId xmlns:p14="http://schemas.microsoft.com/office/powerpoint/2010/main" val="2573606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国内外研究现状</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82388" y="1182950"/>
            <a:ext cx="10836322" cy="4781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42"/>
          <p:cNvSpPr txBox="1"/>
          <p:nvPr/>
        </p:nvSpPr>
        <p:spPr>
          <a:xfrm>
            <a:off x="939844" y="1264514"/>
            <a:ext cx="10169434" cy="1477328"/>
          </a:xfrm>
          <a:prstGeom prst="rect">
            <a:avLst/>
          </a:prstGeom>
          <a:noFill/>
        </p:spPr>
        <p:txBody>
          <a:bodyPr wrap="square" rtlCol="0">
            <a:spAutoFit/>
          </a:bodyPr>
          <a:lstStyle/>
          <a:p>
            <a:r>
              <a:rPr lang="zh-CN" altLang="zh-CN"/>
              <a:t>中国作为世界人口第一的大国，在庞大的人数前并没有像英国以及美国一样设立一个专门用于信息管理的平台，而是在许多已有的软件上增加了与人员管理相关的功能。科技的发达带来了社会的发展，为了最大限度的减少人工的工作，同时保证信息的查询便捷，我国还在支付宝、抖音、微博等热门软件上设置了各种信息查询入口，在上面可以进行个人信息查询等操作；中国在信息管理系统的发展过程中，并没有设立一个专门的管理系统</a:t>
            </a:r>
            <a:endParaRPr lang="zh-CN" altLang="en-US" dirty="0">
              <a:solidFill>
                <a:schemeClr val="tx1">
                  <a:lumMod val="85000"/>
                  <a:lumOff val="15000"/>
                </a:schemeClr>
              </a:solidFill>
              <a:cs typeface="+mn-ea"/>
              <a:sym typeface="+mn-lt"/>
            </a:endParaRPr>
          </a:p>
        </p:txBody>
      </p:sp>
      <p:sp>
        <p:nvSpPr>
          <p:cNvPr id="2" name="文本框 42">
            <a:extLst>
              <a:ext uri="{FF2B5EF4-FFF2-40B4-BE49-F238E27FC236}">
                <a16:creationId xmlns:a16="http://schemas.microsoft.com/office/drawing/2014/main" id="{25FC0B45-770D-37FE-AF22-199A9702BF4A}"/>
              </a:ext>
            </a:extLst>
          </p:cNvPr>
          <p:cNvSpPr txBox="1"/>
          <p:nvPr/>
        </p:nvSpPr>
        <p:spPr>
          <a:xfrm>
            <a:off x="939844" y="3198795"/>
            <a:ext cx="10169434" cy="2554545"/>
          </a:xfrm>
          <a:prstGeom prst="rect">
            <a:avLst/>
          </a:prstGeom>
          <a:noFill/>
        </p:spPr>
        <p:txBody>
          <a:bodyPr wrap="square" rtlCol="0">
            <a:spAutoFit/>
          </a:bodyPr>
          <a:lstStyle/>
          <a:p>
            <a:r>
              <a:rPr lang="zh-CN" altLang="zh-CN" sz="2000"/>
              <a:t>当前，欧美国家的信息化技术较为先进，两次工业革命的发源地，事实上又主导了计算机技术研究，无论是城市化程度和信息化水平都十分先进，在农业数据库领域、网络多媒体技术、农业自动化控制技术方面都值得我国学习。以法国来说，虽然工业体系完备，工业技术发达，高新技术产业多，但同样拥有大量耕地，他们健全的法律体系，并且大量的投入资金，农业信息化水平极高；美国、德国等国基础设施完善，同时利用完备的工业体系为农业提供了技术支持；印度、加拿大等国近些年也在逐步增加农业信息化投资，同时又通过加强基础设施，服务于第一产业的发展；日本、韩国重视农村地区的通讯水平，大力铺设电信电缆，并且对相关人才进行了培训，定制了一些针对农业信息化的政策。</a:t>
            </a:r>
          </a:p>
        </p:txBody>
      </p:sp>
    </p:spTree>
    <p:extLst>
      <p:ext uri="{BB962C8B-B14F-4D97-AF65-F5344CB8AC3E}">
        <p14:creationId xmlns:p14="http://schemas.microsoft.com/office/powerpoint/2010/main" val="2628810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2</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相关技术介绍</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528720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技术优点</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2700000">
            <a:off x="4328549" y="1982173"/>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9" name="椭圆 8"/>
          <p:cNvSpPr/>
          <p:nvPr/>
        </p:nvSpPr>
        <p:spPr>
          <a:xfrm rot="2700000">
            <a:off x="4328549" y="3329211"/>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0" name="任意多边形 9"/>
          <p:cNvSpPr/>
          <p:nvPr/>
        </p:nvSpPr>
        <p:spPr>
          <a:xfrm rot="2700000">
            <a:off x="5675586" y="3329210"/>
            <a:ext cx="1578078" cy="1578078"/>
          </a:xfrm>
          <a:custGeom>
            <a:avLst/>
            <a:gdLst>
              <a:gd name="connsiteX0" fmla="*/ 600331 w 1578078"/>
              <a:gd name="connsiteY0" fmla="*/ 25247 h 1578078"/>
              <a:gd name="connsiteX1" fmla="*/ 630020 w 1578078"/>
              <a:gd name="connsiteY1" fmla="*/ 16030 h 1578078"/>
              <a:gd name="connsiteX2" fmla="*/ 789039 w 1578078"/>
              <a:gd name="connsiteY2" fmla="*/ 0 h 1578078"/>
              <a:gd name="connsiteX3" fmla="*/ 1578078 w 1578078"/>
              <a:gd name="connsiteY3" fmla="*/ 789039 h 1578078"/>
              <a:gd name="connsiteX4" fmla="*/ 789039 w 1578078"/>
              <a:gd name="connsiteY4" fmla="*/ 1578078 h 1578078"/>
              <a:gd name="connsiteX5" fmla="*/ 0 w 1578078"/>
              <a:gd name="connsiteY5" fmla="*/ 789039 h 1578078"/>
              <a:gd name="connsiteX6" fmla="*/ 16031 w 1578078"/>
              <a:gd name="connsiteY6" fmla="*/ 630020 h 1578078"/>
              <a:gd name="connsiteX7" fmla="*/ 25247 w 1578078"/>
              <a:gd name="connsiteY7" fmla="*/ 600331 h 1578078"/>
              <a:gd name="connsiteX8" fmla="*/ 143668 w 1578078"/>
              <a:gd name="connsiteY8" fmla="*/ 563571 h 1578078"/>
              <a:gd name="connsiteX9" fmla="*/ 563570 w 1578078"/>
              <a:gd name="connsiteY9" fmla="*/ 143669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8078" h="1578078">
                <a:moveTo>
                  <a:pt x="600331" y="25247"/>
                </a:moveTo>
                <a:lnTo>
                  <a:pt x="630020" y="16030"/>
                </a:lnTo>
                <a:cubicBezTo>
                  <a:pt x="681385" y="5520"/>
                  <a:pt x="734567" y="0"/>
                  <a:pt x="789039" y="0"/>
                </a:cubicBezTo>
                <a:cubicBezTo>
                  <a:pt x="1224813" y="0"/>
                  <a:pt x="1578078" y="353265"/>
                  <a:pt x="1578078" y="789039"/>
                </a:cubicBezTo>
                <a:cubicBezTo>
                  <a:pt x="1578078" y="1224813"/>
                  <a:pt x="1224813" y="1578078"/>
                  <a:pt x="789039" y="1578078"/>
                </a:cubicBezTo>
                <a:cubicBezTo>
                  <a:pt x="353265" y="1578078"/>
                  <a:pt x="0" y="1224813"/>
                  <a:pt x="0" y="789039"/>
                </a:cubicBezTo>
                <a:cubicBezTo>
                  <a:pt x="0" y="734567"/>
                  <a:pt x="5520" y="681385"/>
                  <a:pt x="16031" y="630020"/>
                </a:cubicBezTo>
                <a:lnTo>
                  <a:pt x="25247" y="600331"/>
                </a:lnTo>
                <a:lnTo>
                  <a:pt x="143668" y="563571"/>
                </a:lnTo>
                <a:cubicBezTo>
                  <a:pt x="332466" y="483716"/>
                  <a:pt x="483715" y="332467"/>
                  <a:pt x="563570" y="143669"/>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1" name="任意多边形 10"/>
          <p:cNvSpPr/>
          <p:nvPr/>
        </p:nvSpPr>
        <p:spPr>
          <a:xfrm rot="2700000">
            <a:off x="5675586" y="1982172"/>
            <a:ext cx="1578078" cy="1578078"/>
          </a:xfrm>
          <a:custGeom>
            <a:avLst/>
            <a:gdLst>
              <a:gd name="connsiteX0" fmla="*/ 231104 w 1578078"/>
              <a:gd name="connsiteY0" fmla="*/ 231104 h 1578078"/>
              <a:gd name="connsiteX1" fmla="*/ 789039 w 1578078"/>
              <a:gd name="connsiteY1" fmla="*/ 0 h 1578078"/>
              <a:gd name="connsiteX2" fmla="*/ 1578078 w 1578078"/>
              <a:gd name="connsiteY2" fmla="*/ 789039 h 1578078"/>
              <a:gd name="connsiteX3" fmla="*/ 789039 w 1578078"/>
              <a:gd name="connsiteY3" fmla="*/ 1578078 h 1578078"/>
              <a:gd name="connsiteX4" fmla="*/ 630020 w 1578078"/>
              <a:gd name="connsiteY4" fmla="*/ 1562047 h 1578078"/>
              <a:gd name="connsiteX5" fmla="*/ 600332 w 1578078"/>
              <a:gd name="connsiteY5" fmla="*/ 1552832 h 1578078"/>
              <a:gd name="connsiteX6" fmla="*/ 563572 w 1578078"/>
              <a:gd name="connsiteY6" fmla="*/ 1434409 h 1578078"/>
              <a:gd name="connsiteX7" fmla="*/ 143669 w 1578078"/>
              <a:gd name="connsiteY7" fmla="*/ 1014506 h 1578078"/>
              <a:gd name="connsiteX8" fmla="*/ 25246 w 1578078"/>
              <a:gd name="connsiteY8" fmla="*/ 977746 h 1578078"/>
              <a:gd name="connsiteX9" fmla="*/ 16031 w 1578078"/>
              <a:gd name="connsiteY9" fmla="*/ 948058 h 1578078"/>
              <a:gd name="connsiteX10" fmla="*/ 0 w 1578078"/>
              <a:gd name="connsiteY10" fmla="*/ 789039 h 1578078"/>
              <a:gd name="connsiteX11" fmla="*/ 231104 w 1578078"/>
              <a:gd name="connsiteY11" fmla="*/ 231104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078" h="1578078">
                <a:moveTo>
                  <a:pt x="231104" y="231104"/>
                </a:moveTo>
                <a:cubicBezTo>
                  <a:pt x="373892" y="88316"/>
                  <a:pt x="571152" y="0"/>
                  <a:pt x="789039" y="0"/>
                </a:cubicBezTo>
                <a:cubicBezTo>
                  <a:pt x="1224813" y="0"/>
                  <a:pt x="1578078" y="353265"/>
                  <a:pt x="1578078" y="789039"/>
                </a:cubicBezTo>
                <a:cubicBezTo>
                  <a:pt x="1578078" y="1224813"/>
                  <a:pt x="1224813" y="1578078"/>
                  <a:pt x="789039" y="1578078"/>
                </a:cubicBezTo>
                <a:cubicBezTo>
                  <a:pt x="734567" y="1578078"/>
                  <a:pt x="681385" y="1572558"/>
                  <a:pt x="630020" y="1562047"/>
                </a:cubicBezTo>
                <a:lnTo>
                  <a:pt x="600332" y="1552832"/>
                </a:lnTo>
                <a:lnTo>
                  <a:pt x="563572" y="1434409"/>
                </a:lnTo>
                <a:cubicBezTo>
                  <a:pt x="483717" y="1245611"/>
                  <a:pt x="332467" y="1094361"/>
                  <a:pt x="143669" y="1014506"/>
                </a:cubicBezTo>
                <a:lnTo>
                  <a:pt x="25246" y="977746"/>
                </a:lnTo>
                <a:lnTo>
                  <a:pt x="16031" y="948058"/>
                </a:lnTo>
                <a:cubicBezTo>
                  <a:pt x="5520" y="896693"/>
                  <a:pt x="0" y="843511"/>
                  <a:pt x="0" y="789039"/>
                </a:cubicBezTo>
                <a:cubicBezTo>
                  <a:pt x="0" y="571152"/>
                  <a:pt x="88316" y="373892"/>
                  <a:pt x="231104" y="231104"/>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2" name="文本框 11"/>
          <p:cNvSpPr txBox="1"/>
          <p:nvPr/>
        </p:nvSpPr>
        <p:spPr>
          <a:xfrm>
            <a:off x="1720188" y="2351679"/>
            <a:ext cx="2225040" cy="369332"/>
          </a:xfrm>
          <a:prstGeom prst="rect">
            <a:avLst/>
          </a:prstGeom>
          <a:noFill/>
          <a:effectLst/>
        </p:spPr>
        <p:txBody>
          <a:bodyPr wrap="square" rtlCol="0">
            <a:spAutoFit/>
          </a:bodyPr>
          <a:lstStyle/>
          <a:p>
            <a:pPr algn="r"/>
            <a:r>
              <a:rPr lang="en-US" altLang="zh-CN" dirty="0">
                <a:solidFill>
                  <a:schemeClr val="tx1">
                    <a:lumMod val="75000"/>
                    <a:lumOff val="25000"/>
                  </a:schemeClr>
                </a:solidFill>
                <a:cs typeface="+mn-ea"/>
                <a:sym typeface="+mn-lt"/>
              </a:rPr>
              <a:t>JAVA</a:t>
            </a:r>
            <a:endParaRPr lang="zh-CN" altLang="en-US" dirty="0">
              <a:solidFill>
                <a:schemeClr val="tx1">
                  <a:lumMod val="75000"/>
                  <a:lumOff val="25000"/>
                </a:schemeClr>
              </a:solidFill>
              <a:cs typeface="+mn-ea"/>
              <a:sym typeface="+mn-lt"/>
            </a:endParaRPr>
          </a:p>
        </p:txBody>
      </p:sp>
      <p:pic>
        <p:nvPicPr>
          <p:cNvPr id="20" name="图片 1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62476" y="2516100"/>
            <a:ext cx="510223" cy="510223"/>
          </a:xfrm>
          <a:prstGeom prst="rect">
            <a:avLst/>
          </a:prstGeom>
        </p:spPr>
      </p:pic>
      <p:pic>
        <p:nvPicPr>
          <p:cNvPr id="21" name="图片 2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209514" y="2516100"/>
            <a:ext cx="510223" cy="510223"/>
          </a:xfrm>
          <a:prstGeom prst="rect">
            <a:avLst/>
          </a:prstGeom>
        </p:spPr>
      </p:pic>
      <p:pic>
        <p:nvPicPr>
          <p:cNvPr id="22" name="图片 2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862476" y="3863138"/>
            <a:ext cx="510223" cy="510223"/>
          </a:xfrm>
          <a:prstGeom prst="rect">
            <a:avLst/>
          </a:prstGeom>
        </p:spPr>
      </p:pic>
      <p:pic>
        <p:nvPicPr>
          <p:cNvPr id="23" name="图片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209514" y="3863138"/>
            <a:ext cx="510223" cy="510223"/>
          </a:xfrm>
          <a:prstGeom prst="rect">
            <a:avLst/>
          </a:prstGeom>
        </p:spPr>
      </p:pic>
      <p:sp>
        <p:nvSpPr>
          <p:cNvPr id="25" name="文本框 11"/>
          <p:cNvSpPr txBox="1"/>
          <p:nvPr/>
        </p:nvSpPr>
        <p:spPr>
          <a:xfrm>
            <a:off x="1752032" y="3857479"/>
            <a:ext cx="2225040" cy="369332"/>
          </a:xfrm>
          <a:prstGeom prst="rect">
            <a:avLst/>
          </a:prstGeom>
          <a:noFill/>
          <a:effectLst/>
        </p:spPr>
        <p:txBody>
          <a:bodyPr wrap="square" rtlCol="0">
            <a:spAutoFit/>
          </a:bodyPr>
          <a:lstStyle/>
          <a:p>
            <a:pPr algn="r"/>
            <a:r>
              <a:rPr lang="en-US" altLang="zh-CN" dirty="0" err="1">
                <a:solidFill>
                  <a:schemeClr val="tx1">
                    <a:lumMod val="75000"/>
                    <a:lumOff val="25000"/>
                  </a:schemeClr>
                </a:solidFill>
                <a:cs typeface="+mn-ea"/>
                <a:sym typeface="+mn-lt"/>
              </a:rPr>
              <a:t>Mysql</a:t>
            </a:r>
            <a:r>
              <a:rPr lang="zh-CN" altLang="en-US" dirty="0">
                <a:solidFill>
                  <a:schemeClr val="tx1">
                    <a:lumMod val="75000"/>
                    <a:lumOff val="25000"/>
                  </a:schemeClr>
                </a:solidFill>
                <a:cs typeface="+mn-ea"/>
                <a:sym typeface="+mn-lt"/>
              </a:rPr>
              <a:t> </a:t>
            </a:r>
          </a:p>
        </p:txBody>
      </p:sp>
      <p:sp>
        <p:nvSpPr>
          <p:cNvPr id="26" name="文本框 11"/>
          <p:cNvSpPr txBox="1"/>
          <p:nvPr/>
        </p:nvSpPr>
        <p:spPr>
          <a:xfrm>
            <a:off x="7195508" y="3887081"/>
            <a:ext cx="2225040" cy="369332"/>
          </a:xfrm>
          <a:prstGeom prst="rect">
            <a:avLst/>
          </a:prstGeom>
          <a:noFill/>
          <a:effectLst/>
        </p:spPr>
        <p:txBody>
          <a:bodyPr wrap="square" rtlCol="0">
            <a:spAutoFit/>
          </a:bodyPr>
          <a:lstStyle/>
          <a:p>
            <a:pPr algn="r"/>
            <a:r>
              <a:rPr lang="en-US" altLang="zh-CN" smtClean="0">
                <a:solidFill>
                  <a:schemeClr val="tx1">
                    <a:lumMod val="75000"/>
                    <a:lumOff val="25000"/>
                  </a:schemeClr>
                </a:solidFill>
                <a:cs typeface="+mn-ea"/>
                <a:sym typeface="+mn-lt"/>
              </a:rPr>
              <a:t>SpringBoot</a:t>
            </a:r>
            <a:endParaRPr lang="zh-CN" altLang="en-US" dirty="0">
              <a:solidFill>
                <a:schemeClr val="tx1">
                  <a:lumMod val="75000"/>
                  <a:lumOff val="25000"/>
                </a:schemeClr>
              </a:solidFill>
              <a:cs typeface="+mn-ea"/>
              <a:sym typeface="+mn-lt"/>
            </a:endParaRPr>
          </a:p>
        </p:txBody>
      </p:sp>
      <p:sp>
        <p:nvSpPr>
          <p:cNvPr id="27" name="文本框 11"/>
          <p:cNvSpPr txBox="1"/>
          <p:nvPr/>
        </p:nvSpPr>
        <p:spPr>
          <a:xfrm>
            <a:off x="7070272" y="2331433"/>
            <a:ext cx="2225040" cy="369332"/>
          </a:xfrm>
          <a:prstGeom prst="rect">
            <a:avLst/>
          </a:prstGeom>
          <a:noFill/>
          <a:effectLst/>
        </p:spPr>
        <p:txBody>
          <a:bodyPr wrap="square" rtlCol="0">
            <a:spAutoFit/>
          </a:bodyPr>
          <a:lstStyle/>
          <a:p>
            <a:pPr algn="r"/>
            <a:r>
              <a:rPr lang="en-US" altLang="zh-CN" dirty="0">
                <a:solidFill>
                  <a:schemeClr val="tx1">
                    <a:lumMod val="75000"/>
                    <a:lumOff val="25000"/>
                  </a:schemeClr>
                </a:solidFill>
                <a:cs typeface="+mn-ea"/>
                <a:sym typeface="+mn-lt"/>
              </a:rPr>
              <a:t>B/S</a:t>
            </a:r>
            <a:r>
              <a:rPr lang="zh-CN" altLang="en-US" dirty="0">
                <a:solidFill>
                  <a:schemeClr val="tx1">
                    <a:lumMod val="75000"/>
                    <a:lumOff val="25000"/>
                  </a:schemeClr>
                </a:solidFill>
                <a:cs typeface="+mn-ea"/>
                <a:sym typeface="+mn-lt"/>
              </a:rPr>
              <a:t>架构</a:t>
            </a:r>
          </a:p>
        </p:txBody>
      </p:sp>
      <p:sp>
        <p:nvSpPr>
          <p:cNvPr id="2" name="矩形 1">
            <a:extLst>
              <a:ext uri="{FF2B5EF4-FFF2-40B4-BE49-F238E27FC236}">
                <a16:creationId xmlns:a16="http://schemas.microsoft.com/office/drawing/2014/main" id="{DD7BFCCD-EA4B-C3C5-439C-85F222BE8E53}"/>
              </a:ext>
            </a:extLst>
          </p:cNvPr>
          <p:cNvSpPr/>
          <p:nvPr/>
        </p:nvSpPr>
        <p:spPr>
          <a:xfrm>
            <a:off x="641897" y="2088982"/>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面向对象，</a:t>
            </a:r>
            <a:r>
              <a:rPr lang="en-US" altLang="zh-CN" dirty="0">
                <a:solidFill>
                  <a:schemeClr val="tx1">
                    <a:lumMod val="95000"/>
                    <a:lumOff val="5000"/>
                  </a:schemeClr>
                </a:solidFill>
                <a:cs typeface="+mn-ea"/>
                <a:sym typeface="+mn-lt"/>
              </a:rPr>
              <a:t>MVC</a:t>
            </a:r>
            <a:r>
              <a:rPr lang="zh-CN" altLang="en-US" dirty="0">
                <a:solidFill>
                  <a:schemeClr val="tx1">
                    <a:lumMod val="95000"/>
                    <a:lumOff val="5000"/>
                  </a:schemeClr>
                </a:solidFill>
                <a:cs typeface="+mn-ea"/>
                <a:sym typeface="+mn-lt"/>
              </a:rPr>
              <a:t>分层，语言简洁清晰</a:t>
            </a:r>
          </a:p>
        </p:txBody>
      </p:sp>
      <p:sp>
        <p:nvSpPr>
          <p:cNvPr id="3" name="矩形 2">
            <a:extLst>
              <a:ext uri="{FF2B5EF4-FFF2-40B4-BE49-F238E27FC236}">
                <a16:creationId xmlns:a16="http://schemas.microsoft.com/office/drawing/2014/main" id="{ECC8F2CA-D976-D75A-ABCE-C5E6EFE71A0A}"/>
              </a:ext>
            </a:extLst>
          </p:cNvPr>
          <p:cNvSpPr/>
          <p:nvPr/>
        </p:nvSpPr>
        <p:spPr>
          <a:xfrm>
            <a:off x="626055" y="3586376"/>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开源数据库，体积小易安装，全免费，功能强大，运行稳定</a:t>
            </a:r>
          </a:p>
        </p:txBody>
      </p:sp>
      <p:sp>
        <p:nvSpPr>
          <p:cNvPr id="5" name="矩形 4">
            <a:extLst>
              <a:ext uri="{FF2B5EF4-FFF2-40B4-BE49-F238E27FC236}">
                <a16:creationId xmlns:a16="http://schemas.microsoft.com/office/drawing/2014/main" id="{835EECD9-7254-ACB9-48F4-755E1D326C71}"/>
              </a:ext>
            </a:extLst>
          </p:cNvPr>
          <p:cNvSpPr/>
          <p:nvPr/>
        </p:nvSpPr>
        <p:spPr>
          <a:xfrm>
            <a:off x="9396871" y="2114786"/>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前端在浏览器使用，程序在客户端，便于客户访问使用</a:t>
            </a:r>
          </a:p>
        </p:txBody>
      </p:sp>
      <p:sp>
        <p:nvSpPr>
          <p:cNvPr id="7" name="矩形 6">
            <a:extLst>
              <a:ext uri="{FF2B5EF4-FFF2-40B4-BE49-F238E27FC236}">
                <a16:creationId xmlns:a16="http://schemas.microsoft.com/office/drawing/2014/main" id="{6CC00465-D504-5C64-FFC2-248BCD6B82B2}"/>
              </a:ext>
            </a:extLst>
          </p:cNvPr>
          <p:cNvSpPr/>
          <p:nvPr/>
        </p:nvSpPr>
        <p:spPr>
          <a:xfrm>
            <a:off x="9420548" y="3586376"/>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强大的框架，极大的方便了开发者编写代码</a:t>
            </a:r>
          </a:p>
        </p:txBody>
      </p:sp>
    </p:spTree>
    <p:extLst>
      <p:ext uri="{BB962C8B-B14F-4D97-AF65-F5344CB8AC3E}">
        <p14:creationId xmlns:p14="http://schemas.microsoft.com/office/powerpoint/2010/main" val="2504478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3</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需求分析</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3329314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110536" y="2064773"/>
            <a:ext cx="5388077" cy="3451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角色分析</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07923" y="2064774"/>
            <a:ext cx="5388077" cy="3451123"/>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24546" y="2417720"/>
            <a:ext cx="2864928" cy="461665"/>
          </a:xfrm>
          <a:prstGeom prst="rect">
            <a:avLst/>
          </a:prstGeom>
          <a:noFill/>
        </p:spPr>
        <p:txBody>
          <a:bodyPr wrap="square" rtlCol="0">
            <a:spAutoFit/>
          </a:bodyPr>
          <a:lstStyle/>
          <a:p>
            <a:r>
              <a:rPr lang="en-US" altLang="zh-CN" sz="2400" dirty="0">
                <a:solidFill>
                  <a:schemeClr val="bg1"/>
                </a:solidFill>
                <a:cs typeface="+mn-ea"/>
                <a:sym typeface="+mn-lt"/>
              </a:rPr>
              <a:t>1 </a:t>
            </a:r>
            <a:r>
              <a:rPr lang="zh-CN" altLang="en-US" sz="2400" dirty="0">
                <a:solidFill>
                  <a:schemeClr val="bg1"/>
                </a:solidFill>
                <a:cs typeface="+mn-ea"/>
                <a:sym typeface="+mn-lt"/>
              </a:rPr>
              <a:t>管理员  </a:t>
            </a:r>
          </a:p>
        </p:txBody>
      </p:sp>
      <p:cxnSp>
        <p:nvCxnSpPr>
          <p:cNvPr id="10" name="直接连接符 9"/>
          <p:cNvCxnSpPr/>
          <p:nvPr/>
        </p:nvCxnSpPr>
        <p:spPr>
          <a:xfrm>
            <a:off x="1362333" y="3112251"/>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755541" y="2417720"/>
            <a:ext cx="2864928" cy="461665"/>
          </a:xfrm>
          <a:prstGeom prst="rect">
            <a:avLst/>
          </a:prstGeom>
          <a:noFill/>
        </p:spPr>
        <p:txBody>
          <a:bodyPr wrap="square" rtlCol="0">
            <a:spAutoFit/>
          </a:bodyPr>
          <a:lstStyle/>
          <a:p>
            <a:r>
              <a:rPr lang="en-US" altLang="zh-CN" sz="2400">
                <a:solidFill>
                  <a:schemeClr val="tx1">
                    <a:lumMod val="75000"/>
                    <a:lumOff val="25000"/>
                  </a:schemeClr>
                </a:solidFill>
                <a:cs typeface="+mn-ea"/>
                <a:sym typeface="+mn-lt"/>
              </a:rPr>
              <a:t>2</a:t>
            </a:r>
            <a:r>
              <a:rPr lang="zh-CN" altLang="en-US" sz="2400">
                <a:solidFill>
                  <a:schemeClr val="tx1">
                    <a:lumMod val="75000"/>
                    <a:lumOff val="25000"/>
                  </a:schemeClr>
                </a:solidFill>
                <a:cs typeface="+mn-ea"/>
                <a:sym typeface="+mn-lt"/>
              </a:rPr>
              <a:t> </a:t>
            </a:r>
            <a:r>
              <a:rPr lang="zh-CN" altLang="en-US" sz="2400" smtClean="0">
                <a:solidFill>
                  <a:schemeClr val="tx1">
                    <a:lumMod val="75000"/>
                    <a:lumOff val="25000"/>
                  </a:schemeClr>
                </a:solidFill>
                <a:cs typeface="+mn-ea"/>
                <a:sym typeface="+mn-lt"/>
              </a:rPr>
              <a:t> 用户</a:t>
            </a:r>
            <a:endParaRPr lang="zh-CN" altLang="en-US" sz="2400" dirty="0">
              <a:solidFill>
                <a:schemeClr val="tx1">
                  <a:lumMod val="75000"/>
                  <a:lumOff val="25000"/>
                </a:schemeClr>
              </a:solidFill>
              <a:cs typeface="+mn-ea"/>
              <a:sym typeface="+mn-lt"/>
            </a:endParaRPr>
          </a:p>
        </p:txBody>
      </p:sp>
      <p:cxnSp>
        <p:nvCxnSpPr>
          <p:cNvPr id="13" name="直接连接符 12"/>
          <p:cNvCxnSpPr/>
          <p:nvPr/>
        </p:nvCxnSpPr>
        <p:spPr>
          <a:xfrm>
            <a:off x="6893328" y="3112251"/>
            <a:ext cx="616308"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750410" y="3314298"/>
            <a:ext cx="4247107" cy="923330"/>
          </a:xfrm>
          <a:prstGeom prst="rect">
            <a:avLst/>
          </a:prstGeom>
          <a:noFill/>
        </p:spPr>
        <p:txBody>
          <a:bodyPr wrap="square" rtlCol="0">
            <a:spAutoFit/>
          </a:bodyPr>
          <a:lstStyle/>
          <a:p>
            <a:r>
              <a:rPr lang="zh-CN" altLang="en-US" kern="100">
                <a:ea typeface="宋体" panose="02010600030101010101" pitchFamily="2" charset="-122"/>
                <a:cs typeface="Times New Roman" panose="02020603050405020304" pitchFamily="18" charset="0"/>
              </a:rPr>
              <a:t>注册登录，首页查看列表，发布二手商品，应聘求职，房屋租赁，发布论坛，新闻资讯，个人中心查看</a:t>
            </a:r>
            <a:endParaRPr lang="zh-CN" altLang="en-US" sz="1600" dirty="0">
              <a:solidFill>
                <a:schemeClr val="tx1">
                  <a:lumMod val="75000"/>
                  <a:lumOff val="25000"/>
                </a:schemeClr>
              </a:solidFill>
              <a:cs typeface="+mn-ea"/>
              <a:sym typeface="+mn-lt"/>
            </a:endParaRPr>
          </a:p>
        </p:txBody>
      </p:sp>
      <p:sp>
        <p:nvSpPr>
          <p:cNvPr id="16" name="文本框 13"/>
          <p:cNvSpPr txBox="1"/>
          <p:nvPr/>
        </p:nvSpPr>
        <p:spPr>
          <a:xfrm>
            <a:off x="1157103" y="3316572"/>
            <a:ext cx="4247107" cy="923330"/>
          </a:xfrm>
          <a:prstGeom prst="rect">
            <a:avLst/>
          </a:prstGeom>
          <a:noFill/>
        </p:spPr>
        <p:txBody>
          <a:bodyPr wrap="square" rtlCol="0">
            <a:spAutoFit/>
          </a:bodyPr>
          <a:lstStyle/>
          <a:p>
            <a:r>
              <a:rPr lang="zh-CN" altLang="en-US" kern="100">
                <a:solidFill>
                  <a:schemeClr val="bg1"/>
                </a:solidFill>
                <a:ea typeface="宋体" panose="02010600030101010101" pitchFamily="2" charset="-122"/>
                <a:cs typeface="Times New Roman" panose="02020603050405020304" pitchFamily="18" charset="0"/>
              </a:rPr>
              <a:t>登录，管理用户信息，发布招聘信息，发布房屋租赁信息，查看论坛信息，新闻资讯</a:t>
            </a:r>
            <a:endParaRPr lang="zh-CN" altLang="en-US" sz="1600" dirty="0">
              <a:solidFill>
                <a:schemeClr val="tx1">
                  <a:lumMod val="75000"/>
                  <a:lumOff val="25000"/>
                </a:schemeClr>
              </a:solidFill>
              <a:cs typeface="+mn-ea"/>
              <a:sym typeface="+mn-lt"/>
            </a:endParaRPr>
          </a:p>
        </p:txBody>
      </p:sp>
      <p:sp>
        <p:nvSpPr>
          <p:cNvPr id="2" name="矩形 1">
            <a:extLst>
              <a:ext uri="{FF2B5EF4-FFF2-40B4-BE49-F238E27FC236}">
                <a16:creationId xmlns:a16="http://schemas.microsoft.com/office/drawing/2014/main" id="{4AABFB39-04EA-EBC7-097C-6FD61313655E}"/>
              </a:ext>
            </a:extLst>
          </p:cNvPr>
          <p:cNvSpPr/>
          <p:nvPr/>
        </p:nvSpPr>
        <p:spPr>
          <a:xfrm>
            <a:off x="3954505" y="5550731"/>
            <a:ext cx="4681495" cy="8950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3.</a:t>
            </a:r>
            <a:r>
              <a:rPr lang="zh-CN" altLang="en-US" dirty="0">
                <a:cs typeface="+mn-ea"/>
                <a:sym typeface="+mn-lt"/>
              </a:rPr>
              <a:t>用户</a:t>
            </a:r>
            <a:endParaRPr lang="en-US" altLang="zh-CN" dirty="0">
              <a:cs typeface="+mn-ea"/>
              <a:sym typeface="+mn-lt"/>
            </a:endParaRPr>
          </a:p>
          <a:p>
            <a:pPr algn="ct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用户登录后可以进行查看论坛、查看医疗专家、查看健康档案、咨询等</a:t>
            </a:r>
            <a:endParaRPr lang="zh-CN" altLang="en-US" dirty="0">
              <a:cs typeface="+mn-ea"/>
              <a:sym typeface="+mn-lt"/>
            </a:endParaRPr>
          </a:p>
        </p:txBody>
      </p:sp>
    </p:spTree>
    <p:extLst>
      <p:ext uri="{BB962C8B-B14F-4D97-AF65-F5344CB8AC3E}">
        <p14:creationId xmlns:p14="http://schemas.microsoft.com/office/powerpoint/2010/main" val="261954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s3og5wl">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1891</Words>
  <Application>Microsoft Office PowerPoint</Application>
  <PresentationFormat>宽屏</PresentationFormat>
  <Paragraphs>100</Paragraphs>
  <Slides>19</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等线</vt:lpstr>
      <vt:lpstr>汉仪大宋简</vt:lpstr>
      <vt:lpstr>宋体</vt:lpstr>
      <vt:lpstr>微软雅黑</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蓝色毕业答辩</dc:title>
  <dc:creator>第一PPT</dc:creator>
  <cp:keywords>www.1ppt.com</cp:keywords>
  <dc:description>www.1ppt.com</dc:description>
  <cp:lastModifiedBy>admin</cp:lastModifiedBy>
  <cp:revision>136</cp:revision>
  <dcterms:created xsi:type="dcterms:W3CDTF">2018-02-27T12:12:58Z</dcterms:created>
  <dcterms:modified xsi:type="dcterms:W3CDTF">2023-05-22T01:27:59Z</dcterms:modified>
</cp:coreProperties>
</file>