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2" r:id="rId4"/>
    <p:sldId id="289" r:id="rId5"/>
    <p:sldId id="264" r:id="rId6"/>
    <p:sldId id="259" r:id="rId7"/>
    <p:sldId id="266" r:id="rId8"/>
    <p:sldId id="260" r:id="rId9"/>
    <p:sldId id="269" r:id="rId10"/>
    <p:sldId id="268" r:id="rId11"/>
    <p:sldId id="261" r:id="rId12"/>
    <p:sldId id="287" r:id="rId13"/>
    <p:sldId id="285" r:id="rId14"/>
    <p:sldId id="286" r:id="rId15"/>
    <p:sldId id="274"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6314" autoAdjust="0"/>
  </p:normalViewPr>
  <p:slideViewPr>
    <p:cSldViewPr snapToGrid="0" showGuides="1">
      <p:cViewPr varScale="1">
        <p:scale>
          <a:sx n="73" d="100"/>
          <a:sy n="73" d="100"/>
        </p:scale>
        <p:origin x="450" y="66"/>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pPr/>
              <a:t>2023/5/23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pPr/>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8.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10</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11</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12</a:t>
            </a:fld>
            <a:endParaRPr lang="zh-CN" altLang="en-US"/>
          </a:p>
        </p:txBody>
      </p:sp>
    </p:spTree>
    <p:extLst>
      <p:ext uri="{BB962C8B-B14F-4D97-AF65-F5344CB8AC3E}">
        <p14:creationId xmlns:p14="http://schemas.microsoft.com/office/powerpoint/2010/main" val="2025215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13</a:t>
            </a:fld>
            <a:endParaRPr lang="zh-CN" altLang="en-US"/>
          </a:p>
        </p:txBody>
      </p:sp>
    </p:spTree>
    <p:extLst>
      <p:ext uri="{BB962C8B-B14F-4D97-AF65-F5344CB8AC3E}">
        <p14:creationId xmlns:p14="http://schemas.microsoft.com/office/powerpoint/2010/main" val="2819222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14</a:t>
            </a:fld>
            <a:endParaRPr lang="zh-CN" altLang="en-US"/>
          </a:p>
        </p:txBody>
      </p:sp>
    </p:spTree>
    <p:extLst>
      <p:ext uri="{BB962C8B-B14F-4D97-AF65-F5344CB8AC3E}">
        <p14:creationId xmlns:p14="http://schemas.microsoft.com/office/powerpoint/2010/main" val="2041035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15</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3</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4</a:t>
            </a:fld>
            <a:endParaRPr lang="zh-CN" altLang="en-US"/>
          </a:p>
        </p:txBody>
      </p:sp>
    </p:spTree>
    <p:extLst>
      <p:ext uri="{BB962C8B-B14F-4D97-AF65-F5344CB8AC3E}">
        <p14:creationId xmlns:p14="http://schemas.microsoft.com/office/powerpoint/2010/main" val="3836141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5</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6</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7</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8</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9</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pPr/>
              <a:t>2023/5/23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859944" y="2050752"/>
            <a:ext cx="8253873" cy="830997"/>
          </a:xfrm>
          <a:prstGeom prst="rect">
            <a:avLst/>
          </a:prstGeom>
          <a:noFill/>
        </p:spPr>
        <p:txBody>
          <a:bodyPr wrap="square" rtlCol="0">
            <a:spAutoFit/>
          </a:bodyPr>
          <a:lstStyle/>
          <a:p>
            <a:pPr algn="dist"/>
            <a:r>
              <a:rPr lang="en-US" altLang="zh-CN" sz="4800" smtClean="0">
                <a:solidFill>
                  <a:srgbClr val="1C4885"/>
                </a:solidFill>
                <a:ea typeface="汉仪大宋简" panose="02010609000101010101" pitchFamily="49" charset="-122"/>
                <a:cs typeface="+mn-ea"/>
              </a:rPr>
              <a:t>KTV</a:t>
            </a:r>
            <a:r>
              <a:rPr lang="zh-CN" altLang="en-US" sz="4800" smtClean="0">
                <a:solidFill>
                  <a:srgbClr val="1C4885"/>
                </a:solidFill>
                <a:ea typeface="汉仪大宋简" panose="02010609000101010101" pitchFamily="49" charset="-122"/>
                <a:cs typeface="+mn-ea"/>
              </a:rPr>
              <a:t>管理系统的设计与实现</a:t>
            </a:r>
            <a:endParaRPr lang="zh-CN" altLang="zh-CN" sz="4800" dirty="0">
              <a:solidFill>
                <a:srgbClr val="1C4885"/>
              </a:solidFill>
              <a:ea typeface="汉仪大宋简" panose="02010609000101010101" pitchFamily="49" charset="-122"/>
              <a:cs typeface="+mn-ea"/>
            </a:endParaRP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a:t>
            </a:r>
            <a:r>
              <a:rPr lang="zh-CN" altLang="en-US">
                <a:solidFill>
                  <a:schemeClr val="bg1">
                    <a:lumMod val="50000"/>
                  </a:schemeClr>
                </a:solidFill>
                <a:cs typeface="+mn-ea"/>
                <a:sym typeface="+mn-lt"/>
              </a:rPr>
              <a:t>人</a:t>
            </a:r>
            <a:r>
              <a:rPr lang="zh-CN" altLang="en-US" smtClean="0">
                <a:solidFill>
                  <a:schemeClr val="bg1">
                    <a:lumMod val="50000"/>
                  </a:schemeClr>
                </a:solidFill>
                <a:cs typeface="+mn-ea"/>
                <a:sym typeface="+mn-lt"/>
              </a:rPr>
              <a:t>：韦远敏  </a:t>
            </a:r>
            <a:r>
              <a:rPr lang="zh-CN" altLang="en-US" dirty="0">
                <a:solidFill>
                  <a:schemeClr val="bg1">
                    <a:lumMod val="50000"/>
                  </a:schemeClr>
                </a:solidFill>
                <a:cs typeface="+mn-ea"/>
                <a:sym typeface="+mn-lt"/>
              </a:rPr>
              <a:t>汇报时间</a:t>
            </a:r>
            <a:r>
              <a:rPr lang="zh-CN" altLang="en-US">
                <a:solidFill>
                  <a:schemeClr val="bg1">
                    <a:lumMod val="50000"/>
                  </a:schemeClr>
                </a:solidFill>
                <a:cs typeface="+mn-ea"/>
                <a:sym typeface="+mn-lt"/>
              </a:rPr>
              <a:t>：</a:t>
            </a:r>
            <a:r>
              <a:rPr lang="en-US" altLang="zh-CN" smtClean="0">
                <a:solidFill>
                  <a:schemeClr val="bg1">
                    <a:lumMod val="50000"/>
                  </a:schemeClr>
                </a:solidFill>
                <a:cs typeface="+mn-ea"/>
                <a:sym typeface="+mn-lt"/>
              </a:rPr>
              <a:t>2023.5</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8" y="2965468"/>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954107"/>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数据库总体设计</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BCA5507-C133-93CF-DB5A-8C010EADB006}"/>
              </a:ext>
            </a:extLst>
          </p:cNvPr>
          <p:cNvSpPr txBox="1"/>
          <p:nvPr/>
        </p:nvSpPr>
        <p:spPr>
          <a:xfrm>
            <a:off x="9060872" y="1364034"/>
            <a:ext cx="3131128" cy="2677656"/>
          </a:xfrm>
          <a:prstGeom prst="rect">
            <a:avLst/>
          </a:prstGeom>
          <a:noFill/>
        </p:spPr>
        <p:txBody>
          <a:bodyPr wrap="square">
            <a:spAutoFit/>
          </a:bodyPr>
          <a:lstStyle/>
          <a:p>
            <a:r>
              <a:rPr lang="zh-CN" altLang="zh-CN" sz="2400"/>
              <a:t>该系统内总共有两类对象，分别是管理员和用户，数据库设计将根据这些用户的属性来实现，同时，建立表的结构以及表与表之间的关系</a:t>
            </a:r>
            <a:endParaRPr lang="zh-CN" altLang="en-US" sz="2400" dirty="0"/>
          </a:p>
        </p:txBody>
      </p:sp>
      <p:pic>
        <p:nvPicPr>
          <p:cNvPr id="8" name="图片 7"/>
          <p:cNvPicPr/>
          <p:nvPr/>
        </p:nvPicPr>
        <p:blipFill>
          <a:blip r:embed="rId3"/>
          <a:stretch>
            <a:fillRect/>
          </a:stretch>
        </p:blipFill>
        <p:spPr>
          <a:xfrm>
            <a:off x="796412" y="1809251"/>
            <a:ext cx="7550753" cy="4382543"/>
          </a:xfrm>
          <a:prstGeom prst="rect">
            <a:avLst/>
          </a:prstGeom>
        </p:spPr>
      </p:pic>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5</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实现效果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sp>
        <p:nvSpPr>
          <p:cNvPr id="10" name="文本框 9">
            <a:extLst>
              <a:ext uri="{FF2B5EF4-FFF2-40B4-BE49-F238E27FC236}">
                <a16:creationId xmlns:a16="http://schemas.microsoft.com/office/drawing/2014/main" id="{77F5E9AA-F94E-0E55-DF35-4F2E85E4945B}"/>
              </a:ext>
            </a:extLst>
          </p:cNvPr>
          <p:cNvSpPr txBox="1"/>
          <p:nvPr/>
        </p:nvSpPr>
        <p:spPr>
          <a:xfrm>
            <a:off x="306926" y="4679534"/>
            <a:ext cx="9712285" cy="1754326"/>
          </a:xfrm>
          <a:prstGeom prst="rect">
            <a:avLst/>
          </a:prstGeom>
          <a:noFill/>
        </p:spPr>
        <p:txBody>
          <a:bodyPr wrap="square">
            <a:spAutoFit/>
          </a:bodyPr>
          <a:lstStyle/>
          <a:p>
            <a:r>
              <a:rPr lang="zh-CN" altLang="zh-CN"/>
              <a:t>基于</a:t>
            </a:r>
            <a:r>
              <a:rPr lang="en-US" altLang="zh-CN"/>
              <a:t>SSM</a:t>
            </a:r>
            <a:r>
              <a:rPr lang="zh-CN" altLang="zh-CN"/>
              <a:t>框架的</a:t>
            </a:r>
            <a:r>
              <a:rPr lang="en-US" altLang="zh-CN"/>
              <a:t>KTV</a:t>
            </a:r>
            <a:r>
              <a:rPr lang="zh-CN" altLang="zh-CN"/>
              <a:t>管理系统登录功能实现主要是通过前端页面和后台控制器的协作来实现。具体的实现步骤：创建数据库，设计用户表，存储用户的账号和密码等信息。在前端页面中添加登录表单，包括账号和密码两个输入框和一个提交按钮。在提交按钮被点击时，使用</a:t>
            </a:r>
            <a:r>
              <a:rPr lang="en-US" altLang="zh-CN"/>
              <a:t>Ajax</a:t>
            </a:r>
            <a:r>
              <a:rPr lang="zh-CN" altLang="zh-CN"/>
              <a:t>发送请求到后台控制器。后台控制器接收请求后，解析请求参数，从数据库中查询出对应账号的用户信息，并进行比对验证。 如果验证通过，将用户信息保存在</a:t>
            </a:r>
            <a:r>
              <a:rPr lang="en-US" altLang="zh-CN"/>
              <a:t>Session</a:t>
            </a:r>
            <a:r>
              <a:rPr lang="zh-CN" altLang="zh-CN"/>
              <a:t>中，跳转到</a:t>
            </a:r>
            <a:r>
              <a:rPr lang="en-US" altLang="zh-CN"/>
              <a:t>KTV</a:t>
            </a:r>
            <a:r>
              <a:rPr lang="zh-CN" altLang="zh-CN"/>
              <a:t>管理系统的首页。如果验证不通过，返回错误信息给前端</a:t>
            </a:r>
            <a:r>
              <a:rPr lang="zh-CN" altLang="zh-CN"/>
              <a:t>页</a:t>
            </a:r>
            <a:r>
              <a:rPr lang="zh-CN" altLang="zh-CN" smtClean="0"/>
              <a:t>面。</a:t>
            </a:r>
            <a:endParaRPr lang="zh-CN" altLang="zh-CN"/>
          </a:p>
        </p:txBody>
      </p:sp>
      <p:pic>
        <p:nvPicPr>
          <p:cNvPr id="7" name="图片 6" descr="2d8519b72e4b7bb6dafc204e85aaf13"/>
          <p:cNvPicPr/>
          <p:nvPr/>
        </p:nvPicPr>
        <p:blipFill>
          <a:blip r:embed="rId3"/>
          <a:stretch>
            <a:fillRect/>
          </a:stretch>
        </p:blipFill>
        <p:spPr>
          <a:xfrm>
            <a:off x="1480316" y="1197689"/>
            <a:ext cx="6017764" cy="2956300"/>
          </a:xfrm>
          <a:prstGeom prst="rect">
            <a:avLst/>
          </a:prstGeom>
        </p:spPr>
      </p:pic>
      <p:pic>
        <p:nvPicPr>
          <p:cNvPr id="8" name="图片 7"/>
          <p:cNvPicPr/>
          <p:nvPr/>
        </p:nvPicPr>
        <p:blipFill>
          <a:blip r:embed="rId4"/>
          <a:stretch>
            <a:fillRect/>
          </a:stretch>
        </p:blipFill>
        <p:spPr>
          <a:xfrm>
            <a:off x="9666705" y="223508"/>
            <a:ext cx="2133600" cy="4716780"/>
          </a:xfrm>
          <a:prstGeom prst="rect">
            <a:avLst/>
          </a:prstGeom>
        </p:spPr>
      </p:pic>
    </p:spTree>
    <p:extLst>
      <p:ext uri="{BB962C8B-B14F-4D97-AF65-F5344CB8AC3E}">
        <p14:creationId xmlns:p14="http://schemas.microsoft.com/office/powerpoint/2010/main" val="1138633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6</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测试结果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15093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249341"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测试展示</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登录功能</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904649" y="1917932"/>
            <a:ext cx="9436140" cy="2673308"/>
          </a:xfrm>
          <a:prstGeom prst="rect">
            <a:avLst/>
          </a:prstGeom>
        </p:spPr>
      </p:pic>
    </p:spTree>
    <p:extLst>
      <p:ext uri="{BB962C8B-B14F-4D97-AF65-F5344CB8AC3E}">
        <p14:creationId xmlns:p14="http://schemas.microsoft.com/office/powerpoint/2010/main" val="56434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smtClean="0">
                <a:solidFill>
                  <a:srgbClr val="1C4885"/>
                </a:solidFill>
                <a:cs typeface="+mn-ea"/>
                <a:sym typeface="+mn-lt"/>
              </a:rPr>
              <a:t>研究背景</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选题背景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91618" y="1660621"/>
            <a:ext cx="4735773" cy="44535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nvSpPr>
        <p:spPr>
          <a:xfrm>
            <a:off x="6426244" y="1728538"/>
            <a:ext cx="4491964" cy="4893647"/>
          </a:xfrm>
          <a:prstGeom prst="rect">
            <a:avLst/>
          </a:prstGeom>
          <a:noFill/>
        </p:spPr>
        <p:txBody>
          <a:bodyPr wrap="square" rtlCol="0">
            <a:spAutoFit/>
          </a:bodyPr>
          <a:lstStyle/>
          <a:p>
            <a:r>
              <a:rPr lang="zh-CN" altLang="en-US" sz="2400"/>
              <a:t>网络发展的越来越迅速，它深刻的影响着每一个人生活的各个方面。每一种新型事务的兴起都是为了使人们的生活更加方便。</a:t>
            </a:r>
            <a:r>
              <a:rPr lang="en-US" altLang="zh-CN" sz="2400"/>
              <a:t>KTV</a:t>
            </a:r>
            <a:r>
              <a:rPr lang="zh-CN" altLang="en-US" sz="2400"/>
              <a:t>管理系统是一种低成本、更加高效的电子商务方式，它已慢慢的成为一种全新的管理模式。人们不再满足于在互联网上浏览、发布信息和人与人之间的聊天，而是希望互联网能为人们的生活带来更多便利。伴随着网络的崛起，</a:t>
            </a:r>
            <a:r>
              <a:rPr lang="en-US" altLang="zh-CN" sz="2400"/>
              <a:t>KTV</a:t>
            </a:r>
            <a:r>
              <a:rPr lang="zh-CN" altLang="en-US" sz="2400"/>
              <a:t>管理开始变得越来越</a:t>
            </a:r>
            <a:r>
              <a:rPr lang="zh-CN" altLang="en-US" sz="2400"/>
              <a:t>普</a:t>
            </a:r>
            <a:r>
              <a:rPr lang="zh-CN" altLang="en-US" sz="2400" smtClean="0"/>
              <a:t>遍。</a:t>
            </a:r>
            <a:endParaRPr lang="zh-CN" altLang="en-US" dirty="0">
              <a:solidFill>
                <a:schemeClr val="tx1">
                  <a:lumMod val="85000"/>
                  <a:lumOff val="15000"/>
                </a:schemeClr>
              </a:solidFill>
              <a:cs typeface="+mn-ea"/>
              <a:sym typeface="+mn-lt"/>
            </a:endParaRPr>
          </a:p>
        </p:txBody>
      </p:sp>
      <p:pic>
        <p:nvPicPr>
          <p:cNvPr id="46" name="图片 4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3965" y="1682311"/>
            <a:ext cx="4742436" cy="4078007"/>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smtClean="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smtClean="0">
                <a:solidFill>
                  <a:srgbClr val="1C4885"/>
                </a:solidFill>
                <a:cs typeface="+mn-ea"/>
                <a:sym typeface="+mn-lt"/>
              </a:rPr>
              <a:t>论文题目以及意义</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88989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2" y="511715"/>
            <a:ext cx="3644959" cy="523220"/>
          </a:xfrm>
          <a:prstGeom prst="rect">
            <a:avLst/>
          </a:prstGeom>
          <a:noFill/>
        </p:spPr>
        <p:txBody>
          <a:bodyPr wrap="square" rtlCol="0">
            <a:spAutoFit/>
          </a:bodyPr>
          <a:lstStyle/>
          <a:p>
            <a:pPr algn="ctr"/>
            <a:r>
              <a:rPr lang="en-US" altLang="zh-CN" sz="2800" smtClean="0">
                <a:solidFill>
                  <a:schemeClr val="tx1">
                    <a:lumMod val="85000"/>
                    <a:lumOff val="15000"/>
                  </a:schemeClr>
                </a:solidFill>
                <a:cs typeface="+mn-ea"/>
                <a:sym typeface="+mn-lt"/>
              </a:rPr>
              <a:t>KTV</a:t>
            </a:r>
            <a:r>
              <a:rPr lang="zh-CN" altLang="en-US" sz="2800" smtClean="0">
                <a:solidFill>
                  <a:schemeClr val="tx1">
                    <a:lumMod val="85000"/>
                    <a:lumOff val="15000"/>
                  </a:schemeClr>
                </a:solidFill>
                <a:cs typeface="+mn-ea"/>
                <a:sym typeface="+mn-lt"/>
              </a:rPr>
              <a:t>管理系统的意义</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2388" y="1182950"/>
            <a:ext cx="10836322" cy="4781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939844" y="1264514"/>
            <a:ext cx="10169434" cy="4524315"/>
          </a:xfrm>
          <a:prstGeom prst="rect">
            <a:avLst/>
          </a:prstGeom>
          <a:noFill/>
        </p:spPr>
        <p:txBody>
          <a:bodyPr wrap="square" rtlCol="0">
            <a:spAutoFit/>
          </a:bodyPr>
          <a:lstStyle/>
          <a:p>
            <a:r>
              <a:rPr lang="en-US" altLang="zh-CN" sz="2400"/>
              <a:t>KTV</a:t>
            </a:r>
            <a:r>
              <a:rPr lang="zh-CN" altLang="en-US" sz="2400"/>
              <a:t>管理系统也是计算机技术和网络迅速发展的一个应用解决方案，更是计算机应用于娱乐产业的成果。</a:t>
            </a:r>
            <a:r>
              <a:rPr lang="en-US" altLang="zh-CN" sz="2400"/>
              <a:t>[8]KTV</a:t>
            </a:r>
            <a:r>
              <a:rPr lang="zh-CN" altLang="en-US" sz="2400"/>
              <a:t>管理系统将网络信息技术与管理统计概念相结合，针对传统工作流程，对管理信息流进行适当且合理的优化，使信息系统化，数字化，更加便于管理员进行流程操作。以减少人工记录以及繁琐数据带来的管理烦恼，从而更明确、更有效地支持管理和决策</a:t>
            </a:r>
            <a:r>
              <a:rPr lang="en-US" altLang="zh-CN" sz="2400"/>
              <a:t>[9]</a:t>
            </a:r>
            <a:r>
              <a:rPr lang="zh-CN" altLang="en-US" sz="2400"/>
              <a:t>。</a:t>
            </a:r>
            <a:r>
              <a:rPr lang="en-US" altLang="zh-CN" sz="2400"/>
              <a:t>KTV</a:t>
            </a:r>
            <a:r>
              <a:rPr lang="zh-CN" altLang="en-US" sz="2400"/>
              <a:t>管理系统是</a:t>
            </a:r>
            <a:r>
              <a:rPr lang="en-US" altLang="zh-CN" sz="2400"/>
              <a:t>KTV</a:t>
            </a:r>
            <a:r>
              <a:rPr lang="zh-CN" altLang="en-US" sz="2400"/>
              <a:t>重要的组成部分，它不仅能大大提高服务的档次与企业的管理水平，还能为企业节约管理成本，从而提升了企业竞争力达到管理的系统化、规范化，在一定程度上更是推动了</a:t>
            </a:r>
            <a:r>
              <a:rPr lang="en-US" altLang="zh-CN" sz="2400"/>
              <a:t>KTV</a:t>
            </a:r>
            <a:r>
              <a:rPr lang="zh-CN" altLang="en-US" sz="2400"/>
              <a:t>行业信息化管理的进</a:t>
            </a:r>
            <a:r>
              <a:rPr lang="zh-CN" altLang="en-US" sz="2400"/>
              <a:t>程</a:t>
            </a:r>
            <a:r>
              <a:rPr lang="zh-CN" altLang="en-US" sz="2400" smtClean="0"/>
              <a:t>。</a:t>
            </a:r>
            <a:endParaRPr lang="en-US" altLang="zh-CN" sz="2400"/>
          </a:p>
          <a:p>
            <a:r>
              <a:rPr lang="en-US" altLang="zh-CN" sz="2400"/>
              <a:t>KTV</a:t>
            </a:r>
            <a:r>
              <a:rPr lang="zh-CN" altLang="en-US" sz="2400"/>
              <a:t>管理系统能够提升管理效率，使资源配置最优，提搞业务质量。同时也为用户提供一个方便的平台，让客户得到更好的服务体验与便捷化操作，因此</a:t>
            </a:r>
            <a:r>
              <a:rPr lang="en-US" altLang="zh-CN" sz="2400"/>
              <a:t>KTV</a:t>
            </a:r>
            <a:r>
              <a:rPr lang="zh-CN" altLang="en-US" sz="2400"/>
              <a:t>管理系统的开发具有重大意义。</a:t>
            </a:r>
            <a:endParaRPr lang="zh-CN" altLang="en-US" sz="2400"/>
          </a:p>
        </p:txBody>
      </p:sp>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相关技术介绍</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技术优点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328549" y="1982173"/>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328549" y="3329211"/>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675586"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675586" y="1982172"/>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1720188" y="2351679"/>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JAVA</a:t>
            </a:r>
            <a:endParaRPr lang="zh-CN" altLang="en-US" dirty="0">
              <a:solidFill>
                <a:schemeClr val="tx1">
                  <a:lumMod val="75000"/>
                  <a:lumOff val="25000"/>
                </a:schemeClr>
              </a:solidFill>
              <a:cs typeface="+mn-ea"/>
              <a:sym typeface="+mn-lt"/>
            </a:endParaRPr>
          </a:p>
        </p:txBody>
      </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2476" y="2516100"/>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09514" y="2516100"/>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62476" y="3863138"/>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9514" y="3863138"/>
            <a:ext cx="510223" cy="510223"/>
          </a:xfrm>
          <a:prstGeom prst="rect">
            <a:avLst/>
          </a:prstGeom>
        </p:spPr>
      </p:pic>
      <p:sp>
        <p:nvSpPr>
          <p:cNvPr id="25" name="文本框 11"/>
          <p:cNvSpPr txBox="1"/>
          <p:nvPr/>
        </p:nvSpPr>
        <p:spPr>
          <a:xfrm>
            <a:off x="1752032" y="3857479"/>
            <a:ext cx="2225040" cy="369332"/>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Mysql</a:t>
            </a:r>
            <a:r>
              <a:rPr lang="zh-CN" altLang="en-US" dirty="0">
                <a:solidFill>
                  <a:schemeClr val="tx1">
                    <a:lumMod val="75000"/>
                    <a:lumOff val="25000"/>
                  </a:schemeClr>
                </a:solidFill>
                <a:cs typeface="+mn-ea"/>
                <a:sym typeface="+mn-lt"/>
              </a:rPr>
              <a:t> </a:t>
            </a:r>
          </a:p>
        </p:txBody>
      </p:sp>
      <p:sp>
        <p:nvSpPr>
          <p:cNvPr id="26" name="文本框 11"/>
          <p:cNvSpPr txBox="1"/>
          <p:nvPr/>
        </p:nvSpPr>
        <p:spPr>
          <a:xfrm>
            <a:off x="7195508" y="3887081"/>
            <a:ext cx="2225040" cy="369332"/>
          </a:xfrm>
          <a:prstGeom prst="rect">
            <a:avLst/>
          </a:prstGeom>
          <a:noFill/>
          <a:effectLst/>
        </p:spPr>
        <p:txBody>
          <a:bodyPr wrap="square" rtlCol="0">
            <a:spAutoFit/>
          </a:bodyPr>
          <a:lstStyle/>
          <a:p>
            <a:pPr algn="r"/>
            <a:r>
              <a:rPr lang="en-US" altLang="zh-CN" smtClean="0">
                <a:solidFill>
                  <a:schemeClr val="tx1">
                    <a:lumMod val="75000"/>
                    <a:lumOff val="25000"/>
                  </a:schemeClr>
                </a:solidFill>
                <a:cs typeface="+mn-ea"/>
                <a:sym typeface="+mn-lt"/>
              </a:rPr>
              <a:t>Spring</a:t>
            </a:r>
            <a:endParaRPr lang="zh-CN" altLang="en-US" dirty="0">
              <a:solidFill>
                <a:schemeClr val="tx1">
                  <a:lumMod val="75000"/>
                  <a:lumOff val="25000"/>
                </a:schemeClr>
              </a:solidFill>
              <a:cs typeface="+mn-ea"/>
              <a:sym typeface="+mn-lt"/>
            </a:endParaRPr>
          </a:p>
        </p:txBody>
      </p:sp>
      <p:sp>
        <p:nvSpPr>
          <p:cNvPr id="27" name="文本框 11"/>
          <p:cNvSpPr txBox="1"/>
          <p:nvPr/>
        </p:nvSpPr>
        <p:spPr>
          <a:xfrm>
            <a:off x="7070272" y="2331433"/>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B/S</a:t>
            </a:r>
            <a:r>
              <a:rPr lang="zh-CN" altLang="en-US" dirty="0">
                <a:solidFill>
                  <a:schemeClr val="tx1">
                    <a:lumMod val="75000"/>
                    <a:lumOff val="25000"/>
                  </a:schemeClr>
                </a:solidFill>
                <a:cs typeface="+mn-ea"/>
                <a:sym typeface="+mn-lt"/>
              </a:rPr>
              <a:t>架构</a:t>
            </a:r>
          </a:p>
        </p:txBody>
      </p:sp>
      <p:sp>
        <p:nvSpPr>
          <p:cNvPr id="2" name="矩形 1">
            <a:extLst>
              <a:ext uri="{FF2B5EF4-FFF2-40B4-BE49-F238E27FC236}">
                <a16:creationId xmlns:a16="http://schemas.microsoft.com/office/drawing/2014/main" id="{DD7BFCCD-EA4B-C3C5-439C-85F222BE8E53}"/>
              </a:ext>
            </a:extLst>
          </p:cNvPr>
          <p:cNvSpPr/>
          <p:nvPr/>
        </p:nvSpPr>
        <p:spPr>
          <a:xfrm>
            <a:off x="641897" y="2088982"/>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面向对象，</a:t>
            </a:r>
            <a:r>
              <a:rPr lang="en-US" altLang="zh-CN" dirty="0">
                <a:solidFill>
                  <a:schemeClr val="tx1">
                    <a:lumMod val="95000"/>
                    <a:lumOff val="5000"/>
                  </a:schemeClr>
                </a:solidFill>
                <a:cs typeface="+mn-ea"/>
                <a:sym typeface="+mn-lt"/>
              </a:rPr>
              <a:t>MVC</a:t>
            </a:r>
            <a:r>
              <a:rPr lang="zh-CN" altLang="en-US" dirty="0">
                <a:solidFill>
                  <a:schemeClr val="tx1">
                    <a:lumMod val="95000"/>
                    <a:lumOff val="5000"/>
                  </a:schemeClr>
                </a:solidFill>
                <a:cs typeface="+mn-ea"/>
                <a:sym typeface="+mn-lt"/>
              </a:rPr>
              <a:t>分层，语言简洁清晰</a:t>
            </a:r>
          </a:p>
        </p:txBody>
      </p:sp>
      <p:sp>
        <p:nvSpPr>
          <p:cNvPr id="3" name="矩形 2">
            <a:extLst>
              <a:ext uri="{FF2B5EF4-FFF2-40B4-BE49-F238E27FC236}">
                <a16:creationId xmlns:a16="http://schemas.microsoft.com/office/drawing/2014/main" id="{ECC8F2CA-D976-D75A-ABCE-C5E6EFE71A0A}"/>
              </a:ext>
            </a:extLst>
          </p:cNvPr>
          <p:cNvSpPr/>
          <p:nvPr/>
        </p:nvSpPr>
        <p:spPr>
          <a:xfrm>
            <a:off x="626055"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开源数据库，体积小易安装，全免费，功能强大，运行稳定</a:t>
            </a:r>
          </a:p>
        </p:txBody>
      </p:sp>
      <p:sp>
        <p:nvSpPr>
          <p:cNvPr id="5" name="矩形 4">
            <a:extLst>
              <a:ext uri="{FF2B5EF4-FFF2-40B4-BE49-F238E27FC236}">
                <a16:creationId xmlns:a16="http://schemas.microsoft.com/office/drawing/2014/main" id="{835EECD9-7254-ACB9-48F4-755E1D326C71}"/>
              </a:ext>
            </a:extLst>
          </p:cNvPr>
          <p:cNvSpPr/>
          <p:nvPr/>
        </p:nvSpPr>
        <p:spPr>
          <a:xfrm>
            <a:off x="9396871" y="211478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前端在浏览器使用，程序在客户端，便于客户访问使用</a:t>
            </a:r>
          </a:p>
        </p:txBody>
      </p:sp>
      <p:sp>
        <p:nvSpPr>
          <p:cNvPr id="7" name="矩形 6">
            <a:extLst>
              <a:ext uri="{FF2B5EF4-FFF2-40B4-BE49-F238E27FC236}">
                <a16:creationId xmlns:a16="http://schemas.microsoft.com/office/drawing/2014/main" id="{6CC00465-D504-5C64-FFC2-248BCD6B82B2}"/>
              </a:ext>
            </a:extLst>
          </p:cNvPr>
          <p:cNvSpPr/>
          <p:nvPr/>
        </p:nvSpPr>
        <p:spPr>
          <a:xfrm>
            <a:off x="9420548"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强大的框架，极大的方便了开发者编写代码</a:t>
            </a:r>
          </a:p>
        </p:txBody>
      </p:sp>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系统</a:t>
            </a:r>
            <a:r>
              <a:rPr lang="zh-CN" altLang="en-US" sz="4400">
                <a:solidFill>
                  <a:srgbClr val="1C4885"/>
                </a:solidFill>
                <a:cs typeface="+mn-ea"/>
                <a:sym typeface="+mn-lt"/>
              </a:rPr>
              <a:t>设</a:t>
            </a:r>
            <a:r>
              <a:rPr lang="zh-CN" altLang="en-US" sz="4400" smtClean="0">
                <a:solidFill>
                  <a:srgbClr val="1C4885"/>
                </a:solidFill>
                <a:cs typeface="+mn-ea"/>
                <a:sym typeface="+mn-lt"/>
              </a:rPr>
              <a:t>计与实现</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45274"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项目结构</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6073548" y="1323112"/>
            <a:ext cx="5400675" cy="4524375"/>
          </a:xfrm>
          <a:prstGeom prst="rect">
            <a:avLst/>
          </a:prstGeom>
        </p:spPr>
      </p:pic>
      <p:sp>
        <p:nvSpPr>
          <p:cNvPr id="5" name="矩形 4"/>
          <p:cNvSpPr/>
          <p:nvPr/>
        </p:nvSpPr>
        <p:spPr>
          <a:xfrm>
            <a:off x="487680" y="1323111"/>
            <a:ext cx="5585868" cy="3046988"/>
          </a:xfrm>
          <a:prstGeom prst="rect">
            <a:avLst/>
          </a:prstGeom>
        </p:spPr>
        <p:txBody>
          <a:bodyPr wrap="square">
            <a:spAutoFit/>
          </a:bodyPr>
          <a:lstStyle/>
          <a:p>
            <a:r>
              <a:rPr lang="zh-CN" altLang="en-US" sz="2400"/>
              <a:t>本系统基于SSM框架技术开发，具有标准管理系统所具有的现实中完整的管理步骤，真正做到管理高效、资源配置最优化，且业务质量又高的管理系统。使KTV管理系统更加完善化来帮助企业提高管理效率，也为用户提供一个方便的平台，让客户得到更好的服务体验与便捷化操作。系统功能结构图如图3-1所示：</a:t>
            </a:r>
          </a:p>
        </p:txBody>
      </p:sp>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1361</Words>
  <Application>Microsoft Office PowerPoint</Application>
  <PresentationFormat>宽屏</PresentationFormat>
  <Paragraphs>67</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汉仪大宋简</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admin</cp:lastModifiedBy>
  <cp:revision>144</cp:revision>
  <dcterms:created xsi:type="dcterms:W3CDTF">2018-02-27T12:12:58Z</dcterms:created>
  <dcterms:modified xsi:type="dcterms:W3CDTF">2023-05-23T08:09:56Z</dcterms:modified>
</cp:coreProperties>
</file>