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2" r:id="rId5"/>
    <p:sldId id="264" r:id="rId6"/>
    <p:sldId id="259" r:id="rId7"/>
    <p:sldId id="266" r:id="rId8"/>
    <p:sldId id="284" r:id="rId9"/>
    <p:sldId id="265" r:id="rId10"/>
    <p:sldId id="283" r:id="rId11"/>
    <p:sldId id="260" r:id="rId12"/>
    <p:sldId id="269" r:id="rId13"/>
    <p:sldId id="268" r:id="rId14"/>
    <p:sldId id="261" r:id="rId15"/>
    <p:sldId id="287" r:id="rId16"/>
    <p:sldId id="288" r:id="rId17"/>
    <p:sldId id="285" r:id="rId18"/>
    <p:sldId id="286" r:id="rId19"/>
    <p:sldId id="289" r:id="rId20"/>
    <p:sldId id="274"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6314" autoAdjust="0"/>
  </p:normalViewPr>
  <p:slideViewPr>
    <p:cSldViewPr snapToGrid="0" showGuides="1">
      <p:cViewPr varScale="1">
        <p:scale>
          <a:sx n="83" d="100"/>
          <a:sy n="83" d="100"/>
        </p:scale>
        <p:origin x="494" y="77"/>
      </p:cViewPr>
      <p:guideLst>
        <p:guide orient="horz" pos="1162"/>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pPr/>
              <a:t>2023/5/21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pPr/>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11.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10</a:t>
            </a:fld>
            <a:endParaRPr lang="zh-CN" altLang="en-US"/>
          </a:p>
        </p:txBody>
      </p:sp>
    </p:spTree>
    <p:extLst>
      <p:ext uri="{BB962C8B-B14F-4D97-AF65-F5344CB8AC3E}">
        <p14:creationId xmlns:p14="http://schemas.microsoft.com/office/powerpoint/2010/main" val="270392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11</a:t>
            </a:fld>
            <a:endParaRPr lang="zh-CN" altLang="en-US"/>
          </a:p>
        </p:txBody>
      </p:sp>
    </p:spTree>
    <p:extLst>
      <p:ext uri="{BB962C8B-B14F-4D97-AF65-F5344CB8AC3E}">
        <p14:creationId xmlns:p14="http://schemas.microsoft.com/office/powerpoint/2010/main" val="1076013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12</a:t>
            </a:fld>
            <a:endParaRPr lang="zh-CN" altLang="en-US"/>
          </a:p>
        </p:txBody>
      </p:sp>
    </p:spTree>
    <p:extLst>
      <p:ext uri="{BB962C8B-B14F-4D97-AF65-F5344CB8AC3E}">
        <p14:creationId xmlns:p14="http://schemas.microsoft.com/office/powerpoint/2010/main" val="3805232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13</a:t>
            </a:fld>
            <a:endParaRPr lang="zh-CN" altLang="en-US"/>
          </a:p>
        </p:txBody>
      </p:sp>
    </p:spTree>
    <p:extLst>
      <p:ext uri="{BB962C8B-B14F-4D97-AF65-F5344CB8AC3E}">
        <p14:creationId xmlns:p14="http://schemas.microsoft.com/office/powerpoint/2010/main" val="1621855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14</a:t>
            </a:fld>
            <a:endParaRPr lang="zh-CN" altLang="en-US"/>
          </a:p>
        </p:txBody>
      </p:sp>
    </p:spTree>
    <p:extLst>
      <p:ext uri="{BB962C8B-B14F-4D97-AF65-F5344CB8AC3E}">
        <p14:creationId xmlns:p14="http://schemas.microsoft.com/office/powerpoint/2010/main" val="4103637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15</a:t>
            </a:fld>
            <a:endParaRPr lang="zh-CN" altLang="en-US"/>
          </a:p>
        </p:txBody>
      </p:sp>
    </p:spTree>
    <p:extLst>
      <p:ext uri="{BB962C8B-B14F-4D97-AF65-F5344CB8AC3E}">
        <p14:creationId xmlns:p14="http://schemas.microsoft.com/office/powerpoint/2010/main" val="2025215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16</a:t>
            </a:fld>
            <a:endParaRPr lang="zh-CN" altLang="en-US"/>
          </a:p>
        </p:txBody>
      </p:sp>
    </p:spTree>
    <p:extLst>
      <p:ext uri="{BB962C8B-B14F-4D97-AF65-F5344CB8AC3E}">
        <p14:creationId xmlns:p14="http://schemas.microsoft.com/office/powerpoint/2010/main" val="96983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17</a:t>
            </a:fld>
            <a:endParaRPr lang="zh-CN" altLang="en-US"/>
          </a:p>
        </p:txBody>
      </p:sp>
    </p:spTree>
    <p:extLst>
      <p:ext uri="{BB962C8B-B14F-4D97-AF65-F5344CB8AC3E}">
        <p14:creationId xmlns:p14="http://schemas.microsoft.com/office/powerpoint/2010/main" val="2819222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18</a:t>
            </a:fld>
            <a:endParaRPr lang="zh-CN" altLang="en-US"/>
          </a:p>
        </p:txBody>
      </p:sp>
    </p:spTree>
    <p:extLst>
      <p:ext uri="{BB962C8B-B14F-4D97-AF65-F5344CB8AC3E}">
        <p14:creationId xmlns:p14="http://schemas.microsoft.com/office/powerpoint/2010/main" val="2041035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19</a:t>
            </a:fld>
            <a:endParaRPr lang="zh-CN" altLang="en-US"/>
          </a:p>
        </p:txBody>
      </p:sp>
    </p:spTree>
    <p:extLst>
      <p:ext uri="{BB962C8B-B14F-4D97-AF65-F5344CB8AC3E}">
        <p14:creationId xmlns:p14="http://schemas.microsoft.com/office/powerpoint/2010/main" val="229918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2</a:t>
            </a:fld>
            <a:endParaRPr lang="zh-CN" altLang="en-US"/>
          </a:p>
        </p:txBody>
      </p:sp>
    </p:spTree>
    <p:extLst>
      <p:ext uri="{BB962C8B-B14F-4D97-AF65-F5344CB8AC3E}">
        <p14:creationId xmlns:p14="http://schemas.microsoft.com/office/powerpoint/2010/main" val="1004073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20</a:t>
            </a:fld>
            <a:endParaRPr lang="zh-CN" altLang="en-US"/>
          </a:p>
        </p:txBody>
      </p:sp>
    </p:spTree>
    <p:extLst>
      <p:ext uri="{BB962C8B-B14F-4D97-AF65-F5344CB8AC3E}">
        <p14:creationId xmlns:p14="http://schemas.microsoft.com/office/powerpoint/2010/main" val="2845820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3</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4</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5</a:t>
            </a:fld>
            <a:endParaRPr lang="zh-CN" altLang="en-US"/>
          </a:p>
        </p:txBody>
      </p:sp>
    </p:spTree>
    <p:extLst>
      <p:ext uri="{BB962C8B-B14F-4D97-AF65-F5344CB8AC3E}">
        <p14:creationId xmlns:p14="http://schemas.microsoft.com/office/powerpoint/2010/main" val="2480636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6</a:t>
            </a:fld>
            <a:endParaRPr lang="zh-CN" altLang="en-US"/>
          </a:p>
        </p:txBody>
      </p:sp>
    </p:spTree>
    <p:extLst>
      <p:ext uri="{BB962C8B-B14F-4D97-AF65-F5344CB8AC3E}">
        <p14:creationId xmlns:p14="http://schemas.microsoft.com/office/powerpoint/2010/main" val="3892987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7</a:t>
            </a:fld>
            <a:endParaRPr lang="zh-CN" altLang="en-US"/>
          </a:p>
        </p:txBody>
      </p:sp>
    </p:spTree>
    <p:extLst>
      <p:ext uri="{BB962C8B-B14F-4D97-AF65-F5344CB8AC3E}">
        <p14:creationId xmlns:p14="http://schemas.microsoft.com/office/powerpoint/2010/main" val="2803181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8</a:t>
            </a:fld>
            <a:endParaRPr lang="zh-CN" altLang="en-US"/>
          </a:p>
        </p:txBody>
      </p:sp>
    </p:spTree>
    <p:extLst>
      <p:ext uri="{BB962C8B-B14F-4D97-AF65-F5344CB8AC3E}">
        <p14:creationId xmlns:p14="http://schemas.microsoft.com/office/powerpoint/2010/main" val="1001786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9</a:t>
            </a:fld>
            <a:endParaRPr lang="zh-CN" altLang="en-US"/>
          </a:p>
        </p:txBody>
      </p:sp>
    </p:spTree>
    <p:extLst>
      <p:ext uri="{BB962C8B-B14F-4D97-AF65-F5344CB8AC3E}">
        <p14:creationId xmlns:p14="http://schemas.microsoft.com/office/powerpoint/2010/main" val="320856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2023/5/21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325228" y="4544096"/>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pPr/>
              <a:t>2023/5/21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pPr/>
              <a:t>2023/5/21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pPr/>
              <a:t>2023/5/21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2023/5/21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2023/5/21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pPr/>
              <a:t>2023/5/21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1859944" y="2050752"/>
            <a:ext cx="8253873" cy="830997"/>
          </a:xfrm>
          <a:prstGeom prst="rect">
            <a:avLst/>
          </a:prstGeom>
          <a:noFill/>
        </p:spPr>
        <p:txBody>
          <a:bodyPr wrap="square" rtlCol="0">
            <a:spAutoFit/>
          </a:bodyPr>
          <a:lstStyle/>
          <a:p>
            <a:pPr algn="dist"/>
            <a:r>
              <a:rPr lang="zh-CN" altLang="zh-CN" sz="4800" dirty="0">
                <a:solidFill>
                  <a:srgbClr val="1C4885"/>
                </a:solidFill>
                <a:ea typeface="汉仪大宋简" panose="02010609000101010101" pitchFamily="49" charset="-122"/>
                <a:cs typeface="+mn-ea"/>
              </a:rPr>
              <a:t>社区志愿者疫情防控管理系统</a:t>
            </a:r>
          </a:p>
        </p:txBody>
      </p:sp>
      <p:sp>
        <p:nvSpPr>
          <p:cNvPr id="17" name="文本框 16"/>
          <p:cNvSpPr txBox="1"/>
          <p:nvPr/>
        </p:nvSpPr>
        <p:spPr>
          <a:xfrm>
            <a:off x="3680702" y="4595686"/>
            <a:ext cx="5135492" cy="369332"/>
          </a:xfrm>
          <a:prstGeom prst="rect">
            <a:avLst/>
          </a:prstGeom>
          <a:noFill/>
        </p:spPr>
        <p:txBody>
          <a:bodyPr wrap="square" rtlCol="0">
            <a:spAutoFit/>
          </a:bodyPr>
          <a:lstStyle/>
          <a:p>
            <a:pPr algn="ctr"/>
            <a:r>
              <a:rPr lang="zh-CN" altLang="en-US" dirty="0">
                <a:solidFill>
                  <a:schemeClr val="bg1">
                    <a:lumMod val="50000"/>
                  </a:schemeClr>
                </a:solidFill>
                <a:cs typeface="+mn-ea"/>
                <a:sym typeface="+mn-lt"/>
              </a:rPr>
              <a:t>汇报人：董建乐  汇报时间：</a:t>
            </a:r>
            <a:r>
              <a:rPr lang="en-US" altLang="zh-CN" dirty="0">
                <a:solidFill>
                  <a:schemeClr val="bg1">
                    <a:lumMod val="50000"/>
                  </a:schemeClr>
                </a:solidFill>
                <a:cs typeface="+mn-ea"/>
                <a:sym typeface="+mn-lt"/>
              </a:rPr>
              <a:t>2023.</a:t>
            </a:r>
            <a:endParaRPr lang="zh-CN" altLang="en-US" dirty="0">
              <a:solidFill>
                <a:schemeClr val="bg1">
                  <a:lumMod val="50000"/>
                </a:schemeClr>
              </a:solidFill>
              <a:cs typeface="+mn-ea"/>
              <a:sym typeface="+mn-lt"/>
            </a:endParaRPr>
          </a:p>
        </p:txBody>
      </p:sp>
      <p:cxnSp>
        <p:nvCxnSpPr>
          <p:cNvPr id="18" name="直接连接符 17"/>
          <p:cNvCxnSpPr/>
          <p:nvPr/>
        </p:nvCxnSpPr>
        <p:spPr>
          <a:xfrm>
            <a:off x="5315332" y="3738717"/>
            <a:ext cx="1800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718928" y="2965468"/>
            <a:ext cx="6754145" cy="369332"/>
          </a:xfrm>
          <a:prstGeom prst="rect">
            <a:avLst/>
          </a:prstGeom>
          <a:noFill/>
        </p:spPr>
        <p:txBody>
          <a:bodyPr wrap="square" rtlCol="0">
            <a:spAutoFit/>
          </a:bodyPr>
          <a:lstStyle/>
          <a:p>
            <a:pPr algn="dist"/>
            <a:r>
              <a:rPr lang="en-US" altLang="zh-CN" dirty="0">
                <a:solidFill>
                  <a:srgbClr val="1C4885"/>
                </a:solidFill>
                <a:cs typeface="+mn-ea"/>
                <a:sym typeface="+mn-lt"/>
              </a:rPr>
              <a:t>BLUE THESIS PROPOSAL TEMPLATE</a:t>
            </a:r>
            <a:endParaRPr lang="zh-CN" altLang="en-US" dirty="0">
              <a:solidFill>
                <a:srgbClr val="1C4885"/>
              </a:solidFill>
              <a:cs typeface="+mn-ea"/>
              <a:sym typeface="+mn-lt"/>
            </a:endParaRPr>
          </a:p>
        </p:txBody>
      </p:sp>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096000" y="1411285"/>
            <a:ext cx="5388077" cy="3451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调查分析需求</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04723" y="1386689"/>
            <a:ext cx="5388077" cy="3451123"/>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021346" y="1739635"/>
            <a:ext cx="2864928" cy="461665"/>
          </a:xfrm>
          <a:prstGeom prst="rect">
            <a:avLst/>
          </a:prstGeom>
          <a:noFill/>
        </p:spPr>
        <p:txBody>
          <a:bodyPr wrap="square" rtlCol="0">
            <a:spAutoFit/>
          </a:bodyPr>
          <a:lstStyle/>
          <a:p>
            <a:r>
              <a:rPr lang="zh-CN" altLang="en-US" sz="2400" dirty="0">
                <a:solidFill>
                  <a:schemeClr val="bg1"/>
                </a:solidFill>
                <a:cs typeface="+mn-ea"/>
                <a:sym typeface="+mn-lt"/>
              </a:rPr>
              <a:t>技术可行性  </a:t>
            </a:r>
          </a:p>
        </p:txBody>
      </p:sp>
      <p:cxnSp>
        <p:nvCxnSpPr>
          <p:cNvPr id="10" name="直接连接符 9"/>
          <p:cNvCxnSpPr/>
          <p:nvPr/>
        </p:nvCxnSpPr>
        <p:spPr>
          <a:xfrm>
            <a:off x="1159133" y="2434166"/>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750410" y="1735401"/>
            <a:ext cx="2864928" cy="461665"/>
          </a:xfrm>
          <a:prstGeom prst="rect">
            <a:avLst/>
          </a:prstGeom>
          <a:noFill/>
        </p:spPr>
        <p:txBody>
          <a:bodyPr wrap="square" rtlCol="0">
            <a:spAutoFit/>
          </a:bodyPr>
          <a:lstStyle/>
          <a:p>
            <a:r>
              <a:rPr lang="zh-CN" altLang="en-US" sz="2400" dirty="0">
                <a:solidFill>
                  <a:schemeClr val="tx1">
                    <a:lumMod val="75000"/>
                    <a:lumOff val="25000"/>
                  </a:schemeClr>
                </a:solidFill>
                <a:cs typeface="+mn-ea"/>
                <a:sym typeface="+mn-lt"/>
              </a:rPr>
              <a:t>经济可行性</a:t>
            </a:r>
          </a:p>
        </p:txBody>
      </p:sp>
      <p:cxnSp>
        <p:nvCxnSpPr>
          <p:cNvPr id="13" name="直接连接符 12"/>
          <p:cNvCxnSpPr/>
          <p:nvPr/>
        </p:nvCxnSpPr>
        <p:spPr>
          <a:xfrm>
            <a:off x="6930273" y="2452235"/>
            <a:ext cx="616308"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666484" y="2605093"/>
            <a:ext cx="4247107" cy="2587888"/>
          </a:xfrm>
          <a:prstGeom prst="rect">
            <a:avLst/>
          </a:prstGeom>
          <a:noFill/>
        </p:spPr>
        <p:txBody>
          <a:bodyPr wrap="square" rtlCol="0">
            <a:spAutoFit/>
          </a:bodyPr>
          <a:lstStyle/>
          <a:p>
            <a:pPr indent="304800" algn="just">
              <a:lnSpc>
                <a:spcPts val="2300"/>
              </a:lnSpc>
            </a:pP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本系统经过实际调研来设计开发，是了解工作人员的操作流程和习惯进行设计的。并且从管理者和使用者的角度充分考虑，使操作更加简便。操作者只需要通过后台代码修改相应的功能模块和在线上进行对应的操作即可，并不是很复杂，人员通过使用该社区志愿者疫情防控管理系统，提高快疫情防控工作的效率，所以，此社区志愿者疫情防控管理系统的调试运行成功是可行的。</a:t>
            </a:r>
          </a:p>
          <a:p>
            <a:endParaRPr lang="zh-CN" altLang="en-US" sz="1200" dirty="0">
              <a:solidFill>
                <a:schemeClr val="tx1">
                  <a:lumMod val="75000"/>
                  <a:lumOff val="25000"/>
                </a:schemeClr>
              </a:solidFill>
              <a:cs typeface="+mn-ea"/>
              <a:sym typeface="+mn-lt"/>
            </a:endParaRPr>
          </a:p>
          <a:p>
            <a:endParaRPr lang="zh-CN" altLang="en-US" sz="1600" dirty="0">
              <a:solidFill>
                <a:schemeClr val="tx1">
                  <a:lumMod val="75000"/>
                  <a:lumOff val="25000"/>
                </a:schemeClr>
              </a:solidFill>
              <a:cs typeface="+mn-ea"/>
              <a:sym typeface="+mn-lt"/>
            </a:endParaRPr>
          </a:p>
        </p:txBody>
      </p:sp>
      <p:sp>
        <p:nvSpPr>
          <p:cNvPr id="16" name="文本框 13"/>
          <p:cNvSpPr txBox="1"/>
          <p:nvPr/>
        </p:nvSpPr>
        <p:spPr>
          <a:xfrm>
            <a:off x="953903" y="2638487"/>
            <a:ext cx="4247107" cy="2649443"/>
          </a:xfrm>
          <a:prstGeom prst="rect">
            <a:avLst/>
          </a:prstGeom>
          <a:noFill/>
        </p:spPr>
        <p:txBody>
          <a:bodyPr wrap="square" rtlCol="0">
            <a:spAutoFit/>
          </a:bodyPr>
          <a:lstStyle/>
          <a:p>
            <a:pPr indent="304800" algn="just">
              <a:lnSpc>
                <a:spcPts val="2300"/>
              </a:lnSpc>
            </a:pPr>
            <a:r>
              <a:rPr lang="zh-CN" altLang="zh-CN" sz="12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本系统采用</a:t>
            </a:r>
            <a:r>
              <a:rPr lang="en-US" altLang="zh-CN" sz="12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Java</a:t>
            </a:r>
            <a:r>
              <a:rPr lang="zh-CN" altLang="zh-CN" sz="12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语言实现开发，运用</a:t>
            </a:r>
            <a:r>
              <a:rPr lang="en-US" altLang="zh-CN" sz="12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MySQL</a:t>
            </a:r>
            <a:r>
              <a:rPr lang="zh-CN" altLang="zh-CN" sz="12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技术实现数据库的搭建任务，本系统的结构采用的是</a:t>
            </a:r>
            <a:r>
              <a:rPr lang="en-US" altLang="zh-CN" sz="12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SSM</a:t>
            </a:r>
            <a:r>
              <a:rPr lang="zh-CN" altLang="zh-CN" sz="12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开发框架，即</a:t>
            </a:r>
            <a:r>
              <a:rPr lang="en-US" altLang="zh-CN" sz="1200" kern="100" dirty="0" err="1">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SpringMVC+Spring+MyBatis</a:t>
            </a:r>
            <a:r>
              <a:rPr lang="zh-CN" altLang="zh-CN" sz="12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实现的网站开发，这种设计结构不仅能方便用户操作，后期更方便管理者提升网站的查询功能和数据的管理等，提高数据分析能力。而且这些技术对于普通大学生来说很好掌握，所以本系统的开发在技术上是可行的。</a:t>
            </a:r>
          </a:p>
          <a:p>
            <a:endParaRPr lang="zh-CN" altLang="en-US" sz="1600" dirty="0">
              <a:solidFill>
                <a:schemeClr val="tx1">
                  <a:lumMod val="75000"/>
                  <a:lumOff val="25000"/>
                </a:schemeClr>
              </a:solidFill>
              <a:cs typeface="+mn-ea"/>
              <a:sym typeface="+mn-lt"/>
            </a:endParaRPr>
          </a:p>
          <a:p>
            <a:endParaRPr lang="zh-CN" altLang="en-US" sz="1600" dirty="0">
              <a:solidFill>
                <a:schemeClr val="tx1">
                  <a:lumMod val="75000"/>
                  <a:lumOff val="25000"/>
                </a:schemeClr>
              </a:solidFill>
              <a:cs typeface="+mn-ea"/>
              <a:sym typeface="+mn-lt"/>
            </a:endParaRPr>
          </a:p>
        </p:txBody>
      </p:sp>
      <p:sp>
        <p:nvSpPr>
          <p:cNvPr id="2" name="矩形 1">
            <a:extLst>
              <a:ext uri="{FF2B5EF4-FFF2-40B4-BE49-F238E27FC236}">
                <a16:creationId xmlns:a16="http://schemas.microsoft.com/office/drawing/2014/main" id="{4AABFB39-04EA-EBC7-097C-6FD61313655E}"/>
              </a:ext>
            </a:extLst>
          </p:cNvPr>
          <p:cNvSpPr/>
          <p:nvPr/>
        </p:nvSpPr>
        <p:spPr>
          <a:xfrm>
            <a:off x="1891084" y="5015265"/>
            <a:ext cx="8767680" cy="14744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经济可行性</a:t>
            </a:r>
            <a:endParaRPr lang="en-US" altLang="zh-CN" dirty="0">
              <a:cs typeface="+mn-ea"/>
              <a:sym typeface="+mn-lt"/>
            </a:endParaRPr>
          </a:p>
          <a:p>
            <a:pPr algn="ct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开发社区志愿者疫情防控管理系统并不需要花费大量的人力和物力，硬件设备和软件设备齐全，开发此系统能够给疫情防控工作人员的日常工作带来极大的便利，系统设计简单直观，成本低，所以在经济上是可行的。</a:t>
            </a:r>
          </a:p>
          <a:p>
            <a:pPr algn="ctr"/>
            <a:endParaRPr lang="zh-CN" altLang="en-US" dirty="0">
              <a:cs typeface="+mn-ea"/>
              <a:sym typeface="+mn-lt"/>
            </a:endParaRPr>
          </a:p>
        </p:txBody>
      </p:sp>
    </p:spTree>
    <p:extLst>
      <p:ext uri="{BB962C8B-B14F-4D97-AF65-F5344CB8AC3E}">
        <p14:creationId xmlns:p14="http://schemas.microsoft.com/office/powerpoint/2010/main" val="2154079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4</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系统设计</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577315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4445274"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项目结构</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53817D55-95B9-A73F-9971-EFB02060EE45}"/>
              </a:ext>
            </a:extLst>
          </p:cNvPr>
          <p:cNvPicPr>
            <a:picLocks noChangeAspect="1"/>
          </p:cNvPicPr>
          <p:nvPr/>
        </p:nvPicPr>
        <p:blipFill>
          <a:blip r:embed="rId3"/>
          <a:stretch>
            <a:fillRect/>
          </a:stretch>
        </p:blipFill>
        <p:spPr>
          <a:xfrm>
            <a:off x="1820890" y="1622424"/>
            <a:ext cx="8865583" cy="4652120"/>
          </a:xfrm>
          <a:prstGeom prst="rect">
            <a:avLst/>
          </a:prstGeom>
        </p:spPr>
      </p:pic>
    </p:spTree>
    <p:extLst>
      <p:ext uri="{BB962C8B-B14F-4D97-AF65-F5344CB8AC3E}">
        <p14:creationId xmlns:p14="http://schemas.microsoft.com/office/powerpoint/2010/main" val="1911246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954107"/>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数据库总体设计</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797B04AA-36A8-3279-FAF7-DD25F5C19124}"/>
              </a:ext>
            </a:extLst>
          </p:cNvPr>
          <p:cNvPicPr>
            <a:picLocks noChangeAspect="1"/>
          </p:cNvPicPr>
          <p:nvPr/>
        </p:nvPicPr>
        <p:blipFill>
          <a:blip r:embed="rId3"/>
          <a:stretch>
            <a:fillRect/>
          </a:stretch>
        </p:blipFill>
        <p:spPr>
          <a:xfrm>
            <a:off x="110064" y="1191303"/>
            <a:ext cx="9427695" cy="4869776"/>
          </a:xfrm>
          <a:prstGeom prst="rect">
            <a:avLst/>
          </a:prstGeom>
        </p:spPr>
      </p:pic>
      <p:sp>
        <p:nvSpPr>
          <p:cNvPr id="7" name="文本框 6">
            <a:extLst>
              <a:ext uri="{FF2B5EF4-FFF2-40B4-BE49-F238E27FC236}">
                <a16:creationId xmlns:a16="http://schemas.microsoft.com/office/drawing/2014/main" id="{0BCA5507-C133-93CF-DB5A-8C010EADB006}"/>
              </a:ext>
            </a:extLst>
          </p:cNvPr>
          <p:cNvSpPr txBox="1"/>
          <p:nvPr/>
        </p:nvSpPr>
        <p:spPr>
          <a:xfrm>
            <a:off x="9060872" y="1364034"/>
            <a:ext cx="3131128" cy="4524315"/>
          </a:xfrm>
          <a:prstGeom prst="rect">
            <a:avLst/>
          </a:prstGeom>
          <a:noFill/>
        </p:spPr>
        <p:txBody>
          <a:bodyPr wrap="square">
            <a:spAutoFit/>
          </a:bodyPr>
          <a:lstStyle/>
          <a:p>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社区志愿者疫情防控管理系统采用</a:t>
            </a:r>
            <a:r>
              <a:rPr lang="en-US" altLang="zh-CN" sz="2400" kern="100" dirty="0">
                <a:effectLst/>
                <a:latin typeface="Times New Roman" panose="02020603050405020304" pitchFamily="18" charset="0"/>
                <a:ea typeface="宋体" panose="02010600030101010101" pitchFamily="2" charset="-122"/>
              </a:rPr>
              <a:t>MySQL</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完成数据库的搭建，数据库中根据实际的功能需求，创建相应的数据表，并需要对管理员、用户、医疗专家、报名、健康档案、公告、行动报告、预约、志愿者、专家咨询、咨询回复等实体进行设计。</a:t>
            </a:r>
            <a:endParaRPr lang="zh-CN" altLang="en-US" sz="2400" dirty="0"/>
          </a:p>
        </p:txBody>
      </p:sp>
    </p:spTree>
    <p:extLst>
      <p:ext uri="{BB962C8B-B14F-4D97-AF65-F5344CB8AC3E}">
        <p14:creationId xmlns:p14="http://schemas.microsoft.com/office/powerpoint/2010/main" val="3535528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5</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实现效果</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881436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成果展示</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5218" y="1733266"/>
            <a:ext cx="10126639" cy="369332"/>
          </a:xfrm>
          <a:prstGeom prst="rect">
            <a:avLst/>
          </a:prstGeom>
          <a:noFill/>
        </p:spPr>
        <p:txBody>
          <a:bodyPr wrap="square" rtlCol="0">
            <a:spAutoFit/>
          </a:bodyPr>
          <a:lstStyle/>
          <a:p>
            <a:endParaRPr lang="zh-CN" altLang="en-US"/>
          </a:p>
        </p:txBody>
      </p:sp>
      <p:pic>
        <p:nvPicPr>
          <p:cNvPr id="2" name="图片 1">
            <a:extLst>
              <a:ext uri="{FF2B5EF4-FFF2-40B4-BE49-F238E27FC236}">
                <a16:creationId xmlns:a16="http://schemas.microsoft.com/office/drawing/2014/main" id="{3AF08365-EBE5-BDD7-48B5-8E8ABD8F30FB}"/>
              </a:ext>
            </a:extLst>
          </p:cNvPr>
          <p:cNvPicPr>
            <a:picLocks noChangeAspect="1"/>
          </p:cNvPicPr>
          <p:nvPr/>
        </p:nvPicPr>
        <p:blipFill>
          <a:blip r:embed="rId3"/>
          <a:stretch>
            <a:fillRect/>
          </a:stretch>
        </p:blipFill>
        <p:spPr>
          <a:xfrm>
            <a:off x="711113" y="1341404"/>
            <a:ext cx="4618355" cy="2522220"/>
          </a:xfrm>
          <a:prstGeom prst="rect">
            <a:avLst/>
          </a:prstGeom>
          <a:noFill/>
          <a:ln>
            <a:noFill/>
          </a:ln>
        </p:spPr>
      </p:pic>
      <p:pic>
        <p:nvPicPr>
          <p:cNvPr id="8" name="图片 7">
            <a:extLst>
              <a:ext uri="{FF2B5EF4-FFF2-40B4-BE49-F238E27FC236}">
                <a16:creationId xmlns:a16="http://schemas.microsoft.com/office/drawing/2014/main" id="{17D0A328-D456-7EA9-4238-E55EC8A7AA9A}"/>
              </a:ext>
            </a:extLst>
          </p:cNvPr>
          <p:cNvPicPr>
            <a:picLocks noChangeAspect="1"/>
          </p:cNvPicPr>
          <p:nvPr/>
        </p:nvPicPr>
        <p:blipFill>
          <a:blip r:embed="rId4"/>
          <a:stretch>
            <a:fillRect/>
          </a:stretch>
        </p:blipFill>
        <p:spPr>
          <a:xfrm>
            <a:off x="7526943" y="409927"/>
            <a:ext cx="2809240" cy="4314190"/>
          </a:xfrm>
          <a:prstGeom prst="rect">
            <a:avLst/>
          </a:prstGeom>
        </p:spPr>
      </p:pic>
      <p:sp>
        <p:nvSpPr>
          <p:cNvPr id="10" name="文本框 9">
            <a:extLst>
              <a:ext uri="{FF2B5EF4-FFF2-40B4-BE49-F238E27FC236}">
                <a16:creationId xmlns:a16="http://schemas.microsoft.com/office/drawing/2014/main" id="{77F5E9AA-F94E-0E55-DF35-4F2E85E4945B}"/>
              </a:ext>
            </a:extLst>
          </p:cNvPr>
          <p:cNvSpPr txBox="1"/>
          <p:nvPr/>
        </p:nvSpPr>
        <p:spPr>
          <a:xfrm>
            <a:off x="988291" y="4433455"/>
            <a:ext cx="7204364" cy="2429511"/>
          </a:xfrm>
          <a:prstGeom prst="rect">
            <a:avLst/>
          </a:prstGeom>
          <a:noFill/>
        </p:spPr>
        <p:txBody>
          <a:bodyPr wrap="square">
            <a:spAutoFit/>
          </a:bodyPr>
          <a:lstStyle/>
          <a:p>
            <a:pPr indent="304800" algn="l">
              <a:lnSpc>
                <a:spcPts val="23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登录页作为进入系统的入口，本系统中的登录页面可供管理员用户使用，管理员的账号密码为默认分配。在登录页面中管理员输入个人账号密码信息，检验用户是否满足输入的要求，即检验用户名和密码文本框是否为空，若为空，则提示用户输入用户名和密码。检验是否存在用户输入的用户名，同时校验该用户名对应的密码与输入的密码是否一致。从数据库中提取记录，并储存在本地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session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中，将该用户名对应的信息显示在系统首页上。登录页面的实现效果和程序设计流程</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如上图</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3863391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成果展示</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5218" y="1733266"/>
            <a:ext cx="10126639" cy="369332"/>
          </a:xfrm>
          <a:prstGeom prst="rect">
            <a:avLst/>
          </a:prstGeom>
          <a:noFill/>
        </p:spPr>
        <p:txBody>
          <a:bodyPr wrap="square" rtlCol="0">
            <a:spAutoFit/>
          </a:bodyPr>
          <a:lstStyle/>
          <a:p>
            <a:endParaRPr lang="zh-CN" altLang="en-US"/>
          </a:p>
        </p:txBody>
      </p:sp>
      <p:sp>
        <p:nvSpPr>
          <p:cNvPr id="10" name="文本框 9">
            <a:extLst>
              <a:ext uri="{FF2B5EF4-FFF2-40B4-BE49-F238E27FC236}">
                <a16:creationId xmlns:a16="http://schemas.microsoft.com/office/drawing/2014/main" id="{77F5E9AA-F94E-0E55-DF35-4F2E85E4945B}"/>
              </a:ext>
            </a:extLst>
          </p:cNvPr>
          <p:cNvSpPr txBox="1"/>
          <p:nvPr/>
        </p:nvSpPr>
        <p:spPr>
          <a:xfrm>
            <a:off x="988291" y="4433455"/>
            <a:ext cx="7204364" cy="1544654"/>
          </a:xfrm>
          <a:prstGeom prst="rect">
            <a:avLst/>
          </a:prstGeom>
          <a:noFill/>
        </p:spPr>
        <p:txBody>
          <a:bodyPr wrap="square">
            <a:spAutoFit/>
          </a:bodyPr>
          <a:lstStyle/>
          <a:p>
            <a:pPr indent="304800" algn="l">
              <a:lnSpc>
                <a:spcPts val="23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左侧用户管理下拉展开，将加载显示系统全部用户的账户信息。用户管理功能下面，默认加载显示所有用户的信息列表，包括用户账号名称、用户姓名、性别、手机、身份证、照片、地址内容等信息，在操作栏下可查看用户的详细信息，可对应修改该用户的信息，可删除某条用户的记录信息。用户管理如</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上图所示</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B247BD39-BBA0-020D-D151-351522CCAD94}"/>
              </a:ext>
            </a:extLst>
          </p:cNvPr>
          <p:cNvPicPr>
            <a:picLocks noChangeAspect="1"/>
          </p:cNvPicPr>
          <p:nvPr/>
        </p:nvPicPr>
        <p:blipFill>
          <a:blip r:embed="rId3"/>
          <a:stretch>
            <a:fillRect/>
          </a:stretch>
        </p:blipFill>
        <p:spPr>
          <a:xfrm>
            <a:off x="904648" y="1368142"/>
            <a:ext cx="4961890" cy="2397760"/>
          </a:xfrm>
          <a:prstGeom prst="rect">
            <a:avLst/>
          </a:prstGeom>
          <a:noFill/>
          <a:ln>
            <a:noFill/>
          </a:ln>
        </p:spPr>
      </p:pic>
      <p:pic>
        <p:nvPicPr>
          <p:cNvPr id="5" name="图片 4">
            <a:extLst>
              <a:ext uri="{FF2B5EF4-FFF2-40B4-BE49-F238E27FC236}">
                <a16:creationId xmlns:a16="http://schemas.microsoft.com/office/drawing/2014/main" id="{79E4692F-0D9D-2AB4-5657-FA6C18186D9D}"/>
              </a:ext>
            </a:extLst>
          </p:cNvPr>
          <p:cNvPicPr>
            <a:picLocks noChangeAspect="1"/>
          </p:cNvPicPr>
          <p:nvPr/>
        </p:nvPicPr>
        <p:blipFill>
          <a:blip r:embed="rId4"/>
          <a:stretch>
            <a:fillRect/>
          </a:stretch>
        </p:blipFill>
        <p:spPr>
          <a:xfrm>
            <a:off x="8928331" y="457203"/>
            <a:ext cx="1798320" cy="4572000"/>
          </a:xfrm>
          <a:prstGeom prst="rect">
            <a:avLst/>
          </a:prstGeom>
        </p:spPr>
      </p:pic>
    </p:spTree>
    <p:extLst>
      <p:ext uri="{BB962C8B-B14F-4D97-AF65-F5344CB8AC3E}">
        <p14:creationId xmlns:p14="http://schemas.microsoft.com/office/powerpoint/2010/main" val="388766244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6</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测试结果</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115093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873025" cy="954107"/>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测试展示</a:t>
            </a:r>
            <a:r>
              <a:rPr lang="en-US" altLang="zh-CN" sz="2800" dirty="0">
                <a:solidFill>
                  <a:schemeClr val="tx1">
                    <a:lumMod val="85000"/>
                    <a:lumOff val="15000"/>
                  </a:schemeClr>
                </a:solidFill>
                <a:cs typeface="+mn-ea"/>
                <a:sym typeface="+mn-lt"/>
              </a:rPr>
              <a:t>-</a:t>
            </a:r>
            <a:r>
              <a:rPr lang="zh-CN" altLang="en-US" sz="2800" dirty="0">
                <a:solidFill>
                  <a:schemeClr val="tx1">
                    <a:lumMod val="85000"/>
                    <a:lumOff val="15000"/>
                  </a:schemeClr>
                </a:solidFill>
                <a:cs typeface="+mn-ea"/>
                <a:sym typeface="+mn-lt"/>
              </a:rPr>
              <a:t>登录功能</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5218" y="1733266"/>
            <a:ext cx="10126639" cy="369332"/>
          </a:xfrm>
          <a:prstGeom prst="rect">
            <a:avLst/>
          </a:prstGeom>
          <a:noFill/>
        </p:spPr>
        <p:txBody>
          <a:bodyPr wrap="square" rtlCol="0">
            <a:spAutoFit/>
          </a:bodyPr>
          <a:lstStyle/>
          <a:p>
            <a:endParaRPr lang="zh-CN" altLang="en-US"/>
          </a:p>
        </p:txBody>
      </p:sp>
      <p:pic>
        <p:nvPicPr>
          <p:cNvPr id="9" name="图片 8">
            <a:extLst>
              <a:ext uri="{FF2B5EF4-FFF2-40B4-BE49-F238E27FC236}">
                <a16:creationId xmlns:a16="http://schemas.microsoft.com/office/drawing/2014/main" id="{BDFF7200-7EE3-21F7-0AB6-D07C5743A507}"/>
              </a:ext>
            </a:extLst>
          </p:cNvPr>
          <p:cNvPicPr>
            <a:picLocks noChangeAspect="1"/>
          </p:cNvPicPr>
          <p:nvPr/>
        </p:nvPicPr>
        <p:blipFill>
          <a:blip r:embed="rId3"/>
          <a:stretch>
            <a:fillRect/>
          </a:stretch>
        </p:blipFill>
        <p:spPr>
          <a:xfrm>
            <a:off x="2750529" y="1182037"/>
            <a:ext cx="7270925" cy="5465616"/>
          </a:xfrm>
          <a:prstGeom prst="rect">
            <a:avLst/>
          </a:prstGeom>
        </p:spPr>
      </p:pic>
    </p:spTree>
    <p:extLst>
      <p:ext uri="{BB962C8B-B14F-4D97-AF65-F5344CB8AC3E}">
        <p14:creationId xmlns:p14="http://schemas.microsoft.com/office/powerpoint/2010/main" val="56434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4424734"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测试展示</a:t>
            </a:r>
            <a:r>
              <a:rPr lang="en-US" altLang="zh-CN" sz="2800" dirty="0">
                <a:solidFill>
                  <a:schemeClr val="tx1">
                    <a:lumMod val="85000"/>
                    <a:lumOff val="15000"/>
                  </a:schemeClr>
                </a:solidFill>
                <a:cs typeface="+mn-ea"/>
                <a:sym typeface="+mn-lt"/>
              </a:rPr>
              <a:t>-</a:t>
            </a:r>
            <a:r>
              <a:rPr lang="zh-CN" altLang="en-US" sz="2800" dirty="0">
                <a:solidFill>
                  <a:schemeClr val="tx1">
                    <a:lumMod val="85000"/>
                    <a:lumOff val="15000"/>
                  </a:schemeClr>
                </a:solidFill>
                <a:cs typeface="+mn-ea"/>
                <a:sym typeface="+mn-lt"/>
              </a:rPr>
              <a:t>预约专家功能</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5218" y="1733266"/>
            <a:ext cx="10126639" cy="369332"/>
          </a:xfrm>
          <a:prstGeom prst="rect">
            <a:avLst/>
          </a:prstGeom>
          <a:noFill/>
        </p:spPr>
        <p:txBody>
          <a:bodyPr wrap="square" rtlCol="0">
            <a:spAutoFit/>
          </a:bodyPr>
          <a:lstStyle/>
          <a:p>
            <a:endParaRPr lang="zh-CN" altLang="en-US"/>
          </a:p>
        </p:txBody>
      </p:sp>
      <p:pic>
        <p:nvPicPr>
          <p:cNvPr id="3" name="图片 2">
            <a:extLst>
              <a:ext uri="{FF2B5EF4-FFF2-40B4-BE49-F238E27FC236}">
                <a16:creationId xmlns:a16="http://schemas.microsoft.com/office/drawing/2014/main" id="{A990BB9A-FD89-204E-F37C-BE0CF80DA0A0}"/>
              </a:ext>
            </a:extLst>
          </p:cNvPr>
          <p:cNvPicPr>
            <a:picLocks noChangeAspect="1"/>
          </p:cNvPicPr>
          <p:nvPr/>
        </p:nvPicPr>
        <p:blipFill>
          <a:blip r:embed="rId3"/>
          <a:stretch>
            <a:fillRect/>
          </a:stretch>
        </p:blipFill>
        <p:spPr>
          <a:xfrm>
            <a:off x="1498652" y="1518772"/>
            <a:ext cx="8789681" cy="4429446"/>
          </a:xfrm>
          <a:prstGeom prst="rect">
            <a:avLst/>
          </a:prstGeom>
        </p:spPr>
      </p:pic>
    </p:spTree>
    <p:extLst>
      <p:ext uri="{BB962C8B-B14F-4D97-AF65-F5344CB8AC3E}">
        <p14:creationId xmlns:p14="http://schemas.microsoft.com/office/powerpoint/2010/main" val="30725726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77013"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cs typeface="+mn-ea"/>
                <a:sym typeface="+mn-lt"/>
              </a:rPr>
              <a:t>目录</a:t>
            </a: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cs typeface="+mn-ea"/>
                <a:sym typeface="+mn-lt"/>
              </a:rPr>
              <a:t>CONTENT</a:t>
            </a:r>
            <a:endParaRPr lang="zh-CN" altLang="en-US" sz="2000" dirty="0">
              <a:solidFill>
                <a:srgbClr val="1C4885"/>
              </a:solidFill>
              <a:cs typeface="+mn-ea"/>
              <a:sym typeface="+mn-lt"/>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01</a:t>
            </a:r>
            <a:endParaRPr lang="zh-CN" altLang="en-US" sz="1200" b="1" dirty="0">
              <a:solidFill>
                <a:schemeClr val="bg1"/>
              </a:solidFill>
              <a:cs typeface="+mn-ea"/>
              <a:sym typeface="+mn-lt"/>
            </a:endParaRPr>
          </a:p>
        </p:txBody>
      </p:sp>
      <p:sp>
        <p:nvSpPr>
          <p:cNvPr id="10" name="文本框 9"/>
          <p:cNvSpPr txBox="1"/>
          <p:nvPr/>
        </p:nvSpPr>
        <p:spPr>
          <a:xfrm>
            <a:off x="2672779" y="3105175"/>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研究背景及意义</a:t>
            </a:r>
          </a:p>
        </p:txBody>
      </p:sp>
      <p:sp>
        <p:nvSpPr>
          <p:cNvPr id="12" name="椭圆 11"/>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02</a:t>
            </a:r>
            <a:endParaRPr lang="zh-CN" altLang="en-US" sz="1200" b="1" dirty="0">
              <a:solidFill>
                <a:schemeClr val="bg1"/>
              </a:solidFill>
              <a:cs typeface="+mn-ea"/>
              <a:sym typeface="+mn-lt"/>
            </a:endParaRPr>
          </a:p>
        </p:txBody>
      </p:sp>
      <p:sp>
        <p:nvSpPr>
          <p:cNvPr id="13" name="文本框 12"/>
          <p:cNvSpPr txBox="1"/>
          <p:nvPr/>
        </p:nvSpPr>
        <p:spPr>
          <a:xfrm>
            <a:off x="7259842" y="3105175"/>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相关技术介绍</a:t>
            </a: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03</a:t>
            </a:r>
            <a:endParaRPr lang="zh-CN" altLang="en-US" sz="1200" b="1" dirty="0">
              <a:solidFill>
                <a:schemeClr val="bg1"/>
              </a:solidFill>
              <a:cs typeface="+mn-ea"/>
              <a:sym typeface="+mn-lt"/>
            </a:endParaRPr>
          </a:p>
        </p:txBody>
      </p:sp>
      <p:sp>
        <p:nvSpPr>
          <p:cNvPr id="16" name="文本框 15"/>
          <p:cNvSpPr txBox="1"/>
          <p:nvPr/>
        </p:nvSpPr>
        <p:spPr>
          <a:xfrm>
            <a:off x="2672779" y="4347913"/>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需求分析</a:t>
            </a:r>
          </a:p>
        </p:txBody>
      </p:sp>
      <p:sp>
        <p:nvSpPr>
          <p:cNvPr id="18" name="椭圆 17"/>
          <p:cNvSpPr/>
          <p:nvPr/>
        </p:nvSpPr>
        <p:spPr>
          <a:xfrm>
            <a:off x="6495346"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04</a:t>
            </a:r>
            <a:endParaRPr lang="zh-CN" altLang="en-US" sz="1200" b="1" dirty="0">
              <a:solidFill>
                <a:schemeClr val="bg1"/>
              </a:solidFill>
              <a:cs typeface="+mn-ea"/>
              <a:sym typeface="+mn-lt"/>
            </a:endParaRPr>
          </a:p>
        </p:txBody>
      </p:sp>
      <p:sp>
        <p:nvSpPr>
          <p:cNvPr id="20" name="文本框 19"/>
          <p:cNvSpPr txBox="1"/>
          <p:nvPr/>
        </p:nvSpPr>
        <p:spPr>
          <a:xfrm>
            <a:off x="7259842" y="4347913"/>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系统设计</a:t>
            </a:r>
          </a:p>
        </p:txBody>
      </p:sp>
      <p:sp>
        <p:nvSpPr>
          <p:cNvPr id="22" name="椭圆 21"/>
          <p:cNvSpPr/>
          <p:nvPr/>
        </p:nvSpPr>
        <p:spPr>
          <a:xfrm>
            <a:off x="1924206" y="540840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05</a:t>
            </a:r>
            <a:endParaRPr lang="zh-CN" altLang="en-US" b="1" dirty="0">
              <a:solidFill>
                <a:schemeClr val="bg1"/>
              </a:solidFill>
              <a:cs typeface="+mn-ea"/>
              <a:sym typeface="+mn-lt"/>
            </a:endParaRPr>
          </a:p>
        </p:txBody>
      </p:sp>
      <p:sp>
        <p:nvSpPr>
          <p:cNvPr id="25" name="文本框 15"/>
          <p:cNvSpPr txBox="1"/>
          <p:nvPr/>
        </p:nvSpPr>
        <p:spPr>
          <a:xfrm>
            <a:off x="2661405" y="5455657"/>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实现效果</a:t>
            </a:r>
          </a:p>
        </p:txBody>
      </p:sp>
      <p:sp>
        <p:nvSpPr>
          <p:cNvPr id="21" name="椭圆 20">
            <a:extLst>
              <a:ext uri="{FF2B5EF4-FFF2-40B4-BE49-F238E27FC236}">
                <a16:creationId xmlns:a16="http://schemas.microsoft.com/office/drawing/2014/main" id="{23BC1885-FFC2-7A70-FF93-E6B94AAB958F}"/>
              </a:ext>
            </a:extLst>
          </p:cNvPr>
          <p:cNvSpPr/>
          <p:nvPr/>
        </p:nvSpPr>
        <p:spPr>
          <a:xfrm>
            <a:off x="6488930" y="5434769"/>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06</a:t>
            </a:r>
            <a:endParaRPr lang="zh-CN" altLang="en-US" b="1" dirty="0">
              <a:solidFill>
                <a:schemeClr val="bg1"/>
              </a:solidFill>
              <a:cs typeface="+mn-ea"/>
              <a:sym typeface="+mn-lt"/>
            </a:endParaRPr>
          </a:p>
        </p:txBody>
      </p:sp>
      <p:sp>
        <p:nvSpPr>
          <p:cNvPr id="23" name="文本框 22">
            <a:extLst>
              <a:ext uri="{FF2B5EF4-FFF2-40B4-BE49-F238E27FC236}">
                <a16:creationId xmlns:a16="http://schemas.microsoft.com/office/drawing/2014/main" id="{B4151668-48E4-9C69-64B4-6B67A830E229}"/>
              </a:ext>
            </a:extLst>
          </p:cNvPr>
          <p:cNvSpPr txBox="1"/>
          <p:nvPr/>
        </p:nvSpPr>
        <p:spPr>
          <a:xfrm>
            <a:off x="7259842" y="5499456"/>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测试结果</a:t>
            </a:r>
          </a:p>
        </p:txBody>
      </p:sp>
    </p:spTree>
    <p:extLst>
      <p:ext uri="{BB962C8B-B14F-4D97-AF65-F5344CB8AC3E}">
        <p14:creationId xmlns:p14="http://schemas.microsoft.com/office/powerpoint/2010/main" val="2602993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718927" y="2080651"/>
            <a:ext cx="6754146" cy="830997"/>
          </a:xfrm>
          <a:prstGeom prst="rect">
            <a:avLst/>
          </a:prstGeom>
          <a:noFill/>
        </p:spPr>
        <p:txBody>
          <a:bodyPr wrap="square" rtlCol="0">
            <a:spAutoFit/>
          </a:bodyPr>
          <a:lstStyle/>
          <a:p>
            <a:pPr algn="dist"/>
            <a:r>
              <a:rPr lang="zh-CN" altLang="en-US" sz="4800">
                <a:solidFill>
                  <a:srgbClr val="1C4885"/>
                </a:solidFill>
                <a:cs typeface="+mn-ea"/>
                <a:sym typeface="+mn-lt"/>
              </a:rPr>
              <a:t>感谢观看</a:t>
            </a:r>
            <a:endParaRPr lang="zh-CN" altLang="en-US" sz="4800" dirty="0">
              <a:solidFill>
                <a:srgbClr val="1C4885"/>
              </a:solidFill>
              <a:cs typeface="+mn-ea"/>
              <a:sym typeface="+mn-lt"/>
            </a:endParaRP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718928" y="2827444"/>
            <a:ext cx="6754145" cy="369332"/>
          </a:xfrm>
          <a:prstGeom prst="rect">
            <a:avLst/>
          </a:prstGeom>
          <a:noFill/>
        </p:spPr>
        <p:txBody>
          <a:bodyPr wrap="square" rtlCol="0">
            <a:spAutoFit/>
          </a:bodyPr>
          <a:lstStyle/>
          <a:p>
            <a:pPr algn="dist"/>
            <a:r>
              <a:rPr lang="en-US" altLang="zh-CN" dirty="0">
                <a:solidFill>
                  <a:srgbClr val="1C4885"/>
                </a:solidFill>
                <a:cs typeface="+mn-ea"/>
                <a:sym typeface="+mn-lt"/>
              </a:rPr>
              <a:t>BLUE THESIS PROPOSAL TEMPLATE</a:t>
            </a:r>
            <a:endParaRPr lang="zh-CN" altLang="en-US" dirty="0">
              <a:solidFill>
                <a:srgbClr val="1C4885"/>
              </a:solidFill>
              <a:cs typeface="+mn-ea"/>
              <a:sym typeface="+mn-lt"/>
            </a:endParaRPr>
          </a:p>
        </p:txBody>
      </p:sp>
    </p:spTree>
    <p:extLst>
      <p:ext uri="{BB962C8B-B14F-4D97-AF65-F5344CB8AC3E}">
        <p14:creationId xmlns:p14="http://schemas.microsoft.com/office/powerpoint/2010/main" val="57088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1</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研究背景及意义</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97632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选题背景</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291618" y="1660621"/>
            <a:ext cx="4735773" cy="44535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文本框 42"/>
          <p:cNvSpPr txBox="1"/>
          <p:nvPr/>
        </p:nvSpPr>
        <p:spPr>
          <a:xfrm>
            <a:off x="6426244" y="1728538"/>
            <a:ext cx="4491964" cy="4801314"/>
          </a:xfrm>
          <a:prstGeom prst="rect">
            <a:avLst/>
          </a:prstGeom>
          <a:noFill/>
        </p:spPr>
        <p:txBody>
          <a:bodyPr wrap="square" rtlCol="0">
            <a:spAutoFit/>
          </a:bodyPr>
          <a:lstStyle/>
          <a:p>
            <a:r>
              <a:rPr lang="zh-CN" altLang="en-US" sz="2400" dirty="0">
                <a:solidFill>
                  <a:schemeClr val="tx1">
                    <a:lumMod val="85000"/>
                    <a:lumOff val="15000"/>
                  </a:schemeClr>
                </a:solidFill>
                <a:cs typeface="+mn-ea"/>
                <a:sym typeface="+mn-lt"/>
              </a:rPr>
              <a:t>近年来，中东呼吸综合征（</a:t>
            </a:r>
            <a:r>
              <a:rPr lang="en-US" altLang="zh-CN" sz="2400" dirty="0">
                <a:solidFill>
                  <a:schemeClr val="tx1">
                    <a:lumMod val="85000"/>
                    <a:lumOff val="15000"/>
                  </a:schemeClr>
                </a:solidFill>
                <a:cs typeface="+mn-ea"/>
                <a:sym typeface="+mn-lt"/>
              </a:rPr>
              <a:t>MERS</a:t>
            </a:r>
            <a:r>
              <a:rPr lang="zh-CN" altLang="en-US" sz="2400" dirty="0">
                <a:solidFill>
                  <a:schemeClr val="tx1">
                    <a:lumMod val="85000"/>
                    <a:lumOff val="15000"/>
                  </a:schemeClr>
                </a:solidFill>
                <a:cs typeface="+mn-ea"/>
                <a:sym typeface="+mn-lt"/>
              </a:rPr>
              <a:t>）、严重急性呼吸综合征（</a:t>
            </a:r>
            <a:r>
              <a:rPr lang="en-US" altLang="zh-CN" sz="2400" dirty="0">
                <a:solidFill>
                  <a:schemeClr val="tx1">
                    <a:lumMod val="85000"/>
                    <a:lumOff val="15000"/>
                  </a:schemeClr>
                </a:solidFill>
                <a:cs typeface="+mn-ea"/>
                <a:sym typeface="+mn-lt"/>
              </a:rPr>
              <a:t>SARS</a:t>
            </a:r>
            <a:r>
              <a:rPr lang="zh-CN" altLang="en-US" sz="2400" dirty="0">
                <a:solidFill>
                  <a:schemeClr val="tx1">
                    <a:lumMod val="85000"/>
                    <a:lumOff val="15000"/>
                  </a:schemeClr>
                </a:solidFill>
                <a:cs typeface="+mn-ea"/>
                <a:sym typeface="+mn-lt"/>
              </a:rPr>
              <a:t>）等冠状病毒在全球范围内暴发，严重威胁着人们的生命健康。这些病毒是一种只感染脊椎动物的消化系统和神经系统疾病。全球新型冠状病毒肺炎具有高度传染性，可通过呼吸道飞沫直接传播、气溶胶传播和接触传播。</a:t>
            </a:r>
          </a:p>
          <a:p>
            <a:r>
              <a:rPr lang="zh-CN" altLang="en-US" sz="2400" dirty="0">
                <a:solidFill>
                  <a:schemeClr val="tx1">
                    <a:lumMod val="85000"/>
                    <a:lumOff val="15000"/>
                  </a:schemeClr>
                </a:solidFill>
                <a:cs typeface="+mn-ea"/>
                <a:sym typeface="+mn-lt"/>
              </a:rPr>
              <a:t>为做好疫情防控，居家隔离成为普通人群的最佳防控措施。</a:t>
            </a:r>
          </a:p>
          <a:p>
            <a:endParaRPr lang="zh-CN" altLang="en-US" dirty="0">
              <a:solidFill>
                <a:schemeClr val="tx1">
                  <a:lumMod val="85000"/>
                  <a:lumOff val="15000"/>
                </a:schemeClr>
              </a:solidFill>
              <a:cs typeface="+mn-ea"/>
              <a:sym typeface="+mn-lt"/>
            </a:endParaRPr>
          </a:p>
        </p:txBody>
      </p:sp>
      <p:pic>
        <p:nvPicPr>
          <p:cNvPr id="46" name="图片 4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3965" y="1682311"/>
            <a:ext cx="4742436" cy="4078007"/>
          </a:xfrm>
          <a:prstGeom prst="rect">
            <a:avLst/>
          </a:prstGeom>
        </p:spPr>
      </p:pic>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国内外研究现状</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82388" y="1182950"/>
            <a:ext cx="10836322" cy="4781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42"/>
          <p:cNvSpPr txBox="1"/>
          <p:nvPr/>
        </p:nvSpPr>
        <p:spPr>
          <a:xfrm>
            <a:off x="939844" y="1264514"/>
            <a:ext cx="10169434" cy="2031325"/>
          </a:xfrm>
          <a:prstGeom prst="rect">
            <a:avLst/>
          </a:prstGeom>
          <a:noFill/>
        </p:spPr>
        <p:txBody>
          <a:bodyPr wrap="square" rtlCol="0">
            <a:spAutoFit/>
          </a:bodyPr>
          <a:lstStyle/>
          <a:p>
            <a:r>
              <a:rPr lang="zh-CN" altLang="en-US" dirty="0"/>
              <a:t>目前国内的疫情防控研究主要集中在对特定人群的跟踪调查，以规范疾病筛查社区。针对现有</a:t>
            </a:r>
            <a:r>
              <a:rPr lang="en-US" altLang="zh-CN" dirty="0"/>
              <a:t>HIS</a:t>
            </a:r>
            <a:r>
              <a:rPr lang="zh-CN" altLang="en-US" dirty="0"/>
              <a:t>软件系统，采用消息队列技术、综合平台接入社区入口方式、网络应用层消息广播开发原理，设计了接入</a:t>
            </a:r>
            <a:r>
              <a:rPr lang="en-US" altLang="zh-CN" dirty="0"/>
              <a:t>HIS</a:t>
            </a:r>
            <a:r>
              <a:rPr lang="zh-CN" altLang="en-US" dirty="0"/>
              <a:t>系统的社区信息管控平台。开发疾病报告管理系统，并将其应用到实际医疗实践中，确保疾病报告的及时性和准确性，提高医院公共卫生管理的社区化水平。设计开发疫情报告管理系统，解决传统人工社区漏报、虚报、迟报问题问题。具有区域预警和防灾能力的区域</a:t>
            </a:r>
            <a:r>
              <a:rPr lang="en-US" altLang="zh-CN" dirty="0"/>
              <a:t>SARS</a:t>
            </a:r>
            <a:r>
              <a:rPr lang="zh-CN" altLang="en-US" dirty="0"/>
              <a:t>疫情应急管理系统的结构、模型与开发研究。以居民为防疫主体、规范科学管理的社区缺乏对社区关系的系统研究。做好疫情防控工作。</a:t>
            </a:r>
            <a:endParaRPr lang="zh-CN" altLang="en-US" dirty="0">
              <a:solidFill>
                <a:schemeClr val="tx1">
                  <a:lumMod val="85000"/>
                  <a:lumOff val="15000"/>
                </a:schemeClr>
              </a:solidFill>
              <a:cs typeface="+mn-ea"/>
              <a:sym typeface="+mn-lt"/>
            </a:endParaRPr>
          </a:p>
        </p:txBody>
      </p:sp>
      <p:sp>
        <p:nvSpPr>
          <p:cNvPr id="2" name="文本框 42">
            <a:extLst>
              <a:ext uri="{FF2B5EF4-FFF2-40B4-BE49-F238E27FC236}">
                <a16:creationId xmlns:a16="http://schemas.microsoft.com/office/drawing/2014/main" id="{25FC0B45-770D-37FE-AF22-199A9702BF4A}"/>
              </a:ext>
            </a:extLst>
          </p:cNvPr>
          <p:cNvSpPr txBox="1"/>
          <p:nvPr/>
        </p:nvSpPr>
        <p:spPr>
          <a:xfrm>
            <a:off x="939844" y="3573511"/>
            <a:ext cx="10169434" cy="2308324"/>
          </a:xfrm>
          <a:prstGeom prst="rect">
            <a:avLst/>
          </a:prstGeom>
          <a:noFill/>
        </p:spPr>
        <p:txBody>
          <a:bodyPr wrap="square" rtlCol="0">
            <a:spAutoFit/>
          </a:bodyPr>
          <a:lstStyle/>
          <a:p>
            <a:r>
              <a:rPr lang="zh-CN" altLang="en-US" dirty="0"/>
              <a:t>国外将计算机应用到儿童健康服务及其管理始于</a:t>
            </a:r>
            <a:r>
              <a:rPr lang="en-US" altLang="zh-CN" dirty="0"/>
              <a:t>60</a:t>
            </a:r>
            <a:r>
              <a:rPr lang="zh-CN" altLang="en-US" dirty="0"/>
              <a:t>年代的英国，主要利用计算机系统进行疾病防疫管理，到</a:t>
            </a:r>
            <a:r>
              <a:rPr lang="en-US" altLang="zh-CN" dirty="0"/>
              <a:t>70</a:t>
            </a:r>
            <a:r>
              <a:rPr lang="zh-CN" altLang="en-US" dirty="0"/>
              <a:t>年代中期，英国健康社会保障部提出了儿童疾病防疫计算机系统应用计划，英国卫生部随即在威尔士地区建立起国家儿童疾病防疫计算机系统，主要功能包括建立预防接种记录、接种预约、接种通知、生成接种率报表等。美国于</a:t>
            </a:r>
            <a:r>
              <a:rPr lang="en-US" altLang="zh-CN" dirty="0"/>
              <a:t>2000</a:t>
            </a:r>
            <a:r>
              <a:rPr lang="zh-CN" altLang="en-US" dirty="0"/>
              <a:t>年致力于</a:t>
            </a:r>
            <a:r>
              <a:rPr lang="en-US" altLang="zh-CN" dirty="0"/>
              <a:t>IIS</a:t>
            </a:r>
            <a:r>
              <a:rPr lang="zh-CN" altLang="en-US" dirty="0"/>
              <a:t>的开发，主要功能包括预约接种提醒、问题疫苗追踪、接种率评价和新疫苗应用监测等。</a:t>
            </a:r>
            <a:r>
              <a:rPr lang="en-US" altLang="zh-CN" dirty="0"/>
              <a:t>IIS</a:t>
            </a:r>
            <a:r>
              <a:rPr lang="zh-CN" altLang="en-US" dirty="0"/>
              <a:t>实施地区在</a:t>
            </a:r>
            <a:r>
              <a:rPr lang="en-US" altLang="zh-CN" dirty="0"/>
              <a:t>2000</a:t>
            </a:r>
            <a:r>
              <a:rPr lang="zh-CN" altLang="en-US" dirty="0"/>
              <a:t>年为</a:t>
            </a:r>
            <a:r>
              <a:rPr lang="en-US" altLang="zh-CN" dirty="0"/>
              <a:t>61%</a:t>
            </a:r>
            <a:r>
              <a:rPr lang="zh-CN" altLang="en-US" dirty="0"/>
              <a:t>，至</a:t>
            </a:r>
            <a:r>
              <a:rPr lang="en-US" altLang="zh-CN" dirty="0"/>
              <a:t>2021</a:t>
            </a:r>
            <a:r>
              <a:rPr lang="zh-CN" altLang="en-US" dirty="0"/>
              <a:t>年已经全部覆盖，</a:t>
            </a:r>
            <a:r>
              <a:rPr lang="en-US" altLang="zh-CN" dirty="0"/>
              <a:t>4</a:t>
            </a:r>
            <a:r>
              <a:rPr lang="zh-CN" altLang="en-US" dirty="0"/>
              <a:t>月龄至</a:t>
            </a:r>
            <a:r>
              <a:rPr lang="en-US" altLang="zh-CN" dirty="0"/>
              <a:t>5</a:t>
            </a:r>
            <a:r>
              <a:rPr lang="zh-CN" altLang="en-US" dirty="0"/>
              <a:t>岁儿童纳入</a:t>
            </a:r>
            <a:r>
              <a:rPr lang="en-US" altLang="zh-CN" dirty="0"/>
              <a:t>IIS</a:t>
            </a:r>
            <a:r>
              <a:rPr lang="zh-CN" altLang="en-US" dirty="0"/>
              <a:t>管理率由</a:t>
            </a:r>
            <a:r>
              <a:rPr lang="en-US" altLang="zh-CN" dirty="0"/>
              <a:t>2006</a:t>
            </a:r>
            <a:r>
              <a:rPr lang="zh-CN" altLang="en-US" dirty="0"/>
              <a:t>年的</a:t>
            </a:r>
            <a:r>
              <a:rPr lang="en-US" altLang="zh-CN" dirty="0"/>
              <a:t>63%</a:t>
            </a:r>
            <a:r>
              <a:rPr lang="zh-CN" altLang="en-US" dirty="0"/>
              <a:t>增加到</a:t>
            </a:r>
            <a:r>
              <a:rPr lang="en-US" altLang="zh-CN" dirty="0"/>
              <a:t>2021</a:t>
            </a:r>
            <a:r>
              <a:rPr lang="zh-CN" altLang="en-US" dirty="0"/>
              <a:t>年的</a:t>
            </a:r>
            <a:r>
              <a:rPr lang="en-US" altLang="zh-CN" dirty="0"/>
              <a:t>94%</a:t>
            </a:r>
            <a:r>
              <a:rPr lang="zh-CN" altLang="en-US" dirty="0"/>
              <a:t>。作为国家防疫规划项目重要内容之一，澳大利亚于</a:t>
            </a:r>
            <a:r>
              <a:rPr lang="en-US" altLang="zh-CN" dirty="0"/>
              <a:t>1996</a:t>
            </a:r>
            <a:r>
              <a:rPr lang="zh-CN" altLang="en-US" dirty="0"/>
              <a:t>年开始在全国实施预防疫信息登记系统，主要功能包括向预防接种人员和儿童家长提供预防接种情况查询、接种预约、补种通知、接种率报告等。</a:t>
            </a:r>
            <a:endParaRPr lang="zh-CN" altLang="en-US"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628810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2</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相关技术介绍</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528720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技术优点</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2700000">
            <a:off x="4328549" y="1982173"/>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9" name="椭圆 8"/>
          <p:cNvSpPr/>
          <p:nvPr/>
        </p:nvSpPr>
        <p:spPr>
          <a:xfrm rot="2700000">
            <a:off x="4328549" y="3329211"/>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0" name="任意多边形 9"/>
          <p:cNvSpPr/>
          <p:nvPr/>
        </p:nvSpPr>
        <p:spPr>
          <a:xfrm rot="2700000">
            <a:off x="5675586" y="3329210"/>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1" name="任意多边形 10"/>
          <p:cNvSpPr/>
          <p:nvPr/>
        </p:nvSpPr>
        <p:spPr>
          <a:xfrm rot="2700000">
            <a:off x="5675586" y="1982172"/>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2" name="文本框 11"/>
          <p:cNvSpPr txBox="1"/>
          <p:nvPr/>
        </p:nvSpPr>
        <p:spPr>
          <a:xfrm>
            <a:off x="1720188" y="2351679"/>
            <a:ext cx="2225040" cy="369332"/>
          </a:xfrm>
          <a:prstGeom prst="rect">
            <a:avLst/>
          </a:prstGeom>
          <a:noFill/>
          <a:effectLst/>
        </p:spPr>
        <p:txBody>
          <a:bodyPr wrap="square" rtlCol="0">
            <a:spAutoFit/>
          </a:bodyPr>
          <a:lstStyle/>
          <a:p>
            <a:pPr algn="r"/>
            <a:r>
              <a:rPr lang="en-US" altLang="zh-CN" dirty="0">
                <a:solidFill>
                  <a:schemeClr val="tx1">
                    <a:lumMod val="75000"/>
                    <a:lumOff val="25000"/>
                  </a:schemeClr>
                </a:solidFill>
                <a:cs typeface="+mn-ea"/>
                <a:sym typeface="+mn-lt"/>
              </a:rPr>
              <a:t>JAVA</a:t>
            </a:r>
            <a:endParaRPr lang="zh-CN" altLang="en-US" dirty="0">
              <a:solidFill>
                <a:schemeClr val="tx1">
                  <a:lumMod val="75000"/>
                  <a:lumOff val="25000"/>
                </a:schemeClr>
              </a:solidFill>
              <a:cs typeface="+mn-ea"/>
              <a:sym typeface="+mn-lt"/>
            </a:endParaRPr>
          </a:p>
        </p:txBody>
      </p:sp>
      <p:pic>
        <p:nvPicPr>
          <p:cNvPr id="20" name="图片 1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62476" y="2516100"/>
            <a:ext cx="510223" cy="510223"/>
          </a:xfrm>
          <a:prstGeom prst="rect">
            <a:avLst/>
          </a:prstGeom>
        </p:spPr>
      </p:pic>
      <p:pic>
        <p:nvPicPr>
          <p:cNvPr id="21" name="图片 2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09514" y="2516100"/>
            <a:ext cx="510223" cy="510223"/>
          </a:xfrm>
          <a:prstGeom prst="rect">
            <a:avLst/>
          </a:prstGeom>
        </p:spPr>
      </p:pic>
      <p:pic>
        <p:nvPicPr>
          <p:cNvPr id="22" name="图片 2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862476" y="3863138"/>
            <a:ext cx="510223" cy="510223"/>
          </a:xfrm>
          <a:prstGeom prst="rect">
            <a:avLst/>
          </a:prstGeom>
        </p:spPr>
      </p:pic>
      <p:pic>
        <p:nvPicPr>
          <p:cNvPr id="23" name="图片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209514" y="3863138"/>
            <a:ext cx="510223" cy="510223"/>
          </a:xfrm>
          <a:prstGeom prst="rect">
            <a:avLst/>
          </a:prstGeom>
        </p:spPr>
      </p:pic>
      <p:sp>
        <p:nvSpPr>
          <p:cNvPr id="25" name="文本框 11"/>
          <p:cNvSpPr txBox="1"/>
          <p:nvPr/>
        </p:nvSpPr>
        <p:spPr>
          <a:xfrm>
            <a:off x="1752032" y="3857479"/>
            <a:ext cx="2225040" cy="369332"/>
          </a:xfrm>
          <a:prstGeom prst="rect">
            <a:avLst/>
          </a:prstGeom>
          <a:noFill/>
          <a:effectLst/>
        </p:spPr>
        <p:txBody>
          <a:bodyPr wrap="square" rtlCol="0">
            <a:spAutoFit/>
          </a:bodyPr>
          <a:lstStyle/>
          <a:p>
            <a:pPr algn="r"/>
            <a:r>
              <a:rPr lang="en-US" altLang="zh-CN" dirty="0" err="1">
                <a:solidFill>
                  <a:schemeClr val="tx1">
                    <a:lumMod val="75000"/>
                    <a:lumOff val="25000"/>
                  </a:schemeClr>
                </a:solidFill>
                <a:cs typeface="+mn-ea"/>
                <a:sym typeface="+mn-lt"/>
              </a:rPr>
              <a:t>Mysql</a:t>
            </a:r>
            <a:r>
              <a:rPr lang="zh-CN" altLang="en-US" dirty="0">
                <a:solidFill>
                  <a:schemeClr val="tx1">
                    <a:lumMod val="75000"/>
                    <a:lumOff val="25000"/>
                  </a:schemeClr>
                </a:solidFill>
                <a:cs typeface="+mn-ea"/>
                <a:sym typeface="+mn-lt"/>
              </a:rPr>
              <a:t> </a:t>
            </a:r>
          </a:p>
        </p:txBody>
      </p:sp>
      <p:sp>
        <p:nvSpPr>
          <p:cNvPr id="26" name="文本框 11"/>
          <p:cNvSpPr txBox="1"/>
          <p:nvPr/>
        </p:nvSpPr>
        <p:spPr>
          <a:xfrm>
            <a:off x="7195508" y="3887081"/>
            <a:ext cx="2225040" cy="646331"/>
          </a:xfrm>
          <a:prstGeom prst="rect">
            <a:avLst/>
          </a:prstGeom>
          <a:noFill/>
          <a:effectLst/>
        </p:spPr>
        <p:txBody>
          <a:bodyPr wrap="square" rtlCol="0">
            <a:spAutoFit/>
          </a:bodyPr>
          <a:lstStyle/>
          <a:p>
            <a:pPr algn="r"/>
            <a:r>
              <a:rPr lang="en-US" altLang="zh-CN" dirty="0" err="1">
                <a:solidFill>
                  <a:schemeClr val="tx1">
                    <a:lumMod val="75000"/>
                    <a:lumOff val="25000"/>
                  </a:schemeClr>
                </a:solidFill>
                <a:cs typeface="+mn-ea"/>
                <a:sym typeface="+mn-lt"/>
              </a:rPr>
              <a:t>Spinrg+SpirngMVC+mybatis</a:t>
            </a:r>
            <a:endParaRPr lang="zh-CN" altLang="en-US" dirty="0">
              <a:solidFill>
                <a:schemeClr val="tx1">
                  <a:lumMod val="75000"/>
                  <a:lumOff val="25000"/>
                </a:schemeClr>
              </a:solidFill>
              <a:cs typeface="+mn-ea"/>
              <a:sym typeface="+mn-lt"/>
            </a:endParaRPr>
          </a:p>
        </p:txBody>
      </p:sp>
      <p:sp>
        <p:nvSpPr>
          <p:cNvPr id="27" name="文本框 11"/>
          <p:cNvSpPr txBox="1"/>
          <p:nvPr/>
        </p:nvSpPr>
        <p:spPr>
          <a:xfrm>
            <a:off x="7070272" y="2331433"/>
            <a:ext cx="2225040" cy="369332"/>
          </a:xfrm>
          <a:prstGeom prst="rect">
            <a:avLst/>
          </a:prstGeom>
          <a:noFill/>
          <a:effectLst/>
        </p:spPr>
        <p:txBody>
          <a:bodyPr wrap="square" rtlCol="0">
            <a:spAutoFit/>
          </a:bodyPr>
          <a:lstStyle/>
          <a:p>
            <a:pPr algn="r"/>
            <a:r>
              <a:rPr lang="en-US" altLang="zh-CN" dirty="0">
                <a:solidFill>
                  <a:schemeClr val="tx1">
                    <a:lumMod val="75000"/>
                    <a:lumOff val="25000"/>
                  </a:schemeClr>
                </a:solidFill>
                <a:cs typeface="+mn-ea"/>
                <a:sym typeface="+mn-lt"/>
              </a:rPr>
              <a:t>B/S</a:t>
            </a:r>
            <a:r>
              <a:rPr lang="zh-CN" altLang="en-US" dirty="0">
                <a:solidFill>
                  <a:schemeClr val="tx1">
                    <a:lumMod val="75000"/>
                    <a:lumOff val="25000"/>
                  </a:schemeClr>
                </a:solidFill>
                <a:cs typeface="+mn-ea"/>
                <a:sym typeface="+mn-lt"/>
              </a:rPr>
              <a:t>架构</a:t>
            </a:r>
          </a:p>
        </p:txBody>
      </p:sp>
      <p:sp>
        <p:nvSpPr>
          <p:cNvPr id="2" name="矩形 1">
            <a:extLst>
              <a:ext uri="{FF2B5EF4-FFF2-40B4-BE49-F238E27FC236}">
                <a16:creationId xmlns:a16="http://schemas.microsoft.com/office/drawing/2014/main" id="{DD7BFCCD-EA4B-C3C5-439C-85F222BE8E53}"/>
              </a:ext>
            </a:extLst>
          </p:cNvPr>
          <p:cNvSpPr/>
          <p:nvPr/>
        </p:nvSpPr>
        <p:spPr>
          <a:xfrm>
            <a:off x="641897" y="2088982"/>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面向对象，</a:t>
            </a:r>
            <a:r>
              <a:rPr lang="en-US" altLang="zh-CN" dirty="0">
                <a:solidFill>
                  <a:schemeClr val="tx1">
                    <a:lumMod val="95000"/>
                    <a:lumOff val="5000"/>
                  </a:schemeClr>
                </a:solidFill>
                <a:cs typeface="+mn-ea"/>
                <a:sym typeface="+mn-lt"/>
              </a:rPr>
              <a:t>MVC</a:t>
            </a:r>
            <a:r>
              <a:rPr lang="zh-CN" altLang="en-US" dirty="0">
                <a:solidFill>
                  <a:schemeClr val="tx1">
                    <a:lumMod val="95000"/>
                    <a:lumOff val="5000"/>
                  </a:schemeClr>
                </a:solidFill>
                <a:cs typeface="+mn-ea"/>
                <a:sym typeface="+mn-lt"/>
              </a:rPr>
              <a:t>分层，语言简洁清晰</a:t>
            </a:r>
          </a:p>
        </p:txBody>
      </p:sp>
      <p:sp>
        <p:nvSpPr>
          <p:cNvPr id="3" name="矩形 2">
            <a:extLst>
              <a:ext uri="{FF2B5EF4-FFF2-40B4-BE49-F238E27FC236}">
                <a16:creationId xmlns:a16="http://schemas.microsoft.com/office/drawing/2014/main" id="{ECC8F2CA-D976-D75A-ABCE-C5E6EFE71A0A}"/>
              </a:ext>
            </a:extLst>
          </p:cNvPr>
          <p:cNvSpPr/>
          <p:nvPr/>
        </p:nvSpPr>
        <p:spPr>
          <a:xfrm>
            <a:off x="626055" y="3586376"/>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开源数据库，体积小易安装，全免费，功能强大，运行稳定</a:t>
            </a:r>
          </a:p>
        </p:txBody>
      </p:sp>
      <p:sp>
        <p:nvSpPr>
          <p:cNvPr id="5" name="矩形 4">
            <a:extLst>
              <a:ext uri="{FF2B5EF4-FFF2-40B4-BE49-F238E27FC236}">
                <a16:creationId xmlns:a16="http://schemas.microsoft.com/office/drawing/2014/main" id="{835EECD9-7254-ACB9-48F4-755E1D326C71}"/>
              </a:ext>
            </a:extLst>
          </p:cNvPr>
          <p:cNvSpPr/>
          <p:nvPr/>
        </p:nvSpPr>
        <p:spPr>
          <a:xfrm>
            <a:off x="9396871" y="2114786"/>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前端在浏览器使用，程序在客户端，便于客户访问使用</a:t>
            </a:r>
          </a:p>
        </p:txBody>
      </p:sp>
      <p:sp>
        <p:nvSpPr>
          <p:cNvPr id="7" name="矩形 6">
            <a:extLst>
              <a:ext uri="{FF2B5EF4-FFF2-40B4-BE49-F238E27FC236}">
                <a16:creationId xmlns:a16="http://schemas.microsoft.com/office/drawing/2014/main" id="{6CC00465-D504-5C64-FFC2-248BCD6B82B2}"/>
              </a:ext>
            </a:extLst>
          </p:cNvPr>
          <p:cNvSpPr/>
          <p:nvPr/>
        </p:nvSpPr>
        <p:spPr>
          <a:xfrm>
            <a:off x="9420548" y="3586376"/>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强大的框架，极大的方便了开发者编写代码</a:t>
            </a:r>
          </a:p>
        </p:txBody>
      </p:sp>
    </p:spTree>
    <p:extLst>
      <p:ext uri="{BB962C8B-B14F-4D97-AF65-F5344CB8AC3E}">
        <p14:creationId xmlns:p14="http://schemas.microsoft.com/office/powerpoint/2010/main" val="2504478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3</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需求分析</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329314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110536" y="2064773"/>
            <a:ext cx="5388077" cy="3451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角色分析</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07923" y="2064774"/>
            <a:ext cx="5388077" cy="3451123"/>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24546" y="2417720"/>
            <a:ext cx="2864928" cy="461665"/>
          </a:xfrm>
          <a:prstGeom prst="rect">
            <a:avLst/>
          </a:prstGeom>
          <a:noFill/>
        </p:spPr>
        <p:txBody>
          <a:bodyPr wrap="square" rtlCol="0">
            <a:spAutoFit/>
          </a:bodyPr>
          <a:lstStyle/>
          <a:p>
            <a:r>
              <a:rPr lang="en-US" altLang="zh-CN" sz="2400" dirty="0">
                <a:solidFill>
                  <a:schemeClr val="bg1"/>
                </a:solidFill>
                <a:cs typeface="+mn-ea"/>
                <a:sym typeface="+mn-lt"/>
              </a:rPr>
              <a:t>1 </a:t>
            </a:r>
            <a:r>
              <a:rPr lang="zh-CN" altLang="en-US" sz="2400" dirty="0">
                <a:solidFill>
                  <a:schemeClr val="bg1"/>
                </a:solidFill>
                <a:cs typeface="+mn-ea"/>
                <a:sym typeface="+mn-lt"/>
              </a:rPr>
              <a:t>管理员  </a:t>
            </a:r>
          </a:p>
        </p:txBody>
      </p:sp>
      <p:cxnSp>
        <p:nvCxnSpPr>
          <p:cNvPr id="10" name="直接连接符 9"/>
          <p:cNvCxnSpPr/>
          <p:nvPr/>
        </p:nvCxnSpPr>
        <p:spPr>
          <a:xfrm>
            <a:off x="1362333"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755541" y="2417720"/>
            <a:ext cx="2864928" cy="461665"/>
          </a:xfrm>
          <a:prstGeom prst="rect">
            <a:avLst/>
          </a:prstGeom>
          <a:noFill/>
        </p:spPr>
        <p:txBody>
          <a:bodyPr wrap="square" rtlCol="0">
            <a:spAutoFit/>
          </a:bodyPr>
          <a:lstStyle/>
          <a:p>
            <a:r>
              <a:rPr lang="en-US" altLang="zh-CN" sz="2400" dirty="0">
                <a:solidFill>
                  <a:schemeClr val="tx1">
                    <a:lumMod val="75000"/>
                    <a:lumOff val="25000"/>
                  </a:schemeClr>
                </a:solidFill>
                <a:cs typeface="+mn-ea"/>
                <a:sym typeface="+mn-lt"/>
              </a:rPr>
              <a:t>2</a:t>
            </a:r>
            <a:r>
              <a:rPr lang="zh-CN" altLang="en-US" sz="2400" dirty="0">
                <a:solidFill>
                  <a:schemeClr val="tx1">
                    <a:lumMod val="75000"/>
                    <a:lumOff val="25000"/>
                  </a:schemeClr>
                </a:solidFill>
                <a:cs typeface="+mn-ea"/>
                <a:sym typeface="+mn-lt"/>
              </a:rPr>
              <a:t> 医疗专家</a:t>
            </a:r>
          </a:p>
        </p:txBody>
      </p:sp>
      <p:cxnSp>
        <p:nvCxnSpPr>
          <p:cNvPr id="13" name="直接连接符 12"/>
          <p:cNvCxnSpPr/>
          <p:nvPr/>
        </p:nvCxnSpPr>
        <p:spPr>
          <a:xfrm>
            <a:off x="6893328" y="3112251"/>
            <a:ext cx="616308"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750410" y="3314298"/>
            <a:ext cx="4247107" cy="1169551"/>
          </a:xfrm>
          <a:prstGeom prst="rect">
            <a:avLst/>
          </a:prstGeom>
          <a:noFill/>
        </p:spPr>
        <p:txBody>
          <a:bodyPr wrap="square" rtlCol="0">
            <a:spAutoFit/>
          </a:bodyPr>
          <a:lstStyle/>
          <a:p>
            <a:r>
              <a:rPr lang="zh-CN" altLang="zh-CN" sz="1800" kern="100" dirty="0">
                <a:effectLst/>
                <a:ea typeface="宋体" panose="02010600030101010101" pitchFamily="2" charset="-122"/>
                <a:cs typeface="Times New Roman" panose="02020603050405020304" pitchFamily="18" charset="0"/>
              </a:rPr>
              <a:t>医疗专家功能包括注册登录、专家咨询管理、咨询回复管理、预约信息管理、健康档案管理等功能</a:t>
            </a:r>
            <a:endParaRPr lang="zh-CN" altLang="en-US" sz="1600" dirty="0">
              <a:solidFill>
                <a:schemeClr val="tx1">
                  <a:lumMod val="75000"/>
                  <a:lumOff val="25000"/>
                </a:schemeClr>
              </a:solidFill>
              <a:cs typeface="+mn-ea"/>
              <a:sym typeface="+mn-lt"/>
            </a:endParaRPr>
          </a:p>
          <a:p>
            <a:endParaRPr lang="zh-CN" altLang="en-US" sz="1600" dirty="0">
              <a:solidFill>
                <a:schemeClr val="tx1">
                  <a:lumMod val="75000"/>
                  <a:lumOff val="25000"/>
                </a:schemeClr>
              </a:solidFill>
              <a:cs typeface="+mn-ea"/>
              <a:sym typeface="+mn-lt"/>
            </a:endParaRPr>
          </a:p>
        </p:txBody>
      </p:sp>
      <p:sp>
        <p:nvSpPr>
          <p:cNvPr id="16" name="文本框 13"/>
          <p:cNvSpPr txBox="1"/>
          <p:nvPr/>
        </p:nvSpPr>
        <p:spPr>
          <a:xfrm>
            <a:off x="1157103" y="3316572"/>
            <a:ext cx="4247107" cy="1169551"/>
          </a:xfrm>
          <a:prstGeom prst="rect">
            <a:avLst/>
          </a:prstGeom>
          <a:noFill/>
        </p:spPr>
        <p:txBody>
          <a:bodyPr wrap="square" rtlCol="0">
            <a:spAutoFit/>
          </a:bodyPr>
          <a:lstStyle/>
          <a:p>
            <a:r>
              <a:rPr lang="zh-CN" altLang="zh-CN" sz="1800" kern="100" dirty="0">
                <a:solidFill>
                  <a:schemeClr val="bg1"/>
                </a:solidFill>
                <a:effectLst/>
                <a:ea typeface="宋体" panose="02010600030101010101" pitchFamily="2" charset="-122"/>
                <a:cs typeface="Times New Roman" panose="02020603050405020304" pitchFamily="18" charset="0"/>
              </a:rPr>
              <a:t>能包括登录、用户管理、医疗专家管理、专家咨询管理、咨询回复管理、留言管理等功能</a:t>
            </a:r>
            <a:endParaRPr lang="zh-CN" altLang="en-US" sz="1600" dirty="0">
              <a:solidFill>
                <a:schemeClr val="bg1"/>
              </a:solidFill>
              <a:cs typeface="+mn-ea"/>
              <a:sym typeface="+mn-lt"/>
            </a:endParaRPr>
          </a:p>
          <a:p>
            <a:endParaRPr lang="zh-CN" altLang="en-US" sz="1600" dirty="0">
              <a:solidFill>
                <a:schemeClr val="tx1">
                  <a:lumMod val="75000"/>
                  <a:lumOff val="25000"/>
                </a:schemeClr>
              </a:solidFill>
              <a:cs typeface="+mn-ea"/>
              <a:sym typeface="+mn-lt"/>
            </a:endParaRPr>
          </a:p>
        </p:txBody>
      </p:sp>
      <p:sp>
        <p:nvSpPr>
          <p:cNvPr id="2" name="矩形 1">
            <a:extLst>
              <a:ext uri="{FF2B5EF4-FFF2-40B4-BE49-F238E27FC236}">
                <a16:creationId xmlns:a16="http://schemas.microsoft.com/office/drawing/2014/main" id="{4AABFB39-04EA-EBC7-097C-6FD61313655E}"/>
              </a:ext>
            </a:extLst>
          </p:cNvPr>
          <p:cNvSpPr/>
          <p:nvPr/>
        </p:nvSpPr>
        <p:spPr>
          <a:xfrm>
            <a:off x="3954505" y="5550731"/>
            <a:ext cx="4681495" cy="8950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3.</a:t>
            </a:r>
            <a:r>
              <a:rPr lang="zh-CN" altLang="en-US" dirty="0">
                <a:cs typeface="+mn-ea"/>
                <a:sym typeface="+mn-lt"/>
              </a:rPr>
              <a:t>用户</a:t>
            </a:r>
            <a:endParaRPr lang="en-US" altLang="zh-CN" dirty="0">
              <a:cs typeface="+mn-ea"/>
              <a:sym typeface="+mn-lt"/>
            </a:endParaRPr>
          </a:p>
          <a:p>
            <a:pPr algn="ct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用户登录后可以进行查看论坛、查看医疗专家、查看健康档案、咨询等</a:t>
            </a:r>
            <a:endParaRPr lang="zh-CN" altLang="en-US" dirty="0">
              <a:cs typeface="+mn-ea"/>
              <a:sym typeface="+mn-lt"/>
            </a:endParaRPr>
          </a:p>
        </p:txBody>
      </p:sp>
    </p:spTree>
    <p:extLst>
      <p:ext uri="{BB962C8B-B14F-4D97-AF65-F5344CB8AC3E}">
        <p14:creationId xmlns:p14="http://schemas.microsoft.com/office/powerpoint/2010/main" val="261954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s3og5w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TotalTime>
  <Words>1485</Words>
  <Application>Microsoft Office PowerPoint</Application>
  <PresentationFormat>宽屏</PresentationFormat>
  <Paragraphs>103</Paragraphs>
  <Slides>20</Slides>
  <Notes>20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微软雅黑</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蓝色毕业答辩</dc:title>
  <dc:creator>第一PPT</dc:creator>
  <cp:keywords>www.1ppt.com</cp:keywords>
  <dc:description>www.1ppt.com</dc:description>
  <cp:lastModifiedBy>Liu</cp:lastModifiedBy>
  <cp:revision>130</cp:revision>
  <dcterms:created xsi:type="dcterms:W3CDTF">2018-02-27T12:12:58Z</dcterms:created>
  <dcterms:modified xsi:type="dcterms:W3CDTF">2023-05-21T08:48:21Z</dcterms:modified>
</cp:coreProperties>
</file>