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18.xml" ContentType="application/vnd.openxmlformats-officedocument.presentationml.notesSlide+xml"/>
  <Override PartName="/ppt/tags/tag4.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8" r:id="rId3"/>
    <p:sldId id="262" r:id="rId4"/>
    <p:sldId id="292" r:id="rId5"/>
    <p:sldId id="289" r:id="rId6"/>
    <p:sldId id="264" r:id="rId7"/>
    <p:sldId id="340" r:id="rId8"/>
    <p:sldId id="339" r:id="rId9"/>
    <p:sldId id="260" r:id="rId10"/>
    <p:sldId id="269" r:id="rId11"/>
    <p:sldId id="341" r:id="rId12"/>
    <p:sldId id="343" r:id="rId13"/>
    <p:sldId id="344" r:id="rId14"/>
    <p:sldId id="345" r:id="rId15"/>
    <p:sldId id="346" r:id="rId16"/>
    <p:sldId id="342" r:id="rId17"/>
    <p:sldId id="337" r:id="rId18"/>
    <p:sldId id="336" r:id="rId19"/>
    <p:sldId id="338" r:id="rId20"/>
    <p:sldId id="274" r:id="rId21"/>
  </p:sldIdLst>
  <p:sldSz cx="12192000" cy="6858000"/>
  <p:notesSz cx="6858000" cy="9144000"/>
  <p:custDataLst>
    <p:tags r:id="rId2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62"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C4885"/>
    <a:srgbClr val="20B3A1"/>
    <a:srgbClr val="D642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191" autoAdjust="0"/>
    <p:restoredTop sz="96314" autoAdjust="0"/>
  </p:normalViewPr>
  <p:slideViewPr>
    <p:cSldViewPr snapToGrid="0" showGuides="1">
      <p:cViewPr varScale="1">
        <p:scale>
          <a:sx n="73" d="100"/>
          <a:sy n="73" d="100"/>
        </p:scale>
        <p:origin x="450" y="66"/>
      </p:cViewPr>
      <p:guideLst>
        <p:guide orient="horz" pos="1162"/>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8B725A-BFDD-44D0-A8D3-61766B07B7F1}" type="datetimeFigureOut">
              <a:rPr lang="zh-CN" altLang="en-US" smtClean="0"/>
              <a:pPr/>
              <a:t>2023/5/25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BCC932-0C1F-4C94-8B9A-3944ABBB4E30}" type="slidenum">
              <a:rPr lang="zh-CN" altLang="en-US" smtClean="0"/>
              <a:pPr/>
              <a:t>‹#›</a:t>
            </a:fld>
            <a:endParaRPr lang="zh-CN" altLang="en-US"/>
          </a:p>
        </p:txBody>
      </p:sp>
    </p:spTree>
    <p:extLst>
      <p:ext uri="{BB962C8B-B14F-4D97-AF65-F5344CB8AC3E}">
        <p14:creationId xmlns:p14="http://schemas.microsoft.com/office/powerpoint/2010/main" val="29471053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8" Type="http://schemas.openxmlformats.org/officeDocument/2006/relationships/hyperlink" Target="http://www.1ppt.com/tubiao/" TargetMode="External"/><Relationship Id="rId13" Type="http://schemas.openxmlformats.org/officeDocument/2006/relationships/hyperlink" Target="http://www.1ppt.com/jianli/" TargetMode="External"/><Relationship Id="rId18" Type="http://schemas.openxmlformats.org/officeDocument/2006/relationships/hyperlink" Target="http://www.1ppt.com/ziti/" TargetMode="External"/><Relationship Id="rId3" Type="http://schemas.openxmlformats.org/officeDocument/2006/relationships/hyperlink" Target="http://www.1ppt.com/moban/" TargetMode="External"/><Relationship Id="rId7" Type="http://schemas.openxmlformats.org/officeDocument/2006/relationships/hyperlink" Target="http://www.1ppt.com/beijing/" TargetMode="External"/><Relationship Id="rId12" Type="http://schemas.openxmlformats.org/officeDocument/2006/relationships/hyperlink" Target="http://www.1ppt.com/excel/" TargetMode="External"/><Relationship Id="rId17" Type="http://schemas.openxmlformats.org/officeDocument/2006/relationships/hyperlink" Target="http://www.1ppt.com/jiaoan/" TargetMode="External"/><Relationship Id="rId2" Type="http://schemas.openxmlformats.org/officeDocument/2006/relationships/slide" Target="../slides/slide9.xml"/><Relationship Id="rId16" Type="http://schemas.openxmlformats.org/officeDocument/2006/relationships/hyperlink" Target="http://www.1ppt.com/shiti/" TargetMode="External"/><Relationship Id="rId1" Type="http://schemas.openxmlformats.org/officeDocument/2006/relationships/notesMaster" Target="../notesMasters/notesMaster1.xml"/><Relationship Id="rId6" Type="http://schemas.openxmlformats.org/officeDocument/2006/relationships/hyperlink" Target="http://www.1ppt.com/sucai/" TargetMode="External"/><Relationship Id="rId11" Type="http://schemas.openxmlformats.org/officeDocument/2006/relationships/hyperlink" Target="http://www.1ppt.com/word/" TargetMode="External"/><Relationship Id="rId5" Type="http://schemas.openxmlformats.org/officeDocument/2006/relationships/hyperlink" Target="http://www.1ppt.com/jieri/" TargetMode="External"/><Relationship Id="rId15" Type="http://schemas.openxmlformats.org/officeDocument/2006/relationships/hyperlink" Target="http://www.1ppt.com/shouchaobao/" TargetMode="External"/><Relationship Id="rId10" Type="http://schemas.openxmlformats.org/officeDocument/2006/relationships/hyperlink" Target="http://www.1ppt.com/powerpoint/" TargetMode="External"/><Relationship Id="rId4" Type="http://schemas.openxmlformats.org/officeDocument/2006/relationships/hyperlink" Target="http://www.1ppt.com/hangye/" TargetMode="External"/><Relationship Id="rId9" Type="http://schemas.openxmlformats.org/officeDocument/2006/relationships/hyperlink" Target="http://www.1ppt.com/xiazai/" TargetMode="External"/><Relationship Id="rId14" Type="http://schemas.openxmlformats.org/officeDocument/2006/relationships/hyperlink" Target="http://www.1ppt.com/kejian/"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pPr/>
              <a:t>1</a:t>
            </a:fld>
            <a:endParaRPr lang="zh-CN" altLang="en-US"/>
          </a:p>
        </p:txBody>
      </p:sp>
    </p:spTree>
    <p:extLst>
      <p:ext uri="{BB962C8B-B14F-4D97-AF65-F5344CB8AC3E}">
        <p14:creationId xmlns:p14="http://schemas.microsoft.com/office/powerpoint/2010/main" val="32420202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pPr/>
              <a:t>10</a:t>
            </a:fld>
            <a:endParaRPr lang="zh-CN" altLang="en-US"/>
          </a:p>
        </p:txBody>
      </p:sp>
    </p:spTree>
    <p:extLst>
      <p:ext uri="{BB962C8B-B14F-4D97-AF65-F5344CB8AC3E}">
        <p14:creationId xmlns:p14="http://schemas.microsoft.com/office/powerpoint/2010/main" val="38052329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pPr/>
              <a:t>11</a:t>
            </a:fld>
            <a:endParaRPr lang="zh-CN" altLang="en-US"/>
          </a:p>
        </p:txBody>
      </p:sp>
    </p:spTree>
    <p:extLst>
      <p:ext uri="{BB962C8B-B14F-4D97-AF65-F5344CB8AC3E}">
        <p14:creationId xmlns:p14="http://schemas.microsoft.com/office/powerpoint/2010/main" val="7233919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pPr/>
              <a:t>12</a:t>
            </a:fld>
            <a:endParaRPr lang="zh-CN" altLang="en-US"/>
          </a:p>
        </p:txBody>
      </p:sp>
    </p:spTree>
    <p:extLst>
      <p:ext uri="{BB962C8B-B14F-4D97-AF65-F5344CB8AC3E}">
        <p14:creationId xmlns:p14="http://schemas.microsoft.com/office/powerpoint/2010/main" val="32845572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pPr/>
              <a:t>13</a:t>
            </a:fld>
            <a:endParaRPr lang="zh-CN" altLang="en-US"/>
          </a:p>
        </p:txBody>
      </p:sp>
    </p:spTree>
    <p:extLst>
      <p:ext uri="{BB962C8B-B14F-4D97-AF65-F5344CB8AC3E}">
        <p14:creationId xmlns:p14="http://schemas.microsoft.com/office/powerpoint/2010/main" val="42467269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pPr/>
              <a:t>14</a:t>
            </a:fld>
            <a:endParaRPr lang="zh-CN" altLang="en-US"/>
          </a:p>
        </p:txBody>
      </p:sp>
    </p:spTree>
    <p:extLst>
      <p:ext uri="{BB962C8B-B14F-4D97-AF65-F5344CB8AC3E}">
        <p14:creationId xmlns:p14="http://schemas.microsoft.com/office/powerpoint/2010/main" val="771381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pPr/>
              <a:t>15</a:t>
            </a:fld>
            <a:endParaRPr lang="zh-CN" altLang="en-US"/>
          </a:p>
        </p:txBody>
      </p:sp>
    </p:spTree>
    <p:extLst>
      <p:ext uri="{BB962C8B-B14F-4D97-AF65-F5344CB8AC3E}">
        <p14:creationId xmlns:p14="http://schemas.microsoft.com/office/powerpoint/2010/main" val="2153155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pPr/>
              <a:t>16</a:t>
            </a:fld>
            <a:endParaRPr lang="zh-CN" altLang="en-US"/>
          </a:p>
        </p:txBody>
      </p:sp>
    </p:spTree>
    <p:extLst>
      <p:ext uri="{BB962C8B-B14F-4D97-AF65-F5344CB8AC3E}">
        <p14:creationId xmlns:p14="http://schemas.microsoft.com/office/powerpoint/2010/main" val="39842187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pPr/>
              <a:t>17</a:t>
            </a:fld>
            <a:endParaRPr lang="zh-CN" altLang="en-US"/>
          </a:p>
        </p:txBody>
      </p:sp>
    </p:spTree>
    <p:extLst>
      <p:ext uri="{BB962C8B-B14F-4D97-AF65-F5344CB8AC3E}">
        <p14:creationId xmlns:p14="http://schemas.microsoft.com/office/powerpoint/2010/main" val="12705497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FD8ACD6-B84E-46E9-AEC8-A46527A8B4DC}" type="slidenum">
              <a:rPr lang="zh-CN" altLang="en-US" smtClean="0"/>
              <a:pPr/>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FD8ACD6-B84E-46E9-AEC8-A46527A8B4DC}" type="slidenum">
              <a:rPr lang="zh-CN" altLang="en-US" smtClean="0"/>
              <a:pPr/>
              <a:t>19</a:t>
            </a:fld>
            <a:endParaRPr lang="zh-CN" altLang="en-US"/>
          </a:p>
        </p:txBody>
      </p:sp>
    </p:spTree>
    <p:extLst>
      <p:ext uri="{BB962C8B-B14F-4D97-AF65-F5344CB8AC3E}">
        <p14:creationId xmlns:p14="http://schemas.microsoft.com/office/powerpoint/2010/main" val="1982250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pPr/>
              <a:t>2</a:t>
            </a:fld>
            <a:endParaRPr lang="zh-CN" altLang="en-US"/>
          </a:p>
        </p:txBody>
      </p:sp>
    </p:spTree>
    <p:extLst>
      <p:ext uri="{BB962C8B-B14F-4D97-AF65-F5344CB8AC3E}">
        <p14:creationId xmlns:p14="http://schemas.microsoft.com/office/powerpoint/2010/main" val="18157966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pPr/>
              <a:t>20</a:t>
            </a:fld>
            <a:endParaRPr lang="zh-CN" altLang="en-US"/>
          </a:p>
        </p:txBody>
      </p:sp>
    </p:spTree>
    <p:extLst>
      <p:ext uri="{BB962C8B-B14F-4D97-AF65-F5344CB8AC3E}">
        <p14:creationId xmlns:p14="http://schemas.microsoft.com/office/powerpoint/2010/main" val="28458208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pPr/>
              <a:t>3</a:t>
            </a:fld>
            <a:endParaRPr lang="zh-CN" altLang="en-US"/>
          </a:p>
        </p:txBody>
      </p:sp>
    </p:spTree>
    <p:extLst>
      <p:ext uri="{BB962C8B-B14F-4D97-AF65-F5344CB8AC3E}">
        <p14:creationId xmlns:p14="http://schemas.microsoft.com/office/powerpoint/2010/main" val="837621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pPr/>
              <a:t>4</a:t>
            </a:fld>
            <a:endParaRPr lang="zh-CN" altLang="en-US"/>
          </a:p>
        </p:txBody>
      </p:sp>
    </p:spTree>
    <p:extLst>
      <p:ext uri="{BB962C8B-B14F-4D97-AF65-F5344CB8AC3E}">
        <p14:creationId xmlns:p14="http://schemas.microsoft.com/office/powerpoint/2010/main" val="4577466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pPr/>
              <a:t>5</a:t>
            </a:fld>
            <a:endParaRPr lang="zh-CN" altLang="en-US"/>
          </a:p>
        </p:txBody>
      </p:sp>
    </p:spTree>
    <p:extLst>
      <p:ext uri="{BB962C8B-B14F-4D97-AF65-F5344CB8AC3E}">
        <p14:creationId xmlns:p14="http://schemas.microsoft.com/office/powerpoint/2010/main" val="38361413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pPr/>
              <a:t>6</a:t>
            </a:fld>
            <a:endParaRPr lang="zh-CN" altLang="en-US"/>
          </a:p>
        </p:txBody>
      </p:sp>
    </p:spTree>
    <p:extLst>
      <p:ext uri="{BB962C8B-B14F-4D97-AF65-F5344CB8AC3E}">
        <p14:creationId xmlns:p14="http://schemas.microsoft.com/office/powerpoint/2010/main" val="24806360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pPr/>
              <a:t>7</a:t>
            </a:fld>
            <a:endParaRPr lang="zh-CN" altLang="en-US"/>
          </a:p>
        </p:txBody>
      </p:sp>
    </p:spTree>
    <p:extLst>
      <p:ext uri="{BB962C8B-B14F-4D97-AF65-F5344CB8AC3E}">
        <p14:creationId xmlns:p14="http://schemas.microsoft.com/office/powerpoint/2010/main" val="37320938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pPr/>
              <a:t>8</a:t>
            </a:fld>
            <a:endParaRPr lang="zh-CN" altLang="en-US"/>
          </a:p>
        </p:txBody>
      </p:sp>
    </p:spTree>
    <p:extLst>
      <p:ext uri="{BB962C8B-B14F-4D97-AF65-F5344CB8AC3E}">
        <p14:creationId xmlns:p14="http://schemas.microsoft.com/office/powerpoint/2010/main" val="8873367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dirty="0">
                <a:solidFill>
                  <a:srgbClr val="EEECE1">
                    <a:lumMod val="25000"/>
                  </a:srgbClr>
                </a:solidFill>
                <a:latin typeface="微软雅黑" panose="020B0503020204020204" pitchFamily="34" charset="-122"/>
                <a:ea typeface="微软雅黑" panose="020B0503020204020204" pitchFamily="34" charset="-122"/>
              </a:rPr>
              <a:t>模板：       </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3"/>
              </a:rPr>
              <a:t>www.1ppt.com/moban/</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a:t>
            </a:r>
            <a:r>
              <a:rPr lang="zh-CN" altLang="en-US" sz="1200" dirty="0">
                <a:solidFill>
                  <a:srgbClr val="EEECE1">
                    <a:lumMod val="25000"/>
                  </a:srgbClr>
                </a:solidFill>
                <a:latin typeface="微软雅黑" panose="020B0503020204020204" pitchFamily="34" charset="-122"/>
                <a:ea typeface="微软雅黑" panose="020B0503020204020204" pitchFamily="34" charset="-122"/>
              </a:rPr>
              <a:t>行业</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4"/>
              </a:rPr>
              <a:t>www.1ppt.com/hangye/</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200" dirty="0">
                <a:solidFill>
                  <a:srgbClr val="EEECE1">
                    <a:lumMod val="25000"/>
                  </a:srgbClr>
                </a:solidFill>
                <a:latin typeface="微软雅黑" panose="020B0503020204020204" pitchFamily="34" charset="-122"/>
                <a:ea typeface="微软雅黑" panose="020B0503020204020204" pitchFamily="34" charset="-122"/>
              </a:rPr>
              <a:t>节日</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5"/>
              </a:rPr>
              <a:t>www.1ppt.com/jieri/</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200" dirty="0">
                <a:solidFill>
                  <a:srgbClr val="EEECE1">
                    <a:lumMod val="25000"/>
                  </a:srgbClr>
                </a:solidFill>
                <a:latin typeface="微软雅黑" panose="020B0503020204020204" pitchFamily="34" charset="-122"/>
                <a:ea typeface="微软雅黑" panose="020B0503020204020204" pitchFamily="34" charset="-122"/>
              </a:rPr>
              <a:t>素材：       </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6"/>
              </a:rPr>
              <a:t>www.1ppt.com/sucai/</a:t>
            </a:r>
            <a:endParaRPr lang="en-US" altLang="zh-CN" sz="1200" dirty="0">
              <a:solidFill>
                <a:srgbClr val="EEECE1">
                  <a:lumMod val="25000"/>
                </a:srgbClr>
              </a:solidFill>
              <a:latin typeface="微软雅黑" panose="020B0503020204020204" pitchFamily="34" charset="-122"/>
              <a:ea typeface="微软雅黑" panose="020B0503020204020204" pitchFamily="34" charset="-122"/>
            </a:endParaRPr>
          </a:p>
          <a:p>
            <a:r>
              <a:rPr lang="en-US" altLang="zh-CN" sz="12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7"/>
              </a:rPr>
              <a:t>www.1ppt.com/beijing/</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200" dirty="0">
                <a:solidFill>
                  <a:srgbClr val="EEECE1">
                    <a:lumMod val="25000"/>
                  </a:srgbClr>
                </a:solidFill>
                <a:latin typeface="微软雅黑" panose="020B0503020204020204" pitchFamily="34" charset="-122"/>
                <a:ea typeface="微软雅黑" panose="020B0503020204020204" pitchFamily="34" charset="-122"/>
              </a:rPr>
              <a:t>图表：       </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8"/>
              </a:rPr>
              <a:t>www.1ppt.com/tubiao/</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200" dirty="0">
                <a:solidFill>
                  <a:srgbClr val="EEECE1">
                    <a:lumMod val="25000"/>
                  </a:srgbClr>
                </a:solidFill>
                <a:latin typeface="微软雅黑" panose="020B0503020204020204" pitchFamily="34" charset="-122"/>
                <a:ea typeface="微软雅黑" panose="020B0503020204020204" pitchFamily="34" charset="-122"/>
              </a:rPr>
              <a:t>优秀</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dirty="0">
                <a:solidFill>
                  <a:srgbClr val="EEECE1">
                    <a:lumMod val="25000"/>
                  </a:srgbClr>
                </a:solidFill>
                <a:latin typeface="微软雅黑" panose="020B0503020204020204" pitchFamily="34" charset="-122"/>
                <a:ea typeface="微软雅黑" panose="020B0503020204020204" pitchFamily="34" charset="-122"/>
              </a:rPr>
              <a:t>下载：</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9"/>
              </a:rPr>
              <a:t>www.1ppt.com/xiazai/</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200" dirty="0">
                <a:solidFill>
                  <a:srgbClr val="EEECE1">
                    <a:lumMod val="25000"/>
                  </a:srgbClr>
                </a:solidFill>
                <a:latin typeface="微软雅黑" panose="020B0503020204020204" pitchFamily="34" charset="-122"/>
                <a:ea typeface="微软雅黑" panose="020B0503020204020204" pitchFamily="34" charset="-122"/>
              </a:rPr>
              <a:t>教程：       </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10"/>
              </a:rPr>
              <a:t>www.1ppt.com/powerpoint/</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a:t>
            </a:r>
          </a:p>
          <a:p>
            <a:r>
              <a:rPr lang="en-US" altLang="zh-CN" sz="1200" dirty="0">
                <a:solidFill>
                  <a:srgbClr val="EEECE1">
                    <a:lumMod val="25000"/>
                  </a:srgbClr>
                </a:solidFill>
                <a:latin typeface="微软雅黑" panose="020B0503020204020204" pitchFamily="34" charset="-122"/>
                <a:ea typeface="微软雅黑" panose="020B0503020204020204" pitchFamily="34" charset="-122"/>
              </a:rPr>
              <a:t>Word</a:t>
            </a:r>
            <a:r>
              <a:rPr lang="zh-CN" altLang="en-US" sz="1200" dirty="0">
                <a:solidFill>
                  <a:srgbClr val="EEECE1">
                    <a:lumMod val="25000"/>
                  </a:srgbClr>
                </a:solidFill>
                <a:latin typeface="微软雅黑" panose="020B0503020204020204" pitchFamily="34" charset="-122"/>
                <a:ea typeface="微软雅黑" panose="020B0503020204020204" pitchFamily="34" charset="-122"/>
              </a:rPr>
              <a:t>教程：    </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11"/>
              </a:rPr>
              <a:t>www.1ppt.com/word/</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Excel</a:t>
            </a:r>
            <a:r>
              <a:rPr lang="zh-CN" altLang="en-US" sz="1200" dirty="0">
                <a:solidFill>
                  <a:srgbClr val="EEECE1">
                    <a:lumMod val="25000"/>
                  </a:srgbClr>
                </a:solidFill>
                <a:latin typeface="微软雅黑" panose="020B0503020204020204" pitchFamily="34" charset="-122"/>
                <a:ea typeface="微软雅黑" panose="020B0503020204020204" pitchFamily="34" charset="-122"/>
              </a:rPr>
              <a:t>教程：     </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12"/>
              </a:rPr>
              <a:t>www.1ppt.com/excel/</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200" dirty="0">
                <a:solidFill>
                  <a:srgbClr val="EEECE1">
                    <a:lumMod val="25000"/>
                  </a:srgbClr>
                </a:solidFill>
                <a:latin typeface="微软雅黑" panose="020B0503020204020204" pitchFamily="34" charset="-122"/>
                <a:ea typeface="微软雅黑" panose="020B0503020204020204" pitchFamily="34" charset="-122"/>
              </a:rPr>
              <a:t>个人简历：      </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13"/>
              </a:rPr>
              <a:t>www.1ppt.com/jianli/</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200" dirty="0">
                <a:solidFill>
                  <a:srgbClr val="EEECE1">
                    <a:lumMod val="25000"/>
                  </a:srgbClr>
                </a:solidFill>
                <a:latin typeface="微软雅黑" panose="020B0503020204020204" pitchFamily="34" charset="-122"/>
                <a:ea typeface="微软雅黑" panose="020B0503020204020204" pitchFamily="34" charset="-122"/>
              </a:rPr>
              <a:t>课件：       </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14"/>
              </a:rPr>
              <a:t>www.1ppt.com/kejian/</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200" dirty="0">
                <a:solidFill>
                  <a:srgbClr val="EEECE1">
                    <a:lumMod val="25000"/>
                  </a:srgbClr>
                </a:solidFill>
                <a:latin typeface="微软雅黑" panose="020B0503020204020204" pitchFamily="34" charset="-122"/>
                <a:ea typeface="微软雅黑" panose="020B0503020204020204" pitchFamily="34" charset="-122"/>
              </a:rPr>
              <a:t>手抄报：          </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15"/>
              </a:rPr>
              <a:t>www.1ppt.com/shouchaobao/</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a:t>
            </a:r>
            <a:r>
              <a:rPr lang="zh-CN" altLang="en-US" sz="1200" dirty="0">
                <a:solidFill>
                  <a:srgbClr val="EEECE1">
                    <a:lumMod val="25000"/>
                  </a:srgbClr>
                </a:solidFill>
                <a:latin typeface="微软雅黑" panose="020B0503020204020204" pitchFamily="34" charset="-122"/>
                <a:ea typeface="微软雅黑" panose="020B0503020204020204" pitchFamily="34" charset="-122"/>
              </a:rPr>
              <a:t>试题下载：      </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16"/>
              </a:rPr>
              <a:t>www.1ppt.com/shiti/</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200" dirty="0">
                <a:solidFill>
                  <a:srgbClr val="EEECE1">
                    <a:lumMod val="25000"/>
                  </a:srgbClr>
                </a:solidFill>
                <a:latin typeface="微软雅黑" panose="020B0503020204020204" pitchFamily="34" charset="-122"/>
                <a:ea typeface="微软雅黑" panose="020B0503020204020204" pitchFamily="34" charset="-122"/>
              </a:rPr>
              <a:t>教案下载：      </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17"/>
              </a:rPr>
              <a:t>www.1ppt.com/jiaoan/</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a:t>
            </a:r>
            <a:r>
              <a:rPr lang="zh-CN" altLang="en-US" sz="1200" dirty="0">
                <a:solidFill>
                  <a:srgbClr val="EEECE1">
                    <a:lumMod val="25000"/>
                  </a:srgbClr>
                </a:solidFill>
                <a:latin typeface="微软雅黑" panose="020B0503020204020204" pitchFamily="34" charset="-122"/>
                <a:ea typeface="微软雅黑" panose="020B0503020204020204" pitchFamily="34" charset="-122"/>
              </a:rPr>
              <a:t>字体下载：      </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18"/>
              </a:rPr>
              <a:t>www.1ppt.com/ziti/</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a:t>
            </a:r>
            <a:endParaRPr lang="zh-CN" altLang="en-US" sz="1200" dirty="0">
              <a:solidFill>
                <a:srgbClr val="EEECE1">
                  <a:lumMod val="25000"/>
                </a:srgbClr>
              </a:solidFill>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10"/>
          </p:nvPr>
        </p:nvSpPr>
        <p:spPr/>
        <p:txBody>
          <a:bodyPr/>
          <a:lstStyle/>
          <a:p>
            <a:fld id="{B9BCC932-0C1F-4C94-8B9A-3944ABBB4E30}" type="slidenum">
              <a:rPr lang="zh-CN" altLang="en-US" smtClean="0"/>
              <a:pPr/>
              <a:t>9</a:t>
            </a:fld>
            <a:endParaRPr lang="zh-CN" altLang="en-US"/>
          </a:p>
        </p:txBody>
      </p:sp>
    </p:spTree>
    <p:extLst>
      <p:ext uri="{BB962C8B-B14F-4D97-AF65-F5344CB8AC3E}">
        <p14:creationId xmlns:p14="http://schemas.microsoft.com/office/powerpoint/2010/main" val="10760137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8AF6F278-ABF0-48CA-ADF0-1D43CCA8A181}" type="datetimeFigureOut">
              <a:rPr lang="zh-CN" altLang="en-US" smtClean="0"/>
              <a:pPr/>
              <a:t>2023/5/25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6799FB-52B8-4698-BECF-01ADD9E846BE}" type="slidenum">
              <a:rPr lang="zh-CN" altLang="en-US" smtClean="0"/>
              <a:pPr/>
              <a:t>‹#›</a:t>
            </a:fld>
            <a:endParaRPr lang="zh-CN" altLang="en-US"/>
          </a:p>
        </p:txBody>
      </p:sp>
    </p:spTree>
    <p:extLst>
      <p:ext uri="{BB962C8B-B14F-4D97-AF65-F5344CB8AC3E}">
        <p14:creationId xmlns:p14="http://schemas.microsoft.com/office/powerpoint/2010/main" val="2155440255"/>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AF6F278-ABF0-48CA-ADF0-1D43CCA8A181}" type="datetimeFigureOut">
              <a:rPr lang="zh-CN" altLang="en-US" smtClean="0"/>
              <a:pPr/>
              <a:t>2023/5/25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6799FB-52B8-4698-BECF-01ADD9E846BE}" type="slidenum">
              <a:rPr lang="zh-CN" altLang="en-US" smtClean="0"/>
              <a:pPr/>
              <a:t>‹#›</a:t>
            </a:fld>
            <a:endParaRPr lang="zh-CN" altLang="en-US"/>
          </a:p>
        </p:txBody>
      </p:sp>
    </p:spTree>
    <p:extLst>
      <p:ext uri="{BB962C8B-B14F-4D97-AF65-F5344CB8AC3E}">
        <p14:creationId xmlns:p14="http://schemas.microsoft.com/office/powerpoint/2010/main" val="3956612616"/>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AF6F278-ABF0-48CA-ADF0-1D43CCA8A181}" type="datetimeFigureOut">
              <a:rPr lang="zh-CN" altLang="en-US" smtClean="0"/>
              <a:pPr/>
              <a:t>2023/5/25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6799FB-52B8-4698-BECF-01ADD9E846BE}" type="slidenum">
              <a:rPr lang="zh-CN" altLang="en-US" smtClean="0"/>
              <a:pPr/>
              <a:t>‹#›</a:t>
            </a:fld>
            <a:endParaRPr lang="zh-CN" altLang="en-US"/>
          </a:p>
        </p:txBody>
      </p:sp>
    </p:spTree>
    <p:extLst>
      <p:ext uri="{BB962C8B-B14F-4D97-AF65-F5344CB8AC3E}">
        <p14:creationId xmlns:p14="http://schemas.microsoft.com/office/powerpoint/2010/main" val="1260705704"/>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AF6F278-ABF0-48CA-ADF0-1D43CCA8A181}" type="datetimeFigureOut">
              <a:rPr lang="zh-CN" altLang="en-US" smtClean="0"/>
              <a:pPr/>
              <a:t>2023/5/25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6799FB-52B8-4698-BECF-01ADD9E846BE}" type="slidenum">
              <a:rPr lang="zh-CN" altLang="en-US" smtClean="0"/>
              <a:pPr/>
              <a:t>‹#›</a:t>
            </a:fld>
            <a:endParaRPr lang="zh-CN" altLang="en-US"/>
          </a:p>
        </p:txBody>
      </p:sp>
    </p:spTree>
    <p:extLst>
      <p:ext uri="{BB962C8B-B14F-4D97-AF65-F5344CB8AC3E}">
        <p14:creationId xmlns:p14="http://schemas.microsoft.com/office/powerpoint/2010/main" val="4251981102"/>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8AF6F278-ABF0-48CA-ADF0-1D43CCA8A181}" type="datetimeFigureOut">
              <a:rPr lang="zh-CN" altLang="en-US" smtClean="0"/>
              <a:pPr/>
              <a:t>2023/5/25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6799FB-52B8-4698-BECF-01ADD9E846BE}" type="slidenum">
              <a:rPr lang="zh-CN" altLang="en-US" smtClean="0"/>
              <a:pPr/>
              <a:t>‹#›</a:t>
            </a:fld>
            <a:endParaRPr lang="zh-CN" altLang="en-US"/>
          </a:p>
        </p:txBody>
      </p:sp>
    </p:spTree>
    <p:extLst>
      <p:ext uri="{BB962C8B-B14F-4D97-AF65-F5344CB8AC3E}">
        <p14:creationId xmlns:p14="http://schemas.microsoft.com/office/powerpoint/2010/main" val="2496556029"/>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AF6F278-ABF0-48CA-ADF0-1D43CCA8A181}" type="datetimeFigureOut">
              <a:rPr lang="zh-CN" altLang="en-US" smtClean="0"/>
              <a:pPr/>
              <a:t>2023/5/25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46799FB-52B8-4698-BECF-01ADD9E846BE}" type="slidenum">
              <a:rPr lang="zh-CN" altLang="en-US" smtClean="0"/>
              <a:pPr/>
              <a:t>‹#›</a:t>
            </a:fld>
            <a:endParaRPr lang="zh-CN" altLang="en-US"/>
          </a:p>
        </p:txBody>
      </p:sp>
    </p:spTree>
    <p:extLst>
      <p:ext uri="{BB962C8B-B14F-4D97-AF65-F5344CB8AC3E}">
        <p14:creationId xmlns:p14="http://schemas.microsoft.com/office/powerpoint/2010/main" val="300992857"/>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1" name="矩形 10"/>
          <p:cNvSpPr/>
          <p:nvPr userDrawn="1"/>
        </p:nvSpPr>
        <p:spPr>
          <a:xfrm>
            <a:off x="8325228" y="4544096"/>
            <a:ext cx="775136" cy="230832"/>
          </a:xfrm>
          <a:prstGeom prst="rect">
            <a:avLst/>
          </a:prstGeom>
        </p:spPr>
        <p:txBody>
          <a:bodyPr wrap="square">
            <a:spAutoFit/>
          </a:bodyPr>
          <a:lstStyle/>
          <a:p>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a:t>
            </a:r>
            <a:r>
              <a:rPr lang="en-US" altLang="zh-CN" sz="100" dirty="0">
                <a:solidFill>
                  <a:prstClr val="white"/>
                </a:solidFill>
                <a:latin typeface="Calibri"/>
                <a:ea typeface="宋体"/>
              </a:rPr>
              <a:t>www.1ppt.com/sucai/</a:t>
            </a: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a:t>
            </a:r>
            <a:r>
              <a:rPr lang="en-US" altLang="zh-CN" sz="100" dirty="0">
                <a:solidFill>
                  <a:prstClr val="white"/>
                </a:solidFill>
                <a:latin typeface="Calibri"/>
                <a:ea typeface="宋体"/>
              </a:rPr>
              <a:t>www.1ppt.com/tubiao/      </a:t>
            </a:r>
          </a:p>
          <a:p>
            <a:r>
              <a:rPr lang="zh-CN" altLang="en-US" sz="100" dirty="0">
                <a:solidFill>
                  <a:prstClr val="white"/>
                </a:solidFill>
                <a:latin typeface="Calibri"/>
                <a:ea typeface="宋体"/>
              </a:rPr>
              <a:t>精美</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课件：</a:t>
            </a:r>
            <a:r>
              <a:rPr lang="en-US" altLang="zh-CN" sz="100" dirty="0">
                <a:solidFill>
                  <a:prstClr val="white"/>
                </a:solidFill>
                <a:latin typeface="Calibri"/>
                <a:ea typeface="宋体"/>
              </a:rPr>
              <a:t>www.1ppt.com/kejian/             </a:t>
            </a:r>
            <a:r>
              <a:rPr lang="zh-CN" altLang="en-US" sz="100" dirty="0">
                <a:solidFill>
                  <a:prstClr val="white"/>
                </a:solidFill>
                <a:latin typeface="Calibri"/>
                <a:ea typeface="宋体"/>
              </a:rPr>
              <a:t>字体下载：</a:t>
            </a:r>
            <a:r>
              <a:rPr lang="en-US" altLang="zh-CN" sz="100" dirty="0">
                <a:solidFill>
                  <a:prstClr val="white"/>
                </a:solidFill>
                <a:latin typeface="Calibri"/>
                <a:ea typeface="宋体"/>
              </a:rPr>
              <a:t>www.1ppt.com/ziti/</a:t>
            </a:r>
          </a:p>
          <a:p>
            <a:r>
              <a:rPr lang="zh-CN" altLang="en-US" sz="100" dirty="0">
                <a:solidFill>
                  <a:prstClr val="white"/>
                </a:solidFill>
                <a:latin typeface="Calibri"/>
                <a:ea typeface="宋体"/>
              </a:rPr>
              <a:t>工作总结</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www.1ppt.com/xiazai/zongjie/ </a:t>
            </a:r>
            <a:r>
              <a:rPr lang="zh-CN" altLang="en-US" sz="100" dirty="0">
                <a:solidFill>
                  <a:prstClr val="white"/>
                </a:solidFill>
                <a:latin typeface="Calibri"/>
                <a:ea typeface="宋体"/>
              </a:rPr>
              <a:t>工作计划：</a:t>
            </a:r>
            <a:r>
              <a:rPr lang="en-US" altLang="zh-CN" sz="100" dirty="0">
                <a:solidFill>
                  <a:prstClr val="white"/>
                </a:solidFill>
                <a:latin typeface="Calibri"/>
                <a:ea typeface="宋体"/>
              </a:rPr>
              <a:t>www.1ppt.com/xiazai/jihua/</a:t>
            </a:r>
          </a:p>
          <a:p>
            <a:r>
              <a:rPr lang="zh-CN" altLang="en-US" sz="100" dirty="0">
                <a:solidFill>
                  <a:prstClr val="white"/>
                </a:solidFill>
                <a:latin typeface="Calibri"/>
                <a:ea typeface="宋体"/>
              </a:rPr>
              <a:t>商务</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www.1ppt.com/moban/shangwu/  </a:t>
            </a:r>
            <a:r>
              <a:rPr lang="zh-CN" altLang="en-US" sz="100" dirty="0">
                <a:solidFill>
                  <a:prstClr val="white"/>
                </a:solidFill>
                <a:latin typeface="Calibri"/>
                <a:ea typeface="宋体"/>
              </a:rPr>
              <a:t>个人简历</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www.1ppt.com/xiazai/jianli/  </a:t>
            </a:r>
          </a:p>
          <a:p>
            <a:r>
              <a:rPr lang="zh-CN" altLang="en-US" sz="100" dirty="0">
                <a:solidFill>
                  <a:prstClr val="white"/>
                </a:solidFill>
                <a:latin typeface="Calibri"/>
                <a:ea typeface="宋体"/>
              </a:rPr>
              <a:t>毕业答辩</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www.1ppt.com/xiazai/dabian/  </a:t>
            </a:r>
            <a:r>
              <a:rPr lang="zh-CN" altLang="en-US" sz="100" dirty="0">
                <a:solidFill>
                  <a:prstClr val="white"/>
                </a:solidFill>
                <a:latin typeface="Calibri"/>
                <a:ea typeface="宋体"/>
              </a:rPr>
              <a:t>工作汇报</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www.1ppt.com/xiazai/huibao/    </a:t>
            </a:r>
          </a:p>
          <a:p>
            <a:r>
              <a:rPr lang="en-US" altLang="zh-CN" sz="100" dirty="0">
                <a:solidFill>
                  <a:prstClr val="white"/>
                </a:solidFill>
                <a:latin typeface="Calibri"/>
                <a:ea typeface="宋体"/>
              </a:rPr>
              <a:t> </a:t>
            </a:r>
          </a:p>
        </p:txBody>
      </p:sp>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AF6F278-ABF0-48CA-ADF0-1D43CCA8A181}" type="datetimeFigureOut">
              <a:rPr lang="zh-CN" altLang="en-US" smtClean="0"/>
              <a:pPr/>
              <a:t>2023/5/25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46799FB-52B8-4698-BECF-01ADD9E846BE}" type="slidenum">
              <a:rPr lang="zh-CN" altLang="en-US" smtClean="0"/>
              <a:pPr/>
              <a:t>‹#›</a:t>
            </a:fld>
            <a:endParaRPr lang="zh-CN" altLang="en-US"/>
          </a:p>
        </p:txBody>
      </p:sp>
    </p:spTree>
    <p:extLst>
      <p:ext uri="{BB962C8B-B14F-4D97-AF65-F5344CB8AC3E}">
        <p14:creationId xmlns:p14="http://schemas.microsoft.com/office/powerpoint/2010/main" val="3696548795"/>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AF6F278-ABF0-48CA-ADF0-1D43CCA8A181}" type="datetimeFigureOut">
              <a:rPr lang="zh-CN" altLang="en-US" smtClean="0"/>
              <a:pPr/>
              <a:t>2023/5/25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46799FB-52B8-4698-BECF-01ADD9E846BE}" type="slidenum">
              <a:rPr lang="zh-CN" altLang="en-US" smtClean="0"/>
              <a:pPr/>
              <a:t>‹#›</a:t>
            </a:fld>
            <a:endParaRPr lang="zh-CN" altLang="en-US"/>
          </a:p>
        </p:txBody>
      </p:sp>
    </p:spTree>
    <p:extLst>
      <p:ext uri="{BB962C8B-B14F-4D97-AF65-F5344CB8AC3E}">
        <p14:creationId xmlns:p14="http://schemas.microsoft.com/office/powerpoint/2010/main" val="3987785369"/>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AF6F278-ABF0-48CA-ADF0-1D43CCA8A181}" type="datetimeFigureOut">
              <a:rPr lang="zh-CN" altLang="en-US" smtClean="0"/>
              <a:pPr/>
              <a:t>2023/5/25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46799FB-52B8-4698-BECF-01ADD9E846BE}" type="slidenum">
              <a:rPr lang="zh-CN" altLang="en-US" smtClean="0"/>
              <a:pPr/>
              <a:t>‹#›</a:t>
            </a:fld>
            <a:endParaRPr lang="zh-CN" altLang="en-US"/>
          </a:p>
        </p:txBody>
      </p:sp>
    </p:spTree>
    <p:extLst>
      <p:ext uri="{BB962C8B-B14F-4D97-AF65-F5344CB8AC3E}">
        <p14:creationId xmlns:p14="http://schemas.microsoft.com/office/powerpoint/2010/main" val="1380765298"/>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8AF6F278-ABF0-48CA-ADF0-1D43CCA8A181}" type="datetimeFigureOut">
              <a:rPr lang="zh-CN" altLang="en-US" smtClean="0"/>
              <a:pPr/>
              <a:t>2023/5/25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46799FB-52B8-4698-BECF-01ADD9E846BE}" type="slidenum">
              <a:rPr lang="zh-CN" altLang="en-US" smtClean="0"/>
              <a:pPr/>
              <a:t>‹#›</a:t>
            </a:fld>
            <a:endParaRPr lang="zh-CN" altLang="en-US"/>
          </a:p>
        </p:txBody>
      </p:sp>
    </p:spTree>
    <p:extLst>
      <p:ext uri="{BB962C8B-B14F-4D97-AF65-F5344CB8AC3E}">
        <p14:creationId xmlns:p14="http://schemas.microsoft.com/office/powerpoint/2010/main" val="1008421190"/>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8AF6F278-ABF0-48CA-ADF0-1D43CCA8A181}" type="datetimeFigureOut">
              <a:rPr lang="zh-CN" altLang="en-US" smtClean="0"/>
              <a:pPr/>
              <a:t>2023/5/25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46799FB-52B8-4698-BECF-01ADD9E846BE}" type="slidenum">
              <a:rPr lang="zh-CN" altLang="en-US" smtClean="0"/>
              <a:pPr/>
              <a:t>‹#›</a:t>
            </a:fld>
            <a:endParaRPr lang="zh-CN" altLang="en-US"/>
          </a:p>
        </p:txBody>
      </p:sp>
    </p:spTree>
    <p:extLst>
      <p:ext uri="{BB962C8B-B14F-4D97-AF65-F5344CB8AC3E}">
        <p14:creationId xmlns:p14="http://schemas.microsoft.com/office/powerpoint/2010/main" val="649586407"/>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F6F278-ABF0-48CA-ADF0-1D43CCA8A181}" type="datetimeFigureOut">
              <a:rPr lang="zh-CN" altLang="en-US" smtClean="0"/>
              <a:pPr/>
              <a:t>2023/5/25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6799FB-52B8-4698-BECF-01ADD9E846BE}" type="slidenum">
              <a:rPr lang="zh-CN" altLang="en-US" smtClean="0"/>
              <a:pPr/>
              <a:t>‹#›</a:t>
            </a:fld>
            <a:endParaRPr lang="zh-CN" altLang="en-US"/>
          </a:p>
        </p:txBody>
      </p:sp>
    </p:spTree>
    <p:extLst>
      <p:ext uri="{BB962C8B-B14F-4D97-AF65-F5344CB8AC3E}">
        <p14:creationId xmlns:p14="http://schemas.microsoft.com/office/powerpoint/2010/main" val="26368201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p14:dur="0" advTm="3000"/>
    </mc:Choice>
    <mc:Fallback xmlns="">
      <p:transition advTm="300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file:///D:\HTC&#19979;&#36733;-&#21442;&#32771;&#32593;\12121339\cn0ndr442m0.jpg"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3.xml"/><Relationship Id="rId1" Type="http://schemas.openxmlformats.org/officeDocument/2006/relationships/tags" Target="../tags/tag2.xml"/><Relationship Id="rId6" Type="http://schemas.microsoft.com/office/2007/relationships/hdphoto" Target="../media/hdphoto1.wdp"/><Relationship Id="rId5" Type="http://schemas.openxmlformats.org/officeDocument/2006/relationships/image" Target="../media/image13.png"/><Relationship Id="rId4"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xml"/><Relationship Id="rId1" Type="http://schemas.openxmlformats.org/officeDocument/2006/relationships/tags" Target="../tags/tag4.xml"/><Relationship Id="rId5" Type="http://schemas.microsoft.com/office/2007/relationships/hdphoto" Target="../media/hdphoto1.wdp"/><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984658"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矩形 4"/>
          <p:cNvSpPr/>
          <p:nvPr/>
        </p:nvSpPr>
        <p:spPr>
          <a:xfrm>
            <a:off x="245805"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矩形 5"/>
          <p:cNvSpPr/>
          <p:nvPr/>
        </p:nvSpPr>
        <p:spPr>
          <a:xfrm>
            <a:off x="245805"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矩形 6"/>
          <p:cNvSpPr/>
          <p:nvPr/>
        </p:nvSpPr>
        <p:spPr>
          <a:xfrm>
            <a:off x="9984658"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圆角矩形 7"/>
          <p:cNvSpPr/>
          <p:nvPr/>
        </p:nvSpPr>
        <p:spPr>
          <a:xfrm>
            <a:off x="403122" y="405580"/>
            <a:ext cx="11385755" cy="5958349"/>
          </a:xfrm>
          <a:prstGeom prst="roundRect">
            <a:avLst>
              <a:gd name="adj" fmla="val 1568"/>
            </a:avLst>
          </a:prstGeom>
          <a:solidFill>
            <a:schemeClr val="bg1"/>
          </a:solidFill>
          <a:ln>
            <a:noFill/>
          </a:ln>
          <a:effectLst>
            <a:glow rad="228600">
              <a:schemeClr val="tx1">
                <a:alpha val="3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文本框 15"/>
          <p:cNvSpPr txBox="1"/>
          <p:nvPr/>
        </p:nvSpPr>
        <p:spPr>
          <a:xfrm>
            <a:off x="554182" y="2050752"/>
            <a:ext cx="11000509" cy="830997"/>
          </a:xfrm>
          <a:prstGeom prst="rect">
            <a:avLst/>
          </a:prstGeom>
          <a:noFill/>
        </p:spPr>
        <p:txBody>
          <a:bodyPr wrap="square" rtlCol="0">
            <a:spAutoFit/>
          </a:bodyPr>
          <a:lstStyle/>
          <a:p>
            <a:pPr algn="dist"/>
            <a:r>
              <a:rPr lang="en-US" altLang="zh-CN" sz="4800">
                <a:solidFill>
                  <a:srgbClr val="1C4885"/>
                </a:solidFill>
                <a:ea typeface="汉仪大宋简" panose="02010609000101010101" pitchFamily="49" charset="-122"/>
                <a:cs typeface="+mn-ea"/>
              </a:rPr>
              <a:t>“hey”</a:t>
            </a:r>
            <a:r>
              <a:rPr lang="zh-CN" altLang="en-US" sz="4800">
                <a:solidFill>
                  <a:srgbClr val="1C4885"/>
                </a:solidFill>
                <a:ea typeface="汉仪大宋简" panose="02010609000101010101" pitchFamily="49" charset="-122"/>
                <a:cs typeface="+mn-ea"/>
              </a:rPr>
              <a:t>短视频</a:t>
            </a:r>
            <a:r>
              <a:rPr lang="en-US" altLang="zh-CN" sz="4800">
                <a:solidFill>
                  <a:srgbClr val="1C4885"/>
                </a:solidFill>
                <a:ea typeface="汉仪大宋简" panose="02010609000101010101" pitchFamily="49" charset="-122"/>
                <a:cs typeface="+mn-ea"/>
              </a:rPr>
              <a:t>app</a:t>
            </a:r>
            <a:r>
              <a:rPr lang="zh-CN" altLang="en-US" sz="4800">
                <a:solidFill>
                  <a:srgbClr val="1C4885"/>
                </a:solidFill>
                <a:ea typeface="汉仪大宋简" panose="02010609000101010101" pitchFamily="49" charset="-122"/>
                <a:cs typeface="+mn-ea"/>
              </a:rPr>
              <a:t>界面</a:t>
            </a:r>
            <a:r>
              <a:rPr lang="zh-CN" altLang="en-US" sz="4800">
                <a:solidFill>
                  <a:srgbClr val="1C4885"/>
                </a:solidFill>
                <a:ea typeface="汉仪大宋简" panose="02010609000101010101" pitchFamily="49" charset="-122"/>
                <a:cs typeface="+mn-ea"/>
              </a:rPr>
              <a:t>设</a:t>
            </a:r>
            <a:r>
              <a:rPr lang="zh-CN" altLang="en-US" sz="4800" smtClean="0">
                <a:solidFill>
                  <a:srgbClr val="1C4885"/>
                </a:solidFill>
                <a:ea typeface="汉仪大宋简" panose="02010609000101010101" pitchFamily="49" charset="-122"/>
                <a:cs typeface="+mn-ea"/>
              </a:rPr>
              <a:t>计</a:t>
            </a:r>
            <a:endParaRPr lang="zh-CN" altLang="zh-CN" sz="4800" dirty="0">
              <a:solidFill>
                <a:srgbClr val="1C4885"/>
              </a:solidFill>
              <a:ea typeface="汉仪大宋简" panose="02010609000101010101" pitchFamily="49" charset="-122"/>
              <a:cs typeface="+mn-ea"/>
            </a:endParaRPr>
          </a:p>
        </p:txBody>
      </p:sp>
      <p:sp>
        <p:nvSpPr>
          <p:cNvPr id="17" name="文本框 16"/>
          <p:cNvSpPr txBox="1"/>
          <p:nvPr/>
        </p:nvSpPr>
        <p:spPr>
          <a:xfrm>
            <a:off x="3680702" y="4595686"/>
            <a:ext cx="5135492" cy="369332"/>
          </a:xfrm>
          <a:prstGeom prst="rect">
            <a:avLst/>
          </a:prstGeom>
          <a:noFill/>
        </p:spPr>
        <p:txBody>
          <a:bodyPr wrap="square" rtlCol="0">
            <a:spAutoFit/>
          </a:bodyPr>
          <a:lstStyle/>
          <a:p>
            <a:pPr algn="ctr"/>
            <a:r>
              <a:rPr lang="zh-CN" altLang="en-US" dirty="0">
                <a:solidFill>
                  <a:schemeClr val="bg1">
                    <a:lumMod val="50000"/>
                  </a:schemeClr>
                </a:solidFill>
                <a:cs typeface="+mn-ea"/>
                <a:sym typeface="+mn-lt"/>
              </a:rPr>
              <a:t>汇报人：   汇报时间：</a:t>
            </a:r>
            <a:r>
              <a:rPr lang="en-US" altLang="zh-CN" dirty="0">
                <a:solidFill>
                  <a:schemeClr val="bg1">
                    <a:lumMod val="50000"/>
                  </a:schemeClr>
                </a:solidFill>
                <a:cs typeface="+mn-ea"/>
                <a:sym typeface="+mn-lt"/>
              </a:rPr>
              <a:t>2023.5</a:t>
            </a:r>
            <a:endParaRPr lang="zh-CN" altLang="en-US" dirty="0">
              <a:solidFill>
                <a:schemeClr val="bg1">
                  <a:lumMod val="50000"/>
                </a:schemeClr>
              </a:solidFill>
              <a:cs typeface="+mn-ea"/>
              <a:sym typeface="+mn-lt"/>
            </a:endParaRPr>
          </a:p>
        </p:txBody>
      </p:sp>
      <p:cxnSp>
        <p:nvCxnSpPr>
          <p:cNvPr id="18" name="直接连接符 17"/>
          <p:cNvCxnSpPr/>
          <p:nvPr/>
        </p:nvCxnSpPr>
        <p:spPr>
          <a:xfrm>
            <a:off x="5315332" y="3738717"/>
            <a:ext cx="1800000"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2718928" y="2965468"/>
            <a:ext cx="6754145" cy="369332"/>
          </a:xfrm>
          <a:prstGeom prst="rect">
            <a:avLst/>
          </a:prstGeom>
          <a:noFill/>
        </p:spPr>
        <p:txBody>
          <a:bodyPr wrap="square" rtlCol="0">
            <a:spAutoFit/>
          </a:bodyPr>
          <a:lstStyle/>
          <a:p>
            <a:pPr algn="dist"/>
            <a:r>
              <a:rPr lang="en-US" altLang="zh-CN" dirty="0">
                <a:solidFill>
                  <a:srgbClr val="1C4885"/>
                </a:solidFill>
                <a:cs typeface="+mn-ea"/>
                <a:sym typeface="+mn-lt"/>
              </a:rPr>
              <a:t>BLUE THESIS PROPOSAL TEMPLATE</a:t>
            </a:r>
            <a:endParaRPr lang="zh-CN" altLang="en-US" dirty="0">
              <a:solidFill>
                <a:srgbClr val="1C4885"/>
              </a:solidFill>
              <a:cs typeface="+mn-ea"/>
              <a:sym typeface="+mn-lt"/>
            </a:endParaRPr>
          </a:p>
        </p:txBody>
      </p:sp>
    </p:spTree>
    <p:extLst>
      <p:ext uri="{BB962C8B-B14F-4D97-AF65-F5344CB8AC3E}">
        <p14:creationId xmlns:p14="http://schemas.microsoft.com/office/powerpoint/2010/main" val="34402805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8" y="409927"/>
            <a:ext cx="4445274" cy="523220"/>
          </a:xfrm>
          <a:prstGeom prst="rect">
            <a:avLst/>
          </a:prstGeom>
          <a:noFill/>
        </p:spPr>
        <p:txBody>
          <a:bodyPr wrap="square" rtlCol="0">
            <a:spAutoFit/>
          </a:bodyPr>
          <a:lstStyle/>
          <a:p>
            <a:r>
              <a:rPr lang="zh-CN" altLang="en-US" sz="2800">
                <a:solidFill>
                  <a:schemeClr val="tx1">
                    <a:lumMod val="85000"/>
                    <a:lumOff val="15000"/>
                  </a:schemeClr>
                </a:solidFill>
                <a:cs typeface="+mn-ea"/>
                <a:sym typeface="+mn-lt"/>
              </a:rPr>
              <a:t>同</a:t>
            </a:r>
            <a:r>
              <a:rPr lang="zh-CN" altLang="en-US" sz="2800" smtClean="0">
                <a:solidFill>
                  <a:schemeClr val="tx1">
                    <a:lumMod val="85000"/>
                    <a:lumOff val="15000"/>
                  </a:schemeClr>
                </a:solidFill>
                <a:cs typeface="+mn-ea"/>
                <a:sym typeface="+mn-lt"/>
              </a:rPr>
              <a:t>城页</a:t>
            </a:r>
            <a:endParaRPr lang="zh-CN" altLang="en-US" sz="2800" dirty="0">
              <a:solidFill>
                <a:schemeClr val="tx1">
                  <a:lumMod val="85000"/>
                  <a:lumOff val="15000"/>
                </a:schemeClr>
              </a:solidFill>
              <a:cs typeface="+mn-ea"/>
              <a:sym typeface="+mn-lt"/>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796413" y="1201784"/>
            <a:ext cx="4389542" cy="4093428"/>
          </a:xfrm>
          <a:prstGeom prst="rect">
            <a:avLst/>
          </a:prstGeom>
        </p:spPr>
        <p:txBody>
          <a:bodyPr wrap="square">
            <a:spAutoFit/>
          </a:bodyPr>
          <a:lstStyle/>
          <a:p>
            <a:r>
              <a:rPr lang="en-US" altLang="zh-CN" sz="2000">
                <a:latin typeface="微软雅黑 Light" panose="020B0502040204020203" pitchFamily="34" charset="-122"/>
                <a:ea typeface="微软雅黑 Light" panose="020B0502040204020203" pitchFamily="34" charset="-122"/>
              </a:rPr>
              <a:t>Hey</a:t>
            </a:r>
            <a:r>
              <a:rPr lang="zh-CN" altLang="zh-CN" sz="2000">
                <a:latin typeface="微软雅黑 Light" panose="020B0502040204020203" pitchFamily="34" charset="-122"/>
                <a:ea typeface="微软雅黑 Light" panose="020B0502040204020203" pitchFamily="34" charset="-122"/>
              </a:rPr>
              <a:t>短视频社交平台的同城页面是为用户提供周边的视频及用户信息汇总显示页面。以下是具体分析：地图展示：在</a:t>
            </a:r>
            <a:r>
              <a:rPr lang="en-US" altLang="zh-CN" sz="2000">
                <a:latin typeface="微软雅黑 Light" panose="020B0502040204020203" pitchFamily="34" charset="-122"/>
                <a:ea typeface="微软雅黑 Light" panose="020B0502040204020203" pitchFamily="34" charset="-122"/>
              </a:rPr>
              <a:t>Hey</a:t>
            </a:r>
            <a:r>
              <a:rPr lang="zh-CN" altLang="zh-CN" sz="2000">
                <a:latin typeface="微软雅黑 Light" panose="020B0502040204020203" pitchFamily="34" charset="-122"/>
                <a:ea typeface="微软雅黑 Light" panose="020B0502040204020203" pitchFamily="34" charset="-122"/>
              </a:rPr>
              <a:t>短视频社交平台的同城页面，以地图的形式展示周边的视频和用户信息。地图上标注了周围用户的位置及用户上传的短视频等信息。 视频列表：在同城页面上，用户可以看到地图标注中上传的视频列表，每个视频卡片上显示了视频封面、作者昵称、上传时间和视频描述等信息，用户可以点击视频卡片进入到视频详情页，进行操</a:t>
            </a:r>
            <a:r>
              <a:rPr lang="zh-CN" altLang="zh-CN" sz="2000">
                <a:latin typeface="微软雅黑 Light" panose="020B0502040204020203" pitchFamily="34" charset="-122"/>
                <a:ea typeface="微软雅黑 Light" panose="020B0502040204020203" pitchFamily="34" charset="-122"/>
              </a:rPr>
              <a:t>作</a:t>
            </a:r>
            <a:r>
              <a:rPr lang="zh-CN" altLang="zh-CN" sz="2000" smtClean="0">
                <a:latin typeface="微软雅黑 Light" panose="020B0502040204020203" pitchFamily="34" charset="-122"/>
                <a:ea typeface="微软雅黑 Light" panose="020B0502040204020203" pitchFamily="34" charset="-122"/>
              </a:rPr>
              <a:t>。</a:t>
            </a:r>
            <a:endParaRPr lang="zh-CN" altLang="zh-CN" sz="2000">
              <a:latin typeface="微软雅黑 Light" panose="020B0502040204020203" pitchFamily="34" charset="-122"/>
              <a:ea typeface="微软雅黑 Light" panose="020B0502040204020203" pitchFamily="34" charset="-122"/>
            </a:endParaRPr>
          </a:p>
        </p:txBody>
      </p:sp>
      <p:pic>
        <p:nvPicPr>
          <p:cNvPr id="7" name="Picture 2"/>
          <p:cNvPicPr/>
          <p:nvPr/>
        </p:nvPicPr>
        <p:blipFill>
          <a:blip r:embed="rId3" r:link="rId4">
            <a:extLst>
              <a:ext uri="{28A0092B-C50C-407E-A947-70E740481C1C}">
                <a14:useLocalDpi xmlns:a14="http://schemas.microsoft.com/office/drawing/2010/main" val="0"/>
              </a:ext>
            </a:extLst>
          </a:blip>
          <a:srcRect/>
          <a:stretch>
            <a:fillRect/>
          </a:stretch>
        </p:blipFill>
        <p:spPr>
          <a:xfrm>
            <a:off x="5042263" y="1201784"/>
            <a:ext cx="7149737" cy="4911633"/>
          </a:xfrm>
          <a:prstGeom prst="rect">
            <a:avLst/>
          </a:prstGeom>
          <a:noFill/>
          <a:ln>
            <a:noFill/>
          </a:ln>
        </p:spPr>
      </p:pic>
    </p:spTree>
    <p:extLst>
      <p:ext uri="{BB962C8B-B14F-4D97-AF65-F5344CB8AC3E}">
        <p14:creationId xmlns:p14="http://schemas.microsoft.com/office/powerpoint/2010/main" val="19112466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001573" y="148317"/>
            <a:ext cx="4445274" cy="523220"/>
          </a:xfrm>
          <a:prstGeom prst="rect">
            <a:avLst/>
          </a:prstGeom>
          <a:noFill/>
        </p:spPr>
        <p:txBody>
          <a:bodyPr wrap="square" rtlCol="0">
            <a:spAutoFit/>
          </a:bodyPr>
          <a:lstStyle/>
          <a:p>
            <a:r>
              <a:rPr lang="zh-CN" altLang="en-US" sz="2800">
                <a:solidFill>
                  <a:schemeClr val="tx1">
                    <a:lumMod val="85000"/>
                    <a:lumOff val="15000"/>
                  </a:schemeClr>
                </a:solidFill>
                <a:cs typeface="+mn-ea"/>
                <a:sym typeface="+mn-lt"/>
              </a:rPr>
              <a:t>视</a:t>
            </a:r>
            <a:r>
              <a:rPr lang="zh-CN" altLang="en-US" sz="2800" smtClean="0">
                <a:solidFill>
                  <a:schemeClr val="tx1">
                    <a:lumMod val="85000"/>
                    <a:lumOff val="15000"/>
                  </a:schemeClr>
                </a:solidFill>
                <a:cs typeface="+mn-ea"/>
                <a:sym typeface="+mn-lt"/>
              </a:rPr>
              <a:t>频页</a:t>
            </a:r>
            <a:endParaRPr lang="zh-CN" altLang="en-US" sz="2800" dirty="0">
              <a:solidFill>
                <a:schemeClr val="tx1">
                  <a:lumMod val="85000"/>
                  <a:lumOff val="15000"/>
                </a:schemeClr>
              </a:solidFill>
              <a:cs typeface="+mn-ea"/>
              <a:sym typeface="+mn-lt"/>
            </a:endParaRPr>
          </a:p>
        </p:txBody>
      </p:sp>
      <p:cxnSp>
        <p:nvCxnSpPr>
          <p:cNvPr id="6" name="直接连接符 5"/>
          <p:cNvCxnSpPr/>
          <p:nvPr/>
        </p:nvCxnSpPr>
        <p:spPr>
          <a:xfrm>
            <a:off x="769866" y="93805"/>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1001573" y="1658530"/>
            <a:ext cx="6989050" cy="4401205"/>
          </a:xfrm>
          <a:prstGeom prst="rect">
            <a:avLst/>
          </a:prstGeom>
        </p:spPr>
        <p:txBody>
          <a:bodyPr wrap="square">
            <a:spAutoFit/>
          </a:bodyPr>
          <a:lstStyle/>
          <a:p>
            <a:r>
              <a:rPr lang="zh-CN" altLang="zh-CN" sz="2000" smtClean="0">
                <a:latin typeface="微软雅黑 Light" panose="020B0502040204020203" pitchFamily="34" charset="-122"/>
                <a:ea typeface="微软雅黑 Light" panose="020B0502040204020203" pitchFamily="34" charset="-122"/>
              </a:rPr>
              <a:t>视</a:t>
            </a:r>
            <a:r>
              <a:rPr lang="zh-CN" altLang="zh-CN" sz="2000">
                <a:latin typeface="微软雅黑 Light" panose="020B0502040204020203" pitchFamily="34" charset="-122"/>
                <a:ea typeface="微软雅黑 Light" panose="020B0502040204020203" pitchFamily="34" charset="-122"/>
              </a:rPr>
              <a:t>频详</a:t>
            </a:r>
            <a:r>
              <a:rPr lang="en-US" altLang="zh-CN" sz="2000">
                <a:latin typeface="微软雅黑 Light" panose="020B0502040204020203" pitchFamily="34" charset="-122"/>
                <a:ea typeface="微软雅黑 Light" panose="020B0502040204020203" pitchFamily="34" charset="-122"/>
              </a:rPr>
              <a:t>Hey</a:t>
            </a:r>
            <a:r>
              <a:rPr lang="zh-CN" altLang="zh-CN" sz="2000">
                <a:latin typeface="微软雅黑 Light" panose="020B0502040204020203" pitchFamily="34" charset="-122"/>
                <a:ea typeface="微软雅黑 Light" panose="020B0502040204020203" pitchFamily="34" charset="-122"/>
              </a:rPr>
              <a:t>短视频社交平台的视频详情页充分展示了视频内容和用户互动，使用户更好地沉浸在视频创作和评论中。以下是具体分析：视频播放区域：页面的核心是视频播放区域，用户可以看到视频的名称、作者、发布时间和点赞数量等基本信息，用户可以通过点击视频播放器进行音量控制、暂停和播放。评论区域：在视频播放下方，用户可以在评论区域看到其他用户的评论，或者参与交流发布自己的评论。评论区域显示了评论者的信息、评论内容和回复，用户可以在这里进行互动和交流。点赞和分享：在视频播放下方，用户可以看到点赞和分享按钮，并且可以看到视频被点赞的数量。用户可以通过点赞和分享视频来鼓励作者，并且向其他用户推荐优质的视频内容。相关推荐：在视频播放下方，相关推荐区域可以提供更多相关的视频内容，根据观看历史和用户喜好进行个性化推荐。</a:t>
            </a:r>
            <a:endParaRPr lang="zh-CN" altLang="zh-CN" sz="2000">
              <a:latin typeface="微软雅黑 Light" panose="020B0502040204020203" pitchFamily="34" charset="-122"/>
              <a:ea typeface="微软雅黑 Light" panose="020B0502040204020203" pitchFamily="34" charset="-122"/>
            </a:endParaRPr>
          </a:p>
        </p:txBody>
      </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57838" y="148317"/>
            <a:ext cx="2857049" cy="6186463"/>
          </a:xfrm>
          <a:prstGeom prst="rect">
            <a:avLst/>
          </a:prstGeom>
        </p:spPr>
      </p:pic>
    </p:spTree>
    <p:extLst>
      <p:ext uri="{BB962C8B-B14F-4D97-AF65-F5344CB8AC3E}">
        <p14:creationId xmlns:p14="http://schemas.microsoft.com/office/powerpoint/2010/main" val="18553969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001573" y="148317"/>
            <a:ext cx="4445274" cy="523220"/>
          </a:xfrm>
          <a:prstGeom prst="rect">
            <a:avLst/>
          </a:prstGeom>
          <a:noFill/>
        </p:spPr>
        <p:txBody>
          <a:bodyPr wrap="square" rtlCol="0">
            <a:spAutoFit/>
          </a:bodyPr>
          <a:lstStyle/>
          <a:p>
            <a:r>
              <a:rPr lang="zh-CN" altLang="en-US" sz="2800">
                <a:solidFill>
                  <a:schemeClr val="tx1">
                    <a:lumMod val="85000"/>
                    <a:lumOff val="15000"/>
                  </a:schemeClr>
                </a:solidFill>
                <a:cs typeface="+mn-ea"/>
                <a:sym typeface="+mn-lt"/>
              </a:rPr>
              <a:t>拍</a:t>
            </a:r>
            <a:r>
              <a:rPr lang="zh-CN" altLang="en-US" sz="2800" smtClean="0">
                <a:solidFill>
                  <a:schemeClr val="tx1">
                    <a:lumMod val="85000"/>
                    <a:lumOff val="15000"/>
                  </a:schemeClr>
                </a:solidFill>
                <a:cs typeface="+mn-ea"/>
                <a:sym typeface="+mn-lt"/>
              </a:rPr>
              <a:t>摄准备页</a:t>
            </a:r>
            <a:endParaRPr lang="zh-CN" altLang="en-US" sz="2800" dirty="0">
              <a:solidFill>
                <a:schemeClr val="tx1">
                  <a:lumMod val="85000"/>
                  <a:lumOff val="15000"/>
                </a:schemeClr>
              </a:solidFill>
              <a:cs typeface="+mn-ea"/>
              <a:sym typeface="+mn-lt"/>
            </a:endParaRPr>
          </a:p>
        </p:txBody>
      </p:sp>
      <p:cxnSp>
        <p:nvCxnSpPr>
          <p:cNvPr id="6" name="直接连接符 5"/>
          <p:cNvCxnSpPr/>
          <p:nvPr/>
        </p:nvCxnSpPr>
        <p:spPr>
          <a:xfrm>
            <a:off x="769866" y="93805"/>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1001573" y="1658530"/>
            <a:ext cx="6989050" cy="4524315"/>
          </a:xfrm>
          <a:prstGeom prst="rect">
            <a:avLst/>
          </a:prstGeom>
        </p:spPr>
        <p:txBody>
          <a:bodyPr wrap="square">
            <a:spAutoFit/>
          </a:bodyPr>
          <a:lstStyle/>
          <a:p>
            <a:r>
              <a:rPr lang="en-US" altLang="zh-CN">
                <a:latin typeface="微软雅黑 Light" panose="020B0502040204020203" pitchFamily="34" charset="-122"/>
                <a:ea typeface="微软雅黑 Light" panose="020B0502040204020203" pitchFamily="34" charset="-122"/>
              </a:rPr>
              <a:t>Hey</a:t>
            </a:r>
            <a:r>
              <a:rPr lang="zh-CN" altLang="zh-CN">
                <a:latin typeface="微软雅黑 Light" panose="020B0502040204020203" pitchFamily="34" charset="-122"/>
                <a:ea typeface="微软雅黑 Light" panose="020B0502040204020203" pitchFamily="34" charset="-122"/>
              </a:rPr>
              <a:t>短视频社交平台的准备拍摄页面主要设计为方便用户选取拍摄内容和设置拍摄参数，以下是具体分析： 拍摄模式选择：在准备拍摄页面，</a:t>
            </a:r>
            <a:r>
              <a:rPr lang="en-US" altLang="zh-CN">
                <a:latin typeface="微软雅黑 Light" panose="020B0502040204020203" pitchFamily="34" charset="-122"/>
                <a:ea typeface="微软雅黑 Light" panose="020B0502040204020203" pitchFamily="34" charset="-122"/>
              </a:rPr>
              <a:t> Hey </a:t>
            </a:r>
            <a:r>
              <a:rPr lang="zh-CN" altLang="zh-CN">
                <a:latin typeface="微软雅黑 Light" panose="020B0502040204020203" pitchFamily="34" charset="-122"/>
                <a:ea typeface="微软雅黑 Light" panose="020B0502040204020203" pitchFamily="34" charset="-122"/>
              </a:rPr>
              <a:t>提供多种拍摄模式供用户选择，包括直播、拍摄短视频和选择已有视频进行编辑。用户可以根据自己的需要选择不同的拍摄模式进行拍摄。滤镜和特效：</a:t>
            </a:r>
            <a:r>
              <a:rPr lang="en-US" altLang="zh-CN">
                <a:latin typeface="微软雅黑 Light" panose="020B0502040204020203" pitchFamily="34" charset="-122"/>
                <a:ea typeface="微软雅黑 Light" panose="020B0502040204020203" pitchFamily="34" charset="-122"/>
              </a:rPr>
              <a:t>Hey </a:t>
            </a:r>
            <a:r>
              <a:rPr lang="zh-CN" altLang="zh-CN">
                <a:latin typeface="微软雅黑 Light" panose="020B0502040204020203" pitchFamily="34" charset="-122"/>
                <a:ea typeface="微软雅黑 Light" panose="020B0502040204020203" pitchFamily="34" charset="-122"/>
              </a:rPr>
              <a:t>同时也提供多种滤镜和特效供用户选择，用户可以通过预览不同的滤镜和特效后选择最适合自己的。此外，</a:t>
            </a:r>
            <a:r>
              <a:rPr lang="en-US" altLang="zh-CN">
                <a:latin typeface="微软雅黑 Light" panose="020B0502040204020203" pitchFamily="34" charset="-122"/>
                <a:ea typeface="微软雅黑 Light" panose="020B0502040204020203" pitchFamily="34" charset="-122"/>
              </a:rPr>
              <a:t>Hey </a:t>
            </a:r>
            <a:r>
              <a:rPr lang="zh-CN" altLang="zh-CN">
                <a:latin typeface="微软雅黑 Light" panose="020B0502040204020203" pitchFamily="34" charset="-122"/>
                <a:ea typeface="微软雅黑 Light" panose="020B0502040204020203" pitchFamily="34" charset="-122"/>
              </a:rPr>
              <a:t>还提供了美颜功能，可以帮助用户拍出更加美丽的自己。音乐选择：在准备拍摄页面，</a:t>
            </a:r>
            <a:r>
              <a:rPr lang="en-US" altLang="zh-CN">
                <a:latin typeface="微软雅黑 Light" panose="020B0502040204020203" pitchFamily="34" charset="-122"/>
                <a:ea typeface="微软雅黑 Light" panose="020B0502040204020203" pitchFamily="34" charset="-122"/>
              </a:rPr>
              <a:t> Hey </a:t>
            </a:r>
            <a:r>
              <a:rPr lang="zh-CN" altLang="zh-CN">
                <a:latin typeface="微软雅黑 Light" panose="020B0502040204020203" pitchFamily="34" charset="-122"/>
                <a:ea typeface="微软雅黑 Light" panose="020B0502040204020203" pitchFamily="34" charset="-122"/>
              </a:rPr>
              <a:t>提供了丰富的背景音乐供用户选择，用户可以根据自己的需要选择不同的背景音乐，并且可以随时切换。拍摄设置：在准备拍摄页面，用户可以通过设置拍摄参数，例如分辨率、录制时间和帧率等，来保证拍摄的视频质量。此外，还可以通过调整相机的焦距、曝光等参数，来获取更加清晰和稳定的画面效果。综上所述，</a:t>
            </a:r>
            <a:r>
              <a:rPr lang="en-US" altLang="zh-CN">
                <a:latin typeface="微软雅黑 Light" panose="020B0502040204020203" pitchFamily="34" charset="-122"/>
                <a:ea typeface="微软雅黑 Light" panose="020B0502040204020203" pitchFamily="34" charset="-122"/>
              </a:rPr>
              <a:t>Hey</a:t>
            </a:r>
            <a:r>
              <a:rPr lang="zh-CN" altLang="zh-CN">
                <a:latin typeface="微软雅黑 Light" panose="020B0502040204020203" pitchFamily="34" charset="-122"/>
                <a:ea typeface="微软雅黑 Light" panose="020B0502040204020203" pitchFamily="34" charset="-122"/>
              </a:rPr>
              <a:t>短视频社交平台的准备拍摄页面将拍摄模式、滤镜和特效、音乐选择和拍摄设置等功能结合起来，为用户提供了方便和多样化的拍摄环节，让用户在拍摄前就能准确选择和设置，提高了视频拍摄的质量和效率。</a:t>
            </a: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52323" y="148317"/>
            <a:ext cx="3855697" cy="6858000"/>
          </a:xfrm>
          <a:prstGeom prst="rect">
            <a:avLst/>
          </a:prstGeom>
        </p:spPr>
      </p:pic>
    </p:spTree>
    <p:extLst>
      <p:ext uri="{BB962C8B-B14F-4D97-AF65-F5344CB8AC3E}">
        <p14:creationId xmlns:p14="http://schemas.microsoft.com/office/powerpoint/2010/main" val="16034418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001573" y="148317"/>
            <a:ext cx="4445274" cy="523220"/>
          </a:xfrm>
          <a:prstGeom prst="rect">
            <a:avLst/>
          </a:prstGeom>
          <a:noFill/>
        </p:spPr>
        <p:txBody>
          <a:bodyPr wrap="square" rtlCol="0">
            <a:spAutoFit/>
          </a:bodyPr>
          <a:lstStyle/>
          <a:p>
            <a:r>
              <a:rPr lang="zh-CN" altLang="en-US" sz="2800">
                <a:solidFill>
                  <a:schemeClr val="tx1">
                    <a:lumMod val="85000"/>
                    <a:lumOff val="15000"/>
                  </a:schemeClr>
                </a:solidFill>
                <a:cs typeface="+mn-ea"/>
                <a:sym typeface="+mn-lt"/>
              </a:rPr>
              <a:t>拍</a:t>
            </a:r>
            <a:r>
              <a:rPr lang="zh-CN" altLang="en-US" sz="2800" smtClean="0">
                <a:solidFill>
                  <a:schemeClr val="tx1">
                    <a:lumMod val="85000"/>
                    <a:lumOff val="15000"/>
                  </a:schemeClr>
                </a:solidFill>
                <a:cs typeface="+mn-ea"/>
                <a:sym typeface="+mn-lt"/>
              </a:rPr>
              <a:t>摄进行页</a:t>
            </a:r>
            <a:endParaRPr lang="zh-CN" altLang="en-US" sz="2800" dirty="0">
              <a:solidFill>
                <a:schemeClr val="tx1">
                  <a:lumMod val="85000"/>
                  <a:lumOff val="15000"/>
                </a:schemeClr>
              </a:solidFill>
              <a:cs typeface="+mn-ea"/>
              <a:sym typeface="+mn-lt"/>
            </a:endParaRPr>
          </a:p>
        </p:txBody>
      </p:sp>
      <p:cxnSp>
        <p:nvCxnSpPr>
          <p:cNvPr id="6" name="直接连接符 5"/>
          <p:cNvCxnSpPr/>
          <p:nvPr/>
        </p:nvCxnSpPr>
        <p:spPr>
          <a:xfrm>
            <a:off x="769866" y="93805"/>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1001573" y="1658530"/>
            <a:ext cx="6989050" cy="3970318"/>
          </a:xfrm>
          <a:prstGeom prst="rect">
            <a:avLst/>
          </a:prstGeom>
        </p:spPr>
        <p:txBody>
          <a:bodyPr wrap="square">
            <a:spAutoFit/>
          </a:bodyPr>
          <a:lstStyle/>
          <a:p>
            <a:r>
              <a:rPr lang="zh-CN" altLang="zh-CN">
                <a:latin typeface="微软雅黑 Light" panose="020B0502040204020203" pitchFamily="34" charset="-122"/>
                <a:ea typeface="微软雅黑 Light" panose="020B0502040204020203" pitchFamily="34" charset="-122"/>
              </a:rPr>
              <a:t>在</a:t>
            </a:r>
            <a:r>
              <a:rPr lang="en-US" altLang="zh-CN">
                <a:latin typeface="微软雅黑 Light" panose="020B0502040204020203" pitchFamily="34" charset="-122"/>
                <a:ea typeface="微软雅黑 Light" panose="020B0502040204020203" pitchFamily="34" charset="-122"/>
              </a:rPr>
              <a:t>Hey</a:t>
            </a:r>
            <a:r>
              <a:rPr lang="zh-CN" altLang="zh-CN">
                <a:latin typeface="微软雅黑 Light" panose="020B0502040204020203" pitchFamily="34" charset="-122"/>
                <a:ea typeface="微软雅黑 Light" panose="020B0502040204020203" pitchFamily="34" charset="-122"/>
              </a:rPr>
              <a:t>短视频社交平台：实时拍摄窗口：在拍摄进行页面，</a:t>
            </a:r>
            <a:r>
              <a:rPr lang="en-US" altLang="zh-CN">
                <a:latin typeface="微软雅黑 Light" panose="020B0502040204020203" pitchFamily="34" charset="-122"/>
                <a:ea typeface="微软雅黑 Light" panose="020B0502040204020203" pitchFamily="34" charset="-122"/>
              </a:rPr>
              <a:t> Hey </a:t>
            </a:r>
            <a:r>
              <a:rPr lang="zh-CN" altLang="zh-CN">
                <a:latin typeface="微软雅黑 Light" panose="020B0502040204020203" pitchFamily="34" charset="-122"/>
                <a:ea typeface="微软雅黑 Light" panose="020B0502040204020203" pitchFamily="34" charset="-122"/>
              </a:rPr>
              <a:t>提供了一个实时拍摄窗口，用户可以通过该窗口进行实时预览自己的拍摄画面，方便调整拍摄角度和稳定性。拍摄操作按钮：</a:t>
            </a:r>
            <a:r>
              <a:rPr lang="en-US" altLang="zh-CN">
                <a:latin typeface="微软雅黑 Light" panose="020B0502040204020203" pitchFamily="34" charset="-122"/>
                <a:ea typeface="微软雅黑 Light" panose="020B0502040204020203" pitchFamily="34" charset="-122"/>
              </a:rPr>
              <a:t>Hey </a:t>
            </a:r>
            <a:r>
              <a:rPr lang="zh-CN" altLang="zh-CN">
                <a:latin typeface="微软雅黑 Light" panose="020B0502040204020203" pitchFamily="34" charset="-122"/>
                <a:ea typeface="微软雅黑 Light" panose="020B0502040204020203" pitchFamily="34" charset="-122"/>
              </a:rPr>
              <a:t>在拍摄进行页面提供了一个简洁的拍摄操作按钮，并且采用大尺寸、醒目的样式，使其易于点击。按钮上包括拍摄开始、暂停、结束等功能，方便用户控制拍摄进程。滤镜和特效调整：在拍摄页面，</a:t>
            </a:r>
            <a:r>
              <a:rPr lang="en-US" altLang="zh-CN">
                <a:latin typeface="微软雅黑 Light" panose="020B0502040204020203" pitchFamily="34" charset="-122"/>
                <a:ea typeface="微软雅黑 Light" panose="020B0502040204020203" pitchFamily="34" charset="-122"/>
              </a:rPr>
              <a:t> Hey </a:t>
            </a:r>
            <a:r>
              <a:rPr lang="zh-CN" altLang="zh-CN">
                <a:latin typeface="微软雅黑 Light" panose="020B0502040204020203" pitchFamily="34" charset="-122"/>
                <a:ea typeface="微软雅黑 Light" panose="020B0502040204020203" pitchFamily="34" charset="-122"/>
              </a:rPr>
              <a:t>提供多种滤镜和特效供用户调整，用户可以根据自己的需要进行选择，并且可以实时预览效果，方便调整滤镜和特效的强度和效果。 录制时间展示：在拍摄进行的过程中，</a:t>
            </a:r>
            <a:r>
              <a:rPr lang="en-US" altLang="zh-CN">
                <a:latin typeface="微软雅黑 Light" panose="020B0502040204020203" pitchFamily="34" charset="-122"/>
                <a:ea typeface="微软雅黑 Light" panose="020B0502040204020203" pitchFamily="34" charset="-122"/>
              </a:rPr>
              <a:t> Hey </a:t>
            </a:r>
            <a:r>
              <a:rPr lang="zh-CN" altLang="zh-CN">
                <a:latin typeface="微软雅黑 Light" panose="020B0502040204020203" pitchFamily="34" charset="-122"/>
                <a:ea typeface="微软雅黑 Light" panose="020B0502040204020203" pitchFamily="34" charset="-122"/>
              </a:rPr>
              <a:t>会实时显示用户的录制时间，并在录制时间越来越长的情况下，动态显示时间逐渐增加的动画效果，提醒用户录制时间的长短。上传编辑处理：在拍摄完成后，</a:t>
            </a:r>
            <a:r>
              <a:rPr lang="en-US" altLang="zh-CN">
                <a:latin typeface="微软雅黑 Light" panose="020B0502040204020203" pitchFamily="34" charset="-122"/>
                <a:ea typeface="微软雅黑 Light" panose="020B0502040204020203" pitchFamily="34" charset="-122"/>
              </a:rPr>
              <a:t> Hey</a:t>
            </a:r>
            <a:r>
              <a:rPr lang="zh-CN" altLang="zh-CN">
                <a:latin typeface="微软雅黑 Light" panose="020B0502040204020203" pitchFamily="34" charset="-122"/>
                <a:ea typeface="微软雅黑 Light" panose="020B0502040204020203" pitchFamily="34" charset="-122"/>
              </a:rPr>
              <a:t>会提供编辑处理的选项，用户可以在编辑页面中，进行剪辑、添加字幕、调整音乐等处理，提高视频的质量和完整度并且可以随时保存和分享自己的作品。</a:t>
            </a: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90623" y="148317"/>
            <a:ext cx="3855697" cy="6858000"/>
          </a:xfrm>
          <a:prstGeom prst="rect">
            <a:avLst/>
          </a:prstGeom>
        </p:spPr>
      </p:pic>
    </p:spTree>
    <p:extLst>
      <p:ext uri="{BB962C8B-B14F-4D97-AF65-F5344CB8AC3E}">
        <p14:creationId xmlns:p14="http://schemas.microsoft.com/office/powerpoint/2010/main" val="41571708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001573" y="148317"/>
            <a:ext cx="4445274" cy="523220"/>
          </a:xfrm>
          <a:prstGeom prst="rect">
            <a:avLst/>
          </a:prstGeom>
          <a:noFill/>
        </p:spPr>
        <p:txBody>
          <a:bodyPr wrap="square" rtlCol="0">
            <a:spAutoFit/>
          </a:bodyPr>
          <a:lstStyle/>
          <a:p>
            <a:r>
              <a:rPr lang="zh-CN" altLang="en-US" sz="2800" smtClean="0">
                <a:solidFill>
                  <a:schemeClr val="tx1">
                    <a:lumMod val="85000"/>
                    <a:lumOff val="15000"/>
                  </a:schemeClr>
                </a:solidFill>
                <a:cs typeface="+mn-ea"/>
                <a:sym typeface="+mn-lt"/>
              </a:rPr>
              <a:t>视频详情页</a:t>
            </a:r>
            <a:endParaRPr lang="zh-CN" altLang="en-US" sz="2800" dirty="0">
              <a:solidFill>
                <a:schemeClr val="tx1">
                  <a:lumMod val="85000"/>
                  <a:lumOff val="15000"/>
                </a:schemeClr>
              </a:solidFill>
              <a:cs typeface="+mn-ea"/>
              <a:sym typeface="+mn-lt"/>
            </a:endParaRPr>
          </a:p>
        </p:txBody>
      </p:sp>
      <p:cxnSp>
        <p:nvCxnSpPr>
          <p:cNvPr id="6" name="直接连接符 5"/>
          <p:cNvCxnSpPr/>
          <p:nvPr/>
        </p:nvCxnSpPr>
        <p:spPr>
          <a:xfrm>
            <a:off x="769866" y="93805"/>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769866" y="1438341"/>
            <a:ext cx="6989050" cy="4524315"/>
          </a:xfrm>
          <a:prstGeom prst="rect">
            <a:avLst/>
          </a:prstGeom>
        </p:spPr>
        <p:txBody>
          <a:bodyPr wrap="square">
            <a:spAutoFit/>
          </a:bodyPr>
          <a:lstStyle/>
          <a:p>
            <a:r>
              <a:rPr lang="zh-CN" altLang="zh-CN">
                <a:latin typeface="微软雅黑 Light" panose="020B0502040204020203" pitchFamily="34" charset="-122"/>
                <a:ea typeface="微软雅黑 Light" panose="020B0502040204020203" pitchFamily="34" charset="-122"/>
              </a:rPr>
              <a:t>视频详</a:t>
            </a:r>
            <a:r>
              <a:rPr lang="en-US" altLang="zh-CN">
                <a:latin typeface="微软雅黑 Light" panose="020B0502040204020203" pitchFamily="34" charset="-122"/>
                <a:ea typeface="微软雅黑 Light" panose="020B0502040204020203" pitchFamily="34" charset="-122"/>
              </a:rPr>
              <a:t>Hey</a:t>
            </a:r>
            <a:r>
              <a:rPr lang="zh-CN" altLang="zh-CN">
                <a:latin typeface="微软雅黑 Light" panose="020B0502040204020203" pitchFamily="34" charset="-122"/>
                <a:ea typeface="微软雅黑 Light" panose="020B0502040204020203" pitchFamily="34" charset="-122"/>
              </a:rPr>
              <a:t>短视频社交平台的视频详情页充分展示了视频内容和用户互动，使用户更好地沉浸在视频创作和评论中。以下是具体分析：视频播放区域：页面的核心是视频播放区域，用户可以看到视频的名称、作者、发布时间和点赞数量等基本信息，用户可以通过点击视频播放器进行音量控制、暂停和播放。评论区域：在视频播放下方，用户可以在评论区域看到其他用户的评论，或者参与交流发布自己的评论。评论区域显示了评论者的信息、评论内容和回复，用户可以在这里进行互动和交流。点赞和分享：在视频播放下方，用户可以看到点赞和分享按钮，并且可以看到视频被点赞的数量。用户可以通过点赞和分享视频来鼓励作者，并且向其他用户推荐优质的视频内容。相关推荐：在视频播放下方，相关推荐区域可以提供更多相关的视频内容，根据观看历史和用户喜好进行个性化推荐。综上所述，</a:t>
            </a:r>
            <a:r>
              <a:rPr lang="en-US" altLang="zh-CN">
                <a:latin typeface="微软雅黑 Light" panose="020B0502040204020203" pitchFamily="34" charset="-122"/>
                <a:ea typeface="微软雅黑 Light" panose="020B0502040204020203" pitchFamily="34" charset="-122"/>
              </a:rPr>
              <a:t>Hey</a:t>
            </a:r>
            <a:r>
              <a:rPr lang="zh-CN" altLang="zh-CN">
                <a:latin typeface="微软雅黑 Light" panose="020B0502040204020203" pitchFamily="34" charset="-122"/>
                <a:ea typeface="微软雅黑 Light" panose="020B0502040204020203" pitchFamily="34" charset="-122"/>
              </a:rPr>
              <a:t>短视频社交平台的视频详情页结合视频播放区域、评论区域和点赞、分享和相关推荐等功能，为用户提供完整的视频观看和社区互动体验，并根据用户喜好进行个性化推荐，提升用户留存和活跃</a:t>
            </a:r>
            <a:r>
              <a:rPr lang="zh-CN" altLang="zh-CN">
                <a:latin typeface="微软雅黑 Light" panose="020B0502040204020203" pitchFamily="34" charset="-122"/>
                <a:ea typeface="微软雅黑 Light" panose="020B0502040204020203" pitchFamily="34" charset="-122"/>
              </a:rPr>
              <a:t>度</a:t>
            </a:r>
            <a:r>
              <a:rPr lang="zh-CN" altLang="zh-CN" smtClean="0">
                <a:latin typeface="微软雅黑 Light" panose="020B0502040204020203" pitchFamily="34" charset="-122"/>
                <a:ea typeface="微软雅黑 Light" panose="020B0502040204020203" pitchFamily="34" charset="-122"/>
              </a:rPr>
              <a:t>。</a:t>
            </a:r>
            <a:endParaRPr lang="zh-CN" altLang="zh-CN">
              <a:latin typeface="微软雅黑 Light" panose="020B0502040204020203" pitchFamily="34" charset="-122"/>
              <a:ea typeface="微软雅黑 Light" panose="020B0502040204020203" pitchFamily="34" charset="-122"/>
            </a:endParaRPr>
          </a:p>
        </p:txBody>
      </p:sp>
      <p:pic>
        <p:nvPicPr>
          <p:cNvPr id="3" name="图片 2"/>
          <p:cNvPicPr>
            <a:picLocks noChangeAspect="1"/>
          </p:cNvPicPr>
          <p:nvPr/>
        </p:nvPicPr>
        <p:blipFill>
          <a:blip r:embed="rId3"/>
          <a:stretch>
            <a:fillRect/>
          </a:stretch>
        </p:blipFill>
        <p:spPr>
          <a:xfrm>
            <a:off x="8530046" y="148317"/>
            <a:ext cx="3529912" cy="7104364"/>
          </a:xfrm>
          <a:prstGeom prst="rect">
            <a:avLst/>
          </a:prstGeom>
        </p:spPr>
      </p:pic>
    </p:spTree>
    <p:extLst>
      <p:ext uri="{BB962C8B-B14F-4D97-AF65-F5344CB8AC3E}">
        <p14:creationId xmlns:p14="http://schemas.microsoft.com/office/powerpoint/2010/main" val="27523208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001573" y="148317"/>
            <a:ext cx="4445274" cy="523220"/>
          </a:xfrm>
          <a:prstGeom prst="rect">
            <a:avLst/>
          </a:prstGeom>
          <a:noFill/>
        </p:spPr>
        <p:txBody>
          <a:bodyPr wrap="square" rtlCol="0">
            <a:spAutoFit/>
          </a:bodyPr>
          <a:lstStyle/>
          <a:p>
            <a:r>
              <a:rPr lang="zh-CN" altLang="en-US" sz="2800" smtClean="0">
                <a:solidFill>
                  <a:schemeClr val="tx1">
                    <a:lumMod val="85000"/>
                    <a:lumOff val="15000"/>
                  </a:schemeClr>
                </a:solidFill>
                <a:cs typeface="+mn-ea"/>
                <a:sym typeface="+mn-lt"/>
              </a:rPr>
              <a:t>关注页</a:t>
            </a:r>
            <a:endParaRPr lang="zh-CN" altLang="en-US" sz="2800" dirty="0">
              <a:solidFill>
                <a:schemeClr val="tx1">
                  <a:lumMod val="85000"/>
                  <a:lumOff val="15000"/>
                </a:schemeClr>
              </a:solidFill>
              <a:cs typeface="+mn-ea"/>
              <a:sym typeface="+mn-lt"/>
            </a:endParaRPr>
          </a:p>
        </p:txBody>
      </p:sp>
      <p:cxnSp>
        <p:nvCxnSpPr>
          <p:cNvPr id="6" name="直接连接符 5"/>
          <p:cNvCxnSpPr/>
          <p:nvPr/>
        </p:nvCxnSpPr>
        <p:spPr>
          <a:xfrm>
            <a:off x="769866" y="93805"/>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1001573" y="1658530"/>
            <a:ext cx="6989050" cy="3970318"/>
          </a:xfrm>
          <a:prstGeom prst="rect">
            <a:avLst/>
          </a:prstGeom>
        </p:spPr>
        <p:txBody>
          <a:bodyPr wrap="square">
            <a:spAutoFit/>
          </a:bodyPr>
          <a:lstStyle/>
          <a:p>
            <a:r>
              <a:rPr lang="en-US" altLang="zh-CN">
                <a:latin typeface="微软雅黑 Light" panose="020B0502040204020203" pitchFamily="34" charset="-122"/>
                <a:ea typeface="微软雅黑 Light" panose="020B0502040204020203" pitchFamily="34" charset="-122"/>
              </a:rPr>
              <a:t>Hey</a:t>
            </a:r>
            <a:r>
              <a:rPr lang="zh-CN" altLang="zh-CN">
                <a:latin typeface="微软雅黑 Light" panose="020B0502040204020203" pitchFamily="34" charset="-122"/>
                <a:ea typeface="微软雅黑 Light" panose="020B0502040204020203" pitchFamily="34" charset="-122"/>
              </a:rPr>
              <a:t>短视频社交平台的关注页面是用户关注的其他用户的内容汇总显示页面，以下是具体分析：关注列表：在</a:t>
            </a:r>
            <a:r>
              <a:rPr lang="en-US" altLang="zh-CN">
                <a:latin typeface="微软雅黑 Light" panose="020B0502040204020203" pitchFamily="34" charset="-122"/>
                <a:ea typeface="微软雅黑 Light" panose="020B0502040204020203" pitchFamily="34" charset="-122"/>
              </a:rPr>
              <a:t>Hey</a:t>
            </a:r>
            <a:r>
              <a:rPr lang="zh-CN" altLang="zh-CN">
                <a:latin typeface="微软雅黑 Light" panose="020B0502040204020203" pitchFamily="34" charset="-122"/>
                <a:ea typeface="微软雅黑 Light" panose="020B0502040204020203" pitchFamily="34" charset="-122"/>
              </a:rPr>
              <a:t>短视频社交平台的关注页面，用户可以看到自己关注的其他用户的列表，每一个用户都显示了该用户的头像、昵称以及该用户的粉丝数和关注数。视频列表：在每个关注用户的头像下，显示了该用户的新上传视频列表，用户可以快速浏览自己关注的人最新上传的视频。视频卡片：在视频列表中，每个视频有一个视频封面卡片，该卡片上显示了该视频的作者和视频标题，以及观看次数、点赞数、评论数和分享数等互动数据。用户可以点击视频卡片进入到视频详情页，进行播放、点赞、评论或分享等操作。互动按钮：在视频封面卡片下，用户可以看到点赞、评论和分享等交互按钮，这样用户可以快速与其他用户进行互动，增加了社交性和互动性。 兴趣推荐：</a:t>
            </a:r>
            <a:r>
              <a:rPr lang="en-US" altLang="zh-CN">
                <a:latin typeface="微软雅黑 Light" panose="020B0502040204020203" pitchFamily="34" charset="-122"/>
                <a:ea typeface="微软雅黑 Light" panose="020B0502040204020203" pitchFamily="34" charset="-122"/>
              </a:rPr>
              <a:t>Hey</a:t>
            </a:r>
            <a:r>
              <a:rPr lang="zh-CN" altLang="zh-CN">
                <a:latin typeface="微软雅黑 Light" panose="020B0502040204020203" pitchFamily="34" charset="-122"/>
                <a:ea typeface="微软雅黑 Light" panose="020B0502040204020203" pitchFamily="34" charset="-122"/>
              </a:rPr>
              <a:t>短视频社交平台的关注页面还展示了跟用户关注的人、用户主页浏览历史相似的用户和视频，用户可以从中发现更多自己喜欢的内容。</a:t>
            </a: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79462" y="148317"/>
            <a:ext cx="3167180" cy="6858000"/>
          </a:xfrm>
          <a:prstGeom prst="rect">
            <a:avLst/>
          </a:prstGeom>
        </p:spPr>
      </p:pic>
    </p:spTree>
    <p:extLst>
      <p:ext uri="{BB962C8B-B14F-4D97-AF65-F5344CB8AC3E}">
        <p14:creationId xmlns:p14="http://schemas.microsoft.com/office/powerpoint/2010/main" val="16890194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8" y="409927"/>
            <a:ext cx="2538453" cy="523220"/>
          </a:xfrm>
          <a:prstGeom prst="rect">
            <a:avLst/>
          </a:prstGeom>
          <a:noFill/>
        </p:spPr>
        <p:txBody>
          <a:bodyPr wrap="square" rtlCol="0">
            <a:spAutoFit/>
          </a:bodyPr>
          <a:lstStyle/>
          <a:p>
            <a:r>
              <a:rPr lang="zh-CN" altLang="en-US" sz="2800" dirty="0">
                <a:solidFill>
                  <a:schemeClr val="tx1">
                    <a:lumMod val="85000"/>
                    <a:lumOff val="15000"/>
                  </a:schemeClr>
                </a:solidFill>
                <a:cs typeface="+mn-ea"/>
                <a:sym typeface="+mn-lt"/>
              </a:rPr>
              <a:t>技术优点</a:t>
            </a: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rot="2700000">
            <a:off x="4328549" y="1982173"/>
            <a:ext cx="1578077" cy="1578077"/>
          </a:xfrm>
          <a:prstGeom prst="ellipse">
            <a:avLst/>
          </a:prstGeom>
          <a:solidFill>
            <a:srgbClr val="1C4885"/>
          </a:solidFill>
          <a:ln w="508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75000"/>
                  <a:lumOff val="25000"/>
                </a:schemeClr>
              </a:solidFill>
              <a:cs typeface="+mn-ea"/>
              <a:sym typeface="+mn-lt"/>
            </a:endParaRPr>
          </a:p>
        </p:txBody>
      </p:sp>
      <p:sp>
        <p:nvSpPr>
          <p:cNvPr id="9" name="椭圆 8"/>
          <p:cNvSpPr/>
          <p:nvPr/>
        </p:nvSpPr>
        <p:spPr>
          <a:xfrm rot="2700000">
            <a:off x="4328549" y="3329211"/>
            <a:ext cx="1578077" cy="1578077"/>
          </a:xfrm>
          <a:prstGeom prst="ellipse">
            <a:avLst/>
          </a:prstGeom>
          <a:solidFill>
            <a:srgbClr val="1C4885"/>
          </a:solidFill>
          <a:ln w="508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cs typeface="+mn-ea"/>
              <a:sym typeface="+mn-lt"/>
            </a:endParaRPr>
          </a:p>
        </p:txBody>
      </p:sp>
      <p:sp>
        <p:nvSpPr>
          <p:cNvPr id="10" name="任意多边形 9"/>
          <p:cNvSpPr/>
          <p:nvPr/>
        </p:nvSpPr>
        <p:spPr>
          <a:xfrm rot="2700000">
            <a:off x="5675586" y="3329210"/>
            <a:ext cx="1578078" cy="1578078"/>
          </a:xfrm>
          <a:custGeom>
            <a:avLst/>
            <a:gdLst>
              <a:gd name="connsiteX0" fmla="*/ 600331 w 1578078"/>
              <a:gd name="connsiteY0" fmla="*/ 25247 h 1578078"/>
              <a:gd name="connsiteX1" fmla="*/ 630020 w 1578078"/>
              <a:gd name="connsiteY1" fmla="*/ 16030 h 1578078"/>
              <a:gd name="connsiteX2" fmla="*/ 789039 w 1578078"/>
              <a:gd name="connsiteY2" fmla="*/ 0 h 1578078"/>
              <a:gd name="connsiteX3" fmla="*/ 1578078 w 1578078"/>
              <a:gd name="connsiteY3" fmla="*/ 789039 h 1578078"/>
              <a:gd name="connsiteX4" fmla="*/ 789039 w 1578078"/>
              <a:gd name="connsiteY4" fmla="*/ 1578078 h 1578078"/>
              <a:gd name="connsiteX5" fmla="*/ 0 w 1578078"/>
              <a:gd name="connsiteY5" fmla="*/ 789039 h 1578078"/>
              <a:gd name="connsiteX6" fmla="*/ 16031 w 1578078"/>
              <a:gd name="connsiteY6" fmla="*/ 630020 h 1578078"/>
              <a:gd name="connsiteX7" fmla="*/ 25247 w 1578078"/>
              <a:gd name="connsiteY7" fmla="*/ 600331 h 1578078"/>
              <a:gd name="connsiteX8" fmla="*/ 143668 w 1578078"/>
              <a:gd name="connsiteY8" fmla="*/ 563571 h 1578078"/>
              <a:gd name="connsiteX9" fmla="*/ 563570 w 1578078"/>
              <a:gd name="connsiteY9" fmla="*/ 143669 h 1578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8078" h="1578078">
                <a:moveTo>
                  <a:pt x="600331" y="25247"/>
                </a:moveTo>
                <a:lnTo>
                  <a:pt x="630020" y="16030"/>
                </a:lnTo>
                <a:cubicBezTo>
                  <a:pt x="681385" y="5520"/>
                  <a:pt x="734567" y="0"/>
                  <a:pt x="789039" y="0"/>
                </a:cubicBezTo>
                <a:cubicBezTo>
                  <a:pt x="1224813" y="0"/>
                  <a:pt x="1578078" y="353265"/>
                  <a:pt x="1578078" y="789039"/>
                </a:cubicBezTo>
                <a:cubicBezTo>
                  <a:pt x="1578078" y="1224813"/>
                  <a:pt x="1224813" y="1578078"/>
                  <a:pt x="789039" y="1578078"/>
                </a:cubicBezTo>
                <a:cubicBezTo>
                  <a:pt x="353265" y="1578078"/>
                  <a:pt x="0" y="1224813"/>
                  <a:pt x="0" y="789039"/>
                </a:cubicBezTo>
                <a:cubicBezTo>
                  <a:pt x="0" y="734567"/>
                  <a:pt x="5520" y="681385"/>
                  <a:pt x="16031" y="630020"/>
                </a:cubicBezTo>
                <a:lnTo>
                  <a:pt x="25247" y="600331"/>
                </a:lnTo>
                <a:lnTo>
                  <a:pt x="143668" y="563571"/>
                </a:lnTo>
                <a:cubicBezTo>
                  <a:pt x="332466" y="483716"/>
                  <a:pt x="483715" y="332467"/>
                  <a:pt x="563570" y="143669"/>
                </a:cubicBezTo>
                <a:close/>
              </a:path>
            </a:pathLst>
          </a:custGeom>
          <a:solidFill>
            <a:srgbClr val="1C4885"/>
          </a:solidFill>
          <a:ln w="508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cs typeface="+mn-ea"/>
              <a:sym typeface="+mn-lt"/>
            </a:endParaRPr>
          </a:p>
        </p:txBody>
      </p:sp>
      <p:sp>
        <p:nvSpPr>
          <p:cNvPr id="11" name="任意多边形 10"/>
          <p:cNvSpPr/>
          <p:nvPr/>
        </p:nvSpPr>
        <p:spPr>
          <a:xfrm rot="2700000">
            <a:off x="5675586" y="1982172"/>
            <a:ext cx="1578078" cy="1578078"/>
          </a:xfrm>
          <a:custGeom>
            <a:avLst/>
            <a:gdLst>
              <a:gd name="connsiteX0" fmla="*/ 231104 w 1578078"/>
              <a:gd name="connsiteY0" fmla="*/ 231104 h 1578078"/>
              <a:gd name="connsiteX1" fmla="*/ 789039 w 1578078"/>
              <a:gd name="connsiteY1" fmla="*/ 0 h 1578078"/>
              <a:gd name="connsiteX2" fmla="*/ 1578078 w 1578078"/>
              <a:gd name="connsiteY2" fmla="*/ 789039 h 1578078"/>
              <a:gd name="connsiteX3" fmla="*/ 789039 w 1578078"/>
              <a:gd name="connsiteY3" fmla="*/ 1578078 h 1578078"/>
              <a:gd name="connsiteX4" fmla="*/ 630020 w 1578078"/>
              <a:gd name="connsiteY4" fmla="*/ 1562047 h 1578078"/>
              <a:gd name="connsiteX5" fmla="*/ 600332 w 1578078"/>
              <a:gd name="connsiteY5" fmla="*/ 1552832 h 1578078"/>
              <a:gd name="connsiteX6" fmla="*/ 563572 w 1578078"/>
              <a:gd name="connsiteY6" fmla="*/ 1434409 h 1578078"/>
              <a:gd name="connsiteX7" fmla="*/ 143669 w 1578078"/>
              <a:gd name="connsiteY7" fmla="*/ 1014506 h 1578078"/>
              <a:gd name="connsiteX8" fmla="*/ 25246 w 1578078"/>
              <a:gd name="connsiteY8" fmla="*/ 977746 h 1578078"/>
              <a:gd name="connsiteX9" fmla="*/ 16031 w 1578078"/>
              <a:gd name="connsiteY9" fmla="*/ 948058 h 1578078"/>
              <a:gd name="connsiteX10" fmla="*/ 0 w 1578078"/>
              <a:gd name="connsiteY10" fmla="*/ 789039 h 1578078"/>
              <a:gd name="connsiteX11" fmla="*/ 231104 w 1578078"/>
              <a:gd name="connsiteY11" fmla="*/ 231104 h 1578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78078" h="1578078">
                <a:moveTo>
                  <a:pt x="231104" y="231104"/>
                </a:moveTo>
                <a:cubicBezTo>
                  <a:pt x="373892" y="88316"/>
                  <a:pt x="571152" y="0"/>
                  <a:pt x="789039" y="0"/>
                </a:cubicBezTo>
                <a:cubicBezTo>
                  <a:pt x="1224813" y="0"/>
                  <a:pt x="1578078" y="353265"/>
                  <a:pt x="1578078" y="789039"/>
                </a:cubicBezTo>
                <a:cubicBezTo>
                  <a:pt x="1578078" y="1224813"/>
                  <a:pt x="1224813" y="1578078"/>
                  <a:pt x="789039" y="1578078"/>
                </a:cubicBezTo>
                <a:cubicBezTo>
                  <a:pt x="734567" y="1578078"/>
                  <a:pt x="681385" y="1572558"/>
                  <a:pt x="630020" y="1562047"/>
                </a:cubicBezTo>
                <a:lnTo>
                  <a:pt x="600332" y="1552832"/>
                </a:lnTo>
                <a:lnTo>
                  <a:pt x="563572" y="1434409"/>
                </a:lnTo>
                <a:cubicBezTo>
                  <a:pt x="483717" y="1245611"/>
                  <a:pt x="332467" y="1094361"/>
                  <a:pt x="143669" y="1014506"/>
                </a:cubicBezTo>
                <a:lnTo>
                  <a:pt x="25246" y="977746"/>
                </a:lnTo>
                <a:lnTo>
                  <a:pt x="16031" y="948058"/>
                </a:lnTo>
                <a:cubicBezTo>
                  <a:pt x="5520" y="896693"/>
                  <a:pt x="0" y="843511"/>
                  <a:pt x="0" y="789039"/>
                </a:cubicBezTo>
                <a:cubicBezTo>
                  <a:pt x="0" y="571152"/>
                  <a:pt x="88316" y="373892"/>
                  <a:pt x="231104" y="231104"/>
                </a:cubicBezTo>
                <a:close/>
              </a:path>
            </a:pathLst>
          </a:custGeom>
          <a:solidFill>
            <a:srgbClr val="1C4885"/>
          </a:solidFill>
          <a:ln w="508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cs typeface="+mn-ea"/>
              <a:sym typeface="+mn-lt"/>
            </a:endParaRPr>
          </a:p>
        </p:txBody>
      </p:sp>
      <p:sp>
        <p:nvSpPr>
          <p:cNvPr id="12" name="文本框 11"/>
          <p:cNvSpPr txBox="1"/>
          <p:nvPr/>
        </p:nvSpPr>
        <p:spPr>
          <a:xfrm>
            <a:off x="1720188" y="2351679"/>
            <a:ext cx="2225040" cy="369332"/>
          </a:xfrm>
          <a:prstGeom prst="rect">
            <a:avLst/>
          </a:prstGeom>
          <a:noFill/>
          <a:effectLst/>
        </p:spPr>
        <p:txBody>
          <a:bodyPr wrap="square" rtlCol="0">
            <a:spAutoFit/>
          </a:bodyPr>
          <a:lstStyle/>
          <a:p>
            <a:pPr algn="r"/>
            <a:r>
              <a:rPr lang="en-US" altLang="zh-CN" dirty="0">
                <a:solidFill>
                  <a:schemeClr val="tx1">
                    <a:lumMod val="75000"/>
                    <a:lumOff val="25000"/>
                  </a:schemeClr>
                </a:solidFill>
                <a:cs typeface="+mn-ea"/>
                <a:sym typeface="+mn-lt"/>
              </a:rPr>
              <a:t>JAVA</a:t>
            </a:r>
            <a:endParaRPr lang="zh-CN" altLang="en-US" dirty="0">
              <a:solidFill>
                <a:schemeClr val="tx1">
                  <a:lumMod val="75000"/>
                  <a:lumOff val="25000"/>
                </a:schemeClr>
              </a:solidFill>
              <a:cs typeface="+mn-ea"/>
              <a:sym typeface="+mn-lt"/>
            </a:endParaRPr>
          </a:p>
        </p:txBody>
      </p:sp>
      <p:pic>
        <p:nvPicPr>
          <p:cNvPr id="20" name="图片 19"/>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862476" y="2516100"/>
            <a:ext cx="510223" cy="510223"/>
          </a:xfrm>
          <a:prstGeom prst="rect">
            <a:avLst/>
          </a:prstGeom>
        </p:spPr>
      </p:pic>
      <p:pic>
        <p:nvPicPr>
          <p:cNvPr id="21" name="图片 20"/>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6209514" y="2516100"/>
            <a:ext cx="510223" cy="510223"/>
          </a:xfrm>
          <a:prstGeom prst="rect">
            <a:avLst/>
          </a:prstGeom>
        </p:spPr>
      </p:pic>
      <p:pic>
        <p:nvPicPr>
          <p:cNvPr id="22" name="图片 21"/>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4862476" y="3863138"/>
            <a:ext cx="510223" cy="510223"/>
          </a:xfrm>
          <a:prstGeom prst="rect">
            <a:avLst/>
          </a:prstGeom>
        </p:spPr>
      </p:pic>
      <p:pic>
        <p:nvPicPr>
          <p:cNvPr id="23" name="图片 22"/>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6209514" y="3863138"/>
            <a:ext cx="510223" cy="510223"/>
          </a:xfrm>
          <a:prstGeom prst="rect">
            <a:avLst/>
          </a:prstGeom>
        </p:spPr>
      </p:pic>
      <p:sp>
        <p:nvSpPr>
          <p:cNvPr id="25" name="文本框 11"/>
          <p:cNvSpPr txBox="1"/>
          <p:nvPr/>
        </p:nvSpPr>
        <p:spPr>
          <a:xfrm>
            <a:off x="1752032" y="3857479"/>
            <a:ext cx="2225040" cy="369332"/>
          </a:xfrm>
          <a:prstGeom prst="rect">
            <a:avLst/>
          </a:prstGeom>
          <a:noFill/>
          <a:effectLst/>
        </p:spPr>
        <p:txBody>
          <a:bodyPr wrap="square" rtlCol="0">
            <a:spAutoFit/>
          </a:bodyPr>
          <a:lstStyle/>
          <a:p>
            <a:pPr algn="r"/>
            <a:r>
              <a:rPr lang="en-US" altLang="zh-CN" dirty="0" err="1">
                <a:solidFill>
                  <a:schemeClr val="tx1">
                    <a:lumMod val="75000"/>
                    <a:lumOff val="25000"/>
                  </a:schemeClr>
                </a:solidFill>
                <a:cs typeface="+mn-ea"/>
                <a:sym typeface="+mn-lt"/>
              </a:rPr>
              <a:t>Mysql</a:t>
            </a:r>
            <a:r>
              <a:rPr lang="zh-CN" altLang="en-US" dirty="0">
                <a:solidFill>
                  <a:schemeClr val="tx1">
                    <a:lumMod val="75000"/>
                    <a:lumOff val="25000"/>
                  </a:schemeClr>
                </a:solidFill>
                <a:cs typeface="+mn-ea"/>
                <a:sym typeface="+mn-lt"/>
              </a:rPr>
              <a:t> </a:t>
            </a:r>
          </a:p>
        </p:txBody>
      </p:sp>
      <p:sp>
        <p:nvSpPr>
          <p:cNvPr id="26" name="文本框 11"/>
          <p:cNvSpPr txBox="1"/>
          <p:nvPr/>
        </p:nvSpPr>
        <p:spPr>
          <a:xfrm>
            <a:off x="7195508" y="3887081"/>
            <a:ext cx="2225040" cy="646331"/>
          </a:xfrm>
          <a:prstGeom prst="rect">
            <a:avLst/>
          </a:prstGeom>
          <a:noFill/>
          <a:effectLst/>
        </p:spPr>
        <p:txBody>
          <a:bodyPr wrap="square" rtlCol="0">
            <a:spAutoFit/>
          </a:bodyPr>
          <a:lstStyle/>
          <a:p>
            <a:pPr algn="r"/>
            <a:r>
              <a:rPr lang="en-US" altLang="zh-CN" dirty="0" err="1">
                <a:solidFill>
                  <a:schemeClr val="tx1">
                    <a:lumMod val="75000"/>
                    <a:lumOff val="25000"/>
                  </a:schemeClr>
                </a:solidFill>
                <a:cs typeface="+mn-ea"/>
                <a:sym typeface="+mn-lt"/>
              </a:rPr>
              <a:t>Spinrg+SpirngMVC+mybatis</a:t>
            </a:r>
            <a:endParaRPr lang="zh-CN" altLang="en-US" dirty="0">
              <a:solidFill>
                <a:schemeClr val="tx1">
                  <a:lumMod val="75000"/>
                  <a:lumOff val="25000"/>
                </a:schemeClr>
              </a:solidFill>
              <a:cs typeface="+mn-ea"/>
              <a:sym typeface="+mn-lt"/>
            </a:endParaRPr>
          </a:p>
        </p:txBody>
      </p:sp>
      <p:sp>
        <p:nvSpPr>
          <p:cNvPr id="27" name="文本框 11"/>
          <p:cNvSpPr txBox="1"/>
          <p:nvPr/>
        </p:nvSpPr>
        <p:spPr>
          <a:xfrm>
            <a:off x="7070272" y="2331433"/>
            <a:ext cx="2225040" cy="369332"/>
          </a:xfrm>
          <a:prstGeom prst="rect">
            <a:avLst/>
          </a:prstGeom>
          <a:noFill/>
          <a:effectLst/>
        </p:spPr>
        <p:txBody>
          <a:bodyPr wrap="square" rtlCol="0">
            <a:spAutoFit/>
          </a:bodyPr>
          <a:lstStyle/>
          <a:p>
            <a:pPr algn="r"/>
            <a:r>
              <a:rPr lang="en-US" altLang="zh-CN" dirty="0">
                <a:solidFill>
                  <a:schemeClr val="tx1">
                    <a:lumMod val="75000"/>
                    <a:lumOff val="25000"/>
                  </a:schemeClr>
                </a:solidFill>
                <a:cs typeface="+mn-ea"/>
                <a:sym typeface="+mn-lt"/>
              </a:rPr>
              <a:t>B/S</a:t>
            </a:r>
            <a:r>
              <a:rPr lang="zh-CN" altLang="en-US" dirty="0">
                <a:solidFill>
                  <a:schemeClr val="tx1">
                    <a:lumMod val="75000"/>
                    <a:lumOff val="25000"/>
                  </a:schemeClr>
                </a:solidFill>
                <a:cs typeface="+mn-ea"/>
                <a:sym typeface="+mn-lt"/>
              </a:rPr>
              <a:t>架构</a:t>
            </a:r>
          </a:p>
        </p:txBody>
      </p:sp>
      <p:sp>
        <p:nvSpPr>
          <p:cNvPr id="2" name="矩形 1">
            <a:extLst>
              <a:ext uri="{FF2B5EF4-FFF2-40B4-BE49-F238E27FC236}">
                <a16:creationId xmlns:a16="http://schemas.microsoft.com/office/drawing/2014/main" id="{DD7BFCCD-EA4B-C3C5-439C-85F222BE8E53}"/>
              </a:ext>
            </a:extLst>
          </p:cNvPr>
          <p:cNvSpPr/>
          <p:nvPr/>
        </p:nvSpPr>
        <p:spPr>
          <a:xfrm>
            <a:off x="641897" y="2088982"/>
            <a:ext cx="2453384" cy="9115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lumMod val="95000"/>
                    <a:lumOff val="5000"/>
                  </a:schemeClr>
                </a:solidFill>
                <a:cs typeface="+mn-ea"/>
                <a:sym typeface="+mn-lt"/>
              </a:rPr>
              <a:t>面向对象，</a:t>
            </a:r>
            <a:r>
              <a:rPr lang="en-US" altLang="zh-CN" dirty="0">
                <a:solidFill>
                  <a:schemeClr val="tx1">
                    <a:lumMod val="95000"/>
                    <a:lumOff val="5000"/>
                  </a:schemeClr>
                </a:solidFill>
                <a:cs typeface="+mn-ea"/>
                <a:sym typeface="+mn-lt"/>
              </a:rPr>
              <a:t>MVC</a:t>
            </a:r>
            <a:r>
              <a:rPr lang="zh-CN" altLang="en-US" dirty="0">
                <a:solidFill>
                  <a:schemeClr val="tx1">
                    <a:lumMod val="95000"/>
                    <a:lumOff val="5000"/>
                  </a:schemeClr>
                </a:solidFill>
                <a:cs typeface="+mn-ea"/>
                <a:sym typeface="+mn-lt"/>
              </a:rPr>
              <a:t>分层，语言简洁清晰</a:t>
            </a:r>
          </a:p>
        </p:txBody>
      </p:sp>
      <p:sp>
        <p:nvSpPr>
          <p:cNvPr id="3" name="矩形 2">
            <a:extLst>
              <a:ext uri="{FF2B5EF4-FFF2-40B4-BE49-F238E27FC236}">
                <a16:creationId xmlns:a16="http://schemas.microsoft.com/office/drawing/2014/main" id="{ECC8F2CA-D976-D75A-ABCE-C5E6EFE71A0A}"/>
              </a:ext>
            </a:extLst>
          </p:cNvPr>
          <p:cNvSpPr/>
          <p:nvPr/>
        </p:nvSpPr>
        <p:spPr>
          <a:xfrm>
            <a:off x="626055" y="3586376"/>
            <a:ext cx="2453384" cy="9115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lumMod val="95000"/>
                    <a:lumOff val="5000"/>
                  </a:schemeClr>
                </a:solidFill>
                <a:cs typeface="+mn-ea"/>
                <a:sym typeface="+mn-lt"/>
              </a:rPr>
              <a:t>开源数据库，体积小易安装，全免费，功能强大，运行稳定</a:t>
            </a:r>
          </a:p>
        </p:txBody>
      </p:sp>
      <p:sp>
        <p:nvSpPr>
          <p:cNvPr id="5" name="矩形 4">
            <a:extLst>
              <a:ext uri="{FF2B5EF4-FFF2-40B4-BE49-F238E27FC236}">
                <a16:creationId xmlns:a16="http://schemas.microsoft.com/office/drawing/2014/main" id="{835EECD9-7254-ACB9-48F4-755E1D326C71}"/>
              </a:ext>
            </a:extLst>
          </p:cNvPr>
          <p:cNvSpPr/>
          <p:nvPr/>
        </p:nvSpPr>
        <p:spPr>
          <a:xfrm>
            <a:off x="9396871" y="2114786"/>
            <a:ext cx="2453384" cy="9115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lumMod val="95000"/>
                    <a:lumOff val="5000"/>
                  </a:schemeClr>
                </a:solidFill>
                <a:cs typeface="+mn-ea"/>
                <a:sym typeface="+mn-lt"/>
              </a:rPr>
              <a:t>前端在浏览器使用，程序在客户端，便于客户访问使用</a:t>
            </a:r>
          </a:p>
        </p:txBody>
      </p:sp>
      <p:sp>
        <p:nvSpPr>
          <p:cNvPr id="7" name="矩形 6">
            <a:extLst>
              <a:ext uri="{FF2B5EF4-FFF2-40B4-BE49-F238E27FC236}">
                <a16:creationId xmlns:a16="http://schemas.microsoft.com/office/drawing/2014/main" id="{6CC00465-D504-5C64-FFC2-248BCD6B82B2}"/>
              </a:ext>
            </a:extLst>
          </p:cNvPr>
          <p:cNvSpPr/>
          <p:nvPr/>
        </p:nvSpPr>
        <p:spPr>
          <a:xfrm>
            <a:off x="9420548" y="3586376"/>
            <a:ext cx="2453384" cy="9115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lumMod val="95000"/>
                    <a:lumOff val="5000"/>
                  </a:schemeClr>
                </a:solidFill>
                <a:cs typeface="+mn-ea"/>
                <a:sym typeface="+mn-lt"/>
              </a:rPr>
              <a:t>强大的框架，极大的方便了开发者编写代码</a:t>
            </a:r>
          </a:p>
        </p:txBody>
      </p:sp>
    </p:spTree>
    <p:extLst>
      <p:ext uri="{BB962C8B-B14F-4D97-AF65-F5344CB8AC3E}">
        <p14:creationId xmlns:p14="http://schemas.microsoft.com/office/powerpoint/2010/main" val="33811401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45805"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矩形 4"/>
          <p:cNvSpPr/>
          <p:nvPr/>
        </p:nvSpPr>
        <p:spPr>
          <a:xfrm>
            <a:off x="9984658"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圆角矩形 5"/>
          <p:cNvSpPr/>
          <p:nvPr/>
        </p:nvSpPr>
        <p:spPr>
          <a:xfrm>
            <a:off x="403122" y="449825"/>
            <a:ext cx="11385755" cy="5958349"/>
          </a:xfrm>
          <a:prstGeom prst="roundRect">
            <a:avLst>
              <a:gd name="adj" fmla="val 1568"/>
            </a:avLst>
          </a:prstGeom>
          <a:solidFill>
            <a:schemeClr val="bg1"/>
          </a:solidFill>
          <a:ln>
            <a:noFill/>
          </a:ln>
          <a:effectLst>
            <a:glow rad="228600">
              <a:srgbClr val="02615A">
                <a:alpha val="3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p:cNvSpPr/>
          <p:nvPr/>
        </p:nvSpPr>
        <p:spPr>
          <a:xfrm>
            <a:off x="1887301" y="2420811"/>
            <a:ext cx="1592179" cy="1592179"/>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800" b="1" smtClean="0">
                <a:solidFill>
                  <a:schemeClr val="bg1"/>
                </a:solidFill>
                <a:cs typeface="+mn-ea"/>
                <a:sym typeface="+mn-lt"/>
              </a:rPr>
              <a:t>5</a:t>
            </a:r>
            <a:endParaRPr lang="zh-CN" altLang="en-US" sz="13800" b="1" dirty="0">
              <a:solidFill>
                <a:schemeClr val="bg1"/>
              </a:solidFill>
              <a:cs typeface="+mn-ea"/>
              <a:sym typeface="+mn-lt"/>
            </a:endParaRPr>
          </a:p>
        </p:txBody>
      </p:sp>
      <p:sp>
        <p:nvSpPr>
          <p:cNvPr id="8" name="文本框 7"/>
          <p:cNvSpPr txBox="1"/>
          <p:nvPr/>
        </p:nvSpPr>
        <p:spPr>
          <a:xfrm>
            <a:off x="4476985" y="2420811"/>
            <a:ext cx="5760360" cy="769441"/>
          </a:xfrm>
          <a:prstGeom prst="rect">
            <a:avLst/>
          </a:prstGeom>
          <a:noFill/>
        </p:spPr>
        <p:txBody>
          <a:bodyPr wrap="square" rtlCol="0">
            <a:spAutoFit/>
          </a:bodyPr>
          <a:lstStyle/>
          <a:p>
            <a:pPr algn="dist"/>
            <a:r>
              <a:rPr lang="zh-CN" altLang="en-US" sz="4400" dirty="0">
                <a:solidFill>
                  <a:srgbClr val="1C4885"/>
                </a:solidFill>
                <a:cs typeface="+mn-ea"/>
                <a:sym typeface="+mn-lt"/>
              </a:rPr>
              <a:t>总结与致谢</a:t>
            </a:r>
          </a:p>
        </p:txBody>
      </p:sp>
      <p:cxnSp>
        <p:nvCxnSpPr>
          <p:cNvPr id="9" name="直接连接符 8"/>
          <p:cNvCxnSpPr/>
          <p:nvPr/>
        </p:nvCxnSpPr>
        <p:spPr>
          <a:xfrm>
            <a:off x="4663554" y="3428999"/>
            <a:ext cx="1112406"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4347067" y="3674436"/>
            <a:ext cx="6301758" cy="584775"/>
          </a:xfrm>
          <a:prstGeom prst="rect">
            <a:avLst/>
          </a:prstGeom>
          <a:noFill/>
        </p:spPr>
        <p:txBody>
          <a:bodyPr wrap="square" rtlCol="0">
            <a:spAutoFit/>
          </a:bodyPr>
          <a:lstStyle/>
          <a:p>
            <a:pPr algn="ctr"/>
            <a:r>
              <a:rPr lang="en-US" altLang="zh-CN" sz="1600" dirty="0">
                <a:solidFill>
                  <a:schemeClr val="tx1">
                    <a:lumMod val="85000"/>
                    <a:lumOff val="15000"/>
                  </a:schemeClr>
                </a:solidFill>
                <a:cs typeface="+mn-ea"/>
                <a:sym typeface="+mn-lt"/>
              </a:rPr>
              <a:t>Life was like a box of chocolates, you never know what you’re go to get.</a:t>
            </a:r>
            <a:endParaRPr lang="zh-CN" altLang="en-US" sz="1600" dirty="0">
              <a:solidFill>
                <a:schemeClr val="tx1">
                  <a:lumMod val="85000"/>
                  <a:lumOff val="15000"/>
                </a:schemeClr>
              </a:solidFill>
              <a:cs typeface="+mn-ea"/>
              <a:sym typeface="+mn-lt"/>
            </a:endParaRPr>
          </a:p>
        </p:txBody>
      </p:sp>
    </p:spTree>
    <p:extLst>
      <p:ext uri="{BB962C8B-B14F-4D97-AF65-F5344CB8AC3E}">
        <p14:creationId xmlns:p14="http://schemas.microsoft.com/office/powerpoint/2010/main" val="39610605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1029425" y="1582070"/>
            <a:ext cx="10029449" cy="2132199"/>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ctr" anchorCtr="0" forceAA="0" compatLnSpc="1">
            <a:spAutoFit/>
          </a:bodyPr>
          <a:lstStyle/>
          <a:p>
            <a:pPr algn="ctr">
              <a:spcBef>
                <a:spcPct val="0"/>
              </a:spcBef>
            </a:pPr>
            <a:endParaRPr lang="zh-CN" altLang="en-US" sz="2000">
              <a:solidFill>
                <a:srgbClr val="222B33"/>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rotWithShape="1">
          <a:blip r:embed="rId5" cstate="print">
            <a:extLst>
              <a:ext uri="{BEBA8EAE-BF5A-486C-A8C5-ECC9F3942E4B}">
                <a14:imgProps xmlns:a14="http://schemas.microsoft.com/office/drawing/2010/main">
                  <a14:imgLayer r:embed="rId6">
                    <a14:imgEffect>
                      <a14:brightnessContrast bright="-42000"/>
                    </a14:imgEffect>
                  </a14:imgLayer>
                </a14:imgProps>
              </a:ext>
              <a:ext uri="{28A0092B-C50C-407E-A947-70E740481C1C}">
                <a14:useLocalDpi xmlns:a14="http://schemas.microsoft.com/office/drawing/2010/main" val="0"/>
              </a:ext>
            </a:extLst>
          </a:blip>
          <a:srcRect l="12500" r="12500"/>
          <a:stretch>
            <a:fillRect/>
          </a:stretch>
        </p:blipFill>
        <p:spPr>
          <a:xfrm>
            <a:off x="8944324" y="1601412"/>
            <a:ext cx="2114550" cy="2114550"/>
          </a:xfrm>
          <a:prstGeom prst="rect">
            <a:avLst/>
          </a:prstGeom>
          <a:effectLst>
            <a:outerShdw blurRad="63500" sx="102000" sy="102000" algn="ctr" rotWithShape="0">
              <a:prstClr val="black">
                <a:alpha val="4000"/>
              </a:prstClr>
            </a:outerShdw>
          </a:effectLst>
        </p:spPr>
      </p:pic>
      <p:sp>
        <p:nvSpPr>
          <p:cNvPr id="27" name="PA_矩形 75"/>
          <p:cNvSpPr/>
          <p:nvPr>
            <p:custDataLst>
              <p:tags r:id="rId1"/>
            </p:custDataLst>
          </p:nvPr>
        </p:nvSpPr>
        <p:spPr>
          <a:xfrm>
            <a:off x="1029425" y="1863778"/>
            <a:ext cx="7887141" cy="1532727"/>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zh-CN">
                <a:latin typeface="微软雅黑 Light" panose="020B0502040204020203" pitchFamily="34" charset="-122"/>
                <a:ea typeface="微软雅黑 Light" panose="020B0502040204020203" pitchFamily="34" charset="-122"/>
              </a:rPr>
              <a:t>本文研究了</a:t>
            </a:r>
            <a:r>
              <a:rPr lang="en-US" altLang="zh-CN">
                <a:latin typeface="微软雅黑 Light" panose="020B0502040204020203" pitchFamily="34" charset="-122"/>
                <a:ea typeface="微软雅黑 Light" panose="020B0502040204020203" pitchFamily="34" charset="-122"/>
              </a:rPr>
              <a:t>heyAPP</a:t>
            </a:r>
            <a:r>
              <a:rPr lang="zh-CN" altLang="zh-CN">
                <a:latin typeface="微软雅黑 Light" panose="020B0502040204020203" pitchFamily="34" charset="-122"/>
                <a:ea typeface="微软雅黑 Light" panose="020B0502040204020203" pitchFamily="34" charset="-122"/>
              </a:rPr>
              <a:t>的界面交互和视觉设计策略，以用户心理模型理论为基础，分析了主要页面，并探讨了</a:t>
            </a:r>
            <a:r>
              <a:rPr lang="en-US" altLang="zh-CN">
                <a:latin typeface="微软雅黑 Light" panose="020B0502040204020203" pitchFamily="34" charset="-122"/>
                <a:ea typeface="微软雅黑 Light" panose="020B0502040204020203" pitchFamily="34" charset="-122"/>
              </a:rPr>
              <a:t>hey</a:t>
            </a:r>
            <a:r>
              <a:rPr lang="zh-CN" altLang="zh-CN">
                <a:latin typeface="微软雅黑 Light" panose="020B0502040204020203" pitchFamily="34" charset="-122"/>
                <a:ea typeface="微软雅黑 Light" panose="020B0502040204020203" pitchFamily="34" charset="-122"/>
              </a:rPr>
              <a:t>市场表现和用户行为数据。</a:t>
            </a:r>
            <a:r>
              <a:rPr lang="en-US" altLang="zh-CN">
                <a:latin typeface="微软雅黑 Light" panose="020B0502040204020203" pitchFamily="34" charset="-122"/>
                <a:ea typeface="微软雅黑 Light" panose="020B0502040204020203" pitchFamily="34" charset="-122"/>
              </a:rPr>
              <a:t> heyAPP</a:t>
            </a:r>
            <a:r>
              <a:rPr lang="zh-CN" altLang="zh-CN">
                <a:latin typeface="微软雅黑 Light" panose="020B0502040204020203" pitchFamily="34" charset="-122"/>
                <a:ea typeface="微软雅黑 Light" panose="020B0502040204020203" pitchFamily="34" charset="-122"/>
              </a:rPr>
              <a:t>根据用户心理模型和日常生活经验进行了界面设计，让用户在使用产品时基于自己已有的认知经验，减少了学习和操作成本，提升了产品的易用性和商业价值。</a:t>
            </a:r>
            <a:endParaRPr lang="zh-CN" altLang="en-US" sz="1600" dirty="0">
              <a:solidFill>
                <a:srgbClr val="595959"/>
              </a:solidFill>
              <a:latin typeface="微软雅黑 Light" panose="020B0502040204020203" pitchFamily="34" charset="-122"/>
              <a:ea typeface="微软雅黑 Light" panose="020B0502040204020203" pitchFamily="34" charset="-122"/>
            </a:endParaRPr>
          </a:p>
        </p:txBody>
      </p:sp>
      <p:sp>
        <p:nvSpPr>
          <p:cNvPr id="25" name="矩形 24"/>
          <p:cNvSpPr/>
          <p:nvPr/>
        </p:nvSpPr>
        <p:spPr>
          <a:xfrm>
            <a:off x="8930445" y="1615049"/>
            <a:ext cx="2114550" cy="2118562"/>
          </a:xfrm>
          <a:prstGeom prst="rect">
            <a:avLst/>
          </a:prstGeom>
          <a:solidFill>
            <a:srgbClr val="0270D1">
              <a:alpha val="90000"/>
            </a:srgbClr>
          </a:solidFill>
        </p:spPr>
        <p:txBody>
          <a:bodyPr rot="0" spcFirstLastPara="0" vertOverflow="overflow" horzOverflow="overflow" vert="horz" wrap="square" lIns="91440" tIns="45720" rIns="91440" bIns="45720" numCol="1" spcCol="0" rtlCol="0" fromWordArt="0" anchor="ctr" anchorCtr="0" forceAA="0" compatLnSpc="1">
            <a:spAutoFit/>
          </a:bodyPr>
          <a:lstStyle/>
          <a:p>
            <a:pPr algn="ctr">
              <a:spcBef>
                <a:spcPct val="0"/>
              </a:spcBef>
            </a:pPr>
            <a:endParaRPr lang="zh-CN" altLang="en-US" sz="2000">
              <a:solidFill>
                <a:srgbClr val="222B33"/>
              </a:solidFill>
              <a:latin typeface="微软雅黑" panose="020B0503020204020204" pitchFamily="34" charset="-122"/>
              <a:ea typeface="微软雅黑" panose="020B0503020204020204" pitchFamily="34" charset="-122"/>
            </a:endParaRPr>
          </a:p>
        </p:txBody>
      </p:sp>
      <p:grpSp>
        <p:nvGrpSpPr>
          <p:cNvPr id="3" name="组合 13"/>
          <p:cNvGrpSpPr/>
          <p:nvPr/>
        </p:nvGrpSpPr>
        <p:grpSpPr>
          <a:xfrm>
            <a:off x="4822642" y="609986"/>
            <a:ext cx="2546715" cy="633187"/>
            <a:chOff x="4829977" y="638561"/>
            <a:chExt cx="2546715" cy="633187"/>
          </a:xfrm>
        </p:grpSpPr>
        <p:sp>
          <p:nvSpPr>
            <p:cNvPr id="30" name="矩形 29"/>
            <p:cNvSpPr/>
            <p:nvPr/>
          </p:nvSpPr>
          <p:spPr>
            <a:xfrm>
              <a:off x="5096716" y="638561"/>
              <a:ext cx="1998569" cy="633187"/>
            </a:xfrm>
            <a:prstGeom prst="rect">
              <a:avLst/>
            </a:prstGeom>
          </p:spPr>
          <p:txBody>
            <a:bodyPr wrap="square">
              <a:spAutoFit/>
            </a:bodyPr>
            <a:lstStyle/>
            <a:p>
              <a:pPr algn="ctr">
                <a:lnSpc>
                  <a:spcPct val="120000"/>
                </a:lnSpc>
                <a:spcBef>
                  <a:spcPct val="0"/>
                </a:spcBef>
              </a:pPr>
              <a:r>
                <a:rPr lang="zh-CN" altLang="en-US" sz="3200" dirty="0">
                  <a:solidFill>
                    <a:srgbClr val="0270D1"/>
                  </a:solidFill>
                  <a:latin typeface="微软雅黑" panose="020B0503020204020204" pitchFamily="34" charset="-122"/>
                  <a:ea typeface="微软雅黑" panose="020B0503020204020204" pitchFamily="34" charset="-122"/>
                </a:rPr>
                <a:t>结论</a:t>
              </a:r>
            </a:p>
          </p:txBody>
        </p:sp>
        <p:cxnSp>
          <p:nvCxnSpPr>
            <p:cNvPr id="28" name="直接连接符 27"/>
            <p:cNvCxnSpPr/>
            <p:nvPr/>
          </p:nvCxnSpPr>
          <p:spPr>
            <a:xfrm>
              <a:off x="7017442" y="977458"/>
              <a:ext cx="359250" cy="0"/>
            </a:xfrm>
            <a:prstGeom prst="line">
              <a:avLst/>
            </a:prstGeom>
            <a:ln w="19050">
              <a:solidFill>
                <a:srgbClr val="0270D1"/>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4829977" y="977458"/>
              <a:ext cx="359250" cy="0"/>
            </a:xfrm>
            <a:prstGeom prst="line">
              <a:avLst/>
            </a:prstGeom>
            <a:ln w="19050">
              <a:solidFill>
                <a:srgbClr val="0270D1"/>
              </a:solidFill>
            </a:ln>
          </p:spPr>
          <p:style>
            <a:lnRef idx="1">
              <a:schemeClr val="accent1"/>
            </a:lnRef>
            <a:fillRef idx="0">
              <a:schemeClr val="accent1"/>
            </a:fillRef>
            <a:effectRef idx="0">
              <a:schemeClr val="accent1"/>
            </a:effectRef>
            <a:fontRef idx="minor">
              <a:schemeClr val="tx1"/>
            </a:fontRef>
          </p:style>
        </p:cxnSp>
      </p:grpSp>
      <p:sp>
        <p:nvSpPr>
          <p:cNvPr id="20" name="AutoShape 4"/>
          <p:cNvSpPr/>
          <p:nvPr/>
        </p:nvSpPr>
        <p:spPr bwMode="auto">
          <a:xfrm>
            <a:off x="9535735" y="2182307"/>
            <a:ext cx="931728" cy="93172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7428" y="17466"/>
                </a:moveTo>
                <a:cubicBezTo>
                  <a:pt x="16669" y="16923"/>
                  <a:pt x="15846" y="16465"/>
                  <a:pt x="14963" y="16121"/>
                </a:cubicBezTo>
                <a:cubicBezTo>
                  <a:pt x="15595" y="14609"/>
                  <a:pt x="15967" y="12928"/>
                  <a:pt x="16010" y="11148"/>
                </a:cubicBezTo>
                <a:lnTo>
                  <a:pt x="20188" y="11148"/>
                </a:lnTo>
                <a:cubicBezTo>
                  <a:pt x="20097" y="13612"/>
                  <a:pt x="19065" y="15838"/>
                  <a:pt x="17428" y="17466"/>
                </a:cubicBezTo>
                <a:moveTo>
                  <a:pt x="1411" y="11148"/>
                </a:moveTo>
                <a:lnTo>
                  <a:pt x="5589" y="11148"/>
                </a:lnTo>
                <a:cubicBezTo>
                  <a:pt x="5632" y="12928"/>
                  <a:pt x="6004" y="14609"/>
                  <a:pt x="6636" y="16121"/>
                </a:cubicBezTo>
                <a:cubicBezTo>
                  <a:pt x="5753" y="16465"/>
                  <a:pt x="4931" y="16923"/>
                  <a:pt x="4171" y="17466"/>
                </a:cubicBezTo>
                <a:cubicBezTo>
                  <a:pt x="2534" y="15838"/>
                  <a:pt x="1502" y="13612"/>
                  <a:pt x="1411" y="11148"/>
                </a:cubicBezTo>
                <a:moveTo>
                  <a:pt x="3785" y="4553"/>
                </a:moveTo>
                <a:cubicBezTo>
                  <a:pt x="4579" y="5170"/>
                  <a:pt x="5448" y="5691"/>
                  <a:pt x="6388" y="6084"/>
                </a:cubicBezTo>
                <a:cubicBezTo>
                  <a:pt x="5901" y="7433"/>
                  <a:pt x="5627" y="8908"/>
                  <a:pt x="5589" y="10451"/>
                </a:cubicBezTo>
                <a:lnTo>
                  <a:pt x="1411" y="10451"/>
                </a:lnTo>
                <a:cubicBezTo>
                  <a:pt x="1494" y="8190"/>
                  <a:pt x="2376" y="6135"/>
                  <a:pt x="3785" y="4553"/>
                </a:cubicBezTo>
                <a:moveTo>
                  <a:pt x="11148" y="10451"/>
                </a:moveTo>
                <a:lnTo>
                  <a:pt x="11148" y="6950"/>
                </a:lnTo>
                <a:cubicBezTo>
                  <a:pt x="12339" y="6913"/>
                  <a:pt x="13484" y="6696"/>
                  <a:pt x="14558" y="6324"/>
                </a:cubicBezTo>
                <a:cubicBezTo>
                  <a:pt x="15018" y="7598"/>
                  <a:pt x="15276" y="8992"/>
                  <a:pt x="15314" y="10451"/>
                </a:cubicBezTo>
                <a:cubicBezTo>
                  <a:pt x="15314" y="10451"/>
                  <a:pt x="11148" y="10451"/>
                  <a:pt x="11148" y="10451"/>
                </a:cubicBezTo>
                <a:close/>
                <a:moveTo>
                  <a:pt x="14311" y="15882"/>
                </a:moveTo>
                <a:cubicBezTo>
                  <a:pt x="13309" y="15559"/>
                  <a:pt x="12247" y="15380"/>
                  <a:pt x="11148" y="15346"/>
                </a:cubicBezTo>
                <a:lnTo>
                  <a:pt x="11148" y="11148"/>
                </a:lnTo>
                <a:lnTo>
                  <a:pt x="15314" y="11148"/>
                </a:lnTo>
                <a:cubicBezTo>
                  <a:pt x="15270" y="12844"/>
                  <a:pt x="14914" y="14445"/>
                  <a:pt x="14311" y="15882"/>
                </a:cubicBezTo>
                <a:moveTo>
                  <a:pt x="14683" y="16757"/>
                </a:moveTo>
                <a:cubicBezTo>
                  <a:pt x="15476" y="17063"/>
                  <a:pt x="16218" y="17466"/>
                  <a:pt x="16904" y="17941"/>
                </a:cubicBezTo>
                <a:cubicBezTo>
                  <a:pt x="15632" y="19031"/>
                  <a:pt x="14067" y="19781"/>
                  <a:pt x="12344" y="20068"/>
                </a:cubicBezTo>
                <a:cubicBezTo>
                  <a:pt x="13280" y="19136"/>
                  <a:pt x="14076" y="18017"/>
                  <a:pt x="14683" y="16757"/>
                </a:cubicBezTo>
                <a:moveTo>
                  <a:pt x="11148" y="20188"/>
                </a:moveTo>
                <a:lnTo>
                  <a:pt x="11148" y="16043"/>
                </a:lnTo>
                <a:cubicBezTo>
                  <a:pt x="12146" y="16075"/>
                  <a:pt x="13113" y="16231"/>
                  <a:pt x="14025" y="16516"/>
                </a:cubicBezTo>
                <a:cubicBezTo>
                  <a:pt x="13314" y="17970"/>
                  <a:pt x="12343" y="19223"/>
                  <a:pt x="11185" y="20186"/>
                </a:cubicBezTo>
                <a:cubicBezTo>
                  <a:pt x="11185" y="20186"/>
                  <a:pt x="11148" y="20188"/>
                  <a:pt x="11148" y="20188"/>
                </a:cubicBezTo>
                <a:close/>
                <a:moveTo>
                  <a:pt x="9255" y="20068"/>
                </a:moveTo>
                <a:cubicBezTo>
                  <a:pt x="7532" y="19781"/>
                  <a:pt x="5967" y="19031"/>
                  <a:pt x="4695" y="17941"/>
                </a:cubicBezTo>
                <a:cubicBezTo>
                  <a:pt x="5381" y="17466"/>
                  <a:pt x="6123" y="17063"/>
                  <a:pt x="6916" y="16757"/>
                </a:cubicBezTo>
                <a:cubicBezTo>
                  <a:pt x="7523" y="18017"/>
                  <a:pt x="8319" y="19136"/>
                  <a:pt x="9255" y="20068"/>
                </a:cubicBezTo>
                <a:moveTo>
                  <a:pt x="10451" y="11148"/>
                </a:moveTo>
                <a:lnTo>
                  <a:pt x="10451" y="15346"/>
                </a:lnTo>
                <a:cubicBezTo>
                  <a:pt x="9352" y="15380"/>
                  <a:pt x="8290" y="15559"/>
                  <a:pt x="7288" y="15882"/>
                </a:cubicBezTo>
                <a:cubicBezTo>
                  <a:pt x="6685" y="14445"/>
                  <a:pt x="6329" y="12844"/>
                  <a:pt x="6285" y="11148"/>
                </a:cubicBezTo>
                <a:cubicBezTo>
                  <a:pt x="6285" y="11148"/>
                  <a:pt x="10451" y="11148"/>
                  <a:pt x="10451" y="11148"/>
                </a:cubicBezTo>
                <a:close/>
                <a:moveTo>
                  <a:pt x="7041" y="6324"/>
                </a:moveTo>
                <a:cubicBezTo>
                  <a:pt x="8115" y="6696"/>
                  <a:pt x="9260" y="6913"/>
                  <a:pt x="10451" y="6950"/>
                </a:cubicBezTo>
                <a:lnTo>
                  <a:pt x="10451" y="10451"/>
                </a:lnTo>
                <a:lnTo>
                  <a:pt x="6285" y="10451"/>
                </a:lnTo>
                <a:cubicBezTo>
                  <a:pt x="6324" y="8992"/>
                  <a:pt x="6581" y="7598"/>
                  <a:pt x="7041" y="6324"/>
                </a:cubicBezTo>
                <a:moveTo>
                  <a:pt x="6651" y="5442"/>
                </a:moveTo>
                <a:cubicBezTo>
                  <a:pt x="5790" y="5084"/>
                  <a:pt x="4993" y="4609"/>
                  <a:pt x="4263" y="4050"/>
                </a:cubicBezTo>
                <a:cubicBezTo>
                  <a:pt x="5606" y="2749"/>
                  <a:pt x="7332" y="1851"/>
                  <a:pt x="9255" y="1531"/>
                </a:cubicBezTo>
                <a:cubicBezTo>
                  <a:pt x="8175" y="2610"/>
                  <a:pt x="7286" y="3939"/>
                  <a:pt x="6651" y="5442"/>
                </a:cubicBezTo>
                <a:moveTo>
                  <a:pt x="10451" y="1411"/>
                </a:moveTo>
                <a:lnTo>
                  <a:pt x="10451" y="6253"/>
                </a:lnTo>
                <a:cubicBezTo>
                  <a:pt x="9352" y="6217"/>
                  <a:pt x="8296" y="6021"/>
                  <a:pt x="7303" y="5681"/>
                </a:cubicBezTo>
                <a:cubicBezTo>
                  <a:pt x="8029" y="3972"/>
                  <a:pt x="9101" y="2507"/>
                  <a:pt x="10415" y="1413"/>
                </a:cubicBezTo>
                <a:cubicBezTo>
                  <a:pt x="10427" y="1412"/>
                  <a:pt x="10439" y="1411"/>
                  <a:pt x="10451" y="1411"/>
                </a:cubicBezTo>
                <a:moveTo>
                  <a:pt x="12344" y="1531"/>
                </a:moveTo>
                <a:cubicBezTo>
                  <a:pt x="14267" y="1851"/>
                  <a:pt x="15993" y="2749"/>
                  <a:pt x="17336" y="4050"/>
                </a:cubicBezTo>
                <a:cubicBezTo>
                  <a:pt x="16606" y="4609"/>
                  <a:pt x="15809" y="5084"/>
                  <a:pt x="14948" y="5442"/>
                </a:cubicBezTo>
                <a:cubicBezTo>
                  <a:pt x="14313" y="3939"/>
                  <a:pt x="13424" y="2610"/>
                  <a:pt x="12344" y="1531"/>
                </a:cubicBezTo>
                <a:moveTo>
                  <a:pt x="11184" y="1413"/>
                </a:moveTo>
                <a:cubicBezTo>
                  <a:pt x="12498" y="2507"/>
                  <a:pt x="13570" y="3972"/>
                  <a:pt x="14296" y="5681"/>
                </a:cubicBezTo>
                <a:cubicBezTo>
                  <a:pt x="13303" y="6021"/>
                  <a:pt x="12247" y="6217"/>
                  <a:pt x="11148" y="6253"/>
                </a:cubicBezTo>
                <a:lnTo>
                  <a:pt x="11148" y="1411"/>
                </a:lnTo>
                <a:cubicBezTo>
                  <a:pt x="11160" y="1411"/>
                  <a:pt x="11172" y="1412"/>
                  <a:pt x="11184" y="1413"/>
                </a:cubicBezTo>
                <a:moveTo>
                  <a:pt x="10414" y="20186"/>
                </a:moveTo>
                <a:cubicBezTo>
                  <a:pt x="9256" y="19223"/>
                  <a:pt x="8285" y="17970"/>
                  <a:pt x="7574" y="16516"/>
                </a:cubicBezTo>
                <a:cubicBezTo>
                  <a:pt x="8486" y="16231"/>
                  <a:pt x="9453" y="16075"/>
                  <a:pt x="10451" y="16043"/>
                </a:cubicBezTo>
                <a:lnTo>
                  <a:pt x="10451" y="20188"/>
                </a:lnTo>
                <a:cubicBezTo>
                  <a:pt x="10451" y="20188"/>
                  <a:pt x="10414" y="20186"/>
                  <a:pt x="10414" y="20186"/>
                </a:cubicBezTo>
                <a:close/>
                <a:moveTo>
                  <a:pt x="20188" y="10451"/>
                </a:moveTo>
                <a:lnTo>
                  <a:pt x="16010" y="10451"/>
                </a:lnTo>
                <a:cubicBezTo>
                  <a:pt x="15972" y="8908"/>
                  <a:pt x="15698" y="7433"/>
                  <a:pt x="15211" y="6084"/>
                </a:cubicBezTo>
                <a:cubicBezTo>
                  <a:pt x="16151" y="5691"/>
                  <a:pt x="17020" y="5170"/>
                  <a:pt x="17814" y="4553"/>
                </a:cubicBezTo>
                <a:cubicBezTo>
                  <a:pt x="19223" y="6135"/>
                  <a:pt x="20105" y="8190"/>
                  <a:pt x="20188" y="10451"/>
                </a:cubicBezTo>
                <a:moveTo>
                  <a:pt x="10800" y="0"/>
                </a:moveTo>
                <a:cubicBezTo>
                  <a:pt x="4835" y="0"/>
                  <a:pt x="0" y="4835"/>
                  <a:pt x="0" y="10800"/>
                </a:cubicBezTo>
                <a:cubicBezTo>
                  <a:pt x="0" y="16764"/>
                  <a:pt x="4835" y="21600"/>
                  <a:pt x="10800" y="21600"/>
                </a:cubicBezTo>
                <a:cubicBezTo>
                  <a:pt x="16764" y="21600"/>
                  <a:pt x="21600" y="16764"/>
                  <a:pt x="21600" y="10800"/>
                </a:cubicBezTo>
                <a:cubicBezTo>
                  <a:pt x="21600" y="4835"/>
                  <a:pt x="16764" y="0"/>
                  <a:pt x="10800" y="0"/>
                </a:cubicBezTo>
              </a:path>
            </a:pathLst>
          </a:custGeom>
          <a:solidFill>
            <a:srgbClr val="FFFFFF"/>
          </a:solidFill>
          <a:ln>
            <a:noFill/>
          </a:ln>
          <a:effectLst/>
        </p:spPr>
        <p:txBody>
          <a:bodyPr lIns="19050" tIns="19050" rIns="19050" bIns="1905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6" name="文本框 5"/>
          <p:cNvSpPr txBox="1"/>
          <p:nvPr/>
        </p:nvSpPr>
        <p:spPr>
          <a:xfrm>
            <a:off x="1380710" y="2747816"/>
            <a:ext cx="309880" cy="368300"/>
          </a:xfrm>
          <a:prstGeom prst="rect">
            <a:avLst/>
          </a:prstGeom>
          <a:noFill/>
        </p:spPr>
        <p:txBody>
          <a:bodyPr wrap="none" rtlCol="0">
            <a:spAutoFit/>
          </a:bodyPr>
          <a:lstStyle/>
          <a:p>
            <a:endParaRPr lang="zh-CN" altLang="en-US"/>
          </a:p>
        </p:txBody>
      </p:sp>
      <p:sp>
        <p:nvSpPr>
          <p:cNvPr id="7" name="文本框 6"/>
          <p:cNvSpPr txBox="1"/>
          <p:nvPr/>
        </p:nvSpPr>
        <p:spPr>
          <a:xfrm>
            <a:off x="1507710" y="2874816"/>
            <a:ext cx="309880" cy="368300"/>
          </a:xfrm>
          <a:prstGeom prst="rect">
            <a:avLst/>
          </a:prstGeom>
          <a:noFill/>
        </p:spPr>
        <p:txBody>
          <a:bodyPr wrap="none" rtlCol="0">
            <a:spAutoFit/>
          </a:bodyPr>
          <a:lstStyle/>
          <a:p>
            <a:endParaRPr lang="zh-CN" altLang="en-US"/>
          </a:p>
        </p:txBody>
      </p:sp>
      <p:sp>
        <p:nvSpPr>
          <p:cNvPr id="10" name="矩形 9">
            <a:extLst>
              <a:ext uri="{FF2B5EF4-FFF2-40B4-BE49-F238E27FC236}">
                <a16:creationId xmlns:a16="http://schemas.microsoft.com/office/drawing/2014/main" id="{96EE08BB-C2DA-C187-800E-5970BE087145}"/>
              </a:ext>
            </a:extLst>
          </p:cNvPr>
          <p:cNvSpPr/>
          <p:nvPr/>
        </p:nvSpPr>
        <p:spPr>
          <a:xfrm>
            <a:off x="1074089" y="4222114"/>
            <a:ext cx="10029449" cy="2132199"/>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ctr" anchorCtr="0" forceAA="0" compatLnSpc="1">
            <a:spAutoFit/>
          </a:bodyPr>
          <a:lstStyle/>
          <a:p>
            <a:pPr algn="ctr">
              <a:spcBef>
                <a:spcPct val="0"/>
              </a:spcBef>
            </a:pPr>
            <a:endParaRPr lang="zh-CN" altLang="en-US" sz="2000">
              <a:solidFill>
                <a:srgbClr val="222B33"/>
              </a:solidFill>
              <a:latin typeface="微软雅黑" panose="020B0503020204020204" pitchFamily="34" charset="-122"/>
              <a:ea typeface="微软雅黑" panose="020B0503020204020204" pitchFamily="34" charset="-122"/>
            </a:endParaRPr>
          </a:p>
        </p:txBody>
      </p:sp>
      <p:pic>
        <p:nvPicPr>
          <p:cNvPr id="12" name="图片 11">
            <a:extLst>
              <a:ext uri="{FF2B5EF4-FFF2-40B4-BE49-F238E27FC236}">
                <a16:creationId xmlns:a16="http://schemas.microsoft.com/office/drawing/2014/main" id="{A8B7C679-A6CC-98DD-7E5B-76AC4FD3F7FF}"/>
              </a:ext>
            </a:extLst>
          </p:cNvPr>
          <p:cNvPicPr>
            <a:picLocks noChangeAspect="1"/>
          </p:cNvPicPr>
          <p:nvPr/>
        </p:nvPicPr>
        <p:blipFill rotWithShape="1">
          <a:blip r:embed="rId5" cstate="print">
            <a:extLst>
              <a:ext uri="{BEBA8EAE-BF5A-486C-A8C5-ECC9F3942E4B}">
                <a14:imgProps xmlns:a14="http://schemas.microsoft.com/office/drawing/2010/main">
                  <a14:imgLayer r:embed="rId6">
                    <a14:imgEffect>
                      <a14:brightnessContrast bright="-42000"/>
                    </a14:imgEffect>
                  </a14:imgLayer>
                </a14:imgProps>
              </a:ext>
              <a:ext uri="{28A0092B-C50C-407E-A947-70E740481C1C}">
                <a14:useLocalDpi xmlns:a14="http://schemas.microsoft.com/office/drawing/2010/main" val="0"/>
              </a:ext>
            </a:extLst>
          </a:blip>
          <a:srcRect l="12500" r="12500"/>
          <a:stretch>
            <a:fillRect/>
          </a:stretch>
        </p:blipFill>
        <p:spPr>
          <a:xfrm>
            <a:off x="1122508" y="4230938"/>
            <a:ext cx="2114550" cy="2114550"/>
          </a:xfrm>
          <a:prstGeom prst="rect">
            <a:avLst/>
          </a:prstGeom>
          <a:effectLst>
            <a:outerShdw blurRad="63500" sx="102000" sy="102000" algn="ctr" rotWithShape="0">
              <a:prstClr val="black">
                <a:alpha val="4000"/>
              </a:prstClr>
            </a:outerShdw>
          </a:effectLst>
        </p:spPr>
      </p:pic>
      <p:sp>
        <p:nvSpPr>
          <p:cNvPr id="13" name="PA_矩形 75">
            <a:extLst>
              <a:ext uri="{FF2B5EF4-FFF2-40B4-BE49-F238E27FC236}">
                <a16:creationId xmlns:a16="http://schemas.microsoft.com/office/drawing/2014/main" id="{0A23C47F-5074-4A8B-4FCC-AEF69DD29A44}"/>
              </a:ext>
            </a:extLst>
          </p:cNvPr>
          <p:cNvSpPr/>
          <p:nvPr>
            <p:custDataLst>
              <p:tags r:id="rId2"/>
            </p:custDataLst>
          </p:nvPr>
        </p:nvSpPr>
        <p:spPr>
          <a:xfrm>
            <a:off x="3319395" y="4613802"/>
            <a:ext cx="7945684" cy="1548116"/>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304800">
              <a:lnSpc>
                <a:spcPts val="2300"/>
              </a:lnSpc>
            </a:pPr>
            <a:r>
              <a:rPr lang="en-US" altLang="zh-CN">
                <a:latin typeface="微软雅黑 Light" panose="020B0502040204020203" pitchFamily="34" charset="-122"/>
                <a:ea typeface="微软雅黑 Light" panose="020B0502040204020203" pitchFamily="34" charset="-122"/>
              </a:rPr>
              <a:t>hey</a:t>
            </a:r>
            <a:r>
              <a:rPr lang="zh-CN" altLang="zh-CN">
                <a:latin typeface="微软雅黑 Light" panose="020B0502040204020203" pitchFamily="34" charset="-122"/>
                <a:ea typeface="微软雅黑 Light" panose="020B0502040204020203" pitchFamily="34" charset="-122"/>
              </a:rPr>
              <a:t>一直保持着简单易懂的界面设计，在“循规蹈矩”中进行创新设计，提升了产品的体验价值。通过合理的信息组织和视觉表现，</a:t>
            </a:r>
            <a:r>
              <a:rPr lang="en-US" altLang="zh-CN">
                <a:latin typeface="微软雅黑 Light" panose="020B0502040204020203" pitchFamily="34" charset="-122"/>
                <a:ea typeface="微软雅黑 Light" panose="020B0502040204020203" pitchFamily="34" charset="-122"/>
              </a:rPr>
              <a:t>hey</a:t>
            </a:r>
            <a:r>
              <a:rPr lang="zh-CN" altLang="zh-CN">
                <a:latin typeface="微软雅黑 Light" panose="020B0502040204020203" pitchFamily="34" charset="-122"/>
                <a:ea typeface="微软雅黑 Light" panose="020B0502040204020203" pitchFamily="34" charset="-122"/>
              </a:rPr>
              <a:t>高效地向用户传递多重信息，不断为用户带来良好的使用体验。在这个过程中我学会了与团队的每个人的相处方式，也认识到了随着社会的进步大家的物质水平也逐渐提高，每个人都有了不同的追求。我相信未来会越来越好。</a:t>
            </a:r>
            <a:endParaRPr lang="zh-CN" altLang="zh-CN" sz="1600" kern="100" dirty="0">
              <a:effectLst/>
              <a:latin typeface="微软雅黑 Light" panose="020B0502040204020203" pitchFamily="34" charset="-122"/>
              <a:ea typeface="微软雅黑 Light" panose="020B0502040204020203" pitchFamily="34" charset="-122"/>
            </a:endParaRPr>
          </a:p>
        </p:txBody>
      </p:sp>
      <p:sp>
        <p:nvSpPr>
          <p:cNvPr id="14" name="矩形 13">
            <a:extLst>
              <a:ext uri="{FF2B5EF4-FFF2-40B4-BE49-F238E27FC236}">
                <a16:creationId xmlns:a16="http://schemas.microsoft.com/office/drawing/2014/main" id="{AE0D2E55-F468-5000-2F69-311ACA362543}"/>
              </a:ext>
            </a:extLst>
          </p:cNvPr>
          <p:cNvSpPr/>
          <p:nvPr/>
        </p:nvSpPr>
        <p:spPr>
          <a:xfrm>
            <a:off x="1099179" y="4216649"/>
            <a:ext cx="2114550" cy="2118562"/>
          </a:xfrm>
          <a:prstGeom prst="rect">
            <a:avLst/>
          </a:prstGeom>
          <a:solidFill>
            <a:srgbClr val="0270D1">
              <a:alpha val="90000"/>
            </a:srgbClr>
          </a:solidFill>
        </p:spPr>
        <p:txBody>
          <a:bodyPr rot="0" spcFirstLastPara="0" vertOverflow="overflow" horzOverflow="overflow" vert="horz" wrap="square" lIns="91440" tIns="45720" rIns="91440" bIns="45720" numCol="1" spcCol="0" rtlCol="0" fromWordArt="0" anchor="ctr" anchorCtr="0" forceAA="0" compatLnSpc="1">
            <a:spAutoFit/>
          </a:bodyPr>
          <a:lstStyle/>
          <a:p>
            <a:pPr algn="ctr">
              <a:spcBef>
                <a:spcPct val="0"/>
              </a:spcBef>
            </a:pPr>
            <a:endParaRPr lang="zh-CN" altLang="en-US" sz="2000">
              <a:solidFill>
                <a:srgbClr val="222B33"/>
              </a:solidFill>
              <a:latin typeface="微软雅黑" panose="020B0503020204020204" pitchFamily="34" charset="-122"/>
              <a:ea typeface="微软雅黑" panose="020B0503020204020204" pitchFamily="34" charset="-122"/>
            </a:endParaRPr>
          </a:p>
        </p:txBody>
      </p:sp>
      <p:sp>
        <p:nvSpPr>
          <p:cNvPr id="15" name="AutoShape 4">
            <a:extLst>
              <a:ext uri="{FF2B5EF4-FFF2-40B4-BE49-F238E27FC236}">
                <a16:creationId xmlns:a16="http://schemas.microsoft.com/office/drawing/2014/main" id="{17F723A6-755C-F955-D7B6-7EFA827C19E6}"/>
              </a:ext>
            </a:extLst>
          </p:cNvPr>
          <p:cNvSpPr/>
          <p:nvPr/>
        </p:nvSpPr>
        <p:spPr bwMode="auto">
          <a:xfrm>
            <a:off x="1690590" y="4794998"/>
            <a:ext cx="931728" cy="93172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7428" y="17466"/>
                </a:moveTo>
                <a:cubicBezTo>
                  <a:pt x="16669" y="16923"/>
                  <a:pt x="15846" y="16465"/>
                  <a:pt x="14963" y="16121"/>
                </a:cubicBezTo>
                <a:cubicBezTo>
                  <a:pt x="15595" y="14609"/>
                  <a:pt x="15967" y="12928"/>
                  <a:pt x="16010" y="11148"/>
                </a:cubicBezTo>
                <a:lnTo>
                  <a:pt x="20188" y="11148"/>
                </a:lnTo>
                <a:cubicBezTo>
                  <a:pt x="20097" y="13612"/>
                  <a:pt x="19065" y="15838"/>
                  <a:pt x="17428" y="17466"/>
                </a:cubicBezTo>
                <a:moveTo>
                  <a:pt x="1411" y="11148"/>
                </a:moveTo>
                <a:lnTo>
                  <a:pt x="5589" y="11148"/>
                </a:lnTo>
                <a:cubicBezTo>
                  <a:pt x="5632" y="12928"/>
                  <a:pt x="6004" y="14609"/>
                  <a:pt x="6636" y="16121"/>
                </a:cubicBezTo>
                <a:cubicBezTo>
                  <a:pt x="5753" y="16465"/>
                  <a:pt x="4931" y="16923"/>
                  <a:pt x="4171" y="17466"/>
                </a:cubicBezTo>
                <a:cubicBezTo>
                  <a:pt x="2534" y="15838"/>
                  <a:pt x="1502" y="13612"/>
                  <a:pt x="1411" y="11148"/>
                </a:cubicBezTo>
                <a:moveTo>
                  <a:pt x="3785" y="4553"/>
                </a:moveTo>
                <a:cubicBezTo>
                  <a:pt x="4579" y="5170"/>
                  <a:pt x="5448" y="5691"/>
                  <a:pt x="6388" y="6084"/>
                </a:cubicBezTo>
                <a:cubicBezTo>
                  <a:pt x="5901" y="7433"/>
                  <a:pt x="5627" y="8908"/>
                  <a:pt x="5589" y="10451"/>
                </a:cubicBezTo>
                <a:lnTo>
                  <a:pt x="1411" y="10451"/>
                </a:lnTo>
                <a:cubicBezTo>
                  <a:pt x="1494" y="8190"/>
                  <a:pt x="2376" y="6135"/>
                  <a:pt x="3785" y="4553"/>
                </a:cubicBezTo>
                <a:moveTo>
                  <a:pt x="11148" y="10451"/>
                </a:moveTo>
                <a:lnTo>
                  <a:pt x="11148" y="6950"/>
                </a:lnTo>
                <a:cubicBezTo>
                  <a:pt x="12339" y="6913"/>
                  <a:pt x="13484" y="6696"/>
                  <a:pt x="14558" y="6324"/>
                </a:cubicBezTo>
                <a:cubicBezTo>
                  <a:pt x="15018" y="7598"/>
                  <a:pt x="15276" y="8992"/>
                  <a:pt x="15314" y="10451"/>
                </a:cubicBezTo>
                <a:cubicBezTo>
                  <a:pt x="15314" y="10451"/>
                  <a:pt x="11148" y="10451"/>
                  <a:pt x="11148" y="10451"/>
                </a:cubicBezTo>
                <a:close/>
                <a:moveTo>
                  <a:pt x="14311" y="15882"/>
                </a:moveTo>
                <a:cubicBezTo>
                  <a:pt x="13309" y="15559"/>
                  <a:pt x="12247" y="15380"/>
                  <a:pt x="11148" y="15346"/>
                </a:cubicBezTo>
                <a:lnTo>
                  <a:pt x="11148" y="11148"/>
                </a:lnTo>
                <a:lnTo>
                  <a:pt x="15314" y="11148"/>
                </a:lnTo>
                <a:cubicBezTo>
                  <a:pt x="15270" y="12844"/>
                  <a:pt x="14914" y="14445"/>
                  <a:pt x="14311" y="15882"/>
                </a:cubicBezTo>
                <a:moveTo>
                  <a:pt x="14683" y="16757"/>
                </a:moveTo>
                <a:cubicBezTo>
                  <a:pt x="15476" y="17063"/>
                  <a:pt x="16218" y="17466"/>
                  <a:pt x="16904" y="17941"/>
                </a:cubicBezTo>
                <a:cubicBezTo>
                  <a:pt x="15632" y="19031"/>
                  <a:pt x="14067" y="19781"/>
                  <a:pt x="12344" y="20068"/>
                </a:cubicBezTo>
                <a:cubicBezTo>
                  <a:pt x="13280" y="19136"/>
                  <a:pt x="14076" y="18017"/>
                  <a:pt x="14683" y="16757"/>
                </a:cubicBezTo>
                <a:moveTo>
                  <a:pt x="11148" y="20188"/>
                </a:moveTo>
                <a:lnTo>
                  <a:pt x="11148" y="16043"/>
                </a:lnTo>
                <a:cubicBezTo>
                  <a:pt x="12146" y="16075"/>
                  <a:pt x="13113" y="16231"/>
                  <a:pt x="14025" y="16516"/>
                </a:cubicBezTo>
                <a:cubicBezTo>
                  <a:pt x="13314" y="17970"/>
                  <a:pt x="12343" y="19223"/>
                  <a:pt x="11185" y="20186"/>
                </a:cubicBezTo>
                <a:cubicBezTo>
                  <a:pt x="11185" y="20186"/>
                  <a:pt x="11148" y="20188"/>
                  <a:pt x="11148" y="20188"/>
                </a:cubicBezTo>
                <a:close/>
                <a:moveTo>
                  <a:pt x="9255" y="20068"/>
                </a:moveTo>
                <a:cubicBezTo>
                  <a:pt x="7532" y="19781"/>
                  <a:pt x="5967" y="19031"/>
                  <a:pt x="4695" y="17941"/>
                </a:cubicBezTo>
                <a:cubicBezTo>
                  <a:pt x="5381" y="17466"/>
                  <a:pt x="6123" y="17063"/>
                  <a:pt x="6916" y="16757"/>
                </a:cubicBezTo>
                <a:cubicBezTo>
                  <a:pt x="7523" y="18017"/>
                  <a:pt x="8319" y="19136"/>
                  <a:pt x="9255" y="20068"/>
                </a:cubicBezTo>
                <a:moveTo>
                  <a:pt x="10451" y="11148"/>
                </a:moveTo>
                <a:lnTo>
                  <a:pt x="10451" y="15346"/>
                </a:lnTo>
                <a:cubicBezTo>
                  <a:pt x="9352" y="15380"/>
                  <a:pt x="8290" y="15559"/>
                  <a:pt x="7288" y="15882"/>
                </a:cubicBezTo>
                <a:cubicBezTo>
                  <a:pt x="6685" y="14445"/>
                  <a:pt x="6329" y="12844"/>
                  <a:pt x="6285" y="11148"/>
                </a:cubicBezTo>
                <a:cubicBezTo>
                  <a:pt x="6285" y="11148"/>
                  <a:pt x="10451" y="11148"/>
                  <a:pt x="10451" y="11148"/>
                </a:cubicBezTo>
                <a:close/>
                <a:moveTo>
                  <a:pt x="7041" y="6324"/>
                </a:moveTo>
                <a:cubicBezTo>
                  <a:pt x="8115" y="6696"/>
                  <a:pt x="9260" y="6913"/>
                  <a:pt x="10451" y="6950"/>
                </a:cubicBezTo>
                <a:lnTo>
                  <a:pt x="10451" y="10451"/>
                </a:lnTo>
                <a:lnTo>
                  <a:pt x="6285" y="10451"/>
                </a:lnTo>
                <a:cubicBezTo>
                  <a:pt x="6324" y="8992"/>
                  <a:pt x="6581" y="7598"/>
                  <a:pt x="7041" y="6324"/>
                </a:cubicBezTo>
                <a:moveTo>
                  <a:pt x="6651" y="5442"/>
                </a:moveTo>
                <a:cubicBezTo>
                  <a:pt x="5790" y="5084"/>
                  <a:pt x="4993" y="4609"/>
                  <a:pt x="4263" y="4050"/>
                </a:cubicBezTo>
                <a:cubicBezTo>
                  <a:pt x="5606" y="2749"/>
                  <a:pt x="7332" y="1851"/>
                  <a:pt x="9255" y="1531"/>
                </a:cubicBezTo>
                <a:cubicBezTo>
                  <a:pt x="8175" y="2610"/>
                  <a:pt x="7286" y="3939"/>
                  <a:pt x="6651" y="5442"/>
                </a:cubicBezTo>
                <a:moveTo>
                  <a:pt x="10451" y="1411"/>
                </a:moveTo>
                <a:lnTo>
                  <a:pt x="10451" y="6253"/>
                </a:lnTo>
                <a:cubicBezTo>
                  <a:pt x="9352" y="6217"/>
                  <a:pt x="8296" y="6021"/>
                  <a:pt x="7303" y="5681"/>
                </a:cubicBezTo>
                <a:cubicBezTo>
                  <a:pt x="8029" y="3972"/>
                  <a:pt x="9101" y="2507"/>
                  <a:pt x="10415" y="1413"/>
                </a:cubicBezTo>
                <a:cubicBezTo>
                  <a:pt x="10427" y="1412"/>
                  <a:pt x="10439" y="1411"/>
                  <a:pt x="10451" y="1411"/>
                </a:cubicBezTo>
                <a:moveTo>
                  <a:pt x="12344" y="1531"/>
                </a:moveTo>
                <a:cubicBezTo>
                  <a:pt x="14267" y="1851"/>
                  <a:pt x="15993" y="2749"/>
                  <a:pt x="17336" y="4050"/>
                </a:cubicBezTo>
                <a:cubicBezTo>
                  <a:pt x="16606" y="4609"/>
                  <a:pt x="15809" y="5084"/>
                  <a:pt x="14948" y="5442"/>
                </a:cubicBezTo>
                <a:cubicBezTo>
                  <a:pt x="14313" y="3939"/>
                  <a:pt x="13424" y="2610"/>
                  <a:pt x="12344" y="1531"/>
                </a:cubicBezTo>
                <a:moveTo>
                  <a:pt x="11184" y="1413"/>
                </a:moveTo>
                <a:cubicBezTo>
                  <a:pt x="12498" y="2507"/>
                  <a:pt x="13570" y="3972"/>
                  <a:pt x="14296" y="5681"/>
                </a:cubicBezTo>
                <a:cubicBezTo>
                  <a:pt x="13303" y="6021"/>
                  <a:pt x="12247" y="6217"/>
                  <a:pt x="11148" y="6253"/>
                </a:cubicBezTo>
                <a:lnTo>
                  <a:pt x="11148" y="1411"/>
                </a:lnTo>
                <a:cubicBezTo>
                  <a:pt x="11160" y="1411"/>
                  <a:pt x="11172" y="1412"/>
                  <a:pt x="11184" y="1413"/>
                </a:cubicBezTo>
                <a:moveTo>
                  <a:pt x="10414" y="20186"/>
                </a:moveTo>
                <a:cubicBezTo>
                  <a:pt x="9256" y="19223"/>
                  <a:pt x="8285" y="17970"/>
                  <a:pt x="7574" y="16516"/>
                </a:cubicBezTo>
                <a:cubicBezTo>
                  <a:pt x="8486" y="16231"/>
                  <a:pt x="9453" y="16075"/>
                  <a:pt x="10451" y="16043"/>
                </a:cubicBezTo>
                <a:lnTo>
                  <a:pt x="10451" y="20188"/>
                </a:lnTo>
                <a:cubicBezTo>
                  <a:pt x="10451" y="20188"/>
                  <a:pt x="10414" y="20186"/>
                  <a:pt x="10414" y="20186"/>
                </a:cubicBezTo>
                <a:close/>
                <a:moveTo>
                  <a:pt x="20188" y="10451"/>
                </a:moveTo>
                <a:lnTo>
                  <a:pt x="16010" y="10451"/>
                </a:lnTo>
                <a:cubicBezTo>
                  <a:pt x="15972" y="8908"/>
                  <a:pt x="15698" y="7433"/>
                  <a:pt x="15211" y="6084"/>
                </a:cubicBezTo>
                <a:cubicBezTo>
                  <a:pt x="16151" y="5691"/>
                  <a:pt x="17020" y="5170"/>
                  <a:pt x="17814" y="4553"/>
                </a:cubicBezTo>
                <a:cubicBezTo>
                  <a:pt x="19223" y="6135"/>
                  <a:pt x="20105" y="8190"/>
                  <a:pt x="20188" y="10451"/>
                </a:cubicBezTo>
                <a:moveTo>
                  <a:pt x="10800" y="0"/>
                </a:moveTo>
                <a:cubicBezTo>
                  <a:pt x="4835" y="0"/>
                  <a:pt x="0" y="4835"/>
                  <a:pt x="0" y="10800"/>
                </a:cubicBezTo>
                <a:cubicBezTo>
                  <a:pt x="0" y="16764"/>
                  <a:pt x="4835" y="21600"/>
                  <a:pt x="10800" y="21600"/>
                </a:cubicBezTo>
                <a:cubicBezTo>
                  <a:pt x="16764" y="21600"/>
                  <a:pt x="21600" y="16764"/>
                  <a:pt x="21600" y="10800"/>
                </a:cubicBezTo>
                <a:cubicBezTo>
                  <a:pt x="21600" y="4835"/>
                  <a:pt x="16764" y="0"/>
                  <a:pt x="10800" y="0"/>
                </a:cubicBezTo>
              </a:path>
            </a:pathLst>
          </a:custGeom>
          <a:solidFill>
            <a:srgbClr val="FFFFFF"/>
          </a:solidFill>
          <a:ln>
            <a:noFill/>
          </a:ln>
          <a:effectLst/>
        </p:spPr>
        <p:txBody>
          <a:bodyPr lIns="19050" tIns="19050" rIns="19050" bIns="1905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16" name="文本框 15">
            <a:extLst>
              <a:ext uri="{FF2B5EF4-FFF2-40B4-BE49-F238E27FC236}">
                <a16:creationId xmlns:a16="http://schemas.microsoft.com/office/drawing/2014/main" id="{15380954-ED4F-2DE1-543C-A9C32D89F262}"/>
              </a:ext>
            </a:extLst>
          </p:cNvPr>
          <p:cNvSpPr txBox="1"/>
          <p:nvPr/>
        </p:nvSpPr>
        <p:spPr>
          <a:xfrm>
            <a:off x="1425374" y="5387860"/>
            <a:ext cx="309880" cy="368300"/>
          </a:xfrm>
          <a:prstGeom prst="rect">
            <a:avLst/>
          </a:prstGeom>
          <a:noFill/>
        </p:spPr>
        <p:txBody>
          <a:bodyPr wrap="none" rtlCol="0">
            <a:spAutoFit/>
          </a:bodyPr>
          <a:lstStyle/>
          <a:p>
            <a:endParaRPr lang="zh-CN" altLang="en-US"/>
          </a:p>
        </p:txBody>
      </p:sp>
      <p:sp>
        <p:nvSpPr>
          <p:cNvPr id="17" name="文本框 16">
            <a:extLst>
              <a:ext uri="{FF2B5EF4-FFF2-40B4-BE49-F238E27FC236}">
                <a16:creationId xmlns:a16="http://schemas.microsoft.com/office/drawing/2014/main" id="{8364D969-BFD1-E208-B265-B5B2D0082C72}"/>
              </a:ext>
            </a:extLst>
          </p:cNvPr>
          <p:cNvSpPr txBox="1"/>
          <p:nvPr/>
        </p:nvSpPr>
        <p:spPr>
          <a:xfrm>
            <a:off x="1552374" y="5514860"/>
            <a:ext cx="309880" cy="368300"/>
          </a:xfrm>
          <a:prstGeom prst="rect">
            <a:avLst/>
          </a:prstGeom>
          <a:noFill/>
        </p:spPr>
        <p:txBody>
          <a:bodyPr wrap="none" rtlCol="0">
            <a:spAutoFit/>
          </a:bodyPr>
          <a:lstStyle/>
          <a:p>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1133126" y="1582070"/>
            <a:ext cx="10144474" cy="4665943"/>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ctr" anchorCtr="0" forceAA="0" compatLnSpc="1">
            <a:spAutoFit/>
          </a:bodyPr>
          <a:lstStyle/>
          <a:p>
            <a:pPr algn="ctr">
              <a:spcBef>
                <a:spcPct val="0"/>
              </a:spcBef>
            </a:pPr>
            <a:endParaRPr lang="zh-CN" altLang="en-US" sz="2000">
              <a:solidFill>
                <a:srgbClr val="222B33"/>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rotWithShape="1">
          <a:blip r:embed="rId4" cstate="print">
            <a:extLst>
              <a:ext uri="{BEBA8EAE-BF5A-486C-A8C5-ECC9F3942E4B}">
                <a14:imgProps xmlns:a14="http://schemas.microsoft.com/office/drawing/2010/main">
                  <a14:imgLayer r:embed="rId5">
                    <a14:imgEffect>
                      <a14:brightnessContrast bright="-42000"/>
                    </a14:imgEffect>
                  </a14:imgLayer>
                </a14:imgProps>
              </a:ext>
              <a:ext uri="{28A0092B-C50C-407E-A947-70E740481C1C}">
                <a14:useLocalDpi xmlns:a14="http://schemas.microsoft.com/office/drawing/2010/main" val="0"/>
              </a:ext>
            </a:extLst>
          </a:blip>
          <a:srcRect l="12500" r="12500"/>
          <a:stretch>
            <a:fillRect/>
          </a:stretch>
        </p:blipFill>
        <p:spPr>
          <a:xfrm>
            <a:off x="8944324" y="1601412"/>
            <a:ext cx="2114550" cy="2114550"/>
          </a:xfrm>
          <a:prstGeom prst="rect">
            <a:avLst/>
          </a:prstGeom>
          <a:effectLst>
            <a:outerShdw blurRad="63500" sx="102000" sy="102000" algn="ctr" rotWithShape="0">
              <a:prstClr val="black">
                <a:alpha val="4000"/>
              </a:prstClr>
            </a:outerShdw>
          </a:effectLst>
        </p:spPr>
      </p:pic>
      <p:sp>
        <p:nvSpPr>
          <p:cNvPr id="27" name="PA_矩形 75"/>
          <p:cNvSpPr/>
          <p:nvPr>
            <p:custDataLst>
              <p:tags r:id="rId1"/>
            </p:custDataLst>
          </p:nvPr>
        </p:nvSpPr>
        <p:spPr>
          <a:xfrm>
            <a:off x="1029425" y="1641110"/>
            <a:ext cx="7945684" cy="4093428"/>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zh-CN" sz="2000">
                <a:latin typeface="微软雅黑 Light" panose="020B0502040204020203" pitchFamily="34" charset="-122"/>
                <a:ea typeface="微软雅黑 Light" panose="020B0502040204020203" pitchFamily="34" charset="-122"/>
              </a:rPr>
              <a:t>首先，非常感谢指导老师对我确定论题、搭建框架以及对论文撰写等各个方面的指导与帮助，指导老师在对我的论文进行批改时很是细心，而且还很有耐心的指导我去修改论文中存在问题，在我观点偏题时及时引导我，使我能够及时纠正了自己的错误，顺利的完成论文写作。其次，感谢悉心教学的全体老师们，只有在扎实的专业知识基础上，我才能迅速有效地吸收更加广泛的理论知识，并将其运用于论文中。同时感谢学校有如此优越的学习环境和教育，培养了我主动学习的能力，拓宽了我对书本知识的了解范围。　然后，还要感谢陪伴我学习四年的小伙伴们，让我在学习的路上并没有觉得孤单，在这毕业之时，源自心底、发自内心的祝愿你们：梦想实现，事业成功，未来灿烂！最后，感谢大学四年给我的所有，感谢这段时光让我成熟，让我长大！我敬爱的老师、可爱的同学，以及我亲爱的家人们，予你们我最诚挚的感谢！</a:t>
            </a:r>
          </a:p>
        </p:txBody>
      </p:sp>
      <p:grpSp>
        <p:nvGrpSpPr>
          <p:cNvPr id="3" name="组合 13"/>
          <p:cNvGrpSpPr/>
          <p:nvPr/>
        </p:nvGrpSpPr>
        <p:grpSpPr>
          <a:xfrm>
            <a:off x="4822642" y="609986"/>
            <a:ext cx="2546715" cy="633187"/>
            <a:chOff x="4829977" y="638561"/>
            <a:chExt cx="2546715" cy="633187"/>
          </a:xfrm>
        </p:grpSpPr>
        <p:sp>
          <p:nvSpPr>
            <p:cNvPr id="30" name="矩形 29"/>
            <p:cNvSpPr/>
            <p:nvPr/>
          </p:nvSpPr>
          <p:spPr>
            <a:xfrm>
              <a:off x="5096716" y="638561"/>
              <a:ext cx="1998569" cy="633187"/>
            </a:xfrm>
            <a:prstGeom prst="rect">
              <a:avLst/>
            </a:prstGeom>
          </p:spPr>
          <p:txBody>
            <a:bodyPr wrap="square">
              <a:spAutoFit/>
            </a:bodyPr>
            <a:lstStyle/>
            <a:p>
              <a:pPr algn="ctr">
                <a:lnSpc>
                  <a:spcPct val="120000"/>
                </a:lnSpc>
                <a:spcBef>
                  <a:spcPct val="0"/>
                </a:spcBef>
              </a:pPr>
              <a:r>
                <a:rPr lang="zh-CN" altLang="en-US" sz="3200" dirty="0">
                  <a:solidFill>
                    <a:srgbClr val="0270D1"/>
                  </a:solidFill>
                  <a:latin typeface="微软雅黑" panose="020B0503020204020204" pitchFamily="34" charset="-122"/>
                  <a:ea typeface="微软雅黑" panose="020B0503020204020204" pitchFamily="34" charset="-122"/>
                </a:rPr>
                <a:t>致谢</a:t>
              </a:r>
            </a:p>
          </p:txBody>
        </p:sp>
        <p:cxnSp>
          <p:nvCxnSpPr>
            <p:cNvPr id="28" name="直接连接符 27"/>
            <p:cNvCxnSpPr/>
            <p:nvPr/>
          </p:nvCxnSpPr>
          <p:spPr>
            <a:xfrm>
              <a:off x="7017442" y="977458"/>
              <a:ext cx="359250" cy="0"/>
            </a:xfrm>
            <a:prstGeom prst="line">
              <a:avLst/>
            </a:prstGeom>
            <a:ln w="19050">
              <a:solidFill>
                <a:srgbClr val="0270D1"/>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4829977" y="977458"/>
              <a:ext cx="359250" cy="0"/>
            </a:xfrm>
            <a:prstGeom prst="line">
              <a:avLst/>
            </a:prstGeom>
            <a:ln w="19050">
              <a:solidFill>
                <a:srgbClr val="0270D1"/>
              </a:solidFill>
            </a:ln>
          </p:spPr>
          <p:style>
            <a:lnRef idx="1">
              <a:schemeClr val="accent1"/>
            </a:lnRef>
            <a:fillRef idx="0">
              <a:schemeClr val="accent1"/>
            </a:fillRef>
            <a:effectRef idx="0">
              <a:schemeClr val="accent1"/>
            </a:effectRef>
            <a:fontRef idx="minor">
              <a:schemeClr val="tx1"/>
            </a:fontRef>
          </p:style>
        </p:cxnSp>
      </p:grpSp>
      <p:sp>
        <p:nvSpPr>
          <p:cNvPr id="6" name="文本框 5"/>
          <p:cNvSpPr txBox="1"/>
          <p:nvPr/>
        </p:nvSpPr>
        <p:spPr>
          <a:xfrm>
            <a:off x="1380710" y="2747816"/>
            <a:ext cx="309880" cy="368300"/>
          </a:xfrm>
          <a:prstGeom prst="rect">
            <a:avLst/>
          </a:prstGeom>
          <a:noFill/>
        </p:spPr>
        <p:txBody>
          <a:bodyPr wrap="none" rtlCol="0">
            <a:spAutoFit/>
          </a:bodyPr>
          <a:lstStyle/>
          <a:p>
            <a:endParaRPr lang="zh-CN" altLang="en-US"/>
          </a:p>
        </p:txBody>
      </p:sp>
      <p:sp>
        <p:nvSpPr>
          <p:cNvPr id="7" name="文本框 6"/>
          <p:cNvSpPr txBox="1"/>
          <p:nvPr/>
        </p:nvSpPr>
        <p:spPr>
          <a:xfrm>
            <a:off x="1507710" y="2874816"/>
            <a:ext cx="309880" cy="368300"/>
          </a:xfrm>
          <a:prstGeom prst="rect">
            <a:avLst/>
          </a:prstGeom>
          <a:noFill/>
        </p:spPr>
        <p:txBody>
          <a:bodyPr wrap="none" rtlCol="0">
            <a:spAutoFit/>
          </a:bodyPr>
          <a:lstStyle/>
          <a:p>
            <a:endParaRPr lang="zh-CN" altLang="en-US"/>
          </a:p>
        </p:txBody>
      </p:sp>
      <p:sp>
        <p:nvSpPr>
          <p:cNvPr id="15" name="AutoShape 4">
            <a:extLst>
              <a:ext uri="{FF2B5EF4-FFF2-40B4-BE49-F238E27FC236}">
                <a16:creationId xmlns:a16="http://schemas.microsoft.com/office/drawing/2014/main" id="{17F723A6-755C-F955-D7B6-7EFA827C19E6}"/>
              </a:ext>
            </a:extLst>
          </p:cNvPr>
          <p:cNvSpPr/>
          <p:nvPr/>
        </p:nvSpPr>
        <p:spPr bwMode="auto">
          <a:xfrm>
            <a:off x="9442682" y="4613660"/>
            <a:ext cx="931728" cy="93172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7428" y="17466"/>
                </a:moveTo>
                <a:cubicBezTo>
                  <a:pt x="16669" y="16923"/>
                  <a:pt x="15846" y="16465"/>
                  <a:pt x="14963" y="16121"/>
                </a:cubicBezTo>
                <a:cubicBezTo>
                  <a:pt x="15595" y="14609"/>
                  <a:pt x="15967" y="12928"/>
                  <a:pt x="16010" y="11148"/>
                </a:cubicBezTo>
                <a:lnTo>
                  <a:pt x="20188" y="11148"/>
                </a:lnTo>
                <a:cubicBezTo>
                  <a:pt x="20097" y="13612"/>
                  <a:pt x="19065" y="15838"/>
                  <a:pt x="17428" y="17466"/>
                </a:cubicBezTo>
                <a:moveTo>
                  <a:pt x="1411" y="11148"/>
                </a:moveTo>
                <a:lnTo>
                  <a:pt x="5589" y="11148"/>
                </a:lnTo>
                <a:cubicBezTo>
                  <a:pt x="5632" y="12928"/>
                  <a:pt x="6004" y="14609"/>
                  <a:pt x="6636" y="16121"/>
                </a:cubicBezTo>
                <a:cubicBezTo>
                  <a:pt x="5753" y="16465"/>
                  <a:pt x="4931" y="16923"/>
                  <a:pt x="4171" y="17466"/>
                </a:cubicBezTo>
                <a:cubicBezTo>
                  <a:pt x="2534" y="15838"/>
                  <a:pt x="1502" y="13612"/>
                  <a:pt x="1411" y="11148"/>
                </a:cubicBezTo>
                <a:moveTo>
                  <a:pt x="3785" y="4553"/>
                </a:moveTo>
                <a:cubicBezTo>
                  <a:pt x="4579" y="5170"/>
                  <a:pt x="5448" y="5691"/>
                  <a:pt x="6388" y="6084"/>
                </a:cubicBezTo>
                <a:cubicBezTo>
                  <a:pt x="5901" y="7433"/>
                  <a:pt x="5627" y="8908"/>
                  <a:pt x="5589" y="10451"/>
                </a:cubicBezTo>
                <a:lnTo>
                  <a:pt x="1411" y="10451"/>
                </a:lnTo>
                <a:cubicBezTo>
                  <a:pt x="1494" y="8190"/>
                  <a:pt x="2376" y="6135"/>
                  <a:pt x="3785" y="4553"/>
                </a:cubicBezTo>
                <a:moveTo>
                  <a:pt x="11148" y="10451"/>
                </a:moveTo>
                <a:lnTo>
                  <a:pt x="11148" y="6950"/>
                </a:lnTo>
                <a:cubicBezTo>
                  <a:pt x="12339" y="6913"/>
                  <a:pt x="13484" y="6696"/>
                  <a:pt x="14558" y="6324"/>
                </a:cubicBezTo>
                <a:cubicBezTo>
                  <a:pt x="15018" y="7598"/>
                  <a:pt x="15276" y="8992"/>
                  <a:pt x="15314" y="10451"/>
                </a:cubicBezTo>
                <a:cubicBezTo>
                  <a:pt x="15314" y="10451"/>
                  <a:pt x="11148" y="10451"/>
                  <a:pt x="11148" y="10451"/>
                </a:cubicBezTo>
                <a:close/>
                <a:moveTo>
                  <a:pt x="14311" y="15882"/>
                </a:moveTo>
                <a:cubicBezTo>
                  <a:pt x="13309" y="15559"/>
                  <a:pt x="12247" y="15380"/>
                  <a:pt x="11148" y="15346"/>
                </a:cubicBezTo>
                <a:lnTo>
                  <a:pt x="11148" y="11148"/>
                </a:lnTo>
                <a:lnTo>
                  <a:pt x="15314" y="11148"/>
                </a:lnTo>
                <a:cubicBezTo>
                  <a:pt x="15270" y="12844"/>
                  <a:pt x="14914" y="14445"/>
                  <a:pt x="14311" y="15882"/>
                </a:cubicBezTo>
                <a:moveTo>
                  <a:pt x="14683" y="16757"/>
                </a:moveTo>
                <a:cubicBezTo>
                  <a:pt x="15476" y="17063"/>
                  <a:pt x="16218" y="17466"/>
                  <a:pt x="16904" y="17941"/>
                </a:cubicBezTo>
                <a:cubicBezTo>
                  <a:pt x="15632" y="19031"/>
                  <a:pt x="14067" y="19781"/>
                  <a:pt x="12344" y="20068"/>
                </a:cubicBezTo>
                <a:cubicBezTo>
                  <a:pt x="13280" y="19136"/>
                  <a:pt x="14076" y="18017"/>
                  <a:pt x="14683" y="16757"/>
                </a:cubicBezTo>
                <a:moveTo>
                  <a:pt x="11148" y="20188"/>
                </a:moveTo>
                <a:lnTo>
                  <a:pt x="11148" y="16043"/>
                </a:lnTo>
                <a:cubicBezTo>
                  <a:pt x="12146" y="16075"/>
                  <a:pt x="13113" y="16231"/>
                  <a:pt x="14025" y="16516"/>
                </a:cubicBezTo>
                <a:cubicBezTo>
                  <a:pt x="13314" y="17970"/>
                  <a:pt x="12343" y="19223"/>
                  <a:pt x="11185" y="20186"/>
                </a:cubicBezTo>
                <a:cubicBezTo>
                  <a:pt x="11185" y="20186"/>
                  <a:pt x="11148" y="20188"/>
                  <a:pt x="11148" y="20188"/>
                </a:cubicBezTo>
                <a:close/>
                <a:moveTo>
                  <a:pt x="9255" y="20068"/>
                </a:moveTo>
                <a:cubicBezTo>
                  <a:pt x="7532" y="19781"/>
                  <a:pt x="5967" y="19031"/>
                  <a:pt x="4695" y="17941"/>
                </a:cubicBezTo>
                <a:cubicBezTo>
                  <a:pt x="5381" y="17466"/>
                  <a:pt x="6123" y="17063"/>
                  <a:pt x="6916" y="16757"/>
                </a:cubicBezTo>
                <a:cubicBezTo>
                  <a:pt x="7523" y="18017"/>
                  <a:pt x="8319" y="19136"/>
                  <a:pt x="9255" y="20068"/>
                </a:cubicBezTo>
                <a:moveTo>
                  <a:pt x="10451" y="11148"/>
                </a:moveTo>
                <a:lnTo>
                  <a:pt x="10451" y="15346"/>
                </a:lnTo>
                <a:cubicBezTo>
                  <a:pt x="9352" y="15380"/>
                  <a:pt x="8290" y="15559"/>
                  <a:pt x="7288" y="15882"/>
                </a:cubicBezTo>
                <a:cubicBezTo>
                  <a:pt x="6685" y="14445"/>
                  <a:pt x="6329" y="12844"/>
                  <a:pt x="6285" y="11148"/>
                </a:cubicBezTo>
                <a:cubicBezTo>
                  <a:pt x="6285" y="11148"/>
                  <a:pt x="10451" y="11148"/>
                  <a:pt x="10451" y="11148"/>
                </a:cubicBezTo>
                <a:close/>
                <a:moveTo>
                  <a:pt x="7041" y="6324"/>
                </a:moveTo>
                <a:cubicBezTo>
                  <a:pt x="8115" y="6696"/>
                  <a:pt x="9260" y="6913"/>
                  <a:pt x="10451" y="6950"/>
                </a:cubicBezTo>
                <a:lnTo>
                  <a:pt x="10451" y="10451"/>
                </a:lnTo>
                <a:lnTo>
                  <a:pt x="6285" y="10451"/>
                </a:lnTo>
                <a:cubicBezTo>
                  <a:pt x="6324" y="8992"/>
                  <a:pt x="6581" y="7598"/>
                  <a:pt x="7041" y="6324"/>
                </a:cubicBezTo>
                <a:moveTo>
                  <a:pt x="6651" y="5442"/>
                </a:moveTo>
                <a:cubicBezTo>
                  <a:pt x="5790" y="5084"/>
                  <a:pt x="4993" y="4609"/>
                  <a:pt x="4263" y="4050"/>
                </a:cubicBezTo>
                <a:cubicBezTo>
                  <a:pt x="5606" y="2749"/>
                  <a:pt x="7332" y="1851"/>
                  <a:pt x="9255" y="1531"/>
                </a:cubicBezTo>
                <a:cubicBezTo>
                  <a:pt x="8175" y="2610"/>
                  <a:pt x="7286" y="3939"/>
                  <a:pt x="6651" y="5442"/>
                </a:cubicBezTo>
                <a:moveTo>
                  <a:pt x="10451" y="1411"/>
                </a:moveTo>
                <a:lnTo>
                  <a:pt x="10451" y="6253"/>
                </a:lnTo>
                <a:cubicBezTo>
                  <a:pt x="9352" y="6217"/>
                  <a:pt x="8296" y="6021"/>
                  <a:pt x="7303" y="5681"/>
                </a:cubicBezTo>
                <a:cubicBezTo>
                  <a:pt x="8029" y="3972"/>
                  <a:pt x="9101" y="2507"/>
                  <a:pt x="10415" y="1413"/>
                </a:cubicBezTo>
                <a:cubicBezTo>
                  <a:pt x="10427" y="1412"/>
                  <a:pt x="10439" y="1411"/>
                  <a:pt x="10451" y="1411"/>
                </a:cubicBezTo>
                <a:moveTo>
                  <a:pt x="12344" y="1531"/>
                </a:moveTo>
                <a:cubicBezTo>
                  <a:pt x="14267" y="1851"/>
                  <a:pt x="15993" y="2749"/>
                  <a:pt x="17336" y="4050"/>
                </a:cubicBezTo>
                <a:cubicBezTo>
                  <a:pt x="16606" y="4609"/>
                  <a:pt x="15809" y="5084"/>
                  <a:pt x="14948" y="5442"/>
                </a:cubicBezTo>
                <a:cubicBezTo>
                  <a:pt x="14313" y="3939"/>
                  <a:pt x="13424" y="2610"/>
                  <a:pt x="12344" y="1531"/>
                </a:cubicBezTo>
                <a:moveTo>
                  <a:pt x="11184" y="1413"/>
                </a:moveTo>
                <a:cubicBezTo>
                  <a:pt x="12498" y="2507"/>
                  <a:pt x="13570" y="3972"/>
                  <a:pt x="14296" y="5681"/>
                </a:cubicBezTo>
                <a:cubicBezTo>
                  <a:pt x="13303" y="6021"/>
                  <a:pt x="12247" y="6217"/>
                  <a:pt x="11148" y="6253"/>
                </a:cubicBezTo>
                <a:lnTo>
                  <a:pt x="11148" y="1411"/>
                </a:lnTo>
                <a:cubicBezTo>
                  <a:pt x="11160" y="1411"/>
                  <a:pt x="11172" y="1412"/>
                  <a:pt x="11184" y="1413"/>
                </a:cubicBezTo>
                <a:moveTo>
                  <a:pt x="10414" y="20186"/>
                </a:moveTo>
                <a:cubicBezTo>
                  <a:pt x="9256" y="19223"/>
                  <a:pt x="8285" y="17970"/>
                  <a:pt x="7574" y="16516"/>
                </a:cubicBezTo>
                <a:cubicBezTo>
                  <a:pt x="8486" y="16231"/>
                  <a:pt x="9453" y="16075"/>
                  <a:pt x="10451" y="16043"/>
                </a:cubicBezTo>
                <a:lnTo>
                  <a:pt x="10451" y="20188"/>
                </a:lnTo>
                <a:cubicBezTo>
                  <a:pt x="10451" y="20188"/>
                  <a:pt x="10414" y="20186"/>
                  <a:pt x="10414" y="20186"/>
                </a:cubicBezTo>
                <a:close/>
                <a:moveTo>
                  <a:pt x="20188" y="10451"/>
                </a:moveTo>
                <a:lnTo>
                  <a:pt x="16010" y="10451"/>
                </a:lnTo>
                <a:cubicBezTo>
                  <a:pt x="15972" y="8908"/>
                  <a:pt x="15698" y="7433"/>
                  <a:pt x="15211" y="6084"/>
                </a:cubicBezTo>
                <a:cubicBezTo>
                  <a:pt x="16151" y="5691"/>
                  <a:pt x="17020" y="5170"/>
                  <a:pt x="17814" y="4553"/>
                </a:cubicBezTo>
                <a:cubicBezTo>
                  <a:pt x="19223" y="6135"/>
                  <a:pt x="20105" y="8190"/>
                  <a:pt x="20188" y="10451"/>
                </a:cubicBezTo>
                <a:moveTo>
                  <a:pt x="10800" y="0"/>
                </a:moveTo>
                <a:cubicBezTo>
                  <a:pt x="4835" y="0"/>
                  <a:pt x="0" y="4835"/>
                  <a:pt x="0" y="10800"/>
                </a:cubicBezTo>
                <a:cubicBezTo>
                  <a:pt x="0" y="16764"/>
                  <a:pt x="4835" y="21600"/>
                  <a:pt x="10800" y="21600"/>
                </a:cubicBezTo>
                <a:cubicBezTo>
                  <a:pt x="16764" y="21600"/>
                  <a:pt x="21600" y="16764"/>
                  <a:pt x="21600" y="10800"/>
                </a:cubicBezTo>
                <a:cubicBezTo>
                  <a:pt x="21600" y="4835"/>
                  <a:pt x="16764" y="0"/>
                  <a:pt x="10800" y="0"/>
                </a:cubicBezTo>
              </a:path>
            </a:pathLst>
          </a:custGeom>
          <a:solidFill>
            <a:srgbClr val="FFFFFF"/>
          </a:solidFill>
          <a:ln>
            <a:noFill/>
          </a:ln>
          <a:effectLst/>
        </p:spPr>
        <p:txBody>
          <a:bodyPr lIns="19050" tIns="19050" rIns="19050" bIns="1905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16" name="文本框 15">
            <a:extLst>
              <a:ext uri="{FF2B5EF4-FFF2-40B4-BE49-F238E27FC236}">
                <a16:creationId xmlns:a16="http://schemas.microsoft.com/office/drawing/2014/main" id="{15380954-ED4F-2DE1-543C-A9C32D89F262}"/>
              </a:ext>
            </a:extLst>
          </p:cNvPr>
          <p:cNvSpPr txBox="1"/>
          <p:nvPr/>
        </p:nvSpPr>
        <p:spPr>
          <a:xfrm>
            <a:off x="1425374" y="5387860"/>
            <a:ext cx="309880" cy="368300"/>
          </a:xfrm>
          <a:prstGeom prst="rect">
            <a:avLst/>
          </a:prstGeom>
          <a:noFill/>
        </p:spPr>
        <p:txBody>
          <a:bodyPr wrap="none" rtlCol="0">
            <a:spAutoFit/>
          </a:bodyPr>
          <a:lstStyle/>
          <a:p>
            <a:endParaRPr lang="zh-CN" altLang="en-US"/>
          </a:p>
        </p:txBody>
      </p:sp>
      <p:sp>
        <p:nvSpPr>
          <p:cNvPr id="17" name="文本框 16">
            <a:extLst>
              <a:ext uri="{FF2B5EF4-FFF2-40B4-BE49-F238E27FC236}">
                <a16:creationId xmlns:a16="http://schemas.microsoft.com/office/drawing/2014/main" id="{8364D969-BFD1-E208-B265-B5B2D0082C72}"/>
              </a:ext>
            </a:extLst>
          </p:cNvPr>
          <p:cNvSpPr txBox="1"/>
          <p:nvPr/>
        </p:nvSpPr>
        <p:spPr>
          <a:xfrm>
            <a:off x="1552374" y="5514860"/>
            <a:ext cx="309880" cy="368300"/>
          </a:xfrm>
          <a:prstGeom prst="rect">
            <a:avLst/>
          </a:prstGeom>
          <a:noFill/>
        </p:spPr>
        <p:txBody>
          <a:bodyPr wrap="none" rtlCol="0">
            <a:spAutoFit/>
          </a:bodyPr>
          <a:lstStyle/>
          <a:p>
            <a:endParaRPr lang="zh-CN" altLang="en-US"/>
          </a:p>
        </p:txBody>
      </p:sp>
    </p:spTree>
    <p:extLst>
      <p:ext uri="{BB962C8B-B14F-4D97-AF65-F5344CB8AC3E}">
        <p14:creationId xmlns:p14="http://schemas.microsoft.com/office/powerpoint/2010/main" val="30649502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45805"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矩形 4"/>
          <p:cNvSpPr/>
          <p:nvPr/>
        </p:nvSpPr>
        <p:spPr>
          <a:xfrm>
            <a:off x="9984658"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圆角矩形 5"/>
          <p:cNvSpPr/>
          <p:nvPr/>
        </p:nvSpPr>
        <p:spPr>
          <a:xfrm>
            <a:off x="403122" y="449825"/>
            <a:ext cx="11385755" cy="5958349"/>
          </a:xfrm>
          <a:prstGeom prst="roundRect">
            <a:avLst>
              <a:gd name="adj" fmla="val 1568"/>
            </a:avLst>
          </a:prstGeom>
          <a:solidFill>
            <a:schemeClr val="bg1"/>
          </a:solidFill>
          <a:ln>
            <a:noFill/>
          </a:ln>
          <a:effectLst>
            <a:glow rad="228600">
              <a:srgbClr val="02615A">
                <a:alpha val="3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p:cNvSpPr/>
          <p:nvPr/>
        </p:nvSpPr>
        <p:spPr>
          <a:xfrm>
            <a:off x="1887301" y="2420811"/>
            <a:ext cx="1592179" cy="1592179"/>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800" b="1" dirty="0">
                <a:solidFill>
                  <a:schemeClr val="bg1"/>
                </a:solidFill>
                <a:cs typeface="+mn-ea"/>
                <a:sym typeface="+mn-lt"/>
              </a:rPr>
              <a:t>1</a:t>
            </a:r>
            <a:endParaRPr lang="zh-CN" altLang="en-US" sz="13800" b="1" dirty="0">
              <a:solidFill>
                <a:schemeClr val="bg1"/>
              </a:solidFill>
              <a:cs typeface="+mn-ea"/>
              <a:sym typeface="+mn-lt"/>
            </a:endParaRPr>
          </a:p>
        </p:txBody>
      </p:sp>
      <p:sp>
        <p:nvSpPr>
          <p:cNvPr id="8" name="文本框 7"/>
          <p:cNvSpPr txBox="1"/>
          <p:nvPr/>
        </p:nvSpPr>
        <p:spPr>
          <a:xfrm>
            <a:off x="4476985" y="2420811"/>
            <a:ext cx="5760360" cy="769441"/>
          </a:xfrm>
          <a:prstGeom prst="rect">
            <a:avLst/>
          </a:prstGeom>
          <a:noFill/>
        </p:spPr>
        <p:txBody>
          <a:bodyPr wrap="square" rtlCol="0">
            <a:spAutoFit/>
          </a:bodyPr>
          <a:lstStyle/>
          <a:p>
            <a:pPr algn="dist"/>
            <a:r>
              <a:rPr lang="zh-CN" altLang="en-US" sz="4400">
                <a:solidFill>
                  <a:srgbClr val="1C4885"/>
                </a:solidFill>
                <a:cs typeface="+mn-ea"/>
                <a:sym typeface="+mn-lt"/>
              </a:rPr>
              <a:t>研究背景</a:t>
            </a:r>
            <a:endParaRPr lang="zh-CN" altLang="en-US" sz="4400" dirty="0">
              <a:solidFill>
                <a:srgbClr val="1C4885"/>
              </a:solidFill>
              <a:cs typeface="+mn-ea"/>
              <a:sym typeface="+mn-lt"/>
            </a:endParaRPr>
          </a:p>
        </p:txBody>
      </p:sp>
      <p:cxnSp>
        <p:nvCxnSpPr>
          <p:cNvPr id="9" name="直接连接符 8"/>
          <p:cNvCxnSpPr/>
          <p:nvPr/>
        </p:nvCxnSpPr>
        <p:spPr>
          <a:xfrm>
            <a:off x="4663554" y="3428999"/>
            <a:ext cx="1112406"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4347067" y="3674436"/>
            <a:ext cx="6301758" cy="584775"/>
          </a:xfrm>
          <a:prstGeom prst="rect">
            <a:avLst/>
          </a:prstGeom>
          <a:noFill/>
        </p:spPr>
        <p:txBody>
          <a:bodyPr wrap="square" rtlCol="0">
            <a:spAutoFit/>
          </a:bodyPr>
          <a:lstStyle/>
          <a:p>
            <a:pPr algn="ctr"/>
            <a:r>
              <a:rPr lang="en-US" altLang="zh-CN" sz="1600" dirty="0">
                <a:solidFill>
                  <a:schemeClr val="tx1">
                    <a:lumMod val="85000"/>
                    <a:lumOff val="15000"/>
                  </a:schemeClr>
                </a:solidFill>
                <a:cs typeface="+mn-ea"/>
                <a:sym typeface="+mn-lt"/>
              </a:rPr>
              <a:t>Life was like a box of chocolates, you never know what you’re go to get.</a:t>
            </a:r>
            <a:endParaRPr lang="zh-CN" altLang="en-US" sz="1600" dirty="0">
              <a:solidFill>
                <a:schemeClr val="tx1">
                  <a:lumMod val="85000"/>
                  <a:lumOff val="15000"/>
                </a:schemeClr>
              </a:solidFill>
              <a:cs typeface="+mn-ea"/>
              <a:sym typeface="+mn-lt"/>
            </a:endParaRPr>
          </a:p>
        </p:txBody>
      </p:sp>
    </p:spTree>
    <p:extLst>
      <p:ext uri="{BB962C8B-B14F-4D97-AF65-F5344CB8AC3E}">
        <p14:creationId xmlns:p14="http://schemas.microsoft.com/office/powerpoint/2010/main" val="3976329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984658"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矩形 4"/>
          <p:cNvSpPr/>
          <p:nvPr/>
        </p:nvSpPr>
        <p:spPr>
          <a:xfrm>
            <a:off x="245805"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矩形 5"/>
          <p:cNvSpPr/>
          <p:nvPr/>
        </p:nvSpPr>
        <p:spPr>
          <a:xfrm>
            <a:off x="245805"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矩形 6"/>
          <p:cNvSpPr/>
          <p:nvPr/>
        </p:nvSpPr>
        <p:spPr>
          <a:xfrm>
            <a:off x="9984658"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圆角矩形 7"/>
          <p:cNvSpPr/>
          <p:nvPr/>
        </p:nvSpPr>
        <p:spPr>
          <a:xfrm>
            <a:off x="403122" y="405580"/>
            <a:ext cx="11385755" cy="5958349"/>
          </a:xfrm>
          <a:prstGeom prst="roundRect">
            <a:avLst>
              <a:gd name="adj" fmla="val 1568"/>
            </a:avLst>
          </a:prstGeom>
          <a:solidFill>
            <a:schemeClr val="bg1"/>
          </a:solidFill>
          <a:ln>
            <a:noFill/>
          </a:ln>
          <a:effectLst>
            <a:glow rad="228600">
              <a:schemeClr val="tx1">
                <a:alpha val="3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文本框 8"/>
          <p:cNvSpPr txBox="1"/>
          <p:nvPr/>
        </p:nvSpPr>
        <p:spPr>
          <a:xfrm>
            <a:off x="2718927" y="2080651"/>
            <a:ext cx="6754146" cy="830997"/>
          </a:xfrm>
          <a:prstGeom prst="rect">
            <a:avLst/>
          </a:prstGeom>
          <a:noFill/>
        </p:spPr>
        <p:txBody>
          <a:bodyPr wrap="square" rtlCol="0">
            <a:spAutoFit/>
          </a:bodyPr>
          <a:lstStyle/>
          <a:p>
            <a:pPr algn="dist"/>
            <a:r>
              <a:rPr lang="zh-CN" altLang="en-US" sz="4800">
                <a:solidFill>
                  <a:srgbClr val="1C4885"/>
                </a:solidFill>
                <a:cs typeface="+mn-ea"/>
                <a:sym typeface="+mn-lt"/>
              </a:rPr>
              <a:t>感谢观看</a:t>
            </a:r>
            <a:endParaRPr lang="zh-CN" altLang="en-US" sz="4800" dirty="0">
              <a:solidFill>
                <a:srgbClr val="1C4885"/>
              </a:solidFill>
              <a:cs typeface="+mn-ea"/>
              <a:sym typeface="+mn-lt"/>
            </a:endParaRPr>
          </a:p>
        </p:txBody>
      </p:sp>
      <p:cxnSp>
        <p:nvCxnSpPr>
          <p:cNvPr id="11" name="直接连接符 10"/>
          <p:cNvCxnSpPr/>
          <p:nvPr/>
        </p:nvCxnSpPr>
        <p:spPr>
          <a:xfrm>
            <a:off x="5401597" y="3738717"/>
            <a:ext cx="1388806"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2718928" y="2827444"/>
            <a:ext cx="6754145" cy="369332"/>
          </a:xfrm>
          <a:prstGeom prst="rect">
            <a:avLst/>
          </a:prstGeom>
          <a:noFill/>
        </p:spPr>
        <p:txBody>
          <a:bodyPr wrap="square" rtlCol="0">
            <a:spAutoFit/>
          </a:bodyPr>
          <a:lstStyle/>
          <a:p>
            <a:pPr algn="dist"/>
            <a:r>
              <a:rPr lang="en-US" altLang="zh-CN" dirty="0">
                <a:solidFill>
                  <a:srgbClr val="1C4885"/>
                </a:solidFill>
                <a:cs typeface="+mn-ea"/>
                <a:sym typeface="+mn-lt"/>
              </a:rPr>
              <a:t>BLUE THESIS PROPOSAL TEMPLATE</a:t>
            </a:r>
            <a:endParaRPr lang="zh-CN" altLang="en-US" dirty="0">
              <a:solidFill>
                <a:srgbClr val="1C4885"/>
              </a:solidFill>
              <a:cs typeface="+mn-ea"/>
              <a:sym typeface="+mn-lt"/>
            </a:endParaRPr>
          </a:p>
        </p:txBody>
      </p:sp>
    </p:spTree>
    <p:extLst>
      <p:ext uri="{BB962C8B-B14F-4D97-AF65-F5344CB8AC3E}">
        <p14:creationId xmlns:p14="http://schemas.microsoft.com/office/powerpoint/2010/main" val="570880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03652" y="409927"/>
            <a:ext cx="2839450" cy="523220"/>
          </a:xfrm>
          <a:prstGeom prst="rect">
            <a:avLst/>
          </a:prstGeom>
          <a:noFill/>
        </p:spPr>
        <p:txBody>
          <a:bodyPr wrap="square" rtlCol="0">
            <a:spAutoFit/>
          </a:bodyPr>
          <a:lstStyle/>
          <a:p>
            <a:pPr algn="ctr"/>
            <a:r>
              <a:rPr lang="zh-CN" altLang="en-US" sz="2800" dirty="0">
                <a:solidFill>
                  <a:schemeClr val="tx1">
                    <a:lumMod val="85000"/>
                    <a:lumOff val="15000"/>
                  </a:schemeClr>
                </a:solidFill>
                <a:cs typeface="+mn-ea"/>
                <a:sym typeface="+mn-lt"/>
              </a:rPr>
              <a:t>选题背景</a:t>
            </a: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6291618" y="1660621"/>
            <a:ext cx="4735773" cy="445357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3" name="文本框 42"/>
          <p:cNvSpPr txBox="1"/>
          <p:nvPr/>
        </p:nvSpPr>
        <p:spPr>
          <a:xfrm>
            <a:off x="6426244" y="1728538"/>
            <a:ext cx="4491964" cy="3785652"/>
          </a:xfrm>
          <a:prstGeom prst="rect">
            <a:avLst/>
          </a:prstGeom>
          <a:noFill/>
        </p:spPr>
        <p:txBody>
          <a:bodyPr wrap="square" rtlCol="0">
            <a:spAutoFit/>
          </a:bodyPr>
          <a:lstStyle/>
          <a:p>
            <a:r>
              <a:rPr lang="zh-CN" altLang="zh-CN" sz="2000"/>
              <a:t>随着我国移动互联网和智能手机普及率逐年增加，短视频类</a:t>
            </a:r>
            <a:r>
              <a:rPr lang="en-US" altLang="zh-CN" sz="2000"/>
              <a:t>APP</a:t>
            </a:r>
            <a:r>
              <a:rPr lang="zh-CN" altLang="zh-CN" sz="2000"/>
              <a:t>用户也越来越多。根据</a:t>
            </a:r>
            <a:r>
              <a:rPr lang="en-US" altLang="zh-CN" sz="2000"/>
              <a:t>2020</a:t>
            </a:r>
            <a:r>
              <a:rPr lang="zh-CN" altLang="zh-CN" sz="2000"/>
              <a:t>年</a:t>
            </a:r>
            <a:r>
              <a:rPr lang="en-US" altLang="zh-CN" sz="2000"/>
              <a:t>4</a:t>
            </a:r>
            <a:r>
              <a:rPr lang="zh-CN" altLang="zh-CN" sz="2000"/>
              <a:t>月</a:t>
            </a:r>
            <a:r>
              <a:rPr lang="en-US" altLang="zh-CN" sz="2000"/>
              <a:t>CNNIC</a:t>
            </a:r>
            <a:r>
              <a:rPr lang="zh-CN" altLang="zh-CN" sz="2000"/>
              <a:t>发布的《第</a:t>
            </a:r>
            <a:r>
              <a:rPr lang="en-US" altLang="zh-CN" sz="2000"/>
              <a:t>45</a:t>
            </a:r>
            <a:r>
              <a:rPr lang="zh-CN" altLang="zh-CN" sz="2000"/>
              <a:t>次中国互联网络发展状况统计报告》，我国短视频用户数量已经占比高达</a:t>
            </a:r>
            <a:r>
              <a:rPr lang="en-US" altLang="zh-CN" sz="2000"/>
              <a:t>85.6%</a:t>
            </a:r>
            <a:r>
              <a:rPr lang="zh-CN" altLang="zh-CN" sz="2000"/>
              <a:t>。高达</a:t>
            </a:r>
            <a:r>
              <a:rPr lang="en-US" altLang="zh-CN" sz="2000"/>
              <a:t>7.73</a:t>
            </a:r>
            <a:r>
              <a:rPr lang="zh-CN" altLang="zh-CN" sz="2000"/>
              <a:t>亿。为了确保</a:t>
            </a:r>
            <a:r>
              <a:rPr lang="en-US" altLang="zh-CN" sz="2000"/>
              <a:t>hey</a:t>
            </a:r>
            <a:r>
              <a:rPr lang="zh-CN" altLang="zh-CN" sz="2000"/>
              <a:t>产品得到每个使用者的广泛好评，该产品始终坚持简洁设计的原则进行多次升级和</a:t>
            </a:r>
            <a:r>
              <a:rPr lang="zh-CN" altLang="zh-CN" sz="2000"/>
              <a:t>更</a:t>
            </a:r>
            <a:r>
              <a:rPr lang="zh-CN" altLang="zh-CN" sz="2000" smtClean="0"/>
              <a:t>新。本</a:t>
            </a:r>
            <a:r>
              <a:rPr lang="zh-CN" altLang="zh-CN" sz="2000"/>
              <a:t>文将从用户心理模型理论出发，分析</a:t>
            </a:r>
            <a:r>
              <a:rPr lang="en-US" altLang="zh-CN" sz="2000"/>
              <a:t>hey</a:t>
            </a:r>
            <a:r>
              <a:rPr lang="zh-CN" altLang="zh-CN" sz="2000"/>
              <a:t>界面设计的特点，探寻</a:t>
            </a:r>
            <a:r>
              <a:rPr lang="en-US" altLang="zh-CN" sz="2000"/>
              <a:t>hey</a:t>
            </a:r>
            <a:r>
              <a:rPr lang="zh-CN" altLang="zh-CN" sz="2000"/>
              <a:t>如何在满足用户娱乐需求的同时平衡商业需求和用户使用体验。</a:t>
            </a:r>
          </a:p>
        </p:txBody>
      </p:sp>
      <p:pic>
        <p:nvPicPr>
          <p:cNvPr id="46" name="图片 45"/>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743965" y="1682311"/>
            <a:ext cx="4742436" cy="4078007"/>
          </a:xfrm>
          <a:prstGeom prst="rect">
            <a:avLst/>
          </a:prstGeom>
        </p:spPr>
      </p:pic>
    </p:spTree>
    <p:extLst>
      <p:ext uri="{BB962C8B-B14F-4D97-AF65-F5344CB8AC3E}">
        <p14:creationId xmlns:p14="http://schemas.microsoft.com/office/powerpoint/2010/main" val="25736060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96413" y="424125"/>
            <a:ext cx="2839450" cy="523220"/>
          </a:xfrm>
          <a:prstGeom prst="rect">
            <a:avLst/>
          </a:prstGeom>
          <a:noFill/>
        </p:spPr>
        <p:txBody>
          <a:bodyPr wrap="square" rtlCol="0">
            <a:spAutoFit/>
          </a:bodyPr>
          <a:lstStyle/>
          <a:p>
            <a:pPr algn="ctr"/>
            <a:r>
              <a:rPr lang="zh-CN" altLang="en-US" sz="2800" dirty="0">
                <a:solidFill>
                  <a:schemeClr val="tx1">
                    <a:lumMod val="85000"/>
                    <a:lumOff val="15000"/>
                  </a:schemeClr>
                </a:solidFill>
                <a:cs typeface="+mn-ea"/>
                <a:sym typeface="+mn-lt"/>
              </a:rPr>
              <a:t>国内外研究现状</a:t>
            </a: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sp>
        <p:nvSpPr>
          <p:cNvPr id="8" name="上箭头 7"/>
          <p:cNvSpPr/>
          <p:nvPr/>
        </p:nvSpPr>
        <p:spPr>
          <a:xfrm>
            <a:off x="4796515" y="2699655"/>
            <a:ext cx="820057" cy="3367314"/>
          </a:xfrm>
          <a:prstGeom prst="upArrow">
            <a:avLst>
              <a:gd name="adj1" fmla="val 50000"/>
              <a:gd name="adj2" fmla="val 180974"/>
            </a:avLst>
          </a:prstGeom>
          <a:solidFill>
            <a:srgbClr val="BFBFB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上箭头 8"/>
          <p:cNvSpPr/>
          <p:nvPr/>
        </p:nvSpPr>
        <p:spPr>
          <a:xfrm>
            <a:off x="6642094" y="3207656"/>
            <a:ext cx="820057" cy="2873828"/>
          </a:xfrm>
          <a:prstGeom prst="upArrow">
            <a:avLst>
              <a:gd name="adj1" fmla="val 50000"/>
              <a:gd name="adj2" fmla="val 180974"/>
            </a:avLst>
          </a:prstGeom>
          <a:solidFill>
            <a:srgbClr val="1C488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上箭头 9"/>
          <p:cNvSpPr/>
          <p:nvPr/>
        </p:nvSpPr>
        <p:spPr>
          <a:xfrm>
            <a:off x="6068781" y="3715655"/>
            <a:ext cx="820057" cy="2365829"/>
          </a:xfrm>
          <a:prstGeom prst="upArrow">
            <a:avLst>
              <a:gd name="adj1" fmla="val 50000"/>
              <a:gd name="adj2" fmla="val 180974"/>
            </a:avLst>
          </a:prstGeom>
          <a:solidFill>
            <a:srgbClr val="BFBFB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上箭头 10"/>
          <p:cNvSpPr/>
          <p:nvPr/>
        </p:nvSpPr>
        <p:spPr>
          <a:xfrm>
            <a:off x="5359629" y="2169887"/>
            <a:ext cx="820057" cy="3911598"/>
          </a:xfrm>
          <a:prstGeom prst="upArrow">
            <a:avLst>
              <a:gd name="adj1" fmla="val 50000"/>
              <a:gd name="adj2" fmla="val 180974"/>
            </a:avLst>
          </a:prstGeom>
          <a:solidFill>
            <a:srgbClr val="1C488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任意多边形 11"/>
          <p:cNvSpPr/>
          <p:nvPr/>
        </p:nvSpPr>
        <p:spPr>
          <a:xfrm>
            <a:off x="3964754" y="6066969"/>
            <a:ext cx="1446804" cy="791031"/>
          </a:xfrm>
          <a:custGeom>
            <a:avLst/>
            <a:gdLst>
              <a:gd name="connsiteX0" fmla="*/ 1031189 w 1446804"/>
              <a:gd name="connsiteY0" fmla="*/ 0 h 791031"/>
              <a:gd name="connsiteX1" fmla="*/ 1446804 w 1446804"/>
              <a:gd name="connsiteY1" fmla="*/ 0 h 791031"/>
              <a:gd name="connsiteX2" fmla="*/ 415615 w 1446804"/>
              <a:gd name="connsiteY2" fmla="*/ 791031 h 791031"/>
              <a:gd name="connsiteX3" fmla="*/ 0 w 1446804"/>
              <a:gd name="connsiteY3" fmla="*/ 791031 h 791031"/>
            </a:gdLst>
            <a:ahLst/>
            <a:cxnLst>
              <a:cxn ang="0">
                <a:pos x="connsiteX0" y="connsiteY0"/>
              </a:cxn>
              <a:cxn ang="0">
                <a:pos x="connsiteX1" y="connsiteY1"/>
              </a:cxn>
              <a:cxn ang="0">
                <a:pos x="connsiteX2" y="connsiteY2"/>
              </a:cxn>
              <a:cxn ang="0">
                <a:pos x="connsiteX3" y="connsiteY3"/>
              </a:cxn>
            </a:cxnLst>
            <a:rect l="l" t="t" r="r" b="b"/>
            <a:pathLst>
              <a:path w="1446804" h="791031">
                <a:moveTo>
                  <a:pt x="1031189" y="0"/>
                </a:moveTo>
                <a:lnTo>
                  <a:pt x="1446804" y="0"/>
                </a:lnTo>
                <a:lnTo>
                  <a:pt x="415615" y="791031"/>
                </a:lnTo>
                <a:lnTo>
                  <a:pt x="0" y="791031"/>
                </a:lnTo>
                <a:close/>
              </a:path>
            </a:pathLst>
          </a:cu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13" name="任意多边形 12"/>
          <p:cNvSpPr/>
          <p:nvPr/>
        </p:nvSpPr>
        <p:spPr>
          <a:xfrm flipH="1">
            <a:off x="6848116" y="6081484"/>
            <a:ext cx="1381828" cy="776516"/>
          </a:xfrm>
          <a:custGeom>
            <a:avLst/>
            <a:gdLst>
              <a:gd name="connsiteX0" fmla="*/ 1381828 w 1381828"/>
              <a:gd name="connsiteY0" fmla="*/ 0 h 776516"/>
              <a:gd name="connsiteX1" fmla="*/ 979618 w 1381828"/>
              <a:gd name="connsiteY1" fmla="*/ 0 h 776516"/>
              <a:gd name="connsiteX2" fmla="*/ 0 w 1381828"/>
              <a:gd name="connsiteY2" fmla="*/ 776516 h 776516"/>
              <a:gd name="connsiteX3" fmla="*/ 402210 w 1381828"/>
              <a:gd name="connsiteY3" fmla="*/ 776516 h 776516"/>
            </a:gdLst>
            <a:ahLst/>
            <a:cxnLst>
              <a:cxn ang="0">
                <a:pos x="connsiteX0" y="connsiteY0"/>
              </a:cxn>
              <a:cxn ang="0">
                <a:pos x="connsiteX1" y="connsiteY1"/>
              </a:cxn>
              <a:cxn ang="0">
                <a:pos x="connsiteX2" y="connsiteY2"/>
              </a:cxn>
              <a:cxn ang="0">
                <a:pos x="connsiteX3" y="connsiteY3"/>
              </a:cxn>
            </a:cxnLst>
            <a:rect l="l" t="t" r="r" b="b"/>
            <a:pathLst>
              <a:path w="1381828" h="776516">
                <a:moveTo>
                  <a:pt x="1381828" y="0"/>
                </a:moveTo>
                <a:lnTo>
                  <a:pt x="979618" y="0"/>
                </a:lnTo>
                <a:lnTo>
                  <a:pt x="0" y="776516"/>
                </a:lnTo>
                <a:lnTo>
                  <a:pt x="402210" y="776516"/>
                </a:lnTo>
                <a:close/>
              </a:path>
            </a:pathLst>
          </a:cu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14" name="任意多边形 13"/>
          <p:cNvSpPr/>
          <p:nvPr/>
        </p:nvSpPr>
        <p:spPr>
          <a:xfrm>
            <a:off x="5444302" y="6022726"/>
            <a:ext cx="650084" cy="835275"/>
          </a:xfrm>
          <a:custGeom>
            <a:avLst/>
            <a:gdLst>
              <a:gd name="connsiteX0" fmla="*/ 129013 w 650084"/>
              <a:gd name="connsiteY0" fmla="*/ 0 h 835275"/>
              <a:gd name="connsiteX1" fmla="*/ 521070 w 650084"/>
              <a:gd name="connsiteY1" fmla="*/ 0 h 835275"/>
              <a:gd name="connsiteX2" fmla="*/ 650084 w 650084"/>
              <a:gd name="connsiteY2" fmla="*/ 835275 h 835275"/>
              <a:gd name="connsiteX3" fmla="*/ 0 w 650084"/>
              <a:gd name="connsiteY3" fmla="*/ 835275 h 835275"/>
            </a:gdLst>
            <a:ahLst/>
            <a:cxnLst>
              <a:cxn ang="0">
                <a:pos x="connsiteX0" y="connsiteY0"/>
              </a:cxn>
              <a:cxn ang="0">
                <a:pos x="connsiteX1" y="connsiteY1"/>
              </a:cxn>
              <a:cxn ang="0">
                <a:pos x="connsiteX2" y="connsiteY2"/>
              </a:cxn>
              <a:cxn ang="0">
                <a:pos x="connsiteX3" y="connsiteY3"/>
              </a:cxn>
            </a:cxnLst>
            <a:rect l="l" t="t" r="r" b="b"/>
            <a:pathLst>
              <a:path w="650084" h="835275">
                <a:moveTo>
                  <a:pt x="129013" y="0"/>
                </a:moveTo>
                <a:lnTo>
                  <a:pt x="521070" y="0"/>
                </a:lnTo>
                <a:lnTo>
                  <a:pt x="650084" y="835275"/>
                </a:lnTo>
                <a:lnTo>
                  <a:pt x="0" y="835275"/>
                </a:lnTo>
                <a:close/>
              </a:path>
            </a:pathLst>
          </a:cu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5" name="任意多边形 14"/>
          <p:cNvSpPr/>
          <p:nvPr/>
        </p:nvSpPr>
        <p:spPr>
          <a:xfrm flipH="1">
            <a:off x="6262620" y="6066969"/>
            <a:ext cx="858228" cy="791031"/>
          </a:xfrm>
          <a:custGeom>
            <a:avLst/>
            <a:gdLst>
              <a:gd name="connsiteX0" fmla="*/ 858228 w 858228"/>
              <a:gd name="connsiteY0" fmla="*/ 0 h 791031"/>
              <a:gd name="connsiteX1" fmla="*/ 448189 w 858228"/>
              <a:gd name="connsiteY1" fmla="*/ 0 h 791031"/>
              <a:gd name="connsiteX2" fmla="*/ 0 w 858228"/>
              <a:gd name="connsiteY2" fmla="*/ 791031 h 791031"/>
              <a:gd name="connsiteX3" fmla="*/ 410039 w 858228"/>
              <a:gd name="connsiteY3" fmla="*/ 791031 h 791031"/>
            </a:gdLst>
            <a:ahLst/>
            <a:cxnLst>
              <a:cxn ang="0">
                <a:pos x="connsiteX0" y="connsiteY0"/>
              </a:cxn>
              <a:cxn ang="0">
                <a:pos x="connsiteX1" y="connsiteY1"/>
              </a:cxn>
              <a:cxn ang="0">
                <a:pos x="connsiteX2" y="connsiteY2"/>
              </a:cxn>
              <a:cxn ang="0">
                <a:pos x="connsiteX3" y="connsiteY3"/>
              </a:cxn>
            </a:cxnLst>
            <a:rect l="l" t="t" r="r" b="b"/>
            <a:pathLst>
              <a:path w="858228" h="791031">
                <a:moveTo>
                  <a:pt x="858228" y="0"/>
                </a:moveTo>
                <a:lnTo>
                  <a:pt x="448189" y="0"/>
                </a:lnTo>
                <a:lnTo>
                  <a:pt x="0" y="791031"/>
                </a:lnTo>
                <a:lnTo>
                  <a:pt x="410039" y="791031"/>
                </a:lnTo>
                <a:close/>
              </a:path>
            </a:pathLst>
          </a:cu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文本框 16"/>
          <p:cNvSpPr txBox="1"/>
          <p:nvPr/>
        </p:nvSpPr>
        <p:spPr>
          <a:xfrm>
            <a:off x="601161" y="1826078"/>
            <a:ext cx="4011781" cy="4093428"/>
          </a:xfrm>
          <a:prstGeom prst="rect">
            <a:avLst/>
          </a:prstGeom>
          <a:noFill/>
        </p:spPr>
        <p:txBody>
          <a:bodyPr wrap="square" rtlCol="0">
            <a:spAutoFit/>
          </a:bodyPr>
          <a:lstStyle/>
          <a:p>
            <a:r>
              <a:rPr lang="zh-CN" altLang="zh-CN" sz="2000"/>
              <a:t>短视频行业的快速发展，反映出了人们对于新型视频形式的追求和对于社交互动的需求不断增加的趋势。短视频</a:t>
            </a:r>
            <a:r>
              <a:rPr lang="en-US" altLang="zh-CN" sz="2000"/>
              <a:t>APP</a:t>
            </a:r>
            <a:r>
              <a:rPr lang="zh-CN" altLang="zh-CN" sz="2000"/>
              <a:t>的不断涌现和数量激增，有利于竞争的加剧和品牌的丰富，同时也给用户提供了更多的选择和体验方式。短视频节目的数量的持续增加，反映出短视频内容制作和创作水平在不断提高，也反映出行业的激烈竞争和用户需求的多样性。移动短视频用户的规模的快速增长，显示了用户对于短视频形式和内容的接受度和喜爱程度在不断提升。</a:t>
            </a:r>
          </a:p>
        </p:txBody>
      </p:sp>
      <p:sp>
        <p:nvSpPr>
          <p:cNvPr id="21" name="文本框 20"/>
          <p:cNvSpPr txBox="1"/>
          <p:nvPr/>
        </p:nvSpPr>
        <p:spPr>
          <a:xfrm>
            <a:off x="8047647" y="1436167"/>
            <a:ext cx="3158024" cy="4792594"/>
          </a:xfrm>
          <a:prstGeom prst="rect">
            <a:avLst/>
          </a:prstGeom>
          <a:noFill/>
        </p:spPr>
        <p:txBody>
          <a:bodyPr wrap="square" rtlCol="0">
            <a:spAutoFit/>
          </a:bodyPr>
          <a:lstStyle/>
          <a:p>
            <a:pPr indent="304800" algn="just">
              <a:lnSpc>
                <a:spcPts val="2300"/>
              </a:lnSpc>
            </a:pPr>
            <a:r>
              <a:rPr lang="zh-CN" altLang="zh-CN"/>
              <a:t>对比国内其他视频形态、图文社交、游戏等方式相比，在全球范围内，短视频正在成为一种重要的娱乐、生活和社交方式。在竞争格局中，</a:t>
            </a:r>
            <a:r>
              <a:rPr lang="en-US" altLang="zh-CN"/>
              <a:t>TikTok</a:t>
            </a:r>
            <a:r>
              <a:rPr lang="zh-CN" altLang="zh-CN"/>
              <a:t>确实在全球市场上具有较大的领先优势。具体表现在其优秀的应用体验和广泛的用户群体方面。然而，其他中国公司出海应用（如</a:t>
            </a:r>
            <a:r>
              <a:rPr lang="en-US" altLang="zh-CN"/>
              <a:t>hey</a:t>
            </a:r>
            <a:r>
              <a:rPr lang="zh-CN" altLang="zh-CN"/>
              <a:t>的</a:t>
            </a:r>
            <a:r>
              <a:rPr lang="en-US" altLang="zh-CN"/>
              <a:t>Kwai</a:t>
            </a:r>
            <a:r>
              <a:rPr lang="zh-CN" altLang="zh-CN"/>
              <a:t>和欢聚时代的</a:t>
            </a:r>
            <a:r>
              <a:rPr lang="en-US" altLang="zh-CN"/>
              <a:t>Likee</a:t>
            </a:r>
            <a:r>
              <a:rPr lang="zh-CN" altLang="zh-CN"/>
              <a:t>）也在局部市场上取得了不错的成绩。这些公司利用其在国内市场的经验和技术能力成功地进军海外市场，并在局部市场上取得了一定的渗透率和用户活跃度。</a:t>
            </a:r>
            <a:endParaRPr lang="zh-CN" altLang="zh-CN" sz="1800" kern="100" dirty="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40239710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45805"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矩形 4"/>
          <p:cNvSpPr/>
          <p:nvPr/>
        </p:nvSpPr>
        <p:spPr>
          <a:xfrm>
            <a:off x="9984658"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圆角矩形 5"/>
          <p:cNvSpPr/>
          <p:nvPr/>
        </p:nvSpPr>
        <p:spPr>
          <a:xfrm>
            <a:off x="403122" y="449825"/>
            <a:ext cx="11385755" cy="5958349"/>
          </a:xfrm>
          <a:prstGeom prst="roundRect">
            <a:avLst>
              <a:gd name="adj" fmla="val 1568"/>
            </a:avLst>
          </a:prstGeom>
          <a:solidFill>
            <a:schemeClr val="bg1"/>
          </a:solidFill>
          <a:ln>
            <a:noFill/>
          </a:ln>
          <a:effectLst>
            <a:glow rad="228600">
              <a:srgbClr val="02615A">
                <a:alpha val="3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p:cNvSpPr/>
          <p:nvPr/>
        </p:nvSpPr>
        <p:spPr>
          <a:xfrm>
            <a:off x="1887301" y="2420811"/>
            <a:ext cx="1592179" cy="1592179"/>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800" b="1">
                <a:solidFill>
                  <a:schemeClr val="bg1"/>
                </a:solidFill>
                <a:cs typeface="+mn-ea"/>
                <a:sym typeface="+mn-lt"/>
              </a:rPr>
              <a:t>2</a:t>
            </a:r>
            <a:endParaRPr lang="zh-CN" altLang="en-US" sz="13800" b="1" dirty="0">
              <a:solidFill>
                <a:schemeClr val="bg1"/>
              </a:solidFill>
              <a:cs typeface="+mn-ea"/>
              <a:sym typeface="+mn-lt"/>
            </a:endParaRPr>
          </a:p>
        </p:txBody>
      </p:sp>
      <p:sp>
        <p:nvSpPr>
          <p:cNvPr id="8" name="文本框 7"/>
          <p:cNvSpPr txBox="1"/>
          <p:nvPr/>
        </p:nvSpPr>
        <p:spPr>
          <a:xfrm>
            <a:off x="4476985" y="2420811"/>
            <a:ext cx="5760360" cy="769441"/>
          </a:xfrm>
          <a:prstGeom prst="rect">
            <a:avLst/>
          </a:prstGeom>
          <a:noFill/>
        </p:spPr>
        <p:txBody>
          <a:bodyPr wrap="square" rtlCol="0">
            <a:spAutoFit/>
          </a:bodyPr>
          <a:lstStyle/>
          <a:p>
            <a:pPr algn="dist"/>
            <a:r>
              <a:rPr lang="zh-CN" altLang="en-US" sz="4400">
                <a:solidFill>
                  <a:srgbClr val="1C4885"/>
                </a:solidFill>
                <a:cs typeface="+mn-ea"/>
                <a:sym typeface="+mn-lt"/>
              </a:rPr>
              <a:t>论文题目以及意义</a:t>
            </a:r>
            <a:endParaRPr lang="zh-CN" altLang="en-US" sz="4400" dirty="0">
              <a:solidFill>
                <a:srgbClr val="1C4885"/>
              </a:solidFill>
              <a:cs typeface="+mn-ea"/>
              <a:sym typeface="+mn-lt"/>
            </a:endParaRPr>
          </a:p>
        </p:txBody>
      </p:sp>
      <p:cxnSp>
        <p:nvCxnSpPr>
          <p:cNvPr id="9" name="直接连接符 8"/>
          <p:cNvCxnSpPr/>
          <p:nvPr/>
        </p:nvCxnSpPr>
        <p:spPr>
          <a:xfrm>
            <a:off x="4663554" y="3428999"/>
            <a:ext cx="1112406"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4347067" y="3674436"/>
            <a:ext cx="6301758" cy="584775"/>
          </a:xfrm>
          <a:prstGeom prst="rect">
            <a:avLst/>
          </a:prstGeom>
          <a:noFill/>
        </p:spPr>
        <p:txBody>
          <a:bodyPr wrap="square" rtlCol="0">
            <a:spAutoFit/>
          </a:bodyPr>
          <a:lstStyle/>
          <a:p>
            <a:pPr algn="ctr"/>
            <a:r>
              <a:rPr lang="en-US" altLang="zh-CN" sz="1600" dirty="0">
                <a:solidFill>
                  <a:schemeClr val="tx1">
                    <a:lumMod val="85000"/>
                    <a:lumOff val="15000"/>
                  </a:schemeClr>
                </a:solidFill>
                <a:cs typeface="+mn-ea"/>
                <a:sym typeface="+mn-lt"/>
              </a:rPr>
              <a:t>Life was like a box of chocolates, you never know what you’re go to get.</a:t>
            </a:r>
            <a:endParaRPr lang="zh-CN" altLang="en-US" sz="1600" dirty="0">
              <a:solidFill>
                <a:schemeClr val="tx1">
                  <a:lumMod val="85000"/>
                  <a:lumOff val="15000"/>
                </a:schemeClr>
              </a:solidFill>
              <a:cs typeface="+mn-ea"/>
              <a:sym typeface="+mn-lt"/>
            </a:endParaRPr>
          </a:p>
        </p:txBody>
      </p:sp>
    </p:spTree>
    <p:extLst>
      <p:ext uri="{BB962C8B-B14F-4D97-AF65-F5344CB8AC3E}">
        <p14:creationId xmlns:p14="http://schemas.microsoft.com/office/powerpoint/2010/main" val="39889896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96412" y="511715"/>
            <a:ext cx="3644959" cy="523220"/>
          </a:xfrm>
          <a:prstGeom prst="rect">
            <a:avLst/>
          </a:prstGeom>
          <a:noFill/>
        </p:spPr>
        <p:txBody>
          <a:bodyPr wrap="square" rtlCol="0">
            <a:spAutoFit/>
          </a:bodyPr>
          <a:lstStyle/>
          <a:p>
            <a:pPr algn="ctr"/>
            <a:r>
              <a:rPr lang="zh-CN" altLang="en-US" sz="2800" smtClean="0">
                <a:solidFill>
                  <a:schemeClr val="tx1">
                    <a:lumMod val="85000"/>
                    <a:lumOff val="15000"/>
                  </a:schemeClr>
                </a:solidFill>
                <a:cs typeface="+mn-ea"/>
                <a:sym typeface="+mn-lt"/>
              </a:rPr>
              <a:t>研究意</a:t>
            </a:r>
            <a:r>
              <a:rPr lang="zh-CN" altLang="en-US" sz="2800">
                <a:solidFill>
                  <a:schemeClr val="tx1">
                    <a:lumMod val="85000"/>
                    <a:lumOff val="15000"/>
                  </a:schemeClr>
                </a:solidFill>
                <a:cs typeface="+mn-ea"/>
                <a:sym typeface="+mn-lt"/>
              </a:rPr>
              <a:t>义</a:t>
            </a:r>
            <a:endParaRPr lang="zh-CN" altLang="en-US" sz="2800" dirty="0">
              <a:solidFill>
                <a:schemeClr val="tx1">
                  <a:lumMod val="85000"/>
                  <a:lumOff val="15000"/>
                </a:schemeClr>
              </a:solidFill>
              <a:cs typeface="+mn-ea"/>
              <a:sym typeface="+mn-lt"/>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4932218" y="1330037"/>
            <a:ext cx="6475655" cy="444007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文本框 42"/>
          <p:cNvSpPr txBox="1"/>
          <p:nvPr/>
        </p:nvSpPr>
        <p:spPr>
          <a:xfrm>
            <a:off x="5037645" y="1368904"/>
            <a:ext cx="6066224" cy="4401205"/>
          </a:xfrm>
          <a:prstGeom prst="rect">
            <a:avLst/>
          </a:prstGeom>
          <a:noFill/>
        </p:spPr>
        <p:txBody>
          <a:bodyPr wrap="square" rtlCol="0">
            <a:spAutoFit/>
          </a:bodyPr>
          <a:lstStyle/>
          <a:p>
            <a:r>
              <a:rPr lang="zh-CN" altLang="zh-CN" sz="2000"/>
              <a:t>实践提供了有益的参考和指导，能够促进短视频</a:t>
            </a:r>
            <a:r>
              <a:rPr lang="en-US" altLang="zh-CN" sz="2000"/>
              <a:t>APP</a:t>
            </a:r>
            <a:r>
              <a:rPr lang="zh-CN" altLang="zh-CN" sz="2000"/>
              <a:t>的发展和用户体验的提升。通过探索和实践，本文提出的基于心流理论的设计策略和模型，可以为设计师提供具体的设计思路和方法，从而创造更加优秀和具有吸引力的短视频</a:t>
            </a:r>
            <a:r>
              <a:rPr lang="en-US" altLang="zh-CN" sz="2000"/>
              <a:t>APP</a:t>
            </a:r>
            <a:r>
              <a:rPr lang="zh-CN" altLang="zh-CN" sz="2000"/>
              <a:t>产品，满足用户的需求和期待。同时，本文研究的心流理论也可以为其他领域的研究提供启示，为改善用户体验和提升用户满意度提供新的思路和方法。并通过设计实践加以验证，具有以下两方面的意义：对于理论方面，本文从心流理论一个新的角度研究短视频</a:t>
            </a:r>
            <a:r>
              <a:rPr lang="en-US" altLang="zh-CN" sz="2000"/>
              <a:t> APP </a:t>
            </a:r>
            <a:r>
              <a:rPr lang="zh-CN" altLang="zh-CN" sz="2000"/>
              <a:t>界面设计，增加了心流理论的研究范围，为短视频</a:t>
            </a:r>
            <a:r>
              <a:rPr lang="en-US" altLang="zh-CN" sz="2000"/>
              <a:t> APP </a:t>
            </a:r>
            <a:r>
              <a:rPr lang="zh-CN" altLang="zh-CN" sz="2000"/>
              <a:t>领域的研究提供了新的方向和策略，为提升用户的沉浸式体验起到一定的积极作用。对于设计实践方面为短视频</a:t>
            </a:r>
            <a:r>
              <a:rPr lang="en-US" altLang="zh-CN" sz="2000"/>
              <a:t> APP </a:t>
            </a:r>
            <a:r>
              <a:rPr lang="zh-CN" altLang="zh-CN" sz="2000"/>
              <a:t>相关设计实践提供指导作用。</a:t>
            </a:r>
          </a:p>
        </p:txBody>
      </p:sp>
      <p:sp>
        <p:nvSpPr>
          <p:cNvPr id="5" name="椭圆 4">
            <a:extLst>
              <a:ext uri="{FF2B5EF4-FFF2-40B4-BE49-F238E27FC236}">
                <a16:creationId xmlns:a16="http://schemas.microsoft.com/office/drawing/2014/main" id="{A4605850-6A3D-273D-E8FB-2FC99B705068}"/>
              </a:ext>
            </a:extLst>
          </p:cNvPr>
          <p:cNvSpPr/>
          <p:nvPr/>
        </p:nvSpPr>
        <p:spPr>
          <a:xfrm>
            <a:off x="807715" y="1861382"/>
            <a:ext cx="3377381" cy="3377381"/>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pic>
        <p:nvPicPr>
          <p:cNvPr id="7" name="图片 6">
            <a:extLst>
              <a:ext uri="{FF2B5EF4-FFF2-40B4-BE49-F238E27FC236}">
                <a16:creationId xmlns:a16="http://schemas.microsoft.com/office/drawing/2014/main" id="{92299FAA-83CD-1832-0804-575A6CAF5C22}"/>
              </a:ext>
            </a:extLst>
          </p:cNvPr>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a:xfrm>
            <a:off x="973634" y="2027301"/>
            <a:ext cx="3045542" cy="3045542"/>
          </a:xfrm>
          <a:custGeom>
            <a:avLst/>
            <a:gdLst>
              <a:gd name="connsiteX0" fmla="*/ 3185652 w 6371304"/>
              <a:gd name="connsiteY0" fmla="*/ 0 h 6371304"/>
              <a:gd name="connsiteX1" fmla="*/ 6371304 w 6371304"/>
              <a:gd name="connsiteY1" fmla="*/ 3185652 h 6371304"/>
              <a:gd name="connsiteX2" fmla="*/ 3185652 w 6371304"/>
              <a:gd name="connsiteY2" fmla="*/ 6371304 h 6371304"/>
              <a:gd name="connsiteX3" fmla="*/ 0 w 6371304"/>
              <a:gd name="connsiteY3" fmla="*/ 3185652 h 6371304"/>
              <a:gd name="connsiteX4" fmla="*/ 3185652 w 6371304"/>
              <a:gd name="connsiteY4" fmla="*/ 0 h 63713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71304" h="6371304">
                <a:moveTo>
                  <a:pt x="3185652" y="0"/>
                </a:moveTo>
                <a:cubicBezTo>
                  <a:pt x="4945039" y="0"/>
                  <a:pt x="6371304" y="1426265"/>
                  <a:pt x="6371304" y="3185652"/>
                </a:cubicBezTo>
                <a:cubicBezTo>
                  <a:pt x="6371304" y="4945039"/>
                  <a:pt x="4945039" y="6371304"/>
                  <a:pt x="3185652" y="6371304"/>
                </a:cubicBezTo>
                <a:cubicBezTo>
                  <a:pt x="1426265" y="6371304"/>
                  <a:pt x="0" y="4945039"/>
                  <a:pt x="0" y="3185652"/>
                </a:cubicBezTo>
                <a:cubicBezTo>
                  <a:pt x="0" y="1426265"/>
                  <a:pt x="1426265" y="0"/>
                  <a:pt x="3185652" y="0"/>
                </a:cubicBezTo>
                <a:close/>
              </a:path>
            </a:pathLst>
          </a:custGeom>
        </p:spPr>
      </p:pic>
    </p:spTree>
    <p:extLst>
      <p:ext uri="{BB962C8B-B14F-4D97-AF65-F5344CB8AC3E}">
        <p14:creationId xmlns:p14="http://schemas.microsoft.com/office/powerpoint/2010/main" val="26288102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45805"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矩形 4"/>
          <p:cNvSpPr/>
          <p:nvPr/>
        </p:nvSpPr>
        <p:spPr>
          <a:xfrm>
            <a:off x="9984658"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圆角矩形 5"/>
          <p:cNvSpPr/>
          <p:nvPr/>
        </p:nvSpPr>
        <p:spPr>
          <a:xfrm>
            <a:off x="403122" y="449825"/>
            <a:ext cx="11385755" cy="5958349"/>
          </a:xfrm>
          <a:prstGeom prst="roundRect">
            <a:avLst>
              <a:gd name="adj" fmla="val 1568"/>
            </a:avLst>
          </a:prstGeom>
          <a:solidFill>
            <a:schemeClr val="bg1"/>
          </a:solidFill>
          <a:ln>
            <a:noFill/>
          </a:ln>
          <a:effectLst>
            <a:glow rad="228600">
              <a:srgbClr val="02615A">
                <a:alpha val="3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p:cNvSpPr/>
          <p:nvPr/>
        </p:nvSpPr>
        <p:spPr>
          <a:xfrm>
            <a:off x="1887301" y="2420811"/>
            <a:ext cx="1592179" cy="1592179"/>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800" b="1" dirty="0">
                <a:solidFill>
                  <a:schemeClr val="bg1"/>
                </a:solidFill>
                <a:cs typeface="+mn-ea"/>
                <a:sym typeface="+mn-lt"/>
              </a:rPr>
              <a:t>3</a:t>
            </a:r>
            <a:endParaRPr lang="zh-CN" altLang="en-US" sz="13800" b="1" dirty="0">
              <a:solidFill>
                <a:schemeClr val="bg1"/>
              </a:solidFill>
              <a:cs typeface="+mn-ea"/>
              <a:sym typeface="+mn-lt"/>
            </a:endParaRPr>
          </a:p>
        </p:txBody>
      </p:sp>
      <p:sp>
        <p:nvSpPr>
          <p:cNvPr id="8" name="文本框 7"/>
          <p:cNvSpPr txBox="1"/>
          <p:nvPr/>
        </p:nvSpPr>
        <p:spPr>
          <a:xfrm>
            <a:off x="4476985" y="2420811"/>
            <a:ext cx="5760360" cy="769441"/>
          </a:xfrm>
          <a:prstGeom prst="rect">
            <a:avLst/>
          </a:prstGeom>
          <a:noFill/>
        </p:spPr>
        <p:txBody>
          <a:bodyPr wrap="square" rtlCol="0">
            <a:spAutoFit/>
          </a:bodyPr>
          <a:lstStyle/>
          <a:p>
            <a:pPr algn="dist"/>
            <a:r>
              <a:rPr lang="zh-CN" altLang="en-US" sz="4400" smtClean="0">
                <a:solidFill>
                  <a:srgbClr val="1C4885"/>
                </a:solidFill>
                <a:cs typeface="+mn-ea"/>
                <a:sym typeface="+mn-lt"/>
              </a:rPr>
              <a:t>产品定位</a:t>
            </a:r>
            <a:endParaRPr lang="zh-CN" altLang="en-US" sz="4400" dirty="0">
              <a:solidFill>
                <a:srgbClr val="1C4885"/>
              </a:solidFill>
              <a:cs typeface="+mn-ea"/>
              <a:sym typeface="+mn-lt"/>
            </a:endParaRPr>
          </a:p>
        </p:txBody>
      </p:sp>
      <p:cxnSp>
        <p:nvCxnSpPr>
          <p:cNvPr id="9" name="直接连接符 8"/>
          <p:cNvCxnSpPr/>
          <p:nvPr/>
        </p:nvCxnSpPr>
        <p:spPr>
          <a:xfrm>
            <a:off x="4663554" y="3428999"/>
            <a:ext cx="1112406"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4347067" y="3674436"/>
            <a:ext cx="6301758" cy="584775"/>
          </a:xfrm>
          <a:prstGeom prst="rect">
            <a:avLst/>
          </a:prstGeom>
          <a:noFill/>
        </p:spPr>
        <p:txBody>
          <a:bodyPr wrap="square" rtlCol="0">
            <a:spAutoFit/>
          </a:bodyPr>
          <a:lstStyle/>
          <a:p>
            <a:pPr algn="ctr"/>
            <a:r>
              <a:rPr lang="en-US" altLang="zh-CN" sz="1600" dirty="0">
                <a:solidFill>
                  <a:schemeClr val="tx1">
                    <a:lumMod val="85000"/>
                    <a:lumOff val="15000"/>
                  </a:schemeClr>
                </a:solidFill>
                <a:cs typeface="+mn-ea"/>
                <a:sym typeface="+mn-lt"/>
              </a:rPr>
              <a:t>Life was like a box of chocolates, you never know what you’re go to get.</a:t>
            </a:r>
            <a:endParaRPr lang="zh-CN" altLang="en-US" sz="1600" dirty="0">
              <a:solidFill>
                <a:schemeClr val="tx1">
                  <a:lumMod val="85000"/>
                  <a:lumOff val="15000"/>
                </a:schemeClr>
              </a:solidFill>
              <a:cs typeface="+mn-ea"/>
              <a:sym typeface="+mn-lt"/>
            </a:endParaRPr>
          </a:p>
        </p:txBody>
      </p:sp>
    </p:spTree>
    <p:extLst>
      <p:ext uri="{BB962C8B-B14F-4D97-AF65-F5344CB8AC3E}">
        <p14:creationId xmlns:p14="http://schemas.microsoft.com/office/powerpoint/2010/main" val="35436741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6104725" y="1153822"/>
            <a:ext cx="5388077" cy="345112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文本框 3"/>
          <p:cNvSpPr txBox="1"/>
          <p:nvPr/>
        </p:nvSpPr>
        <p:spPr>
          <a:xfrm>
            <a:off x="904648" y="409927"/>
            <a:ext cx="2538453" cy="523220"/>
          </a:xfrm>
          <a:prstGeom prst="rect">
            <a:avLst/>
          </a:prstGeom>
          <a:noFill/>
        </p:spPr>
        <p:txBody>
          <a:bodyPr wrap="square" rtlCol="0">
            <a:spAutoFit/>
          </a:bodyPr>
          <a:lstStyle/>
          <a:p>
            <a:r>
              <a:rPr lang="zh-CN" altLang="en-US" sz="2800">
                <a:solidFill>
                  <a:schemeClr val="tx1">
                    <a:lumMod val="85000"/>
                    <a:lumOff val="15000"/>
                  </a:schemeClr>
                </a:solidFill>
                <a:cs typeface="+mn-ea"/>
                <a:sym typeface="+mn-lt"/>
              </a:rPr>
              <a:t>产</a:t>
            </a:r>
            <a:r>
              <a:rPr lang="zh-CN" altLang="en-US" sz="2800" smtClean="0">
                <a:solidFill>
                  <a:schemeClr val="tx1">
                    <a:lumMod val="85000"/>
                    <a:lumOff val="15000"/>
                  </a:schemeClr>
                </a:solidFill>
                <a:cs typeface="+mn-ea"/>
                <a:sym typeface="+mn-lt"/>
              </a:rPr>
              <a:t>品定位</a:t>
            </a:r>
            <a:endParaRPr lang="zh-CN" altLang="en-US" sz="2800" dirty="0">
              <a:solidFill>
                <a:schemeClr val="tx1">
                  <a:lumMod val="85000"/>
                  <a:lumOff val="15000"/>
                </a:schemeClr>
              </a:solidFill>
              <a:cs typeface="+mn-ea"/>
              <a:sym typeface="+mn-lt"/>
            </a:endParaRPr>
          </a:p>
        </p:txBody>
      </p:sp>
      <p:cxnSp>
        <p:nvCxnSpPr>
          <p:cNvPr id="6" name="直接连接符 5"/>
          <p:cNvCxnSpPr/>
          <p:nvPr/>
        </p:nvCxnSpPr>
        <p:spPr>
          <a:xfrm>
            <a:off x="718918" y="3009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586617" y="1153823"/>
            <a:ext cx="5388077" cy="3451123"/>
          </a:xfrm>
          <a:prstGeom prst="rect">
            <a:avLst/>
          </a:prstGeom>
          <a:solidFill>
            <a:srgbClr val="1C488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文本框 8"/>
          <p:cNvSpPr txBox="1"/>
          <p:nvPr/>
        </p:nvSpPr>
        <p:spPr>
          <a:xfrm>
            <a:off x="718918" y="1410614"/>
            <a:ext cx="3555131" cy="461665"/>
          </a:xfrm>
          <a:prstGeom prst="rect">
            <a:avLst/>
          </a:prstGeom>
          <a:noFill/>
        </p:spPr>
        <p:txBody>
          <a:bodyPr wrap="square" rtlCol="0">
            <a:spAutoFit/>
          </a:bodyPr>
          <a:lstStyle>
            <a:defPPr>
              <a:defRPr lang="zh-CN"/>
            </a:defPPr>
            <a:lvl1pPr>
              <a:defRPr b="1"/>
            </a:lvl1pPr>
          </a:lstStyle>
          <a:p>
            <a:r>
              <a:rPr lang="zh-CN" altLang="en-US" sz="2400" smtClean="0">
                <a:solidFill>
                  <a:schemeClr val="bg1"/>
                </a:solidFill>
                <a:cs typeface="+mn-ea"/>
                <a:sym typeface="+mn-lt"/>
              </a:rPr>
              <a:t>记录和分享生活的平台</a:t>
            </a:r>
            <a:endParaRPr lang="zh-CN" altLang="en-US" sz="2400" dirty="0">
              <a:solidFill>
                <a:schemeClr val="bg1"/>
              </a:solidFill>
              <a:cs typeface="+mn-ea"/>
              <a:sym typeface="+mn-lt"/>
            </a:endParaRPr>
          </a:p>
        </p:txBody>
      </p:sp>
      <p:cxnSp>
        <p:nvCxnSpPr>
          <p:cNvPr id="10" name="直接连接符 9"/>
          <p:cNvCxnSpPr/>
          <p:nvPr/>
        </p:nvCxnSpPr>
        <p:spPr>
          <a:xfrm>
            <a:off x="848949" y="1875570"/>
            <a:ext cx="616308"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6194658" y="1339516"/>
            <a:ext cx="4400139" cy="461665"/>
          </a:xfrm>
          <a:prstGeom prst="rect">
            <a:avLst/>
          </a:prstGeom>
          <a:noFill/>
        </p:spPr>
        <p:txBody>
          <a:bodyPr wrap="square" rtlCol="0">
            <a:spAutoFit/>
          </a:bodyPr>
          <a:lstStyle/>
          <a:p>
            <a:r>
              <a:rPr lang="zh-CN" altLang="zh-CN" sz="2400" smtClean="0">
                <a:solidFill>
                  <a:schemeClr val="tx1">
                    <a:lumMod val="75000"/>
                    <a:lumOff val="25000"/>
                  </a:schemeClr>
                </a:solidFill>
                <a:cs typeface="+mn-ea"/>
              </a:rPr>
              <a:t>公</a:t>
            </a:r>
            <a:r>
              <a:rPr lang="zh-CN" altLang="zh-CN" sz="2400">
                <a:solidFill>
                  <a:schemeClr val="tx1">
                    <a:lumMod val="75000"/>
                    <a:lumOff val="25000"/>
                  </a:schemeClr>
                </a:solidFill>
                <a:cs typeface="+mn-ea"/>
              </a:rPr>
              <a:t>平普惠的算法机制</a:t>
            </a:r>
            <a:endParaRPr lang="zh-CN" altLang="en-US" sz="2400" dirty="0">
              <a:solidFill>
                <a:schemeClr val="tx1">
                  <a:lumMod val="75000"/>
                  <a:lumOff val="25000"/>
                </a:schemeClr>
              </a:solidFill>
              <a:cs typeface="+mn-ea"/>
              <a:sym typeface="+mn-lt"/>
            </a:endParaRPr>
          </a:p>
        </p:txBody>
      </p:sp>
      <p:cxnSp>
        <p:nvCxnSpPr>
          <p:cNvPr id="13" name="直接连接符 12"/>
          <p:cNvCxnSpPr/>
          <p:nvPr/>
        </p:nvCxnSpPr>
        <p:spPr>
          <a:xfrm>
            <a:off x="6295252" y="1801181"/>
            <a:ext cx="616308" cy="0"/>
          </a:xfrm>
          <a:prstGeom prst="line">
            <a:avLst/>
          </a:prstGeom>
          <a:ln w="25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6237026" y="1872279"/>
            <a:ext cx="4247107" cy="2800767"/>
          </a:xfrm>
          <a:prstGeom prst="rect">
            <a:avLst/>
          </a:prstGeom>
          <a:noFill/>
        </p:spPr>
        <p:txBody>
          <a:bodyPr wrap="square" rtlCol="0">
            <a:spAutoFit/>
          </a:bodyPr>
          <a:lstStyle/>
          <a:p>
            <a:r>
              <a:rPr lang="en-US" altLang="zh-CN" sz="1600" kern="100" smtClean="0">
                <a:latin typeface="宋体" panose="02010600030101010101" pitchFamily="2" charset="-122"/>
                <a:ea typeface="宋体" panose="02010600030101010101" pitchFamily="2" charset="-122"/>
                <a:cs typeface="Times New Roman" panose="02020603050405020304" pitchFamily="18" charset="0"/>
              </a:rPr>
              <a:t>Hey</a:t>
            </a:r>
            <a:r>
              <a:rPr lang="zh-CN" altLang="zh-CN" sz="1600" kern="100">
                <a:latin typeface="宋体" panose="02010600030101010101" pitchFamily="2" charset="-122"/>
                <a:ea typeface="宋体" panose="02010600030101010101" pitchFamily="2" charset="-122"/>
                <a:cs typeface="Times New Roman" panose="02020603050405020304" pitchFamily="18" charset="0"/>
              </a:rPr>
              <a:t>的公平普惠算法机制包括以下几个方面：遵循公开、公平、透明的原则所有用户的权利和利益应得到保护和平等对待；数据采用多维度和多来源验证，避免不合理的差异或歧视；算法应有明确的评估和审查机制，保证其有效性和可靠性；保障个人信息隐私和数据安全，不得泄露个人敏感信息。同时，</a:t>
            </a:r>
            <a:r>
              <a:rPr lang="en-US" altLang="zh-CN" sz="1600" kern="100">
                <a:latin typeface="宋体" panose="02010600030101010101" pitchFamily="2" charset="-122"/>
                <a:ea typeface="宋体" panose="02010600030101010101" pitchFamily="2" charset="-122"/>
                <a:cs typeface="Times New Roman" panose="02020603050405020304" pitchFamily="18" charset="0"/>
              </a:rPr>
              <a:t>Hey</a:t>
            </a:r>
            <a:r>
              <a:rPr lang="zh-CN" altLang="zh-CN" sz="1600" kern="100">
                <a:latin typeface="宋体" panose="02010600030101010101" pitchFamily="2" charset="-122"/>
                <a:ea typeface="宋体" panose="02010600030101010101" pitchFamily="2" charset="-122"/>
                <a:cs typeface="Times New Roman" panose="02020603050405020304" pitchFamily="18" charset="0"/>
              </a:rPr>
              <a:t>还会不断优化和升级公平普惠算法机制，为</a:t>
            </a:r>
            <a:r>
              <a:rPr lang="zh-CN" altLang="zh-CN" sz="1600">
                <a:latin typeface="宋体" panose="02010600030101010101" pitchFamily="2" charset="-122"/>
                <a:ea typeface="宋体" panose="02010600030101010101" pitchFamily="2" charset="-122"/>
              </a:rPr>
              <a:t>用户提供更好的服务体验，助力个人和社会发展。</a:t>
            </a:r>
          </a:p>
          <a:p>
            <a:endParaRPr lang="zh-CN" altLang="en-US" sz="1600" dirty="0">
              <a:solidFill>
                <a:schemeClr val="tx1">
                  <a:lumMod val="75000"/>
                  <a:lumOff val="25000"/>
                </a:schemeClr>
              </a:solidFill>
              <a:cs typeface="+mn-ea"/>
              <a:sym typeface="+mn-lt"/>
            </a:endParaRPr>
          </a:p>
          <a:p>
            <a:endParaRPr lang="zh-CN" altLang="en-US" sz="1600" dirty="0">
              <a:solidFill>
                <a:schemeClr val="tx1">
                  <a:lumMod val="75000"/>
                  <a:lumOff val="25000"/>
                </a:schemeClr>
              </a:solidFill>
              <a:cs typeface="+mn-ea"/>
              <a:sym typeface="+mn-lt"/>
            </a:endParaRPr>
          </a:p>
        </p:txBody>
      </p:sp>
      <p:sp>
        <p:nvSpPr>
          <p:cNvPr id="16" name="文本框 13"/>
          <p:cNvSpPr txBox="1"/>
          <p:nvPr/>
        </p:nvSpPr>
        <p:spPr>
          <a:xfrm>
            <a:off x="780797" y="2070707"/>
            <a:ext cx="4901546" cy="2308324"/>
          </a:xfrm>
          <a:prstGeom prst="rect">
            <a:avLst/>
          </a:prstGeom>
          <a:noFill/>
        </p:spPr>
        <p:txBody>
          <a:bodyPr wrap="square" rtlCol="0">
            <a:spAutoFit/>
          </a:bodyPr>
          <a:lstStyle/>
          <a:p>
            <a:r>
              <a:rPr lang="zh-CN" altLang="zh-CN" sz="1600" kern="100" smtClean="0">
                <a:solidFill>
                  <a:schemeClr val="bg1"/>
                </a:solidFill>
                <a:ea typeface="宋体" panose="02010600030101010101" pitchFamily="2" charset="-122"/>
                <a:cs typeface="Times New Roman" panose="02020603050405020304" pitchFamily="18" charset="0"/>
              </a:rPr>
              <a:t>每</a:t>
            </a:r>
            <a:r>
              <a:rPr lang="zh-CN" altLang="zh-CN" sz="1600" kern="100">
                <a:solidFill>
                  <a:schemeClr val="bg1"/>
                </a:solidFill>
                <a:ea typeface="宋体" panose="02010600030101010101" pitchFamily="2" charset="-122"/>
                <a:cs typeface="Times New Roman" panose="02020603050405020304" pitchFamily="18" charset="0"/>
              </a:rPr>
              <a:t>个人的生活中都有高光时刻，</a:t>
            </a:r>
            <a:r>
              <a:rPr lang="en-US" altLang="zh-CN" sz="1600" kern="100">
                <a:solidFill>
                  <a:schemeClr val="bg1"/>
                </a:solidFill>
                <a:ea typeface="宋体" panose="02010600030101010101" pitchFamily="2" charset="-122"/>
                <a:cs typeface="Times New Roman" panose="02020603050405020304" pitchFamily="18" charset="0"/>
              </a:rPr>
              <a:t>hey</a:t>
            </a:r>
            <a:r>
              <a:rPr lang="zh-CN" altLang="zh-CN" sz="1600" kern="100">
                <a:solidFill>
                  <a:schemeClr val="bg1"/>
                </a:solidFill>
                <a:ea typeface="宋体" panose="02010600030101010101" pitchFamily="2" charset="-122"/>
                <a:cs typeface="Times New Roman" panose="02020603050405020304" pitchFamily="18" charset="0"/>
              </a:rPr>
              <a:t>是一个记录和分享生活的平台，记录和分享生活的平台可以帮助人们记录和回顾自己的成长历程，促进个人意识的成熟和自我认知的深入。同时，分享生活也可以增进人与人之间的交流和了解，促进社会的和谐发展。此外，生活分享平台还可以为个人、企业和品牌提供一个展示和推广自己、增加曝光度的平台，具有重要的商业和社会意义。</a:t>
            </a:r>
          </a:p>
          <a:p>
            <a:endParaRPr lang="zh-CN" altLang="en-US" sz="1600" dirty="0">
              <a:solidFill>
                <a:schemeClr val="tx1">
                  <a:lumMod val="75000"/>
                  <a:lumOff val="25000"/>
                </a:schemeClr>
              </a:solidFill>
              <a:cs typeface="+mn-ea"/>
              <a:sym typeface="+mn-lt"/>
            </a:endParaRPr>
          </a:p>
        </p:txBody>
      </p:sp>
      <p:sp>
        <p:nvSpPr>
          <p:cNvPr id="2" name="矩形 1">
            <a:extLst>
              <a:ext uri="{FF2B5EF4-FFF2-40B4-BE49-F238E27FC236}">
                <a16:creationId xmlns:a16="http://schemas.microsoft.com/office/drawing/2014/main" id="{4AABFB39-04EA-EBC7-097C-6FD61313655E}"/>
              </a:ext>
            </a:extLst>
          </p:cNvPr>
          <p:cNvSpPr/>
          <p:nvPr/>
        </p:nvSpPr>
        <p:spPr>
          <a:xfrm>
            <a:off x="586615" y="4790636"/>
            <a:ext cx="10906185" cy="222411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600"/>
              <a:t>Hey</a:t>
            </a:r>
            <a:r>
              <a:rPr lang="zh-CN" altLang="zh-CN" sz="1600"/>
              <a:t>短视频社交平台是一个提供有趣、有价值的短视频内容和社交互动的平台。该平台允许用户上传、分享、观看和评论短视频内容，旨在为用户提供一个愉悦、安全的社交空间。平台会通过一系列机制来确保用户的使用体验和信息安全，包括但不限于：建立完善的用户认证、内容审核和监管机制，防范、打击有害信息、不良行为和违法犯罪行为； 强化个人信息保护和数据安全，不会泄露用户敏感信息，确保用户权益；提供用户举报和反馈机制，及时响应并解决用户问题；优化演算法和推荐系统，为用户提供更符合其兴趣、喜好和需求的内容和服务。基于此，</a:t>
            </a:r>
            <a:r>
              <a:rPr lang="en-US" altLang="zh-CN" sz="1600"/>
              <a:t>Hey</a:t>
            </a:r>
            <a:r>
              <a:rPr lang="zh-CN" altLang="zh-CN" sz="1600"/>
              <a:t>短视频社交平台致力于为全球用户提供一个良善、繁荣的社交空间，推动数字时代文明的发展与创新。</a:t>
            </a:r>
          </a:p>
        </p:txBody>
      </p:sp>
      <p:sp>
        <p:nvSpPr>
          <p:cNvPr id="17" name="文本框 16"/>
          <p:cNvSpPr txBox="1"/>
          <p:nvPr/>
        </p:nvSpPr>
        <p:spPr>
          <a:xfrm>
            <a:off x="3839639" y="4790638"/>
            <a:ext cx="4400139" cy="461665"/>
          </a:xfrm>
          <a:prstGeom prst="rect">
            <a:avLst/>
          </a:prstGeom>
          <a:noFill/>
        </p:spPr>
        <p:txBody>
          <a:bodyPr wrap="square" rtlCol="0">
            <a:spAutoFit/>
          </a:bodyPr>
          <a:lstStyle/>
          <a:p>
            <a:r>
              <a:rPr lang="zh-CN" altLang="en-US" sz="2400" smtClean="0">
                <a:solidFill>
                  <a:schemeClr val="bg1"/>
                </a:solidFill>
                <a:cs typeface="+mn-ea"/>
                <a:sym typeface="+mn-lt"/>
              </a:rPr>
              <a:t>短视频社交平台</a:t>
            </a:r>
            <a:endParaRPr lang="zh-CN" altLang="en-US" sz="2400" dirty="0">
              <a:solidFill>
                <a:schemeClr val="bg1"/>
              </a:solidFill>
              <a:cs typeface="+mn-ea"/>
              <a:sym typeface="+mn-lt"/>
            </a:endParaRPr>
          </a:p>
        </p:txBody>
      </p:sp>
    </p:spTree>
    <p:extLst>
      <p:ext uri="{BB962C8B-B14F-4D97-AF65-F5344CB8AC3E}">
        <p14:creationId xmlns:p14="http://schemas.microsoft.com/office/powerpoint/2010/main" val="902165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45805"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5" name="矩形 4"/>
          <p:cNvSpPr/>
          <p:nvPr/>
        </p:nvSpPr>
        <p:spPr>
          <a:xfrm>
            <a:off x="9984658"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圆角矩形 5"/>
          <p:cNvSpPr/>
          <p:nvPr/>
        </p:nvSpPr>
        <p:spPr>
          <a:xfrm>
            <a:off x="403122" y="449825"/>
            <a:ext cx="11385755" cy="5958349"/>
          </a:xfrm>
          <a:prstGeom prst="roundRect">
            <a:avLst>
              <a:gd name="adj" fmla="val 1568"/>
            </a:avLst>
          </a:prstGeom>
          <a:solidFill>
            <a:schemeClr val="bg1"/>
          </a:solidFill>
          <a:ln>
            <a:noFill/>
          </a:ln>
          <a:effectLst>
            <a:glow rad="228600">
              <a:srgbClr val="02615A">
                <a:alpha val="3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7" name="椭圆 6"/>
          <p:cNvSpPr/>
          <p:nvPr/>
        </p:nvSpPr>
        <p:spPr>
          <a:xfrm>
            <a:off x="1887301" y="2420811"/>
            <a:ext cx="1592179" cy="1592179"/>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800" b="1" dirty="0">
                <a:solidFill>
                  <a:schemeClr val="bg1"/>
                </a:solidFill>
                <a:cs typeface="+mn-ea"/>
                <a:sym typeface="+mn-lt"/>
              </a:rPr>
              <a:t>4</a:t>
            </a:r>
            <a:endParaRPr lang="zh-CN" altLang="en-US" sz="13800" b="1" dirty="0">
              <a:solidFill>
                <a:schemeClr val="bg1"/>
              </a:solidFill>
              <a:cs typeface="+mn-ea"/>
              <a:sym typeface="+mn-lt"/>
            </a:endParaRPr>
          </a:p>
        </p:txBody>
      </p:sp>
      <p:sp>
        <p:nvSpPr>
          <p:cNvPr id="8" name="文本框 7"/>
          <p:cNvSpPr txBox="1"/>
          <p:nvPr/>
        </p:nvSpPr>
        <p:spPr>
          <a:xfrm>
            <a:off x="4476985" y="2420811"/>
            <a:ext cx="5760360" cy="769441"/>
          </a:xfrm>
          <a:prstGeom prst="rect">
            <a:avLst/>
          </a:prstGeom>
          <a:noFill/>
        </p:spPr>
        <p:txBody>
          <a:bodyPr wrap="square" rtlCol="0">
            <a:spAutoFit/>
          </a:bodyPr>
          <a:lstStyle/>
          <a:p>
            <a:pPr algn="dist"/>
            <a:r>
              <a:rPr lang="zh-CN" altLang="en-US" sz="4400" smtClean="0">
                <a:solidFill>
                  <a:srgbClr val="1C4885"/>
                </a:solidFill>
                <a:cs typeface="+mn-ea"/>
                <a:sym typeface="+mn-lt"/>
              </a:rPr>
              <a:t>研究成果展示</a:t>
            </a:r>
            <a:endParaRPr lang="zh-CN" altLang="en-US" sz="4400" dirty="0">
              <a:solidFill>
                <a:srgbClr val="1C4885"/>
              </a:solidFill>
              <a:cs typeface="+mn-ea"/>
              <a:sym typeface="+mn-lt"/>
            </a:endParaRPr>
          </a:p>
        </p:txBody>
      </p:sp>
      <p:cxnSp>
        <p:nvCxnSpPr>
          <p:cNvPr id="9" name="直接连接符 8"/>
          <p:cNvCxnSpPr/>
          <p:nvPr/>
        </p:nvCxnSpPr>
        <p:spPr>
          <a:xfrm>
            <a:off x="4663554" y="3428999"/>
            <a:ext cx="1112406"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4347067" y="3674436"/>
            <a:ext cx="6301758" cy="584775"/>
          </a:xfrm>
          <a:prstGeom prst="rect">
            <a:avLst/>
          </a:prstGeom>
          <a:noFill/>
        </p:spPr>
        <p:txBody>
          <a:bodyPr wrap="square" rtlCol="0">
            <a:spAutoFit/>
          </a:bodyPr>
          <a:lstStyle/>
          <a:p>
            <a:pPr algn="ctr"/>
            <a:r>
              <a:rPr lang="en-US" altLang="zh-CN" sz="1600" dirty="0">
                <a:solidFill>
                  <a:schemeClr val="tx1">
                    <a:lumMod val="85000"/>
                    <a:lumOff val="15000"/>
                  </a:schemeClr>
                </a:solidFill>
                <a:cs typeface="+mn-ea"/>
                <a:sym typeface="+mn-lt"/>
              </a:rPr>
              <a:t>Life was like a box of chocolates, you never know what you’re go to get.</a:t>
            </a:r>
            <a:endParaRPr lang="zh-CN" altLang="en-US" sz="1600" dirty="0">
              <a:solidFill>
                <a:schemeClr val="tx1">
                  <a:lumMod val="85000"/>
                  <a:lumOff val="15000"/>
                </a:schemeClr>
              </a:solidFill>
              <a:cs typeface="+mn-ea"/>
              <a:sym typeface="+mn-lt"/>
            </a:endParaRPr>
          </a:p>
        </p:txBody>
      </p:sp>
    </p:spTree>
    <p:extLst>
      <p:ext uri="{BB962C8B-B14F-4D97-AF65-F5344CB8AC3E}">
        <p14:creationId xmlns:p14="http://schemas.microsoft.com/office/powerpoint/2010/main" val="25773154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蓝色简洁毕业答辩PPT模板"/>
</p:tagLst>
</file>

<file path=ppt/tags/tag2.xml><?xml version="1.0" encoding="utf-8"?>
<p:tagLst xmlns:a="http://schemas.openxmlformats.org/drawingml/2006/main" xmlns:r="http://schemas.openxmlformats.org/officeDocument/2006/relationships" xmlns:p="http://schemas.openxmlformats.org/presentationml/2006/main">
  <p:tag name="PA" val="v3.0.0"/>
</p:tagLst>
</file>

<file path=ppt/tags/tag3.xml><?xml version="1.0" encoding="utf-8"?>
<p:tagLst xmlns:a="http://schemas.openxmlformats.org/drawingml/2006/main" xmlns:r="http://schemas.openxmlformats.org/officeDocument/2006/relationships" xmlns:p="http://schemas.openxmlformats.org/presentationml/2006/main">
  <p:tag name="PA" val="v3.0.0"/>
</p:tagLst>
</file>

<file path=ppt/tags/tag4.xml><?xml version="1.0" encoding="utf-8"?>
<p:tagLst xmlns:a="http://schemas.openxmlformats.org/drawingml/2006/main" xmlns:r="http://schemas.openxmlformats.org/officeDocument/2006/relationships" xmlns:p="http://schemas.openxmlformats.org/presentationml/2006/main">
  <p:tag name="PA" val="v3.0.0"/>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js3og5wl">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582</TotalTime>
  <Words>4701</Words>
  <Application>Microsoft Office PowerPoint</Application>
  <PresentationFormat>宽屏</PresentationFormat>
  <Paragraphs>88</Paragraphs>
  <Slides>20</Slides>
  <Notes>20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20</vt:i4>
      </vt:variant>
    </vt:vector>
  </HeadingPairs>
  <TitlesOfParts>
    <vt:vector size="30" baseType="lpstr">
      <vt:lpstr>Gill Sans</vt:lpstr>
      <vt:lpstr>等线</vt:lpstr>
      <vt:lpstr>汉仪大宋简</vt:lpstr>
      <vt:lpstr>宋体</vt:lpstr>
      <vt:lpstr>微软雅黑</vt:lpstr>
      <vt:lpstr>微软雅黑 Light</vt:lpstr>
      <vt:lpstr>Arial</vt:lpstr>
      <vt:lpstr>Calibri</vt:lpstr>
      <vt:lpstr>Times New Roman</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蓝色毕业答辩</dc:title>
  <dc:creator>第一PPT</dc:creator>
  <cp:keywords>www.1ppt.com</cp:keywords>
  <dc:description>www.1ppt.com</dc:description>
  <cp:lastModifiedBy>admin</cp:lastModifiedBy>
  <cp:revision>174</cp:revision>
  <dcterms:created xsi:type="dcterms:W3CDTF">2018-02-27T12:12:58Z</dcterms:created>
  <dcterms:modified xsi:type="dcterms:W3CDTF">2023-05-25T02:54:53Z</dcterms:modified>
</cp:coreProperties>
</file>