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8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8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7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Blurred financial stock market data and graph">
            <a:extLst>
              <a:ext uri="{FF2B5EF4-FFF2-40B4-BE49-F238E27FC236}">
                <a16:creationId xmlns:a16="http://schemas.microsoft.com/office/drawing/2014/main" id="{E6809534-5C49-41DA-8D22-4FD775F54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6520" r="-1" b="1044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35A88-EF49-7841-AE2D-BD7358B7A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Geospatial Data Acquisition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5F631-F1ED-D44C-800C-CFF8E281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7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52F1-D0F0-E340-8C1D-86999AD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Transfer Attributes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88FEE-912F-F542-8E14-E8766C0DA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773162"/>
              </p:ext>
            </p:extLst>
          </p:nvPr>
        </p:nvGraphicFramePr>
        <p:xfrm>
          <a:off x="838200" y="1949450"/>
          <a:ext cx="10515600" cy="3423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0690321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403377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16121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231031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083665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907730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1499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619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ID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  <a:p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osm-241-1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hum-2059-1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8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osm-1298-4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hum-9087-1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 err="1">
                          <a:solidFill>
                            <a:schemeClr val="bg1"/>
                          </a:solidFill>
                        </a:rPr>
                        <a:t>zzz</a:t>
                      </a:r>
                      <a:endParaRPr lang="en-US" sz="1400" b="0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0.019021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>
                          <a:solidFill>
                            <a:schemeClr val="accent1"/>
                          </a:solidFill>
                        </a:rPr>
                        <a:t>hum-9087-2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>
                          <a:solidFill>
                            <a:schemeClr val="accent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 err="1">
                          <a:solidFill>
                            <a:schemeClr val="accent1"/>
                          </a:solidFill>
                        </a:rPr>
                        <a:t>zzz</a:t>
                      </a:r>
                      <a:endParaRPr lang="en-US" sz="1400" b="1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6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>
                          <a:solidFill>
                            <a:schemeClr val="accent1"/>
                          </a:solidFill>
                        </a:rPr>
                        <a:t>hum-9087-3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>
                          <a:solidFill>
                            <a:schemeClr val="accent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noStrike" dirty="0" err="1">
                          <a:solidFill>
                            <a:schemeClr val="accent1"/>
                          </a:solidFill>
                        </a:rPr>
                        <a:t>zzz</a:t>
                      </a:r>
                      <a:endParaRPr lang="en-US" sz="1400" b="1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3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52F1-D0F0-E340-8C1D-86999ADC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– Vote Most Frequent Attributes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C88FEE-912F-F542-8E14-E8766C0DA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814804"/>
              </p:ext>
            </p:extLst>
          </p:nvPr>
        </p:nvGraphicFramePr>
        <p:xfrm>
          <a:off x="838200" y="1949450"/>
          <a:ext cx="10515600" cy="3423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0690321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403377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16121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231031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083665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907730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1499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619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ID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  <a:p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osm-241-1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hum-2059-1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8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osm-1298-4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sz="1400" b="1" strike="sngStrik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hum-9087-1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 err="1">
                          <a:solidFill>
                            <a:schemeClr val="bg1"/>
                          </a:solidFill>
                        </a:rPr>
                        <a:t>zzz</a:t>
                      </a:r>
                      <a:endParaRPr lang="en-US" sz="1400" b="0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0.019021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trike="sngStrike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>
                          <a:solidFill>
                            <a:schemeClr val="bg1"/>
                          </a:solidFill>
                        </a:rPr>
                        <a:t>hum-9087-2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>
                          <a:solidFill>
                            <a:schemeClr val="bg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 err="1">
                          <a:solidFill>
                            <a:schemeClr val="bg1"/>
                          </a:solidFill>
                        </a:rPr>
                        <a:t>zzz</a:t>
                      </a:r>
                      <a:endParaRPr lang="en-US" sz="14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6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>
                          <a:solidFill>
                            <a:schemeClr val="bg1"/>
                          </a:solidFill>
                        </a:rPr>
                        <a:t>hum-9087-3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>
                          <a:solidFill>
                            <a:schemeClr val="bg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dirty="0" err="1">
                          <a:solidFill>
                            <a:schemeClr val="bg1"/>
                          </a:solidFill>
                        </a:rPr>
                        <a:t>zzz</a:t>
                      </a:r>
                      <a:endParaRPr lang="en-US" sz="14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4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6C98-140F-424E-B761-32D1F35B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Aggregate 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79AB-7F07-7B43-9E9A-3E3879614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25EA45-18CA-4048-8AAD-511F9F8D661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667000"/>
          <a:ext cx="5157786" cy="111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50269">
                  <a:extLst>
                    <a:ext uri="{9D8B030D-6E8A-4147-A177-3AD203B41FA5}">
                      <a16:colId xmlns:a16="http://schemas.microsoft.com/office/drawing/2014/main" val="52438297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1484995284"/>
                    </a:ext>
                  </a:extLst>
                </a:gridCol>
                <a:gridCol w="1556203">
                  <a:extLst>
                    <a:ext uri="{9D8B030D-6E8A-4147-A177-3AD203B41FA5}">
                      <a16:colId xmlns:a16="http://schemas.microsoft.com/office/drawing/2014/main" val="236774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99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1AAA-0D75-BE4A-8C63-6DBDA83D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EE6B3C-0BB7-A74B-BD56-6C7FABAB9094}"/>
              </a:ext>
            </a:extLst>
          </p:cNvPr>
          <p:cNvSpPr txBox="1">
            <a:spLocks/>
          </p:cNvSpPr>
          <p:nvPr/>
        </p:nvSpPr>
        <p:spPr>
          <a:xfrm>
            <a:off x="862014" y="387000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0DF01FC-E1BE-2245-988C-1A3D3EEBB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4294430"/>
              </p:ext>
            </p:extLst>
          </p:nvPr>
        </p:nvGraphicFramePr>
        <p:xfrm>
          <a:off x="6194427" y="2667000"/>
          <a:ext cx="5324636" cy="148336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90714">
                  <a:extLst>
                    <a:ext uri="{9D8B030D-6E8A-4147-A177-3AD203B41FA5}">
                      <a16:colId xmlns:a16="http://schemas.microsoft.com/office/drawing/2014/main" val="524382970"/>
                    </a:ext>
                  </a:extLst>
                </a:gridCol>
                <a:gridCol w="2427377">
                  <a:extLst>
                    <a:ext uri="{9D8B030D-6E8A-4147-A177-3AD203B41FA5}">
                      <a16:colId xmlns:a16="http://schemas.microsoft.com/office/drawing/2014/main" val="1484995284"/>
                    </a:ext>
                  </a:extLst>
                </a:gridCol>
                <a:gridCol w="1606545">
                  <a:extLst>
                    <a:ext uri="{9D8B030D-6E8A-4147-A177-3AD203B41FA5}">
                      <a16:colId xmlns:a16="http://schemas.microsoft.com/office/drawing/2014/main" val="236774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yyy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([</a:t>
                      </a:r>
                      <a:r>
                        <a:rPr lang="en-US" b="0" dirty="0" err="1">
                          <a:solidFill>
                            <a:schemeClr val="accent1"/>
                          </a:solidFill>
                        </a:rPr>
                        <a:t>lat,lon</a:t>
                      </a:r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], [</a:t>
                      </a:r>
                      <a:r>
                        <a:rPr lang="en-US" b="0" dirty="0" err="1">
                          <a:solidFill>
                            <a:schemeClr val="accent1"/>
                          </a:solidFill>
                        </a:rPr>
                        <a:t>lat,lon</a:t>
                      </a:r>
                      <a:r>
                        <a:rPr lang="en-US" b="0" dirty="0">
                          <a:solidFill>
                            <a:schemeClr val="accent1"/>
                          </a:solidFill>
                        </a:rPr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accent1"/>
                          </a:solidFill>
                        </a:rPr>
                        <a:t>zzz</a:t>
                      </a:r>
                      <a:endParaRPr lang="en-US" b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2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0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33F8A2C-3D6E-460E-BB96-D7F308A3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456E6EB5-D149-7946-B169-8E32724FFC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672" b="1"/>
          <a:stretch/>
        </p:blipFill>
        <p:spPr>
          <a:xfrm>
            <a:off x="1524" y="688"/>
            <a:ext cx="12188952" cy="685662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3DF40-8603-5646-B586-02BD92B9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688205"/>
            <a:ext cx="10190071" cy="1299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88190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43F4-D1FB-BA47-80AD-C2EB0611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9F8-74CC-754B-88D6-887CC459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 shape file to NGA database</a:t>
            </a:r>
          </a:p>
        </p:txBody>
      </p:sp>
    </p:spTree>
    <p:extLst>
      <p:ext uri="{BB962C8B-B14F-4D97-AF65-F5344CB8AC3E}">
        <p14:creationId xmlns:p14="http://schemas.microsoft.com/office/powerpoint/2010/main" val="411983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Blurred financial stock market data and graph">
            <a:extLst>
              <a:ext uri="{FF2B5EF4-FFF2-40B4-BE49-F238E27FC236}">
                <a16:creationId xmlns:a16="http://schemas.microsoft.com/office/drawing/2014/main" id="{E6809534-5C49-41DA-8D22-4FD775F54C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6520" r="-1" b="1044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35A88-EF49-7841-AE2D-BD7358B7A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Geospatial Data Acquisition Infrastructure &amp;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5F631-F1ED-D44C-800C-CFF8E281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1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7B78-501F-3D4E-B9C1-8974AE83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EE4BCF-2CFE-1B4E-A30A-1245547B3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05841"/>
              </p:ext>
            </p:extLst>
          </p:nvPr>
        </p:nvGraphicFramePr>
        <p:xfrm>
          <a:off x="838200" y="1949450"/>
          <a:ext cx="10515600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18742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62957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5232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91136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627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Mapbox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GeoPandas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8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4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3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4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7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7B78-501F-3D4E-B9C1-8974AE83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EE4BCF-2CFE-1B4E-A30A-1245547B3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233243"/>
              </p:ext>
            </p:extLst>
          </p:nvPr>
        </p:nvGraphicFramePr>
        <p:xfrm>
          <a:off x="838200" y="1949450"/>
          <a:ext cx="10728368" cy="29667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682092">
                  <a:extLst>
                    <a:ext uri="{9D8B030D-6E8A-4147-A177-3AD203B41FA5}">
                      <a16:colId xmlns:a16="http://schemas.microsoft.com/office/drawing/2014/main" val="618742790"/>
                    </a:ext>
                  </a:extLst>
                </a:gridCol>
                <a:gridCol w="2682092">
                  <a:extLst>
                    <a:ext uri="{9D8B030D-6E8A-4147-A177-3AD203B41FA5}">
                      <a16:colId xmlns:a16="http://schemas.microsoft.com/office/drawing/2014/main" val="1036295719"/>
                    </a:ext>
                  </a:extLst>
                </a:gridCol>
                <a:gridCol w="2682092">
                  <a:extLst>
                    <a:ext uri="{9D8B030D-6E8A-4147-A177-3AD203B41FA5}">
                      <a16:colId xmlns:a16="http://schemas.microsoft.com/office/drawing/2014/main" val="79523204"/>
                    </a:ext>
                  </a:extLst>
                </a:gridCol>
                <a:gridCol w="2682092">
                  <a:extLst>
                    <a:ext uri="{9D8B030D-6E8A-4147-A177-3AD203B41FA5}">
                      <a16:colId xmlns:a16="http://schemas.microsoft.com/office/drawing/2014/main" val="347627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On-Prem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8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9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Auto-Scaling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4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4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5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7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06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A19-C367-5746-BD60-50BF886A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13A2-A274-7942-938E-F38E7A70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Discovery</a:t>
            </a:r>
          </a:p>
          <a:p>
            <a:r>
              <a:rPr lang="en-US" dirty="0"/>
              <a:t>Data Profiling</a:t>
            </a:r>
          </a:p>
          <a:p>
            <a:r>
              <a:rPr lang="en-US" dirty="0"/>
              <a:t>Cleansing and Standardization</a:t>
            </a:r>
          </a:p>
          <a:p>
            <a:r>
              <a:rPr lang="en-US" dirty="0"/>
              <a:t>Merge and Fill</a:t>
            </a:r>
          </a:p>
          <a:p>
            <a:r>
              <a:rPr lang="en-US" dirty="0"/>
              <a:t>Validation</a:t>
            </a:r>
          </a:p>
          <a:p>
            <a:r>
              <a:rPr lang="en-US" dirty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20551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4687-E3DC-BF48-8475-81F10A3C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Discovery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1B5281-E83A-0844-B370-01E231D9F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491474"/>
              </p:ext>
            </p:extLst>
          </p:nvPr>
        </p:nvGraphicFramePr>
        <p:xfrm>
          <a:off x="838200" y="1949450"/>
          <a:ext cx="10515600" cy="20218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494379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72584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80362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0135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454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3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Street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</a:t>
                      </a:r>
                      <a:r>
                        <a:rPr lang="en-US" dirty="0" err="1"/>
                        <a:t>LineString</a:t>
                      </a:r>
                      <a:r>
                        <a:rPr lang="en-US" dirty="0"/>
                        <a:t> SHP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per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ESPG 32618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</a:t>
                      </a:r>
                      <a:r>
                        <a:rPr lang="en-US" dirty="0" err="1"/>
                        <a:t>LineString</a:t>
                      </a:r>
                      <a:r>
                        <a:rPr lang="en-US" dirty="0"/>
                        <a:t> SHP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8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6733-0812-9447-ACEF-7A683E7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3FED-C394-FD4D-BDC3-3BB6CC38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6061341-5AED-E645-9919-1ABACDA2F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98833"/>
              </p:ext>
            </p:extLst>
          </p:nvPr>
        </p:nvGraphicFramePr>
        <p:xfrm>
          <a:off x="838200" y="1949450"/>
          <a:ext cx="10515600" cy="31191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494379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72584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80362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0135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1454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As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3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Street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153,759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osmid</a:t>
                      </a:r>
                      <a:r>
                        <a:rPr lang="en-US" dirty="0"/>
                        <a:t>, geometry, name, highway, length, </a:t>
                      </a:r>
                      <a:r>
                        <a:rPr lang="en-US" dirty="0" err="1"/>
                        <a:t>oneway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cod_tronc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cod_urbain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cod_route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nom_sec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nom_off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30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CF0F-266B-624C-9D0E-1BFB0BAF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A6CA59-CAF5-9D48-BD5D-C144BA11BD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1686720"/>
              </p:ext>
            </p:extLst>
          </p:nvPr>
        </p:nvGraphicFramePr>
        <p:xfrm>
          <a:off x="838200" y="2300638"/>
          <a:ext cx="5181600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5613">
                  <a:extLst>
                    <a:ext uri="{9D8B030D-6E8A-4147-A177-3AD203B41FA5}">
                      <a16:colId xmlns:a16="http://schemas.microsoft.com/office/drawing/2014/main" val="2131327815"/>
                    </a:ext>
                  </a:extLst>
                </a:gridCol>
                <a:gridCol w="1876301">
                  <a:extLst>
                    <a:ext uri="{9D8B030D-6E8A-4147-A177-3AD203B41FA5}">
                      <a16:colId xmlns:a16="http://schemas.microsoft.com/office/drawing/2014/main" val="1137627758"/>
                    </a:ext>
                  </a:extLst>
                </a:gridCol>
                <a:gridCol w="1839686">
                  <a:extLst>
                    <a:ext uri="{9D8B030D-6E8A-4147-A177-3AD203B41FA5}">
                      <a16:colId xmlns:a16="http://schemas.microsoft.com/office/drawing/2014/main" val="11045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osmid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Highway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1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Oneway</a:t>
                      </a:r>
                      <a:r>
                        <a:rPr lang="en-US" dirty="0"/>
                        <a:t>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7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LineString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76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7BD591-9359-F940-B229-7CE31FD65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808553"/>
              </p:ext>
            </p:extLst>
          </p:nvPr>
        </p:nvGraphicFramePr>
        <p:xfrm>
          <a:off x="6172200" y="2300638"/>
          <a:ext cx="5181600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5613">
                  <a:extLst>
                    <a:ext uri="{9D8B030D-6E8A-4147-A177-3AD203B41FA5}">
                      <a16:colId xmlns:a16="http://schemas.microsoft.com/office/drawing/2014/main" val="2131327815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1137627758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110454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cod_tronc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Unique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5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cod_route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cod_urbain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1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nom_off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Road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nom_sec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Segment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7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LineString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76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C33AC9-F815-124C-AB6E-F31131A88B25}"/>
              </a:ext>
            </a:extLst>
          </p:cNvPr>
          <p:cNvSpPr txBox="1"/>
          <p:nvPr/>
        </p:nvSpPr>
        <p:spPr>
          <a:xfrm>
            <a:off x="838200" y="1931306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OPEN STREET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E12C0-5D60-B341-B438-496B1AF28E9A}"/>
              </a:ext>
            </a:extLst>
          </p:cNvPr>
          <p:cNvSpPr txBox="1"/>
          <p:nvPr/>
        </p:nvSpPr>
        <p:spPr>
          <a:xfrm>
            <a:off x="6096000" y="1931306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HUMDATA</a:t>
            </a:r>
          </a:p>
        </p:txBody>
      </p:sp>
    </p:spTree>
    <p:extLst>
      <p:ext uri="{BB962C8B-B14F-4D97-AF65-F5344CB8AC3E}">
        <p14:creationId xmlns:p14="http://schemas.microsoft.com/office/powerpoint/2010/main" val="148488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DEB6-1FFD-E542-A82C-C541B29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Cleansing &amp;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FCFE-3119-8048-9336-4506A9F9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projection standard EPSG 4326</a:t>
            </a:r>
          </a:p>
          <a:p>
            <a:r>
              <a:rPr lang="en-US" dirty="0"/>
              <a:t>Apply standard missing value as NULL</a:t>
            </a:r>
          </a:p>
          <a:p>
            <a:r>
              <a:rPr lang="en-US" dirty="0"/>
              <a:t>Generate unique identifier for analysis</a:t>
            </a:r>
          </a:p>
          <a:p>
            <a:r>
              <a:rPr lang="en-US" dirty="0"/>
              <a:t>Rename attributes contain the same measurement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009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531B-1908-FD49-B640-47FE5602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4417-4360-A14A-B31B-A8A0461E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Explode geometry to points</a:t>
            </a:r>
          </a:p>
          <a:p>
            <a:r>
              <a:rPr lang="en-US" dirty="0"/>
              <a:t>Apply K Nearest Neighbors to match similar points</a:t>
            </a:r>
          </a:p>
          <a:p>
            <a:r>
              <a:rPr lang="en-US" dirty="0"/>
              <a:t>Transfer attributes from points to points</a:t>
            </a:r>
          </a:p>
          <a:p>
            <a:r>
              <a:rPr lang="en-US" dirty="0"/>
              <a:t>For each attribute, vote the most frequent value from points as the value of the geometry. </a:t>
            </a:r>
          </a:p>
          <a:p>
            <a:r>
              <a:rPr lang="en-US" dirty="0"/>
              <a:t>Aggregate points back to geometry</a:t>
            </a:r>
          </a:p>
        </p:txBody>
      </p:sp>
    </p:spTree>
    <p:extLst>
      <p:ext uri="{BB962C8B-B14F-4D97-AF65-F5344CB8AC3E}">
        <p14:creationId xmlns:p14="http://schemas.microsoft.com/office/powerpoint/2010/main" val="116412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6C98-140F-424E-B761-32D1F35B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Geometry Explode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79AB-7F07-7B43-9E9A-3E3879614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25EA45-18CA-4048-8AAD-511F9F8D66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3085252"/>
              </p:ext>
            </p:extLst>
          </p:nvPr>
        </p:nvGraphicFramePr>
        <p:xfrm>
          <a:off x="839788" y="2667000"/>
          <a:ext cx="5157786" cy="11125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250269">
                  <a:extLst>
                    <a:ext uri="{9D8B030D-6E8A-4147-A177-3AD203B41FA5}">
                      <a16:colId xmlns:a16="http://schemas.microsoft.com/office/drawing/2014/main" val="52438297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1484995284"/>
                    </a:ext>
                  </a:extLst>
                </a:gridCol>
                <a:gridCol w="1556203">
                  <a:extLst>
                    <a:ext uri="{9D8B030D-6E8A-4147-A177-3AD203B41FA5}">
                      <a16:colId xmlns:a16="http://schemas.microsoft.com/office/drawing/2014/main" val="2367746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1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0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[</a:t>
                      </a:r>
                      <a:r>
                        <a:rPr lang="en-US" dirty="0" err="1"/>
                        <a:t>lat,lon</a:t>
                      </a:r>
                      <a:r>
                        <a:rPr lang="en-US" dirty="0"/>
                        <a:t>],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7995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1AAA-0D75-BE4A-8C63-6DBDA83D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82AB42D-6E58-3B41-A648-BD59205DEB7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69245392"/>
              </p:ext>
            </p:extLst>
          </p:nvPr>
        </p:nvGraphicFramePr>
        <p:xfrm>
          <a:off x="6172200" y="2667000"/>
          <a:ext cx="5418116" cy="222504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122189">
                  <a:extLst>
                    <a:ext uri="{9D8B030D-6E8A-4147-A177-3AD203B41FA5}">
                      <a16:colId xmlns:a16="http://schemas.microsoft.com/office/drawing/2014/main" val="955235417"/>
                    </a:ext>
                  </a:extLst>
                </a:gridCol>
                <a:gridCol w="1002162">
                  <a:extLst>
                    <a:ext uri="{9D8B030D-6E8A-4147-A177-3AD203B41FA5}">
                      <a16:colId xmlns:a16="http://schemas.microsoft.com/office/drawing/2014/main" val="2800697484"/>
                    </a:ext>
                  </a:extLst>
                </a:gridCol>
                <a:gridCol w="1041286">
                  <a:extLst>
                    <a:ext uri="{9D8B030D-6E8A-4147-A177-3AD203B41FA5}">
                      <a16:colId xmlns:a16="http://schemas.microsoft.com/office/drawing/2014/main" val="3426834912"/>
                    </a:ext>
                  </a:extLst>
                </a:gridCol>
                <a:gridCol w="1041286">
                  <a:extLst>
                    <a:ext uri="{9D8B030D-6E8A-4147-A177-3AD203B41FA5}">
                      <a16:colId xmlns:a16="http://schemas.microsoft.com/office/drawing/2014/main" val="21137035"/>
                    </a:ext>
                  </a:extLst>
                </a:gridCol>
                <a:gridCol w="1211193">
                  <a:extLst>
                    <a:ext uri="{9D8B030D-6E8A-4147-A177-3AD203B41FA5}">
                      <a16:colId xmlns:a16="http://schemas.microsoft.com/office/drawing/2014/main" val="1456553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Point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Road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([</a:t>
                      </a:r>
                      <a:r>
                        <a:rPr lang="en-US" sz="1200" dirty="0" err="1"/>
                        <a:t>lat,lon</a:t>
                      </a:r>
                      <a:r>
                        <a:rPr lang="en-US" sz="1200" dirty="0"/>
                        <a:t>],..)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[lat1, lon1]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1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([</a:t>
                      </a:r>
                      <a:r>
                        <a:rPr lang="en-US" sz="1200" dirty="0" err="1"/>
                        <a:t>lat,lon</a:t>
                      </a:r>
                      <a:r>
                        <a:rPr lang="en-US" sz="1200" dirty="0"/>
                        <a:t>],..)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[lat2, lon2]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1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([</a:t>
                      </a:r>
                      <a:r>
                        <a:rPr lang="en-US" sz="1200" dirty="0" err="1"/>
                        <a:t>lat,lon</a:t>
                      </a:r>
                      <a:r>
                        <a:rPr lang="en-US" sz="1200" dirty="0"/>
                        <a:t>],..)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osm-1298-3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[lat3, lon3]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2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([</a:t>
                      </a:r>
                      <a:r>
                        <a:rPr lang="en-US" sz="1200" dirty="0" err="1"/>
                        <a:t>lat,lon</a:t>
                      </a:r>
                      <a:r>
                        <a:rPr lang="en-US" sz="1200" dirty="0"/>
                        <a:t>],..)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osm-241-1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[lat4, lon4]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([</a:t>
                      </a:r>
                      <a:r>
                        <a:rPr lang="en-US" sz="1200" dirty="0" err="1"/>
                        <a:t>lat,lon</a:t>
                      </a:r>
                      <a:r>
                        <a:rPr lang="en-US" sz="1200" dirty="0"/>
                        <a:t>],..)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osm-241-2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[lat5, lon5]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33913"/>
                  </a:ext>
                </a:extLst>
              </a:tr>
            </a:tbl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EE6B3C-0BB7-A74B-BD56-6C7FABAB9094}"/>
              </a:ext>
            </a:extLst>
          </p:cNvPr>
          <p:cNvSpPr txBox="1">
            <a:spLocks/>
          </p:cNvSpPr>
          <p:nvPr/>
        </p:nvSpPr>
        <p:spPr>
          <a:xfrm>
            <a:off x="862014" y="387000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E133-A92D-AF4A-921B-AF30B41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KNN Matching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867F86-97B4-6249-8CA1-AD9DCCE12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173626"/>
              </p:ext>
            </p:extLst>
          </p:nvPr>
        </p:nvGraphicFramePr>
        <p:xfrm>
          <a:off x="838200" y="1949450"/>
          <a:ext cx="10515600" cy="342392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0690321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4033771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16121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231031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083665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907730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149947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86196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Point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 ID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  <a:p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Road Name </a:t>
                      </a:r>
                      <a:r>
                        <a:rPr lang="en-US" sz="1000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9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osm-241-1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hum-2059-1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hum-2059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97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hum-4211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www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8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0.000180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1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hum-5892-3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hum-5892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yyy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4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osm-1298-4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osm-1298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hum-9087-1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trike="sngStrike" dirty="0" err="1">
                          <a:solidFill>
                            <a:schemeClr val="accent1"/>
                          </a:solidFill>
                        </a:rPr>
                        <a:t>zzz</a:t>
                      </a:r>
                      <a:endParaRPr lang="en-US" sz="1400" b="1" strike="sngStrik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0.019021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trike="sngStrike" dirty="0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5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6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/>
                        <a:t>hum-9087-3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hum-9087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 err="1"/>
                        <a:t>zzz</a:t>
                      </a:r>
                      <a:endParaRPr 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>
                          <a:solidFill>
                            <a:schemeClr val="bg1"/>
                          </a:solidFill>
                        </a:rPr>
                        <a:t>0.000054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noStrik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1928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784</Words>
  <Application>Microsoft Macintosh PowerPoint</Application>
  <PresentationFormat>Widescreen</PresentationFormat>
  <Paragraphs>464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AvenirNext LT Pro Medium</vt:lpstr>
      <vt:lpstr>Arial</vt:lpstr>
      <vt:lpstr>Avenir Next LT Pro</vt:lpstr>
      <vt:lpstr>BlockprintVTI</vt:lpstr>
      <vt:lpstr>Geospatial Data Acquisition Model</vt:lpstr>
      <vt:lpstr>Components</vt:lpstr>
      <vt:lpstr>Resource Discovery</vt:lpstr>
      <vt:lpstr>Data Profiling</vt:lpstr>
      <vt:lpstr>Data Profiling</vt:lpstr>
      <vt:lpstr>Cleansing &amp; Standardization</vt:lpstr>
      <vt:lpstr>Merge</vt:lpstr>
      <vt:lpstr>Merge – Geometry Explode</vt:lpstr>
      <vt:lpstr>Merge – KNN Matching</vt:lpstr>
      <vt:lpstr>Merge – Transfer Attributes</vt:lpstr>
      <vt:lpstr>Merge – Vote Most Frequent Attributes</vt:lpstr>
      <vt:lpstr>Merge – Aggregate Back</vt:lpstr>
      <vt:lpstr>Validation</vt:lpstr>
      <vt:lpstr>Data Ingestion</vt:lpstr>
      <vt:lpstr>Geospatial Data Acquisition Infrastructure &amp; Tools</vt:lpstr>
      <vt:lpstr>Tool Comparison</vt:lpstr>
      <vt:lpstr>Infrastructure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Ziang Jia</dc:creator>
  <cp:lastModifiedBy>Ziang Jia</cp:lastModifiedBy>
  <cp:revision>21</cp:revision>
  <dcterms:created xsi:type="dcterms:W3CDTF">2021-04-14T17:25:15Z</dcterms:created>
  <dcterms:modified xsi:type="dcterms:W3CDTF">2021-04-14T20:54:40Z</dcterms:modified>
</cp:coreProperties>
</file>