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9"/>
  </p:notesMasterIdLst>
  <p:sldIdLst>
    <p:sldId id="259" r:id="rId4"/>
    <p:sldId id="260" r:id="rId5"/>
    <p:sldId id="261" r:id="rId6"/>
    <p:sldId id="262" r:id="rId7"/>
    <p:sldId id="263" r:id="rId8"/>
    <p:sldId id="278" r:id="rId10"/>
    <p:sldId id="279" r:id="rId11"/>
    <p:sldId id="280" r:id="rId12"/>
    <p:sldId id="281" r:id="rId13"/>
    <p:sldId id="282" r:id="rId14"/>
    <p:sldId id="283" r:id="rId15"/>
    <p:sldId id="284" r:id="rId16"/>
    <p:sldId id="271" r:id="rId17"/>
    <p:sldId id="272" r:id="rId18"/>
    <p:sldId id="273" r:id="rId19"/>
    <p:sldId id="294" r:id="rId20"/>
    <p:sldId id="295" r:id="rId21"/>
    <p:sldId id="274" r:id="rId22"/>
    <p:sldId id="275" r:id="rId23"/>
    <p:sldId id="291" r:id="rId24"/>
    <p:sldId id="292" r:id="rId25"/>
    <p:sldId id="276"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9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F4"/>
    <a:srgbClr val="F0F0F0"/>
    <a:srgbClr val="F5F5F5"/>
    <a:srgbClr val="F4F9F5"/>
    <a:srgbClr val="E8E8E8"/>
    <a:srgbClr val="F9FBF8"/>
    <a:srgbClr val="EDED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2" d="100"/>
          <a:sy n="92" d="100"/>
        </p:scale>
        <p:origin x="99" y="93"/>
      </p:cViewPr>
      <p:guideLst>
        <p:guide orient="horz" pos="2160"/>
        <p:guide pos="394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0" Type="http://schemas.openxmlformats.org/officeDocument/2006/relationships/tags" Target="tags/tag10.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A5A71-7C18-4C63-9688-09C0514B6D2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373934-CE98-4D03-A89D-CDA762C164C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C373934-CE98-4D03-A89D-CDA762C164C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ags" Target="../tags/tag3.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3" name="矩形 2"/>
          <p:cNvSpPr/>
          <p:nvPr userDrawn="1"/>
        </p:nvSpPr>
        <p:spPr>
          <a:xfrm rot="20220000">
            <a:off x="4217670" y="2829560"/>
            <a:ext cx="3756660" cy="706755"/>
          </a:xfrm>
          <a:prstGeom prst="rect">
            <a:avLst/>
          </a:prstGeom>
          <a:noFill/>
          <a:ln>
            <a:noFill/>
          </a:ln>
        </p:spPr>
        <p:txBody>
          <a:bodyPr wrap="none" rtlCol="0" anchor="t">
            <a:spAutoFit/>
          </a:bodyPr>
          <a:lstStyle/>
          <a:p>
            <a:pPr algn="ctr"/>
            <a:r>
              <a:rPr lang="zh-CN" altLang="en-US" sz="4000" b="1">
                <a:solidFill>
                  <a:srgbClr val="F0F0F0"/>
                </a:solidFill>
                <a:effectLst/>
                <a:sym typeface="+mn-ea"/>
              </a:rPr>
              <a:t>结构化工具输出</a:t>
            </a:r>
            <a:endParaRPr lang="zh-CN" altLang="en-US" sz="4000" b="1">
              <a:solidFill>
                <a:srgbClr val="F0F0F0"/>
              </a:solidFill>
              <a:effectLst/>
              <a:sym typeface="+mn-ea"/>
            </a:endParaRPr>
          </a:p>
        </p:txBody>
      </p:sp>
      <p:pic>
        <p:nvPicPr>
          <p:cNvPr id="2" name="图片 1" descr="微信图片_20220101115800"/>
          <p:cNvPicPr>
            <a:picLocks noChangeAspect="1"/>
          </p:cNvPicPr>
          <p:nvPr userDrawn="1">
            <p:custDataLst>
              <p:tags r:id="rId2"/>
            </p:custDataLst>
          </p:nvPr>
        </p:nvPicPr>
        <p:blipFill>
          <a:blip r:embed="rId3"/>
          <a:stretch>
            <a:fillRect/>
          </a:stretch>
        </p:blipFill>
        <p:spPr>
          <a:xfrm>
            <a:off x="-8573" y="-15875"/>
            <a:ext cx="12209145" cy="6873875"/>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descr="WechatIMG1678"/>
          <p:cNvPicPr>
            <a:picLocks noChangeAspect="1"/>
          </p:cNvPicPr>
          <p:nvPr userDrawn="1"/>
        </p:nvPicPr>
        <p:blipFill>
          <a:blip r:embed="rId2"/>
          <a:stretch>
            <a:fillRect/>
          </a:stretch>
        </p:blipFill>
        <p:spPr>
          <a:xfrm>
            <a:off x="0" y="0"/>
            <a:ext cx="12192000" cy="686435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474980" y="908050"/>
            <a:ext cx="11309985" cy="5813425"/>
          </a:xfrm>
        </p:spPr>
        <p:txBody>
          <a:bodyPr/>
          <a:lstStyle>
            <a:lvl1pPr marL="0" indent="0" algn="just">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0"/>
            <a:r>
              <a:rPr lang="zh-CN" altLang="en-US" dirty="0"/>
              <a:t>第二级</a:t>
            </a:r>
            <a:endParaRPr lang="zh-CN" altLang="en-US" dirty="0"/>
          </a:p>
          <a:p>
            <a:pPr lvl="0"/>
            <a:r>
              <a:rPr lang="zh-CN" altLang="en-US" dirty="0"/>
              <a:t>第三级</a:t>
            </a:r>
            <a:endParaRPr lang="zh-CN" altLang="en-US" dirty="0"/>
          </a:p>
          <a:p>
            <a:pPr lvl="0"/>
            <a:r>
              <a:rPr lang="zh-CN" altLang="en-US" dirty="0"/>
              <a:t>第四级</a:t>
            </a:r>
            <a:endParaRPr lang="zh-CN" altLang="en-US" dirty="0"/>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600" y="6356350"/>
            <a:ext cx="3860800" cy="365125"/>
          </a:xfr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4165600" y="6356350"/>
            <a:ext cx="3860800" cy="365125"/>
          </a:xfrm>
        </p:spPr>
        <p:txBody>
          <a:bodyPr/>
          <a:lstStyle/>
          <a:p>
            <a:endParaRPr lang="zh-CN" altLang="en-US"/>
          </a:p>
        </p:txBody>
      </p:sp>
      <p:sp>
        <p:nvSpPr>
          <p:cNvPr id="9" name="灯片编号占位符 8"/>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a:p>
        </p:txBody>
      </p:sp>
      <p:sp>
        <p:nvSpPr>
          <p:cNvPr id="3" name="内容占位符 2"/>
          <p:cNvSpPr>
            <a:spLocks noGrp="1"/>
          </p:cNvSpPr>
          <p:nvPr>
            <p:ph idx="1"/>
          </p:nvPr>
        </p:nvSpPr>
        <p:spPr>
          <a:xfrm>
            <a:off x="370205" y="908685"/>
            <a:ext cx="11556365" cy="5812790"/>
          </a:xfrm>
        </p:spPr>
        <p:txBody>
          <a:bodyPr/>
          <a:lstStyle>
            <a:lvl1pPr marL="0" indent="0">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pPr lvl="0"/>
            <a:r>
              <a:rPr lang="zh-CN" altLang="en-US" dirty="0"/>
              <a:t>单击此处编辑母版文本样式</a:t>
            </a:r>
            <a:endParaRPr lang="zh-CN" altLang="en-US" dirty="0"/>
          </a:p>
          <a:p>
            <a:pPr lvl="0"/>
            <a:r>
              <a:rPr lang="zh-CN" altLang="en-US" dirty="0"/>
              <a:t>第二级</a:t>
            </a:r>
            <a:endParaRPr lang="zh-CN" altLang="en-US" dirty="0"/>
          </a:p>
          <a:p>
            <a:pPr lvl="0"/>
            <a:r>
              <a:rPr lang="zh-CN" altLang="en-US" dirty="0"/>
              <a:t>第三级</a:t>
            </a:r>
            <a:endParaRPr lang="zh-CN" altLang="en-US" dirty="0"/>
          </a:p>
          <a:p>
            <a:pPr lvl="0"/>
            <a:r>
              <a:rPr lang="zh-CN" altLang="en-US" dirty="0"/>
              <a:t>第四级</a:t>
            </a:r>
            <a:endParaRPr lang="zh-CN" altLang="en-US" dirty="0"/>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a:xfrm>
            <a:off x="4165600" y="6356350"/>
            <a:ext cx="3860800" cy="365125"/>
          </a:xfrm>
        </p:spPr>
        <p:txBody>
          <a:bodyPr/>
          <a:lstStyle/>
          <a:p>
            <a:endParaRPr lang="zh-CN" altLang="en-US"/>
          </a:p>
        </p:txBody>
      </p:sp>
      <p:sp>
        <p:nvSpPr>
          <p:cNvPr id="5" name="灯片编号占位符 4"/>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600" y="6356350"/>
            <a:ext cx="3860800" cy="365125"/>
          </a:xfrm>
        </p:spPr>
        <p:txBody>
          <a:bodyPr/>
          <a:lstStyle/>
          <a:p>
            <a:endParaRPr lang="zh-CN" altLang="en-US"/>
          </a:p>
        </p:txBody>
      </p:sp>
      <p:sp>
        <p:nvSpPr>
          <p:cNvPr id="4" name="灯片编号占位符 3"/>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600" y="6356350"/>
            <a:ext cx="3860800" cy="365125"/>
          </a:xfr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600" y="6356350"/>
            <a:ext cx="3860800" cy="365125"/>
          </a:xfr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1600200"/>
            <a:ext cx="10972800" cy="4525963"/>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0" y="274638"/>
            <a:ext cx="80264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sp>
        <p:nvSpPr>
          <p:cNvPr id="3" name="矩形 2"/>
          <p:cNvSpPr/>
          <p:nvPr userDrawn="1"/>
        </p:nvSpPr>
        <p:spPr>
          <a:xfrm rot="20220000">
            <a:off x="4217670" y="2829560"/>
            <a:ext cx="3756660" cy="706755"/>
          </a:xfrm>
          <a:prstGeom prst="rect">
            <a:avLst/>
          </a:prstGeom>
          <a:noFill/>
          <a:ln>
            <a:noFill/>
          </a:ln>
        </p:spPr>
        <p:txBody>
          <a:bodyPr wrap="none" rtlCol="0" anchor="t">
            <a:spAutoFit/>
          </a:bodyPr>
          <a:lstStyle/>
          <a:p>
            <a:pPr algn="ctr"/>
            <a:r>
              <a:rPr lang="zh-CN" altLang="en-US" sz="4000" b="1">
                <a:solidFill>
                  <a:srgbClr val="F0F0F0"/>
                </a:solidFill>
                <a:effectLst/>
                <a:sym typeface="+mn-ea"/>
              </a:rPr>
              <a:t>结构化工具输出</a:t>
            </a:r>
            <a:endParaRPr lang="zh-CN" altLang="en-US" sz="4000" b="1">
              <a:solidFill>
                <a:srgbClr val="F0F0F0"/>
              </a:solidFill>
              <a:effectLst/>
              <a:sym typeface="+mn-ea"/>
            </a:endParaRPr>
          </a:p>
        </p:txBody>
      </p:sp>
      <p:pic>
        <p:nvPicPr>
          <p:cNvPr id="2" name="图片 1" descr="微信图片_20220101115800"/>
          <p:cNvPicPr>
            <a:picLocks noChangeAspect="1"/>
          </p:cNvPicPr>
          <p:nvPr userDrawn="1">
            <p:custDataLst>
              <p:tags r:id="rId2"/>
            </p:custDataLst>
          </p:nvPr>
        </p:nvPicPr>
        <p:blipFill>
          <a:blip r:embed="rId3"/>
          <a:stretch>
            <a:fillRect/>
          </a:stretch>
        </p:blipFill>
        <p:spPr>
          <a:xfrm>
            <a:off x="-8573" y="-15875"/>
            <a:ext cx="12209145" cy="6873875"/>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descr="WechatIMG1678"/>
          <p:cNvPicPr>
            <a:picLocks noChangeAspect="1"/>
          </p:cNvPicPr>
          <p:nvPr userDrawn="1"/>
        </p:nvPicPr>
        <p:blipFill>
          <a:blip r:embed="rId2"/>
          <a:stretch>
            <a:fillRect/>
          </a:stretch>
        </p:blipFill>
        <p:spPr>
          <a:xfrm>
            <a:off x="0" y="0"/>
            <a:ext cx="12192000" cy="686435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0"/>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5" name="页脚占位符 4"/>
          <p:cNvSpPr>
            <a:spLocks noGrp="1"/>
          </p:cNvSpPr>
          <p:nvPr>
            <p:ph type="ftr" sz="quarter" idx="11"/>
          </p:nvPr>
        </p:nvSpPr>
        <p:spPr>
          <a:xfrm>
            <a:off x="4165600" y="6356350"/>
            <a:ext cx="3860800" cy="365125"/>
          </a:xfrm>
        </p:spPr>
        <p:txBody>
          <a:bodyPr/>
          <a:lstStyle/>
          <a:p>
            <a:endParaRPr lang="zh-CN" altLang="en-US"/>
          </a:p>
        </p:txBody>
      </p:sp>
      <p:sp>
        <p:nvSpPr>
          <p:cNvPr id="6" name="灯片编号占位符 5"/>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09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97600" y="1600200"/>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600" y="6356350"/>
            <a:ext cx="3860800" cy="365125"/>
          </a:xfr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8" name="页脚占位符 7"/>
          <p:cNvSpPr>
            <a:spLocks noGrp="1"/>
          </p:cNvSpPr>
          <p:nvPr>
            <p:ph type="ftr" sz="quarter" idx="11"/>
          </p:nvPr>
        </p:nvSpPr>
        <p:spPr>
          <a:xfrm>
            <a:off x="4165600" y="6356350"/>
            <a:ext cx="3860800" cy="365125"/>
          </a:xfrm>
        </p:spPr>
        <p:txBody>
          <a:bodyPr/>
          <a:lstStyle/>
          <a:p>
            <a:endParaRPr lang="zh-CN" altLang="en-US"/>
          </a:p>
        </p:txBody>
      </p:sp>
      <p:sp>
        <p:nvSpPr>
          <p:cNvPr id="9" name="灯片编号占位符 8"/>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4" name="页脚占位符 3"/>
          <p:cNvSpPr>
            <a:spLocks noGrp="1"/>
          </p:cNvSpPr>
          <p:nvPr>
            <p:ph type="ftr" sz="quarter" idx="11"/>
          </p:nvPr>
        </p:nvSpPr>
        <p:spPr>
          <a:xfrm>
            <a:off x="4165600" y="6356350"/>
            <a:ext cx="3860800" cy="365125"/>
          </a:xfrm>
        </p:spPr>
        <p:txBody>
          <a:bodyPr/>
          <a:lstStyle/>
          <a:p>
            <a:endParaRPr lang="zh-CN" altLang="en-US"/>
          </a:p>
        </p:txBody>
      </p:sp>
      <p:sp>
        <p:nvSpPr>
          <p:cNvPr id="5" name="灯片编号占位符 4"/>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3" name="页脚占位符 2"/>
          <p:cNvSpPr>
            <a:spLocks noGrp="1"/>
          </p:cNvSpPr>
          <p:nvPr>
            <p:ph type="ftr" sz="quarter" idx="11"/>
          </p:nvPr>
        </p:nvSpPr>
        <p:spPr>
          <a:xfrm>
            <a:off x="4165600" y="6356350"/>
            <a:ext cx="3860800" cy="365125"/>
          </a:xfrm>
        </p:spPr>
        <p:txBody>
          <a:bodyPr/>
          <a:lstStyle/>
          <a:p>
            <a:endParaRPr lang="zh-CN" altLang="en-US"/>
          </a:p>
        </p:txBody>
      </p:sp>
      <p:sp>
        <p:nvSpPr>
          <p:cNvPr id="4" name="灯片编号占位符 3"/>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084"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600" y="6356350"/>
            <a:ext cx="3860800" cy="365125"/>
          </a:xfr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609600" y="6356350"/>
            <a:ext cx="2844800" cy="365125"/>
          </a:xfrm>
        </p:spPr>
        <p:txBody>
          <a:bodyPr/>
          <a:lstStyle/>
          <a:p>
            <a:fld id="{530820CF-B880-4189-942D-D702A7CBA730}" type="datetimeFigureOut">
              <a:rPr lang="zh-CN" altLang="en-US" smtClean="0"/>
            </a:fld>
            <a:endParaRPr lang="zh-CN" altLang="en-US"/>
          </a:p>
        </p:txBody>
      </p:sp>
      <p:sp>
        <p:nvSpPr>
          <p:cNvPr id="6" name="页脚占位符 5"/>
          <p:cNvSpPr>
            <a:spLocks noGrp="1"/>
          </p:cNvSpPr>
          <p:nvPr>
            <p:ph type="ftr" sz="quarter" idx="11"/>
          </p:nvPr>
        </p:nvSpPr>
        <p:spPr>
          <a:xfrm>
            <a:off x="4165600" y="6356350"/>
            <a:ext cx="3860800" cy="365125"/>
          </a:xfrm>
        </p:spPr>
        <p:txBody>
          <a:bodyPr/>
          <a:lstStyle/>
          <a:p>
            <a:endParaRPr lang="zh-CN" altLang="en-US"/>
          </a:p>
        </p:txBody>
      </p:sp>
      <p:sp>
        <p:nvSpPr>
          <p:cNvPr id="7" name="灯片编号占位符 6"/>
          <p:cNvSpPr>
            <a:spLocks noGrp="1"/>
          </p:cNvSpPr>
          <p:nvPr>
            <p:ph type="sldNum" sz="quarter" idx="12"/>
          </p:nvPr>
        </p:nvSpPr>
        <p:spPr>
          <a:xfrm>
            <a:off x="8737600" y="6356350"/>
            <a:ext cx="2844800" cy="365125"/>
          </a:xfrm>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tags" Target="../tags/tag2.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3.xml"/><Relationship Id="rId8" Type="http://schemas.openxmlformats.org/officeDocument/2006/relationships/slideLayout" Target="../slideLayouts/slideLayout22.xml"/><Relationship Id="rId7" Type="http://schemas.openxmlformats.org/officeDocument/2006/relationships/slideLayout" Target="../slideLayouts/slideLayout21.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8" Type="http://schemas.openxmlformats.org/officeDocument/2006/relationships/theme" Target="../theme/theme2.xml"/><Relationship Id="rId17" Type="http://schemas.openxmlformats.org/officeDocument/2006/relationships/image" Target="../media/image4.png"/><Relationship Id="rId16" Type="http://schemas.openxmlformats.org/officeDocument/2006/relationships/image" Target="../media/image3.png"/><Relationship Id="rId15" Type="http://schemas.openxmlformats.org/officeDocument/2006/relationships/tags" Target="../tags/tag4.xml"/><Relationship Id="rId14" Type="http://schemas.openxmlformats.org/officeDocument/2006/relationships/slideLayout" Target="../slideLayouts/slideLayout28.xml"/><Relationship Id="rId13" Type="http://schemas.openxmlformats.org/officeDocument/2006/relationships/slideLayout" Target="../slideLayouts/slideLayout27.xml"/><Relationship Id="rId12" Type="http://schemas.openxmlformats.org/officeDocument/2006/relationships/slideLayout" Target="../slideLayouts/slideLayout26.xml"/><Relationship Id="rId11" Type="http://schemas.openxmlformats.org/officeDocument/2006/relationships/slideLayout" Target="../slideLayouts/slideLayout25.xml"/><Relationship Id="rId10" Type="http://schemas.openxmlformats.org/officeDocument/2006/relationships/slideLayout" Target="../slideLayouts/slideLayout24.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rot="20220000">
            <a:off x="4387003" y="2956560"/>
            <a:ext cx="3756660" cy="706755"/>
          </a:xfrm>
          <a:prstGeom prst="rect">
            <a:avLst/>
          </a:prstGeom>
          <a:noFill/>
          <a:ln>
            <a:noFill/>
          </a:ln>
        </p:spPr>
        <p:txBody>
          <a:bodyPr wrap="none" rtlCol="0" anchor="t">
            <a:spAutoFit/>
          </a:bodyPr>
          <a:lstStyle/>
          <a:p>
            <a:pPr algn="ctr"/>
            <a:r>
              <a:rPr lang="zh-CN" altLang="en-US" sz="4000" b="1">
                <a:solidFill>
                  <a:schemeClr val="bg1">
                    <a:lumMod val="75000"/>
                    <a:alpha val="90000"/>
                  </a:schemeClr>
                </a:solidFill>
                <a:effectLst/>
                <a:sym typeface="+mn-ea"/>
              </a:rPr>
              <a:t>结构化工具输出</a:t>
            </a:r>
            <a:endParaRPr lang="zh-CN" altLang="en-US" sz="4000" b="1">
              <a:solidFill>
                <a:schemeClr val="bg1">
                  <a:lumMod val="75000"/>
                  <a:alpha val="90000"/>
                </a:schemeClr>
              </a:solidFill>
              <a:effectLst/>
              <a:sym typeface="+mn-ea"/>
            </a:endParaRPr>
          </a:p>
        </p:txBody>
      </p:sp>
      <p:pic>
        <p:nvPicPr>
          <p:cNvPr id="12" name="图片 11" descr="微信图片_20220112103147"/>
          <p:cNvPicPr>
            <a:picLocks noChangeAspect="1"/>
          </p:cNvPicPr>
          <p:nvPr userDrawn="1">
            <p:custDataLst>
              <p:tags r:id="rId15"/>
            </p:custDataLst>
          </p:nvPr>
        </p:nvPicPr>
        <p:blipFill>
          <a:blip r:embed="rId16"/>
          <a:stretch>
            <a:fillRect/>
          </a:stretch>
        </p:blipFill>
        <p:spPr>
          <a:xfrm flipV="1">
            <a:off x="0" y="581660"/>
            <a:ext cx="6976745" cy="76200"/>
          </a:xfrm>
          <a:prstGeom prst="rect">
            <a:avLst/>
          </a:prstGeom>
        </p:spPr>
      </p:pic>
      <p:pic>
        <p:nvPicPr>
          <p:cNvPr id="13" name="图片 12" descr="WechatIMG3623"/>
          <p:cNvPicPr>
            <a:picLocks noChangeAspect="1"/>
          </p:cNvPicPr>
          <p:nvPr userDrawn="1"/>
        </p:nvPicPr>
        <p:blipFill>
          <a:blip r:embed="rId17"/>
          <a:stretch>
            <a:fillRect/>
          </a:stretch>
        </p:blipFill>
        <p:spPr>
          <a:xfrm>
            <a:off x="9933305" y="-25400"/>
            <a:ext cx="2258695" cy="82804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矩形 8"/>
          <p:cNvSpPr/>
          <p:nvPr userDrawn="1"/>
        </p:nvSpPr>
        <p:spPr>
          <a:xfrm rot="20220000">
            <a:off x="4387003" y="2956560"/>
            <a:ext cx="3756660" cy="706755"/>
          </a:xfrm>
          <a:prstGeom prst="rect">
            <a:avLst/>
          </a:prstGeom>
          <a:noFill/>
          <a:ln>
            <a:noFill/>
          </a:ln>
        </p:spPr>
        <p:txBody>
          <a:bodyPr wrap="none" rtlCol="0" anchor="t">
            <a:spAutoFit/>
          </a:bodyPr>
          <a:lstStyle/>
          <a:p>
            <a:pPr algn="ctr"/>
            <a:r>
              <a:rPr lang="zh-CN" altLang="en-US" sz="4000" b="1">
                <a:solidFill>
                  <a:schemeClr val="bg1">
                    <a:lumMod val="75000"/>
                    <a:alpha val="90000"/>
                  </a:schemeClr>
                </a:solidFill>
                <a:effectLst/>
                <a:sym typeface="+mn-ea"/>
              </a:rPr>
              <a:t>结构化工具输出</a:t>
            </a:r>
            <a:endParaRPr lang="zh-CN" altLang="en-US" sz="4000" b="1">
              <a:solidFill>
                <a:schemeClr val="bg1">
                  <a:lumMod val="75000"/>
                  <a:alpha val="90000"/>
                </a:schemeClr>
              </a:solidFill>
              <a:effectLst/>
              <a:sym typeface="+mn-ea"/>
            </a:endParaRPr>
          </a:p>
        </p:txBody>
      </p:sp>
      <p:pic>
        <p:nvPicPr>
          <p:cNvPr id="10" name="图片 9" descr="微信图片_20220112103147"/>
          <p:cNvPicPr>
            <a:picLocks noChangeAspect="1"/>
          </p:cNvPicPr>
          <p:nvPr userDrawn="1">
            <p:custDataLst>
              <p:tags r:id="rId15"/>
            </p:custDataLst>
          </p:nvPr>
        </p:nvPicPr>
        <p:blipFill>
          <a:blip r:embed="rId16"/>
          <a:stretch>
            <a:fillRect/>
          </a:stretch>
        </p:blipFill>
        <p:spPr>
          <a:xfrm flipV="1">
            <a:off x="0" y="581660"/>
            <a:ext cx="6976745" cy="76200"/>
          </a:xfrm>
          <a:prstGeom prst="rect">
            <a:avLst/>
          </a:prstGeom>
        </p:spPr>
      </p:pic>
      <p:pic>
        <p:nvPicPr>
          <p:cNvPr id="11" name="图片 10" descr="WechatIMG3623"/>
          <p:cNvPicPr>
            <a:picLocks noChangeAspect="1"/>
          </p:cNvPicPr>
          <p:nvPr userDrawn="1"/>
        </p:nvPicPr>
        <p:blipFill>
          <a:blip r:embed="rId17"/>
          <a:stretch>
            <a:fillRect/>
          </a:stretch>
        </p:blipFill>
        <p:spPr>
          <a:xfrm>
            <a:off x="9933305" y="-25400"/>
            <a:ext cx="2258695" cy="828040"/>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3"/>
          <p:cNvSpPr txBox="1">
            <a:spLocks noChangeArrowheads="1"/>
          </p:cNvSpPr>
          <p:nvPr/>
        </p:nvSpPr>
        <p:spPr bwMode="auto">
          <a:xfrm>
            <a:off x="1631950" y="1628775"/>
            <a:ext cx="8929370"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150000"/>
              </a:lnSpc>
            </a:pPr>
            <a:r>
              <a:rPr lang="en-US" altLang="zh-CN" sz="3600" b="1"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关于</a:t>
            </a:r>
            <a:r>
              <a:rPr lang="zh-CN" altLang="en-US" sz="3600" b="1"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咸阳</a:t>
            </a:r>
            <a:r>
              <a:rPr lang="en-US" altLang="zh-CN" sz="3600" b="1" dirty="0">
                <a:solidFill>
                  <a:schemeClr val="bg1"/>
                </a:solidFill>
                <a:latin typeface="微软雅黑" panose="020B0503020204020204" pitchFamily="34" charset="-122"/>
                <a:ea typeface="微软雅黑" panose="020B0503020204020204" pitchFamily="34" charset="-122"/>
                <a:sym typeface="Wingdings" panose="05000000000000000000" pitchFamily="2" charset="2"/>
              </a:rPr>
              <a:t>分公司2023-2024年度职工餐
厅食材采购项目采购方案的汇报</a:t>
            </a:r>
            <a:endParaRPr lang="en-US" altLang="zh-CN" sz="3600" b="1" dirty="0">
              <a:solidFill>
                <a:schemeClr val="bg1"/>
              </a:solidFill>
              <a:latin typeface="微软雅黑" panose="020B0503020204020204" pitchFamily="34" charset="-122"/>
              <a:ea typeface="微软雅黑" panose="020B0503020204020204" pitchFamily="34" charset="-122"/>
              <a:sym typeface="Wingdings" panose="05000000000000000000" pitchFamily="2" charset="2"/>
            </a:endParaRPr>
          </a:p>
        </p:txBody>
      </p:sp>
      <p:sp>
        <p:nvSpPr>
          <p:cNvPr id="6" name="TextBox 2"/>
          <p:cNvSpPr txBox="1">
            <a:spLocks noChangeArrowheads="1"/>
          </p:cNvSpPr>
          <p:nvPr/>
        </p:nvSpPr>
        <p:spPr bwMode="auto">
          <a:xfrm>
            <a:off x="2530793" y="4076700"/>
            <a:ext cx="7129462"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50000"/>
              </a:lnSpc>
            </a:pPr>
            <a:r>
              <a:rPr lang="en-US" altLang="zh-CN" b="1" dirty="0">
                <a:solidFill>
                  <a:schemeClr val="bg1"/>
                </a:solidFill>
              </a:rPr>
              <a:t>供应链管理部
（需求管理部门：综合部；需求部门：咸阳分公司）
2023年11月</a:t>
            </a:r>
            <a:endParaRPr lang="en-US" altLang="zh-CN"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430000" cy="635000"/>
          </a:xfrm>
          <a:prstGeom prst="rect">
            <a:avLst/>
          </a:prstGeom>
        </p:spPr>
        <p:txBody>
          <a:bodyPr/>
          <a:lstStyle/>
          <a:p>
            <a:r>
              <a:rPr lang="en-US" sz="2800" b="1">
                <a:solidFill>
                  <a:srgbClr val="C00000"/>
                </a:solidFill>
                <a:latin typeface="微软雅黑" panose="020B0503020204020204" pitchFamily="34" charset="-122"/>
                <a:ea typeface="微软雅黑" panose="020B0503020204020204" pitchFamily="34" charset="-122"/>
                <a:cs typeface="+mj-cs"/>
              </a:rPr>
              <a:t>采购方案-评审方法</a:t>
            </a:r>
            <a:endParaRPr lang="en-US" sz="2800" b="1">
              <a:solidFill>
                <a:srgbClr val="C00000"/>
              </a:solidFill>
              <a:latin typeface="微软雅黑" panose="020B0503020204020204" pitchFamily="34" charset="-122"/>
            </a:endParaRPr>
          </a:p>
        </p:txBody>
      </p:sp>
      <p:sp>
        <p:nvSpPr>
          <p:cNvPr id="3" name="TextBox 2"/>
          <p:cNvSpPr txBox="1"/>
          <p:nvPr/>
        </p:nvSpPr>
        <p:spPr>
          <a:xfrm>
            <a:off x="317500" y="762000"/>
            <a:ext cx="11430000" cy="635000"/>
          </a:xfrm>
          <a:prstGeom prst="rect">
            <a:avLst/>
          </a:prstGeom>
        </p:spPr>
        <p:txBody>
          <a:bodyPr/>
          <a:lstStyle/>
          <a:p>
            <a:r>
              <a:rPr lang="en-US" sz="1800">
                <a:solidFill>
                  <a:srgbClr val="000000"/>
                </a:solidFill>
                <a:latin typeface="微软雅黑" panose="020B0503020204020204" pitchFamily="34" charset="-122"/>
              </a:rPr>
              <a:t>  2、技术</a:t>
            </a:r>
            <a:endParaRPr lang="en-US" sz="1800">
              <a:solidFill>
                <a:srgbClr val="000000"/>
              </a:solidFill>
              <a:latin typeface="微软雅黑" panose="020B0503020204020204" pitchFamily="34" charset="-122"/>
            </a:endParaRPr>
          </a:p>
        </p:txBody>
      </p:sp>
      <p:graphicFrame>
        <p:nvGraphicFramePr>
          <p:cNvPr id="4" name="Table 3"/>
          <p:cNvGraphicFramePr>
            <a:graphicFrameLocks noGrp="1"/>
          </p:cNvGraphicFramePr>
          <p:nvPr>
            <p:custDataLst>
              <p:tags r:id="rId1"/>
            </p:custDataLst>
          </p:nvPr>
        </p:nvGraphicFramePr>
        <p:xfrm>
          <a:off x="127000" y="1143000"/>
          <a:ext cx="11430000" cy="4951095"/>
        </p:xfrm>
        <a:graphic>
          <a:graphicData uri="http://schemas.openxmlformats.org/drawingml/2006/table">
            <a:tbl>
              <a:tblPr/>
              <a:tblGrid>
                <a:gridCol w="1016000"/>
                <a:gridCol w="1016000"/>
                <a:gridCol w="508000"/>
                <a:gridCol w="508000"/>
                <a:gridCol w="4324350"/>
                <a:gridCol w="4057650"/>
              </a:tblGrid>
              <a:tr h="541655">
                <a:tc>
                  <a:txBody>
                    <a:bodyPr/>
                    <a:lstStyle/>
                    <a:p>
                      <a:pPr algn="ctr"/>
                      <a:r>
                        <a:rPr lang="en-US" sz="1200" b="1">
                          <a:latin typeface="微软雅黑" panose="020B0503020204020204" pitchFamily="34" charset="-122"/>
                        </a:rPr>
                        <a:t>评分项目</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评分细项</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分值属性</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评分细则</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评审证明资料</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1300480">
                <a:tc>
                  <a:txBody>
                    <a:bodyPr/>
                    <a:lstStyle/>
                    <a:p>
                      <a:pPr algn="ctr"/>
                      <a:r>
                        <a:rPr lang="en-US" sz="1100">
                          <a:latin typeface="微软雅黑" panose="020B0503020204020204" pitchFamily="34" charset="-122"/>
                        </a:rPr>
                        <a:t>企业综合实力</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认证证书</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5</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客观</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dirty="0" err="1">
                          <a:latin typeface="微软雅黑" panose="020B0503020204020204" pitchFamily="34" charset="-122"/>
                        </a:rPr>
                        <a:t>根据应答人提供的以下证书进行评审</a:t>
                      </a:r>
                      <a:r>
                        <a:rPr lang="en-US" sz="1100" dirty="0">
                          <a:latin typeface="微软雅黑" panose="020B0503020204020204" pitchFamily="34" charset="-122"/>
                        </a:rPr>
                        <a:t>：</a:t>
                      </a:r>
                      <a:endParaRPr lang="en-US" sz="1100" dirty="0">
                        <a:latin typeface="微软雅黑" panose="020B0503020204020204" pitchFamily="34" charset="-122"/>
                      </a:endParaRPr>
                    </a:p>
                    <a:p>
                      <a:pPr algn="l"/>
                      <a:r>
                        <a:rPr lang="en-US" sz="1100" dirty="0">
                          <a:latin typeface="微软雅黑" panose="020B0503020204020204" pitchFamily="34" charset="-122"/>
                        </a:rPr>
                        <a:t>1、具备有效的食品安全管理体系认证证书，得1分；</a:t>
                      </a:r>
                      <a:endParaRPr lang="en-US" sz="1100" dirty="0">
                        <a:latin typeface="微软雅黑" panose="020B0503020204020204" pitchFamily="34" charset="-122"/>
                      </a:endParaRPr>
                    </a:p>
                    <a:p>
                      <a:pPr algn="l"/>
                      <a:r>
                        <a:rPr lang="en-US" sz="1100" dirty="0">
                          <a:latin typeface="微软雅黑" panose="020B0503020204020204" pitchFamily="34" charset="-122"/>
                        </a:rPr>
                        <a:t>2、具备有效的质量管理体系认证证书，得1分；</a:t>
                      </a:r>
                      <a:endParaRPr lang="en-US" sz="1100" dirty="0">
                        <a:latin typeface="微软雅黑" panose="020B0503020204020204" pitchFamily="34" charset="-122"/>
                      </a:endParaRPr>
                    </a:p>
                    <a:p>
                      <a:pPr algn="l"/>
                      <a:r>
                        <a:rPr lang="en-US" sz="1100" dirty="0">
                          <a:latin typeface="微软雅黑" panose="020B0503020204020204" pitchFamily="34" charset="-122"/>
                        </a:rPr>
                        <a:t>3、具备有效的环境管理体系认证证书，得1分；
4、具备有效的职业健康安全管理体系认证证书，得1分；
5、具备有效的HACCP危害分析与关键控制点体系认证证书，得1分。</a:t>
                      </a:r>
                      <a:endParaRPr lang="en-US" sz="1100" dirty="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须提供管理体系认证证书扫描件及相关网站的查询截图如：全国认证认可信息公共服务平台（http://cx.cnca.cn）。
注：以上证明材料未提供或提供的证明材料不完整不得分。原件备查。
</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2690495">
                <a:tc>
                  <a:txBody>
                    <a:bodyPr/>
                    <a:lstStyle/>
                    <a:p>
                      <a:pPr algn="ctr"/>
                      <a:r>
                        <a:rPr lang="en-US" sz="1100">
                          <a:latin typeface="微软雅黑" panose="020B0503020204020204" pitchFamily="34" charset="-122"/>
                        </a:rPr>
                        <a:t>类似项目业绩</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数量及金额</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30</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客观</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dirty="0">
                          <a:latin typeface="微软雅黑" panose="020B0503020204020204" pitchFamily="34" charset="-122"/>
                        </a:rPr>
                        <a:t>根据应答人自2020年07月01日至应答截止之日止具备单个合同金额不低于50万元的类似项目业绩进行评审：
1、类似项目业绩数量（15分）：每提供一个有效的类似项目业绩得3分，满分15分。
2、类似项目业绩累计金额（15分）：
累计金额＞500万元，得15分；</a:t>
                      </a:r>
                      <a:endParaRPr lang="en-US" sz="1100" dirty="0">
                        <a:latin typeface="微软雅黑" panose="020B0503020204020204" pitchFamily="34" charset="-122"/>
                      </a:endParaRPr>
                    </a:p>
                    <a:p>
                      <a:pPr algn="l"/>
                      <a:r>
                        <a:rPr lang="en-US" sz="1100" dirty="0">
                          <a:latin typeface="微软雅黑" panose="020B0503020204020204" pitchFamily="34" charset="-122"/>
                          <a:sym typeface="+mn-ea"/>
                        </a:rPr>
                        <a:t>400万元＜累计金额≤500万元，得12分； </a:t>
                      </a:r>
                      <a:r>
                        <a:rPr lang="en-US" sz="1100" dirty="0">
                          <a:latin typeface="微软雅黑" panose="020B0503020204020204" pitchFamily="34" charset="-122"/>
                        </a:rPr>
                        <a:t>
300万元＜累计金额≤400万元，得9分；  
200万元＜累计金额≤300万元，得6分；  
100万元＜累计金额≤200万元，得3分；   
50万元＜累计金额≤100万元，得1分； 
累计金额≤50万元，不得分。
</a:t>
                      </a:r>
                      <a:endParaRPr lang="en-US" sz="1100" dirty="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fontAlgn="auto">
                        <a:lnSpc>
                          <a:spcPct val="100000"/>
                        </a:lnSpc>
                        <a:buClrTx/>
                        <a:buSzTx/>
                        <a:buFontTx/>
                      </a:pPr>
                      <a:r>
                        <a:rPr lang="en-US" sz="1100" dirty="0" err="1">
                          <a:latin typeface="微软雅黑" panose="020B0503020204020204" pitchFamily="34" charset="-122"/>
                          <a:sym typeface="+mn-ea"/>
                        </a:rPr>
                        <a:t>核算业绩数量以合同数量为准；应答人须提供合同关键页扫描件等证明材料，原件备查</a:t>
                      </a:r>
                      <a:r>
                        <a:rPr lang="en-US" sz="1100" dirty="0">
                          <a:latin typeface="微软雅黑" panose="020B0503020204020204" pitchFamily="34" charset="-122"/>
                          <a:sym typeface="+mn-ea"/>
                        </a:rPr>
                        <a:t>：
   ①</a:t>
                      </a:r>
                      <a:r>
                        <a:rPr lang="en-US" sz="1100" dirty="0" err="1">
                          <a:latin typeface="微软雅黑" panose="020B0503020204020204" pitchFamily="34" charset="-122"/>
                          <a:sym typeface="+mn-ea"/>
                        </a:rPr>
                        <a:t>合同关键页包括不限于合同封面、合同服务内容（合同标的</a:t>
                      </a:r>
                      <a:r>
                        <a:rPr lang="en-US" sz="1100" dirty="0">
                          <a:latin typeface="微软雅黑" panose="020B0503020204020204" pitchFamily="34" charset="-122"/>
                          <a:sym typeface="+mn-ea"/>
                        </a:rPr>
                        <a:t>）、</a:t>
                      </a:r>
                      <a:r>
                        <a:rPr lang="en-US" sz="1100" dirty="0" err="1">
                          <a:latin typeface="微软雅黑" panose="020B0503020204020204" pitchFamily="34" charset="-122"/>
                          <a:sym typeface="+mn-ea"/>
                        </a:rPr>
                        <a:t>合同金额、合同大签页等</a:t>
                      </a:r>
                      <a:r>
                        <a:rPr lang="en-US" sz="1100" dirty="0">
                          <a:latin typeface="微软雅黑" panose="020B0503020204020204" pitchFamily="34" charset="-122"/>
                          <a:sym typeface="+mn-ea"/>
                        </a:rPr>
                        <a:t>；
   ②</a:t>
                      </a:r>
                      <a:r>
                        <a:rPr lang="en-US" sz="1100" dirty="0" err="1">
                          <a:latin typeface="微软雅黑" panose="020B0503020204020204" pitchFamily="34" charset="-122"/>
                          <a:sym typeface="+mn-ea"/>
                        </a:rPr>
                        <a:t>业绩金额认定：合同以相对应的采购订单（或结算单）累计金额为准，若无订单（或结算单）则以合同对应的发票累计金额为准</a:t>
                      </a:r>
                      <a:r>
                        <a:rPr lang="en-US" sz="1100" dirty="0">
                          <a:latin typeface="微软雅黑" panose="020B0503020204020204" pitchFamily="34" charset="-122"/>
                          <a:sym typeface="+mn-ea"/>
                        </a:rPr>
                        <a:t>； </a:t>
                      </a:r>
                      <a:endParaRPr lang="en-US" sz="1100" dirty="0">
                        <a:latin typeface="微软雅黑" panose="020B0503020204020204" pitchFamily="34" charset="-122"/>
                        <a:sym typeface="+mn-ea"/>
                      </a:endParaRPr>
                    </a:p>
                    <a:p>
                      <a:pPr algn="l" fontAlgn="auto">
                        <a:lnSpc>
                          <a:spcPct val="100000"/>
                        </a:lnSpc>
                        <a:buClrTx/>
                        <a:buSzTx/>
                        <a:buFontTx/>
                      </a:pPr>
                      <a:r>
                        <a:rPr lang="en-US" sz="1100" dirty="0">
                          <a:latin typeface="微软雅黑" panose="020B0503020204020204" pitchFamily="34" charset="-122"/>
                          <a:sym typeface="+mn-ea"/>
                        </a:rPr>
                        <a:t>   ③凡提供合同及相对应的采购订单（或结算单）扫描件，须同时提供至少一张相对应的发票扫描件及发票真实有效的证明材料扫描件；凡提供合同及相对应的发票扫描件，须同时提供相对应的全部发票真实有效的证明材料扫描件。</a:t>
                      </a:r>
                      <a:endParaRPr lang="en-US" sz="1100" dirty="0">
                        <a:latin typeface="微软雅黑" panose="020B0503020204020204" pitchFamily="34" charset="-122"/>
                        <a:sym typeface="+mn-ea"/>
                      </a:endParaRPr>
                    </a:p>
                    <a:p>
                      <a:pPr algn="l" fontAlgn="auto">
                        <a:lnSpc>
                          <a:spcPct val="100000"/>
                        </a:lnSpc>
                        <a:buClrTx/>
                        <a:buSzTx/>
                        <a:buFontTx/>
                      </a:pPr>
                      <a:r>
                        <a:rPr lang="en-US" sz="1100" dirty="0">
                          <a:latin typeface="微软雅黑" panose="020B0503020204020204" pitchFamily="34" charset="-122"/>
                          <a:sym typeface="+mn-ea"/>
                        </a:rPr>
                        <a:t>   ④发票真实有效的证明材料（国家税务总局全国增值税发票查验平台发票查询截图或发票开具单位当地税务机关出具的发票开具证明或其他可以证明发票真实有效的证明材料等）；</a:t>
                      </a:r>
                      <a:endParaRPr lang="en-US" sz="1100" dirty="0">
                        <a:latin typeface="微软雅黑" panose="020B0503020204020204" pitchFamily="34" charset="-122"/>
                        <a:sym typeface="+mn-ea"/>
                      </a:endParaRPr>
                    </a:p>
                    <a:p>
                      <a:pPr algn="l" fontAlgn="auto">
                        <a:lnSpc>
                          <a:spcPct val="100000"/>
                        </a:lnSpc>
                        <a:buClrTx/>
                        <a:buSzTx/>
                        <a:buFontTx/>
                      </a:pPr>
                      <a:r>
                        <a:rPr lang="en-US" sz="1100" dirty="0">
                          <a:latin typeface="微软雅黑" panose="020B0503020204020204" pitchFamily="34" charset="-122"/>
                          <a:sym typeface="+mn-ea"/>
                        </a:rPr>
                        <a:t>    ⑤</a:t>
                      </a:r>
                      <a:r>
                        <a:rPr lang="en-US" sz="1100" dirty="0" err="1">
                          <a:latin typeface="微软雅黑" panose="020B0503020204020204" pitchFamily="34" charset="-122"/>
                          <a:sym typeface="+mn-ea"/>
                        </a:rPr>
                        <a:t>订单（或结算单）须由甲方签字或盖章，否则视为无效订单（或结算单</a:t>
                      </a:r>
                      <a:r>
                        <a:rPr lang="en-US" sz="1100" dirty="0">
                          <a:latin typeface="微软雅黑" panose="020B0503020204020204" pitchFamily="34" charset="-122"/>
                          <a:sym typeface="+mn-ea"/>
                        </a:rPr>
                        <a:t>）；</a:t>
                      </a:r>
                      <a:endParaRPr lang="en-US" sz="1100" dirty="0">
                        <a:latin typeface="微软雅黑" panose="020B0503020204020204" pitchFamily="34" charset="-122"/>
                        <a:sym typeface="+mn-ea"/>
                      </a:endParaRPr>
                    </a:p>
                    <a:p>
                      <a:pPr algn="l" fontAlgn="auto">
                        <a:lnSpc>
                          <a:spcPct val="100000"/>
                        </a:lnSpc>
                        <a:buClrTx/>
                        <a:buSzTx/>
                        <a:buFontTx/>
                      </a:pPr>
                      <a:r>
                        <a:rPr lang="en-US" sz="1100" dirty="0">
                          <a:latin typeface="微软雅黑" panose="020B0503020204020204" pitchFamily="34" charset="-122"/>
                          <a:sym typeface="+mn-ea"/>
                        </a:rPr>
                        <a:t>    ⑥</a:t>
                      </a:r>
                      <a:r>
                        <a:rPr lang="en-US" sz="1100" dirty="0" err="1">
                          <a:latin typeface="微软雅黑" panose="020B0503020204020204" pitchFamily="34" charset="-122"/>
                          <a:sym typeface="+mn-ea"/>
                        </a:rPr>
                        <a:t>业绩日期认定：以合同签订日期为准</a:t>
                      </a:r>
                      <a:r>
                        <a:rPr lang="en-US" sz="1100" dirty="0">
                          <a:latin typeface="微软雅黑" panose="020B0503020204020204" pitchFamily="34" charset="-122"/>
                          <a:sym typeface="+mn-ea"/>
                        </a:rPr>
                        <a:t>。</a:t>
                      </a:r>
                      <a:endParaRPr lang="en-US" sz="1100" dirty="0">
                        <a:latin typeface="微软雅黑" panose="020B0503020204020204" pitchFamily="34" charset="-122"/>
                      </a:endParaRPr>
                    </a:p>
                    <a:p>
                      <a:pPr algn="l" fontAlgn="auto">
                        <a:lnSpc>
                          <a:spcPct val="100000"/>
                        </a:lnSpc>
                        <a:buClrTx/>
                        <a:buSzTx/>
                        <a:buFontTx/>
                      </a:pPr>
                      <a:r>
                        <a:rPr lang="en-US" sz="1100" dirty="0" err="1">
                          <a:latin typeface="微软雅黑" panose="020B0503020204020204" pitchFamily="34" charset="-122"/>
                          <a:sym typeface="+mn-ea"/>
                        </a:rPr>
                        <a:t>注：以上证明材料未提供或提供的证明材料不完整不得分</a:t>
                      </a:r>
                      <a:r>
                        <a:rPr lang="en-US" sz="1100" dirty="0">
                          <a:latin typeface="微软雅黑" panose="020B0503020204020204" pitchFamily="34" charset="-122"/>
                          <a:sym typeface="+mn-ea"/>
                        </a:rPr>
                        <a:t>。</a:t>
                      </a:r>
                      <a:endParaRPr lang="en-US" sz="1100" dirty="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430000" cy="635000"/>
          </a:xfrm>
          <a:prstGeom prst="rect">
            <a:avLst/>
          </a:prstGeom>
        </p:spPr>
        <p:txBody>
          <a:bodyPr/>
          <a:lstStyle/>
          <a:p>
            <a:r>
              <a:rPr lang="en-US" sz="2800" b="1" dirty="0" err="1">
                <a:solidFill>
                  <a:srgbClr val="C00000"/>
                </a:solidFill>
                <a:latin typeface="微软雅黑" panose="020B0503020204020204" pitchFamily="34" charset="-122"/>
                <a:ea typeface="微软雅黑" panose="020B0503020204020204" pitchFamily="34" charset="-122"/>
                <a:cs typeface="+mj-cs"/>
              </a:rPr>
              <a:t>采购方案-评审方法</a:t>
            </a:r>
            <a:endParaRPr lang="en-US" sz="3200" b="1" dirty="0">
              <a:solidFill>
                <a:srgbClr val="C00000"/>
              </a:solidFill>
              <a:latin typeface="微软雅黑" panose="020B0503020204020204" pitchFamily="34" charset="-122"/>
            </a:endParaRPr>
          </a:p>
        </p:txBody>
      </p:sp>
      <p:sp>
        <p:nvSpPr>
          <p:cNvPr id="3" name="TextBox 2"/>
          <p:cNvSpPr txBox="1"/>
          <p:nvPr/>
        </p:nvSpPr>
        <p:spPr>
          <a:xfrm>
            <a:off x="317500" y="762000"/>
            <a:ext cx="11430000" cy="635000"/>
          </a:xfrm>
          <a:prstGeom prst="rect">
            <a:avLst/>
          </a:prstGeom>
        </p:spPr>
        <p:txBody>
          <a:bodyPr/>
          <a:lstStyle/>
          <a:p>
            <a:r>
              <a:rPr lang="en-US" sz="1800">
                <a:solidFill>
                  <a:srgbClr val="000000"/>
                </a:solidFill>
                <a:latin typeface="微软雅黑" panose="020B0503020204020204" pitchFamily="34" charset="-122"/>
              </a:rPr>
              <a:t>  2、技术</a:t>
            </a:r>
            <a:endParaRPr lang="en-US" sz="1800">
              <a:solidFill>
                <a:srgbClr val="000000"/>
              </a:solidFill>
              <a:latin typeface="微软雅黑" panose="020B0503020204020204" pitchFamily="34" charset="-122"/>
            </a:endParaRPr>
          </a:p>
        </p:txBody>
      </p:sp>
      <p:graphicFrame>
        <p:nvGraphicFramePr>
          <p:cNvPr id="4" name="Table 3"/>
          <p:cNvGraphicFramePr>
            <a:graphicFrameLocks noGrp="1"/>
          </p:cNvGraphicFramePr>
          <p:nvPr/>
        </p:nvGraphicFramePr>
        <p:xfrm>
          <a:off x="127000" y="1143000"/>
          <a:ext cx="11430000" cy="4084320"/>
        </p:xfrm>
        <a:graphic>
          <a:graphicData uri="http://schemas.openxmlformats.org/drawingml/2006/table">
            <a:tbl>
              <a:tblPr/>
              <a:tblGrid>
                <a:gridCol w="1016000"/>
                <a:gridCol w="1016000"/>
                <a:gridCol w="508000"/>
                <a:gridCol w="508000"/>
                <a:gridCol w="4191000"/>
                <a:gridCol w="4191000"/>
              </a:tblGrid>
              <a:tr h="317500">
                <a:tc>
                  <a:txBody>
                    <a:bodyPr/>
                    <a:lstStyle/>
                    <a:p>
                      <a:pPr algn="ctr"/>
                      <a:r>
                        <a:rPr lang="en-US" sz="1200" b="1">
                          <a:latin typeface="微软雅黑" panose="020B0503020204020204" pitchFamily="34" charset="-122"/>
                        </a:rPr>
                        <a:t>评分项目</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评分细项</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分值属性</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评分细则</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评审证明资料</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7500">
                <a:tc>
                  <a:txBody>
                    <a:bodyPr/>
                    <a:lstStyle/>
                    <a:p>
                      <a:pPr algn="ctr"/>
                      <a:r>
                        <a:rPr lang="en-US" sz="1100">
                          <a:latin typeface="微软雅黑" panose="020B0503020204020204" pitchFamily="34" charset="-122"/>
                        </a:rPr>
                        <a:t>服务质量评价</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服务质量评价</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5</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客观</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根据应答人提供的类似项目业绩中已认定的业绩的服务质量评价进行评审：每提供一个有效的服务质量评价，得2.5分，满分5分。同一业绩不重复得分。
</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服务质量评价必须满足以下条件：
①上述已认定的类似项目业绩；
②评价结果必须为满意或者良好及以上。如为项目打分考核表，考核分数必须为90分及以上。
③一个合同如提供多个服务质量评价，只认定一次。须提供甲方证明材料等（证明材料需由甲方或甲方合同实际执行部门盖章)，未提供不得分，原件备查。 
注：①服务质量评价必须是针对项目的评价，提供月、季、半年等付款打分表不得分。② 以上证明材料未提供或提供的证明材料不完整不得分。
</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7500">
                <a:tc>
                  <a:txBody>
                    <a:bodyPr/>
                    <a:lstStyle/>
                    <a:p>
                      <a:pPr algn="ctr"/>
                      <a:r>
                        <a:rPr lang="en-US" sz="1100">
                          <a:latin typeface="微软雅黑" panose="020B0503020204020204" pitchFamily="34" charset="-122"/>
                        </a:rPr>
                        <a:t>服务团队</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配送车辆</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8</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客观</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dirty="0" err="1">
                          <a:latin typeface="微软雅黑" panose="020B0503020204020204" pitchFamily="34" charset="-122"/>
                        </a:rPr>
                        <a:t>根据应答人配送车辆数量进行评审</a:t>
                      </a:r>
                      <a:r>
                        <a:rPr lang="en-US" sz="1100">
                          <a:latin typeface="微软雅黑" panose="020B0503020204020204" pitchFamily="34" charset="-122"/>
                        </a:rPr>
                        <a:t>：
1、每具有一辆自有的货车或冷链车得2分；
2、每具有一辆租赁的货车或冷链车得1分。
本项累计得分，满分8分。应答人若全部为租赁车辆，则本项最高得4分。</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自有车辆：须提供有效的隶属于应答人的《机动车行驶证》扫描件、清晰的车辆车牌号码和厢体图片；
租赁车辆：须提供租赁合同关键页扫描件、隶属于出租方的《机动车行驶证》扫描件、清晰的车辆车牌号码和厢体图片。
</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7500">
                <a:tc>
                  <a:txBody>
                    <a:bodyPr/>
                    <a:lstStyle/>
                    <a:p>
                      <a:pPr algn="ctr"/>
                      <a:r>
                        <a:rPr lang="en-US" sz="1100">
                          <a:latin typeface="微软雅黑" panose="020B0503020204020204" pitchFamily="34" charset="-122"/>
                        </a:rPr>
                        <a:t>服务能力</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货源保障能力</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12</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客观</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a:latin typeface="微软雅黑" panose="020B0503020204020204" pitchFamily="34" charset="-122"/>
                        </a:rPr>
                        <a:t>根据应答人提供的蔬菜类、水果类、豆肉类、水产类、蛋类、米类、面粉类、食用油类、调味干货类、杂粮类等货源供货合同（协议）进行评审，每提供一类食材的货源保障证明，得1.5分，满分12分。</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buClrTx/>
                        <a:buSzTx/>
                        <a:buFontTx/>
                      </a:pPr>
                      <a:r>
                        <a:rPr lang="en-US" sz="1100" dirty="0" err="1">
                          <a:latin typeface="微软雅黑" panose="020B0503020204020204" pitchFamily="34" charset="-122"/>
                          <a:sym typeface="+mn-ea"/>
                        </a:rPr>
                        <a:t>须提供货源供货合同（协议）扫描件</a:t>
                      </a:r>
                      <a:r>
                        <a:rPr lang="en-US" sz="1100" dirty="0">
                          <a:latin typeface="微软雅黑" panose="020B0503020204020204" pitchFamily="34" charset="-122"/>
                          <a:sym typeface="+mn-ea"/>
                        </a:rPr>
                        <a:t>。</a:t>
                      </a:r>
                      <a:endParaRPr lang="en-US" sz="1100" b="0" i="0" u="none" strike="noStrike" dirty="0">
                        <a:latin typeface="微软雅黑" panose="020B0503020204020204" pitchFamily="34" charset="-122"/>
                      </a:endParaRPr>
                    </a:p>
                    <a:p>
                      <a:pPr algn="l">
                        <a:buClrTx/>
                        <a:buSzTx/>
                        <a:buFontTx/>
                      </a:pPr>
                      <a:r>
                        <a:rPr lang="en-US" sz="1100" dirty="0" err="1">
                          <a:latin typeface="微软雅黑" panose="020B0503020204020204" pitchFamily="34" charset="-122"/>
                          <a:sym typeface="+mn-ea"/>
                        </a:rPr>
                        <a:t>注：以上证明材料未提供或提供的证明材料不完整不得分。原件备查</a:t>
                      </a:r>
                      <a:r>
                        <a:rPr lang="en-US" sz="1100" dirty="0">
                          <a:latin typeface="微软雅黑" panose="020B0503020204020204" pitchFamily="34" charset="-122"/>
                          <a:sym typeface="+mn-ea"/>
                        </a:rPr>
                        <a:t>。</a:t>
                      </a:r>
                      <a:endParaRPr lang="en-US" sz="1100" dirty="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430000" cy="635000"/>
          </a:xfrm>
          <a:prstGeom prst="rect">
            <a:avLst/>
          </a:prstGeom>
        </p:spPr>
        <p:txBody>
          <a:bodyPr/>
          <a:lstStyle/>
          <a:p>
            <a:r>
              <a:rPr lang="en-US" sz="2800" b="1">
                <a:solidFill>
                  <a:srgbClr val="C00000"/>
                </a:solidFill>
                <a:latin typeface="微软雅黑" panose="020B0503020204020204" pitchFamily="34" charset="-122"/>
                <a:ea typeface="微软雅黑" panose="020B0503020204020204" pitchFamily="34" charset="-122"/>
                <a:cs typeface="+mj-cs"/>
              </a:rPr>
              <a:t>采购方案-评审方法</a:t>
            </a:r>
            <a:endParaRPr lang="en-US" sz="3200" b="1">
              <a:solidFill>
                <a:srgbClr val="C00000"/>
              </a:solidFill>
              <a:latin typeface="微软雅黑" panose="020B0503020204020204" pitchFamily="34" charset="-122"/>
            </a:endParaRPr>
          </a:p>
        </p:txBody>
      </p:sp>
      <p:sp>
        <p:nvSpPr>
          <p:cNvPr id="3" name="TextBox 2"/>
          <p:cNvSpPr txBox="1"/>
          <p:nvPr/>
        </p:nvSpPr>
        <p:spPr>
          <a:xfrm>
            <a:off x="317500" y="762000"/>
            <a:ext cx="11430000" cy="635000"/>
          </a:xfrm>
          <a:prstGeom prst="rect">
            <a:avLst/>
          </a:prstGeom>
        </p:spPr>
        <p:txBody>
          <a:bodyPr/>
          <a:lstStyle/>
          <a:p>
            <a:r>
              <a:rPr lang="en-US" sz="1800">
                <a:solidFill>
                  <a:srgbClr val="000000"/>
                </a:solidFill>
                <a:latin typeface="微软雅黑" panose="020B0503020204020204" pitchFamily="34" charset="-122"/>
              </a:rPr>
              <a:t>  2、技术</a:t>
            </a:r>
            <a:endParaRPr lang="en-US" sz="1800">
              <a:solidFill>
                <a:srgbClr val="000000"/>
              </a:solidFill>
              <a:latin typeface="微软雅黑" panose="020B0503020204020204" pitchFamily="34" charset="-122"/>
            </a:endParaRPr>
          </a:p>
        </p:txBody>
      </p:sp>
      <p:graphicFrame>
        <p:nvGraphicFramePr>
          <p:cNvPr id="4" name="Table 3"/>
          <p:cNvGraphicFramePr>
            <a:graphicFrameLocks noGrp="1"/>
          </p:cNvGraphicFramePr>
          <p:nvPr/>
        </p:nvGraphicFramePr>
        <p:xfrm>
          <a:off x="127000" y="1143000"/>
          <a:ext cx="11430000" cy="4495800"/>
        </p:xfrm>
        <a:graphic>
          <a:graphicData uri="http://schemas.openxmlformats.org/drawingml/2006/table">
            <a:tbl>
              <a:tblPr/>
              <a:tblGrid>
                <a:gridCol w="1016000"/>
                <a:gridCol w="1016000"/>
                <a:gridCol w="508000"/>
                <a:gridCol w="508000"/>
                <a:gridCol w="4191000"/>
                <a:gridCol w="4191000"/>
              </a:tblGrid>
              <a:tr h="317500">
                <a:tc>
                  <a:txBody>
                    <a:bodyPr/>
                    <a:lstStyle/>
                    <a:p>
                      <a:pPr algn="ctr"/>
                      <a:r>
                        <a:rPr lang="en-US" sz="1200" b="1">
                          <a:latin typeface="微软雅黑" panose="020B0503020204020204" pitchFamily="34" charset="-122"/>
                        </a:rPr>
                        <a:t>评分项目</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评分细项</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分值属性</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评分细则</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200" b="1">
                          <a:latin typeface="微软雅黑" panose="020B0503020204020204" pitchFamily="34" charset="-122"/>
                        </a:rPr>
                        <a:t>评审证明资料</a:t>
                      </a:r>
                      <a:endParaRPr lang="en-US" sz="1200" b="1">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7500">
                <a:tc>
                  <a:txBody>
                    <a:bodyPr/>
                    <a:lstStyle/>
                    <a:p>
                      <a:pPr algn="ctr"/>
                      <a:r>
                        <a:rPr lang="en-US" sz="1100">
                          <a:latin typeface="微软雅黑" panose="020B0503020204020204" pitchFamily="34" charset="-122"/>
                        </a:rPr>
                        <a:t>检验报告</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检验报告</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15</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客观</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dirty="0">
                          <a:latin typeface="微软雅黑" panose="020B0503020204020204" pitchFamily="34" charset="-122"/>
                        </a:rPr>
                        <a:t>根据应答人提供的2023年出具的配送食材的检验报告进行评审，提供</a:t>
                      </a:r>
                      <a:r>
                        <a:rPr lang="en-US" sz="1100" dirty="0">
                          <a:latin typeface="微软雅黑" panose="020B0503020204020204" pitchFamily="34" charset="-122"/>
                          <a:sym typeface="+mn-ea"/>
                        </a:rPr>
                        <a:t>蔬菜类、水果类、豆肉类、水产类、蛋类、米类、面粉类、食用油类、调味干货类、杂粮类等</a:t>
                      </a:r>
                      <a:r>
                        <a:rPr lang="en-US" sz="1100" dirty="0">
                          <a:latin typeface="微软雅黑" panose="020B0503020204020204" pitchFamily="34" charset="-122"/>
                        </a:rPr>
                        <a:t>的食材检验报告，每提供一类得2分，满分15分。
</a:t>
                      </a:r>
                      <a:endParaRPr lang="en-US" sz="1100" dirty="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dirty="0" err="1">
                          <a:latin typeface="微软雅黑" panose="020B0503020204020204" pitchFamily="34" charset="-122"/>
                        </a:rPr>
                        <a:t>须提供有效的检验报告扫描件</a:t>
                      </a:r>
                      <a:r>
                        <a:rPr lang="zh-CN" altLang="en-US" sz="1100" dirty="0">
                          <a:latin typeface="微软雅黑" panose="020B0503020204020204" pitchFamily="34" charset="-122"/>
                        </a:rPr>
                        <a:t>。</a:t>
                      </a:r>
                      <a:endParaRPr lang="zh-CN" altLang="en-US" sz="1100" dirty="0">
                        <a:latin typeface="微软雅黑" panose="020B0503020204020204" pitchFamily="34" charset="-122"/>
                      </a:endParaRPr>
                    </a:p>
                    <a:p>
                      <a:pPr algn="l"/>
                      <a:r>
                        <a:rPr lang="en-US" sz="1100" dirty="0" err="1">
                          <a:latin typeface="微软雅黑" panose="020B0503020204020204" pitchFamily="34" charset="-122"/>
                        </a:rPr>
                        <a:t>注：以上证明材料未提供不得分。原件备查</a:t>
                      </a:r>
                      <a:r>
                        <a:rPr lang="en-US" sz="1100" dirty="0">
                          <a:latin typeface="微软雅黑" panose="020B0503020204020204" pitchFamily="34" charset="-122"/>
                        </a:rPr>
                        <a:t>。</a:t>
                      </a:r>
                      <a:endParaRPr lang="en-US" sz="1100" dirty="0">
                        <a:latin typeface="微软雅黑" panose="020B0503020204020204" pitchFamily="34" charset="-122"/>
                      </a:endParaRPr>
                    </a:p>
                    <a:p>
                      <a:pPr algn="l"/>
                      <a:endParaRPr lang="en-US" sz="1100" dirty="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7500">
                <a:tc>
                  <a:txBody>
                    <a:bodyPr/>
                    <a:lstStyle/>
                    <a:p>
                      <a:pPr algn="ctr"/>
                      <a:r>
                        <a:rPr lang="en-US" sz="1100">
                          <a:latin typeface="微软雅黑" panose="020B0503020204020204" pitchFamily="34" charset="-122"/>
                        </a:rPr>
                        <a:t>管理制度与服务方案</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管理制度与服务方案</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25</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100">
                          <a:latin typeface="微软雅黑" panose="020B0503020204020204" pitchFamily="34" charset="-122"/>
                        </a:rPr>
                        <a:t>主观</a:t>
                      </a:r>
                      <a:endParaRPr lang="en-US" sz="110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dirty="0" err="1">
                          <a:latin typeface="微软雅黑" panose="020B0503020204020204" pitchFamily="34" charset="-122"/>
                        </a:rPr>
                        <a:t>结合本项目实际需求提供详细的管理与服务方案，方案包含但不限于</a:t>
                      </a:r>
                      <a:r>
                        <a:rPr lang="en-US" sz="1100" dirty="0">
                          <a:latin typeface="微软雅黑" panose="020B0503020204020204" pitchFamily="34" charset="-122"/>
                        </a:rPr>
                        <a:t>：</a:t>
                      </a:r>
                      <a:endParaRPr lang="en-US" sz="1100" dirty="0">
                        <a:latin typeface="微软雅黑" panose="020B0503020204020204" pitchFamily="34" charset="-122"/>
                      </a:endParaRPr>
                    </a:p>
                    <a:p>
                      <a:pPr algn="l"/>
                      <a:r>
                        <a:rPr lang="en-US" sz="1100" dirty="0">
                          <a:latin typeface="微软雅黑" panose="020B0503020204020204" pitchFamily="34" charset="-122"/>
                        </a:rPr>
                        <a:t>1、配送服务方案；</a:t>
                      </a:r>
                      <a:endParaRPr lang="en-US" sz="1100" dirty="0">
                        <a:latin typeface="微软雅黑" panose="020B0503020204020204" pitchFamily="34" charset="-122"/>
                      </a:endParaRPr>
                    </a:p>
                    <a:p>
                      <a:pPr algn="l"/>
                      <a:r>
                        <a:rPr lang="en-US" sz="1100" dirty="0">
                          <a:latin typeface="微软雅黑" panose="020B0503020204020204" pitchFamily="34" charset="-122"/>
                        </a:rPr>
                        <a:t>2、质量控制、保障制度和措施；</a:t>
                      </a:r>
                      <a:endParaRPr lang="en-US" sz="1100" dirty="0">
                        <a:latin typeface="微软雅黑" panose="020B0503020204020204" pitchFamily="34" charset="-122"/>
                      </a:endParaRPr>
                    </a:p>
                    <a:p>
                      <a:pPr algn="l"/>
                      <a:r>
                        <a:rPr lang="en-US" sz="1100" dirty="0">
                          <a:latin typeface="微软雅黑" panose="020B0503020204020204" pitchFamily="34" charset="-122"/>
                        </a:rPr>
                        <a:t>3、食品安全保障措施和制度；</a:t>
                      </a:r>
                      <a:endParaRPr lang="en-US" sz="1100" dirty="0">
                        <a:latin typeface="微软雅黑" panose="020B0503020204020204" pitchFamily="34" charset="-122"/>
                      </a:endParaRPr>
                    </a:p>
                    <a:p>
                      <a:pPr algn="l"/>
                      <a:r>
                        <a:rPr lang="en-US" sz="1100" dirty="0">
                          <a:latin typeface="微软雅黑" panose="020B0503020204020204" pitchFamily="34" charset="-122"/>
                        </a:rPr>
                        <a:t>4、紧急需求保障方案；</a:t>
                      </a:r>
                      <a:endParaRPr lang="en-US" sz="1100" dirty="0">
                        <a:latin typeface="微软雅黑" panose="020B0503020204020204" pitchFamily="34" charset="-122"/>
                      </a:endParaRPr>
                    </a:p>
                    <a:p>
                      <a:pPr algn="l"/>
                      <a:r>
                        <a:rPr lang="en-US" sz="1100" dirty="0">
                          <a:latin typeface="微软雅黑" panose="020B0503020204020204" pitchFamily="34" charset="-122"/>
                        </a:rPr>
                        <a:t>5、安全应急预案。</a:t>
                      </a:r>
                      <a:endParaRPr lang="en-US" sz="1100" dirty="0">
                        <a:latin typeface="微软雅黑" panose="020B0503020204020204" pitchFamily="34" charset="-122"/>
                      </a:endParaRPr>
                    </a:p>
                    <a:p>
                      <a:pPr algn="l"/>
                      <a:r>
                        <a:rPr lang="en-US" sz="1100" dirty="0">
                          <a:latin typeface="微软雅黑" panose="020B0503020204020204" pitchFamily="34" charset="-122"/>
                        </a:rPr>
                        <a:t>根据应答人提供管理与服务方案的完整性、合理性、理解透彻性、针对性、可实施性等情况进行评审，每小项满分5分,本项满分25分。</a:t>
                      </a:r>
                      <a:endParaRPr lang="en-US" sz="1100" dirty="0">
                        <a:latin typeface="微软雅黑" panose="020B0503020204020204" pitchFamily="34" charset="-122"/>
                      </a:endParaRPr>
                    </a:p>
                    <a:p>
                      <a:pPr algn="l"/>
                      <a:r>
                        <a:rPr lang="en-US" sz="1100" dirty="0" err="1">
                          <a:latin typeface="微软雅黑" panose="020B0503020204020204" pitchFamily="34" charset="-122"/>
                        </a:rPr>
                        <a:t>各小项评审标准如下</a:t>
                      </a:r>
                      <a:r>
                        <a:rPr lang="en-US" sz="1100" dirty="0">
                          <a:latin typeface="微软雅黑" panose="020B0503020204020204" pitchFamily="34" charset="-122"/>
                        </a:rPr>
                        <a:t>：</a:t>
                      </a:r>
                      <a:endParaRPr lang="en-US" sz="1100" dirty="0">
                        <a:latin typeface="微软雅黑" panose="020B0503020204020204" pitchFamily="34" charset="-122"/>
                      </a:endParaRPr>
                    </a:p>
                    <a:p>
                      <a:pPr algn="l"/>
                      <a:r>
                        <a:rPr lang="en-US" sz="1100" dirty="0">
                          <a:latin typeface="微软雅黑" panose="020B0503020204020204" pitchFamily="34" charset="-122"/>
                        </a:rPr>
                        <a:t>（1）方案完整、合理、对本项目要求理解透彻、针对性强、可操作性强，得（4,5】分；</a:t>
                      </a:r>
                      <a:endParaRPr lang="en-US" sz="1100" dirty="0">
                        <a:latin typeface="微软雅黑" panose="020B0503020204020204" pitchFamily="34" charset="-122"/>
                      </a:endParaRPr>
                    </a:p>
                    <a:p>
                      <a:pPr algn="l"/>
                      <a:r>
                        <a:rPr lang="en-US" sz="1100" dirty="0">
                          <a:latin typeface="微软雅黑" panose="020B0503020204020204" pitchFamily="34" charset="-122"/>
                        </a:rPr>
                        <a:t>（2）方案基本完整、相对合理、对本项目要求理解比较透彻、针对性较强、可操作性较强，得（2,4】分；_</a:t>
                      </a:r>
                      <a:endParaRPr lang="en-US" sz="1100" dirty="0">
                        <a:latin typeface="微软雅黑" panose="020B0503020204020204" pitchFamily="34" charset="-122"/>
                      </a:endParaRPr>
                    </a:p>
                    <a:p>
                      <a:pPr algn="l"/>
                      <a:r>
                        <a:rPr lang="en-US" sz="1100" dirty="0">
                          <a:latin typeface="微软雅黑" panose="020B0503020204020204" pitchFamily="34" charset="-122"/>
                        </a:rPr>
                        <a:t>（3）方案不完整、合理性较差不够、对本项目要求理解透彻、针对性不强、可操作不强，得【0,2】分</a:t>
                      </a:r>
                      <a:r>
                        <a:rPr lang="zh-CN" altLang="en-US" sz="1100" dirty="0">
                          <a:latin typeface="微软雅黑" panose="020B0503020204020204" pitchFamily="34" charset="-122"/>
                        </a:rPr>
                        <a:t>。</a:t>
                      </a:r>
                      <a:r>
                        <a:rPr lang="en-US" sz="1100" dirty="0">
                          <a:latin typeface="微软雅黑" panose="020B0503020204020204" pitchFamily="34" charset="-122"/>
                        </a:rPr>
                        <a:t>
</a:t>
                      </a:r>
                      <a:endParaRPr lang="en-US" sz="1100" dirty="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l"/>
                      <a:r>
                        <a:rPr lang="en-US" sz="1100" dirty="0" err="1">
                          <a:latin typeface="微软雅黑" panose="020B0503020204020204" pitchFamily="34" charset="-122"/>
                        </a:rPr>
                        <a:t>须提供管理制度与服务方案</a:t>
                      </a:r>
                      <a:r>
                        <a:rPr lang="en-US" sz="1100" dirty="0">
                          <a:latin typeface="微软雅黑" panose="020B0503020204020204" pitchFamily="34" charset="-122"/>
                        </a:rPr>
                        <a:t>。
</a:t>
                      </a:r>
                      <a:endParaRPr lang="en-US" sz="1100" dirty="0">
                        <a:latin typeface="微软雅黑" panose="020B0503020204020204" pitchFamily="34" charset="-122"/>
                      </a:endParaRPr>
                    </a:p>
                  </a:txBody>
                  <a:tcPr>
                    <a:lnL w="254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采购方案-特殊情况处理 </a:t>
            </a:r>
            <a:endParaRPr lang="en-US"/>
          </a:p>
        </p:txBody>
      </p:sp>
      <p:sp>
        <p:nvSpPr>
          <p:cNvPr id="3" name="内容占位符 2"/>
          <p:cNvSpPr>
            <a:spLocks noGrp="1"/>
          </p:cNvSpPr>
          <p:nvPr>
            <p:ph idx="1"/>
          </p:nvPr>
        </p:nvSpPr>
        <p:spPr>
          <a:xfrm>
            <a:off x="405765" y="908685"/>
            <a:ext cx="11525885" cy="6228080"/>
          </a:xfrm>
        </p:spPr>
        <p:txBody>
          <a:bodyPr/>
          <a:lstStyle>
            <a:lvl1pPr marL="0" indent="0">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800" b="1" dirty="0">
                <a:solidFill>
                  <a:srgbClr val="0000FF"/>
                </a:solidFill>
              </a:rPr>
              <a:t>■  </a:t>
            </a:r>
            <a:r>
              <a:rPr lang="en-US" sz="1800" b="1" dirty="0" err="1">
                <a:solidFill>
                  <a:srgbClr val="0000FF"/>
                </a:solidFill>
              </a:rPr>
              <a:t>公开比选：</a:t>
            </a:r>
            <a:r>
              <a:rPr lang="en-US" sz="1800" dirty="0" err="1">
                <a:solidFill>
                  <a:srgbClr val="000000"/>
                </a:solidFill>
              </a:rPr>
              <a:t>当购买比选文件、递交应答文件或通过初步评审的供应商数量（S</a:t>
            </a:r>
            <a:r>
              <a:rPr lang="en-US" sz="1800" dirty="0">
                <a:solidFill>
                  <a:srgbClr val="000000"/>
                </a:solidFill>
              </a:rPr>
              <a:t>）&lt;N+2（N为中选人数量，下同）时，则按照如下方式进行处理：</a:t>
            </a:r>
            <a:endParaRPr lang="en-US" sz="1800" dirty="0">
              <a:solidFill>
                <a:srgbClr val="000000"/>
              </a:solidFill>
            </a:endParaRPr>
          </a:p>
          <a:p>
            <a:r>
              <a:rPr lang="en-US" sz="1800" dirty="0">
                <a:solidFill>
                  <a:srgbClr val="000000"/>
                </a:solidFill>
              </a:rPr>
              <a:t>1、S=3，若评审委员会认定项目仍具备竞争性，继续实施后续比选过程；</a:t>
            </a:r>
            <a:endParaRPr lang="en-US" sz="1800" dirty="0">
              <a:solidFill>
                <a:srgbClr val="000000"/>
              </a:solidFill>
            </a:endParaRPr>
          </a:p>
          <a:p>
            <a:r>
              <a:rPr lang="en-US" sz="1800" dirty="0">
                <a:solidFill>
                  <a:srgbClr val="000000"/>
                </a:solidFill>
              </a:rPr>
              <a:t>2、S＜3，重新启动新的比选程序。</a:t>
            </a:r>
            <a:endParaRPr lang="en-US" sz="1800" dirty="0">
              <a:solidFill>
                <a:srgbClr val="000000"/>
              </a:solidFill>
            </a:endParaRPr>
          </a:p>
          <a:p>
            <a:r>
              <a:rPr lang="en-US" sz="1800" dirty="0">
                <a:solidFill>
                  <a:srgbClr val="000000"/>
                </a:solidFill>
              </a:rPr>
              <a:t>3、若重新启动后， </a:t>
            </a:r>
            <a:r>
              <a:rPr lang="en-US" sz="1800" dirty="0" err="1">
                <a:solidFill>
                  <a:srgbClr val="000000"/>
                </a:solidFill>
              </a:rPr>
              <a:t>购买比选文件、递交应答文件或通过初步评审的供应商数量（S）仍</a:t>
            </a:r>
            <a:r>
              <a:rPr lang="en-US" sz="1800" dirty="0">
                <a:solidFill>
                  <a:srgbClr val="000000"/>
                </a:solidFill>
              </a:rPr>
              <a:t>&lt;N+2， </a:t>
            </a:r>
            <a:r>
              <a:rPr lang="en-US" sz="1800" dirty="0" err="1">
                <a:solidFill>
                  <a:srgbClr val="000000"/>
                </a:solidFill>
              </a:rPr>
              <a:t>若评审委员会认定项目仍具备竞争性，按下表方式处理</a:t>
            </a:r>
            <a:r>
              <a:rPr lang="en-US" sz="1800" dirty="0">
                <a:solidFill>
                  <a:srgbClr val="000000"/>
                </a:solidFill>
              </a:rPr>
              <a:t>：</a:t>
            </a:r>
            <a:endParaRPr lang="en-US" sz="1800" dirty="0">
              <a:solidFill>
                <a:srgbClr val="000000"/>
              </a:solidFill>
            </a:endParaRPr>
          </a:p>
          <a:p>
            <a:endParaRPr lang="en-US" sz="1800" dirty="0">
              <a:solidFill>
                <a:srgbClr val="000000"/>
              </a:solidFill>
            </a:endParaRPr>
          </a:p>
          <a:p>
            <a:endParaRPr lang="zh-CN" altLang="en-US" sz="1800" dirty="0">
              <a:solidFill>
                <a:srgbClr val="000000"/>
              </a:solidFill>
            </a:endParaRPr>
          </a:p>
        </p:txBody>
      </p:sp>
      <p:graphicFrame>
        <p:nvGraphicFramePr>
          <p:cNvPr id="5" name="表格 4"/>
          <p:cNvGraphicFramePr/>
          <p:nvPr>
            <p:custDataLst>
              <p:tags r:id="rId1"/>
            </p:custDataLst>
          </p:nvPr>
        </p:nvGraphicFramePr>
        <p:xfrm>
          <a:off x="533400" y="3763010"/>
          <a:ext cx="10626090" cy="1396365"/>
        </p:xfrm>
        <a:graphic>
          <a:graphicData uri="http://schemas.openxmlformats.org/drawingml/2006/table">
            <a:tbl>
              <a:tblPr firstRow="1" bandRow="1">
                <a:tableStyleId>{5C22544A-7EE6-4342-B048-85BDC9FD1C3A}</a:tableStyleId>
              </a:tblPr>
              <a:tblGrid>
                <a:gridCol w="3542030"/>
                <a:gridCol w="3542030"/>
                <a:gridCol w="3542030"/>
              </a:tblGrid>
              <a:tr h="465455">
                <a:tc>
                  <a:txBody>
                    <a:bodyPr/>
                    <a:lstStyle/>
                    <a:p>
                      <a:pPr algn="ctr">
                        <a:buNone/>
                      </a:pP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供应商数量（</a:t>
                      </a:r>
                      <a:r>
                        <a:rPr lang="en-US" altLang="zh-CN"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中选人数量（</a:t>
                      </a:r>
                      <a:r>
                        <a:rPr lang="en-US" altLang="zh-CN"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N</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sz="1600">
                          <a:solidFill>
                            <a:schemeClr val="tx1"/>
                          </a:solidFill>
                          <a:latin typeface="微软雅黑" panose="020B0503020204020204" pitchFamily="34" charset="-122"/>
                          <a:ea typeface="微软雅黑" panose="020B0503020204020204" pitchFamily="34" charset="-122"/>
                        </a:rPr>
                        <a:t>处理方式</a:t>
                      </a:r>
                      <a:endParaRPr lang="zh-CN" altLang="en-US" sz="1600">
                        <a:solidFill>
                          <a:schemeClr val="tx1"/>
                        </a:solidFill>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65455">
                <a:tc>
                  <a:txBody>
                    <a:bodyPr/>
                    <a:lstStyle/>
                    <a:p>
                      <a:pPr algn="ctr">
                        <a:buNone/>
                      </a:pPr>
                      <a:r>
                        <a:rPr lang="en-US" altLang="zh-CN" sz="1600">
                          <a:solidFill>
                            <a:schemeClr val="tx1"/>
                          </a:solidFill>
                          <a:latin typeface="微软雅黑" panose="020B0503020204020204" pitchFamily="34" charset="-122"/>
                          <a:ea typeface="微软雅黑" panose="020B0503020204020204" pitchFamily="34" charset="-122"/>
                        </a:rPr>
                        <a:t>≥2</a:t>
                      </a:r>
                      <a:r>
                        <a:rPr lang="zh-CN" altLang="en-US" sz="1600">
                          <a:solidFill>
                            <a:schemeClr val="tx1"/>
                          </a:solidFill>
                          <a:latin typeface="微软雅黑" panose="020B0503020204020204" pitchFamily="34" charset="-122"/>
                          <a:ea typeface="微软雅黑" panose="020B0503020204020204" pitchFamily="34" charset="-122"/>
                        </a:rPr>
                        <a:t>家</a:t>
                      </a:r>
                      <a:endParaRPr lang="zh-CN" altLang="en-US" sz="1600">
                        <a:solidFill>
                          <a:schemeClr val="tx1"/>
                        </a:solidFill>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600">
                          <a:solidFill>
                            <a:schemeClr val="tx1"/>
                          </a:solidFill>
                          <a:latin typeface="微软雅黑" panose="020B0503020204020204" pitchFamily="34" charset="-122"/>
                          <a:ea typeface="微软雅黑" panose="020B0503020204020204" pitchFamily="34" charset="-122"/>
                        </a:rPr>
                        <a:t>2</a:t>
                      </a:r>
                      <a:r>
                        <a:rPr lang="zh-CN" altLang="en-US" sz="1600">
                          <a:solidFill>
                            <a:schemeClr val="tx1"/>
                          </a:solidFill>
                          <a:latin typeface="微软雅黑" panose="020B0503020204020204" pitchFamily="34" charset="-122"/>
                          <a:ea typeface="微软雅黑" panose="020B0503020204020204" pitchFamily="34" charset="-122"/>
                        </a:rPr>
                        <a:t>家</a:t>
                      </a:r>
                      <a:endParaRPr lang="zh-CN" altLang="en-US" sz="1600">
                        <a:solidFill>
                          <a:schemeClr val="tx1"/>
                        </a:solidFill>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sz="1600">
                          <a:solidFill>
                            <a:schemeClr val="tx1"/>
                          </a:solidFill>
                          <a:latin typeface="微软雅黑" panose="020B0503020204020204" pitchFamily="34" charset="-122"/>
                          <a:ea typeface="微软雅黑" panose="020B0503020204020204" pitchFamily="34" charset="-122"/>
                        </a:rPr>
                        <a:t>中选份额不变</a:t>
                      </a:r>
                      <a:endParaRPr lang="zh-CN" altLang="en-US" sz="1600">
                        <a:solidFill>
                          <a:schemeClr val="tx1"/>
                        </a:solidFill>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465455">
                <a:tc>
                  <a:txBody>
                    <a:bodyPr/>
                    <a:lstStyle/>
                    <a:p>
                      <a:pPr algn="ctr">
                        <a:buNone/>
                      </a:pPr>
                      <a:r>
                        <a:rPr lang="zh-CN" altLang="en-US" sz="1600" dirty="0">
                          <a:solidFill>
                            <a:schemeClr val="tx1"/>
                          </a:solidFill>
                          <a:latin typeface="微软雅黑" panose="020B0503020204020204" pitchFamily="34" charset="-122"/>
                          <a:ea typeface="微软雅黑" panose="020B0503020204020204" pitchFamily="34" charset="-122"/>
                        </a:rPr>
                        <a:t>＜</a:t>
                      </a:r>
                      <a:r>
                        <a:rPr lang="en-US" altLang="zh-CN" sz="1600" dirty="0">
                          <a:solidFill>
                            <a:schemeClr val="tx1"/>
                          </a:solidFill>
                          <a:latin typeface="微软雅黑" panose="020B0503020204020204" pitchFamily="34" charset="-122"/>
                          <a:ea typeface="微软雅黑" panose="020B0503020204020204" pitchFamily="34" charset="-122"/>
                        </a:rPr>
                        <a:t>2</a:t>
                      </a:r>
                      <a:r>
                        <a:rPr lang="zh-CN" altLang="en-US" sz="1600" dirty="0">
                          <a:solidFill>
                            <a:schemeClr val="tx1"/>
                          </a:solidFill>
                          <a:latin typeface="微软雅黑" panose="020B0503020204020204" pitchFamily="34" charset="-122"/>
                          <a:ea typeface="微软雅黑" panose="020B0503020204020204" pitchFamily="34" charset="-122"/>
                        </a:rPr>
                        <a:t>家</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600">
                          <a:solidFill>
                            <a:schemeClr val="tx1"/>
                          </a:solidFill>
                          <a:latin typeface="微软雅黑" panose="020B0503020204020204" pitchFamily="34" charset="-122"/>
                          <a:ea typeface="微软雅黑" panose="020B0503020204020204" pitchFamily="34" charset="-122"/>
                        </a:rPr>
                        <a:t>/</a:t>
                      </a:r>
                      <a:endParaRPr lang="en-US" altLang="zh-CN" sz="1600">
                        <a:solidFill>
                          <a:schemeClr val="tx1"/>
                        </a:solidFill>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sz="1600" dirty="0">
                          <a:latin typeface="微软雅黑" panose="020B0503020204020204" pitchFamily="34" charset="-122"/>
                          <a:ea typeface="微软雅黑" panose="020B0503020204020204" pitchFamily="34" charset="-122"/>
                          <a:sym typeface="+mn-ea"/>
                        </a:rPr>
                        <a:t>重新启动新的采购流程</a:t>
                      </a:r>
                      <a:endParaRPr lang="zh-CN" altLang="en-US" sz="1600" dirty="0">
                        <a:solidFill>
                          <a:schemeClr val="tx1"/>
                        </a:solidFill>
                        <a:latin typeface="微软雅黑" panose="020B0503020204020204" pitchFamily="34" charset="-122"/>
                        <a:ea typeface="微软雅黑" panose="020B0503020204020204" pitchFamily="34" charset="-122"/>
                      </a:endParaRPr>
                    </a:p>
                  </a:txBody>
                  <a:tcPr anchor="ct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dirty="0" err="1"/>
              <a:t>采购方案-其他</a:t>
            </a:r>
            <a:endParaRPr lang="en-US" dirty="0"/>
          </a:p>
        </p:txBody>
      </p:sp>
      <p:sp>
        <p:nvSpPr>
          <p:cNvPr id="3" name="内容占位符 2"/>
          <p:cNvSpPr>
            <a:spLocks noGrp="1"/>
          </p:cNvSpPr>
          <p:nvPr>
            <p:ph idx="1"/>
          </p:nvPr>
        </p:nvSpPr>
        <p:spPr>
          <a:xfrm>
            <a:off x="405765" y="908685"/>
            <a:ext cx="11525885" cy="6228080"/>
          </a:xfrm>
        </p:spPr>
        <p:txBody>
          <a:bodyPr/>
          <a:lstStyle>
            <a:lvl1pPr marL="0" indent="0">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800" b="1" dirty="0">
                <a:solidFill>
                  <a:srgbClr val="0000FF"/>
                </a:solidFill>
              </a:rPr>
              <a:t>■  评审委员会组成：</a:t>
            </a:r>
            <a:r>
              <a:rPr lang="en-US" sz="1800" dirty="0">
                <a:solidFill>
                  <a:srgbClr val="000000"/>
                </a:solidFill>
              </a:rPr>
              <a:t>成员人数7人。从中国移动专家库内随机抽取5人，采购人代表2人。</a:t>
            </a:r>
            <a:br>
              <a:rPr lang="en-US" sz="1800" dirty="0">
                <a:solidFill>
                  <a:srgbClr val="000000"/>
                </a:solidFill>
              </a:rPr>
            </a:br>
            <a:r>
              <a:rPr lang="en-US" sz="1800" b="1" dirty="0">
                <a:solidFill>
                  <a:srgbClr val="0000FF"/>
                </a:solidFill>
              </a:rPr>
              <a:t>■  </a:t>
            </a:r>
            <a:r>
              <a:rPr lang="en-US" sz="1800" b="1" dirty="0" err="1">
                <a:solidFill>
                  <a:srgbClr val="0000FF"/>
                </a:solidFill>
              </a:rPr>
              <a:t>采购及履约过程风险控制</a:t>
            </a:r>
            <a:r>
              <a:rPr lang="en-US" sz="1800" b="1" dirty="0">
                <a:solidFill>
                  <a:srgbClr val="0000FF"/>
                </a:solidFill>
              </a:rPr>
              <a:t>：
     </a:t>
            </a:r>
            <a:r>
              <a:rPr lang="en-US" sz="1800" dirty="0">
                <a:solidFill>
                  <a:srgbClr val="000000"/>
                </a:solidFill>
              </a:rPr>
              <a:t>1、应答保证金：为保证公司合法权益，向应答人收取应答保证金20000元；通过ES系统管理保证金。
     2、履约保证金：人民币中选金额2%。</a:t>
            </a:r>
            <a:endParaRPr lang="en-US" sz="1800" dirty="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txBox="1"/>
          <p:nvPr/>
        </p:nvSpPr>
        <p:spPr bwMode="auto">
          <a:xfrm>
            <a:off x="190818" y="115888"/>
            <a:ext cx="72707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项目实施进度表</a:t>
            </a:r>
            <a:r>
              <a:rPr lang="zh-CN" altLang="en-US" sz="28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8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实施进度计划</a:t>
            </a:r>
            <a:endParaRPr lang="zh-CN" altLang="en-US" sz="2800" b="1">
              <a:solidFill>
                <a:schemeClr val="bg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339" name="矩形 1"/>
          <p:cNvSpPr>
            <a:spLocks noChangeArrowheads="1"/>
          </p:cNvSpPr>
          <p:nvPr/>
        </p:nvSpPr>
        <p:spPr bwMode="auto">
          <a:xfrm>
            <a:off x="335280" y="980440"/>
            <a:ext cx="1149413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hangingPunct="1">
              <a:lnSpc>
                <a:spcPct val="150000"/>
              </a:lnSpc>
              <a:buSzPct val="70000"/>
              <a:buFont typeface="Wingdings" panose="05000000000000000000" pitchFamily="2" charset="2"/>
              <a:buChar char="p"/>
            </a:pPr>
            <a:r>
              <a:rPr lang="zh-CN" altLang="en-US" b="1" dirty="0">
                <a:solidFill>
                  <a:srgbClr val="0000FF"/>
                </a:solidFill>
                <a:latin typeface="微软雅黑" panose="020B0503020204020204" pitchFamily="34" charset="-122"/>
                <a:ea typeface="微软雅黑" panose="020B0503020204020204" pitchFamily="34" charset="-122"/>
                <a:sym typeface="楷体_GB2312"/>
              </a:rPr>
              <a:t> 项目实施进度计划：</a:t>
            </a:r>
            <a:endParaRPr lang="en-US" altLang="zh-CN" b="1" dirty="0">
              <a:solidFill>
                <a:srgbClr val="0000FF"/>
              </a:solidFill>
              <a:latin typeface="微软雅黑" panose="020B0503020204020204" pitchFamily="34" charset="-122"/>
              <a:ea typeface="微软雅黑" panose="020B0503020204020204" pitchFamily="34" charset="-122"/>
              <a:sym typeface="楷体_GB2312"/>
            </a:endParaRPr>
          </a:p>
        </p:txBody>
      </p:sp>
      <p:graphicFrame>
        <p:nvGraphicFramePr>
          <p:cNvPr id="14340" name="Table 14339"/>
          <p:cNvGraphicFramePr>
            <a:graphicFrameLocks noGrp="1"/>
          </p:cNvGraphicFramePr>
          <p:nvPr/>
        </p:nvGraphicFramePr>
        <p:xfrm>
          <a:off x="1016000" y="2032000"/>
          <a:ext cx="9271000" cy="1849120"/>
        </p:xfrm>
        <a:graphic>
          <a:graphicData uri="http://schemas.openxmlformats.org/drawingml/2006/table">
            <a:tbl>
              <a:tblPr/>
              <a:tblGrid>
                <a:gridCol w="889000"/>
                <a:gridCol w="4572000"/>
                <a:gridCol w="3810000"/>
              </a:tblGrid>
              <a:tr h="508000">
                <a:tc>
                  <a:txBody>
                    <a:bodyPr/>
                    <a:lstStyle/>
                    <a:p>
                      <a:pPr algn="ctr"/>
                      <a:r>
                        <a:rPr lang="en-US" sz="1600" b="1"/>
                        <a:t>序号</a:t>
                      </a:r>
                      <a:endParaRPr lang="en-US" sz="1600" b="1"/>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b="1"/>
                        <a:t>工作内容</a:t>
                      </a:r>
                      <a:endParaRPr lang="en-US" sz="1600" b="1"/>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b="1"/>
                        <a:t>计划时间</a:t>
                      </a:r>
                      <a:endParaRPr lang="en-US" sz="1600" b="1"/>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7500">
                <a:tc>
                  <a:txBody>
                    <a:bodyPr/>
                    <a:lstStyle/>
                    <a:p>
                      <a:pPr algn="ctr"/>
                      <a:r>
                        <a:rPr lang="en-US" sz="1600">
                          <a:latin typeface="微软雅黑" panose="020B0503020204020204" pitchFamily="34" charset="-122"/>
                        </a:rPr>
                        <a:t>1</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编制采购文件</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采购方案审批后5日</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7500">
                <a:tc>
                  <a:txBody>
                    <a:bodyPr/>
                    <a:lstStyle/>
                    <a:p>
                      <a:pPr algn="ctr"/>
                      <a:r>
                        <a:rPr lang="en-US" sz="1600">
                          <a:latin typeface="微软雅黑" panose="020B0503020204020204" pitchFamily="34" charset="-122"/>
                        </a:rPr>
                        <a:t>2</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公告发布</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采购文件审批后5日</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7500">
                <a:tc>
                  <a:txBody>
                    <a:bodyPr/>
                    <a:lstStyle/>
                    <a:p>
                      <a:pPr algn="ctr"/>
                      <a:r>
                        <a:rPr lang="en-US" sz="1600">
                          <a:latin typeface="微软雅黑" panose="020B0503020204020204" pitchFamily="34" charset="-122"/>
                        </a:rPr>
                        <a:t>3</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采购结果确认</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评审报告提交后5日</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17500">
                <a:tc>
                  <a:txBody>
                    <a:bodyPr/>
                    <a:lstStyle/>
                    <a:p>
                      <a:pPr algn="ctr"/>
                      <a:r>
                        <a:rPr lang="en-US" sz="1600">
                          <a:latin typeface="微软雅黑" panose="020B0503020204020204" pitchFamily="34" charset="-122"/>
                        </a:rPr>
                        <a:t>4</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a:latin typeface="微软雅黑" panose="020B0503020204020204" pitchFamily="34" charset="-122"/>
                        </a:rPr>
                        <a:t>合同签订</a:t>
                      </a:r>
                      <a:endParaRPr lang="en-US" sz="160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r>
                        <a:rPr lang="en-US" sz="1600" dirty="0">
                          <a:latin typeface="微软雅黑" panose="020B0503020204020204" pitchFamily="34" charset="-122"/>
                        </a:rPr>
                        <a:t>中选通知书发出30日内</a:t>
                      </a:r>
                      <a:endParaRPr lang="en-US" sz="1600" dirty="0">
                        <a:latin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txBox="1"/>
          <p:nvPr/>
        </p:nvSpPr>
        <p:spPr bwMode="auto">
          <a:xfrm>
            <a:off x="263208" y="115888"/>
            <a:ext cx="72707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采购主要风险点评估（一）</a:t>
            </a:r>
            <a:endPar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graphicFrame>
        <p:nvGraphicFramePr>
          <p:cNvPr id="5" name="表格 4"/>
          <p:cNvGraphicFramePr>
            <a:graphicFrameLocks noGrp="1"/>
          </p:cNvGraphicFramePr>
          <p:nvPr/>
        </p:nvGraphicFramePr>
        <p:xfrm>
          <a:off x="726111" y="1288814"/>
          <a:ext cx="10775315" cy="4192905"/>
        </p:xfrm>
        <a:graphic>
          <a:graphicData uri="http://schemas.openxmlformats.org/drawingml/2006/table">
            <a:tbl>
              <a:tblPr/>
              <a:tblGrid>
                <a:gridCol w="1129665"/>
                <a:gridCol w="2943860"/>
                <a:gridCol w="3544570"/>
                <a:gridCol w="1026160"/>
                <a:gridCol w="1061085"/>
                <a:gridCol w="1069975"/>
              </a:tblGrid>
              <a:tr h="215900">
                <a:tc gridSpan="6">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2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rPr>
                        <a:t>重大商业计划项目采购主要风险点评估表</a:t>
                      </a:r>
                      <a:endParaRPr kumimoji="0" lang="zh-CN" altLang="en-US" sz="12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endParaRPr>
                    </a:p>
                  </a:txBody>
                  <a:tcPr marL="3425" marR="3425" marT="3425" marB="0" anchor="ctr" horzOverflow="overflow">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cPr>
                    <a:lnL w="12700" cmpd="sng">
                      <a:noFill/>
                      <a:prstDash val="solid"/>
                    </a:lnL>
                  </a:tcPr>
                </a:tc>
                <a:tc hMerge="1">
                  <a:tcPr>
                    <a:lnL w="12700" cmpd="sng">
                      <a:noFill/>
                      <a:prstDash val="solid"/>
                    </a:lnL>
                  </a:tcPr>
                </a:tc>
                <a:tc hMerge="1">
                  <a:tcPr>
                    <a:lnL w="12700" cmpd="sng">
                      <a:noFill/>
                      <a:prstDash val="solid"/>
                    </a:lnL>
                  </a:tcPr>
                </a:tc>
                <a:tc hMerge="1">
                  <a:tcPr>
                    <a:lnL w="12700" cmpd="sng">
                      <a:noFill/>
                      <a:prstDash val="solid"/>
                    </a:lnL>
                  </a:tcPr>
                </a:tc>
                <a:tc hMerge="1">
                  <a:tcPr/>
                </a:tc>
              </a:tr>
              <a:tr h="21590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rPr>
                        <a:t>风险类型</a:t>
                      </a:r>
                      <a:endParaRPr kumimoji="0" lang="zh-CN" altLang="en-US" sz="10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7E4BC"/>
                    </a:solid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rPr>
                        <a:t>主要风险点</a:t>
                      </a:r>
                      <a:endParaRPr kumimoji="0" lang="zh-CN" altLang="en-US" sz="10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solidFill>
                      <a:srgbClr val="D7E4B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rPr>
                        <a:t>内容描述</a:t>
                      </a:r>
                      <a:endParaRPr kumimoji="0" lang="zh-CN" altLang="en-US" sz="10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solidFill>
                      <a:srgbClr val="D7E4B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rPr>
                        <a:t>风险发生可能性</a:t>
                      </a:r>
                      <a:endParaRPr kumimoji="0" lang="zh-CN" altLang="en-US" sz="10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solidFill>
                      <a:srgbClr val="D7E4B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rPr>
                        <a:t>风险影响程度</a:t>
                      </a:r>
                      <a:endParaRPr kumimoji="0" lang="zh-CN" altLang="en-US" sz="10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solidFill>
                      <a:srgbClr val="D7E4BC"/>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zh-CN" altLang="en-US" sz="10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rPr>
                        <a:t>风险评分</a:t>
                      </a:r>
                      <a:endParaRPr kumimoji="0" lang="zh-CN" altLang="en-US" sz="1000" b="1" i="0" u="none" strike="noStrike" cap="none" normalizeH="0" baseline="0" dirty="0">
                        <a:ln>
                          <a:noFill/>
                        </a:ln>
                        <a:solidFill>
                          <a:srgbClr val="000000"/>
                        </a:solidFill>
                        <a:effectLst/>
                        <a:latin typeface="华文细黑" panose="02010600040101010101" pitchFamily="2"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D7E4BC"/>
                    </a:solidFill>
                  </a:tcPr>
                </a:tc>
              </a:tr>
              <a:tr h="290830">
                <a:tc gridSpan="6">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lang="zh-CN" altLang="en-US" sz="1000" dirty="0">
                          <a:ln>
                            <a:noFill/>
                          </a:ln>
                          <a:solidFill>
                            <a:srgbClr val="000000"/>
                          </a:solidFill>
                          <a:effectLst/>
                          <a:latin typeface="仿宋_GB2312" pitchFamily="49" charset="-122"/>
                          <a:sym typeface="+mn-ea"/>
                        </a:rPr>
                        <a:t>程序合规性（建议权重</a:t>
                      </a:r>
                      <a:r>
                        <a:rPr lang="en-US" altLang="zh-CN" sz="1000" dirty="0">
                          <a:ln>
                            <a:noFill/>
                          </a:ln>
                          <a:solidFill>
                            <a:srgbClr val="000000"/>
                          </a:solidFill>
                          <a:effectLst/>
                          <a:latin typeface="仿宋_GB2312" pitchFamily="49" charset="-122"/>
                          <a:sym typeface="+mn-ea"/>
                        </a:rPr>
                        <a:t>40%</a:t>
                      </a:r>
                      <a:r>
                        <a:rPr lang="zh-CN" altLang="en-US" sz="1000" dirty="0">
                          <a:ln>
                            <a:noFill/>
                          </a:ln>
                          <a:solidFill>
                            <a:srgbClr val="000000"/>
                          </a:solidFill>
                          <a:effectLst/>
                          <a:latin typeface="仿宋_GB2312" pitchFamily="49" charset="-122"/>
                          <a:sym typeface="+mn-ea"/>
                        </a:rPr>
                        <a:t>）</a:t>
                      </a:r>
                      <a:endParaRPr kumimoji="0" lang="zh-CN" altLang="en-US" sz="1000" b="0" i="0" u="none" strike="noStrike" cap="none" normalizeH="0" baseline="0" dirty="0">
                        <a:ln>
                          <a:noFill/>
                        </a:ln>
                        <a:solidFill>
                          <a:srgbClr val="000000"/>
                        </a:solidFill>
                        <a:effectLst/>
                        <a:latin typeface="仿宋_GB2312" pitchFamily="49"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8CCE4"/>
                    </a:solidFill>
                  </a:tcPr>
                </a:tc>
                <a:tc hMerge="1">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cPr/>
                </a:tc>
              </a:tr>
              <a:tr h="40513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仿宋_GB2312" pitchFamily="49" charset="-122"/>
                          <a:ea typeface="宋体" panose="02010600030101010101" pitchFamily="2" charset="-122"/>
                        </a:rPr>
                        <a:t>1</a:t>
                      </a:r>
                      <a:endParaRPr kumimoji="0" lang="en-US" altLang="zh-CN" sz="1000" b="0" i="0" u="none" strike="noStrike" cap="none" normalizeH="0" baseline="0">
                        <a:ln>
                          <a:noFill/>
                        </a:ln>
                        <a:solidFill>
                          <a:srgbClr val="000000"/>
                        </a:solidFill>
                        <a:effectLst/>
                        <a:latin typeface="仿宋_GB2312" pitchFamily="49"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仿宋_GB2312" pitchFamily="49" charset="-122"/>
                          <a:ea typeface="宋体" panose="02010600030101010101" pitchFamily="2" charset="-122"/>
                        </a:rPr>
                        <a:t>供应的经营资质、财务状况、业绩是否符合相关要求</a:t>
                      </a:r>
                      <a:endParaRPr kumimoji="0" lang="zh-CN" altLang="en-US" sz="1000" b="0" i="0" u="none" strike="noStrike" cap="none" normalizeH="0" baseline="0" dirty="0">
                        <a:ln>
                          <a:noFill/>
                        </a:ln>
                        <a:solidFill>
                          <a:srgbClr val="000000"/>
                        </a:solidFill>
                        <a:effectLst/>
                        <a:latin typeface="仿宋_GB2312" pitchFamily="49"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采购方案资格条件进行了相关规定审核</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64490">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仿宋_GB2312" pitchFamily="49" charset="-122"/>
                          <a:ea typeface="宋体" panose="02010600030101010101" pitchFamily="2" charset="-122"/>
                        </a:rPr>
                        <a:t>2</a:t>
                      </a:r>
                      <a:endParaRPr kumimoji="0" lang="en-US" altLang="zh-CN" sz="1000" b="0" i="0" u="none" strike="noStrike" cap="none" normalizeH="0" baseline="0">
                        <a:ln>
                          <a:noFill/>
                        </a:ln>
                        <a:solidFill>
                          <a:srgbClr val="000000"/>
                        </a:solidFill>
                        <a:effectLst/>
                        <a:latin typeface="仿宋_GB2312" pitchFamily="49"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zh-CN" altLang="en-US" sz="1000" b="0">
                          <a:ln>
                            <a:noFill/>
                          </a:ln>
                          <a:solidFill>
                            <a:srgbClr val="000000"/>
                          </a:solidFill>
                          <a:effectLst/>
                          <a:latin typeface="仿宋_GB2312" pitchFamily="49" charset="-122"/>
                          <a:ea typeface="宋体" panose="02010600030101010101" pitchFamily="2" charset="-122"/>
                        </a:rPr>
                        <a:t>项目方案是否能获得相关决策机构审批通过</a:t>
                      </a:r>
                      <a:endParaRPr lang="zh-CN" altLang="en-US" sz="1000" b="0" dirty="0">
                        <a:ln>
                          <a:noFill/>
                        </a:ln>
                        <a:solidFill>
                          <a:srgbClr val="000000"/>
                        </a:solidFill>
                        <a:effectLst/>
                        <a:latin typeface="仿宋_GB2312" pitchFamily="49" charset="-122"/>
                        <a:ea typeface="宋体"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按照公司相关办法进行审批</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9337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仿宋_GB2312" pitchFamily="49" charset="-122"/>
                          <a:ea typeface="宋体" panose="02010600030101010101" pitchFamily="2" charset="-122"/>
                        </a:rPr>
                        <a:t>3</a:t>
                      </a:r>
                      <a:endParaRPr kumimoji="0" lang="en-US" altLang="zh-CN" sz="1000" b="0" i="0" u="none" strike="noStrike" cap="none" normalizeH="0" baseline="0">
                        <a:ln>
                          <a:noFill/>
                        </a:ln>
                        <a:solidFill>
                          <a:srgbClr val="000000"/>
                        </a:solidFill>
                        <a:effectLst/>
                        <a:latin typeface="仿宋_GB2312" pitchFamily="49"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l">
                        <a:buClrTx/>
                        <a:buSzTx/>
                        <a:buFontTx/>
                        <a:buNone/>
                      </a:pPr>
                      <a:r>
                        <a:rPr lang="zh-CN" altLang="en-US" sz="1000" b="0">
                          <a:ln>
                            <a:noFill/>
                          </a:ln>
                          <a:solidFill>
                            <a:srgbClr val="000000"/>
                          </a:solidFill>
                          <a:effectLst/>
                          <a:latin typeface="仿宋_GB2312" pitchFamily="49" charset="-122"/>
                          <a:ea typeface="宋体" panose="02010600030101010101" pitchFamily="2" charset="-122"/>
                        </a:rPr>
                        <a:t>项目合作职责分工、结算规则是否清晰合理</a:t>
                      </a:r>
                      <a:endParaRPr lang="zh-CN" altLang="en-US" sz="1000" b="0" dirty="0">
                        <a:ln>
                          <a:noFill/>
                        </a:ln>
                        <a:solidFill>
                          <a:srgbClr val="000000"/>
                        </a:solidFill>
                        <a:effectLst/>
                        <a:latin typeface="仿宋_GB2312" pitchFamily="49"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技术规范中有明确考核表及结算规则</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4</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44805">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仿宋_GB2312" pitchFamily="49" charset="-122"/>
                          <a:ea typeface="宋体" panose="02010600030101010101" pitchFamily="2" charset="-122"/>
                        </a:rPr>
                        <a:t>4</a:t>
                      </a:r>
                      <a:endParaRPr kumimoji="0" lang="en-US" altLang="zh-CN" sz="1000" b="0" i="0" u="none" strike="noStrike" cap="none" normalizeH="0" baseline="0">
                        <a:ln>
                          <a:noFill/>
                        </a:ln>
                        <a:solidFill>
                          <a:srgbClr val="000000"/>
                        </a:solidFill>
                        <a:effectLst/>
                        <a:latin typeface="仿宋_GB2312" pitchFamily="49"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a:ln>
                            <a:noFill/>
                          </a:ln>
                          <a:solidFill>
                            <a:srgbClr val="000000"/>
                          </a:solidFill>
                          <a:effectLst/>
                          <a:latin typeface="仿宋_GB2312" pitchFamily="49" charset="-122"/>
                          <a:ea typeface="宋体" panose="02010600030101010101" pitchFamily="2" charset="-122"/>
                        </a:rPr>
                        <a:t>合作方是否与企业领导人员或相关采购人员有利益冲突</a:t>
                      </a:r>
                      <a:endParaRPr kumimoji="0" lang="zh-CN" altLang="en-US" sz="1000" b="0" i="0" u="none" strike="noStrike" cap="none" normalizeH="0" baseline="0" dirty="0">
                        <a:ln>
                          <a:noFill/>
                        </a:ln>
                        <a:solidFill>
                          <a:srgbClr val="000000"/>
                        </a:solidFill>
                        <a:effectLst/>
                        <a:latin typeface="仿宋_GB2312" pitchFamily="49"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采购方案及结果决策前需相关领导人员签署“回避单”</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51562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仿宋_GB2312" pitchFamily="49" charset="-122"/>
                          <a:ea typeface="宋体" panose="02010600030101010101" pitchFamily="2" charset="-122"/>
                        </a:rPr>
                        <a:t>5</a:t>
                      </a:r>
                      <a:endParaRPr kumimoji="0" lang="en-US" altLang="zh-CN" sz="1000" b="0" i="0" u="none" strike="noStrike" cap="none" normalizeH="0" baseline="0">
                        <a:ln>
                          <a:noFill/>
                        </a:ln>
                        <a:solidFill>
                          <a:srgbClr val="000000"/>
                        </a:solidFill>
                        <a:effectLst/>
                        <a:latin typeface="仿宋_GB2312" pitchFamily="49"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a:ln>
                            <a:noFill/>
                          </a:ln>
                          <a:solidFill>
                            <a:srgbClr val="000000"/>
                          </a:solidFill>
                          <a:effectLst/>
                          <a:latin typeface="仿宋_GB2312" pitchFamily="49" charset="-122"/>
                          <a:ea typeface="宋体" panose="02010600030101010101" pitchFamily="2" charset="-122"/>
                        </a:rPr>
                        <a:t>设定具有限定性的唯一合作方是否存在与企业领导及项目相关人员之间有利益输送的可能性</a:t>
                      </a:r>
                      <a:endParaRPr lang="zh-CN" altLang="en-US" sz="1000" b="0" dirty="0">
                        <a:ln>
                          <a:noFill/>
                        </a:ln>
                        <a:solidFill>
                          <a:srgbClr val="000000"/>
                        </a:solidFill>
                        <a:effectLst/>
                        <a:latin typeface="仿宋_GB2312" pitchFamily="49"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不存在该问题</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51562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仿宋_GB2312" pitchFamily="49" charset="-122"/>
                          <a:ea typeface="宋体" panose="02010600030101010101" pitchFamily="2" charset="-122"/>
                        </a:rPr>
                        <a:t>6</a:t>
                      </a:r>
                      <a:endParaRPr kumimoji="0" lang="en-US" altLang="zh-CN" sz="1000" b="0" i="0" u="none" strike="noStrike" cap="none" normalizeH="0" baseline="0" dirty="0">
                        <a:ln>
                          <a:noFill/>
                        </a:ln>
                        <a:solidFill>
                          <a:srgbClr val="000000"/>
                        </a:solidFill>
                        <a:effectLst/>
                        <a:latin typeface="仿宋_GB2312" pitchFamily="49"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a:ln>
                            <a:noFill/>
                          </a:ln>
                          <a:solidFill>
                            <a:srgbClr val="000000"/>
                          </a:solidFill>
                          <a:effectLst/>
                          <a:latin typeface="仿宋_GB2312" pitchFamily="49" charset="-122"/>
                          <a:ea typeface="宋体" panose="02010600030101010101" pitchFamily="2" charset="-122"/>
                        </a:rPr>
                        <a:t>采购方式是否符合相关法律法规及公司规章制度，是否做到应招必招和应公开必公开的要求</a:t>
                      </a:r>
                      <a:endParaRPr lang="zh-CN" altLang="en-US" sz="1000" b="0" dirty="0">
                        <a:ln>
                          <a:noFill/>
                        </a:ln>
                        <a:solidFill>
                          <a:srgbClr val="000000"/>
                        </a:solidFill>
                        <a:effectLst/>
                        <a:latin typeface="仿宋_GB2312" pitchFamily="49"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公开采购，符合应公开尽公开原则</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6322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仿宋_GB2312" pitchFamily="49" charset="-122"/>
                          <a:ea typeface="宋体" panose="02010600030101010101" pitchFamily="2" charset="-122"/>
                        </a:rPr>
                        <a:t>7</a:t>
                      </a:r>
                      <a:endParaRPr kumimoji="0" lang="en-US" altLang="zh-CN" sz="1000" b="0" i="0" u="none" strike="noStrike" cap="none" normalizeH="0" baseline="0" dirty="0">
                        <a:ln>
                          <a:noFill/>
                        </a:ln>
                        <a:solidFill>
                          <a:srgbClr val="000000"/>
                        </a:solidFill>
                        <a:effectLst/>
                        <a:latin typeface="仿宋_GB2312" pitchFamily="49"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a:ln>
                            <a:noFill/>
                          </a:ln>
                          <a:solidFill>
                            <a:srgbClr val="000000"/>
                          </a:solidFill>
                          <a:effectLst/>
                          <a:latin typeface="仿宋_GB2312" pitchFamily="49" charset="-122"/>
                          <a:ea typeface="宋体" panose="02010600030101010101" pitchFamily="2" charset="-122"/>
                        </a:rPr>
                        <a:t>项目采购操作程序是否符合《招标投标法》、工信部27号令等一系列法律法规要求</a:t>
                      </a:r>
                      <a:endParaRPr lang="zh-CN" altLang="en-US" sz="1000" b="0" dirty="0">
                        <a:ln>
                          <a:noFill/>
                        </a:ln>
                        <a:solidFill>
                          <a:srgbClr val="000000"/>
                        </a:solidFill>
                        <a:effectLst/>
                        <a:latin typeface="仿宋_GB2312" pitchFamily="49"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符合要求</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66802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仿宋_GB2312" pitchFamily="49" charset="-122"/>
                          <a:ea typeface="宋体" panose="02010600030101010101" pitchFamily="2" charset="-122"/>
                        </a:rPr>
                        <a:t>8</a:t>
                      </a:r>
                      <a:endParaRPr kumimoji="0" lang="en-US" altLang="zh-CN" sz="1000" b="0" i="0" u="none" strike="noStrike" cap="none" normalizeH="0" baseline="0" dirty="0">
                        <a:ln>
                          <a:noFill/>
                        </a:ln>
                        <a:solidFill>
                          <a:srgbClr val="000000"/>
                        </a:solidFill>
                        <a:effectLst/>
                        <a:latin typeface="仿宋_GB2312" pitchFamily="49"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dirty="0">
                          <a:ln>
                            <a:noFill/>
                          </a:ln>
                          <a:solidFill>
                            <a:srgbClr val="000000"/>
                          </a:solidFill>
                          <a:effectLst/>
                          <a:latin typeface="仿宋_GB2312" pitchFamily="49" charset="-122"/>
                          <a:ea typeface="宋体" panose="02010600030101010101" pitchFamily="2" charset="-122"/>
                        </a:rPr>
                        <a:t>采购方案或采购文件中的服务要求、技术规范、评分标准等是否存在不合理限制、排斥潜在投标人的情况。评标标准是否清晰合理，具有操作性</a:t>
                      </a:r>
                      <a:endParaRPr lang="zh-CN" altLang="en-US" sz="1000" b="0" dirty="0">
                        <a:ln>
                          <a:noFill/>
                        </a:ln>
                        <a:solidFill>
                          <a:srgbClr val="000000"/>
                        </a:solidFill>
                        <a:effectLst/>
                        <a:latin typeface="仿宋_GB2312" pitchFamily="49"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采购方案不存在该问题</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3</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3</a:t>
                      </a:r>
                      <a:endParaRPr lang="en-US" sz="1000">
                        <a:latin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15363" name="TextBox 15362"/>
          <p:cNvSpPr txBox="1"/>
          <p:nvPr/>
        </p:nvSpPr>
        <p:spPr>
          <a:xfrm>
            <a:off x="317500" y="762000"/>
            <a:ext cx="11430000" cy="1270000"/>
          </a:xfrm>
          <a:prstGeom prst="rect">
            <a:avLst/>
          </a:prstGeom>
        </p:spPr>
        <p:txBody>
          <a:bodyPr/>
          <a:lstStyle/>
          <a:p>
            <a:r>
              <a:rPr lang="en-US" sz="1400" b="1">
                <a:solidFill>
                  <a:srgbClr val="000000"/>
                </a:solidFill>
              </a:rPr>
              <a:t>风险总得分：6.78</a:t>
            </a:r>
            <a:endParaRPr lang="en-US" sz="1400" b="1">
              <a:solidFill>
                <a:srgbClr val="000000"/>
              </a:solidFill>
            </a:endParaRPr>
          </a:p>
          <a:p>
            <a:r>
              <a:rPr lang="en-US" sz="1400" b="1">
                <a:solidFill>
                  <a:srgbClr val="000000"/>
                </a:solidFill>
              </a:rPr>
              <a:t>重大项目风险评级：低风险</a:t>
            </a:r>
            <a:endParaRPr lang="en-US" sz="1400" b="1">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p:cNvGraphicFramePr>
            <a:graphicFrameLocks noGrp="1"/>
          </p:cNvGraphicFramePr>
          <p:nvPr/>
        </p:nvGraphicFramePr>
        <p:xfrm>
          <a:off x="815657" y="825272"/>
          <a:ext cx="10578465" cy="5383648"/>
        </p:xfrm>
        <a:graphic>
          <a:graphicData uri="http://schemas.openxmlformats.org/drawingml/2006/table">
            <a:tbl>
              <a:tblPr/>
              <a:tblGrid>
                <a:gridCol w="1125855"/>
                <a:gridCol w="3002915"/>
                <a:gridCol w="3466465"/>
                <a:gridCol w="1077595"/>
                <a:gridCol w="854710"/>
                <a:gridCol w="1050925"/>
              </a:tblGrid>
              <a:tr h="36322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9</a:t>
                      </a:r>
                      <a:endPar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dirty="0">
                          <a:ln>
                            <a:noFill/>
                          </a:ln>
                          <a:solidFill>
                            <a:srgbClr val="000000"/>
                          </a:solidFill>
                          <a:effectLst/>
                          <a:latin typeface="宋体" panose="02010600030101010101" pitchFamily="2" charset="-122"/>
                          <a:ea typeface="宋体" panose="02010600030101010101" pitchFamily="2" charset="-122"/>
                        </a:rPr>
                        <a:t>评审标准是否清晰合理，主观得分比例是否过大</a:t>
                      </a:r>
                      <a:endParaRPr lang="zh-CN" altLang="en-US" sz="1000" b="0" dirty="0">
                        <a:ln>
                          <a:noFill/>
                        </a:ln>
                        <a:solidFill>
                          <a:srgbClr val="000000"/>
                        </a:solidFill>
                        <a:effectLst/>
                        <a:latin typeface="宋体" panose="02010600030101010101" pitchFamily="2" charset="-122"/>
                        <a:ea typeface="宋体"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合理清晰，主观分数有明确打分规则</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85115">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10</a:t>
                      </a:r>
                      <a:endPar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5"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zh-CN" altLang="en-US" sz="1000" b="0" dirty="0">
                          <a:ln>
                            <a:noFill/>
                          </a:ln>
                          <a:solidFill>
                            <a:srgbClr val="000000"/>
                          </a:solidFill>
                          <a:effectLst/>
                          <a:latin typeface="宋体" panose="02010600030101010101" pitchFamily="2" charset="-122"/>
                          <a:ea typeface="宋体" panose="02010600030101010101" pitchFamily="2" charset="-122"/>
                        </a:rPr>
                        <a:t>评审专家的抽取、管理是否法律法规要求。</a:t>
                      </a:r>
                      <a:endParaRPr lang="zh-CN" altLang="en-US" sz="1000" b="0" dirty="0">
                        <a:ln>
                          <a:noFill/>
                        </a:ln>
                        <a:solidFill>
                          <a:srgbClr val="000000"/>
                        </a:solidFill>
                        <a:effectLst/>
                        <a:latin typeface="宋体" panose="02010600030101010101" pitchFamily="2" charset="-122"/>
                        <a:ea typeface="宋体"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符合要求</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80035">
                <a:tc gridSpan="5">
                  <a:txBody>
                    <a:bodyPr/>
                    <a:lstStyle/>
                    <a:p>
                      <a:pPr marL="0" marR="0" lvl="0" indent="0" algn="r"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小计：</a:t>
                      </a:r>
                      <a:endPar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cPr/>
                </a:tc>
                <a:tc>
                  <a:txBody>
                    <a:bodyPr/>
                    <a:lstStyle/>
                    <a:p>
                      <a:r>
                        <a:rPr lang="en-US" sz="1000">
                          <a:latin typeface="宋体" panose="02010600030101010101" pitchFamily="2" charset="-122"/>
                        </a:rPr>
                        <a:t>1.6</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r>
              <a:tr h="213995">
                <a:tc gridSpan="6">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lang="zh-CN" altLang="en-US" sz="1000" dirty="0">
                          <a:ln>
                            <a:noFill/>
                          </a:ln>
                          <a:solidFill>
                            <a:srgbClr val="000000"/>
                          </a:solidFill>
                          <a:effectLst/>
                          <a:latin typeface="宋体" panose="02010600030101010101" pitchFamily="2" charset="-122"/>
                          <a:ea typeface="宋体" panose="02010600030101010101" pitchFamily="2" charset="-122"/>
                          <a:sym typeface="+mn-ea"/>
                        </a:rPr>
                        <a:t>经济效益性（建议权重</a:t>
                      </a:r>
                      <a:r>
                        <a:rPr lang="en-US" altLang="zh-CN" sz="1000" dirty="0">
                          <a:ln>
                            <a:noFill/>
                          </a:ln>
                          <a:solidFill>
                            <a:srgbClr val="000000"/>
                          </a:solidFill>
                          <a:effectLst/>
                          <a:latin typeface="宋体" panose="02010600030101010101" pitchFamily="2" charset="-122"/>
                          <a:ea typeface="宋体" panose="02010600030101010101" pitchFamily="2" charset="-122"/>
                          <a:sym typeface="+mn-ea"/>
                        </a:rPr>
                        <a:t>40%</a:t>
                      </a:r>
                      <a:r>
                        <a:rPr lang="zh-CN" altLang="en-US" sz="1000" dirty="0">
                          <a:ln>
                            <a:noFill/>
                          </a:ln>
                          <a:solidFill>
                            <a:srgbClr val="000000"/>
                          </a:solidFill>
                          <a:effectLst/>
                          <a:latin typeface="宋体" panose="02010600030101010101" pitchFamily="2" charset="-122"/>
                          <a:ea typeface="宋体" panose="02010600030101010101" pitchFamily="2" charset="-122"/>
                          <a:sym typeface="+mn-ea"/>
                        </a:rPr>
                        <a:t>）</a:t>
                      </a:r>
                      <a:endPar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B8CCE4"/>
                    </a:solidFill>
                  </a:tcPr>
                </a:tc>
                <a:tc hMerge="1">
                  <a:tcPr/>
                </a:tc>
                <a:tc hMerge="1">
                  <a:tcPr>
                    <a:lnL w="6350" cap="flat" cmpd="sng" algn="ctr">
                      <a:solidFill>
                        <a:srgbClr val="000000"/>
                      </a:solidFill>
                      <a:prstDash val="solid"/>
                      <a:round/>
                      <a:headEnd type="none" w="med" len="med"/>
                      <a:tailEnd type="none" w="med" len="med"/>
                    </a:lnL>
                  </a:tcPr>
                </a:tc>
                <a:tc hMerge="1">
                  <a:tcPr>
                    <a:lnL w="6350" cap="flat" cmpd="sng" algn="ctr">
                      <a:solidFill>
                        <a:srgbClr val="000000"/>
                      </a:solidFill>
                      <a:prstDash val="solid"/>
                      <a:round/>
                      <a:headEnd type="none" w="med" len="med"/>
                      <a:tailEnd type="none" w="med" len="med"/>
                    </a:lnL>
                  </a:tcPr>
                </a:tc>
                <a:tc hMerge="1">
                  <a:tcPr/>
                </a:tc>
                <a:tc hMerge="1">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TlToBr>
                      <a:noFill/>
                    </a:lnTlToBr>
                    <a:lnBlToTr>
                      <a:noFill/>
                    </a:lnBlToTr>
                    <a:solidFill>
                      <a:srgbClr val="B8CCE4"/>
                    </a:solidFill>
                  </a:tcPr>
                </a:tc>
              </a:tr>
              <a:tr h="25654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1</a:t>
                      </a:r>
                      <a:endParaRPr kumimoji="0" lang="en-US"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项目实施成本超出预算的风险</a:t>
                      </a:r>
                      <a:endPar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按上期采购结果设置报价最高限价，框架合同按预算金额设置上限</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r>
              <a:tr h="319405">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2</a:t>
                      </a:r>
                      <a:endParaRPr kumimoji="0" lang="en-US"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合作伙伴的整体实力、管理水平是否符合要求</a:t>
                      </a:r>
                      <a:endPar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评审标准中需对此进行审查，有明确打分规则</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4</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78765">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3</a:t>
                      </a:r>
                      <a:endParaRPr kumimoji="0" lang="en-US"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dirty="0">
                          <a:ln>
                            <a:noFill/>
                          </a:ln>
                          <a:solidFill>
                            <a:srgbClr val="000000"/>
                          </a:solidFill>
                          <a:effectLst/>
                          <a:latin typeface="宋体" panose="02010600030101010101" pitchFamily="2" charset="-122"/>
                          <a:ea typeface="宋体" panose="02010600030101010101" pitchFamily="2" charset="-122"/>
                        </a:rPr>
                        <a:t>项目实施未达到预期效果的风险</a:t>
                      </a:r>
                      <a:endParaRPr lang="zh-CN" altLang="en-US" sz="1000" b="0" dirty="0">
                        <a:ln>
                          <a:noFill/>
                        </a:ln>
                        <a:solidFill>
                          <a:srgbClr val="000000"/>
                        </a:solidFill>
                        <a:effectLst/>
                        <a:latin typeface="宋体" panose="02010600030101010101" pitchFamily="2" charset="-122"/>
                        <a:ea typeface="宋体"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技术规范书设考核打分表，对后期执行进行规范，收取中选人履约保证金</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4</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6322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4</a:t>
                      </a:r>
                      <a:endParaRPr kumimoji="0" lang="en-US"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dirty="0">
                          <a:ln>
                            <a:noFill/>
                          </a:ln>
                          <a:solidFill>
                            <a:srgbClr val="000000"/>
                          </a:solidFill>
                          <a:effectLst/>
                          <a:latin typeface="宋体" panose="02010600030101010101" pitchFamily="2" charset="-122"/>
                          <a:ea typeface="宋体" panose="02010600030101010101" pitchFamily="2" charset="-122"/>
                        </a:rPr>
                        <a:t>服务类项目采购启动时间晚于实际服务时间致合同倒签问题</a:t>
                      </a:r>
                      <a:endParaRPr lang="zh-CN" altLang="en-US" sz="1000" b="0" dirty="0">
                        <a:ln>
                          <a:noFill/>
                        </a:ln>
                        <a:solidFill>
                          <a:srgbClr val="000000"/>
                        </a:solidFill>
                        <a:effectLst/>
                        <a:latin typeface="宋体" panose="02010600030101010101" pitchFamily="2" charset="-122"/>
                        <a:ea typeface="宋体"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不存在该情况</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95275">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rPr>
                        <a:t>5</a:t>
                      </a:r>
                      <a:endParaRPr kumimoji="0" lang="en-US" altLang="zh-CN" sz="1000" b="0" i="0" u="none" strike="noStrike" cap="none" normalizeH="0" baseline="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dirty="0">
                          <a:ln>
                            <a:noFill/>
                          </a:ln>
                          <a:solidFill>
                            <a:srgbClr val="000000"/>
                          </a:solidFill>
                          <a:effectLst/>
                          <a:latin typeface="宋体" panose="02010600030101010101" pitchFamily="2" charset="-122"/>
                          <a:ea typeface="宋体" panose="02010600030101010101" pitchFamily="2" charset="-122"/>
                        </a:rPr>
                        <a:t>采购需求管理不善导致频繁采购的问题</a:t>
                      </a:r>
                      <a:endParaRPr lang="zh-CN" altLang="en-US" sz="1000" b="0" dirty="0">
                        <a:ln>
                          <a:noFill/>
                        </a:ln>
                        <a:solidFill>
                          <a:srgbClr val="000000"/>
                        </a:solidFill>
                        <a:effectLst/>
                        <a:latin typeface="宋体" panose="02010600030101010101" pitchFamily="2" charset="-122"/>
                        <a:ea typeface="宋体"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不存在该情况</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34315">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6</a:t>
                      </a:r>
                      <a:endPar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dirty="0">
                          <a:ln>
                            <a:noFill/>
                          </a:ln>
                          <a:solidFill>
                            <a:srgbClr val="000000"/>
                          </a:solidFill>
                          <a:effectLst/>
                          <a:latin typeface="宋体" panose="02010600030101010101" pitchFamily="2" charset="-122"/>
                          <a:ea typeface="宋体" panose="02010600030101010101" pitchFamily="2" charset="-122"/>
                        </a:rPr>
                        <a:t>供应商履约保证金真实性问题</a:t>
                      </a:r>
                      <a:endParaRPr lang="zh-CN" altLang="en-US" sz="1000" b="0" dirty="0">
                        <a:ln>
                          <a:noFill/>
                        </a:ln>
                        <a:solidFill>
                          <a:srgbClr val="000000"/>
                        </a:solidFill>
                        <a:effectLst/>
                        <a:latin typeface="宋体" panose="02010600030101010101" pitchFamily="2" charset="-122"/>
                        <a:ea typeface="宋体"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根据银行回单进行履约保证金录入或验证保函</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07975">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7</a:t>
                      </a:r>
                      <a:endPar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恶意报价，中标价格明显低于市场价格，导致提供产品和服务质量差</a:t>
                      </a:r>
                      <a:endPar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根据服务需求严格规定提供服务的标准，技术规范书设考核打分表，对后期执行进行规范，收取中选人履约保证金</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6670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8</a:t>
                      </a:r>
                      <a:endPar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indent="0">
                        <a:buNone/>
                      </a:pPr>
                      <a:r>
                        <a:rPr lang="zh-CN" altLang="en-US" sz="1000" b="0" dirty="0">
                          <a:ln>
                            <a:noFill/>
                          </a:ln>
                          <a:solidFill>
                            <a:srgbClr val="000000"/>
                          </a:solidFill>
                          <a:effectLst/>
                          <a:latin typeface="宋体" panose="02010600030101010101" pitchFamily="2" charset="-122"/>
                          <a:ea typeface="宋体" panose="02010600030101010101" pitchFamily="2" charset="-122"/>
                        </a:rPr>
                        <a:t>营改增中税务风险</a:t>
                      </a:r>
                      <a:endParaRPr lang="zh-CN" altLang="en-US" sz="1000" b="0" dirty="0">
                        <a:ln>
                          <a:noFill/>
                        </a:ln>
                        <a:solidFill>
                          <a:srgbClr val="000000"/>
                        </a:solidFill>
                        <a:effectLst/>
                        <a:latin typeface="宋体" panose="02010600030101010101" pitchFamily="2" charset="-122"/>
                        <a:ea typeface="宋体"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资格中要求能够提供增值税专用发票</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350520">
                <a:tc>
                  <a:txBody>
                    <a:body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9</a:t>
                      </a:r>
                      <a:endPar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pPr indent="0">
                        <a:buNone/>
                      </a:pPr>
                      <a:r>
                        <a:rPr lang="zh-CN" altLang="en-US" sz="1000" b="0" dirty="0">
                          <a:ln>
                            <a:noFill/>
                          </a:ln>
                          <a:solidFill>
                            <a:srgbClr val="000000"/>
                          </a:solidFill>
                          <a:effectLst/>
                          <a:latin typeface="宋体" panose="02010600030101010101" pitchFamily="2" charset="-122"/>
                          <a:ea typeface="宋体" panose="02010600030101010101" pitchFamily="2" charset="-122"/>
                        </a:rPr>
                        <a:t>供应商无法履约的可能性</a:t>
                      </a:r>
                      <a:endParaRPr lang="zh-CN" altLang="en-US" sz="1000" b="0" dirty="0">
                        <a:ln>
                          <a:noFill/>
                        </a:ln>
                        <a:solidFill>
                          <a:srgbClr val="000000"/>
                        </a:solidFill>
                        <a:effectLst/>
                        <a:latin typeface="宋体" panose="02010600030101010101" pitchFamily="2" charset="-122"/>
                        <a:ea typeface="宋体" panose="02010600030101010101" pitchFamily="2" charset="-122"/>
                      </a:endParaRPr>
                    </a:p>
                  </a:txBody>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技术规范书设考核打分表，对后期执行进行规范，收取中选人履约保证金</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04470">
                <a:tc gridSpan="5">
                  <a:txBody>
                    <a:bodyPr/>
                    <a:lstStyle/>
                    <a:p>
                      <a:pPr marL="0" marR="0" lvl="0" indent="0" algn="r"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小计：</a:t>
                      </a:r>
                      <a:endPar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cPr/>
                </a:tc>
                <a:tc>
                  <a:txBody>
                    <a:bodyPr/>
                    <a:lstStyle/>
                    <a:p>
                      <a:r>
                        <a:rPr lang="en-US" sz="1000">
                          <a:latin typeface="宋体" panose="02010600030101010101" pitchFamily="2" charset="-122"/>
                        </a:rPr>
                        <a:t>2</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r>
              <a:tr h="222250">
                <a:tc gridSpan="6">
                  <a:txBody>
                    <a:bodyPr/>
                    <a:lstStyle/>
                    <a:p>
                      <a:pPr marL="0" marR="0" lvl="0" indent="0" algn="l" defTabSz="914400" rtl="0" eaLnBrk="1" fontAlgn="ctr" latinLnBrk="0" hangingPunct="1">
                        <a:lnSpc>
                          <a:spcPct val="100000"/>
                        </a:lnSpc>
                        <a:spcBef>
                          <a:spcPct val="0"/>
                        </a:spcBef>
                        <a:spcAft>
                          <a:spcPct val="0"/>
                        </a:spcAft>
                        <a:buClrTx/>
                        <a:buSzTx/>
                        <a:buFontTx/>
                        <a:buNone/>
                      </a:pPr>
                      <a:r>
                        <a:rPr lang="zh-CN" altLang="en-US" sz="1000" dirty="0">
                          <a:ln>
                            <a:noFill/>
                          </a:ln>
                          <a:solidFill>
                            <a:srgbClr val="000000"/>
                          </a:solidFill>
                          <a:effectLst/>
                          <a:latin typeface="宋体" panose="02010600030101010101" pitchFamily="2" charset="-122"/>
                          <a:ea typeface="宋体" panose="02010600030101010101" pitchFamily="2" charset="-122"/>
                          <a:sym typeface="+mn-ea"/>
                        </a:rPr>
                        <a:t>社会效益性（建议权重20%）</a:t>
                      </a:r>
                      <a:endPar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lumMod val="40000"/>
                        <a:lumOff val="60000"/>
                      </a:schemeClr>
                    </a:solidFill>
                  </a:tcPr>
                </a:tc>
                <a:tc hMerge="1">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cPr>
                    <a:lnL w="6350" cap="flat" cmpd="sng" algn="ctr">
                      <a:solidFill>
                        <a:srgbClr val="000000"/>
                      </a:solidFill>
                      <a:prstDash val="solid"/>
                      <a:round/>
                      <a:headEnd type="none" w="med" len="med"/>
                      <a:tailEnd type="none" w="med" len="med"/>
                    </a:lnL>
                  </a:tcPr>
                </a:tc>
                <a:tc hMerge="1">
                  <a:tcPr>
                    <a:lnL w="6350" cap="flat" cmpd="sng" algn="ctr">
                      <a:solidFill>
                        <a:srgbClr val="000000"/>
                      </a:solidFill>
                      <a:prstDash val="solid"/>
                      <a:round/>
                      <a:headEnd type="none" w="med" len="med"/>
                      <a:tailEnd type="none" w="med" len="med"/>
                    </a:lnL>
                  </a:tcPr>
                </a:tc>
                <a:tc hMerge="1">
                  <a:tcPr/>
                </a:tc>
                <a:tc hMerge="1">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chemeClr val="accent1">
                        <a:lumMod val="40000"/>
                        <a:lumOff val="60000"/>
                      </a:schemeClr>
                    </a:solidFill>
                  </a:tcPr>
                </a:tc>
              </a:tr>
              <a:tr h="317500">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1</a:t>
                      </a:r>
                      <a:endPar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采购操作违规国家法规，对企业造成恶劣影响</a:t>
                      </a:r>
                      <a:endPar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按照《采购实施管理办法》中明确的规定进行问责</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2</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87655">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ctr" defTabSz="914400" rtl="0" eaLnBrk="1" fontAlgn="ctr" latinLnBrk="0" hangingPunct="1">
                        <a:lnSpc>
                          <a:spcPct val="100000"/>
                        </a:lnSpc>
                        <a:spcBef>
                          <a:spcPct val="0"/>
                        </a:spcBef>
                        <a:spcAft>
                          <a:spcPct val="0"/>
                        </a:spcAft>
                        <a:buClrTx/>
                        <a:buSzTx/>
                        <a:buFontTx/>
                        <a:buNone/>
                      </a:pPr>
                      <a:r>
                        <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2</a:t>
                      </a:r>
                      <a:endPar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Font typeface="Arial" panose="020B0604020202020204" pitchFamily="34" charset="0"/>
                        <a:defRPr sz="28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defRPr sz="24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defRPr sz="20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marL="0" marR="0" lvl="0" indent="0" algn="l"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供应商资料泄露情况</a:t>
                      </a:r>
                      <a:endPar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按照《采购实施管理办法》中明确的规定进行问责</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a:txBody>
                    <a:bodyPr/>
                    <a:lstStyle/>
                    <a:p>
                      <a:r>
                        <a:rPr lang="en-US" sz="1000">
                          <a:latin typeface="宋体" panose="02010600030101010101" pitchFamily="2" charset="-122"/>
                        </a:rPr>
                        <a:t>1</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r>
              <a:tr h="233680">
                <a:tc gridSpan="5">
                  <a:txBody>
                    <a:bodyPr/>
                    <a:lstStyle/>
                    <a:p>
                      <a:pPr marL="0" marR="0" lvl="0" indent="0" algn="r"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小计：</a:t>
                      </a:r>
                      <a:endPar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cPr>
                    <a:lnL w="6350" cap="flat" cmpd="sng" algn="ctr">
                      <a:solidFill>
                        <a:srgbClr val="000000"/>
                      </a:solidFill>
                      <a:prstDash val="solid"/>
                      <a:round/>
                      <a:headEnd type="none" w="med" len="med"/>
                      <a:tailEnd type="none" w="med" len="med"/>
                    </a:lnL>
                    <a:lnT w="6350" cap="flat" cmpd="sng" algn="ctr">
                      <a:solidFill>
                        <a:srgbClr val="000000"/>
                      </a:solidFill>
                      <a:prstDash val="solid"/>
                      <a:round/>
                      <a:headEnd type="none" w="med" len="med"/>
                      <a:tailEnd type="none" w="med" len="med"/>
                    </a:lnT>
                  </a:tcPr>
                </a:tc>
                <a:tc hMerge="1">
                  <a:tcPr/>
                </a:tc>
                <a:tc>
                  <a:txBody>
                    <a:bodyPr/>
                    <a:lstStyle/>
                    <a:p>
                      <a:r>
                        <a:rPr lang="en-US" sz="1000">
                          <a:latin typeface="宋体" panose="02010600030101010101" pitchFamily="2" charset="-122"/>
                        </a:rPr>
                        <a:t>1.5</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r>
              <a:tr h="221615">
                <a:tc gridSpan="5">
                  <a:txBody>
                    <a:bodyPr/>
                    <a:lstStyle/>
                    <a:p>
                      <a:pPr marL="0" marR="0" lvl="0" indent="0" algn="r" defTabSz="914400" rtl="0" eaLnBrk="1" fontAlgn="ctr" latinLnBrk="0" hangingPunct="1">
                        <a:lnSpc>
                          <a:spcPct val="100000"/>
                        </a:lnSpc>
                        <a:spcBef>
                          <a:spcPct val="0"/>
                        </a:spcBef>
                        <a:spcAft>
                          <a:spcPct val="0"/>
                        </a:spcAft>
                        <a:buClrTx/>
                        <a:buSzTx/>
                        <a:buFontTx/>
                        <a:buNone/>
                      </a:pPr>
                      <a:r>
                        <a:rPr kumimoji="0" lang="zh-CN" altLang="en-US"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rPr>
                        <a:t>合计：</a:t>
                      </a:r>
                      <a:endParaRPr kumimoji="0" lang="en-US" altLang="zh-CN" sz="1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cPr marL="12700" marR="12700" marT="127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noFill/>
                  </a:tcPr>
                </a:tc>
                <a:tc hMerge="1">
                  <a:tcPr>
                    <a:lnL w="6350" cap="flat" cmpd="sng" algn="ctr">
                      <a:solidFill>
                        <a:srgbClr val="000000"/>
                      </a:solidFill>
                      <a:prstDash val="solid"/>
                      <a:round/>
                      <a:headEnd type="none" w="med" len="med"/>
                      <a:tailEnd type="none" w="med" len="med"/>
                    </a:lnL>
                  </a:tcPr>
                </a:tc>
                <a:tc hMerge="1">
                  <a:tcPr>
                    <a:lnL w="6350" cap="flat" cmpd="sng" algn="ctr">
                      <a:solidFill>
                        <a:srgbClr val="000000"/>
                      </a:solidFill>
                      <a:prstDash val="solid"/>
                      <a:round/>
                      <a:headEnd type="none" w="med" len="med"/>
                      <a:tailEnd type="none" w="med" len="med"/>
                    </a:lnL>
                  </a:tcPr>
                </a:tc>
                <a:tc hMerge="1">
                  <a:tcPr/>
                </a:tc>
                <a:tc>
                  <a:txBody>
                    <a:bodyPr/>
                    <a:lstStyle/>
                    <a:p>
                      <a:r>
                        <a:rPr lang="en-US" sz="1000">
                          <a:latin typeface="宋体" panose="02010600030101010101" pitchFamily="2" charset="-122"/>
                        </a:rPr>
                        <a:t>6.96</a:t>
                      </a:r>
                      <a:endParaRPr lang="en-US" sz="1000">
                        <a:latin typeface="宋体" panose="02010600030101010101" pitchFamily="2" charset="-122"/>
                      </a:endParaRPr>
                    </a:p>
                  </a:txBody>
                  <a:tcPr marL="3425" marR="3425" marT="3426" marB="0" anchor="ctr" horzOverflow="overflow">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a:noFill/>
                    </a:lnTlToBr>
                    <a:lnBlToTr>
                      <a:noFill/>
                    </a:lnBlToTr>
                    <a:solidFill>
                      <a:srgbClr val="FFFF00"/>
                    </a:solidFill>
                  </a:tcPr>
                </a:tc>
              </a:tr>
            </a:tbl>
          </a:graphicData>
        </a:graphic>
      </p:graphicFrame>
      <p:sp>
        <p:nvSpPr>
          <p:cNvPr id="17456" name="Rectangle 2"/>
          <p:cNvSpPr txBox="1"/>
          <p:nvPr/>
        </p:nvSpPr>
        <p:spPr bwMode="auto">
          <a:xfrm>
            <a:off x="263208" y="115888"/>
            <a:ext cx="7270750"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采购主要风险点评估（二）</a:t>
            </a:r>
            <a:endPar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119063" y="116205"/>
            <a:ext cx="6842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决策点</a:t>
            </a:r>
            <a:endPar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7411" name="Rectangle 3"/>
          <p:cNvSpPr>
            <a:spLocks noChangeArrowheads="1"/>
          </p:cNvSpPr>
          <p:nvPr/>
        </p:nvSpPr>
        <p:spPr bwMode="auto">
          <a:xfrm>
            <a:off x="407670" y="908685"/>
            <a:ext cx="11228705" cy="368300"/>
          </a:xfrm>
          <a:prstGeom prst="rect">
            <a:avLst/>
          </a:prstGeom>
          <a:ln>
            <a:noFill/>
          </a:ln>
        </p:spPr>
        <p:style>
          <a:lnRef idx="2">
            <a:schemeClr val="accent5"/>
          </a:lnRef>
          <a:fillRef idx="1">
            <a:schemeClr val="lt1"/>
          </a:fillRef>
          <a:effectRef idx="0">
            <a:schemeClr val="accent5"/>
          </a:effectRef>
          <a:fontRef idx="minor">
            <a:schemeClr val="dk1"/>
          </a:fontRef>
        </p:style>
        <p:txBody>
          <a:bodyPr wrap="square">
            <a:spAutoFit/>
          </a:bodyPr>
          <a:lstStyle/>
          <a:p>
            <a:pPr eaLnBrk="1" hangingPunct="1">
              <a:buSzPct val="70000"/>
              <a:buFont typeface="Wingdings" panose="05000000000000000000" pitchFamily="2" charset="2"/>
              <a:buChar char="p"/>
              <a:defRPr/>
            </a:pPr>
            <a:r>
              <a:rPr lang="zh-CN" altLang="en-US" b="1" dirty="0">
                <a:solidFill>
                  <a:srgbClr val="0000FF"/>
                </a:solidFill>
                <a:latin typeface="微软雅黑" panose="020B0503020204020204" pitchFamily="34" charset="-122"/>
                <a:ea typeface="微软雅黑" panose="020B0503020204020204" pitchFamily="34" charset="-122"/>
              </a:rPr>
              <a:t>决策点：</a:t>
            </a: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9460" name="TextBox 2"/>
          <p:cNvSpPr>
            <a:spLocks noChangeArrowheads="1"/>
          </p:cNvSpPr>
          <p:nvPr/>
        </p:nvSpPr>
        <p:spPr bwMode="auto">
          <a:xfrm>
            <a:off x="10310813" y="6608763"/>
            <a:ext cx="395287"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200" b="1">
                <a:solidFill>
                  <a:srgbClr val="9BBB59"/>
                </a:solidFill>
                <a:latin typeface="微软雅黑" panose="020B0503020204020204" pitchFamily="34" charset="-122"/>
                <a:ea typeface="微软雅黑" panose="020B0503020204020204" pitchFamily="34" charset="-122"/>
                <a:sym typeface="微软雅黑" panose="020B0503020204020204" pitchFamily="34" charset="-122"/>
              </a:rPr>
              <a:t>11</a:t>
            </a:r>
            <a:endParaRPr lang="zh-CN" altLang="en-US" sz="1200" b="1">
              <a:solidFill>
                <a:srgbClr val="9BBB59"/>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9461" name="矩形 5"/>
          <p:cNvSpPr>
            <a:spLocks noChangeArrowheads="1"/>
          </p:cNvSpPr>
          <p:nvPr/>
        </p:nvSpPr>
        <p:spPr bwMode="auto">
          <a:xfrm>
            <a:off x="2952591" y="5804857"/>
            <a:ext cx="6286500" cy="478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57505" indent="-357505" algn="ctr" eaLnBrk="1" hangingPunct="1">
              <a:lnSpc>
                <a:spcPct val="105000"/>
              </a:lnSpc>
              <a:spcBef>
                <a:spcPct val="15000"/>
              </a:spcBef>
            </a:pPr>
            <a:r>
              <a:rPr lang="zh-CN" altLang="en-US" sz="2400" b="1" dirty="0">
                <a:solidFill>
                  <a:srgbClr val="0000FF"/>
                </a:solidFill>
                <a:latin typeface="微软雅黑" panose="020B0503020204020204" pitchFamily="34" charset="-122"/>
                <a:ea typeface="微软雅黑" panose="020B0503020204020204" pitchFamily="34" charset="-122"/>
                <a:sym typeface="+mn-ea"/>
              </a:rPr>
              <a:t>请审议！</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479425" y="1488440"/>
            <a:ext cx="11203305" cy="460375"/>
          </a:xfrm>
          <a:prstGeom prst="rect">
            <a:avLst/>
          </a:prstGeom>
          <a:noFill/>
        </p:spPr>
        <p:txBody>
          <a:bodyPr wrap="square" rtlCol="0" anchor="t">
            <a:spAutoFit/>
          </a:bodyPr>
          <a:lstStyle/>
          <a:p>
            <a:pPr eaLnBrk="1" hangingPunct="1">
              <a:lnSpc>
                <a:spcPct val="150000"/>
              </a:lnSpc>
              <a:buSzPct val="70000"/>
              <a:defRPr/>
            </a:pPr>
            <a:r>
              <a:rPr lang="en-US" altLang="zh-CN" sz="1600" dirty="0">
                <a:latin typeface="微软雅黑" panose="020B0503020204020204" pitchFamily="34" charset="-122"/>
                <a:ea typeface="微软雅黑" panose="020B0503020204020204" pitchFamily="34" charset="-122"/>
                <a:sym typeface="+mn-ea"/>
              </a:rPr>
              <a:t>是否同意本项目采购方案
1、采购方式：公开比选；
2、组织形式：委托河北良诚招标代理有限公司代理；
3、评标办法：采用综合评估法，权重比例：价格60%，技术40%；
4、是否同意中选人确定原则；
5、是否同意合同签约模式；
6、是否同意特殊情况处理原则。</a:t>
            </a:r>
            <a:endParaRPr lang="en-US" altLang="zh-CN" sz="1600" dirty="0">
              <a:latin typeface="微软雅黑" panose="020B0503020204020204" pitchFamily="34" charset="-122"/>
              <a:ea typeface="微软雅黑" panose="020B0503020204020204" pitchFamily="34"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WechatIMG1678"/>
          <p:cNvPicPr>
            <a:picLocks noChangeAspect="1"/>
          </p:cNvPicPr>
          <p:nvPr userDrawn="1"/>
        </p:nvPicPr>
        <p:blipFill>
          <a:blip r:embed="rId1"/>
          <a:stretch>
            <a:fillRect/>
          </a:stretch>
        </p:blipFill>
        <p:spPr>
          <a:xfrm>
            <a:off x="0" y="0"/>
            <a:ext cx="12192000" cy="68643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C00000"/>
                </a:solidFill>
              </a:rPr>
              <a:t>特定关系人与特定事项申报通知</a:t>
            </a:r>
            <a:endParaRPr lang="zh-CN" altLang="zh-CN" dirty="0">
              <a:solidFill>
                <a:srgbClr val="C00000"/>
              </a:solidFill>
            </a:endParaRPr>
          </a:p>
        </p:txBody>
      </p:sp>
      <p:sp>
        <p:nvSpPr>
          <p:cNvPr id="3" name="内容占位符 2"/>
          <p:cNvSpPr>
            <a:spLocks noGrp="1"/>
          </p:cNvSpPr>
          <p:nvPr>
            <p:ph idx="1"/>
          </p:nvPr>
        </p:nvSpPr>
        <p:spPr>
          <a:xfrm>
            <a:off x="567690" y="980440"/>
            <a:ext cx="11055985" cy="5400675"/>
          </a:xfrm>
        </p:spPr>
        <p:txBody>
          <a:bodyPr>
            <a:noAutofit/>
          </a:bodyPr>
          <a:lstStyle/>
          <a:p>
            <a:pPr>
              <a:lnSpc>
                <a:spcPct val="270000"/>
              </a:lnSpc>
            </a:pPr>
            <a:r>
              <a:rPr lang="zh-CN" altLang="en-US" sz="1800" dirty="0"/>
              <a:t>       按照</a:t>
            </a:r>
            <a:r>
              <a:rPr lang="en-US" altLang="zh-CN" sz="1800" dirty="0"/>
              <a:t>《</a:t>
            </a:r>
            <a:r>
              <a:rPr lang="zh-CN" altLang="en-US" sz="1800" dirty="0"/>
              <a:t>中国移动通信集团公司关于特定关系人与特定事项申报工作的有关规定</a:t>
            </a:r>
            <a:r>
              <a:rPr lang="en-US" altLang="zh-CN" sz="1800" dirty="0"/>
              <a:t>》</a:t>
            </a:r>
            <a:r>
              <a:rPr lang="zh-CN" altLang="en-US" sz="1800" dirty="0"/>
              <a:t>的要求，如存在以下事项，请联系会务组织者予以申报：</a:t>
            </a:r>
            <a:endParaRPr lang="en-US" altLang="zh-CN" sz="1800" dirty="0"/>
          </a:p>
          <a:p>
            <a:pPr>
              <a:lnSpc>
                <a:spcPct val="270000"/>
              </a:lnSpc>
            </a:pPr>
            <a:r>
              <a:rPr lang="zh-CN" altLang="en-US" sz="1800" dirty="0"/>
              <a:t>       </a:t>
            </a:r>
            <a:r>
              <a:rPr lang="en-US" altLang="zh-CN" sz="1800" dirty="0"/>
              <a:t>1</a:t>
            </a:r>
            <a:r>
              <a:rPr lang="zh-CN" altLang="en-US" sz="1800" dirty="0"/>
              <a:t>、本人及特定关系人（特定关系人指亲属以及其他共同利益关系人，下同），与该采购项目供应商存在利益关系。</a:t>
            </a:r>
            <a:endParaRPr lang="en-US" altLang="zh-CN" sz="1800" dirty="0"/>
          </a:p>
          <a:p>
            <a:pPr>
              <a:lnSpc>
                <a:spcPct val="270000"/>
              </a:lnSpc>
            </a:pPr>
            <a:r>
              <a:rPr lang="zh-CN" altLang="en-US" sz="1800" dirty="0"/>
              <a:t>       </a:t>
            </a:r>
            <a:r>
              <a:rPr lang="en-US" altLang="zh-CN" sz="1800" dirty="0"/>
              <a:t>2</a:t>
            </a:r>
            <a:r>
              <a:rPr lang="zh-CN" altLang="en-US" sz="1800" dirty="0"/>
              <a:t>、存在他人向本人或特定关系人要求对该采购项目或某供应商进行特别安排、照顾等请托事项。</a:t>
            </a:r>
            <a:endParaRPr lang="en-US" altLang="zh-CN" sz="1800" dirty="0"/>
          </a:p>
          <a:p>
            <a:pPr>
              <a:lnSpc>
                <a:spcPct val="270000"/>
              </a:lnSpc>
            </a:pPr>
            <a:r>
              <a:rPr lang="zh-CN" altLang="en-US" sz="1800" dirty="0"/>
              <a:t>       </a:t>
            </a:r>
            <a:r>
              <a:rPr lang="en-US" altLang="zh-CN" sz="1800" dirty="0"/>
              <a:t>3</a:t>
            </a:r>
            <a:r>
              <a:rPr lang="zh-CN" altLang="en-US" sz="1800" dirty="0"/>
              <a:t>、存在其他任何可能产生利益冲突的事项</a:t>
            </a:r>
            <a:r>
              <a:rPr lang="zh-CN" altLang="zh-CN" sz="1800" dirty="0"/>
              <a:t>。</a:t>
            </a:r>
            <a:endParaRPr lang="zh-CN" altLang="zh-CN" sz="1800" dirty="0"/>
          </a:p>
          <a:p>
            <a:pPr>
              <a:lnSpc>
                <a:spcPct val="250000"/>
              </a:lnSpc>
            </a:pPr>
            <a:endParaRPr lang="zh-CN"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119063" y="116205"/>
            <a:ext cx="6842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460" name="TextBox 2"/>
          <p:cNvSpPr>
            <a:spLocks noChangeArrowheads="1"/>
          </p:cNvSpPr>
          <p:nvPr/>
        </p:nvSpPr>
        <p:spPr bwMode="auto">
          <a:xfrm>
            <a:off x="10310813" y="6608763"/>
            <a:ext cx="395287"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200" b="1">
                <a:solidFill>
                  <a:srgbClr val="9BBB59"/>
                </a:solidFill>
                <a:latin typeface="微软雅黑" panose="020B0503020204020204" pitchFamily="34" charset="-122"/>
                <a:ea typeface="微软雅黑" panose="020B0503020204020204" pitchFamily="34" charset="-122"/>
                <a:sym typeface="微软雅黑" panose="020B0503020204020204" pitchFamily="34" charset="-122"/>
              </a:rPr>
              <a:t>11</a:t>
            </a:r>
            <a:endParaRPr lang="zh-CN" altLang="en-US" sz="1200" b="1">
              <a:solidFill>
                <a:srgbClr val="9BBB59"/>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3" name="表格 2"/>
          <p:cNvGraphicFramePr/>
          <p:nvPr>
            <p:custDataLst>
              <p:tags r:id="rId1"/>
            </p:custDataLst>
          </p:nvPr>
        </p:nvGraphicFramePr>
        <p:xfrm>
          <a:off x="806450" y="1177290"/>
          <a:ext cx="9940925" cy="989965"/>
        </p:xfrm>
        <a:graphic>
          <a:graphicData uri="http://schemas.openxmlformats.org/drawingml/2006/table">
            <a:tbl>
              <a:tblPr/>
              <a:tblGrid>
                <a:gridCol w="1038860"/>
                <a:gridCol w="4881880"/>
                <a:gridCol w="1915160"/>
                <a:gridCol w="2105025"/>
              </a:tblGrid>
              <a:tr h="474345">
                <a:tc>
                  <a:txBody>
                    <a:bodyPr/>
                    <a:lstStyle/>
                    <a:p>
                      <a:pPr algn="ctr">
                        <a:buClrTx/>
                        <a:buSzTx/>
                        <a:buFontTx/>
                        <a:buNone/>
                      </a:pPr>
                      <a:r>
                        <a:rPr lang="en-US" sz="1600">
                          <a:latin typeface="微软雅黑" panose="020B0503020204020204" pitchFamily="34" charset="-122"/>
                        </a:rPr>
                        <a:t>序号</a:t>
                      </a:r>
                      <a:endParaRPr lang="en-US" sz="1600">
                        <a:latin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sz="1600">
                          <a:latin typeface="微软雅黑" panose="020B0503020204020204" pitchFamily="34" charset="-122"/>
                        </a:rPr>
                        <a:t>项目名称</a:t>
                      </a:r>
                      <a:endParaRPr lang="en-US" sz="1600">
                        <a:latin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sz="1600">
                          <a:latin typeface="微软雅黑" panose="020B0503020204020204" pitchFamily="34" charset="-122"/>
                        </a:rPr>
                        <a:t>增值税税率（%）</a:t>
                      </a:r>
                      <a:endParaRPr lang="en-US" sz="1600">
                        <a:latin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sz="1600">
                          <a:latin typeface="微软雅黑" panose="020B0503020204020204" pitchFamily="34" charset="-122"/>
                        </a:rPr>
                        <a:t>综合折扣（%）</a:t>
                      </a:r>
                      <a:endParaRPr lang="en-US" sz="1600">
                        <a:latin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15620">
                <a:tc>
                  <a:txBody>
                    <a:bodyPr/>
                    <a:lstStyle/>
                    <a:p>
                      <a:pPr algn="ctr">
                        <a:buClrTx/>
                        <a:buSzTx/>
                        <a:buFontTx/>
                        <a:buNone/>
                      </a:pPr>
                      <a:r>
                        <a:rPr lang="en-US" sz="1600">
                          <a:latin typeface="微软雅黑" panose="020B0503020204020204" pitchFamily="34" charset="-122"/>
                        </a:rPr>
                        <a:t>1</a:t>
                      </a:r>
                      <a:endParaRPr lang="en-US" sz="1600">
                        <a:latin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sz="1600">
                          <a:solidFill>
                            <a:srgbClr val="000000"/>
                          </a:solidFill>
                          <a:sym typeface="Wingdings" panose="05000000000000000000" pitchFamily="2" charset="2"/>
                        </a:rPr>
                        <a:t>咸阳分公司2023-2024年度职工餐厅食材采购项目</a:t>
                      </a:r>
                      <a:endParaRPr lang="en-US" sz="1600">
                        <a:latin typeface="微软雅黑" panose="020B0503020204020204" pitchFamily="34" charset="-122"/>
                        <a:sym typeface="Wingdings" panose="05000000000000000000" pitchFamily="2" charset="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r>
                        <a:rPr lang="en-US" sz="1600">
                          <a:latin typeface="微软雅黑" panose="020B0503020204020204" pitchFamily="34" charset="-122"/>
                        </a:rPr>
                        <a:t>/</a:t>
                      </a:r>
                      <a:endParaRPr lang="en-US" sz="1600">
                        <a:latin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algn="ctr">
                        <a:buClrTx/>
                        <a:buSzTx/>
                        <a:buFontTx/>
                        <a:buNone/>
                      </a:pPr>
                      <a:endParaRPr lang="en-US" sz="1600">
                        <a:latin typeface="微软雅黑" panose="020B0503020204020204" pitchFamily="34" charset="-122"/>
                      </a:endParaRPr>
                    </a:p>
                  </a:txBody>
                  <a:tcPr marL="68580" marR="68580" marT="0" marB="0"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5" name="文本框 4"/>
          <p:cNvSpPr txBox="1"/>
          <p:nvPr/>
        </p:nvSpPr>
        <p:spPr>
          <a:xfrm>
            <a:off x="47625" y="71755"/>
            <a:ext cx="4064000" cy="521970"/>
          </a:xfrm>
          <a:prstGeom prst="rect">
            <a:avLst/>
          </a:prstGeom>
          <a:noFill/>
        </p:spPr>
        <p:txBody>
          <a:bodyPr wrap="square" rtlCol="0">
            <a:spAutoFit/>
          </a:bodyPr>
          <a:lstStyle/>
          <a:p>
            <a:r>
              <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附件</a:t>
            </a:r>
            <a:r>
              <a:rPr lang="en-US" altLang="zh-CN"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应答一览表</a:t>
            </a:r>
            <a:endPar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文本框 1"/>
          <p:cNvSpPr txBox="1"/>
          <p:nvPr/>
        </p:nvSpPr>
        <p:spPr>
          <a:xfrm>
            <a:off x="795655" y="2519680"/>
            <a:ext cx="9951720" cy="3107690"/>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注：</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1、本表中“综合折扣”=分项报价表中“综合折扣”。</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2、本项目不属于增值税可抵扣业务，税率无须填报，以综合折扣作为价格评分依据，后期根据具体产品开具符合要求的增值税发票。</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3、综合折扣应与电子采购与招标投标系统上的报价信息（手工录入）“折扣率”保持一致；当电子采购与招标投标系统上的报价信息（手工录入）与上传至电子系统中的报价文件中“应答一览表”对应报价信息不一致时，评审委员会将以电子采购与招标投标系统上的报价信息（手工录入）为准进行修正，修正的价格经应答人书面确认后具有约束力。应答人不接受修正价格的，其应答作否决处理。</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4、应答人在中国移动采购与招标网（http://b2b.10086.cn）中报价时，折扣率一项填写本表中的“综合折扣”。在中国移动采购与招标网（http://b2b.10086.cn）手工录入综合折扣及税率时，请保留%，如“91.50%”。无论应答人报价是否有“%”，都视为按百分比进行折扣报价，默认为有“%”。</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5、本项目设置最高限价，应答综合折扣限价为100%，应答人报价高于最高限价的，其应答将被否决。</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6、以上内容为实质性响应内容，应答人漏写或错写，将可能导致其应答被否决。</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ChangeArrowheads="1"/>
          </p:cNvSpPr>
          <p:nvPr/>
        </p:nvSpPr>
        <p:spPr bwMode="auto">
          <a:xfrm>
            <a:off x="47308" y="44450"/>
            <a:ext cx="68421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附件</a:t>
            </a:r>
            <a:r>
              <a:rPr lang="en-US" altLang="zh-CN"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sym typeface="+mn-ea"/>
              </a:rPr>
              <a:t>-</a:t>
            </a:r>
            <a:r>
              <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分项报价表</a:t>
            </a:r>
            <a:endParaRPr lang="zh-CN" altLang="en-US" sz="2800" b="1">
              <a:solidFill>
                <a:srgbClr val="C0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460" name="TextBox 2"/>
          <p:cNvSpPr>
            <a:spLocks noChangeArrowheads="1"/>
          </p:cNvSpPr>
          <p:nvPr/>
        </p:nvSpPr>
        <p:spPr bwMode="auto">
          <a:xfrm>
            <a:off x="10310813" y="6608763"/>
            <a:ext cx="395287" cy="2755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en-US" altLang="zh-CN" sz="1200" b="1">
                <a:solidFill>
                  <a:srgbClr val="9BBB59"/>
                </a:solidFill>
                <a:latin typeface="微软雅黑" panose="020B0503020204020204" pitchFamily="34" charset="-122"/>
                <a:ea typeface="微软雅黑" panose="020B0503020204020204" pitchFamily="34" charset="-122"/>
                <a:sym typeface="微软雅黑" panose="020B0503020204020204" pitchFamily="34" charset="-122"/>
              </a:rPr>
              <a:t>11</a:t>
            </a:r>
            <a:endParaRPr lang="zh-CN" altLang="en-US" sz="1200" b="1">
              <a:solidFill>
                <a:srgbClr val="9BBB59"/>
              </a:solidFill>
              <a:latin typeface="微软雅黑" panose="020B0503020204020204" pitchFamily="34" charset="-122"/>
              <a:ea typeface="微软雅黑" panose="020B0503020204020204" pitchFamily="34" charset="-122"/>
              <a:sym typeface="微软雅黑" panose="020B0503020204020204" pitchFamily="34" charset="-122"/>
            </a:endParaRPr>
          </a:p>
        </p:txBody>
      </p:sp>
      <p:graphicFrame>
        <p:nvGraphicFramePr>
          <p:cNvPr id="14340" name="Table 14339"/>
          <p:cNvGraphicFramePr>
            <a:graphicFrameLocks noGrp="1"/>
          </p:cNvGraphicFramePr>
          <p:nvPr>
            <p:custDataLst>
              <p:tags r:id="rId1"/>
            </p:custDataLst>
          </p:nvPr>
        </p:nvGraphicFramePr>
        <p:xfrm>
          <a:off x="1086485" y="979805"/>
          <a:ext cx="10067925" cy="1897380"/>
        </p:xfrm>
        <a:graphic>
          <a:graphicData uri="http://schemas.openxmlformats.org/drawingml/2006/table">
            <a:tbl>
              <a:tblPr/>
              <a:tblGrid>
                <a:gridCol w="621030"/>
                <a:gridCol w="1080770"/>
                <a:gridCol w="3941445"/>
                <a:gridCol w="1384300"/>
                <a:gridCol w="1390650"/>
                <a:gridCol w="1649730"/>
              </a:tblGrid>
              <a:tr h="427355">
                <a:tc>
                  <a:txBody>
                    <a:bodyPr/>
                    <a:lstStyle/>
                    <a:p>
                      <a:pPr algn="ctr">
                        <a:buClrTx/>
                        <a:buSzTx/>
                        <a:buFontTx/>
                      </a:pPr>
                      <a:r>
                        <a:rPr lang="en-US" sz="1400">
                          <a:latin typeface="微软雅黑" panose="020B0503020204020204" pitchFamily="34" charset="-122"/>
                          <a:ea typeface="微软雅黑" panose="020B0503020204020204" pitchFamily="34" charset="-122"/>
                        </a:rPr>
                        <a:t>序号</a:t>
                      </a:r>
                      <a:endParaRPr lang="en-US" sz="1400">
                        <a:latin typeface="微软雅黑" panose="020B0503020204020204" pitchFamily="34" charset="-122"/>
                        <a:ea typeface="微软雅黑" panose="020B0503020204020204" pitchFamily="34" charset="-122"/>
                      </a:endParaRPr>
                    </a:p>
                  </a:txBody>
                  <a:tcPr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buClrTx/>
                        <a:buSzTx/>
                        <a:buFontTx/>
                        <a:buNone/>
                      </a:pPr>
                      <a:r>
                        <a:rPr lang="zh-CN" altLang="en-US" sz="1400" b="0">
                          <a:latin typeface="微软雅黑" panose="020B0503020204020204" pitchFamily="34" charset="-122"/>
                          <a:ea typeface="微软雅黑" panose="020B0503020204020204" pitchFamily="34" charset="-122"/>
                        </a:rPr>
                        <a:t>大类</a:t>
                      </a:r>
                      <a:endParaRPr lang="zh-CN" altLang="en-US" sz="1400" b="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buClrTx/>
                        <a:buSzTx/>
                        <a:buFontTx/>
                        <a:buNone/>
                      </a:pPr>
                      <a:r>
                        <a:rPr lang="en-US" sz="1400" b="0">
                          <a:latin typeface="微软雅黑" panose="020B0503020204020204" pitchFamily="34" charset="-122"/>
                          <a:ea typeface="微软雅黑" panose="020B0503020204020204" pitchFamily="34" charset="-122"/>
                        </a:rPr>
                        <a:t>说明</a:t>
                      </a:r>
                      <a:endParaRPr lang="en-US" sz="1400" b="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buClrTx/>
                        <a:buSzTx/>
                        <a:buFontTx/>
                        <a:buNone/>
                      </a:pPr>
                      <a:r>
                        <a:rPr lang="en-US" sz="1400">
                          <a:latin typeface="微软雅黑" panose="020B0503020204020204" pitchFamily="34" charset="-122"/>
                          <a:ea typeface="微软雅黑" panose="020B0503020204020204" pitchFamily="34" charset="-122"/>
                          <a:cs typeface="微软雅黑" panose="020B0503020204020204" pitchFamily="34" charset="-122"/>
                        </a:rPr>
                        <a:t>增值税税率（%）</a:t>
                      </a:r>
                      <a:endParaRPr lang="en-US" sz="1400">
                        <a:latin typeface="微软雅黑" panose="020B0503020204020204" pitchFamily="34" charset="-122"/>
                        <a:ea typeface="微软雅黑" panose="020B0503020204020204" pitchFamily="34" charset="-122"/>
                        <a:cs typeface="微软雅黑" panose="020B0503020204020204" pitchFamily="34" charset="-122"/>
                      </a:endParaRPr>
                    </a:p>
                  </a:txBody>
                  <a:tcPr marL="9525" marR="9525"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buClrTx/>
                        <a:buSzTx/>
                        <a:buFontTx/>
                        <a:buNone/>
                      </a:pPr>
                      <a:r>
                        <a:rPr lang="en-US" sz="1400">
                          <a:latin typeface="微软雅黑" panose="020B0503020204020204" pitchFamily="34" charset="-122"/>
                          <a:ea typeface="微软雅黑" panose="020B0503020204020204" pitchFamily="34" charset="-122"/>
                          <a:cs typeface="微软雅黑" panose="020B0503020204020204" pitchFamily="34" charset="-122"/>
                        </a:rPr>
                        <a:t>分项折扣（%）</a:t>
                      </a:r>
                      <a:endParaRPr lang="en-US" sz="140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buClrTx/>
                        <a:buSzTx/>
                        <a:buFontTx/>
                        <a:buNone/>
                      </a:pPr>
                      <a:r>
                        <a:rPr lang="en-US" sz="1400">
                          <a:latin typeface="微软雅黑" panose="020B0503020204020204" pitchFamily="34" charset="-122"/>
                          <a:ea typeface="微软雅黑" panose="020B0503020204020204" pitchFamily="34" charset="-122"/>
                          <a:cs typeface="微软雅黑" panose="020B0503020204020204" pitchFamily="34" charset="-122"/>
                        </a:rPr>
                        <a:t>权重（%）</a:t>
                      </a:r>
                      <a:endParaRPr lang="en-US" sz="1400">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9525"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82270">
                <a:tc>
                  <a:txBody>
                    <a:bodyPr/>
                    <a:lstStyle/>
                    <a:p>
                      <a:pPr algn="ctr">
                        <a:buClrTx/>
                        <a:buSzTx/>
                        <a:buFontTx/>
                      </a:pPr>
                      <a:r>
                        <a:rPr lang="en-US" sz="1400" b="0">
                          <a:latin typeface="微软雅黑" panose="020B0503020204020204" pitchFamily="34" charset="-122"/>
                          <a:ea typeface="微软雅黑" panose="020B0503020204020204" pitchFamily="34" charset="-122"/>
                        </a:rPr>
                        <a:t>1</a:t>
                      </a:r>
                      <a:endParaRPr lang="en-US" sz="1400" b="0">
                        <a:latin typeface="微软雅黑" panose="020B0503020204020204" pitchFamily="34" charset="-122"/>
                        <a:ea typeface="微软雅黑" panose="020B0503020204020204" pitchFamily="34" charset="-122"/>
                      </a:endParaRPr>
                    </a:p>
                  </a:txBody>
                  <a:tcPr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buClrTx/>
                        <a:buSzTx/>
                        <a:buFontTx/>
                        <a:buNone/>
                      </a:pPr>
                      <a:r>
                        <a:rPr lang="zh-CN" altLang="en-US" sz="1400">
                          <a:latin typeface="微软雅黑" panose="020B0503020204020204" pitchFamily="34" charset="-122"/>
                          <a:ea typeface="微软雅黑" panose="020B0503020204020204" pitchFamily="34" charset="-122"/>
                          <a:sym typeface="+mn-ea"/>
                        </a:rPr>
                        <a:t>主材类</a:t>
                      </a:r>
                      <a:endParaRPr lang="zh-CN" altLang="en-US" sz="1400" b="0">
                        <a:latin typeface="微软雅黑" panose="020B0503020204020204" pitchFamily="34" charset="-122"/>
                        <a:ea typeface="微软雅黑" panose="020B0503020204020204" pitchFamily="34" charset="-122"/>
                        <a:sym typeface="+mn-ea"/>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buClrTx/>
                        <a:buSzTx/>
                        <a:buFontTx/>
                        <a:buNone/>
                      </a:pPr>
                      <a:r>
                        <a:rPr lang="zh-CN" altLang="en-US" sz="1400">
                          <a:latin typeface="微软雅黑" panose="020B0503020204020204" pitchFamily="34" charset="-122"/>
                          <a:ea typeface="微软雅黑" panose="020B0503020204020204" pitchFamily="34" charset="-122"/>
                          <a:sym typeface="+mn-ea"/>
                        </a:rPr>
                        <a:t>大米、面粉、机制面条、糯米、食用油等</a:t>
                      </a:r>
                      <a:endParaRPr lang="zh-CN" altLang="en-US" sz="1400" b="0">
                        <a:latin typeface="微软雅黑" panose="020B0503020204020204" pitchFamily="34" charset="-122"/>
                        <a:ea typeface="微软雅黑" panose="020B0503020204020204" pitchFamily="34" charset="-122"/>
                        <a:sym typeface="+mn-ea"/>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rowSpan="3">
                  <a:txBody>
                    <a:bodyPr/>
                    <a:lstStyle/>
                    <a:p>
                      <a:pPr algn="ctr">
                        <a:buClrTx/>
                        <a:buSzTx/>
                        <a:buFontTx/>
                        <a:buNone/>
                      </a:pPr>
                      <a:r>
                        <a:rPr lang="en-US" sz="1400">
                          <a:latin typeface="微软雅黑" panose="020B0503020204020204" pitchFamily="34" charset="-122"/>
                          <a:ea typeface="微软雅黑" panose="020B0503020204020204" pitchFamily="34" charset="-122"/>
                          <a:sym typeface="+mn-ea"/>
                        </a:rPr>
                        <a:t>/</a:t>
                      </a:r>
                      <a:endParaRPr lang="en-US" sz="1400">
                        <a:latin typeface="微软雅黑" panose="020B0503020204020204" pitchFamily="34" charset="-122"/>
                        <a:ea typeface="微软雅黑" panose="020B0503020204020204" pitchFamily="34" charset="-122"/>
                        <a:sym typeface="+mn-ea"/>
                      </a:endParaRPr>
                    </a:p>
                  </a:txBody>
                  <a:tcPr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buClrTx/>
                        <a:buSzTx/>
                        <a:buFontTx/>
                        <a:buNone/>
                      </a:pP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a:buNone/>
                      </a:pPr>
                      <a:r>
                        <a:rPr lang="en-US" altLang="en-US" sz="1400">
                          <a:solidFill>
                            <a:srgbClr val="000000"/>
                          </a:solidFill>
                          <a:latin typeface="微软雅黑" panose="020B0503020204020204" pitchFamily="34" charset="-122"/>
                          <a:ea typeface="微软雅黑" panose="020B0503020204020204" pitchFamily="34" charset="-122"/>
                          <a:sym typeface="+mn-ea"/>
                        </a:rPr>
                        <a:t>10%</a:t>
                      </a:r>
                      <a:endParaRPr lang="en-US" altLang="en-US" sz="1400" b="0">
                        <a:solidFill>
                          <a:srgbClr val="000000"/>
                        </a:solidFill>
                        <a:latin typeface="微软雅黑" panose="020B0503020204020204" pitchFamily="34" charset="-122"/>
                        <a:ea typeface="微软雅黑" panose="020B0503020204020204" pitchFamily="34" charset="-122"/>
                        <a:sym typeface="+mn-ea"/>
                      </a:endParaRPr>
                    </a:p>
                  </a:txBody>
                  <a:tcPr marL="12700" marR="12700" marT="1270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45440">
                <a:tc>
                  <a:txBody>
                    <a:bodyPr/>
                    <a:lstStyle/>
                    <a:p>
                      <a:pPr algn="ctr">
                        <a:buClrTx/>
                        <a:buSzTx/>
                        <a:buFontTx/>
                      </a:pPr>
                      <a:r>
                        <a:rPr lang="en-US" sz="1400" b="0">
                          <a:latin typeface="微软雅黑" panose="020B0503020204020204" pitchFamily="34" charset="-122"/>
                          <a:ea typeface="微软雅黑" panose="020B0503020204020204" pitchFamily="34" charset="-122"/>
                        </a:rPr>
                        <a:t>2</a:t>
                      </a:r>
                      <a:endParaRPr lang="en-US" sz="1400" b="0">
                        <a:latin typeface="微软雅黑" panose="020B0503020204020204" pitchFamily="34" charset="-122"/>
                        <a:ea typeface="微软雅黑" panose="020B0503020204020204" pitchFamily="34" charset="-122"/>
                      </a:endParaRPr>
                    </a:p>
                  </a:txBody>
                  <a:tcPr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buClrTx/>
                        <a:buSzTx/>
                        <a:buFontTx/>
                        <a:buNone/>
                      </a:pPr>
                      <a:r>
                        <a:rPr lang="zh-CN" altLang="en-US" sz="1400">
                          <a:latin typeface="微软雅黑" panose="020B0503020204020204" pitchFamily="34" charset="-122"/>
                          <a:ea typeface="微软雅黑" panose="020B0503020204020204" pitchFamily="34" charset="-122"/>
                          <a:sym typeface="+mn-ea"/>
                        </a:rPr>
                        <a:t>副食类</a:t>
                      </a:r>
                      <a:endParaRPr lang="zh-CN" altLang="en-US" sz="1400" b="0">
                        <a:latin typeface="微软雅黑" panose="020B0503020204020204" pitchFamily="34" charset="-122"/>
                        <a:ea typeface="微软雅黑" panose="020B0503020204020204" pitchFamily="34" charset="-122"/>
                        <a:sym typeface="+mn-ea"/>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buClrTx/>
                        <a:buSzTx/>
                        <a:buFontTx/>
                        <a:buNone/>
                      </a:pPr>
                      <a:r>
                        <a:rPr lang="zh-CN" altLang="en-US" sz="1400">
                          <a:latin typeface="微软雅黑" panose="020B0503020204020204" pitchFamily="34" charset="-122"/>
                          <a:ea typeface="微软雅黑" panose="020B0503020204020204" pitchFamily="34" charset="-122"/>
                          <a:sym typeface="+mn-ea"/>
                        </a:rPr>
                        <a:t>肉、蛋、奶、冷冻鸡鸭鱼肉、鲜活畜禽等</a:t>
                      </a:r>
                      <a:endParaRPr lang="en-US" sz="1400" b="0">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vMerge="1">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buClrTx/>
                        <a:buSzTx/>
                        <a:buFontTx/>
                        <a:buNone/>
                      </a:pP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a:buNone/>
                      </a:pPr>
                      <a:r>
                        <a:rPr lang="en-US" altLang="en-US" sz="1400" b="0">
                          <a:solidFill>
                            <a:srgbClr val="000000"/>
                          </a:solidFill>
                          <a:latin typeface="微软雅黑" panose="020B0503020204020204" pitchFamily="34" charset="-122"/>
                          <a:ea typeface="微软雅黑" panose="020B0503020204020204" pitchFamily="34" charset="-122"/>
                        </a:rPr>
                        <a:t>60%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35915">
                <a:tc>
                  <a:txBody>
                    <a:bodyPr/>
                    <a:lstStyle/>
                    <a:p>
                      <a:pPr algn="ctr">
                        <a:buClrTx/>
                        <a:buSzTx/>
                        <a:buFontTx/>
                        <a:buNone/>
                      </a:pPr>
                      <a:r>
                        <a:rPr lang="en-US" altLang="en-US" sz="1400" b="0">
                          <a:latin typeface="微软雅黑" panose="020B0503020204020204" pitchFamily="34" charset="-122"/>
                          <a:ea typeface="微软雅黑" panose="020B0503020204020204" pitchFamily="34" charset="-122"/>
                        </a:rPr>
                        <a:t>3</a:t>
                      </a:r>
                      <a:endParaRPr lang="en-US" altLang="en-US" sz="1400" b="0">
                        <a:latin typeface="微软雅黑" panose="020B0503020204020204" pitchFamily="34" charset="-122"/>
                        <a:ea typeface="微软雅黑" panose="020B0503020204020204" pitchFamily="34" charset="-122"/>
                      </a:endParaRPr>
                    </a:p>
                  </a:txBody>
                  <a:tcPr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buClrTx/>
                        <a:buSzTx/>
                        <a:buFontTx/>
                        <a:buNone/>
                      </a:pPr>
                      <a:r>
                        <a:rPr lang="zh-CN" altLang="en-US" sz="1400">
                          <a:latin typeface="微软雅黑" panose="020B0503020204020204" pitchFamily="34" charset="-122"/>
                          <a:ea typeface="微软雅黑" panose="020B0503020204020204" pitchFamily="34" charset="-122"/>
                          <a:sym typeface="+mn-ea"/>
                        </a:rPr>
                        <a:t>其他类</a:t>
                      </a:r>
                      <a:endParaRPr lang="zh-CN" altLang="en-US" sz="1400" b="0">
                        <a:latin typeface="微软雅黑" panose="020B0503020204020204" pitchFamily="34" charset="-122"/>
                        <a:ea typeface="微软雅黑" panose="020B0503020204020204" pitchFamily="34" charset="-122"/>
                        <a:sym typeface="+mn-ea"/>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buClrTx/>
                        <a:buSzTx/>
                        <a:buFontTx/>
                        <a:buNone/>
                      </a:pPr>
                      <a:r>
                        <a:rPr lang="zh-CN" altLang="en-US" sz="1400">
                          <a:latin typeface="微软雅黑" panose="020B0503020204020204" pitchFamily="34" charset="-122"/>
                          <a:ea typeface="微软雅黑" panose="020B0503020204020204" pitchFamily="34" charset="-122"/>
                          <a:sym typeface="+mn-ea"/>
                        </a:rPr>
                        <a:t>蔬菜、水果、调味品、辅食类等</a:t>
                      </a:r>
                      <a:endParaRPr lang="zh-CN" altLang="en-US" sz="1400" b="0">
                        <a:latin typeface="微软雅黑" panose="020B0503020204020204" pitchFamily="34" charset="-122"/>
                        <a:ea typeface="微软雅黑" panose="020B0503020204020204" pitchFamily="34" charset="-122"/>
                        <a:sym typeface="+mn-ea"/>
                      </a:endParaRPr>
                    </a:p>
                  </a:txBody>
                  <a:tcPr marL="68580" marR="6858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vMerge="1">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buClrTx/>
                        <a:buSzTx/>
                        <a:buFontTx/>
                        <a:buNone/>
                      </a:pP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indent="0" algn="ctr">
                        <a:buNone/>
                      </a:pPr>
                      <a:r>
                        <a:rPr lang="en-US" altLang="en-US" sz="1400" b="0">
                          <a:solidFill>
                            <a:srgbClr val="000000"/>
                          </a:solidFill>
                          <a:latin typeface="微软雅黑" panose="020B0503020204020204" pitchFamily="34" charset="-122"/>
                          <a:ea typeface="微软雅黑" panose="020B0503020204020204" pitchFamily="34" charset="-122"/>
                        </a:rPr>
                        <a:t>30%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r h="397510">
                <a:tc gridSpan="4">
                  <a:txBody>
                    <a:bodyPr/>
                    <a:lstStyle/>
                    <a:p>
                      <a:pPr algn="ctr">
                        <a:buClrTx/>
                        <a:buSzTx/>
                        <a:buFontTx/>
                        <a:buNone/>
                      </a:pPr>
                      <a:r>
                        <a:rPr lang="en-US" sz="1400">
                          <a:latin typeface="微软雅黑" panose="020B0503020204020204" pitchFamily="34" charset="-122"/>
                          <a:ea typeface="微软雅黑" panose="020B0503020204020204" pitchFamily="34" charset="-122"/>
                          <a:sym typeface="+mn-ea"/>
                        </a:rPr>
                        <a:t>综合折扣</a:t>
                      </a:r>
                      <a:endParaRPr lang="en-US" sz="1400">
                        <a:latin typeface="微软雅黑" panose="020B0503020204020204" pitchFamily="34" charset="-122"/>
                        <a:ea typeface="微软雅黑" panose="020B0503020204020204" pitchFamily="34" charset="-122"/>
                        <a:sym typeface="+mn-ea"/>
                      </a:endParaRPr>
                    </a:p>
                  </a:txBody>
                  <a:tcPr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hMerge="1">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hMerge="1">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hMerge="1">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buClrTx/>
                        <a:buSzTx/>
                        <a:buFontTx/>
                        <a:buNone/>
                      </a:pPr>
                      <a:endParaRPr lang="en-US" sz="1400">
                        <a:latin typeface="微软雅黑" panose="020B0503020204020204" pitchFamily="34" charset="-122"/>
                        <a:ea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algn="ctr">
                        <a:buClrTx/>
                        <a:buSzTx/>
                        <a:buFontTx/>
                        <a:buNone/>
                      </a:pPr>
                      <a:r>
                        <a:rPr lang="en-US" sz="1400">
                          <a:latin typeface="微软雅黑" panose="020B0503020204020204" pitchFamily="34" charset="-122"/>
                          <a:ea typeface="微软雅黑" panose="020B0503020204020204" pitchFamily="34" charset="-122"/>
                        </a:rPr>
                        <a:t>/</a:t>
                      </a:r>
                      <a:endParaRPr lang="en-US" sz="1400">
                        <a:latin typeface="微软雅黑" panose="020B0503020204020204" pitchFamily="34" charset="-122"/>
                        <a:ea typeface="微软雅黑" panose="020B0503020204020204" pitchFamily="34" charset="-122"/>
                      </a:endParaRPr>
                    </a:p>
                  </a:txBody>
                  <a:tcP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
        <p:nvSpPr>
          <p:cNvPr id="2" name="文本框 1"/>
          <p:cNvSpPr txBox="1"/>
          <p:nvPr/>
        </p:nvSpPr>
        <p:spPr>
          <a:xfrm>
            <a:off x="1086485" y="3180080"/>
            <a:ext cx="10068560" cy="2522855"/>
          </a:xfrm>
          <a:prstGeom prst="rect">
            <a:avLst/>
          </a:prstGeom>
          <a:noFill/>
        </p:spPr>
        <p:txBody>
          <a:bodyPr wrap="square" rtlCol="0">
            <a:spAutoFit/>
          </a:bodyPr>
          <a:lstStyle/>
          <a:p>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1</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、本项目不属于增值税可抵扣业务，税率无须填报，以综合折扣作为价格评审依据，后期根据具体产品开具符合要求的增值税发票。</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2</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、本表中，综合折扣=主材类分项折扣*主材类权重+副食类分项折扣*副食类权重+和其他类分项折扣*和其他类权重，计算结果保留小数点后两位有效数字，小数点后第三位“四舍五入”。</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3、各分项折扣系数最高限价均为100%，超出最高限价的应答将被否决。</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4、以本地大/中型超市零售价（含税）作为参考价(例如：华润万家超市、人人乐超市等)。</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5、各分项折扣均采用百分比格式报价，保留小数点后两位，小数点后第三位四舍五入，如91.50%，评审及签约均以保留后的“折扣”为准进行计算。</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6、上述食材品类未尽事宜请以技术规范书要求为准。</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7、以上内容为实质性响应内容，应答人漏写或错写，将可能导致其应答被否决。</a:t>
            </a:r>
            <a:endParaRPr lang="zh-CN" altLang="en-US">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7620000" cy="635000"/>
          </a:xfrm>
          <a:prstGeom prst="rect">
            <a:avLst/>
          </a:prstGeom>
        </p:spPr>
        <p:txBody>
          <a:bodyPr/>
          <a:lstStyle/>
          <a:p>
            <a:r>
              <a:rPr lang="en-US" sz="3200" b="1">
                <a:solidFill>
                  <a:srgbClr val="C00000"/>
                </a:solidFill>
              </a:rPr>
              <a:t>附录-智慧平台核查结果</a:t>
            </a:r>
            <a:endParaRPr lang="en-US" sz="3200" b="1">
              <a:solidFill>
                <a:srgbClr val="C00000"/>
              </a:solidFill>
            </a:endParaRPr>
          </a:p>
        </p:txBody>
      </p:sp>
      <p:pic>
        <p:nvPicPr>
          <p:cNvPr id="3" name="Picture 2"/>
          <p:cNvPicPr>
            <a:picLocks noChangeAspect="1"/>
          </p:cNvPicPr>
          <p:nvPr/>
        </p:nvPicPr>
        <p:blipFill>
          <a:blip r:embed="rId1"/>
          <a:stretch>
            <a:fillRect/>
          </a:stretch>
        </p:blipFill>
        <p:spPr>
          <a:xfrm>
            <a:off x="263352" y="975320"/>
            <a:ext cx="10922000" cy="5334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项目概况</a:t>
            </a:r>
            <a:endParaRPr lang="en-US"/>
          </a:p>
        </p:txBody>
      </p:sp>
      <p:sp>
        <p:nvSpPr>
          <p:cNvPr id="3" name="内容占位符 2"/>
          <p:cNvSpPr>
            <a:spLocks noGrp="1"/>
          </p:cNvSpPr>
          <p:nvPr>
            <p:ph idx="1"/>
          </p:nvPr>
        </p:nvSpPr>
        <p:spPr>
          <a:xfrm>
            <a:off x="370205" y="908685"/>
            <a:ext cx="11556365" cy="5812790"/>
          </a:xfrm>
        </p:spPr>
        <p:txBody>
          <a:bodyPr/>
          <a:lstStyle>
            <a:lvl1pPr marL="0" indent="0">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800" b="1" dirty="0">
                <a:solidFill>
                  <a:srgbClr val="0000FF"/>
                </a:solidFill>
              </a:rPr>
              <a:t>■  采购依据：</a:t>
            </a:r>
            <a:r>
              <a:rPr lang="en-US" sz="1800" dirty="0">
                <a:solidFill>
                  <a:srgbClr val="000000"/>
                </a:solidFill>
                <a:sym typeface="Wingdings" panose="05000000000000000000" pitchFamily="2" charset="2"/>
              </a:rPr>
              <a:t>咸阳分公司2023-2024年度职工餐厅食材采购项目</a:t>
            </a:r>
            <a:r>
              <a:rPr lang="en-US" sz="1800" dirty="0">
                <a:solidFill>
                  <a:srgbClr val="000000"/>
                </a:solidFill>
              </a:rPr>
              <a:t>，经省公司2023年第43次总经理办公会会议审议，同意立项。根据咸阳分公司采购申请单，供应链管理部拟启动该项目的采购工作。</a:t>
            </a:r>
            <a:br>
              <a:rPr lang="en-US" sz="1800" dirty="0">
                <a:solidFill>
                  <a:srgbClr val="000000"/>
                </a:solidFill>
              </a:rPr>
            </a:br>
            <a:r>
              <a:rPr lang="en-US" sz="1800" b="1" dirty="0">
                <a:solidFill>
                  <a:srgbClr val="0000FF"/>
                </a:solidFill>
              </a:rPr>
              <a:t>■  </a:t>
            </a:r>
            <a:r>
              <a:rPr lang="en-US" sz="1800" b="1" dirty="0" err="1">
                <a:solidFill>
                  <a:srgbClr val="0000FF"/>
                </a:solidFill>
              </a:rPr>
              <a:t>资金来源：</a:t>
            </a:r>
            <a:r>
              <a:rPr lang="en-US" sz="1800" dirty="0" err="1">
                <a:solidFill>
                  <a:srgbClr val="000000"/>
                </a:solidFill>
              </a:rPr>
              <a:t>本项目属于成本类开支</a:t>
            </a:r>
            <a:r>
              <a:rPr lang="en-US" sz="1800" dirty="0">
                <a:solidFill>
                  <a:srgbClr val="000000"/>
                </a:solidFill>
              </a:rPr>
              <a:t>。</a:t>
            </a:r>
            <a:br>
              <a:rPr lang="en-US" sz="1800" dirty="0">
                <a:solidFill>
                  <a:srgbClr val="000000"/>
                </a:solidFill>
              </a:rPr>
            </a:br>
            <a:r>
              <a:rPr lang="en-US" sz="1800" b="1" dirty="0">
                <a:solidFill>
                  <a:srgbClr val="0000FF"/>
                </a:solidFill>
              </a:rPr>
              <a:t>■  预算金额：</a:t>
            </a:r>
            <a:r>
              <a:rPr lang="en-US" sz="1800" dirty="0">
                <a:solidFill>
                  <a:srgbClr val="000000"/>
                </a:solidFill>
              </a:rPr>
              <a:t>本项目预算金额</a:t>
            </a:r>
            <a:r>
              <a:rPr lang="en-US" sz="1800" dirty="0">
                <a:solidFill>
                  <a:srgbClr val="000000"/>
                </a:solidFill>
                <a:sym typeface="+mn-ea"/>
              </a:rPr>
              <a:t>355.16万元</a:t>
            </a:r>
            <a:r>
              <a:rPr lang="zh-CN" altLang="en-US" sz="1800" dirty="0">
                <a:solidFill>
                  <a:srgbClr val="000000"/>
                </a:solidFill>
                <a:sym typeface="+mn-ea"/>
              </a:rPr>
              <a:t>（</a:t>
            </a:r>
            <a:r>
              <a:rPr lang="en-US" sz="1800" dirty="0" err="1">
                <a:solidFill>
                  <a:srgbClr val="000000"/>
                </a:solidFill>
                <a:sym typeface="+mn-ea"/>
              </a:rPr>
              <a:t>不含税</a:t>
            </a:r>
            <a:r>
              <a:rPr lang="zh-CN" altLang="en-US" sz="1800" dirty="0">
                <a:solidFill>
                  <a:srgbClr val="000000"/>
                </a:solidFill>
                <a:sym typeface="+mn-ea"/>
              </a:rPr>
              <a:t>）</a:t>
            </a:r>
            <a:r>
              <a:rPr lang="en-US" sz="1800" dirty="0">
                <a:solidFill>
                  <a:srgbClr val="000000"/>
                </a:solidFill>
              </a:rPr>
              <a:t>。</a:t>
            </a:r>
            <a:br>
              <a:rPr lang="en-US" sz="1800" dirty="0">
                <a:solidFill>
                  <a:srgbClr val="000000"/>
                </a:solidFill>
              </a:rPr>
            </a:br>
            <a:r>
              <a:rPr lang="en-US" sz="1800" b="1" dirty="0">
                <a:solidFill>
                  <a:srgbClr val="0000FF"/>
                </a:solidFill>
              </a:rPr>
              <a:t>■  </a:t>
            </a:r>
            <a:r>
              <a:rPr lang="en-US" sz="1800" b="1" dirty="0" err="1">
                <a:solidFill>
                  <a:srgbClr val="0000FF"/>
                </a:solidFill>
              </a:rPr>
              <a:t>采购内容：</a:t>
            </a:r>
            <a:r>
              <a:rPr lang="en-US" sz="1800" dirty="0" err="1">
                <a:solidFill>
                  <a:srgbClr val="000000"/>
                </a:solidFill>
              </a:rPr>
              <a:t>货物</a:t>
            </a:r>
            <a:r>
              <a:rPr lang="en-US" sz="1800" dirty="0">
                <a:solidFill>
                  <a:srgbClr val="000000"/>
                </a:solidFill>
              </a:rPr>
              <a:t>。
         </a:t>
            </a:r>
            <a:r>
              <a:rPr lang="en-US" sz="1800" dirty="0">
                <a:solidFill>
                  <a:srgbClr val="000000"/>
                </a:solidFill>
                <a:sym typeface="Wingdings" panose="05000000000000000000" pitchFamily="2" charset="2"/>
              </a:rPr>
              <a:t>咸阳分公司2023-2024年度职工餐厅食材采购项目</a:t>
            </a:r>
            <a:r>
              <a:rPr lang="en-US" sz="1800" dirty="0">
                <a:solidFill>
                  <a:srgbClr val="000000"/>
                </a:solidFill>
              </a:rPr>
              <a:t>，主要包括主材类（大米、面粉、机制面条、糯米、食用油等）、</a:t>
            </a:r>
            <a:r>
              <a:rPr lang="en-US" sz="1800" dirty="0" err="1">
                <a:solidFill>
                  <a:srgbClr val="000000"/>
                </a:solidFill>
              </a:rPr>
              <a:t>副食类（肉、蛋、奶、冷冻鸡鸭鱼肉、鲜活畜禽等</a:t>
            </a:r>
            <a:r>
              <a:rPr lang="en-US" sz="1800" dirty="0">
                <a:solidFill>
                  <a:srgbClr val="000000"/>
                </a:solidFill>
              </a:rPr>
              <a:t>） 和其他类（蔬菜、水果、调味品、辅食类等）食材。合同期：12个月。</a:t>
            </a:r>
            <a:br>
              <a:rPr lang="en-US" sz="1800" dirty="0">
                <a:solidFill>
                  <a:srgbClr val="000000"/>
                </a:solidFill>
              </a:rPr>
            </a:br>
            <a:r>
              <a:rPr lang="en-US" sz="1800" b="1" dirty="0">
                <a:solidFill>
                  <a:srgbClr val="0000FF"/>
                </a:solidFill>
              </a:rPr>
              <a:t>■  </a:t>
            </a:r>
            <a:r>
              <a:rPr lang="en-US" sz="1800" b="1" dirty="0" err="1">
                <a:solidFill>
                  <a:srgbClr val="0000FF"/>
                </a:solidFill>
              </a:rPr>
              <a:t>采购信息表报送：</a:t>
            </a:r>
            <a:r>
              <a:rPr lang="en-US" sz="1800" dirty="0" err="1">
                <a:solidFill>
                  <a:srgbClr val="000000"/>
                </a:solidFill>
              </a:rPr>
              <a:t>本项目不属于基础通信网络单元的重要网络产品和服务范围，不涉及关键基础信息表报送</a:t>
            </a:r>
            <a:r>
              <a:rPr lang="en-US" sz="1800" dirty="0">
                <a:solidFill>
                  <a:srgbClr val="000000"/>
                </a:solidFill>
              </a:rPr>
              <a:t>。</a:t>
            </a:r>
            <a:br>
              <a:rPr lang="en-US" sz="1800" dirty="0">
                <a:solidFill>
                  <a:srgbClr val="000000"/>
                </a:solidFill>
              </a:rPr>
            </a:br>
            <a:r>
              <a:rPr lang="en-US" sz="1800" b="1" dirty="0">
                <a:solidFill>
                  <a:srgbClr val="0000FF"/>
                </a:solidFill>
              </a:rPr>
              <a:t>■  </a:t>
            </a:r>
            <a:r>
              <a:rPr lang="en-US" sz="1800" b="1" dirty="0" err="1">
                <a:solidFill>
                  <a:srgbClr val="0000FF"/>
                </a:solidFill>
              </a:rPr>
              <a:t>网络安全审查：</a:t>
            </a:r>
            <a:r>
              <a:rPr lang="en-US" sz="1800" dirty="0" err="1">
                <a:solidFill>
                  <a:srgbClr val="000000"/>
                </a:solidFill>
              </a:rPr>
              <a:t>根据公司网络安全审查机制要求，本项目不涉及网络安全审查预判工作</a:t>
            </a:r>
            <a:r>
              <a:rPr lang="en-US" sz="1800" dirty="0">
                <a:solidFill>
                  <a:srgbClr val="000000"/>
                </a:solidFill>
              </a:rPr>
              <a:t>。</a:t>
            </a:r>
            <a:endParaRPr lang="en-US" sz="1800" dirty="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采购方案</a:t>
            </a:r>
            <a:endParaRPr lang="en-US"/>
          </a:p>
        </p:txBody>
      </p:sp>
      <p:sp>
        <p:nvSpPr>
          <p:cNvPr id="3" name="内容占位符 2"/>
          <p:cNvSpPr>
            <a:spLocks noGrp="1"/>
          </p:cNvSpPr>
          <p:nvPr>
            <p:ph idx="1"/>
          </p:nvPr>
        </p:nvSpPr>
        <p:spPr>
          <a:xfrm>
            <a:off x="370205" y="908685"/>
            <a:ext cx="11556365" cy="5812790"/>
          </a:xfrm>
        </p:spPr>
        <p:txBody>
          <a:bodyPr/>
          <a:lstStyle>
            <a:lvl1pPr marL="0" indent="0">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800" b="1" dirty="0">
                <a:solidFill>
                  <a:srgbClr val="0000FF"/>
                </a:solidFill>
              </a:rPr>
              <a:t>■  </a:t>
            </a:r>
            <a:r>
              <a:rPr lang="en-US" sz="1800" b="1" dirty="0" err="1">
                <a:solidFill>
                  <a:srgbClr val="0000FF"/>
                </a:solidFill>
              </a:rPr>
              <a:t>采购方式及理由：</a:t>
            </a:r>
            <a:r>
              <a:rPr lang="en-US" sz="1800" dirty="0" err="1">
                <a:solidFill>
                  <a:srgbClr val="000000"/>
                </a:solidFill>
              </a:rPr>
              <a:t>公开比选。本项目不属于法定招标范围，为加强竞争性，拟采用公开比选方式进行采购</a:t>
            </a:r>
            <a:r>
              <a:rPr lang="en-US" sz="1800" dirty="0">
                <a:solidFill>
                  <a:srgbClr val="000000"/>
                </a:solidFill>
              </a:rPr>
              <a:t>。</a:t>
            </a:r>
            <a:br>
              <a:rPr lang="en-US" sz="1800" dirty="0">
                <a:solidFill>
                  <a:srgbClr val="000000"/>
                </a:solidFill>
              </a:rPr>
            </a:br>
            <a:r>
              <a:rPr lang="en-US" sz="1800" b="1" dirty="0">
                <a:solidFill>
                  <a:srgbClr val="0000FF"/>
                </a:solidFill>
              </a:rPr>
              <a:t>■  </a:t>
            </a:r>
            <a:r>
              <a:rPr lang="en-US" sz="1800" b="1" dirty="0" err="1">
                <a:solidFill>
                  <a:srgbClr val="0000FF"/>
                </a:solidFill>
              </a:rPr>
              <a:t>资格审查方式：</a:t>
            </a:r>
            <a:r>
              <a:rPr lang="en-US" sz="1800" dirty="0" err="1">
                <a:solidFill>
                  <a:srgbClr val="000000"/>
                </a:solidFill>
              </a:rPr>
              <a:t>本项目采用资格后审</a:t>
            </a:r>
            <a:r>
              <a:rPr lang="en-US" sz="1800" dirty="0">
                <a:solidFill>
                  <a:srgbClr val="000000"/>
                </a:solidFill>
              </a:rPr>
              <a:t>。</a:t>
            </a:r>
            <a:br>
              <a:rPr lang="en-US" sz="1800" dirty="0">
                <a:solidFill>
                  <a:srgbClr val="000000"/>
                </a:solidFill>
              </a:rPr>
            </a:br>
            <a:r>
              <a:rPr lang="en-US" sz="1800" b="1" dirty="0">
                <a:solidFill>
                  <a:srgbClr val="0000FF"/>
                </a:solidFill>
              </a:rPr>
              <a:t>■  </a:t>
            </a:r>
            <a:r>
              <a:rPr lang="en-US" sz="1800" b="1" dirty="0" err="1">
                <a:solidFill>
                  <a:srgbClr val="0000FF"/>
                </a:solidFill>
              </a:rPr>
              <a:t>组织形式：</a:t>
            </a:r>
            <a:r>
              <a:rPr lang="en-US" sz="1800" dirty="0" err="1">
                <a:solidFill>
                  <a:srgbClr val="000000"/>
                </a:solidFill>
              </a:rPr>
              <a:t>本项目委托河北良诚招标代理有限公司代理组织采购</a:t>
            </a:r>
            <a:r>
              <a:rPr lang="en-US" sz="1800" dirty="0">
                <a:solidFill>
                  <a:srgbClr val="000000"/>
                </a:solidFill>
              </a:rPr>
              <a:t>。</a:t>
            </a:r>
            <a:br>
              <a:rPr lang="en-US" sz="1800" dirty="0">
                <a:solidFill>
                  <a:srgbClr val="000000"/>
                </a:solidFill>
              </a:rPr>
            </a:br>
            <a:r>
              <a:rPr lang="en-US" sz="1800" b="1" dirty="0">
                <a:solidFill>
                  <a:srgbClr val="0000FF"/>
                </a:solidFill>
              </a:rPr>
              <a:t>■  </a:t>
            </a:r>
            <a:r>
              <a:rPr lang="en-US" sz="1800" b="1" dirty="0" err="1">
                <a:solidFill>
                  <a:srgbClr val="0000FF"/>
                </a:solidFill>
              </a:rPr>
              <a:t>操作方式：</a:t>
            </a:r>
            <a:r>
              <a:rPr lang="en-US" sz="1800" dirty="0" err="1">
                <a:solidFill>
                  <a:srgbClr val="000000"/>
                </a:solidFill>
              </a:rPr>
              <a:t>本项目采用无纸化电子采购</a:t>
            </a:r>
            <a:r>
              <a:rPr lang="en-US" sz="1800" dirty="0">
                <a:solidFill>
                  <a:srgbClr val="000000"/>
                </a:solidFill>
              </a:rPr>
              <a:t>。</a:t>
            </a:r>
            <a:endParaRPr lang="en-US" sz="1800" dirty="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采购方案</a:t>
            </a:r>
            <a:endParaRPr lang="en-US"/>
          </a:p>
        </p:txBody>
      </p:sp>
      <p:sp>
        <p:nvSpPr>
          <p:cNvPr id="3" name="内容占位符 2"/>
          <p:cNvSpPr>
            <a:spLocks noGrp="1"/>
          </p:cNvSpPr>
          <p:nvPr>
            <p:ph idx="1"/>
          </p:nvPr>
        </p:nvSpPr>
        <p:spPr>
          <a:xfrm>
            <a:off x="370205" y="908685"/>
            <a:ext cx="11556365" cy="5812790"/>
          </a:xfrm>
        </p:spPr>
        <p:txBody>
          <a:bodyPr/>
          <a:lstStyle>
            <a:lvl1pPr marL="0" indent="0">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800" b="1" dirty="0">
                <a:solidFill>
                  <a:srgbClr val="0000FF"/>
                </a:solidFill>
              </a:rPr>
              <a:t>■  </a:t>
            </a:r>
            <a:r>
              <a:rPr lang="en-US" sz="1800" b="1" dirty="0" err="1">
                <a:solidFill>
                  <a:srgbClr val="0000FF"/>
                </a:solidFill>
              </a:rPr>
              <a:t>标段</a:t>
            </a:r>
            <a:r>
              <a:rPr lang="en-US" sz="1800" b="1" dirty="0">
                <a:solidFill>
                  <a:srgbClr val="0000FF"/>
                </a:solidFill>
              </a:rPr>
              <a:t> /</a:t>
            </a:r>
            <a:r>
              <a:rPr lang="en-US" sz="1800" b="1" dirty="0" err="1">
                <a:solidFill>
                  <a:srgbClr val="0000FF"/>
                </a:solidFill>
              </a:rPr>
              <a:t>标包划分：</a:t>
            </a:r>
            <a:r>
              <a:rPr lang="en-US" sz="1800" dirty="0" err="1">
                <a:solidFill>
                  <a:srgbClr val="000000"/>
                </a:solidFill>
                <a:sym typeface="+mn-ea"/>
              </a:rPr>
              <a:t>本项目不划分标包</a:t>
            </a:r>
            <a:r>
              <a:rPr lang="zh-CN" altLang="en-US" sz="1800" dirty="0">
                <a:solidFill>
                  <a:srgbClr val="000000"/>
                </a:solidFill>
                <a:sym typeface="+mn-ea"/>
              </a:rPr>
              <a:t>，</a:t>
            </a:r>
            <a:r>
              <a:rPr lang="en-US" altLang="zh-CN" sz="1800" dirty="0">
                <a:sym typeface="+mn-ea"/>
              </a:rPr>
              <a:t>划分为2个份额，</a:t>
            </a:r>
            <a:r>
              <a:rPr lang="zh-CN" altLang="en-US" sz="1800" dirty="0">
                <a:sym typeface="+mn-ea"/>
              </a:rPr>
              <a:t>具体如下</a:t>
            </a:r>
            <a:r>
              <a:rPr lang="zh-CN" altLang="en-US" sz="1800" dirty="0">
                <a:solidFill>
                  <a:srgbClr val="000000"/>
                </a:solidFill>
              </a:rPr>
              <a:t>：</a:t>
            </a:r>
            <a:br>
              <a:rPr lang="en-US" sz="1800" dirty="0">
                <a:solidFill>
                  <a:srgbClr val="000000"/>
                </a:solidFill>
              </a:rPr>
            </a:br>
            <a:endParaRPr lang="en-US" sz="1800" dirty="0">
              <a:solidFill>
                <a:srgbClr val="000000"/>
              </a:solidFill>
            </a:endParaRPr>
          </a:p>
          <a:p>
            <a:endParaRPr lang="en-US" sz="1800" b="1" dirty="0">
              <a:solidFill>
                <a:srgbClr val="000000"/>
              </a:solidFill>
            </a:endParaRPr>
          </a:p>
          <a:p>
            <a:r>
              <a:rPr lang="en-US" sz="1800" b="1" dirty="0">
                <a:solidFill>
                  <a:srgbClr val="0000FF"/>
                </a:solidFill>
              </a:rPr>
              <a:t>■  </a:t>
            </a:r>
            <a:r>
              <a:rPr lang="en-US" sz="1800" b="1" dirty="0" err="1">
                <a:solidFill>
                  <a:srgbClr val="0000FF"/>
                </a:solidFill>
              </a:rPr>
              <a:t>最高限价：</a:t>
            </a:r>
            <a:r>
              <a:rPr lang="en-US" sz="1800" dirty="0" err="1">
                <a:solidFill>
                  <a:srgbClr val="000000"/>
                </a:solidFill>
              </a:rPr>
              <a:t>本项目设置最高限价，应答</a:t>
            </a:r>
            <a:r>
              <a:rPr lang="zh-CN" altLang="en-US" sz="1800" dirty="0">
                <a:solidFill>
                  <a:srgbClr val="000000"/>
                </a:solidFill>
              </a:rPr>
              <a:t>综合</a:t>
            </a:r>
            <a:r>
              <a:rPr lang="en-US" sz="1800" dirty="0">
                <a:solidFill>
                  <a:srgbClr val="000000"/>
                </a:solidFill>
              </a:rPr>
              <a:t>折扣限价为100%。</a:t>
            </a:r>
            <a:br>
              <a:rPr lang="en-US" sz="1800" dirty="0">
                <a:solidFill>
                  <a:srgbClr val="000000"/>
                </a:solidFill>
              </a:rPr>
            </a:br>
            <a:r>
              <a:rPr lang="en-US" sz="1800" b="1" dirty="0">
                <a:solidFill>
                  <a:srgbClr val="0000FF"/>
                </a:solidFill>
              </a:rPr>
              <a:t>■  中选人确定原则：</a:t>
            </a:r>
            <a:r>
              <a:rPr lang="en-US" sz="1800" dirty="0">
                <a:solidFill>
                  <a:srgbClr val="000000"/>
                </a:solidFill>
              </a:rPr>
              <a:t>按照综合得分由高至低的顺序排序，推荐综合得分排名</a:t>
            </a:r>
            <a:r>
              <a:rPr lang="en-US" sz="1800" dirty="0">
                <a:solidFill>
                  <a:srgbClr val="000000"/>
                </a:solidFill>
                <a:sym typeface="+mn-ea"/>
              </a:rPr>
              <a:t>前2名</a:t>
            </a:r>
            <a:r>
              <a:rPr lang="en-US" sz="1800" dirty="0">
                <a:solidFill>
                  <a:srgbClr val="000000"/>
                </a:solidFill>
              </a:rPr>
              <a:t>为中选候选人，确定综合得分排名</a:t>
            </a:r>
            <a:r>
              <a:rPr lang="en-US" sz="1800" dirty="0">
                <a:solidFill>
                  <a:srgbClr val="000000"/>
                </a:solidFill>
                <a:sym typeface="+mn-ea"/>
              </a:rPr>
              <a:t>前2名</a:t>
            </a:r>
            <a:r>
              <a:rPr lang="en-US" sz="1800" dirty="0">
                <a:solidFill>
                  <a:srgbClr val="000000"/>
                </a:solidFill>
              </a:rPr>
              <a:t>为中选人</a:t>
            </a:r>
            <a:r>
              <a:rPr lang="zh-CN" altLang="en-US" sz="1800" dirty="0">
                <a:solidFill>
                  <a:srgbClr val="000000"/>
                </a:solidFill>
              </a:rPr>
              <a:t>，</a:t>
            </a:r>
            <a:r>
              <a:rPr lang="en-US" sz="1800" dirty="0">
                <a:solidFill>
                  <a:srgbClr val="000000"/>
                </a:solidFill>
                <a:sym typeface="+mn-ea"/>
              </a:rPr>
              <a:t>中</a:t>
            </a:r>
            <a:r>
              <a:rPr lang="zh-CN" altLang="en-US" sz="1800" dirty="0">
                <a:solidFill>
                  <a:srgbClr val="000000"/>
                </a:solidFill>
                <a:sym typeface="+mn-ea"/>
              </a:rPr>
              <a:t>选</a:t>
            </a:r>
            <a:r>
              <a:rPr lang="en-US" sz="1800" dirty="0">
                <a:solidFill>
                  <a:srgbClr val="000000"/>
                </a:solidFill>
                <a:sym typeface="+mn-ea"/>
              </a:rPr>
              <a:t>份额依次为60%、40%</a:t>
            </a:r>
            <a:r>
              <a:rPr lang="en-US" sz="1800" dirty="0">
                <a:solidFill>
                  <a:srgbClr val="000000"/>
                </a:solidFill>
              </a:rPr>
              <a:t>。经评审的综合得分相等时，以评审价低者优先的原则推荐中选候选人；若评审价仍出现相等，以类似项目业绩累计金额高者优先的原则推荐中选候选人。</a:t>
            </a:r>
            <a:br>
              <a:rPr lang="en-US" sz="1800" dirty="0">
                <a:solidFill>
                  <a:srgbClr val="000000"/>
                </a:solidFill>
              </a:rPr>
            </a:br>
            <a:r>
              <a:rPr lang="en-US" sz="1800" b="1" dirty="0">
                <a:solidFill>
                  <a:srgbClr val="0000FF"/>
                </a:solidFill>
              </a:rPr>
              <a:t>■  </a:t>
            </a:r>
            <a:r>
              <a:rPr lang="en-US" sz="1800" b="1" dirty="0" err="1">
                <a:solidFill>
                  <a:srgbClr val="0000FF"/>
                </a:solidFill>
              </a:rPr>
              <a:t>合同签约模式：</a:t>
            </a:r>
            <a:r>
              <a:rPr lang="en-US" sz="1800" dirty="0" err="1">
                <a:solidFill>
                  <a:srgbClr val="000000"/>
                </a:solidFill>
              </a:rPr>
              <a:t>本项目签订框架合同，合同金额按预算金额签订</a:t>
            </a:r>
            <a:r>
              <a:rPr lang="en-US" sz="1800" dirty="0">
                <a:solidFill>
                  <a:srgbClr val="000000"/>
                </a:solidFill>
              </a:rPr>
              <a:t>。</a:t>
            </a:r>
            <a:br>
              <a:rPr lang="en-US" sz="1800" dirty="0">
                <a:solidFill>
                  <a:srgbClr val="000000"/>
                </a:solidFill>
              </a:rPr>
            </a:br>
            <a:r>
              <a:rPr lang="en-US" sz="1800" b="1" dirty="0">
                <a:solidFill>
                  <a:srgbClr val="0000FF"/>
                </a:solidFill>
              </a:rPr>
              <a:t>■  </a:t>
            </a:r>
            <a:r>
              <a:rPr lang="en-US" sz="1800" b="1" dirty="0" err="1">
                <a:solidFill>
                  <a:srgbClr val="0000FF"/>
                </a:solidFill>
              </a:rPr>
              <a:t>业绩是否公示：</a:t>
            </a:r>
            <a:r>
              <a:rPr lang="en-US" sz="1800" dirty="0" err="1">
                <a:solidFill>
                  <a:srgbClr val="000000"/>
                </a:solidFill>
              </a:rPr>
              <a:t>本项目公示业绩</a:t>
            </a:r>
            <a:r>
              <a:rPr lang="en-US" sz="1800" dirty="0">
                <a:solidFill>
                  <a:srgbClr val="000000"/>
                </a:solidFill>
              </a:rPr>
              <a:t>。</a:t>
            </a:r>
            <a:endParaRPr lang="en-US" sz="1800" dirty="0">
              <a:solidFill>
                <a:srgbClr val="000000"/>
              </a:solidFill>
            </a:endParaRPr>
          </a:p>
        </p:txBody>
      </p:sp>
      <p:graphicFrame>
        <p:nvGraphicFramePr>
          <p:cNvPr id="4" name="表格 3"/>
          <p:cNvGraphicFramePr/>
          <p:nvPr/>
        </p:nvGraphicFramePr>
        <p:xfrm>
          <a:off x="758190" y="1426845"/>
          <a:ext cx="9935210" cy="914400"/>
        </p:xfrm>
        <a:graphic>
          <a:graphicData uri="http://schemas.openxmlformats.org/drawingml/2006/table">
            <a:tbl>
              <a:tblPr firstRow="1" bandRow="1">
                <a:tableStyleId>{5C22544A-7EE6-4342-B048-85BDC9FD1C3A}</a:tableStyleId>
              </a:tblPr>
              <a:tblGrid>
                <a:gridCol w="1388745"/>
                <a:gridCol w="2058035"/>
                <a:gridCol w="2048510"/>
                <a:gridCol w="4439920"/>
              </a:tblGrid>
              <a:tr h="304800">
                <a:tc>
                  <a:txBody>
                    <a:bodyPr/>
                    <a:lstStyle/>
                    <a:p>
                      <a:pPr algn="ctr">
                        <a:buNone/>
                      </a:pPr>
                      <a:r>
                        <a:rPr lang="zh-CN" altLang="en-US" sz="1400">
                          <a:solidFill>
                            <a:schemeClr val="tx1"/>
                          </a:solidFill>
                          <a:latin typeface="微软雅黑" panose="020B0503020204020204" pitchFamily="34" charset="-122"/>
                          <a:ea typeface="微软雅黑" panose="020B0503020204020204" pitchFamily="34" charset="-122"/>
                        </a:rPr>
                        <a:t>序号</a:t>
                      </a:r>
                      <a:endParaRPr lang="zh-CN" altLang="en-US" sz="1400">
                        <a:solidFill>
                          <a:schemeClr val="tx1"/>
                        </a:solidFill>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sz="1400">
                          <a:solidFill>
                            <a:schemeClr val="tx1"/>
                          </a:solidFill>
                          <a:latin typeface="微软雅黑" panose="020B0503020204020204" pitchFamily="34" charset="-122"/>
                          <a:ea typeface="微软雅黑" panose="020B0503020204020204" pitchFamily="34" charset="-122"/>
                        </a:rPr>
                        <a:t>份额</a:t>
                      </a:r>
                      <a:endParaRPr lang="zh-CN" altLang="en-US" sz="1400">
                        <a:solidFill>
                          <a:schemeClr val="tx1"/>
                        </a:solidFill>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sz="1400" dirty="0">
                          <a:solidFill>
                            <a:schemeClr val="tx1"/>
                          </a:solidFill>
                          <a:latin typeface="微软雅黑" panose="020B0503020204020204" pitchFamily="34" charset="-122"/>
                          <a:ea typeface="微软雅黑" panose="020B0503020204020204" pitchFamily="34" charset="-122"/>
                          <a:sym typeface="+mn-ea"/>
                        </a:rPr>
                        <a:t>份额比例</a:t>
                      </a:r>
                      <a:endParaRPr lang="zh-CN" altLang="en-US" sz="1400" dirty="0">
                        <a:solidFill>
                          <a:schemeClr val="tx1"/>
                        </a:solidFill>
                        <a:latin typeface="微软雅黑" panose="020B0503020204020204" pitchFamily="34" charset="-122"/>
                        <a:ea typeface="微软雅黑" panose="020B0503020204020204" pitchFamily="3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zh-CN" altLang="en-US" sz="1400">
                          <a:solidFill>
                            <a:schemeClr val="tx1"/>
                          </a:solidFill>
                          <a:latin typeface="微软雅黑" panose="020B0503020204020204" pitchFamily="34" charset="-122"/>
                          <a:ea typeface="微软雅黑" panose="020B0503020204020204" pitchFamily="34" charset="-122"/>
                          <a:sym typeface="+mn-ea"/>
                        </a:rPr>
                        <a:t>不含税预算金额（万元）</a:t>
                      </a:r>
                      <a:endParaRPr lang="zh-CN" altLang="en-US" sz="1400">
                        <a:solidFill>
                          <a:schemeClr val="tx1"/>
                        </a:solidFill>
                        <a:latin typeface="微软雅黑" panose="020B0503020204020204" pitchFamily="34" charset="-122"/>
                        <a:ea typeface="微软雅黑" panose="020B0503020204020204" pitchFamily="3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04800">
                <a:tc>
                  <a:txBody>
                    <a:bodyPr/>
                    <a:lstStyle/>
                    <a:p>
                      <a:pPr algn="ctr">
                        <a:buNone/>
                      </a:pPr>
                      <a:r>
                        <a:rPr lang="en-US" altLang="zh-CN" sz="1400">
                          <a:solidFill>
                            <a:schemeClr val="tx1"/>
                          </a:solidFill>
                        </a:rPr>
                        <a:t>1</a:t>
                      </a:r>
                      <a:endParaRPr lang="en-US" altLang="zh-CN" sz="140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indent="0" algn="ctr">
                        <a:buNone/>
                      </a:pPr>
                      <a:r>
                        <a:rPr lang="zh-CN" sz="1400">
                          <a:solidFill>
                            <a:schemeClr val="tx1"/>
                          </a:solidFill>
                          <a:latin typeface="Arial" panose="020B0604020202020204" pitchFamily="34" charset="0"/>
                          <a:ea typeface="微软雅黑" panose="020B0503020204020204" pitchFamily="34" charset="-122"/>
                          <a:sym typeface="+mn-ea"/>
                        </a:rPr>
                        <a:t>份额一</a:t>
                      </a:r>
                      <a:endParaRPr lang="zh-CN" altLang="zh-CN" sz="1400">
                        <a:solidFill>
                          <a:schemeClr val="tx1"/>
                        </a:solidFill>
                        <a:latin typeface="Arial" panose="020B0604020202020204" pitchFamily="34" charset="0"/>
                        <a:ea typeface="微软雅黑" panose="020B0503020204020204" pitchFamily="3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400">
                          <a:solidFill>
                            <a:schemeClr val="tx1"/>
                          </a:solidFill>
                          <a:latin typeface="微软雅黑" panose="020B0503020204020204" pitchFamily="34" charset="-122"/>
                          <a:ea typeface="微软雅黑" panose="020B0503020204020204" pitchFamily="34" charset="-122"/>
                        </a:rPr>
                        <a:t>60%</a:t>
                      </a:r>
                      <a:endParaRPr lang="en-US" altLang="zh-CN" sz="1400">
                        <a:solidFill>
                          <a:schemeClr val="tx1"/>
                        </a:solidFill>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400">
                          <a:solidFill>
                            <a:schemeClr val="tx1"/>
                          </a:solidFill>
                          <a:latin typeface="微软雅黑" panose="020B0503020204020204" pitchFamily="34" charset="-122"/>
                          <a:ea typeface="微软雅黑" panose="020B0503020204020204" pitchFamily="34" charset="-122"/>
                        </a:rPr>
                        <a:t>213.096</a:t>
                      </a:r>
                      <a:endParaRPr lang="en-US" altLang="zh-CN" sz="1400">
                        <a:solidFill>
                          <a:schemeClr val="tx1"/>
                        </a:solidFill>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04800">
                <a:tc>
                  <a:txBody>
                    <a:bodyPr/>
                    <a:lstStyle/>
                    <a:p>
                      <a:pPr algn="ctr">
                        <a:buNone/>
                      </a:pPr>
                      <a:r>
                        <a:rPr lang="en-US" altLang="zh-CN" sz="1400">
                          <a:solidFill>
                            <a:schemeClr val="tx1"/>
                          </a:solidFill>
                        </a:rPr>
                        <a:t>2</a:t>
                      </a:r>
                      <a:endParaRPr lang="en-US" altLang="zh-CN" sz="1400">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indent="0" algn="ctr">
                        <a:buNone/>
                      </a:pPr>
                      <a:r>
                        <a:rPr lang="zh-CN" sz="1400">
                          <a:solidFill>
                            <a:schemeClr val="tx1"/>
                          </a:solidFill>
                          <a:latin typeface="Arial" panose="020B0604020202020204" pitchFamily="34" charset="0"/>
                          <a:ea typeface="微软雅黑" panose="020B0503020204020204" pitchFamily="34" charset="-122"/>
                          <a:sym typeface="+mn-ea"/>
                        </a:rPr>
                        <a:t>份额二</a:t>
                      </a:r>
                      <a:endParaRPr lang="zh-CN" altLang="zh-CN" sz="1400">
                        <a:solidFill>
                          <a:schemeClr val="tx1"/>
                        </a:solidFill>
                        <a:latin typeface="Arial" panose="020B0604020202020204" pitchFamily="34" charset="0"/>
                        <a:ea typeface="微软雅黑" panose="020B0503020204020204" pitchFamily="34" charset="-122"/>
                        <a:sym typeface="+mn-ea"/>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400">
                          <a:solidFill>
                            <a:schemeClr val="tx1"/>
                          </a:solidFill>
                          <a:latin typeface="微软雅黑" panose="020B0503020204020204" pitchFamily="34" charset="-122"/>
                          <a:ea typeface="微软雅黑" panose="020B0503020204020204" pitchFamily="34" charset="-122"/>
                        </a:rPr>
                        <a:t>40%</a:t>
                      </a:r>
                      <a:endParaRPr lang="en-US" altLang="zh-CN" sz="1400">
                        <a:solidFill>
                          <a:schemeClr val="tx1"/>
                        </a:solidFill>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ctr">
                        <a:buNone/>
                      </a:pPr>
                      <a:r>
                        <a:rPr lang="en-US" altLang="zh-CN" sz="1400">
                          <a:solidFill>
                            <a:schemeClr val="tx1"/>
                          </a:solidFill>
                          <a:latin typeface="微软雅黑" panose="020B0503020204020204" pitchFamily="34" charset="-122"/>
                          <a:ea typeface="微软雅黑" panose="020B0503020204020204" pitchFamily="34" charset="-122"/>
                        </a:rPr>
                        <a:t>142.064</a:t>
                      </a:r>
                      <a:endParaRPr lang="en-US" altLang="zh-CN" sz="1400">
                        <a:solidFill>
                          <a:schemeClr val="tx1"/>
                        </a:solidFill>
                        <a:latin typeface="微软雅黑" panose="020B0503020204020204" pitchFamily="34" charset="-122"/>
                        <a:ea typeface="微软雅黑" panose="020B0503020204020204" pitchFamily="34" charset="-122"/>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采购方案-潜在供应商资格条件</a:t>
            </a:r>
            <a:endParaRPr lang="en-US"/>
          </a:p>
        </p:txBody>
      </p:sp>
      <p:sp>
        <p:nvSpPr>
          <p:cNvPr id="3" name="内容占位符 2"/>
          <p:cNvSpPr>
            <a:spLocks noGrp="1"/>
          </p:cNvSpPr>
          <p:nvPr>
            <p:ph idx="1"/>
          </p:nvPr>
        </p:nvSpPr>
        <p:spPr>
          <a:xfrm>
            <a:off x="474980" y="692785"/>
            <a:ext cx="11309985" cy="5813425"/>
          </a:xfrm>
        </p:spPr>
        <p:txBody>
          <a:bodyPr/>
          <a:lstStyle>
            <a:lvl1pPr marL="0" indent="0" algn="just">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sz="1600" b="1" dirty="0">
                <a:solidFill>
                  <a:srgbClr val="0000FF"/>
                </a:solidFill>
              </a:rPr>
              <a:t>■ </a:t>
            </a:r>
            <a:r>
              <a:rPr lang="en-US" dirty="0" err="1">
                <a:solidFill>
                  <a:srgbClr val="000000"/>
                </a:solidFill>
                <a:sym typeface="+mn-ea"/>
              </a:rPr>
              <a:t>应答人须为在中华人民共和国境内依法注册的独立法人或其他组织，具有有效合法的营业执照或事业单位法人证书</a:t>
            </a:r>
            <a:r>
              <a:rPr lang="en-US" dirty="0">
                <a:solidFill>
                  <a:srgbClr val="000000"/>
                </a:solidFill>
                <a:sym typeface="+mn-ea"/>
              </a:rPr>
              <a:t>。</a:t>
            </a:r>
            <a:endParaRPr lang="en-US" dirty="0">
              <a:solidFill>
                <a:srgbClr val="000000"/>
              </a:solidFill>
              <a:sym typeface="+mn-ea"/>
            </a:endParaRPr>
          </a:p>
          <a:p>
            <a:r>
              <a:rPr lang="en-US" sz="1600" b="1" dirty="0">
                <a:solidFill>
                  <a:srgbClr val="0000FF"/>
                </a:solidFill>
              </a:rPr>
              <a:t>■ </a:t>
            </a:r>
            <a:r>
              <a:rPr lang="en-US" dirty="0" err="1">
                <a:solidFill>
                  <a:srgbClr val="000000"/>
                </a:solidFill>
                <a:sym typeface="+mn-ea"/>
              </a:rPr>
              <a:t>应答人能够开具增值税发票</a:t>
            </a:r>
            <a:r>
              <a:rPr lang="en-US" dirty="0">
                <a:solidFill>
                  <a:srgbClr val="000000"/>
                </a:solidFill>
                <a:sym typeface="+mn-ea"/>
              </a:rPr>
              <a:t>(</a:t>
            </a:r>
            <a:r>
              <a:rPr lang="en-US" dirty="0" err="1">
                <a:solidFill>
                  <a:srgbClr val="000000"/>
                </a:solidFill>
                <a:sym typeface="+mn-ea"/>
              </a:rPr>
              <a:t>须提供相关证明材料</a:t>
            </a:r>
            <a:r>
              <a:rPr lang="en-US" dirty="0">
                <a:solidFill>
                  <a:srgbClr val="000000"/>
                </a:solidFill>
                <a:sym typeface="+mn-ea"/>
              </a:rPr>
              <a:t>)。</a:t>
            </a:r>
            <a:endParaRPr lang="en-US" dirty="0">
              <a:solidFill>
                <a:srgbClr val="000000"/>
              </a:solidFill>
              <a:sym typeface="+mn-ea"/>
            </a:endParaRPr>
          </a:p>
          <a:p>
            <a:pPr algn="just">
              <a:lnSpc>
                <a:spcPct val="150000"/>
              </a:lnSpc>
              <a:buClrTx/>
            </a:pPr>
            <a:r>
              <a:rPr lang="en-US" b="1" dirty="0">
                <a:solidFill>
                  <a:srgbClr val="0000FF"/>
                </a:solidFill>
                <a:sym typeface="+mn-ea"/>
              </a:rPr>
              <a:t>■ </a:t>
            </a:r>
            <a:r>
              <a:rPr lang="en-US" dirty="0" err="1">
                <a:solidFill>
                  <a:srgbClr val="000000"/>
                </a:solidFill>
                <a:sym typeface="+mn-ea"/>
              </a:rPr>
              <a:t>应答人须具备有效的食品经营许可证</a:t>
            </a:r>
            <a:r>
              <a:rPr lang="zh-CN" altLang="en-US" dirty="0">
                <a:solidFill>
                  <a:srgbClr val="000000"/>
                </a:solidFill>
                <a:sym typeface="+mn-ea"/>
              </a:rPr>
              <a:t>。</a:t>
            </a:r>
            <a:r>
              <a:rPr lang="en-US" sz="1600" dirty="0">
                <a:solidFill>
                  <a:srgbClr val="000000"/>
                </a:solidFill>
              </a:rPr>
              <a:t>
</a:t>
            </a:r>
            <a:r>
              <a:rPr lang="en-US" sz="1600" b="1" dirty="0">
                <a:solidFill>
                  <a:srgbClr val="0000FF"/>
                </a:solidFill>
              </a:rPr>
              <a:t>■ </a:t>
            </a:r>
            <a:r>
              <a:rPr lang="en-US" dirty="0">
                <a:solidFill>
                  <a:srgbClr val="000000"/>
                </a:solidFill>
                <a:sym typeface="+mn-ea"/>
              </a:rPr>
              <a:t>应答人自2020年07月01日至应答截止之日止须至少具备一个</a:t>
            </a:r>
            <a:r>
              <a:rPr lang="zh-CN" altLang="en-US" dirty="0" err="1">
                <a:solidFill>
                  <a:srgbClr val="000000"/>
                </a:solidFill>
                <a:sym typeface="+mn-ea"/>
              </a:rPr>
              <a:t>单个</a:t>
            </a:r>
            <a:r>
              <a:rPr lang="en-US" dirty="0" err="1">
                <a:solidFill>
                  <a:srgbClr val="000000"/>
                </a:solidFill>
                <a:sym typeface="+mn-ea"/>
              </a:rPr>
              <a:t>合同金额不低于</a:t>
            </a:r>
            <a:r>
              <a:rPr lang="zh-CN" altLang="en-US" dirty="0" err="1">
                <a:solidFill>
                  <a:srgbClr val="000000"/>
                </a:solidFill>
                <a:sym typeface="+mn-ea"/>
              </a:rPr>
              <a:t>50万元</a:t>
            </a:r>
            <a:r>
              <a:rPr lang="en-US" dirty="0" err="1">
                <a:solidFill>
                  <a:srgbClr val="000000"/>
                </a:solidFill>
                <a:sym typeface="+mn-ea"/>
              </a:rPr>
              <a:t>的类似项目业绩</a:t>
            </a:r>
            <a:r>
              <a:rPr lang="zh-CN" altLang="en-US" dirty="0">
                <a:solidFill>
                  <a:srgbClr val="000000"/>
                </a:solidFill>
                <a:sym typeface="+mn-ea"/>
              </a:rPr>
              <a:t>。</a:t>
            </a:r>
            <a:r>
              <a:rPr lang="en-US" dirty="0" err="1">
                <a:solidFill>
                  <a:srgbClr val="000000"/>
                </a:solidFill>
                <a:sym typeface="+mn-ea"/>
              </a:rPr>
              <a:t>核算业绩数量以合同数量为准；应答人须提供合同关键页扫描件等证明材料，原件备查</a:t>
            </a:r>
            <a:r>
              <a:rPr lang="en-US" dirty="0">
                <a:solidFill>
                  <a:srgbClr val="000000"/>
                </a:solidFill>
                <a:sym typeface="+mn-ea"/>
              </a:rPr>
              <a:t>：
   ①</a:t>
            </a:r>
            <a:r>
              <a:rPr lang="en-US" dirty="0" err="1">
                <a:solidFill>
                  <a:srgbClr val="000000"/>
                </a:solidFill>
                <a:sym typeface="+mn-ea"/>
              </a:rPr>
              <a:t>合同关键页包括不限于合同封面、合同服务内容（合同标的</a:t>
            </a:r>
            <a:r>
              <a:rPr lang="en-US" dirty="0">
                <a:solidFill>
                  <a:srgbClr val="000000"/>
                </a:solidFill>
                <a:sym typeface="+mn-ea"/>
              </a:rPr>
              <a:t>）、</a:t>
            </a:r>
            <a:r>
              <a:rPr lang="zh-CN" altLang="en-US" dirty="0">
                <a:solidFill>
                  <a:srgbClr val="000000"/>
                </a:solidFill>
                <a:sym typeface="+mn-ea"/>
              </a:rPr>
              <a:t>合同金额、</a:t>
            </a:r>
            <a:r>
              <a:rPr lang="en-US" dirty="0" err="1">
                <a:solidFill>
                  <a:srgbClr val="000000"/>
                </a:solidFill>
                <a:sym typeface="+mn-ea"/>
              </a:rPr>
              <a:t>合同大签页等</a:t>
            </a:r>
            <a:r>
              <a:rPr lang="en-US" dirty="0">
                <a:solidFill>
                  <a:srgbClr val="000000"/>
                </a:solidFill>
                <a:sym typeface="+mn-ea"/>
              </a:rPr>
              <a:t>；
   ②</a:t>
            </a:r>
            <a:r>
              <a:rPr lang="en-US" dirty="0" err="1">
                <a:solidFill>
                  <a:srgbClr val="000000"/>
                </a:solidFill>
                <a:sym typeface="+mn-ea"/>
              </a:rPr>
              <a:t>业绩金额认定：合同</a:t>
            </a:r>
            <a:r>
              <a:rPr lang="zh-CN" altLang="en-US" dirty="0">
                <a:solidFill>
                  <a:srgbClr val="000000"/>
                </a:solidFill>
                <a:sym typeface="+mn-ea"/>
              </a:rPr>
              <a:t>以</a:t>
            </a:r>
            <a:r>
              <a:rPr lang="en-US" dirty="0" err="1">
                <a:solidFill>
                  <a:srgbClr val="000000"/>
                </a:solidFill>
                <a:sym typeface="+mn-ea"/>
              </a:rPr>
              <a:t>相对应的采购订单（或结算单）累计金额为准，若无订单（或结算单）则以合同对应的发票累计金额为准</a:t>
            </a:r>
            <a:r>
              <a:rPr lang="en-US" dirty="0">
                <a:solidFill>
                  <a:srgbClr val="000000"/>
                </a:solidFill>
                <a:sym typeface="+mn-ea"/>
              </a:rPr>
              <a:t>； </a:t>
            </a:r>
            <a:endParaRPr lang="en-US" dirty="0">
              <a:solidFill>
                <a:srgbClr val="000000"/>
              </a:solidFill>
              <a:sym typeface="+mn-ea"/>
            </a:endParaRPr>
          </a:p>
          <a:p>
            <a:pPr algn="just">
              <a:lnSpc>
                <a:spcPct val="150000"/>
              </a:lnSpc>
              <a:buClrTx/>
            </a:pPr>
            <a:r>
              <a:rPr lang="en-US" dirty="0">
                <a:solidFill>
                  <a:srgbClr val="000000"/>
                </a:solidFill>
                <a:sym typeface="+mn-ea"/>
              </a:rPr>
              <a:t>   ③</a:t>
            </a:r>
            <a:r>
              <a:rPr lang="en-US" dirty="0" err="1">
                <a:solidFill>
                  <a:srgbClr val="000000"/>
                </a:solidFill>
                <a:sym typeface="+mn-ea"/>
              </a:rPr>
              <a:t>凡提供合同</a:t>
            </a:r>
            <a:r>
              <a:rPr lang="zh-CN" altLang="en-US" dirty="0">
                <a:solidFill>
                  <a:srgbClr val="000000"/>
                </a:solidFill>
                <a:sym typeface="+mn-ea"/>
              </a:rPr>
              <a:t>及</a:t>
            </a:r>
            <a:r>
              <a:rPr lang="en-US" dirty="0" err="1">
                <a:solidFill>
                  <a:srgbClr val="000000"/>
                </a:solidFill>
                <a:sym typeface="+mn-ea"/>
              </a:rPr>
              <a:t>相对应的采购订单（或结算单）扫描件</a:t>
            </a:r>
            <a:r>
              <a:rPr lang="zh-CN" altLang="en-US" dirty="0">
                <a:solidFill>
                  <a:srgbClr val="000000"/>
                </a:solidFill>
                <a:sym typeface="+mn-ea"/>
              </a:rPr>
              <a:t>，须同时提供至少一张</a:t>
            </a:r>
            <a:r>
              <a:rPr lang="en-US" dirty="0" err="1">
                <a:solidFill>
                  <a:srgbClr val="000000"/>
                </a:solidFill>
                <a:sym typeface="+mn-ea"/>
              </a:rPr>
              <a:t>相对应</a:t>
            </a:r>
            <a:r>
              <a:rPr lang="zh-CN" altLang="en-US" dirty="0">
                <a:solidFill>
                  <a:srgbClr val="000000"/>
                </a:solidFill>
                <a:sym typeface="+mn-ea"/>
              </a:rPr>
              <a:t>的</a:t>
            </a:r>
            <a:r>
              <a:rPr lang="en-US" dirty="0" err="1">
                <a:solidFill>
                  <a:srgbClr val="000000"/>
                </a:solidFill>
                <a:sym typeface="+mn-ea"/>
              </a:rPr>
              <a:t>发票扫描件及发票真实有效的证明材料扫描件</a:t>
            </a:r>
            <a:r>
              <a:rPr lang="zh-CN" altLang="en-US" dirty="0">
                <a:solidFill>
                  <a:srgbClr val="000000"/>
                </a:solidFill>
                <a:sym typeface="+mn-ea"/>
              </a:rPr>
              <a:t>；</a:t>
            </a:r>
            <a:r>
              <a:rPr lang="en-US" dirty="0" err="1">
                <a:solidFill>
                  <a:srgbClr val="000000"/>
                </a:solidFill>
                <a:sym typeface="+mn-ea"/>
              </a:rPr>
              <a:t>凡提供合同</a:t>
            </a:r>
            <a:r>
              <a:rPr lang="zh-CN" altLang="en-US" dirty="0">
                <a:solidFill>
                  <a:srgbClr val="000000"/>
                </a:solidFill>
                <a:sym typeface="+mn-ea"/>
              </a:rPr>
              <a:t>及</a:t>
            </a:r>
            <a:r>
              <a:rPr lang="en-US" dirty="0" err="1">
                <a:solidFill>
                  <a:srgbClr val="000000"/>
                </a:solidFill>
                <a:sym typeface="+mn-ea"/>
              </a:rPr>
              <a:t>相对应的</a:t>
            </a:r>
            <a:r>
              <a:rPr lang="zh-CN" altLang="en-US" dirty="0">
                <a:solidFill>
                  <a:srgbClr val="000000"/>
                </a:solidFill>
                <a:sym typeface="+mn-ea"/>
              </a:rPr>
              <a:t>发票</a:t>
            </a:r>
            <a:r>
              <a:rPr lang="en-US" dirty="0" err="1">
                <a:solidFill>
                  <a:srgbClr val="000000"/>
                </a:solidFill>
                <a:sym typeface="+mn-ea"/>
              </a:rPr>
              <a:t>扫描件</a:t>
            </a:r>
            <a:r>
              <a:rPr lang="zh-CN" altLang="en-US" dirty="0">
                <a:solidFill>
                  <a:srgbClr val="000000"/>
                </a:solidFill>
                <a:sym typeface="+mn-ea"/>
              </a:rPr>
              <a:t>，须同时</a:t>
            </a:r>
            <a:r>
              <a:rPr lang="en-US" dirty="0" err="1">
                <a:solidFill>
                  <a:srgbClr val="000000"/>
                </a:solidFill>
                <a:sym typeface="+mn-ea"/>
              </a:rPr>
              <a:t>提供相对应的全部发票真实有效的证明材料扫描件</a:t>
            </a:r>
            <a:r>
              <a:rPr lang="zh-CN" altLang="en-US" dirty="0">
                <a:solidFill>
                  <a:srgbClr val="000000"/>
                </a:solidFill>
                <a:sym typeface="+mn-ea"/>
              </a:rPr>
              <a:t>。</a:t>
            </a:r>
            <a:endParaRPr lang="en-US" dirty="0">
              <a:solidFill>
                <a:srgbClr val="000000"/>
              </a:solidFill>
              <a:sym typeface="+mn-ea"/>
            </a:endParaRPr>
          </a:p>
          <a:p>
            <a:pPr algn="just">
              <a:lnSpc>
                <a:spcPct val="150000"/>
              </a:lnSpc>
              <a:buClrTx/>
            </a:pPr>
            <a:r>
              <a:rPr lang="en-US" dirty="0">
                <a:solidFill>
                  <a:srgbClr val="000000"/>
                </a:solidFill>
                <a:sym typeface="+mn-ea"/>
              </a:rPr>
              <a:t>   ④发票真实有效的证明材料（国家税务总局全国增值税发票查验平台发票查询截图或发票开具单位当地税务机关出具的发票开具证明或其他可以证明发票真实有效的证明材料等）</a:t>
            </a:r>
            <a:r>
              <a:rPr lang="zh-CN" altLang="en-US" dirty="0">
                <a:solidFill>
                  <a:srgbClr val="000000"/>
                </a:solidFill>
                <a:sym typeface="+mn-ea"/>
              </a:rPr>
              <a:t>；</a:t>
            </a:r>
            <a:endParaRPr lang="zh-CN" altLang="en-US" dirty="0">
              <a:solidFill>
                <a:srgbClr val="000000"/>
              </a:solidFill>
              <a:sym typeface="+mn-ea"/>
            </a:endParaRPr>
          </a:p>
          <a:p>
            <a:pPr algn="just">
              <a:lnSpc>
                <a:spcPct val="150000"/>
              </a:lnSpc>
              <a:buClrTx/>
            </a:pPr>
            <a:r>
              <a:rPr lang="en-US" dirty="0">
                <a:solidFill>
                  <a:srgbClr val="000000"/>
                </a:solidFill>
                <a:sym typeface="+mn-ea"/>
              </a:rPr>
              <a:t>    ⑤</a:t>
            </a:r>
            <a:r>
              <a:rPr lang="en-US" dirty="0" err="1">
                <a:solidFill>
                  <a:srgbClr val="000000"/>
                </a:solidFill>
                <a:sym typeface="+mn-ea"/>
              </a:rPr>
              <a:t>订单（或结算单）须由甲方签字或盖章，否则视为无效订单（或结算单</a:t>
            </a:r>
            <a:r>
              <a:rPr lang="en-US" dirty="0">
                <a:solidFill>
                  <a:srgbClr val="000000"/>
                </a:solidFill>
                <a:sym typeface="+mn-ea"/>
              </a:rPr>
              <a:t>）；</a:t>
            </a:r>
            <a:endParaRPr lang="en-US" dirty="0">
              <a:solidFill>
                <a:srgbClr val="000000"/>
              </a:solidFill>
              <a:sym typeface="+mn-ea"/>
            </a:endParaRPr>
          </a:p>
          <a:p>
            <a:pPr algn="just">
              <a:lnSpc>
                <a:spcPct val="150000"/>
              </a:lnSpc>
              <a:buClrTx/>
            </a:pPr>
            <a:r>
              <a:rPr lang="en-US" dirty="0">
                <a:solidFill>
                  <a:srgbClr val="000000"/>
                </a:solidFill>
                <a:sym typeface="+mn-ea"/>
              </a:rPr>
              <a:t>    ⑥</a:t>
            </a:r>
            <a:r>
              <a:rPr lang="en-US" dirty="0" err="1">
                <a:solidFill>
                  <a:srgbClr val="000000"/>
                </a:solidFill>
                <a:sym typeface="+mn-ea"/>
              </a:rPr>
              <a:t>业绩日期认定：以合同签订日期为准</a:t>
            </a:r>
            <a:r>
              <a:rPr lang="zh-CN" altLang="en-US" dirty="0">
                <a:solidFill>
                  <a:srgbClr val="000000"/>
                </a:solidFill>
                <a:sym typeface="+mn-ea"/>
              </a:rPr>
              <a:t>。</a:t>
            </a:r>
            <a:r>
              <a:rPr lang="en-US" dirty="0">
                <a:solidFill>
                  <a:srgbClr val="000000"/>
                </a:solidFill>
                <a:sym typeface="+mn-ea"/>
              </a:rPr>
              <a:t>
</a:t>
            </a:r>
            <a:endParaRPr lang="en-US" sz="1600" dirty="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700" y="24130"/>
            <a:ext cx="11569700" cy="656590"/>
          </a:xfrm>
        </p:spPr>
        <p:txBody>
          <a:bodyPr/>
          <a:lstStyle>
            <a:lvl1pPr algn="l">
              <a:defRPr sz="2800" b="1">
                <a:solidFill>
                  <a:srgbClr val="C00000"/>
                </a:solidFill>
                <a:latin typeface="微软雅黑" panose="020B0503020204020204" pitchFamily="34" charset="-122"/>
                <a:ea typeface="微软雅黑" panose="020B0503020204020204" pitchFamily="34" charset="-122"/>
              </a:defRPr>
            </a:lvl1pPr>
          </a:lstStyle>
          <a:p>
            <a:r>
              <a:rPr lang="en-US"/>
              <a:t>采购方案-潜在供应商资格条件</a:t>
            </a:r>
            <a:endParaRPr lang="en-US"/>
          </a:p>
        </p:txBody>
      </p:sp>
      <p:sp>
        <p:nvSpPr>
          <p:cNvPr id="3" name="内容占位符 2"/>
          <p:cNvSpPr>
            <a:spLocks noGrp="1"/>
          </p:cNvSpPr>
          <p:nvPr>
            <p:ph idx="1"/>
          </p:nvPr>
        </p:nvSpPr>
        <p:spPr>
          <a:xfrm>
            <a:off x="474980" y="764540"/>
            <a:ext cx="11309985" cy="5813425"/>
          </a:xfrm>
        </p:spPr>
        <p:txBody>
          <a:bodyPr/>
          <a:lstStyle>
            <a:lvl1pPr marL="0" indent="0" algn="just">
              <a:lnSpc>
                <a:spcPct val="150000"/>
              </a:lnSpc>
              <a:buSzPct val="70000"/>
              <a:buFont typeface="Wingdings" panose="05000000000000000000" charset="0"/>
              <a:buNone/>
              <a:defRPr sz="1600">
                <a:latin typeface="微软雅黑" panose="020B0503020204020204" pitchFamily="34" charset="-122"/>
                <a:ea typeface="微软雅黑" panose="020B0503020204020204" pitchFamily="34" charset="-122"/>
              </a:defRPr>
            </a:lvl1pPr>
            <a:lvl2pPr marL="457200" indent="0">
              <a:buNone/>
              <a:defRPr/>
            </a:lvl2pPr>
            <a:lvl3pPr marL="914400" indent="0">
              <a:buNone/>
              <a:defRPr/>
            </a:lvl3pPr>
            <a:lvl4pPr marL="1371600" indent="0">
              <a:buNone/>
              <a:defRPr/>
            </a:lvl4pPr>
            <a:lvl5pPr marL="1828800" indent="0">
              <a:buNone/>
              <a:defRPr/>
            </a:lvl5pPr>
          </a:lstStyle>
          <a:p>
            <a:r>
              <a:rPr lang="en-US" b="1">
                <a:solidFill>
                  <a:srgbClr val="0000FF"/>
                </a:solidFill>
                <a:sym typeface="+mn-ea"/>
              </a:rPr>
              <a:t>■ </a:t>
            </a:r>
            <a:r>
              <a:rPr lang="en-US">
                <a:solidFill>
                  <a:srgbClr val="000000"/>
                </a:solidFill>
                <a:sym typeface="+mn-ea"/>
              </a:rPr>
              <a:t>应答人不得存在以下情况：1) 被责令停业的；2) 财产被接管或冻结，影响正常经营的；3) 在全国企业信用信息公示系统中被列入严重违法失信企业名单；4) 法定代表人或负责人 被“信用中国”网站列入失信被执行人名单（已执行完毕或不再执行的除外）；5) 在“信用中国”和工信部网站被相关行政监督部门暂停或取消应答/中选资格的（不受地域限制）；6) 在“信用中国”和工信部网站最近三年内（至本项目应答截止日期前36个月内）有被相关行政监督部门判定并发布弄虚作假骗取中标或严重违约或重大安全及事故责任、质量问题的。
</a:t>
            </a:r>
            <a:r>
              <a:rPr lang="en-US" b="1">
                <a:solidFill>
                  <a:srgbClr val="0000FF"/>
                </a:solidFill>
                <a:sym typeface="+mn-ea"/>
              </a:rPr>
              <a:t>■ </a:t>
            </a:r>
            <a:r>
              <a:rPr lang="en-US">
                <a:solidFill>
                  <a:srgbClr val="000000"/>
                </a:solidFill>
                <a:sym typeface="+mn-ea"/>
              </a:rPr>
              <a:t>应答人应承诺遵守中国移动陕西公司供应商负面行为管理实施细则，并未被纳入陕西移动禁止合作负面行为清单中。
</a:t>
            </a:r>
            <a:r>
              <a:rPr lang="en-US" b="1">
                <a:solidFill>
                  <a:srgbClr val="0000FF"/>
                </a:solidFill>
                <a:sym typeface="+mn-ea"/>
              </a:rPr>
              <a:t>■ </a:t>
            </a:r>
            <a:r>
              <a:rPr lang="en-US">
                <a:solidFill>
                  <a:srgbClr val="000000"/>
                </a:solidFill>
                <a:sym typeface="+mn-ea"/>
              </a:rPr>
              <a:t>应答人之间存在下列互为关联关系的情形之一的，不得同时参加本项目的应答：单位负责人为同一人或者存在控股、管理关</a:t>
            </a:r>
            <a:r>
              <a:rPr lang="en-US" sz="1600">
                <a:solidFill>
                  <a:srgbClr val="000000"/>
                </a:solidFill>
              </a:rPr>
              <a:t>系等可能影响公平性的不同单位，不得同时参加同一标包应答或者未划分标包的同一项目应答。
</a:t>
            </a:r>
            <a:r>
              <a:rPr lang="en-US" sz="1600" b="1">
                <a:solidFill>
                  <a:srgbClr val="0000FF"/>
                </a:solidFill>
              </a:rPr>
              <a:t>■ </a:t>
            </a:r>
            <a:r>
              <a:rPr lang="en-US" sz="1600">
                <a:solidFill>
                  <a:srgbClr val="000000"/>
                </a:solidFill>
              </a:rPr>
              <a:t>本项目不接受联合体应答。</a:t>
            </a:r>
            <a:endParaRPr lang="en-US" sz="16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430000" cy="635000"/>
          </a:xfrm>
          <a:prstGeom prst="rect">
            <a:avLst/>
          </a:prstGeom>
        </p:spPr>
        <p:txBody>
          <a:bodyPr/>
          <a:lstStyle/>
          <a:p>
            <a:r>
              <a:rPr lang="en-US" sz="2800" b="1">
                <a:solidFill>
                  <a:srgbClr val="C00000"/>
                </a:solidFill>
                <a:latin typeface="微软雅黑" panose="020B0503020204020204" pitchFamily="34" charset="-122"/>
                <a:ea typeface="微软雅黑" panose="020B0503020204020204" pitchFamily="34" charset="-122"/>
                <a:cs typeface="+mj-cs"/>
              </a:rPr>
              <a:t>采购方案-合同主要条款</a:t>
            </a:r>
            <a:br>
              <a:rPr lang="en-US" sz="2800" b="1">
                <a:solidFill>
                  <a:srgbClr val="C00000"/>
                </a:solidFill>
                <a:latin typeface="微软雅黑" panose="020B0503020204020204" pitchFamily="34" charset="-122"/>
                <a:ea typeface="微软雅黑" panose="020B0503020204020204" pitchFamily="34" charset="-122"/>
                <a:cs typeface="+mj-cs"/>
              </a:rPr>
            </a:br>
            <a:endParaRPr lang="en-US" sz="2800" b="1">
              <a:solidFill>
                <a:srgbClr val="C00000"/>
              </a:solidFill>
              <a:latin typeface="微软雅黑" panose="020B0503020204020204" pitchFamily="34" charset="-122"/>
            </a:endParaRPr>
          </a:p>
        </p:txBody>
      </p:sp>
      <p:graphicFrame>
        <p:nvGraphicFramePr>
          <p:cNvPr id="3" name="Table 2"/>
          <p:cNvGraphicFramePr>
            <a:graphicFrameLocks noGrp="1"/>
          </p:cNvGraphicFramePr>
          <p:nvPr/>
        </p:nvGraphicFramePr>
        <p:xfrm>
          <a:off x="317500" y="1270000"/>
          <a:ext cx="11226800" cy="952500"/>
        </p:xfrm>
        <a:graphic>
          <a:graphicData uri="http://schemas.openxmlformats.org/drawingml/2006/table">
            <a:tbl>
              <a:tblPr/>
              <a:tblGrid>
                <a:gridCol w="3091815"/>
                <a:gridCol w="8134985"/>
              </a:tblGrid>
              <a:tr h="317500">
                <a:tc>
                  <a:txBody>
                    <a:bodyPr/>
                    <a:lstStyle/>
                    <a:p>
                      <a:pPr algn="ctr"/>
                      <a:r>
                        <a:rPr lang="en-US" sz="1200">
                          <a:latin typeface="微软雅黑" panose="020B0503020204020204" pitchFamily="34" charset="-122"/>
                          <a:ea typeface="微软雅黑" panose="020B0503020204020204" pitchFamily="34" charset="-122"/>
                        </a:rPr>
                        <a:t>关键点</a:t>
                      </a:r>
                      <a:endParaRPr lang="en-US" sz="1200">
                        <a:latin typeface="微软雅黑" panose="020B0503020204020204" pitchFamily="34" charset="-122"/>
                        <a:ea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latin typeface="微软雅黑" panose="020B0503020204020204" pitchFamily="34" charset="-122"/>
                          <a:ea typeface="微软雅黑" panose="020B0503020204020204" pitchFamily="34" charset="-122"/>
                        </a:rPr>
                        <a:t>关键内容</a:t>
                      </a:r>
                      <a:endParaRPr lang="en-US" sz="1200">
                        <a:latin typeface="微软雅黑" panose="020B0503020204020204" pitchFamily="34" charset="-122"/>
                        <a:ea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500">
                <a:tc>
                  <a:txBody>
                    <a:bodyPr/>
                    <a:lstStyle/>
                    <a:p>
                      <a:pPr algn="ctr"/>
                      <a:r>
                        <a:rPr lang="en-US" sz="1200">
                          <a:latin typeface="微软雅黑" panose="020B0503020204020204" pitchFamily="34" charset="-122"/>
                          <a:ea typeface="微软雅黑" panose="020B0503020204020204" pitchFamily="34" charset="-122"/>
                        </a:rPr>
                        <a:t>服务网点</a:t>
                      </a:r>
                      <a:endParaRPr lang="en-US" sz="1200">
                        <a:latin typeface="微软雅黑" panose="020B0503020204020204" pitchFamily="34" charset="-122"/>
                        <a:ea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latin typeface="微软雅黑" panose="020B0503020204020204" pitchFamily="34" charset="-122"/>
                          <a:ea typeface="微软雅黑" panose="020B0503020204020204" pitchFamily="34" charset="-122"/>
                          <a:cs typeface="微软雅黑" panose="020B0503020204020204" pitchFamily="34" charset="-122"/>
                        </a:rPr>
                        <a:t>应答人在</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咸阳</a:t>
                      </a:r>
                      <a:r>
                        <a:rPr lang="en-US" sz="1200">
                          <a:latin typeface="微软雅黑" panose="020B0503020204020204" pitchFamily="34" charset="-122"/>
                          <a:ea typeface="微软雅黑" panose="020B0503020204020204" pitchFamily="34" charset="-122"/>
                          <a:cs typeface="微软雅黑" panose="020B0503020204020204" pitchFamily="34" charset="-122"/>
                        </a:rPr>
                        <a:t>市区内至少有一个实体服务网点或承诺中选后15日内在</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咸阳</a:t>
                      </a:r>
                      <a:r>
                        <a:rPr lang="en-US" sz="1200">
                          <a:latin typeface="微软雅黑" panose="020B0503020204020204" pitchFamily="34" charset="-122"/>
                          <a:ea typeface="微软雅黑" panose="020B0503020204020204" pitchFamily="34" charset="-122"/>
                          <a:cs typeface="微软雅黑" panose="020B0503020204020204" pitchFamily="34" charset="-122"/>
                        </a:rPr>
                        <a:t>市区内建立实体服务网点。（提供承诺书）</a:t>
                      </a:r>
                      <a:endParaRPr 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7500">
                <a:tc>
                  <a:txBody>
                    <a:bodyPr/>
                    <a:lstStyle/>
                    <a:p>
                      <a:pPr algn="ctr"/>
                      <a:r>
                        <a:rPr lang="en-US" sz="1200">
                          <a:latin typeface="微软雅黑" panose="020B0503020204020204" pitchFamily="34" charset="-122"/>
                          <a:ea typeface="微软雅黑" panose="020B0503020204020204" pitchFamily="34" charset="-122"/>
                        </a:rPr>
                        <a:t>乡村振兴助农</a:t>
                      </a:r>
                      <a:endParaRPr lang="en-US" sz="1200">
                        <a:latin typeface="微软雅黑" panose="020B0503020204020204" pitchFamily="34" charset="-122"/>
                        <a:ea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latin typeface="微软雅黑" panose="020B0503020204020204" pitchFamily="34" charset="-122"/>
                          <a:ea typeface="微软雅黑" panose="020B0503020204020204" pitchFamily="34" charset="-122"/>
                          <a:cs typeface="微软雅黑" panose="020B0503020204020204" pitchFamily="34" charset="-122"/>
                        </a:rPr>
                        <a:t>根据买方需求提供</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总金额不高于</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30</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万元</a:t>
                      </a:r>
                      <a:r>
                        <a:rPr lang="en-US" sz="1200">
                          <a:latin typeface="微软雅黑" panose="020B0503020204020204" pitchFamily="34" charset="-122"/>
                          <a:ea typeface="微软雅黑" panose="020B0503020204020204" pitchFamily="34" charset="-122"/>
                          <a:cs typeface="微软雅黑" panose="020B0503020204020204" pitchFamily="34" charset="-122"/>
                        </a:rPr>
                        <a:t>的乡村振兴助农产品。（提供承诺书）</a:t>
                      </a:r>
                      <a:endParaRPr lang="en-US" sz="1200">
                        <a:latin typeface="微软雅黑" panose="020B0503020204020204" pitchFamily="34" charset="-122"/>
                        <a:ea typeface="微软雅黑" panose="020B0503020204020204" pitchFamily="34" charset="-122"/>
                        <a:cs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430000" cy="635000"/>
          </a:xfrm>
          <a:prstGeom prst="rect">
            <a:avLst/>
          </a:prstGeom>
        </p:spPr>
        <p:txBody>
          <a:bodyPr/>
          <a:lstStyle/>
          <a:p>
            <a:r>
              <a:rPr lang="en-US" sz="2800" b="1">
                <a:solidFill>
                  <a:srgbClr val="C00000"/>
                </a:solidFill>
                <a:latin typeface="微软雅黑" panose="020B0503020204020204" pitchFamily="34" charset="-122"/>
                <a:ea typeface="微软雅黑" panose="020B0503020204020204" pitchFamily="34" charset="-122"/>
                <a:cs typeface="+mj-cs"/>
              </a:rPr>
              <a:t>采购方案-评审方法</a:t>
            </a:r>
            <a:br>
              <a:rPr lang="en-US" sz="2800" b="1">
                <a:solidFill>
                  <a:srgbClr val="C00000"/>
                </a:solidFill>
                <a:latin typeface="微软雅黑" panose="020B0503020204020204" pitchFamily="34" charset="-122"/>
                <a:ea typeface="微软雅黑" panose="020B0503020204020204" pitchFamily="34" charset="-122"/>
                <a:cs typeface="+mj-cs"/>
              </a:rPr>
            </a:br>
            <a:endParaRPr lang="en-US" sz="2800" b="1">
              <a:solidFill>
                <a:srgbClr val="C00000"/>
              </a:solidFill>
              <a:latin typeface="微软雅黑" panose="020B0503020204020204" pitchFamily="34" charset="-122"/>
            </a:endParaRPr>
          </a:p>
        </p:txBody>
      </p:sp>
      <p:sp>
        <p:nvSpPr>
          <p:cNvPr id="3" name="TextBox 2"/>
          <p:cNvSpPr txBox="1"/>
          <p:nvPr/>
        </p:nvSpPr>
        <p:spPr>
          <a:xfrm>
            <a:off x="317500" y="825500"/>
            <a:ext cx="11430000" cy="1270000"/>
          </a:xfrm>
          <a:prstGeom prst="rect">
            <a:avLst/>
          </a:prstGeom>
        </p:spPr>
        <p:txBody>
          <a:bodyPr/>
          <a:lstStyle/>
          <a:p>
            <a:r>
              <a:rPr lang="en-US" sz="1800" b="1" dirty="0">
                <a:solidFill>
                  <a:srgbClr val="0000FF"/>
                </a:solidFill>
                <a:latin typeface="微软雅黑" panose="020B0503020204020204" pitchFamily="34" charset="-122"/>
              </a:rPr>
              <a:t>■  评审办法：</a:t>
            </a:r>
            <a:r>
              <a:rPr lang="en-US" sz="1800" dirty="0">
                <a:solidFill>
                  <a:srgbClr val="000000"/>
                </a:solidFill>
                <a:latin typeface="微软雅黑" panose="020B0503020204020204" pitchFamily="34" charset="-122"/>
              </a:rPr>
              <a:t>本项目采用综合评估法，价格60%，技术40%，价格技术各100分。综合评审得分=</a:t>
            </a:r>
            <a:r>
              <a:rPr lang="en-US" sz="1800" dirty="0" err="1">
                <a:solidFill>
                  <a:srgbClr val="000000"/>
                </a:solidFill>
                <a:latin typeface="微软雅黑" panose="020B0503020204020204" pitchFamily="34" charset="-122"/>
              </a:rPr>
              <a:t>价格得分</a:t>
            </a:r>
            <a:r>
              <a:rPr lang="en-US" sz="1800" dirty="0">
                <a:solidFill>
                  <a:srgbClr val="000000"/>
                </a:solidFill>
                <a:latin typeface="微软雅黑" panose="020B0503020204020204" pitchFamily="34" charset="-122"/>
              </a:rPr>
              <a:t>*60%+</a:t>
            </a:r>
            <a:r>
              <a:rPr lang="en-US" sz="1800" dirty="0" err="1">
                <a:solidFill>
                  <a:srgbClr val="000000"/>
                </a:solidFill>
                <a:latin typeface="微软雅黑" panose="020B0503020204020204" pitchFamily="34" charset="-122"/>
              </a:rPr>
              <a:t>技术得分</a:t>
            </a:r>
            <a:r>
              <a:rPr lang="en-US" sz="1800" dirty="0">
                <a:solidFill>
                  <a:srgbClr val="000000"/>
                </a:solidFill>
                <a:latin typeface="微软雅黑" panose="020B0503020204020204" pitchFamily="34" charset="-122"/>
              </a:rPr>
              <a:t>*40%，</a:t>
            </a:r>
            <a:r>
              <a:rPr lang="en-US" sz="1800" dirty="0" err="1">
                <a:solidFill>
                  <a:srgbClr val="000000"/>
                </a:solidFill>
                <a:latin typeface="微软雅黑" panose="020B0503020204020204" pitchFamily="34" charset="-122"/>
              </a:rPr>
              <a:t>具体评审办法为：价格详见附录价格，技术详见附录技术</a:t>
            </a:r>
            <a:r>
              <a:rPr lang="en-US" sz="1800" dirty="0">
                <a:solidFill>
                  <a:srgbClr val="000000"/>
                </a:solidFill>
                <a:latin typeface="微软雅黑" panose="020B0503020204020204" pitchFamily="34" charset="-122"/>
              </a:rPr>
              <a:t>。</a:t>
            </a:r>
            <a:endParaRPr lang="en-US" sz="1800" dirty="0">
              <a:solidFill>
                <a:srgbClr val="000000"/>
              </a:solidFill>
              <a:latin typeface="微软雅黑" panose="020B0503020204020204" pitchFamily="34" charset="-122"/>
            </a:endParaRPr>
          </a:p>
        </p:txBody>
      </p:sp>
      <p:sp>
        <p:nvSpPr>
          <p:cNvPr id="4" name="TextBox 3"/>
          <p:cNvSpPr txBox="1"/>
          <p:nvPr/>
        </p:nvSpPr>
        <p:spPr>
          <a:xfrm>
            <a:off x="317500" y="1714500"/>
            <a:ext cx="11430000" cy="1270000"/>
          </a:xfrm>
          <a:prstGeom prst="rect">
            <a:avLst/>
          </a:prstGeom>
        </p:spPr>
        <p:txBody>
          <a:bodyPr/>
          <a:lstStyle/>
          <a:p>
            <a:r>
              <a:rPr lang="en-US" sz="1800">
                <a:solidFill>
                  <a:srgbClr val="000000"/>
                </a:solidFill>
                <a:latin typeface="微软雅黑" panose="020B0503020204020204" pitchFamily="34" charset="-122"/>
              </a:rPr>
              <a:t>  1、价格</a:t>
            </a:r>
            <a:endParaRPr lang="en-US" sz="1800">
              <a:solidFill>
                <a:srgbClr val="000000"/>
              </a:solidFill>
              <a:latin typeface="微软雅黑" panose="020B0503020204020204" pitchFamily="34" charset="-122"/>
            </a:endParaRPr>
          </a:p>
        </p:txBody>
      </p:sp>
      <p:graphicFrame>
        <p:nvGraphicFramePr>
          <p:cNvPr id="5" name="Table 4"/>
          <p:cNvGraphicFramePr>
            <a:graphicFrameLocks noGrp="1"/>
          </p:cNvGraphicFramePr>
          <p:nvPr>
            <p:custDataLst>
              <p:tags r:id="rId1"/>
            </p:custDataLst>
          </p:nvPr>
        </p:nvGraphicFramePr>
        <p:xfrm>
          <a:off x="317500" y="2032000"/>
          <a:ext cx="11430000" cy="4004945"/>
        </p:xfrm>
        <a:graphic>
          <a:graphicData uri="http://schemas.openxmlformats.org/drawingml/2006/table">
            <a:tbl>
              <a:tblPr/>
              <a:tblGrid>
                <a:gridCol w="2356485"/>
                <a:gridCol w="9073515"/>
              </a:tblGrid>
              <a:tr h="494665">
                <a:tc>
                  <a:txBody>
                    <a:bodyPr/>
                    <a:lstStyle/>
                    <a:p>
                      <a:pPr algn="ctr"/>
                      <a:r>
                        <a:rPr lang="en-US" sz="1200">
                          <a:latin typeface="微软雅黑" panose="020B0503020204020204" pitchFamily="34" charset="-122"/>
                        </a:rPr>
                        <a:t>价格评</a:t>
                      </a:r>
                      <a:r>
                        <a:rPr lang="zh-CN" altLang="en-US" sz="1200">
                          <a:latin typeface="微软雅黑" panose="020B0503020204020204" pitchFamily="34" charset="-122"/>
                        </a:rPr>
                        <a:t>审</a:t>
                      </a:r>
                      <a:r>
                        <a:rPr lang="en-US" sz="1200">
                          <a:latin typeface="微软雅黑" panose="020B0503020204020204" pitchFamily="34" charset="-122"/>
                        </a:rPr>
                        <a:t>办法</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latin typeface="微软雅黑" panose="020B0503020204020204" pitchFamily="34" charset="-122"/>
                        </a:rPr>
                        <a:t>中间价法</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3535">
                <a:tc>
                  <a:txBody>
                    <a:bodyPr/>
                    <a:lstStyle/>
                    <a:p>
                      <a:pPr algn="ctr"/>
                      <a:r>
                        <a:rPr lang="en-US" sz="1200" dirty="0">
                          <a:latin typeface="微软雅黑" panose="020B0503020204020204" pitchFamily="34" charset="-122"/>
                        </a:rPr>
                        <a:t>评</a:t>
                      </a:r>
                      <a:r>
                        <a:rPr lang="zh-CN" altLang="en-US" sz="1200" dirty="0">
                          <a:latin typeface="微软雅黑" panose="020B0503020204020204" pitchFamily="34" charset="-122"/>
                        </a:rPr>
                        <a:t>审</a:t>
                      </a:r>
                      <a:r>
                        <a:rPr lang="en-US" sz="1200" dirty="0">
                          <a:latin typeface="微软雅黑" panose="020B0503020204020204" pitchFamily="34" charset="-122"/>
                        </a:rPr>
                        <a:t>价</a:t>
                      </a:r>
                      <a:endParaRPr lang="en-US" sz="1200" dirty="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latin typeface="微软雅黑" panose="020B0503020204020204" pitchFamily="34" charset="-122"/>
                        </a:rPr>
                        <a:t>经初步评审合格的应答报价中，评审价=各应答人的综合折扣系数。</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8390">
                <a:tc>
                  <a:txBody>
                    <a:bodyPr/>
                    <a:lstStyle/>
                    <a:p>
                      <a:pPr algn="ctr"/>
                      <a:r>
                        <a:rPr lang="en-US" sz="1200">
                          <a:latin typeface="微软雅黑" panose="020B0503020204020204" pitchFamily="34" charset="-122"/>
                        </a:rPr>
                        <a:t>基础评</a:t>
                      </a:r>
                      <a:r>
                        <a:rPr lang="zh-CN" altLang="en-US" sz="1200">
                          <a:latin typeface="微软雅黑" panose="020B0503020204020204" pitchFamily="34" charset="-122"/>
                        </a:rPr>
                        <a:t>审</a:t>
                      </a:r>
                      <a:r>
                        <a:rPr lang="en-US" sz="1200">
                          <a:latin typeface="微软雅黑" panose="020B0503020204020204" pitchFamily="34" charset="-122"/>
                        </a:rPr>
                        <a:t>价组</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latin typeface="微软雅黑" panose="020B0503020204020204" pitchFamily="34" charset="-122"/>
                        </a:rPr>
                        <a:t>①当有效应答人≥7家时，去掉一个最高价和一个最低价后，以其余应答人评审价作为基础评审价组；当有效应答人＜7家时，则均计入基础评审价组。
②如基础评审价组中单个应答人评审价高出或低出基础评审价组平均值20%以上（含20%），该应答报价则从基础评审价组中去除，不参与评审基准价的计算；如基础评审价组中每个应答人评审价与基础评审价组平均值偏差均在20%以上，则不做剔除，均参与评审基准价的计算。</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5300">
                <a:tc>
                  <a:txBody>
                    <a:bodyPr/>
                    <a:lstStyle/>
                    <a:p>
                      <a:pPr algn="ctr"/>
                      <a:r>
                        <a:rPr lang="en-US" sz="1200">
                          <a:latin typeface="微软雅黑" panose="020B0503020204020204" pitchFamily="34" charset="-122"/>
                        </a:rPr>
                        <a:t>K值</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latin typeface="微软雅黑" panose="020B0503020204020204" pitchFamily="34" charset="-122"/>
                        </a:rPr>
                        <a:t>K值采用唱价现场随机抽取方式确定。（K值抽取范围为90%,91%,92%,93%,94%,95%）。</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94665">
                <a:tc>
                  <a:txBody>
                    <a:bodyPr/>
                    <a:lstStyle/>
                    <a:p>
                      <a:pPr algn="ctr"/>
                      <a:r>
                        <a:rPr lang="en-US" sz="1200">
                          <a:latin typeface="微软雅黑" panose="020B0503020204020204" pitchFamily="34" charset="-122"/>
                        </a:rPr>
                        <a:t>评审基准价</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a:latin typeface="微软雅黑" panose="020B0503020204020204" pitchFamily="34" charset="-122"/>
                        </a:rPr>
                        <a:t>评审基准价=基础评审价组的算术平均值×K值。
评审基准价计算小数点后保留2位，小数点后第三位“四舍五入”。</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088390">
                <a:tc>
                  <a:txBody>
                    <a:bodyPr/>
                    <a:lstStyle/>
                    <a:p>
                      <a:pPr algn="ctr"/>
                      <a:r>
                        <a:rPr lang="en-US" sz="1200">
                          <a:latin typeface="微软雅黑" panose="020B0503020204020204" pitchFamily="34" charset="-122"/>
                        </a:rPr>
                        <a:t>评审价得分计算方法</a:t>
                      </a:r>
                      <a:endParaRPr lang="en-US" sz="120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200" dirty="0" err="1">
                          <a:latin typeface="微软雅黑" panose="020B0503020204020204" pitchFamily="34" charset="-122"/>
                        </a:rPr>
                        <a:t>各有效应答人的评审价与评审基准价相比</a:t>
                      </a:r>
                      <a:r>
                        <a:rPr lang="en-US" sz="1200" dirty="0">
                          <a:latin typeface="微软雅黑" panose="020B0503020204020204" pitchFamily="34" charset="-122"/>
                        </a:rPr>
                        <a:t>：
① </a:t>
                      </a:r>
                      <a:r>
                        <a:rPr lang="en-US" sz="1200" dirty="0" err="1">
                          <a:latin typeface="微软雅黑" panose="020B0503020204020204" pitchFamily="34" charset="-122"/>
                        </a:rPr>
                        <a:t>评审价</a:t>
                      </a:r>
                      <a:r>
                        <a:rPr lang="en-US" sz="1200" dirty="0">
                          <a:latin typeface="微软雅黑" panose="020B0503020204020204" pitchFamily="34" charset="-122"/>
                        </a:rPr>
                        <a:t>=评审基准价，得满分100分；
② </a:t>
                      </a:r>
                      <a:r>
                        <a:rPr lang="en-US" sz="1200" dirty="0" err="1">
                          <a:latin typeface="微软雅黑" panose="020B0503020204020204" pitchFamily="34" charset="-122"/>
                        </a:rPr>
                        <a:t>评审价高于评审基准价，价格得分</a:t>
                      </a:r>
                      <a:r>
                        <a:rPr lang="en-US" sz="1200" dirty="0">
                          <a:latin typeface="微软雅黑" panose="020B0503020204020204" pitchFamily="34" charset="-122"/>
                        </a:rPr>
                        <a:t>=100-(</a:t>
                      </a:r>
                      <a:r>
                        <a:rPr lang="en-US" sz="1200" dirty="0" err="1">
                          <a:latin typeface="微软雅黑" panose="020B0503020204020204" pitchFamily="34" charset="-122"/>
                        </a:rPr>
                        <a:t>评审价-评审基准价</a:t>
                      </a:r>
                      <a:r>
                        <a:rPr lang="en-US" sz="1200" dirty="0">
                          <a:latin typeface="微软雅黑" panose="020B0503020204020204" pitchFamily="34" charset="-122"/>
                        </a:rPr>
                        <a:t>)*100*1，最低得分0分；
③ </a:t>
                      </a:r>
                      <a:r>
                        <a:rPr lang="en-US" sz="1200" dirty="0" err="1">
                          <a:latin typeface="微软雅黑" panose="020B0503020204020204" pitchFamily="34" charset="-122"/>
                        </a:rPr>
                        <a:t>评审价低于评审基准价，价格得分</a:t>
                      </a:r>
                      <a:r>
                        <a:rPr lang="en-US" sz="1200" dirty="0">
                          <a:latin typeface="微软雅黑" panose="020B0503020204020204" pitchFamily="34" charset="-122"/>
                        </a:rPr>
                        <a:t>=100-(</a:t>
                      </a:r>
                      <a:r>
                        <a:rPr lang="en-US" sz="1200" dirty="0" err="1">
                          <a:latin typeface="微软雅黑" panose="020B0503020204020204" pitchFamily="34" charset="-122"/>
                        </a:rPr>
                        <a:t>评审基准价-评审价</a:t>
                      </a:r>
                      <a:r>
                        <a:rPr lang="en-US" sz="1200" dirty="0">
                          <a:latin typeface="微软雅黑" panose="020B0503020204020204" pitchFamily="34" charset="-122"/>
                        </a:rPr>
                        <a:t>)*100*0.5，最低得分0分。 
注：评分计算小数点后保留2位，小数点后第三位“四舍五入”。</a:t>
                      </a:r>
                      <a:endParaRPr lang="en-US" sz="1200" dirty="0">
                        <a:latin typeface="微软雅黑" panose="020B0503020204020204" pitchFamily="34" charset="-122"/>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sld>
</file>

<file path=ppt/tags/tag1.xml><?xml version="1.0" encoding="utf-8"?>
<p:tagLst xmlns:p="http://schemas.openxmlformats.org/presentationml/2006/main">
  <p:tag name="MH_OLD_SHAPE_ID" val="7"/>
  <p:tag name="REFSHAPE" val="105553204950008"/>
</p:tagLst>
</file>

<file path=ppt/tags/tag10.xml><?xml version="1.0" encoding="utf-8"?>
<p:tagLst xmlns:p="http://schemas.openxmlformats.org/presentationml/2006/main">
  <p:tag name="COMMONDATA" val="eyJoZGlkIjoiOTBjMTNiNjY0YjVhNWYzNmIwMzhmZTZlYjIwODExZmUifQ=="/>
</p:tagLst>
</file>

<file path=ppt/tags/tag2.xml><?xml version="1.0" encoding="utf-8"?>
<p:tagLst xmlns:p="http://schemas.openxmlformats.org/presentationml/2006/main">
  <p:tag name="MH_OLD_SHAPE_ID" val="3"/>
  <p:tag name="REFSHAPE" val="105553204993112"/>
</p:tagLst>
</file>

<file path=ppt/tags/tag3.xml><?xml version="1.0" encoding="utf-8"?>
<p:tagLst xmlns:p="http://schemas.openxmlformats.org/presentationml/2006/main">
  <p:tag name="MH_OLD_SHAPE_ID" val="7"/>
  <p:tag name="REFSHAPE" val="105553204950008"/>
</p:tagLst>
</file>

<file path=ppt/tags/tag4.xml><?xml version="1.0" encoding="utf-8"?>
<p:tagLst xmlns:p="http://schemas.openxmlformats.org/presentationml/2006/main">
  <p:tag name="MH_OLD_SHAPE_ID" val="3"/>
  <p:tag name="REFSHAPE" val="105553204993112"/>
</p:tagLst>
</file>

<file path=ppt/tags/tag5.xml><?xml version="1.0" encoding="utf-8"?>
<p:tagLst xmlns:p="http://schemas.openxmlformats.org/presentationml/2006/main">
  <p:tag name="TABLE_ENDDRAG_ORIGIN_RECT" val="900*315"/>
  <p:tag name="TABLE_ENDDRAG_RECT" val="25*160*900*315"/>
</p:tagLst>
</file>

<file path=ppt/tags/tag6.xml><?xml version="1.0" encoding="utf-8"?>
<p:tagLst xmlns:p="http://schemas.openxmlformats.org/presentationml/2006/main">
  <p:tag name="TABLE_ENDDRAG_ORIGIN_RECT" val="900*356"/>
  <p:tag name="TABLE_ENDDRAG_RECT" val="10*90*900*356"/>
</p:tagLst>
</file>

<file path=ppt/tags/tag7.xml><?xml version="1.0" encoding="utf-8"?>
<p:tagLst xmlns:p="http://schemas.openxmlformats.org/presentationml/2006/main">
  <p:tag name="TABLE_ENDDRAG_ORIGIN_RECT" val="836*109"/>
  <p:tag name="TABLE_ENDDRAG_RECT" val="42*296*836*109"/>
</p:tagLst>
</file>

<file path=ppt/tags/tag8.xml><?xml version="1.0" encoding="utf-8"?>
<p:tagLst xmlns:p="http://schemas.openxmlformats.org/presentationml/2006/main">
  <p:tag name="TABLE_ENDDRAG_ORIGIN_RECT" val="782*91"/>
  <p:tag name="TABLE_ENDDRAG_RECT" val="71*88*782*91"/>
</p:tagLst>
</file>

<file path=ppt/tags/tag9.xml><?xml version="1.0" encoding="utf-8"?>
<p:tagLst xmlns:p="http://schemas.openxmlformats.org/presentationml/2006/main">
  <p:tag name="KSO_WM_BEAUTIFY_FLAG" val=""/>
  <p:tag name="TABLE_ENDDRAG_ORIGIN_RECT" val="830*148"/>
  <p:tag name="TABLE_ENDDRAG_RECT" val="46*65*830*14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8192</Words>
  <Application>WPS 演示</Application>
  <PresentationFormat>宽屏</PresentationFormat>
  <Paragraphs>798</Paragraphs>
  <Slides>22</Slides>
  <Notes>1</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22</vt:i4>
      </vt:variant>
    </vt:vector>
  </HeadingPairs>
  <TitlesOfParts>
    <vt:vector size="38" baseType="lpstr">
      <vt:lpstr>Arial</vt:lpstr>
      <vt:lpstr>宋体</vt:lpstr>
      <vt:lpstr>Wingdings</vt:lpstr>
      <vt:lpstr>微软雅黑</vt:lpstr>
      <vt:lpstr>Wingdings</vt:lpstr>
      <vt:lpstr>Calibri</vt:lpstr>
      <vt:lpstr>Arial Unicode MS</vt:lpstr>
      <vt:lpstr>等线</vt:lpstr>
      <vt:lpstr>Times New Roman</vt:lpstr>
      <vt:lpstr>楷体_GB2312</vt:lpstr>
      <vt:lpstr>新宋体</vt:lpstr>
      <vt:lpstr>华文细黑</vt:lpstr>
      <vt:lpstr>仿宋_GB2312</vt:lpstr>
      <vt:lpstr>仿宋</vt:lpstr>
      <vt:lpstr>Office 主题</vt:lpstr>
      <vt:lpstr>1_Office 主题</vt:lpstr>
      <vt:lpstr>PowerPoint 演示文稿</vt:lpstr>
      <vt:lpstr>特定关系人与特定事项申报通知</vt:lpstr>
      <vt:lpstr>项目概况</vt:lpstr>
      <vt:lpstr>采购方案</vt:lpstr>
      <vt:lpstr>采购方案</vt:lpstr>
      <vt:lpstr>采购方案-潜在供应商资格条件</vt:lpstr>
      <vt:lpstr>采购方案-潜在供应商资格条件</vt:lpstr>
      <vt:lpstr>PowerPoint 演示文稿</vt:lpstr>
      <vt:lpstr>PowerPoint 演示文稿</vt:lpstr>
      <vt:lpstr>PowerPoint 演示文稿</vt:lpstr>
      <vt:lpstr>PowerPoint 演示文稿</vt:lpstr>
      <vt:lpstr>PowerPoint 演示文稿</vt:lpstr>
      <vt:lpstr>采购方案-特殊情况处理 </vt:lpstr>
      <vt:lpstr>采购方案-其他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难念的经</cp:lastModifiedBy>
  <cp:revision>132</cp:revision>
  <dcterms:created xsi:type="dcterms:W3CDTF">2019-03-11T06:15:00Z</dcterms:created>
  <dcterms:modified xsi:type="dcterms:W3CDTF">2025-07-16T02:42:20Z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y fmtid="{D5CDD505-2E9C-101B-9397-08002B2CF9AE}" pid="3" name="ICV">
    <vt:lpwstr>46BF0E89448A4125A92BBEF7FE715101_12</vt:lpwstr>
  </property>
</Properties>
</file>