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sldIdLst>
    <p:sldId id="259" r:id="rId3"/>
    <p:sldId id="260" r:id="rId4"/>
    <p:sldId id="261" r:id="rId5"/>
    <p:sldId id="262" r:id="rId6"/>
    <p:sldId id="263" r:id="rId7"/>
    <p:sldId id="264" r:id="rId8"/>
    <p:sldId id="265" r:id="rId9"/>
    <p:sldId id="280" r:id="rId10"/>
    <p:sldId id="29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F4"/>
    <a:srgbClr val="F0F0F0"/>
    <a:srgbClr val="F5F5F5"/>
    <a:srgbClr val="F4F9F5"/>
    <a:srgbClr val="E8E8E8"/>
    <a:srgbClr val="F9FBF8"/>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7" d="100"/>
          <a:sy n="87" d="100"/>
        </p:scale>
        <p:origin x="90" y="192"/>
      </p:cViewPr>
      <p:guideLst>
        <p:guide orient="horz" pos="2160"/>
        <p:guide pos="394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矩形 2"/>
          <p:cNvSpPr/>
          <p:nvPr userDrawn="1"/>
        </p:nvSpPr>
        <p:spPr>
          <a:xfrm rot="20220000">
            <a:off x="4217670" y="2829560"/>
            <a:ext cx="3756660" cy="706755"/>
          </a:xfrm>
          <a:prstGeom prst="rect">
            <a:avLst/>
          </a:prstGeom>
          <a:noFill/>
          <a:ln>
            <a:noFill/>
          </a:ln>
        </p:spPr>
        <p:txBody>
          <a:bodyPr wrap="none" rtlCol="0" anchor="t">
            <a:spAutoFit/>
          </a:bodyPr>
          <a:lstStyle/>
          <a:p>
            <a:pPr algn="ctr"/>
            <a:r>
              <a:rPr lang="zh-CN" altLang="en-US" sz="4000" b="1">
                <a:solidFill>
                  <a:srgbClr val="F0F0F0"/>
                </a:solidFill>
                <a:effectLst/>
                <a:sym typeface="+mn-ea"/>
              </a:rPr>
              <a:t>结构化工具输出</a:t>
            </a:r>
          </a:p>
        </p:txBody>
      </p:sp>
      <p:pic>
        <p:nvPicPr>
          <p:cNvPr id="2" name="图片 1" descr="微信图片_20220101115800"/>
          <p:cNvPicPr>
            <a:picLocks noChangeAspect="1"/>
          </p:cNvPicPr>
          <p:nvPr userDrawn="1">
            <p:custDataLst>
              <p:tags r:id="rId1"/>
            </p:custDataLst>
          </p:nvPr>
        </p:nvPicPr>
        <p:blipFill>
          <a:blip r:embed="rId3"/>
          <a:stretch>
            <a:fillRect/>
          </a:stretch>
        </p:blipFill>
        <p:spPr>
          <a:xfrm>
            <a:off x="-8573" y="-15875"/>
            <a:ext cx="12209145" cy="687387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WechatIMG1678"/>
          <p:cNvPicPr>
            <a:picLocks noChangeAspect="1"/>
          </p:cNvPicPr>
          <p:nvPr userDrawn="1"/>
        </p:nvPicPr>
        <p:blipFill>
          <a:blip r:embed="rId2"/>
          <a:stretch>
            <a:fillRect/>
          </a:stretch>
        </p:blipFill>
        <p:spPr>
          <a:xfrm>
            <a:off x="0" y="0"/>
            <a:ext cx="12192000" cy="686435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a:xfrm>
            <a:off x="474980" y="908050"/>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0"/>
            <a:r>
              <a:rPr lang="zh-CN" altLang="en-US" dirty="0"/>
              <a:t>第二级</a:t>
            </a:r>
          </a:p>
          <a:p>
            <a:pPr lvl="0"/>
            <a:r>
              <a:rPr lang="zh-CN" altLang="en-US" dirty="0"/>
              <a:t>第三级</a:t>
            </a:r>
          </a:p>
          <a:p>
            <a:pPr lvl="0"/>
            <a:r>
              <a:rPr lang="zh-CN" altLang="en-US" dirty="0"/>
              <a:t>第四级</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8" name="页脚占位符 7"/>
          <p:cNvSpPr>
            <a:spLocks noGrp="1"/>
          </p:cNvSpPr>
          <p:nvPr>
            <p:ph type="ftr" sz="quarter" idx="11"/>
          </p:nvPr>
        </p:nvSpPr>
        <p:spPr>
          <a:xfrm>
            <a:off x="4165600" y="6356350"/>
            <a:ext cx="3860800" cy="365125"/>
          </a:xfrm>
        </p:spPr>
        <p:txBody>
          <a:bodyPr/>
          <a:lstStyle/>
          <a:p>
            <a:endParaRPr lang="zh-CN" altLang="en-US"/>
          </a:p>
        </p:txBody>
      </p:sp>
      <p:sp>
        <p:nvSpPr>
          <p:cNvPr id="9" name="灯片编号占位符 8"/>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p>
          <a:p>
            <a:pPr lvl="0"/>
            <a:r>
              <a:rPr lang="zh-CN" altLang="en-US" dirty="0"/>
              <a:t>第二级</a:t>
            </a:r>
          </a:p>
          <a:p>
            <a:pPr lvl="0"/>
            <a:r>
              <a:rPr lang="zh-CN" altLang="en-US" dirty="0"/>
              <a:t>第三级</a:t>
            </a:r>
          </a:p>
          <a:p>
            <a:pPr lvl="0"/>
            <a:r>
              <a:rPr lang="zh-CN" altLang="en-US" dirty="0"/>
              <a:t>第四级</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4" name="页脚占位符 3"/>
          <p:cNvSpPr>
            <a:spLocks noGrp="1"/>
          </p:cNvSpPr>
          <p:nvPr>
            <p:ph type="ftr" sz="quarter" idx="11"/>
          </p:nvPr>
        </p:nvSpPr>
        <p:spPr>
          <a:xfrm>
            <a:off x="4165600" y="6356350"/>
            <a:ext cx="3860800" cy="365125"/>
          </a:xfrm>
        </p:spPr>
        <p:txBody>
          <a:bodyPr/>
          <a:lstStyle/>
          <a:p>
            <a:endParaRPr lang="zh-CN" altLang="en-US"/>
          </a:p>
        </p:txBody>
      </p:sp>
      <p:sp>
        <p:nvSpPr>
          <p:cNvPr id="5" name="灯片编号占位符 4"/>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3" name="页脚占位符 2"/>
          <p:cNvSpPr>
            <a:spLocks noGrp="1"/>
          </p:cNvSpPr>
          <p:nvPr>
            <p:ph type="ftr" sz="quarter" idx="11"/>
          </p:nvPr>
        </p:nvSpPr>
        <p:spPr>
          <a:xfrm>
            <a:off x="4165600" y="6356350"/>
            <a:ext cx="3860800" cy="365125"/>
          </a:xfrm>
        </p:spPr>
        <p:txBody>
          <a:bodyPr/>
          <a:lstStyle/>
          <a:p>
            <a:endParaRPr lang="zh-CN" altLang="en-US"/>
          </a:p>
        </p:txBody>
      </p:sp>
      <p:sp>
        <p:nvSpPr>
          <p:cNvPr id="4" name="灯片编号占位符 3"/>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矩形 2"/>
          <p:cNvSpPr/>
          <p:nvPr userDrawn="1"/>
        </p:nvSpPr>
        <p:spPr>
          <a:xfrm rot="20220000">
            <a:off x="4217670" y="2829560"/>
            <a:ext cx="3756660" cy="706755"/>
          </a:xfrm>
          <a:prstGeom prst="rect">
            <a:avLst/>
          </a:prstGeom>
          <a:noFill/>
          <a:ln>
            <a:noFill/>
          </a:ln>
        </p:spPr>
        <p:txBody>
          <a:bodyPr wrap="none" rtlCol="0" anchor="t">
            <a:spAutoFit/>
          </a:bodyPr>
          <a:lstStyle/>
          <a:p>
            <a:pPr algn="ctr"/>
            <a:r>
              <a:rPr lang="zh-CN" altLang="en-US" sz="4000" b="1">
                <a:solidFill>
                  <a:srgbClr val="F0F0F0"/>
                </a:solidFill>
                <a:effectLst/>
                <a:sym typeface="+mn-ea"/>
              </a:rPr>
              <a:t>结构化工具输出</a:t>
            </a:r>
          </a:p>
        </p:txBody>
      </p:sp>
      <p:pic>
        <p:nvPicPr>
          <p:cNvPr id="2" name="图片 1" descr="微信图片_20220101115800"/>
          <p:cNvPicPr>
            <a:picLocks noChangeAspect="1"/>
          </p:cNvPicPr>
          <p:nvPr userDrawn="1">
            <p:custDataLst>
              <p:tags r:id="rId1"/>
            </p:custDataLst>
          </p:nvPr>
        </p:nvPicPr>
        <p:blipFill>
          <a:blip r:embed="rId3"/>
          <a:stretch>
            <a:fillRect/>
          </a:stretch>
        </p:blipFill>
        <p:spPr>
          <a:xfrm>
            <a:off x="-8573" y="-15875"/>
            <a:ext cx="12209145" cy="6873875"/>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WechatIMG1678"/>
          <p:cNvPicPr>
            <a:picLocks noChangeAspect="1"/>
          </p:cNvPicPr>
          <p:nvPr userDrawn="1"/>
        </p:nvPicPr>
        <p:blipFill>
          <a:blip r:embed="rId2"/>
          <a:stretch>
            <a:fillRect/>
          </a:stretch>
        </p:blipFill>
        <p:spPr>
          <a:xfrm>
            <a:off x="0" y="0"/>
            <a:ext cx="12192000" cy="68643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8" name="页脚占位符 7"/>
          <p:cNvSpPr>
            <a:spLocks noGrp="1"/>
          </p:cNvSpPr>
          <p:nvPr>
            <p:ph type="ftr" sz="quarter" idx="11"/>
          </p:nvPr>
        </p:nvSpPr>
        <p:spPr>
          <a:xfrm>
            <a:off x="4165600" y="6356350"/>
            <a:ext cx="3860800" cy="365125"/>
          </a:xfrm>
        </p:spPr>
        <p:txBody>
          <a:bodyPr/>
          <a:lstStyle/>
          <a:p>
            <a:endParaRPr lang="zh-CN" altLang="en-US"/>
          </a:p>
        </p:txBody>
      </p:sp>
      <p:sp>
        <p:nvSpPr>
          <p:cNvPr id="9" name="灯片编号占位符 8"/>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4" name="页脚占位符 3"/>
          <p:cNvSpPr>
            <a:spLocks noGrp="1"/>
          </p:cNvSpPr>
          <p:nvPr>
            <p:ph type="ftr" sz="quarter" idx="11"/>
          </p:nvPr>
        </p:nvSpPr>
        <p:spPr>
          <a:xfrm>
            <a:off x="4165600" y="6356350"/>
            <a:ext cx="3860800" cy="365125"/>
          </a:xfrm>
        </p:spPr>
        <p:txBody>
          <a:bodyPr/>
          <a:lstStyle/>
          <a:p>
            <a:endParaRPr lang="zh-CN" altLang="en-US"/>
          </a:p>
        </p:txBody>
      </p:sp>
      <p:sp>
        <p:nvSpPr>
          <p:cNvPr id="5" name="灯片编号占位符 4"/>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3" name="页脚占位符 2"/>
          <p:cNvSpPr>
            <a:spLocks noGrp="1"/>
          </p:cNvSpPr>
          <p:nvPr>
            <p:ph type="ftr" sz="quarter" idx="11"/>
          </p:nvPr>
        </p:nvSpPr>
        <p:spPr>
          <a:xfrm>
            <a:off x="4165600" y="6356350"/>
            <a:ext cx="3860800" cy="365125"/>
          </a:xfrm>
        </p:spPr>
        <p:txBody>
          <a:bodyPr/>
          <a:lstStyle/>
          <a:p>
            <a:endParaRPr lang="zh-CN" altLang="en-US"/>
          </a:p>
        </p:txBody>
      </p:sp>
      <p:sp>
        <p:nvSpPr>
          <p:cNvPr id="4" name="灯片编号占位符 3"/>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t>2025/6/4</a:t>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png"/><Relationship Id="rId2" Type="http://schemas.openxmlformats.org/officeDocument/2006/relationships/slideLayout" Target="../slideLayouts/slideLayout16.xml"/><Relationship Id="rId16" Type="http://schemas.openxmlformats.org/officeDocument/2006/relationships/tags" Target="../tags/tag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rot="20220000">
            <a:off x="4387003" y="2956560"/>
            <a:ext cx="3756660" cy="706755"/>
          </a:xfrm>
          <a:prstGeom prst="rect">
            <a:avLst/>
          </a:prstGeom>
          <a:noFill/>
          <a:ln>
            <a:noFill/>
          </a:ln>
        </p:spPr>
        <p:txBody>
          <a:bodyPr wrap="none" rtlCol="0" anchor="t">
            <a:spAutoFit/>
          </a:bodyPr>
          <a:lstStyle/>
          <a:p>
            <a:pPr algn="ctr"/>
            <a:r>
              <a:rPr lang="zh-CN" altLang="en-US" sz="4000" b="1">
                <a:solidFill>
                  <a:schemeClr val="bg1">
                    <a:lumMod val="75000"/>
                    <a:alpha val="90000"/>
                  </a:schemeClr>
                </a:solidFill>
                <a:effectLst/>
                <a:sym typeface="+mn-ea"/>
              </a:rPr>
              <a:t>结构化工具输出</a:t>
            </a:r>
          </a:p>
        </p:txBody>
      </p:sp>
      <p:pic>
        <p:nvPicPr>
          <p:cNvPr id="12" name="图片 11" descr="微信图片_20220112103147"/>
          <p:cNvPicPr>
            <a:picLocks noChangeAspect="1"/>
          </p:cNvPicPr>
          <p:nvPr userDrawn="1">
            <p:custDataLst>
              <p:tags r:id="rId16"/>
            </p:custDataLst>
          </p:nvPr>
        </p:nvPicPr>
        <p:blipFill>
          <a:blip r:embed="rId17"/>
          <a:stretch>
            <a:fillRect/>
          </a:stretch>
        </p:blipFill>
        <p:spPr>
          <a:xfrm flipV="1">
            <a:off x="0" y="581660"/>
            <a:ext cx="6976745" cy="76200"/>
          </a:xfrm>
          <a:prstGeom prst="rect">
            <a:avLst/>
          </a:prstGeom>
        </p:spPr>
      </p:pic>
      <p:pic>
        <p:nvPicPr>
          <p:cNvPr id="13" name="图片 12" descr="WechatIMG3623"/>
          <p:cNvPicPr>
            <a:picLocks noChangeAspect="1"/>
          </p:cNvPicPr>
          <p:nvPr userDrawn="1"/>
        </p:nvPicPr>
        <p:blipFill>
          <a:blip r:embed="rId18"/>
          <a:stretch>
            <a:fillRect/>
          </a:stretch>
        </p:blipFill>
        <p:spPr>
          <a:xfrm>
            <a:off x="9933305" y="-25400"/>
            <a:ext cx="2258695" cy="8280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rot="20220000">
            <a:off x="4387003" y="2956560"/>
            <a:ext cx="3756660" cy="706755"/>
          </a:xfrm>
          <a:prstGeom prst="rect">
            <a:avLst/>
          </a:prstGeom>
          <a:noFill/>
          <a:ln>
            <a:noFill/>
          </a:ln>
        </p:spPr>
        <p:txBody>
          <a:bodyPr wrap="none" rtlCol="0" anchor="t">
            <a:spAutoFit/>
          </a:bodyPr>
          <a:lstStyle/>
          <a:p>
            <a:pPr algn="ctr"/>
            <a:r>
              <a:rPr lang="zh-CN" altLang="en-US" sz="4000" b="1">
                <a:solidFill>
                  <a:schemeClr val="bg1">
                    <a:lumMod val="75000"/>
                    <a:alpha val="90000"/>
                  </a:schemeClr>
                </a:solidFill>
                <a:effectLst/>
                <a:sym typeface="+mn-ea"/>
              </a:rPr>
              <a:t>结构化工具输出</a:t>
            </a:r>
          </a:p>
        </p:txBody>
      </p:sp>
      <p:pic>
        <p:nvPicPr>
          <p:cNvPr id="10" name="图片 9" descr="微信图片_20220112103147"/>
          <p:cNvPicPr>
            <a:picLocks noChangeAspect="1"/>
          </p:cNvPicPr>
          <p:nvPr userDrawn="1">
            <p:custDataLst>
              <p:tags r:id="rId16"/>
            </p:custDataLst>
          </p:nvPr>
        </p:nvPicPr>
        <p:blipFill>
          <a:blip r:embed="rId17"/>
          <a:stretch>
            <a:fillRect/>
          </a:stretch>
        </p:blipFill>
        <p:spPr>
          <a:xfrm flipV="1">
            <a:off x="0" y="581660"/>
            <a:ext cx="6976745" cy="76200"/>
          </a:xfrm>
          <a:prstGeom prst="rect">
            <a:avLst/>
          </a:prstGeom>
        </p:spPr>
      </p:pic>
      <p:pic>
        <p:nvPicPr>
          <p:cNvPr id="11" name="图片 10" descr="WechatIMG3623"/>
          <p:cNvPicPr>
            <a:picLocks noChangeAspect="1"/>
          </p:cNvPicPr>
          <p:nvPr userDrawn="1"/>
        </p:nvPicPr>
        <p:blipFill>
          <a:blip r:embed="rId18"/>
          <a:stretch>
            <a:fillRect/>
          </a:stretch>
        </p:blipFill>
        <p:spPr>
          <a:xfrm>
            <a:off x="9933305" y="-25400"/>
            <a:ext cx="2258695" cy="82804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5.wmf"/><Relationship Id="rId4" Type="http://schemas.openxmlformats.org/officeDocument/2006/relationships/package" Target="../embeddings/Microsoft_Excel_Worksheet.xlsx"/></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1631950" y="1628775"/>
            <a:ext cx="892937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36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关于陕西移动2023-2025年风冷型变频
氟泵列间机房专用空调产品化采购项目
采购方案的汇报</a:t>
            </a:r>
          </a:p>
        </p:txBody>
      </p:sp>
      <p:sp>
        <p:nvSpPr>
          <p:cNvPr id="6" name="TextBox 2"/>
          <p:cNvSpPr txBox="1">
            <a:spLocks noChangeArrowheads="1"/>
          </p:cNvSpPr>
          <p:nvPr/>
        </p:nvSpPr>
        <p:spPr bwMode="auto">
          <a:xfrm>
            <a:off x="2530793" y="4076700"/>
            <a:ext cx="712946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en-US" altLang="zh-CN" b="1" dirty="0">
                <a:solidFill>
                  <a:schemeClr val="bg1"/>
                </a:solidFill>
              </a:rPr>
              <a:t>供应链管理部
（需求管理部门\需求部门：计划部）
2023年09月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3200" b="1">
                <a:solidFill>
                  <a:srgbClr val="C00000"/>
                </a:solidFill>
                <a:latin typeface="微软雅黑" panose="020B0503020204020204" pitchFamily="34" charset="-122"/>
              </a:rPr>
              <a:t>采购方案-评标方法</a:t>
            </a: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latin typeface="微软雅黑" panose="020B0503020204020204" pitchFamily="34" charset="-122"/>
              </a:rPr>
              <a:t>  2、技术</a:t>
            </a:r>
          </a:p>
        </p:txBody>
      </p:sp>
      <p:graphicFrame>
        <p:nvGraphicFramePr>
          <p:cNvPr id="4" name="Table 3"/>
          <p:cNvGraphicFramePr>
            <a:graphicFrameLocks noGrp="1"/>
          </p:cNvGraphicFramePr>
          <p:nvPr/>
        </p:nvGraphicFramePr>
        <p:xfrm>
          <a:off x="127000" y="1143000"/>
          <a:ext cx="11430000" cy="248412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4191000">
                  <a:extLst>
                    <a:ext uri="{9D8B030D-6E8A-4147-A177-3AD203B41FA5}">
                      <a16:colId xmlns:a16="http://schemas.microsoft.com/office/drawing/2014/main" val="20004"/>
                    </a:ext>
                  </a:extLst>
                </a:gridCol>
                <a:gridCol w="4191000">
                  <a:extLst>
                    <a:ext uri="{9D8B030D-6E8A-4147-A177-3AD203B41FA5}">
                      <a16:colId xmlns:a16="http://schemas.microsoft.com/office/drawing/2014/main" val="20005"/>
                    </a:ext>
                  </a:extLst>
                </a:gridCol>
              </a:tblGrid>
              <a:tr h="317500">
                <a:tc>
                  <a:txBody>
                    <a:bodyPr/>
                    <a:lstStyle/>
                    <a:p>
                      <a:pPr algn="ctr"/>
                      <a:r>
                        <a:rPr lang="en-US" sz="1200" b="1">
                          <a:latin typeface="微软雅黑" panose="020B0503020204020204" pitchFamily="34" charset="-122"/>
                        </a:rPr>
                        <a:t>评分项目</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a:r>
                        <a:rPr lang="en-US" sz="1100">
                          <a:latin typeface="微软雅黑" panose="020B0503020204020204" pitchFamily="34" charset="-122"/>
                        </a:rPr>
                        <a:t>企业综合实力</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认证证书</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6</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1、具有有效的质量管理体系认证证书，得2分。
2、具有有效的环境管理体系认证证书，得2分。
3、具有有效的职业健康安全管理体系认证证书，得2分。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投标人须提供管理体系认证证书扫描件及相关网站的查询截图，如：全国认证认可信息公共服务平台（http://cx.cnca.cn）。
注：以上证明材料未提供或提供的证明材料不完整不得分。原件备查。</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a:r>
                        <a:rPr lang="en-US" sz="1100">
                          <a:latin typeface="微软雅黑" panose="020B0503020204020204" pitchFamily="34" charset="-122"/>
                        </a:rPr>
                        <a:t>财务实力</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财务实力</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10</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根据投标人提供的2022年度经第三方会计师事务所或审计机构出具的财务审计报告进行评审：
1、营业收入</a:t>
                      </a:r>
                      <a:r>
                        <a:rPr lang="zh-CN" altLang="en-US" sz="1100">
                          <a:latin typeface="微软雅黑" panose="020B0503020204020204" pitchFamily="34" charset="-122"/>
                        </a:rPr>
                        <a:t>（</a:t>
                      </a:r>
                      <a:r>
                        <a:rPr lang="en-US" sz="1100">
                          <a:latin typeface="微软雅黑" panose="020B0503020204020204" pitchFamily="34" charset="-122"/>
                        </a:rPr>
                        <a:t>5分）</a:t>
                      </a:r>
                      <a:r>
                        <a:rPr lang="zh-CN" altLang="en-US" sz="1100">
                          <a:latin typeface="微软雅黑" panose="020B0503020204020204" pitchFamily="34" charset="-122"/>
                        </a:rPr>
                        <a:t>：</a:t>
                      </a:r>
                      <a:r>
                        <a:rPr lang="en-US" sz="1100">
                          <a:latin typeface="微软雅黑" panose="020B0503020204020204" pitchFamily="34" charset="-122"/>
                        </a:rPr>
                        <a:t>对各投标人</a:t>
                      </a:r>
                      <a:r>
                        <a:rPr lang="en-US" sz="1100">
                          <a:latin typeface="微软雅黑" panose="020B0503020204020204" pitchFamily="34" charset="-122"/>
                          <a:sym typeface="+mn-ea"/>
                        </a:rPr>
                        <a:t>营业收入</a:t>
                      </a:r>
                      <a:r>
                        <a:rPr lang="en-US" sz="1100">
                          <a:latin typeface="微软雅黑" panose="020B0503020204020204" pitchFamily="34" charset="-122"/>
                        </a:rPr>
                        <a:t>按由高到低顺序进行排名，第一名得5分，最后一名得0分，排名居中者按比例线性得分，保留小数点后两位，小数点后第三位“四舍五入”。
2、</a:t>
                      </a:r>
                      <a:r>
                        <a:rPr lang="en-US" sz="1100">
                          <a:latin typeface="微软雅黑" panose="020B0503020204020204" pitchFamily="34" charset="-122"/>
                          <a:sym typeface="+mn-ea"/>
                        </a:rPr>
                        <a:t>资产负债率</a:t>
                      </a:r>
                      <a:r>
                        <a:rPr lang="zh-CN" altLang="en-US" sz="1100">
                          <a:latin typeface="微软雅黑" panose="020B0503020204020204" pitchFamily="34" charset="-122"/>
                          <a:sym typeface="+mn-ea"/>
                        </a:rPr>
                        <a:t>（</a:t>
                      </a:r>
                      <a:r>
                        <a:rPr lang="en-US" altLang="zh-CN" sz="1100">
                          <a:latin typeface="微软雅黑" panose="020B0503020204020204" pitchFamily="34" charset="-122"/>
                          <a:sym typeface="+mn-ea"/>
                        </a:rPr>
                        <a:t>5</a:t>
                      </a:r>
                      <a:r>
                        <a:rPr lang="zh-CN" altLang="en-US" sz="1100">
                          <a:latin typeface="微软雅黑" panose="020B0503020204020204" pitchFamily="34" charset="-122"/>
                          <a:sym typeface="+mn-ea"/>
                        </a:rPr>
                        <a:t>分）：</a:t>
                      </a:r>
                      <a:r>
                        <a:rPr lang="en-US" sz="1100">
                          <a:latin typeface="微软雅黑" panose="020B0503020204020204" pitchFamily="34" charset="-122"/>
                          <a:sym typeface="+mn-ea"/>
                        </a:rPr>
                        <a:t>资产负债率</a:t>
                      </a:r>
                      <a:r>
                        <a:rPr lang="en-US" sz="1100">
                          <a:latin typeface="微软雅黑" panose="020B0503020204020204" pitchFamily="34" charset="-122"/>
                        </a:rPr>
                        <a:t>70%及以下得5分</a:t>
                      </a:r>
                      <a:r>
                        <a:rPr lang="zh-CN" altLang="en-US" sz="1100">
                          <a:latin typeface="微软雅黑" panose="020B0503020204020204" pitchFamily="34" charset="-122"/>
                        </a:rPr>
                        <a:t>，</a:t>
                      </a:r>
                      <a:r>
                        <a:rPr lang="en-US" sz="1100">
                          <a:latin typeface="微软雅黑" panose="020B0503020204020204" pitchFamily="34" charset="-122"/>
                        </a:rPr>
                        <a:t>70%以上（不含70%）得1分。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投标人须提供2022年度经第三方会计师事务所或审计机构出具的财务审计报告（至少须包含评分项涉及的相关财务报表）扫描件。
注：
1、资产负债率=（负债总额/资产总额）×100%。
2、以上证明材料未提供或提供的证明材料不完整不得分。原件备查。</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3200" b="1">
                <a:solidFill>
                  <a:srgbClr val="C00000"/>
                </a:solidFill>
                <a:latin typeface="微软雅黑" panose="020B0503020204020204" pitchFamily="34" charset="-122"/>
              </a:rPr>
              <a:t>采购方案-评标方法</a:t>
            </a: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latin typeface="微软雅黑" panose="020B0503020204020204" pitchFamily="34" charset="-122"/>
              </a:rPr>
              <a:t>  2、技术</a:t>
            </a:r>
          </a:p>
        </p:txBody>
      </p:sp>
      <p:graphicFrame>
        <p:nvGraphicFramePr>
          <p:cNvPr id="4" name="Table 3"/>
          <p:cNvGraphicFramePr>
            <a:graphicFrameLocks noGrp="1"/>
          </p:cNvGraphicFramePr>
          <p:nvPr/>
        </p:nvGraphicFramePr>
        <p:xfrm>
          <a:off x="127000" y="1143000"/>
          <a:ext cx="11430000" cy="416052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4191000">
                  <a:extLst>
                    <a:ext uri="{9D8B030D-6E8A-4147-A177-3AD203B41FA5}">
                      <a16:colId xmlns:a16="http://schemas.microsoft.com/office/drawing/2014/main" val="20004"/>
                    </a:ext>
                  </a:extLst>
                </a:gridCol>
                <a:gridCol w="4191000">
                  <a:extLst>
                    <a:ext uri="{9D8B030D-6E8A-4147-A177-3AD203B41FA5}">
                      <a16:colId xmlns:a16="http://schemas.microsoft.com/office/drawing/2014/main" val="20005"/>
                    </a:ext>
                  </a:extLst>
                </a:gridCol>
              </a:tblGrid>
              <a:tr h="317500">
                <a:tc>
                  <a:txBody>
                    <a:bodyPr/>
                    <a:lstStyle/>
                    <a:p>
                      <a:pPr algn="ctr"/>
                      <a:r>
                        <a:rPr lang="en-US" sz="1200" b="1">
                          <a:latin typeface="微软雅黑" panose="020B0503020204020204" pitchFamily="34" charset="-122"/>
                        </a:rPr>
                        <a:t>评分项目</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a:r>
                        <a:rPr lang="en-US" sz="1100">
                          <a:latin typeface="微软雅黑" panose="020B0503020204020204" pitchFamily="34" charset="-122"/>
                        </a:rPr>
                        <a:t>类似项目业绩</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类似项目业绩</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30</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根据投标人提供的2020年7月1日至投标截止之日的不低于50万元的风冷型变频氟泵列间空调设备供货及安装类似项目业绩进行评审：
1、类似项目数量（12分）：每提供一个有效的类似项目业绩得2分，满分12分。
2、类似项目业绩累计金额（18分）：
1000万≤累计金额，得18分；
750万≤累计金额＜1000万，得14分；
500万≤累计金额＜750万，得10分；
250万≤累计金额＜500万，得6分；
50万≤累计金额＜250万，得2分；
累计金额＜50万，不得分。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核算业绩数量以合同为准，单项合同金额以合同总金额为准，框架合同金额以上限金额为准，无上限金额的以该框架合同相对应的采购订单（或结算单）累计金额为准。投标人须提供合同关键页扫描件（原件备查）等证明材料:
   ①合同关键页包括不限于合同封面、合同金额、合同服务内容（合同标的）、合同大签页面等；凡提供框架合同无上限金额的，必须同时提供相对应的采购订单（或结算单）；
   ②订单（或结算单）须由甲方签字或盖章，否则视为无效采购订单（或结算单） ；
   ③业绩日期认定：以合同签订日期为准，框架合同无上限金额的以有效期内采购订单（或结算单）日期为准。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a:r>
                        <a:rPr lang="en-US" sz="1100">
                          <a:latin typeface="微软雅黑" panose="020B0503020204020204" pitchFamily="34" charset="-122"/>
                        </a:rPr>
                        <a:t>技术指标（产品性能）</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冷风比（100%负荷）</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5</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根据投标人提供室内侧工况回风干球温度37℃，湿球温度21℃,室外侧干球温度35℃工况下制冷量≥40kW空调产品100%制冷量输出的检测报告进行评审：
冷风比＜3.6，得5分；
3.6≤冷风比＜3.8，得4分；
3.8≤冷风比＜4.0，得3分；
4.0≤冷风比＜4.2，得2分;
4.2≤冷风比＜4.4，得1分;
冷风比≥4.4，不得分。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投标人须提供由CNAS或CMA认证的第三方检测机构出具的风冷型变频氟泵列间空调（制冷量≥40kW）检测报告扫描件。
冷风比（额定制冷量和额定风量的比值）。
注：以上证明材料未提供或提供的证明材料不完整不得分。原件备查。</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3200" b="1">
                <a:solidFill>
                  <a:srgbClr val="C00000"/>
                </a:solidFill>
                <a:latin typeface="微软雅黑" panose="020B0503020204020204" pitchFamily="34" charset="-122"/>
              </a:rPr>
              <a:t>采购方案-评标方法</a:t>
            </a: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latin typeface="微软雅黑" panose="020B0503020204020204" pitchFamily="34" charset="-122"/>
              </a:rPr>
              <a:t>  2、技术</a:t>
            </a:r>
          </a:p>
        </p:txBody>
      </p:sp>
      <p:graphicFrame>
        <p:nvGraphicFramePr>
          <p:cNvPr id="4" name="Table 3"/>
          <p:cNvGraphicFramePr>
            <a:graphicFrameLocks noGrp="1"/>
          </p:cNvGraphicFramePr>
          <p:nvPr/>
        </p:nvGraphicFramePr>
        <p:xfrm>
          <a:off x="127000" y="1143000"/>
          <a:ext cx="11430000" cy="272796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4191000">
                  <a:extLst>
                    <a:ext uri="{9D8B030D-6E8A-4147-A177-3AD203B41FA5}">
                      <a16:colId xmlns:a16="http://schemas.microsoft.com/office/drawing/2014/main" val="20004"/>
                    </a:ext>
                  </a:extLst>
                </a:gridCol>
                <a:gridCol w="4191000">
                  <a:extLst>
                    <a:ext uri="{9D8B030D-6E8A-4147-A177-3AD203B41FA5}">
                      <a16:colId xmlns:a16="http://schemas.microsoft.com/office/drawing/2014/main" val="20005"/>
                    </a:ext>
                  </a:extLst>
                </a:gridCol>
              </a:tblGrid>
              <a:tr h="317500">
                <a:tc>
                  <a:txBody>
                    <a:bodyPr/>
                    <a:lstStyle/>
                    <a:p>
                      <a:pPr algn="ctr"/>
                      <a:r>
                        <a:rPr lang="en-US" sz="1200" b="1">
                          <a:latin typeface="微软雅黑" panose="020B0503020204020204" pitchFamily="34" charset="-122"/>
                        </a:rPr>
                        <a:t>评分项目</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a:r>
                        <a:rPr lang="en-US" sz="1100">
                          <a:latin typeface="微软雅黑" panose="020B0503020204020204" pitchFamily="34" charset="-122"/>
                        </a:rPr>
                        <a:t>技术指标（产品性能）</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能效比要求（EER）</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15</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根据投标人提供室内侧工况回风干球温度37℃，湿球温度21℃，制冷量≥40kW空调产品100%制冷量输出的检测报告进行评审：
1、室外侧干球温度35℃条件下，能效比≥3.7，得1分；能效比≥4.2，得2分；能效比≥4.7，得3分，本项满分3分；
2、室外侧干球温度25℃条件下，能效比≥4.6，得1分；能效比≥5.6，得2分；能效比≥6.6，得3分，本项满分3分；
3、室外侧干球温度15℃条件下，能效比≥7.3，得1分；能效比≥9.3，得2分；能效比≥11.3，得3分，本项满分3分；
4、室外侧干球温度5℃条件下， 能效比≥12.2，得1分；能效比≥18.2，得2分；能效比≥24.2，得3分，本项满分3分；
5、室外侧干球温度-5℃条件下，能效比≥20，得1分；能效比≥28，得2分；能效比≥36，得3分，本项满分3分。
本项得分为每小项得分之和。</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投标人须提供由CNAS或CMA认证的第三方检测机构出具的风冷型变频氟泵列间空调（制冷量≥40kW）检测报告扫描件。
注：以上证明材料未提供或提供的证明材料不完整不得分。原件备查。</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3200" b="1">
                <a:solidFill>
                  <a:srgbClr val="C00000"/>
                </a:solidFill>
                <a:latin typeface="微软雅黑" panose="020B0503020204020204" pitchFamily="34" charset="-122"/>
              </a:rPr>
              <a:t>采购方案-评标方法</a:t>
            </a: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latin typeface="微软雅黑" panose="020B0503020204020204" pitchFamily="34" charset="-122"/>
              </a:rPr>
              <a:t>  2、技术</a:t>
            </a:r>
          </a:p>
        </p:txBody>
      </p:sp>
      <p:graphicFrame>
        <p:nvGraphicFramePr>
          <p:cNvPr id="4" name="Table 3"/>
          <p:cNvGraphicFramePr>
            <a:graphicFrameLocks noGrp="1"/>
          </p:cNvGraphicFramePr>
          <p:nvPr/>
        </p:nvGraphicFramePr>
        <p:xfrm>
          <a:off x="127000" y="1143000"/>
          <a:ext cx="11430000" cy="382524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4191000">
                  <a:extLst>
                    <a:ext uri="{9D8B030D-6E8A-4147-A177-3AD203B41FA5}">
                      <a16:colId xmlns:a16="http://schemas.microsoft.com/office/drawing/2014/main" val="20004"/>
                    </a:ext>
                  </a:extLst>
                </a:gridCol>
                <a:gridCol w="4191000">
                  <a:extLst>
                    <a:ext uri="{9D8B030D-6E8A-4147-A177-3AD203B41FA5}">
                      <a16:colId xmlns:a16="http://schemas.microsoft.com/office/drawing/2014/main" val="20005"/>
                    </a:ext>
                  </a:extLst>
                </a:gridCol>
              </a:tblGrid>
              <a:tr h="317500">
                <a:tc>
                  <a:txBody>
                    <a:bodyPr/>
                    <a:lstStyle/>
                    <a:p>
                      <a:pPr algn="ctr"/>
                      <a:r>
                        <a:rPr lang="en-US" sz="1200" b="1">
                          <a:latin typeface="微软雅黑" panose="020B0503020204020204" pitchFamily="34" charset="-122"/>
                        </a:rPr>
                        <a:t>评分项目</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a:r>
                        <a:rPr lang="en-US" sz="1100">
                          <a:latin typeface="微软雅黑" panose="020B0503020204020204" pitchFamily="34" charset="-122"/>
                        </a:rPr>
                        <a:t>技术指标（产品性能）</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空调主要部件功能</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9</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根据投标人提供的风冷型变频氟泵列间空调主要部件功能演示视频进行评审：
一、显示功能：
在满足技术规范书的基础上空调显示功能每具备一项以下内容得0.5分，满分5分：
显示功能如下：室外节能泵的扬程、室外节能泵运行时间、压缩机运行模式、混合运行模式、氟泵运行模式、压缩机的启停状态、氟泵的启停状态、室内风机启停状态、室外风机启停状态、氟泵运行频率。
二、告警功能：
在满足技术规范书的基础上空调告警功能每具备一项以下内容得1分，满分4分：
告警功能如下：缺相告警、氟泵故障告警、失风告警（风压差告警）、氟泵气蚀告警。</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投标人须提供风冷型变频氟泵列间空调主要部件功能演示视频。
注：以上证明材料未提供不得分。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a:r>
                        <a:rPr lang="en-US" sz="1100">
                          <a:latin typeface="微软雅黑" panose="020B0503020204020204" pitchFamily="34" charset="-122"/>
                        </a:rPr>
                        <a:t>质保期</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质保期</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5</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根据投标人提供的质保期承诺书进行评审：
1、空调部件及整机质保期时限在满足技术规范书要求的基础上，每延保6个月加1分，不足6个月不加分，本项最高得3分。
2、压缩机（含制冷剂补充）质保期时限在满足技术规范书要求的基础上，每延保1年加1分，不足1年不加分，本项最高得2分。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投标人须提供质保期承诺书，未提供不得分。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3200" b="1">
                <a:solidFill>
                  <a:srgbClr val="C00000"/>
                </a:solidFill>
                <a:latin typeface="微软雅黑" panose="020B0503020204020204" pitchFamily="34" charset="-122"/>
              </a:rPr>
              <a:t>采购方案-评标方法</a:t>
            </a: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latin typeface="微软雅黑" panose="020B0503020204020204" pitchFamily="34" charset="-122"/>
              </a:rPr>
              <a:t>  2、技术</a:t>
            </a:r>
          </a:p>
        </p:txBody>
      </p:sp>
      <p:graphicFrame>
        <p:nvGraphicFramePr>
          <p:cNvPr id="4" name="Table 3"/>
          <p:cNvGraphicFramePr>
            <a:graphicFrameLocks noGrp="1"/>
          </p:cNvGraphicFramePr>
          <p:nvPr/>
        </p:nvGraphicFramePr>
        <p:xfrm>
          <a:off x="127000" y="1143000"/>
          <a:ext cx="11430000" cy="348996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4191000">
                  <a:extLst>
                    <a:ext uri="{9D8B030D-6E8A-4147-A177-3AD203B41FA5}">
                      <a16:colId xmlns:a16="http://schemas.microsoft.com/office/drawing/2014/main" val="20004"/>
                    </a:ext>
                  </a:extLst>
                </a:gridCol>
                <a:gridCol w="4191000">
                  <a:extLst>
                    <a:ext uri="{9D8B030D-6E8A-4147-A177-3AD203B41FA5}">
                      <a16:colId xmlns:a16="http://schemas.microsoft.com/office/drawing/2014/main" val="20005"/>
                    </a:ext>
                  </a:extLst>
                </a:gridCol>
              </a:tblGrid>
              <a:tr h="317500">
                <a:tc>
                  <a:txBody>
                    <a:bodyPr/>
                    <a:lstStyle/>
                    <a:p>
                      <a:pPr algn="ctr"/>
                      <a:r>
                        <a:rPr lang="en-US" sz="1200" b="1">
                          <a:latin typeface="微软雅黑" panose="020B0503020204020204" pitchFamily="34" charset="-122"/>
                        </a:rPr>
                        <a:t>评分项目</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a:r>
                        <a:rPr lang="en-US" sz="1100">
                          <a:latin typeface="微软雅黑" panose="020B0503020204020204" pitchFamily="34" charset="-122"/>
                        </a:rPr>
                        <a:t>售后服务方案</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售后服务方案</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5</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主观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根据投标人提供的售后服务方案进行评审，售后服务方案至少包含：售后服务计划</a:t>
                      </a:r>
                      <a:r>
                        <a:rPr lang="zh-CN" altLang="en-US" sz="1100">
                          <a:latin typeface="微软雅黑" panose="020B0503020204020204" pitchFamily="34" charset="-122"/>
                        </a:rPr>
                        <a:t>、</a:t>
                      </a:r>
                      <a:r>
                        <a:rPr lang="en-US" sz="1100">
                          <a:latin typeface="微软雅黑" panose="020B0503020204020204" pitchFamily="34" charset="-122"/>
                        </a:rPr>
                        <a:t>故障处理方案、技术培训等。
1、售后服务方案全面完整，合理性、可实施性强得4（不含）-5（含）分；
2、售后服务方案较完整，合理性、可实施性一般得2（不含）-4（含）分；
3、售后服务方案不完整，合理性、可实施性差得0（含）-2（含）分。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投标人须提供售后服务方案，未提供不得分。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a:r>
                        <a:rPr lang="en-US" sz="1100">
                          <a:latin typeface="微软雅黑" panose="020B0503020204020204" pitchFamily="34" charset="-122"/>
                        </a:rPr>
                        <a:t>供货、安装方案</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供货、安装方案</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15</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主观</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根据投标人提供的供货、安装方案进行评审，供货、安装方案至少包含组织供货计划、质量控制方案、进度控制方案、安全管理方案、人员配置方案等。
1、供货、安装方案全面完整，合理性、可实施性强得10（不含）-15（含）分；
2、供货、安装方案较完整，合理性、可实施性一般得5（不含）-10（含）分；
3、供货、安装方案不完整，合理性、可实施性差得0（含）-5（含）分。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投标人须提供供货、安装方案，未提供不得分。</a:t>
                      </a: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采购方案-特殊情况处理 </a:t>
            </a:r>
          </a:p>
        </p:txBody>
      </p:sp>
      <p:sp>
        <p:nvSpPr>
          <p:cNvPr id="3" name="内容占位符 2"/>
          <p:cNvSpPr>
            <a:spLocks noGrp="1"/>
          </p:cNvSpPr>
          <p:nvPr>
            <p:ph idx="1"/>
          </p:nvPr>
        </p:nvSpPr>
        <p:spPr>
          <a:xfrm>
            <a:off x="405765" y="908685"/>
            <a:ext cx="11525885" cy="622808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a:t>
            </a:r>
            <a:r>
              <a:rPr lang="en-US" sz="1800" b="1" dirty="0" err="1">
                <a:solidFill>
                  <a:srgbClr val="0000FF"/>
                </a:solidFill>
              </a:rPr>
              <a:t>公开招标：</a:t>
            </a:r>
            <a:r>
              <a:rPr lang="en-US" sz="1800" dirty="0" err="1">
                <a:solidFill>
                  <a:srgbClr val="000000"/>
                </a:solidFill>
              </a:rPr>
              <a:t>当报名、投标或通过初步评审的投标人数量</a:t>
            </a:r>
            <a:r>
              <a:rPr lang="en-US" sz="1800" dirty="0">
                <a:solidFill>
                  <a:srgbClr val="000000"/>
                </a:solidFill>
              </a:rPr>
              <a:t>&lt;4时，则按照如下方式进行处理：
1、重新启动新的招标流程；
2、若重新启动新的招标流程后，投标或通过初步评审的投标人数量仍&lt;4，按下表方式处理：</a:t>
            </a:r>
          </a:p>
        </p:txBody>
      </p:sp>
      <p:graphicFrame>
        <p:nvGraphicFramePr>
          <p:cNvPr id="4" name="表格 3"/>
          <p:cNvGraphicFramePr/>
          <p:nvPr>
            <p:custDataLst>
              <p:tags r:id="rId1"/>
            </p:custDataLst>
          </p:nvPr>
        </p:nvGraphicFramePr>
        <p:xfrm>
          <a:off x="1828800" y="2857500"/>
          <a:ext cx="8531860" cy="1143000"/>
        </p:xfrm>
        <a:graphic>
          <a:graphicData uri="http://schemas.openxmlformats.org/drawingml/2006/table">
            <a:tbl>
              <a:tblPr firstRow="1" bandRow="1">
                <a:tableStyleId>{5C22544A-7EE6-4342-B048-85BDC9FD1C3A}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gridCol w="2132965">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有效投标人</a:t>
                      </a:r>
                      <a:r>
                        <a:rPr kumimoji="0" lang="zh-CN"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数量</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推荐中标候选人数量</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中标人数量</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处理方式</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家</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2</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家</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2</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家</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zh-CN" altLang="en-US" sz="1400" dirty="0">
                          <a:latin typeface="微软雅黑" panose="020B0503020204020204" pitchFamily="34" charset="-122"/>
                          <a:ea typeface="微软雅黑" panose="020B0503020204020204" pitchFamily="34" charset="-122"/>
                          <a:sym typeface="+mn-ea"/>
                        </a:rPr>
                        <a:t>中标份额不变</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≤2</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家</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rPr>
                        <a:t>/</a:t>
                      </a: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lang="zh-CN" altLang="en-US" sz="1400" dirty="0">
                          <a:solidFill>
                            <a:schemeClr val="dk1"/>
                          </a:solidFill>
                          <a:latin typeface="微软雅黑" panose="020B0503020204020204" pitchFamily="34" charset="-122"/>
                          <a:ea typeface="微软雅黑" panose="020B0503020204020204" pitchFamily="34" charset="-122"/>
                          <a:sym typeface="+mn-ea"/>
                        </a:rPr>
                        <a:t>重新启动新的招标流程</a:t>
                      </a:r>
                      <a:endPar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9524" marR="9524" marT="9538" marB="0" anchor="ctr" horzOverflow="overflow">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采购方案-其他</a:t>
            </a:r>
          </a:p>
        </p:txBody>
      </p:sp>
      <p:sp>
        <p:nvSpPr>
          <p:cNvPr id="3" name="内容占位符 2"/>
          <p:cNvSpPr>
            <a:spLocks noGrp="1"/>
          </p:cNvSpPr>
          <p:nvPr>
            <p:ph idx="1"/>
          </p:nvPr>
        </p:nvSpPr>
        <p:spPr>
          <a:xfrm>
            <a:off x="405765" y="908685"/>
            <a:ext cx="11525885" cy="622808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评标委员会组成：</a:t>
            </a:r>
            <a:r>
              <a:rPr lang="en-US" sz="1800" dirty="0">
                <a:solidFill>
                  <a:srgbClr val="000000"/>
                </a:solidFill>
              </a:rPr>
              <a:t>成员人数5人。从工信部专家库内随机抽取4人，招标人代表1人。</a:t>
            </a:r>
            <a:br>
              <a:rPr lang="en-US" sz="1800" dirty="0">
                <a:solidFill>
                  <a:srgbClr val="000000"/>
                </a:solidFill>
              </a:rPr>
            </a:br>
            <a:r>
              <a:rPr lang="en-US" sz="1800" b="1" dirty="0">
                <a:solidFill>
                  <a:srgbClr val="0000FF"/>
                </a:solidFill>
              </a:rPr>
              <a:t>■  </a:t>
            </a:r>
            <a:r>
              <a:rPr lang="en-US" sz="1800" b="1" dirty="0" err="1">
                <a:solidFill>
                  <a:srgbClr val="0000FF"/>
                </a:solidFill>
              </a:rPr>
              <a:t>采购及履约过程风险控制</a:t>
            </a:r>
            <a:r>
              <a:rPr lang="en-US" sz="1800" b="1" dirty="0">
                <a:solidFill>
                  <a:srgbClr val="0000FF"/>
                </a:solidFill>
              </a:rPr>
              <a:t>：
     </a:t>
            </a:r>
            <a:r>
              <a:rPr lang="en-US" sz="1800" dirty="0">
                <a:solidFill>
                  <a:srgbClr val="000000"/>
                </a:solidFill>
              </a:rPr>
              <a:t>1、投标保证金：为保证公司合法权益，向投标人收取投标保证金50000元；通过ES系统管理保证金。
     2、履约保证金：人民币中标金额2%，</a:t>
            </a:r>
            <a:r>
              <a:rPr lang="en-US" sz="1800" dirty="0" err="1">
                <a:solidFill>
                  <a:srgbClr val="000000"/>
                </a:solidFill>
              </a:rPr>
              <a:t>个位数向下取整</a:t>
            </a:r>
            <a:r>
              <a:rPr lang="en-US" sz="1800" dirty="0">
                <a:solidFill>
                  <a:srgbClr val="000000"/>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p:nvPr/>
        </p:nvSpPr>
        <p:spPr bwMode="auto">
          <a:xfrm>
            <a:off x="190818" y="115888"/>
            <a:ext cx="72707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项目实施进度表</a:t>
            </a:r>
            <a:r>
              <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实施进度计划</a:t>
            </a:r>
          </a:p>
        </p:txBody>
      </p:sp>
      <p:sp>
        <p:nvSpPr>
          <p:cNvPr id="14339" name="矩形 1"/>
          <p:cNvSpPr>
            <a:spLocks noChangeArrowheads="1"/>
          </p:cNvSpPr>
          <p:nvPr/>
        </p:nvSpPr>
        <p:spPr bwMode="auto">
          <a:xfrm>
            <a:off x="335280" y="980440"/>
            <a:ext cx="1149413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buSzPct val="70000"/>
              <a:buFont typeface="Wingdings" panose="05000000000000000000" pitchFamily="2" charset="2"/>
              <a:buChar char="p"/>
            </a:pPr>
            <a:r>
              <a:rPr lang="zh-CN" altLang="en-US" b="1" dirty="0">
                <a:solidFill>
                  <a:srgbClr val="0000FF"/>
                </a:solidFill>
                <a:latin typeface="微软雅黑" panose="020B0503020204020204" pitchFamily="34" charset="-122"/>
                <a:ea typeface="微软雅黑" panose="020B0503020204020204" pitchFamily="34" charset="-122"/>
                <a:sym typeface="楷体_GB2312"/>
              </a:rPr>
              <a:t> 项目实施进度计划：</a:t>
            </a:r>
            <a:endParaRPr lang="en-US" altLang="zh-CN" b="1" dirty="0">
              <a:solidFill>
                <a:srgbClr val="0000FF"/>
              </a:solidFill>
              <a:latin typeface="微软雅黑" panose="020B0503020204020204" pitchFamily="34" charset="-122"/>
              <a:ea typeface="微软雅黑" panose="020B0503020204020204" pitchFamily="34" charset="-122"/>
              <a:sym typeface="楷体_GB2312"/>
            </a:endParaRPr>
          </a:p>
        </p:txBody>
      </p:sp>
      <p:graphicFrame>
        <p:nvGraphicFramePr>
          <p:cNvPr id="14340" name="Table 14339"/>
          <p:cNvGraphicFramePr>
            <a:graphicFrameLocks noGrp="1"/>
          </p:cNvGraphicFramePr>
          <p:nvPr/>
        </p:nvGraphicFramePr>
        <p:xfrm>
          <a:off x="1016000" y="2032000"/>
          <a:ext cx="9271000" cy="1849120"/>
        </p:xfrm>
        <a:graphic>
          <a:graphicData uri="http://schemas.openxmlformats.org/drawingml/2006/table">
            <a:tbl>
              <a:tblPr/>
              <a:tblGrid>
                <a:gridCol w="889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508000">
                <a:tc>
                  <a:txBody>
                    <a:bodyPr/>
                    <a:lstStyle/>
                    <a:p>
                      <a:pPr algn="ctr"/>
                      <a:r>
                        <a:rPr lang="en-US" sz="1600" b="1"/>
                        <a:t>序号</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b="1"/>
                        <a:t>工作内容</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b="1"/>
                        <a:t>计划时间</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ctr"/>
                      <a:r>
                        <a:rPr lang="en-US" sz="1600">
                          <a:latin typeface="微软雅黑" panose="020B0503020204020204" pitchFamily="34" charset="-122"/>
                        </a:rPr>
                        <a:t>1</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编制采购文件</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采购方案审批后5日</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a:r>
                        <a:rPr lang="en-US" sz="1600">
                          <a:latin typeface="微软雅黑" panose="020B0503020204020204" pitchFamily="34" charset="-122"/>
                        </a:rPr>
                        <a:t>2</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公告发布</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采购文件审批后5日</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ctr"/>
                      <a:r>
                        <a:rPr lang="en-US" sz="1600">
                          <a:latin typeface="微软雅黑" panose="020B0503020204020204" pitchFamily="34" charset="-122"/>
                        </a:rPr>
                        <a:t>3</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采购结果确认</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评审报告提交后5日</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ctr"/>
                      <a:r>
                        <a:rPr lang="en-US" sz="1600">
                          <a:latin typeface="微软雅黑" panose="020B0503020204020204" pitchFamily="34" charset="-122"/>
                        </a:rPr>
                        <a:t>4</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合同签订</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中标通知书发出30日内</a:t>
                      </a: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p:nvPr/>
        </p:nvSpPr>
        <p:spPr bwMode="auto">
          <a:xfrm>
            <a:off x="263208" y="115888"/>
            <a:ext cx="72707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采购主要风险点评估（一）</a:t>
            </a:r>
          </a:p>
        </p:txBody>
      </p:sp>
      <p:graphicFrame>
        <p:nvGraphicFramePr>
          <p:cNvPr id="5" name="表格 4"/>
          <p:cNvGraphicFramePr>
            <a:graphicFrameLocks noGrp="1"/>
          </p:cNvGraphicFramePr>
          <p:nvPr/>
        </p:nvGraphicFramePr>
        <p:xfrm>
          <a:off x="726111" y="1288814"/>
          <a:ext cx="10775315" cy="4192905"/>
        </p:xfrm>
        <a:graphic>
          <a:graphicData uri="http://schemas.openxmlformats.org/drawingml/2006/table">
            <a:tbl>
              <a:tblPr/>
              <a:tblGrid>
                <a:gridCol w="1129665">
                  <a:extLst>
                    <a:ext uri="{9D8B030D-6E8A-4147-A177-3AD203B41FA5}">
                      <a16:colId xmlns:a16="http://schemas.microsoft.com/office/drawing/2014/main" val="20000"/>
                    </a:ext>
                  </a:extLst>
                </a:gridCol>
                <a:gridCol w="2943860">
                  <a:extLst>
                    <a:ext uri="{9D8B030D-6E8A-4147-A177-3AD203B41FA5}">
                      <a16:colId xmlns:a16="http://schemas.microsoft.com/office/drawing/2014/main" val="20001"/>
                    </a:ext>
                  </a:extLst>
                </a:gridCol>
                <a:gridCol w="3544570">
                  <a:extLst>
                    <a:ext uri="{9D8B030D-6E8A-4147-A177-3AD203B41FA5}">
                      <a16:colId xmlns:a16="http://schemas.microsoft.com/office/drawing/2014/main" val="20002"/>
                    </a:ext>
                  </a:extLst>
                </a:gridCol>
                <a:gridCol w="1026160">
                  <a:extLst>
                    <a:ext uri="{9D8B030D-6E8A-4147-A177-3AD203B41FA5}">
                      <a16:colId xmlns:a16="http://schemas.microsoft.com/office/drawing/2014/main" val="20003"/>
                    </a:ext>
                  </a:extLst>
                </a:gridCol>
                <a:gridCol w="1061085">
                  <a:extLst>
                    <a:ext uri="{9D8B030D-6E8A-4147-A177-3AD203B41FA5}">
                      <a16:colId xmlns:a16="http://schemas.microsoft.com/office/drawing/2014/main" val="20004"/>
                    </a:ext>
                  </a:extLst>
                </a:gridCol>
                <a:gridCol w="1069975">
                  <a:extLst>
                    <a:ext uri="{9D8B030D-6E8A-4147-A177-3AD203B41FA5}">
                      <a16:colId xmlns:a16="http://schemas.microsoft.com/office/drawing/2014/main" val="20005"/>
                    </a:ext>
                  </a:extLst>
                </a:gridCol>
              </a:tblGrid>
              <a:tr h="215900">
                <a:tc gridSpan="6">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重大商业计划项目采购主要风险点评估表</a:t>
                      </a:r>
                    </a:p>
                  </a:txBody>
                  <a:tcPr marL="3425" marR="3425" marT="3425" marB="0" anchor="ctr" horzOverflow="overflow">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lnL w="12700" cmpd="sng">
                      <a:noFill/>
                      <a:prstDash val="solid"/>
                    </a:lnL>
                  </a:tcPr>
                </a:tc>
                <a:tc hMerge="1">
                  <a:txBody>
                    <a:bodyPr/>
                    <a:lstStyle/>
                    <a:p>
                      <a:endParaRPr lang="zh-CN"/>
                    </a:p>
                  </a:txBody>
                  <a:tcPr>
                    <a:lnL w="12700" cmpd="sng">
                      <a:noFill/>
                      <a:prstDash val="solid"/>
                    </a:lnL>
                  </a:tcPr>
                </a:tc>
                <a:tc hMerge="1">
                  <a:txBody>
                    <a:bodyPr/>
                    <a:lstStyle/>
                    <a:p>
                      <a:endParaRPr lang="zh-CN"/>
                    </a:p>
                  </a:txBody>
                  <a:tcPr>
                    <a:lnL w="12700" cmpd="sng">
                      <a:noFill/>
                      <a:prstDash val="solid"/>
                    </a:lnL>
                  </a:tcPr>
                </a:tc>
                <a:tc hMerge="1">
                  <a:txBody>
                    <a:bodyPr/>
                    <a:lstStyle/>
                    <a:p>
                      <a:endParaRPr lang="zh-CN"/>
                    </a:p>
                  </a:txBody>
                  <a:tcPr>
                    <a:lnL w="12700" cmpd="sng">
                      <a:noFill/>
                      <a:prstDash val="solid"/>
                    </a:lnL>
                  </a:tcPr>
                </a:tc>
                <a:tc hMerge="1">
                  <a:txBody>
                    <a:bodyPr/>
                    <a:lstStyle/>
                    <a:p>
                      <a:endParaRPr lang="zh-CN"/>
                    </a:p>
                  </a:txBody>
                  <a:tcPr/>
                </a:tc>
                <a:extLst>
                  <a:ext uri="{0D108BD9-81ED-4DB2-BD59-A6C34878D82A}">
                    <a16:rowId xmlns:a16="http://schemas.microsoft.com/office/drawing/2014/main" val="10000"/>
                  </a:ext>
                </a:extLst>
              </a:tr>
              <a:tr h="21590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风险类型</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主要风险点</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内容描述</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风险发生可能性</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风险影响程度</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风险评分</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7E4BC"/>
                    </a:solidFill>
                  </a:tcPr>
                </a:tc>
                <a:extLst>
                  <a:ext uri="{0D108BD9-81ED-4DB2-BD59-A6C34878D82A}">
                    <a16:rowId xmlns:a16="http://schemas.microsoft.com/office/drawing/2014/main" val="10001"/>
                  </a:ext>
                </a:extLst>
              </a:tr>
              <a:tr h="290830">
                <a:tc gridSpan="6">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lang="zh-CN" altLang="en-US" sz="1000" dirty="0">
                          <a:ln>
                            <a:noFill/>
                          </a:ln>
                          <a:solidFill>
                            <a:srgbClr val="000000"/>
                          </a:solidFill>
                          <a:effectLst/>
                          <a:latin typeface="仿宋_GB2312" pitchFamily="49" charset="-122"/>
                          <a:sym typeface="+mn-ea"/>
                        </a:rPr>
                        <a:t>程序合规性（建议权重</a:t>
                      </a:r>
                      <a:r>
                        <a:rPr lang="en-US" altLang="zh-CN" sz="1000" dirty="0">
                          <a:ln>
                            <a:noFill/>
                          </a:ln>
                          <a:solidFill>
                            <a:srgbClr val="000000"/>
                          </a:solidFill>
                          <a:effectLst/>
                          <a:latin typeface="仿宋_GB2312" pitchFamily="49" charset="-122"/>
                          <a:sym typeface="+mn-ea"/>
                        </a:rPr>
                        <a:t>40%</a:t>
                      </a:r>
                      <a:r>
                        <a:rPr lang="zh-CN" altLang="en-US" sz="1000" dirty="0">
                          <a:ln>
                            <a:noFill/>
                          </a:ln>
                          <a:solidFill>
                            <a:srgbClr val="000000"/>
                          </a:solidFill>
                          <a:effectLst/>
                          <a:latin typeface="仿宋_GB2312" pitchFamily="49" charset="-122"/>
                          <a:sym typeface="+mn-ea"/>
                        </a:rPr>
                        <a:t>）</a:t>
                      </a:r>
                      <a:endParaRPr kumimoji="0" lang="zh-CN" altLang="en-US" sz="1000" b="0" i="0" u="none" strike="noStrike" cap="none" normalizeH="0" baseline="0" dirty="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tc>
                <a:extLst>
                  <a:ext uri="{0D108BD9-81ED-4DB2-BD59-A6C34878D82A}">
                    <a16:rowId xmlns:a16="http://schemas.microsoft.com/office/drawing/2014/main" val="10002"/>
                  </a:ext>
                </a:extLst>
              </a:tr>
              <a:tr h="40513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仿宋_GB2312" pitchFamily="49" charset="-122"/>
                          <a:ea typeface="宋体" panose="02010600030101010101" pitchFamily="2" charset="-122"/>
                        </a:rPr>
                        <a:t>供应的经营资质、财务状况、业绩是否符合相关要求</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投标人资质、业绩符合本项目需求</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449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2</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zh-CN" altLang="en-US" sz="1000" b="0">
                          <a:ln>
                            <a:noFill/>
                          </a:ln>
                          <a:solidFill>
                            <a:srgbClr val="000000"/>
                          </a:solidFill>
                          <a:effectLst/>
                          <a:latin typeface="仿宋_GB2312" pitchFamily="49" charset="-122"/>
                          <a:ea typeface="宋体" panose="02010600030101010101" pitchFamily="2" charset="-122"/>
                        </a:rPr>
                        <a:t>项目方案是否能获得相关决策机构审批通过</a:t>
                      </a:r>
                      <a:endParaRPr lang="zh-CN" altLang="en-US" sz="1000" b="0" dirty="0">
                        <a:ln>
                          <a:noFill/>
                        </a:ln>
                        <a:solidFill>
                          <a:srgbClr val="000000"/>
                        </a:solidFill>
                        <a:effectLst/>
                        <a:latin typeface="仿宋_GB2312" pitchFamily="49"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采购方案是否符合相关决策流程</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337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3</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l">
                        <a:buClrTx/>
                        <a:buSzTx/>
                        <a:buFontTx/>
                        <a:buNone/>
                      </a:pPr>
                      <a:r>
                        <a:rPr lang="zh-CN" altLang="en-US" sz="1000" b="0">
                          <a:ln>
                            <a:noFill/>
                          </a:ln>
                          <a:solidFill>
                            <a:srgbClr val="000000"/>
                          </a:solidFill>
                          <a:effectLst/>
                          <a:latin typeface="仿宋_GB2312" pitchFamily="49" charset="-122"/>
                          <a:ea typeface="宋体" panose="02010600030101010101" pitchFamily="2" charset="-122"/>
                        </a:rPr>
                        <a:t>项目合作职责分工、结算规则是否清晰合理</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招标文件明确项目合作职责分工及结算规则</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80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4</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a:ln>
                            <a:noFill/>
                          </a:ln>
                          <a:solidFill>
                            <a:srgbClr val="000000"/>
                          </a:solidFill>
                          <a:effectLst/>
                          <a:latin typeface="仿宋_GB2312" pitchFamily="49" charset="-122"/>
                          <a:ea typeface="宋体" panose="02010600030101010101" pitchFamily="2" charset="-122"/>
                        </a:rPr>
                        <a:t>合作方是否与企业领导人员或相关采购人员有利益冲突</a:t>
                      </a:r>
                      <a:endParaRPr kumimoji="0" lang="zh-CN" altLang="en-US" sz="1000" b="0" i="0" u="none" strike="noStrike" cap="none" normalizeH="0" baseline="0" dirty="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采购方案决前相关领导人员签署“回避单”</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56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5</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a:ln>
                            <a:noFill/>
                          </a:ln>
                          <a:solidFill>
                            <a:srgbClr val="000000"/>
                          </a:solidFill>
                          <a:effectLst/>
                          <a:latin typeface="仿宋_GB2312" pitchFamily="49" charset="-122"/>
                          <a:ea typeface="宋体" panose="02010600030101010101" pitchFamily="2" charset="-122"/>
                        </a:rPr>
                        <a:t>设定具有限定性的唯一合作方是否存在与企业领导及项目相关人员之间有利益输送的可能性</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采购操作程序按照《招标投标法》、工信部27号令等一系列法律法规操作进行</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56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rPr>
                        <a:t>6</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a:ln>
                            <a:noFill/>
                          </a:ln>
                          <a:solidFill>
                            <a:srgbClr val="000000"/>
                          </a:solidFill>
                          <a:effectLst/>
                          <a:latin typeface="仿宋_GB2312" pitchFamily="49" charset="-122"/>
                          <a:ea typeface="宋体" panose="02010600030101010101" pitchFamily="2" charset="-122"/>
                        </a:rPr>
                        <a:t>采购方式是否符合相关法律法规及公司规章制度，是否做到应招必招和应公开必公开的要求</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本项目为公开招标</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32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rPr>
                        <a:t>7</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a:ln>
                            <a:noFill/>
                          </a:ln>
                          <a:solidFill>
                            <a:srgbClr val="000000"/>
                          </a:solidFill>
                          <a:effectLst/>
                          <a:latin typeface="仿宋_GB2312" pitchFamily="49" charset="-122"/>
                          <a:ea typeface="宋体" panose="02010600030101010101" pitchFamily="2" charset="-122"/>
                        </a:rPr>
                        <a:t>项目采购操作程序是否符合《招标投标法》、工信部27号令等一系列法律法规要求</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需检查采购方案是否存在该问题</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6680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rPr>
                        <a:t>8</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仿宋_GB2312" pitchFamily="49" charset="-122"/>
                          <a:ea typeface="宋体" panose="02010600030101010101" pitchFamily="2" charset="-122"/>
                        </a:rPr>
                        <a:t>采购方案或采购文件中的服务要求、技术规范、评分标准等是否存在不合理限制、排斥潜在投标人的情况。评标标准是否清晰合理，具有操作性</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需检查采购方案是否存在该问题</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5363" name="TextBox 15362"/>
          <p:cNvSpPr txBox="1"/>
          <p:nvPr/>
        </p:nvSpPr>
        <p:spPr>
          <a:xfrm>
            <a:off x="317500" y="762000"/>
            <a:ext cx="11430000" cy="1270000"/>
          </a:xfrm>
          <a:prstGeom prst="rect">
            <a:avLst/>
          </a:prstGeom>
        </p:spPr>
        <p:txBody>
          <a:bodyPr/>
          <a:lstStyle/>
          <a:p>
            <a:r>
              <a:rPr lang="en-US" sz="1400" b="1">
                <a:solidFill>
                  <a:srgbClr val="000000"/>
                </a:solidFill>
              </a:rPr>
              <a:t>风险总得分：6.92</a:t>
            </a:r>
          </a:p>
          <a:p>
            <a:r>
              <a:rPr lang="en-US" sz="1400" b="1">
                <a:solidFill>
                  <a:srgbClr val="000000"/>
                </a:solidFill>
              </a:rPr>
              <a:t>重大项目风险评级：低风险</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815657" y="825272"/>
          <a:ext cx="10578465" cy="5207251"/>
        </p:xfrm>
        <a:graphic>
          <a:graphicData uri="http://schemas.openxmlformats.org/drawingml/2006/table">
            <a:tbl>
              <a:tblPr/>
              <a:tblGrid>
                <a:gridCol w="1125855">
                  <a:extLst>
                    <a:ext uri="{9D8B030D-6E8A-4147-A177-3AD203B41FA5}">
                      <a16:colId xmlns:a16="http://schemas.microsoft.com/office/drawing/2014/main" val="20000"/>
                    </a:ext>
                  </a:extLst>
                </a:gridCol>
                <a:gridCol w="3002915">
                  <a:extLst>
                    <a:ext uri="{9D8B030D-6E8A-4147-A177-3AD203B41FA5}">
                      <a16:colId xmlns:a16="http://schemas.microsoft.com/office/drawing/2014/main" val="20001"/>
                    </a:ext>
                  </a:extLst>
                </a:gridCol>
                <a:gridCol w="3466465">
                  <a:extLst>
                    <a:ext uri="{9D8B030D-6E8A-4147-A177-3AD203B41FA5}">
                      <a16:colId xmlns:a16="http://schemas.microsoft.com/office/drawing/2014/main" val="20002"/>
                    </a:ext>
                  </a:extLst>
                </a:gridCol>
                <a:gridCol w="1077595">
                  <a:extLst>
                    <a:ext uri="{9D8B030D-6E8A-4147-A177-3AD203B41FA5}">
                      <a16:colId xmlns:a16="http://schemas.microsoft.com/office/drawing/2014/main" val="20003"/>
                    </a:ext>
                  </a:extLst>
                </a:gridCol>
                <a:gridCol w="854710">
                  <a:extLst>
                    <a:ext uri="{9D8B030D-6E8A-4147-A177-3AD203B41FA5}">
                      <a16:colId xmlns:a16="http://schemas.microsoft.com/office/drawing/2014/main" val="20004"/>
                    </a:ext>
                  </a:extLst>
                </a:gridCol>
                <a:gridCol w="1050925">
                  <a:extLst>
                    <a:ext uri="{9D8B030D-6E8A-4147-A177-3AD203B41FA5}">
                      <a16:colId xmlns:a16="http://schemas.microsoft.com/office/drawing/2014/main" val="20005"/>
                    </a:ext>
                  </a:extLst>
                </a:gridCol>
              </a:tblGrid>
              <a:tr h="3632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9</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评审标准是否清晰合理，主观得分比例是否过大</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需检查采购方案是否存在该问题</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4</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115">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10</a:t>
                      </a: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评审专家的抽取、管理是否法律法规要求。</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需检查采购方案是否存在该问题</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4</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0035">
                <a:tc gridSpan="5">
                  <a:txBody>
                    <a:bodyPr/>
                    <a:lstStyle/>
                    <a:p>
                      <a:pPr marL="0" marR="0" lvl="0" indent="0" algn="r"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小计：</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tc>
                <a:tc>
                  <a:txBody>
                    <a:bodyPr/>
                    <a:lstStyle/>
                    <a:p>
                      <a:r>
                        <a:rPr lang="en-US" sz="1000">
                          <a:latin typeface="宋体" panose="02010600030101010101" pitchFamily="2" charset="-122"/>
                        </a:rPr>
                        <a:t>1.6</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213995">
                <a:tc gridSpan="6">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lang="zh-CN" altLang="en-US" sz="1000" dirty="0">
                          <a:ln>
                            <a:noFill/>
                          </a:ln>
                          <a:solidFill>
                            <a:srgbClr val="000000"/>
                          </a:solidFill>
                          <a:effectLst/>
                          <a:latin typeface="宋体" panose="02010600030101010101" pitchFamily="2" charset="-122"/>
                          <a:ea typeface="宋体" panose="02010600030101010101" pitchFamily="2" charset="-122"/>
                          <a:sym typeface="+mn-ea"/>
                        </a:rPr>
                        <a:t>经济效益性（建议权重</a:t>
                      </a:r>
                      <a:r>
                        <a:rPr lang="en-US" altLang="zh-CN" sz="1000" dirty="0">
                          <a:ln>
                            <a:noFill/>
                          </a:ln>
                          <a:solidFill>
                            <a:srgbClr val="000000"/>
                          </a:solidFill>
                          <a:effectLst/>
                          <a:latin typeface="宋体" panose="02010600030101010101" pitchFamily="2" charset="-122"/>
                          <a:ea typeface="宋体" panose="02010600030101010101" pitchFamily="2" charset="-122"/>
                          <a:sym typeface="+mn-ea"/>
                        </a:rPr>
                        <a:t>40%</a:t>
                      </a:r>
                      <a:r>
                        <a:rPr lang="zh-CN" altLang="en-US" sz="1000" dirty="0">
                          <a:ln>
                            <a:noFill/>
                          </a:ln>
                          <a:solidFill>
                            <a:srgbClr val="000000"/>
                          </a:solidFill>
                          <a:effectLst/>
                          <a:latin typeface="宋体" panose="02010600030101010101" pitchFamily="2" charset="-122"/>
                          <a:ea typeface="宋体" panose="02010600030101010101" pitchFamily="2" charset="-122"/>
                          <a:sym typeface="+mn-ea"/>
                        </a:rPr>
                        <a:t>）</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hMerge="1">
                  <a:txBody>
                    <a:bodyPr/>
                    <a:lstStyle/>
                    <a:p>
                      <a:endParaRPr lang="zh-CN"/>
                    </a:p>
                  </a:txBody>
                  <a:tcPr/>
                </a:tc>
                <a:tc hMerge="1">
                  <a:txBody>
                    <a:bodyPr/>
                    <a:lstStyle/>
                    <a:p>
                      <a:endParaRPr lang="zh-CN"/>
                    </a:p>
                  </a:txBody>
                  <a:tcPr>
                    <a:lnL w="6350" cap="flat" cmpd="sng" algn="ctr">
                      <a:solidFill>
                        <a:srgbClr val="000000"/>
                      </a:solidFill>
                      <a:prstDash val="solid"/>
                      <a:round/>
                      <a:headEnd type="none" w="med" len="med"/>
                      <a:tailEnd type="none" w="med" len="med"/>
                    </a:lnL>
                  </a:tcPr>
                </a:tc>
                <a:tc hMerge="1">
                  <a:txBody>
                    <a:bodyPr/>
                    <a:lstStyle/>
                    <a:p>
                      <a:endParaRPr lang="zh-CN"/>
                    </a:p>
                  </a:txBody>
                  <a:tcPr>
                    <a:lnL w="6350" cap="flat" cmpd="sng" algn="ctr">
                      <a:solidFill>
                        <a:srgbClr val="000000"/>
                      </a:solidFill>
                      <a:prstDash val="solid"/>
                      <a:round/>
                      <a:headEnd type="none" w="med" len="med"/>
                      <a:tailEnd type="none" w="med" len="med"/>
                    </a:lnL>
                  </a:tcPr>
                </a:tc>
                <a:tc hMerge="1">
                  <a:txBody>
                    <a:bodyPr/>
                    <a:lstStyle/>
                    <a:p>
                      <a:endParaRPr lang="zh-CN"/>
                    </a:p>
                  </a:txBody>
                  <a:tcPr/>
                </a:tc>
                <a:tc hMerge="1">
                  <a:txBody>
                    <a:bodyPr/>
                    <a:lstStyle/>
                    <a:p>
                      <a:endParaRPr lang="zh-CN"/>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TlToBr>
                      <a:noFill/>
                    </a:lnTlToBr>
                    <a:lnBlToTr>
                      <a:noFill/>
                    </a:lnBlToTr>
                    <a:solidFill>
                      <a:srgbClr val="B8CCE4"/>
                    </a:solidFill>
                  </a:tcPr>
                </a:tc>
                <a:extLst>
                  <a:ext uri="{0D108BD9-81ED-4DB2-BD59-A6C34878D82A}">
                    <a16:rowId xmlns:a16="http://schemas.microsoft.com/office/drawing/2014/main" val="10003"/>
                  </a:ext>
                </a:extLst>
              </a:tr>
              <a:tr h="25654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项目实施成本超出预算的风险</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每月核算项目实际执行总成本,提前预警</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4</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40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合作伙伴的整体实力、管理水平是否符合要求</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评审标准中需对综合经济实力进行打分</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876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项目实施未达到预期效果的风险</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中采购招标,不承诺使用完预</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32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4</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服务类项目采购启动时间晚于实际服务时间致合同倒签问题</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不涉及</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527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5</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采购需求管理不善导致频繁采购的问题</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严格审核此类需求采购审核</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431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6</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供应商履约保证金真实性问题</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履约保证金收取形式为现金和保函两种方式</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4</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797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7</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恶意报价，中标价格明显低于市场价格，导致提供产品和服务质量差</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在采购中明确清单的最高限价</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4</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670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8</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营改增中税务风险</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按照国家营改增进行税额调整</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527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9</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供应商无法履约的可能性</a:t>
                      </a: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明确无法履约时的处罚指施</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04470">
                <a:tc gridSpan="5">
                  <a:txBody>
                    <a:bodyPr/>
                    <a:lstStyle/>
                    <a:p>
                      <a:pPr marL="0" marR="0" lvl="0" indent="0" algn="r"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小计：</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tc>
                <a:tc>
                  <a:txBody>
                    <a:bodyPr/>
                    <a:lstStyle/>
                    <a:p>
                      <a:r>
                        <a:rPr lang="en-US" sz="1000">
                          <a:latin typeface="宋体" panose="02010600030101010101" pitchFamily="2" charset="-122"/>
                        </a:rPr>
                        <a:t>2.22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3"/>
                  </a:ext>
                </a:extLst>
              </a:tr>
              <a:tr h="222250">
                <a:tc gridSpan="6">
                  <a:txBody>
                    <a:bodyPr/>
                    <a:lstStyle/>
                    <a:p>
                      <a:pPr marL="0" marR="0" lvl="0" indent="0" algn="l" defTabSz="914400" rtl="0" eaLnBrk="1" fontAlgn="ctr" latinLnBrk="0" hangingPunct="1">
                        <a:lnSpc>
                          <a:spcPct val="100000"/>
                        </a:lnSpc>
                        <a:spcBef>
                          <a:spcPct val="0"/>
                        </a:spcBef>
                        <a:spcAft>
                          <a:spcPct val="0"/>
                        </a:spcAft>
                        <a:buClrTx/>
                        <a:buSzTx/>
                        <a:buFontTx/>
                        <a:buNone/>
                      </a:pPr>
                      <a:r>
                        <a:rPr lang="zh-CN" altLang="en-US" sz="1000" dirty="0">
                          <a:ln>
                            <a:noFill/>
                          </a:ln>
                          <a:solidFill>
                            <a:srgbClr val="000000"/>
                          </a:solidFill>
                          <a:effectLst/>
                          <a:latin typeface="宋体" panose="02010600030101010101" pitchFamily="2" charset="-122"/>
                          <a:ea typeface="宋体" panose="02010600030101010101" pitchFamily="2" charset="-122"/>
                          <a:sym typeface="+mn-ea"/>
                        </a:rPr>
                        <a:t>社会效益性（建议权重20%）</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hMerge="1">
                  <a:txBody>
                    <a:bodyPr/>
                    <a:lstStyle/>
                    <a:p>
                      <a:endParaRPr lang="zh-CN"/>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lnL w="6350" cap="flat" cmpd="sng" algn="ctr">
                      <a:solidFill>
                        <a:srgbClr val="000000"/>
                      </a:solidFill>
                      <a:prstDash val="solid"/>
                      <a:round/>
                      <a:headEnd type="none" w="med" len="med"/>
                      <a:tailEnd type="none" w="med" len="med"/>
                    </a:lnL>
                  </a:tcPr>
                </a:tc>
                <a:tc hMerge="1">
                  <a:txBody>
                    <a:bodyPr/>
                    <a:lstStyle/>
                    <a:p>
                      <a:endParaRPr lang="zh-CN"/>
                    </a:p>
                  </a:txBody>
                  <a:tcPr>
                    <a:lnL w="6350" cap="flat" cmpd="sng" algn="ctr">
                      <a:solidFill>
                        <a:srgbClr val="000000"/>
                      </a:solidFill>
                      <a:prstDash val="solid"/>
                      <a:round/>
                      <a:headEnd type="none" w="med" len="med"/>
                      <a:tailEnd type="none" w="med" len="med"/>
                    </a:lnL>
                  </a:tcPr>
                </a:tc>
                <a:tc hMerge="1">
                  <a:txBody>
                    <a:bodyPr/>
                    <a:lstStyle/>
                    <a:p>
                      <a:endParaRPr lang="zh-CN"/>
                    </a:p>
                  </a:txBody>
                  <a:tcPr/>
                </a:tc>
                <a:tc hMerge="1">
                  <a:txBody>
                    <a:bodyPr/>
                    <a:lstStyle/>
                    <a:p>
                      <a:endParaRPr lang="zh-CN"/>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14"/>
                  </a:ext>
                </a:extLst>
              </a:tr>
              <a:tr h="31750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采购操作违规国家法规，对企业造成恶劣影响</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按照《采购实施管理办法》中明确的规定进行问责</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8765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供应商资料泄露情况</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按照《采购实施管理办法》中明确的规定进行问责</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33680">
                <a:tc gridSpan="5">
                  <a:txBody>
                    <a:bodyPr/>
                    <a:lstStyle/>
                    <a:p>
                      <a:pPr marL="0" marR="0" lvl="0" indent="0" algn="r"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小计：</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zh-CN"/>
                    </a:p>
                  </a:txBody>
                  <a:tcPr/>
                </a:tc>
                <a:tc>
                  <a:txBody>
                    <a:bodyPr/>
                    <a:lstStyle/>
                    <a:p>
                      <a:r>
                        <a:rPr lang="en-US" sz="1000">
                          <a:latin typeface="宋体" panose="02010600030101010101" pitchFamily="2" charset="-122"/>
                        </a:rPr>
                        <a:t>1</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7"/>
                  </a:ext>
                </a:extLst>
              </a:tr>
              <a:tr h="221615">
                <a:tc gridSpan="5">
                  <a:txBody>
                    <a:bodyPr/>
                    <a:lstStyle/>
                    <a:p>
                      <a:pPr marL="0" marR="0" lvl="0" indent="0" algn="r"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合计：</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lnL w="6350" cap="flat" cmpd="sng" algn="ctr">
                      <a:solidFill>
                        <a:srgbClr val="000000"/>
                      </a:solidFill>
                      <a:prstDash val="solid"/>
                      <a:round/>
                      <a:headEnd type="none" w="med" len="med"/>
                      <a:tailEnd type="none" w="med" len="med"/>
                    </a:lnL>
                  </a:tcPr>
                </a:tc>
                <a:tc hMerge="1">
                  <a:txBody>
                    <a:bodyPr/>
                    <a:lstStyle/>
                    <a:p>
                      <a:endParaRPr lang="zh-CN"/>
                    </a:p>
                  </a:txBody>
                  <a:tcPr>
                    <a:lnL w="6350" cap="flat" cmpd="sng" algn="ctr">
                      <a:solidFill>
                        <a:srgbClr val="000000"/>
                      </a:solidFill>
                      <a:prstDash val="solid"/>
                      <a:round/>
                      <a:headEnd type="none" w="med" len="med"/>
                      <a:tailEnd type="none" w="med" len="med"/>
                    </a:lnL>
                  </a:tcPr>
                </a:tc>
                <a:tc hMerge="1">
                  <a:txBody>
                    <a:bodyPr/>
                    <a:lstStyle/>
                    <a:p>
                      <a:endParaRPr lang="zh-CN"/>
                    </a:p>
                  </a:txBody>
                  <a:tcPr/>
                </a:tc>
                <a:tc>
                  <a:txBody>
                    <a:bodyPr/>
                    <a:lstStyle/>
                    <a:p>
                      <a:r>
                        <a:rPr lang="en-US" sz="1000">
                          <a:latin typeface="宋体" panose="02010600030101010101" pitchFamily="2" charset="-122"/>
                        </a:rPr>
                        <a:t>6.92</a:t>
                      </a: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8"/>
                  </a:ext>
                </a:extLst>
              </a:tr>
            </a:tbl>
          </a:graphicData>
        </a:graphic>
      </p:graphicFrame>
      <p:sp>
        <p:nvSpPr>
          <p:cNvPr id="17456" name="Rectangle 2"/>
          <p:cNvSpPr txBox="1"/>
          <p:nvPr/>
        </p:nvSpPr>
        <p:spPr bwMode="auto">
          <a:xfrm>
            <a:off x="263208" y="115888"/>
            <a:ext cx="72707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采购主要风险点评估（二）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rPr>
              <a:t>特定关系人与特定事项申报通知</a:t>
            </a:r>
          </a:p>
        </p:txBody>
      </p:sp>
      <p:sp>
        <p:nvSpPr>
          <p:cNvPr id="3" name="内容占位符 2"/>
          <p:cNvSpPr>
            <a:spLocks noGrp="1"/>
          </p:cNvSpPr>
          <p:nvPr>
            <p:ph idx="1"/>
          </p:nvPr>
        </p:nvSpPr>
        <p:spPr>
          <a:xfrm>
            <a:off x="567690" y="980440"/>
            <a:ext cx="11055985" cy="5400675"/>
          </a:xfrm>
        </p:spPr>
        <p:txBody>
          <a:bodyPr>
            <a:noAutofit/>
          </a:bodyPr>
          <a:lstStyle/>
          <a:p>
            <a:pPr>
              <a:lnSpc>
                <a:spcPct val="270000"/>
              </a:lnSpc>
            </a:pPr>
            <a:r>
              <a:rPr lang="zh-CN" altLang="en-US" sz="1800" dirty="0"/>
              <a:t>       按照</a:t>
            </a:r>
            <a:r>
              <a:rPr lang="en-US" altLang="zh-CN" sz="1800" dirty="0"/>
              <a:t>《</a:t>
            </a:r>
            <a:r>
              <a:rPr lang="zh-CN" altLang="en-US" sz="1800" dirty="0"/>
              <a:t>中国移动通信集团公司关于特定关系人与特定事项申报工作的有关规定</a:t>
            </a:r>
            <a:r>
              <a:rPr lang="en-US" altLang="zh-CN" sz="1800" dirty="0"/>
              <a:t>》</a:t>
            </a:r>
            <a:r>
              <a:rPr lang="zh-CN" altLang="en-US" sz="1800" dirty="0"/>
              <a:t>的要求，如存在以下事项，请联系会务组织者予以申报：</a:t>
            </a:r>
            <a:endParaRPr lang="en-US" altLang="zh-CN" sz="1800" dirty="0"/>
          </a:p>
          <a:p>
            <a:pPr>
              <a:lnSpc>
                <a:spcPct val="270000"/>
              </a:lnSpc>
            </a:pPr>
            <a:r>
              <a:rPr lang="zh-CN" altLang="en-US" sz="1800" dirty="0"/>
              <a:t>       </a:t>
            </a:r>
            <a:r>
              <a:rPr lang="en-US" altLang="zh-CN" sz="1800" dirty="0"/>
              <a:t>1</a:t>
            </a:r>
            <a:r>
              <a:rPr lang="zh-CN" altLang="en-US" sz="1800" dirty="0"/>
              <a:t>、本人及特定关系人（特定关系人指亲属以及其他共同利益关系人，下同），与该采购项目供应商存在利益关系。</a:t>
            </a:r>
            <a:endParaRPr lang="en-US" altLang="zh-CN" sz="1800" dirty="0"/>
          </a:p>
          <a:p>
            <a:pPr>
              <a:lnSpc>
                <a:spcPct val="270000"/>
              </a:lnSpc>
            </a:pPr>
            <a:r>
              <a:rPr lang="zh-CN" altLang="en-US" sz="1800" dirty="0"/>
              <a:t>       </a:t>
            </a:r>
            <a:r>
              <a:rPr lang="en-US" altLang="zh-CN" sz="1800" dirty="0"/>
              <a:t>2</a:t>
            </a:r>
            <a:r>
              <a:rPr lang="zh-CN" altLang="en-US" sz="1800" dirty="0"/>
              <a:t>、存在他人向本人或特定关系人要求对该采购项目或某供应商进行特别安排、照顾等请托事项。</a:t>
            </a:r>
            <a:endParaRPr lang="en-US" altLang="zh-CN" sz="1800" dirty="0"/>
          </a:p>
          <a:p>
            <a:pPr>
              <a:lnSpc>
                <a:spcPct val="270000"/>
              </a:lnSpc>
            </a:pPr>
            <a:r>
              <a:rPr lang="zh-CN" altLang="en-US" sz="1800" dirty="0"/>
              <a:t>       </a:t>
            </a:r>
            <a:r>
              <a:rPr lang="en-US" altLang="zh-CN" sz="1800" dirty="0"/>
              <a:t>3</a:t>
            </a:r>
            <a:r>
              <a:rPr lang="zh-CN" altLang="en-US" sz="1800" dirty="0"/>
              <a:t>、存在其他任何可能产生利益冲突的事项</a:t>
            </a:r>
            <a:r>
              <a:rPr lang="zh-CN" altLang="zh-CN" sz="1800" dirty="0"/>
              <a:t>。</a:t>
            </a:r>
          </a:p>
          <a:p>
            <a:pPr>
              <a:lnSpc>
                <a:spcPct val="250000"/>
              </a:lnSpc>
            </a:pP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19063" y="116205"/>
            <a:ext cx="6842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决策点</a:t>
            </a:r>
          </a:p>
        </p:txBody>
      </p:sp>
      <p:sp>
        <p:nvSpPr>
          <p:cNvPr id="17411" name="Rectangle 3"/>
          <p:cNvSpPr>
            <a:spLocks noChangeArrowheads="1"/>
          </p:cNvSpPr>
          <p:nvPr/>
        </p:nvSpPr>
        <p:spPr bwMode="auto">
          <a:xfrm>
            <a:off x="407670" y="908685"/>
            <a:ext cx="11228705" cy="36830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hangingPunct="1">
              <a:buSzPct val="70000"/>
              <a:buFont typeface="Wingdings" panose="05000000000000000000" pitchFamily="2" charset="2"/>
              <a:buChar char="p"/>
              <a:defRPr/>
            </a:pPr>
            <a:r>
              <a:rPr lang="zh-CN" altLang="en-US" b="1" dirty="0">
                <a:solidFill>
                  <a:srgbClr val="0000FF"/>
                </a:solidFill>
                <a:latin typeface="微软雅黑" panose="020B0503020204020204" pitchFamily="34" charset="-122"/>
                <a:ea typeface="微软雅黑" panose="020B0503020204020204" pitchFamily="34" charset="-122"/>
              </a:rPr>
              <a:t>决策点：</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460" name="TextBox 2"/>
          <p:cNvSpPr>
            <a:spLocks noChangeArrowheads="1"/>
          </p:cNvSpPr>
          <p:nvPr/>
        </p:nvSpPr>
        <p:spPr bwMode="auto">
          <a:xfrm>
            <a:off x="10310813" y="6608763"/>
            <a:ext cx="395287"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200" b="1">
                <a:solidFill>
                  <a:srgbClr val="9BBB59"/>
                </a:solidFill>
                <a:latin typeface="微软雅黑" panose="020B0503020204020204" pitchFamily="34" charset="-122"/>
                <a:ea typeface="微软雅黑" panose="020B0503020204020204" pitchFamily="34" charset="-122"/>
                <a:sym typeface="微软雅黑" panose="020B0503020204020204" pitchFamily="34" charset="-122"/>
              </a:rPr>
              <a:t>11</a:t>
            </a:r>
            <a:endParaRPr lang="zh-CN" altLang="en-US" sz="1200" b="1">
              <a:solidFill>
                <a:srgbClr val="9BBB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矩形 5"/>
          <p:cNvSpPr>
            <a:spLocks noChangeArrowheads="1"/>
          </p:cNvSpPr>
          <p:nvPr/>
        </p:nvSpPr>
        <p:spPr bwMode="auto">
          <a:xfrm>
            <a:off x="2952591" y="5804857"/>
            <a:ext cx="628650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7505" indent="-357505" algn="ctr" eaLnBrk="1" hangingPunct="1">
              <a:lnSpc>
                <a:spcPct val="105000"/>
              </a:lnSpc>
              <a:spcBef>
                <a:spcPct val="15000"/>
              </a:spcBef>
            </a:pPr>
            <a:r>
              <a:rPr lang="zh-CN" altLang="en-US" sz="2400" b="1" dirty="0">
                <a:solidFill>
                  <a:srgbClr val="0000FF"/>
                </a:solidFill>
                <a:latin typeface="微软雅黑" panose="020B0503020204020204" pitchFamily="34" charset="-122"/>
                <a:ea typeface="微软雅黑" panose="020B0503020204020204" pitchFamily="34" charset="-122"/>
                <a:sym typeface="+mn-ea"/>
              </a:rPr>
              <a:t>请审议！</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79425" y="1488440"/>
            <a:ext cx="11203305" cy="460375"/>
          </a:xfrm>
          <a:prstGeom prst="rect">
            <a:avLst/>
          </a:prstGeom>
          <a:noFill/>
        </p:spPr>
        <p:txBody>
          <a:bodyPr wrap="square" rtlCol="0" anchor="t">
            <a:spAutoFit/>
          </a:bodyPr>
          <a:lstStyle/>
          <a:p>
            <a:pPr eaLnBrk="1" hangingPunct="1">
              <a:lnSpc>
                <a:spcPct val="150000"/>
              </a:lnSpc>
              <a:buSzPct val="70000"/>
              <a:defRPr/>
            </a:pPr>
            <a:r>
              <a:rPr lang="en-US" altLang="zh-CN" sz="1600" dirty="0">
                <a:latin typeface="微软雅黑" panose="020B0503020204020204" pitchFamily="34" charset="-122"/>
                <a:ea typeface="微软雅黑" panose="020B0503020204020204" pitchFamily="34" charset="-122"/>
                <a:sym typeface="+mn-ea"/>
              </a:rPr>
              <a:t>是否同意本项目采购方案及采购规模
1、采购方式：公开招标；
2、组织形式：委托河北良诚招标代理有限公司代理；
3、评标办法：采用综合评估法，权重比例：价格70%，技术30%；
4、是否同意中选人确定原则；
5、是否同意合同签约模式；
6、是否同意特殊情况处理原则。</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WechatIMG1678"/>
          <p:cNvPicPr>
            <a:picLocks noChangeAspect="1"/>
          </p:cNvPicPr>
          <p:nvPr userDrawn="1"/>
        </p:nvPicPr>
        <p:blipFill>
          <a:blip r:embed="rId2"/>
          <a:stretch>
            <a:fillRect/>
          </a:stretch>
        </p:blipFill>
        <p:spPr>
          <a:xfrm>
            <a:off x="0" y="0"/>
            <a:ext cx="12192000" cy="68643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24447" y="-27305"/>
            <a:ext cx="6842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附件-投标一览表</a:t>
            </a:r>
            <a:endPar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Rectangle 3"/>
          <p:cNvSpPr>
            <a:spLocks noChangeArrowheads="1"/>
          </p:cNvSpPr>
          <p:nvPr>
            <p:custDataLst>
              <p:tags r:id="rId1"/>
            </p:custDataLst>
          </p:nvPr>
        </p:nvSpPr>
        <p:spPr bwMode="auto">
          <a:xfrm>
            <a:off x="263456" y="764793"/>
            <a:ext cx="2376388" cy="35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投标一览表</a:t>
            </a:r>
          </a:p>
        </p:txBody>
      </p:sp>
      <p:graphicFrame>
        <p:nvGraphicFramePr>
          <p:cNvPr id="10" name="表格 3"/>
          <p:cNvGraphicFramePr>
            <a:graphicFrameLocks noGrp="1"/>
          </p:cNvGraphicFramePr>
          <p:nvPr>
            <p:custDataLst>
              <p:tags r:id="rId2"/>
            </p:custDataLst>
          </p:nvPr>
        </p:nvGraphicFramePr>
        <p:xfrm>
          <a:off x="1055370" y="1542415"/>
          <a:ext cx="9974580" cy="1612900"/>
        </p:xfrm>
        <a:graphic>
          <a:graphicData uri="http://schemas.openxmlformats.org/drawingml/2006/table">
            <a:tbl>
              <a:tblPr firstRow="1" bandRow="1">
                <a:tableStyleId>{5940675A-B579-460E-94D1-54222C63F5DA}</a:tableStyleId>
              </a:tblPr>
              <a:tblGrid>
                <a:gridCol w="1797685">
                  <a:extLst>
                    <a:ext uri="{9D8B030D-6E8A-4147-A177-3AD203B41FA5}">
                      <a16:colId xmlns:a16="http://schemas.microsoft.com/office/drawing/2014/main" val="20000"/>
                    </a:ext>
                  </a:extLst>
                </a:gridCol>
                <a:gridCol w="4025900">
                  <a:extLst>
                    <a:ext uri="{9D8B030D-6E8A-4147-A177-3AD203B41FA5}">
                      <a16:colId xmlns:a16="http://schemas.microsoft.com/office/drawing/2014/main" val="20001"/>
                    </a:ext>
                  </a:extLst>
                </a:gridCol>
                <a:gridCol w="2109470">
                  <a:extLst>
                    <a:ext uri="{9D8B030D-6E8A-4147-A177-3AD203B41FA5}">
                      <a16:colId xmlns:a16="http://schemas.microsoft.com/office/drawing/2014/main" val="20002"/>
                    </a:ext>
                  </a:extLst>
                </a:gridCol>
                <a:gridCol w="2041525">
                  <a:extLst>
                    <a:ext uri="{9D8B030D-6E8A-4147-A177-3AD203B41FA5}">
                      <a16:colId xmlns:a16="http://schemas.microsoft.com/office/drawing/2014/main" val="20003"/>
                    </a:ext>
                  </a:extLst>
                </a:gridCol>
              </a:tblGrid>
              <a:tr h="785495">
                <a:tc>
                  <a:txBody>
                    <a:bodyPr/>
                    <a:lstStyle/>
                    <a:p>
                      <a:pPr algn="ctr" fontAlgn="ctr">
                        <a:lnSpc>
                          <a:spcPct val="150000"/>
                        </a:lnSpc>
                        <a:spcAft>
                          <a:spcPts val="0"/>
                        </a:spcAft>
                      </a:pPr>
                      <a:r>
                        <a:rPr lang="zh-CN" sz="1400" b="0" kern="1200" dirty="0">
                          <a:solidFill>
                            <a:schemeClr val="tx1"/>
                          </a:solidFill>
                          <a:latin typeface="微软雅黑" panose="020B0503020204020204" pitchFamily="34" charset="-122"/>
                          <a:ea typeface="微软雅黑" panose="020B0503020204020204" pitchFamily="34" charset="-122"/>
                          <a:cs typeface="Arial" panose="020B0604020202020204"/>
                        </a:rPr>
                        <a:t>序号</a:t>
                      </a:r>
                      <a:endParaRPr lang="zh-CN" sz="1400" b="0" kern="100" dirty="0">
                        <a:solidFill>
                          <a:schemeClr val="tx1"/>
                        </a:solidFill>
                        <a:latin typeface="微软雅黑" panose="020B0503020204020204" pitchFamily="34" charset="-122"/>
                        <a:ea typeface="微软雅黑" panose="020B0503020204020204" pitchFamily="34" charset="-122"/>
                      </a:endParaRPr>
                    </a:p>
                  </a:txBody>
                  <a:tcPr marL="8256" marR="8256" marT="8259" marB="0" anchor="ctr">
                    <a:lnL w="12700" cap="flat" cmpd="sng" algn="ctr">
                      <a:solidFill>
                        <a:schemeClr val="tx1"/>
                      </a:solidFill>
                      <a:prstDash val="solid"/>
                      <a:round/>
                      <a:headEnd type="none" w="med" len="med"/>
                      <a:tailEnd type="none" w="med" len="med"/>
                    </a:lnL>
                  </a:tcPr>
                </a:tc>
                <a:tc>
                  <a:txBody>
                    <a:bodyPr/>
                    <a:lstStyle/>
                    <a:p>
                      <a:pPr algn="ctr" fontAlgn="ctr">
                        <a:lnSpc>
                          <a:spcPct val="150000"/>
                        </a:lnSpc>
                        <a:spcAft>
                          <a:spcPts val="0"/>
                        </a:spcAft>
                      </a:pPr>
                      <a:r>
                        <a:rPr lang="zh-CN" altLang="en-US" sz="1400" b="0" kern="100" dirty="0">
                          <a:solidFill>
                            <a:schemeClr val="tx1"/>
                          </a:solidFill>
                          <a:latin typeface="微软雅黑" panose="020B0503020204020204" pitchFamily="34" charset="-122"/>
                          <a:ea typeface="微软雅黑" panose="020B0503020204020204" pitchFamily="34" charset="-122"/>
                        </a:rPr>
                        <a:t>项目</a:t>
                      </a:r>
                      <a:endParaRPr lang="zh-CN" sz="1400" b="0" kern="100" dirty="0">
                        <a:solidFill>
                          <a:schemeClr val="tx1"/>
                        </a:solidFill>
                        <a:latin typeface="微软雅黑" panose="020B0503020204020204" pitchFamily="34" charset="-122"/>
                        <a:ea typeface="微软雅黑" panose="020B0503020204020204" pitchFamily="34" charset="-122"/>
                      </a:endParaRPr>
                    </a:p>
                  </a:txBody>
                  <a:tcPr marL="8256" marR="8256" marT="8259"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defRPr/>
                      </a:pPr>
                      <a:r>
                        <a:rPr lang="zh-CN" altLang="en-US" sz="1400" b="0" kern="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增值税税率（</a:t>
                      </a:r>
                      <a:r>
                        <a:rPr lang="en-US" altLang="zh-CN" sz="1400" b="0" kern="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400" b="0" kern="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400" b="0" kern="100" dirty="0">
                        <a:solidFill>
                          <a:schemeClr val="tx1"/>
                        </a:solidFill>
                        <a:latin typeface="微软雅黑" panose="020B0503020204020204" pitchFamily="34" charset="-122"/>
                        <a:ea typeface="微软雅黑" panose="020B0503020204020204" pitchFamily="34" charset="-122"/>
                      </a:endParaRPr>
                    </a:p>
                  </a:txBody>
                  <a:tcPr marL="0" marR="0" marT="0" marB="0" anchor="ctr"/>
                </a:tc>
                <a:tc>
                  <a:txBody>
                    <a:bodyPr/>
                    <a:lstStyle/>
                    <a:p>
                      <a:pPr algn="ctr">
                        <a:lnSpc>
                          <a:spcPct val="150000"/>
                        </a:lnSpc>
                        <a:spcAft>
                          <a:spcPts val="0"/>
                        </a:spcAft>
                      </a:pPr>
                      <a:r>
                        <a:rPr lang="zh-CN" altLang="en-US" sz="1400" b="0" kern="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投标折扣（</a:t>
                      </a:r>
                      <a:r>
                        <a:rPr lang="en-US" altLang="zh-CN" sz="1400" b="0" kern="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1400" b="0" kern="0" dirty="0">
                          <a:solidFill>
                            <a:schemeClr val="tx1"/>
                          </a:solidFill>
                          <a:latin typeface="微软雅黑" panose="020B0503020204020204" pitchFamily="34" charset="-122"/>
                          <a:ea typeface="微软雅黑" panose="020B0503020204020204" pitchFamily="34" charset="-122"/>
                          <a:cs typeface="宋体" panose="02010600030101010101" pitchFamily="2" charset="-122"/>
                        </a:rPr>
                        <a:t>）</a:t>
                      </a:r>
                      <a:endParaRPr lang="zh-CN" sz="1400" b="0" kern="100" dirty="0">
                        <a:solidFill>
                          <a:schemeClr val="tx1"/>
                        </a:solidFill>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0"/>
                  </a:ext>
                </a:extLst>
              </a:tr>
              <a:tr h="827405">
                <a:tc>
                  <a:txBody>
                    <a:bodyPr/>
                    <a:lstStyle/>
                    <a:p>
                      <a:pPr algn="ctr" fontAlgn="ctr">
                        <a:lnSpc>
                          <a:spcPct val="150000"/>
                        </a:lnSpc>
                        <a:spcAft>
                          <a:spcPts val="0"/>
                        </a:spcAft>
                      </a:pPr>
                      <a:r>
                        <a:rPr lang="en-US" sz="1400" b="0" kern="1200" dirty="0">
                          <a:solidFill>
                            <a:schemeClr val="tx1"/>
                          </a:solidFill>
                          <a:latin typeface="微软雅黑" panose="020B0503020204020204" pitchFamily="34" charset="-122"/>
                          <a:ea typeface="微软雅黑" panose="020B0503020204020204" pitchFamily="34" charset="-122"/>
                          <a:cs typeface="Arial" panose="020B0604020202020204"/>
                        </a:rPr>
                        <a:t>1</a:t>
                      </a:r>
                      <a:endParaRPr lang="zh-CN" sz="1400" b="0" kern="100" dirty="0">
                        <a:solidFill>
                          <a:schemeClr val="tx1"/>
                        </a:solidFill>
                        <a:latin typeface="微软雅黑" panose="020B0503020204020204" pitchFamily="34" charset="-122"/>
                        <a:ea typeface="微软雅黑" panose="020B0503020204020204" pitchFamily="34" charset="-122"/>
                      </a:endParaRPr>
                    </a:p>
                  </a:txBody>
                  <a:tcPr marL="8256" marR="8256" marT="8259" marB="0" anchor="ctr">
                    <a:lnL w="12700" cap="flat" cmpd="sng" algn="ctr">
                      <a:solidFill>
                        <a:schemeClr val="tx1"/>
                      </a:solidFill>
                      <a:prstDash val="solid"/>
                      <a:round/>
                      <a:headEnd type="none" w="med" len="med"/>
                      <a:tailEnd type="none" w="med" len="med"/>
                    </a:lnL>
                  </a:tcPr>
                </a:tc>
                <a:tc>
                  <a:txBody>
                    <a:bodyPr/>
                    <a:lstStyle/>
                    <a:p>
                      <a:pPr marL="0" marR="0" algn="ctr" defTabSz="914400" rtl="0" eaLnBrk="1" fontAlgn="ctr" latinLnBrk="0" hangingPunct="1">
                        <a:lnSpc>
                          <a:spcPct val="150000"/>
                        </a:lnSpc>
                        <a:spcBef>
                          <a:spcPts val="0"/>
                        </a:spcBef>
                        <a:spcAft>
                          <a:spcPts val="0"/>
                        </a:spcAft>
                        <a:buClrTx/>
                        <a:buSzTx/>
                        <a:buFontTx/>
                        <a:buNone/>
                      </a:pPr>
                      <a:r>
                        <a:rPr lang="en-US" sz="1400">
                          <a:solidFill>
                            <a:srgbClr val="000000"/>
                          </a:solidFill>
                          <a:sym typeface="+mn-ea"/>
                        </a:rPr>
                        <a:t>陕西移动2023-2025年风冷型变频氟泵列间机房专用空调产品化采购项目</a:t>
                      </a:r>
                      <a:endParaRPr sz="1400" kern="100" dirty="0">
                        <a:latin typeface="微软雅黑" panose="020B0503020204020204" pitchFamily="34" charset="-122"/>
                        <a:ea typeface="微软雅黑" panose="020B0503020204020204" pitchFamily="34" charset="-122"/>
                        <a:sym typeface="Wingdings" panose="05000000000000000000" pitchFamily="2" charset="2"/>
                      </a:endParaRPr>
                    </a:p>
                  </a:txBody>
                  <a:tcPr marL="9526" marR="9526" marT="9529" marB="0" anchor="ctr"/>
                </a:tc>
                <a:tc>
                  <a:txBody>
                    <a:bodyPr/>
                    <a:lstStyle/>
                    <a:p>
                      <a:pPr algn="ctr" fontAlgn="ctr">
                        <a:lnSpc>
                          <a:spcPct val="150000"/>
                        </a:lnSpc>
                        <a:spcAft>
                          <a:spcPts val="0"/>
                        </a:spcAft>
                      </a:pPr>
                      <a:endParaRPr lang="en-US" sz="1400" b="0" kern="1200" dirty="0">
                        <a:solidFill>
                          <a:schemeClr val="tx1"/>
                        </a:solidFill>
                        <a:latin typeface="微软雅黑" panose="020B0503020204020204" pitchFamily="34" charset="-122"/>
                        <a:ea typeface="微软雅黑" panose="020B0503020204020204" pitchFamily="34" charset="-122"/>
                        <a:cs typeface="Arial" panose="020B0604020202020204"/>
                      </a:endParaRPr>
                    </a:p>
                  </a:txBody>
                  <a:tcPr marL="0" marR="0" marT="0" marB="0" anchor="ctr"/>
                </a:tc>
                <a:tc>
                  <a:txBody>
                    <a:bodyPr/>
                    <a:lstStyle/>
                    <a:p>
                      <a:pPr algn="ctr" fontAlgn="ctr">
                        <a:lnSpc>
                          <a:spcPct val="150000"/>
                        </a:lnSpc>
                        <a:spcAft>
                          <a:spcPts val="0"/>
                        </a:spcAft>
                      </a:pPr>
                      <a:endParaRPr lang="zh-CN" sz="1400" b="0" kern="100" dirty="0">
                        <a:solidFill>
                          <a:schemeClr val="tx1"/>
                        </a:solidFill>
                        <a:latin typeface="微软雅黑" panose="020B0503020204020204" pitchFamily="34" charset="-122"/>
                        <a:ea typeface="微软雅黑" panose="020B0503020204020204" pitchFamily="34" charset="-122"/>
                      </a:endParaRPr>
                    </a:p>
                  </a:txBody>
                  <a:tcPr marL="0" marR="0" marT="0" marB="0" anchor="ctr"/>
                </a:tc>
                <a:extLst>
                  <a:ext uri="{0D108BD9-81ED-4DB2-BD59-A6C34878D82A}">
                    <a16:rowId xmlns:a16="http://schemas.microsoft.com/office/drawing/2014/main" val="10001"/>
                  </a:ext>
                </a:extLst>
              </a:tr>
            </a:tbl>
          </a:graphicData>
        </a:graphic>
      </p:graphicFrame>
      <p:sp>
        <p:nvSpPr>
          <p:cNvPr id="3" name="文本框 2"/>
          <p:cNvSpPr txBox="1"/>
          <p:nvPr/>
        </p:nvSpPr>
        <p:spPr>
          <a:xfrm>
            <a:off x="866775" y="3306445"/>
            <a:ext cx="10163810" cy="3076575"/>
          </a:xfrm>
          <a:prstGeom prst="rect">
            <a:avLst/>
          </a:prstGeom>
          <a:noFill/>
        </p:spPr>
        <p:txBody>
          <a:bodyPr wrap="square" rtlCol="0">
            <a:noAutofit/>
          </a:bodyPr>
          <a:lstStyle/>
          <a:p>
            <a:pPr marL="0" lvl="0" indent="0">
              <a:lnSpc>
                <a:spcPct val="150000"/>
              </a:lnSpc>
              <a:spcBef>
                <a:spcPct val="0"/>
              </a:spcBef>
              <a:buFontTx/>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注：</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latinLnBrk="1">
              <a:lnSpc>
                <a:spcPct val="150000"/>
              </a:lnSpc>
              <a:spcBef>
                <a:spcPct val="0"/>
              </a:spcBef>
              <a:buFontTx/>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投标人在</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中国移动电子采购与招标投标系统中</a:t>
            </a:r>
            <a:r>
              <a:rPr 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报价时，折扣率一项填写本表中的</a:t>
            </a:r>
            <a:r>
              <a:rPr 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投标折扣</a:t>
            </a:r>
            <a:r>
              <a:rPr 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中国移动电子采购与招标投标系统中</a:t>
            </a:r>
            <a:r>
              <a:rPr 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手工录入报价时，请保留%。无论投标人报价是否有“%”，都视为按百分比进行折扣报价，默认为有“%”。</a:t>
            </a:r>
            <a:endParaRPr lang="zh-CN"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0" indent="0" latinLnBrk="1">
              <a:lnSpc>
                <a:spcPct val="150000"/>
              </a:lnSpc>
              <a:spcBef>
                <a:spcPct val="0"/>
              </a:spcBef>
              <a:buFontTx/>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本项目设置最高限价，投标折扣最高限价为100%</a:t>
            </a:r>
            <a:r>
              <a:rPr lang="zh-CN" alt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投标人的</a:t>
            </a:r>
            <a:r>
              <a:rPr 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投标折扣</a:t>
            </a:r>
            <a:r>
              <a:rPr 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高于最高限价的，其投标将被否决。</a:t>
            </a:r>
            <a:endParaRPr lang="zh-CN" sz="1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nSpc>
                <a:spcPct val="150000"/>
              </a:lnSpc>
              <a:spcBef>
                <a:spcPct val="0"/>
              </a:spcBef>
              <a:buFontTx/>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sz="14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投标折扣</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为百分比形式， 精确到整数位（如</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90%</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），对于小数点后的数字，无论大小，一律舍去，且合同价执行舍去后的折扣报价。例：</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80.1%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80%</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80.9%</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为</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80%</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a:lnSpc>
                <a:spcPct val="150000"/>
              </a:lnSpc>
              <a:spcBef>
                <a:spcPct val="0"/>
              </a:spcBef>
              <a:buFontTx/>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、在中国移动电子采购与招标投标系统中手工录入的报价信息与上述报价表对应的报价信息应保持一致。</a:t>
            </a:r>
          </a:p>
          <a:p>
            <a:pPr marL="0" lvl="0" indent="0">
              <a:lnSpc>
                <a:spcPct val="150000"/>
              </a:lnSpc>
              <a:spcBef>
                <a:spcPct val="0"/>
              </a:spcBef>
              <a:buFontTx/>
              <a:buNone/>
            </a:pPr>
            <a:endParaRPr lang="zh-CN" altLang="en-US" sz="1600" dirty="0">
              <a:latin typeface="微软雅黑" panose="020B0503020204020204" pitchFamily="34" charset="-122"/>
              <a:ea typeface="微软雅黑" panose="020B0503020204020204" pitchFamily="34" charset="-122"/>
            </a:endParaRPr>
          </a:p>
          <a:p>
            <a:endParaRPr lang="zh-CN" altLang="en-US" sz="1600"/>
          </a:p>
        </p:txBody>
      </p:sp>
      <p:graphicFrame>
        <p:nvGraphicFramePr>
          <p:cNvPr id="2" name="对象 1">
            <a:hlinkClick r:id="" action="ppaction://ole?verb=0"/>
          </p:cNvPr>
          <p:cNvGraphicFramePr>
            <a:graphicFrameLocks noChangeAspect="1"/>
          </p:cNvGraphicFramePr>
          <p:nvPr/>
        </p:nvGraphicFramePr>
        <p:xfrm>
          <a:off x="10128250" y="5373370"/>
          <a:ext cx="971550" cy="800100"/>
        </p:xfrm>
        <a:graphic>
          <a:graphicData uri="http://schemas.openxmlformats.org/presentationml/2006/ole">
            <mc:AlternateContent xmlns:mc="http://schemas.openxmlformats.org/markup-compatibility/2006">
              <mc:Choice xmlns:v="urn:schemas-microsoft-com:vml" Requires="v">
                <p:oleObj showAsIcon="1" r:id="rId4" imgW="971550" imgH="800100" progId="Excel.Sheet.12">
                  <p:embed/>
                </p:oleObj>
              </mc:Choice>
              <mc:Fallback>
                <p:oleObj showAsIcon="1" r:id="rId4" imgW="971550" imgH="800100" progId="Excel.Sheet.12">
                  <p:embed/>
                  <p:pic>
                    <p:nvPicPr>
                      <p:cNvPr id="0" name="图片 1024"/>
                      <p:cNvPicPr/>
                      <p:nvPr/>
                    </p:nvPicPr>
                    <p:blipFill>
                      <a:blip r:embed="rId5"/>
                      <a:stretch>
                        <a:fillRect/>
                      </a:stretch>
                    </p:blipFill>
                    <p:spPr>
                      <a:xfrm>
                        <a:off x="10128250" y="5373370"/>
                        <a:ext cx="971550" cy="800100"/>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项目概况</a:t>
            </a:r>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采购依据：</a:t>
            </a:r>
            <a:r>
              <a:rPr lang="en-US" sz="1800" dirty="0">
                <a:solidFill>
                  <a:srgbClr val="000000"/>
                </a:solidFill>
              </a:rPr>
              <a:t>陕西移动2023-2025年风冷型变频氟泵列间机房专用空调产品化采购项目，经需求管理部门计划部需求调查反馈，采购周期2年</a:t>
            </a:r>
            <a:r>
              <a:rPr lang="zh-CN" altLang="en-US" sz="1800" dirty="0">
                <a:solidFill>
                  <a:srgbClr val="000000"/>
                </a:solidFill>
              </a:rPr>
              <a:t>。</a:t>
            </a:r>
            <a:r>
              <a:rPr lang="en-US" sz="1800" dirty="0">
                <a:solidFill>
                  <a:srgbClr val="000000"/>
                </a:solidFill>
              </a:rPr>
              <a:t>根据计划部</a:t>
            </a:r>
            <a:r>
              <a:rPr lang="en-US" sz="1800" dirty="0">
                <a:solidFill>
                  <a:srgbClr val="000000"/>
                </a:solidFill>
                <a:sym typeface="+mn-ea"/>
              </a:rPr>
              <a:t>3000389007</a:t>
            </a:r>
            <a:r>
              <a:rPr lang="zh-CN" altLang="en-US" sz="1800" dirty="0">
                <a:solidFill>
                  <a:srgbClr val="000000"/>
                </a:solidFill>
                <a:sym typeface="+mn-ea"/>
              </a:rPr>
              <a:t>号</a:t>
            </a:r>
            <a:r>
              <a:rPr lang="en-US" sz="1800" dirty="0" err="1">
                <a:solidFill>
                  <a:srgbClr val="000000"/>
                </a:solidFill>
              </a:rPr>
              <a:t>采购申请单，供应链管理部拟启动集中采购</a:t>
            </a:r>
            <a:r>
              <a:rPr lang="en-US" sz="1800" dirty="0">
                <a:solidFill>
                  <a:srgbClr val="000000"/>
                </a:solidFill>
              </a:rPr>
              <a:t>。</a:t>
            </a:r>
            <a:br>
              <a:rPr lang="en-US" sz="1800" dirty="0">
                <a:solidFill>
                  <a:srgbClr val="000000"/>
                </a:solidFill>
              </a:rPr>
            </a:br>
            <a:r>
              <a:rPr lang="en-US" sz="1800" b="1" dirty="0">
                <a:solidFill>
                  <a:srgbClr val="0000FF"/>
                </a:solidFill>
              </a:rPr>
              <a:t>■  预算金额：</a:t>
            </a:r>
            <a:r>
              <a:rPr lang="en-US" sz="1800" dirty="0">
                <a:solidFill>
                  <a:srgbClr val="000000"/>
                </a:solidFill>
              </a:rPr>
              <a:t>本项目预算金额965万元(</a:t>
            </a:r>
            <a:r>
              <a:rPr lang="en-US" sz="1800" dirty="0" err="1">
                <a:solidFill>
                  <a:srgbClr val="000000"/>
                </a:solidFill>
              </a:rPr>
              <a:t>不含税</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采购内容：</a:t>
            </a:r>
            <a:r>
              <a:rPr lang="en-US" sz="1800" dirty="0" err="1">
                <a:solidFill>
                  <a:srgbClr val="000000"/>
                </a:solidFill>
              </a:rPr>
              <a:t>货物（含安装</a:t>
            </a:r>
            <a:r>
              <a:rPr lang="en-US" sz="1800" dirty="0">
                <a:solidFill>
                  <a:srgbClr val="000000"/>
                </a:solidFill>
              </a:rPr>
              <a:t>）。
       本次采购内容为风冷型变频氟泵列间机房专用空调，预估采购规模约148台，技术要求详见技术规范书。</a:t>
            </a:r>
          </a:p>
          <a:p>
            <a:endParaRPr lang="en-US" sz="1800" dirty="0">
              <a:solidFill>
                <a:srgbClr val="000000"/>
              </a:solidFill>
            </a:endParaRPr>
          </a:p>
          <a:p>
            <a:endParaRPr lang="en-US" sz="1800" dirty="0">
              <a:solidFill>
                <a:srgbClr val="000000"/>
              </a:solidFill>
            </a:endParaRPr>
          </a:p>
          <a:p>
            <a:br>
              <a:rPr lang="en-US" sz="1800" dirty="0">
                <a:solidFill>
                  <a:srgbClr val="000000"/>
                </a:solidFill>
              </a:rPr>
            </a:br>
            <a:r>
              <a:rPr lang="en-US" sz="1800" b="1" dirty="0">
                <a:solidFill>
                  <a:srgbClr val="0000FF"/>
                </a:solidFill>
              </a:rPr>
              <a:t>■  </a:t>
            </a:r>
            <a:r>
              <a:rPr lang="en-US" sz="1800" b="1" dirty="0" err="1">
                <a:solidFill>
                  <a:srgbClr val="0000FF"/>
                </a:solidFill>
              </a:rPr>
              <a:t>采购信息表报送：</a:t>
            </a:r>
            <a:r>
              <a:rPr lang="en-US" sz="1800" dirty="0" err="1">
                <a:solidFill>
                  <a:srgbClr val="000000"/>
                </a:solidFill>
              </a:rPr>
              <a:t>本项目不属于基础通信网络单元的重要网络产品和服务范围，不涉及关键基础信息表报送</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网络安全审查：</a:t>
            </a:r>
            <a:r>
              <a:rPr lang="en-US" sz="1800" dirty="0" err="1">
                <a:solidFill>
                  <a:srgbClr val="000000"/>
                </a:solidFill>
              </a:rPr>
              <a:t>根据公司网络安全审查机制要求，本项目不涉及网络安全审查预判工作</a:t>
            </a:r>
            <a:r>
              <a:rPr lang="en-US" sz="1800" dirty="0">
                <a:solidFill>
                  <a:srgbClr val="000000"/>
                </a:solidFill>
              </a:rPr>
              <a:t>。</a:t>
            </a:r>
          </a:p>
        </p:txBody>
      </p:sp>
      <p:graphicFrame>
        <p:nvGraphicFramePr>
          <p:cNvPr id="5" name="表格 4"/>
          <p:cNvGraphicFramePr/>
          <p:nvPr>
            <p:custDataLst>
              <p:tags r:id="rId1"/>
            </p:custDataLst>
          </p:nvPr>
        </p:nvGraphicFramePr>
        <p:xfrm>
          <a:off x="2181225" y="3262630"/>
          <a:ext cx="7877175" cy="914400"/>
        </p:xfrm>
        <a:graphic>
          <a:graphicData uri="http://schemas.openxmlformats.org/drawingml/2006/table">
            <a:tbl>
              <a:tblPr firstRow="1" bandRow="1">
                <a:tableStyleId>{5C22544A-7EE6-4342-B048-85BDC9FD1C3A}</a:tableStyleId>
              </a:tblPr>
              <a:tblGrid>
                <a:gridCol w="1388745">
                  <a:extLst>
                    <a:ext uri="{9D8B030D-6E8A-4147-A177-3AD203B41FA5}">
                      <a16:colId xmlns:a16="http://schemas.microsoft.com/office/drawing/2014/main" val="20000"/>
                    </a:ext>
                  </a:extLst>
                </a:gridCol>
                <a:gridCol w="2048510">
                  <a:extLst>
                    <a:ext uri="{9D8B030D-6E8A-4147-A177-3AD203B41FA5}">
                      <a16:colId xmlns:a16="http://schemas.microsoft.com/office/drawing/2014/main" val="20001"/>
                    </a:ext>
                  </a:extLst>
                </a:gridCol>
                <a:gridCol w="4439920">
                  <a:extLst>
                    <a:ext uri="{9D8B030D-6E8A-4147-A177-3AD203B41FA5}">
                      <a16:colId xmlns:a16="http://schemas.microsoft.com/office/drawing/2014/main" val="20002"/>
                    </a:ext>
                  </a:extLst>
                </a:gridCol>
              </a:tblGrid>
              <a:tr h="304800">
                <a:tc>
                  <a:txBody>
                    <a:bodyPr/>
                    <a:lstStyle/>
                    <a:p>
                      <a:pPr algn="ctr">
                        <a:buNone/>
                      </a:pPr>
                      <a:r>
                        <a:rPr lang="zh-CN" altLang="en-US" sz="1400">
                          <a:solidFill>
                            <a:schemeClr val="tx1"/>
                          </a:solidFill>
                          <a:latin typeface="微软雅黑" panose="020B0503020204020204" pitchFamily="34" charset="-122"/>
                          <a:ea typeface="微软雅黑" panose="020B0503020204020204" pitchFamily="34" charset="-122"/>
                        </a:rPr>
                        <a:t>序号</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400" dirty="0">
                          <a:solidFill>
                            <a:schemeClr val="tx1"/>
                          </a:solidFill>
                          <a:latin typeface="微软雅黑" panose="020B0503020204020204" pitchFamily="34" charset="-122"/>
                          <a:ea typeface="微软雅黑" panose="020B0503020204020204" pitchFamily="34" charset="-122"/>
                          <a:sym typeface="+mn-ea"/>
                        </a:rPr>
                        <a:t>空调规格（</a:t>
                      </a:r>
                      <a:r>
                        <a:rPr lang="en-US" altLang="zh-CN" sz="1400" dirty="0">
                          <a:solidFill>
                            <a:schemeClr val="tx1"/>
                          </a:solidFill>
                          <a:latin typeface="微软雅黑" panose="020B0503020204020204" pitchFamily="34" charset="-122"/>
                          <a:ea typeface="微软雅黑" panose="020B0503020204020204" pitchFamily="34" charset="-122"/>
                          <a:sym typeface="+mn-ea"/>
                        </a:rPr>
                        <a:t>KW)</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400">
                          <a:solidFill>
                            <a:schemeClr val="tx1"/>
                          </a:solidFill>
                          <a:latin typeface="微软雅黑" panose="020B0503020204020204" pitchFamily="34" charset="-122"/>
                          <a:ea typeface="微软雅黑" panose="020B0503020204020204" pitchFamily="34" charset="-122"/>
                          <a:sym typeface="+mn-ea"/>
                        </a:rPr>
                        <a:t>预估数量（台）</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304800">
                <a:tc>
                  <a:txBody>
                    <a:bodyPr/>
                    <a:lstStyle/>
                    <a:p>
                      <a:pPr algn="ctr">
                        <a:buNone/>
                      </a:pPr>
                      <a:r>
                        <a:rPr lang="en-US" altLang="zh-CN" sz="1400">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400">
                          <a:solidFill>
                            <a:schemeClr val="tx1"/>
                          </a:solidFill>
                          <a:latin typeface="微软雅黑" panose="020B0503020204020204" pitchFamily="34" charset="-122"/>
                          <a:ea typeface="微软雅黑" panose="020B0503020204020204" pitchFamily="34" charset="-122"/>
                        </a:rPr>
                        <a:t>25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20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304800">
                <a:tc>
                  <a:txBody>
                    <a:bodyPr/>
                    <a:lstStyle/>
                    <a:p>
                      <a:pPr algn="ctr">
                        <a:buNone/>
                      </a:pPr>
                      <a:r>
                        <a:rPr lang="en-US" altLang="zh-CN" sz="1400">
                          <a:solidFill>
                            <a:schemeClr val="tx1"/>
                          </a:solidFill>
                        </a:rPr>
                        <a:t>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1400">
                          <a:solidFill>
                            <a:schemeClr val="tx1"/>
                          </a:solidFill>
                          <a:latin typeface="微软雅黑" panose="020B0503020204020204" pitchFamily="34" charset="-122"/>
                          <a:ea typeface="微软雅黑" panose="020B0503020204020204" pitchFamily="34" charset="-122"/>
                        </a:rPr>
                        <a:t>40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128</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a:t>
            </a:r>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a:t>
            </a:r>
            <a:r>
              <a:rPr lang="en-US" sz="1800" b="1" dirty="0" err="1">
                <a:solidFill>
                  <a:srgbClr val="0000FF"/>
                </a:solidFill>
              </a:rPr>
              <a:t>采购方式及理由：</a:t>
            </a:r>
            <a:r>
              <a:rPr lang="en-US" sz="1800" dirty="0" err="1">
                <a:solidFill>
                  <a:srgbClr val="000000"/>
                </a:solidFill>
              </a:rPr>
              <a:t>公开招标。本项目属于法定招标范围，为加强竞争性，拟采用公开招标方式进行采购</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资格审查方式：</a:t>
            </a:r>
            <a:r>
              <a:rPr lang="en-US" sz="1800" dirty="0" err="1">
                <a:solidFill>
                  <a:srgbClr val="000000"/>
                </a:solidFill>
              </a:rPr>
              <a:t>本项目采用资格后审</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组织形式：</a:t>
            </a:r>
            <a:r>
              <a:rPr lang="en-US" sz="1800" dirty="0" err="1">
                <a:solidFill>
                  <a:srgbClr val="000000"/>
                </a:solidFill>
              </a:rPr>
              <a:t>本项目委托河北良诚招标代理有限公司代理组织采购</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操作方式：</a:t>
            </a:r>
            <a:r>
              <a:rPr lang="en-US" sz="1800" dirty="0" err="1">
                <a:solidFill>
                  <a:srgbClr val="000000"/>
                </a:solidFill>
              </a:rPr>
              <a:t>本项目采用无纸化电子采购</a:t>
            </a:r>
            <a:r>
              <a:rPr lang="en-US" sz="1800" dirty="0">
                <a:solidFill>
                  <a:srgbClr val="0000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a:t>
            </a:r>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标包、标段划分：</a:t>
            </a:r>
            <a:r>
              <a:rPr lang="en-US" sz="1800" dirty="0">
                <a:solidFill>
                  <a:srgbClr val="000000"/>
                </a:solidFill>
              </a:rPr>
              <a:t>本项目不划分标包，划分2个份额。具体份额划分如下：</a:t>
            </a:r>
          </a:p>
          <a:p>
            <a:endParaRPr lang="en-US" sz="1800" dirty="0">
              <a:solidFill>
                <a:srgbClr val="000000"/>
              </a:solidFill>
            </a:endParaRPr>
          </a:p>
          <a:p>
            <a:br>
              <a:rPr lang="en-US" sz="1800" dirty="0">
                <a:solidFill>
                  <a:srgbClr val="000000"/>
                </a:solidFill>
              </a:rPr>
            </a:br>
            <a:r>
              <a:rPr lang="en-US" sz="1800" b="1" dirty="0">
                <a:solidFill>
                  <a:srgbClr val="0000FF"/>
                </a:solidFill>
              </a:rPr>
              <a:t>■  最高限价：</a:t>
            </a:r>
            <a:r>
              <a:rPr lang="en-US" sz="1800" dirty="0">
                <a:solidFill>
                  <a:srgbClr val="000000"/>
                </a:solidFill>
              </a:rPr>
              <a:t>本项目设置最高限价，</a:t>
            </a:r>
            <a:r>
              <a:rPr lang="en-US" sz="1800" dirty="0">
                <a:solidFill>
                  <a:srgbClr val="000000"/>
                </a:solidFill>
                <a:sym typeface="+mn-ea"/>
              </a:rPr>
              <a:t>投标折扣最高限价为100%</a:t>
            </a:r>
            <a:r>
              <a:rPr lang="en-US" sz="1800" dirty="0">
                <a:solidFill>
                  <a:srgbClr val="000000"/>
                </a:solidFill>
              </a:rPr>
              <a:t>。</a:t>
            </a:r>
            <a:br>
              <a:rPr lang="en-US" sz="1800" dirty="0">
                <a:solidFill>
                  <a:srgbClr val="000000"/>
                </a:solidFill>
              </a:rPr>
            </a:br>
            <a:r>
              <a:rPr lang="en-US" sz="1800" b="1" dirty="0">
                <a:solidFill>
                  <a:srgbClr val="0000FF"/>
                </a:solidFill>
              </a:rPr>
              <a:t>■  中选人确定原则：</a:t>
            </a:r>
            <a:r>
              <a:rPr lang="en-US" sz="1800" dirty="0">
                <a:solidFill>
                  <a:srgbClr val="000000"/>
                </a:solidFill>
              </a:rPr>
              <a:t>本项目按照综合得分由高至低的顺序排序，推荐综合得分排名前2名为中标候选人，确定综合排名前2名为中标人，中标份额依次为60%、40%。</a:t>
            </a:r>
            <a:r>
              <a:rPr lang="en-US" sz="1800" dirty="0" err="1">
                <a:solidFill>
                  <a:srgbClr val="000000"/>
                </a:solidFill>
              </a:rPr>
              <a:t>如综合得分相同，则优先推荐价格低者为中标候选人；如价格相同，则优先推荐类似项目业绩累计金额高者为中标候选人</a:t>
            </a:r>
            <a:r>
              <a:rPr lang="en-US" sz="1800" dirty="0">
                <a:solidFill>
                  <a:srgbClr val="000000"/>
                </a:solidFill>
              </a:rPr>
              <a:t>。</a:t>
            </a:r>
            <a:br>
              <a:rPr lang="en-US" sz="1800" dirty="0">
                <a:solidFill>
                  <a:srgbClr val="000000"/>
                </a:solidFill>
              </a:rPr>
            </a:br>
            <a:r>
              <a:rPr lang="en-US" sz="1800" b="1" dirty="0">
                <a:solidFill>
                  <a:srgbClr val="0000FF"/>
                </a:solidFill>
              </a:rPr>
              <a:t>■  合同签约模式：</a:t>
            </a:r>
            <a:r>
              <a:rPr lang="en-US" sz="1800" dirty="0">
                <a:solidFill>
                  <a:srgbClr val="000000"/>
                </a:solidFill>
              </a:rPr>
              <a:t>本项目签订框架合同，合同金额按预算金额签订。框架合同有效期自合同签订之日起2年或合同上限金额使用完毕止或甲方（含集团一级集采）公布下一轮集中采购结果，本框架合同终止执行。以先到为准。</a:t>
            </a:r>
            <a:br>
              <a:rPr lang="en-US" sz="1800" dirty="0">
                <a:solidFill>
                  <a:srgbClr val="000000"/>
                </a:solidFill>
              </a:rPr>
            </a:br>
            <a:r>
              <a:rPr lang="en-US" sz="1800" b="1" dirty="0">
                <a:solidFill>
                  <a:srgbClr val="0000FF"/>
                </a:solidFill>
              </a:rPr>
              <a:t>■  </a:t>
            </a:r>
            <a:r>
              <a:rPr lang="en-US" sz="1800" b="1" dirty="0" err="1">
                <a:solidFill>
                  <a:srgbClr val="0000FF"/>
                </a:solidFill>
              </a:rPr>
              <a:t>业绩是否公示：</a:t>
            </a:r>
            <a:r>
              <a:rPr lang="en-US" sz="1800" dirty="0" err="1">
                <a:solidFill>
                  <a:srgbClr val="000000"/>
                </a:solidFill>
              </a:rPr>
              <a:t>本项目公示业绩</a:t>
            </a:r>
            <a:r>
              <a:rPr lang="en-US" sz="1800" dirty="0">
                <a:solidFill>
                  <a:srgbClr val="000000"/>
                </a:solidFill>
              </a:rPr>
              <a:t>。</a:t>
            </a:r>
          </a:p>
        </p:txBody>
      </p:sp>
      <p:graphicFrame>
        <p:nvGraphicFramePr>
          <p:cNvPr id="4" name="表格 3"/>
          <p:cNvGraphicFramePr/>
          <p:nvPr>
            <p:custDataLst>
              <p:tags r:id="rId1"/>
            </p:custDataLst>
          </p:nvPr>
        </p:nvGraphicFramePr>
        <p:xfrm>
          <a:off x="1033145" y="1397000"/>
          <a:ext cx="9935210" cy="914400"/>
        </p:xfrm>
        <a:graphic>
          <a:graphicData uri="http://schemas.openxmlformats.org/drawingml/2006/table">
            <a:tbl>
              <a:tblPr firstRow="1" bandRow="1">
                <a:tableStyleId>{5C22544A-7EE6-4342-B048-85BDC9FD1C3A}</a:tableStyleId>
              </a:tblPr>
              <a:tblGrid>
                <a:gridCol w="1388745">
                  <a:extLst>
                    <a:ext uri="{9D8B030D-6E8A-4147-A177-3AD203B41FA5}">
                      <a16:colId xmlns:a16="http://schemas.microsoft.com/office/drawing/2014/main" val="20000"/>
                    </a:ext>
                  </a:extLst>
                </a:gridCol>
                <a:gridCol w="2058035">
                  <a:extLst>
                    <a:ext uri="{9D8B030D-6E8A-4147-A177-3AD203B41FA5}">
                      <a16:colId xmlns:a16="http://schemas.microsoft.com/office/drawing/2014/main" val="20001"/>
                    </a:ext>
                  </a:extLst>
                </a:gridCol>
                <a:gridCol w="2048510">
                  <a:extLst>
                    <a:ext uri="{9D8B030D-6E8A-4147-A177-3AD203B41FA5}">
                      <a16:colId xmlns:a16="http://schemas.microsoft.com/office/drawing/2014/main" val="20002"/>
                    </a:ext>
                  </a:extLst>
                </a:gridCol>
                <a:gridCol w="4439920">
                  <a:extLst>
                    <a:ext uri="{9D8B030D-6E8A-4147-A177-3AD203B41FA5}">
                      <a16:colId xmlns:a16="http://schemas.microsoft.com/office/drawing/2014/main" val="20003"/>
                    </a:ext>
                  </a:extLst>
                </a:gridCol>
              </a:tblGrid>
              <a:tr h="304800">
                <a:tc>
                  <a:txBody>
                    <a:bodyPr/>
                    <a:lstStyle/>
                    <a:p>
                      <a:pPr algn="ctr">
                        <a:buNone/>
                      </a:pPr>
                      <a:r>
                        <a:rPr lang="zh-CN" altLang="en-US" sz="1400">
                          <a:solidFill>
                            <a:schemeClr val="tx1"/>
                          </a:solidFill>
                          <a:latin typeface="微软雅黑" panose="020B0503020204020204" pitchFamily="34" charset="-122"/>
                          <a:ea typeface="微软雅黑" panose="020B0503020204020204" pitchFamily="34" charset="-122"/>
                        </a:rPr>
                        <a:t>序号</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400">
                          <a:solidFill>
                            <a:schemeClr val="tx1"/>
                          </a:solidFill>
                          <a:latin typeface="微软雅黑" panose="020B0503020204020204" pitchFamily="34" charset="-122"/>
                          <a:ea typeface="微软雅黑" panose="020B0503020204020204" pitchFamily="34" charset="-122"/>
                        </a:rPr>
                        <a:t>份额</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400" dirty="0">
                          <a:solidFill>
                            <a:schemeClr val="tx1"/>
                          </a:solidFill>
                          <a:latin typeface="微软雅黑" panose="020B0503020204020204" pitchFamily="34" charset="-122"/>
                          <a:ea typeface="微软雅黑" panose="020B0503020204020204" pitchFamily="34" charset="-122"/>
                          <a:sym typeface="+mn-ea"/>
                        </a:rPr>
                        <a:t>份额比例</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400" dirty="0">
                          <a:solidFill>
                            <a:schemeClr val="tx1"/>
                          </a:solidFill>
                          <a:latin typeface="微软雅黑" panose="020B0503020204020204" pitchFamily="34" charset="-122"/>
                          <a:ea typeface="微软雅黑" panose="020B0503020204020204" pitchFamily="34" charset="-122"/>
                          <a:sym typeface="+mn-ea"/>
                        </a:rPr>
                        <a:t>不含税预算金额（万元）</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304800">
                <a:tc>
                  <a:txBody>
                    <a:bodyPr/>
                    <a:lstStyle/>
                    <a:p>
                      <a:pPr algn="ctr">
                        <a:buNone/>
                      </a:pPr>
                      <a:r>
                        <a:rPr lang="en-US" altLang="zh-CN" sz="1400">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zh-CN" sz="1400">
                          <a:solidFill>
                            <a:schemeClr val="tx1"/>
                          </a:solidFill>
                          <a:latin typeface="Arial" panose="020B0604020202020204" pitchFamily="34" charset="0"/>
                          <a:ea typeface="微软雅黑" panose="020B0503020204020204" pitchFamily="34" charset="-122"/>
                          <a:sym typeface="+mn-ea"/>
                        </a:rPr>
                        <a:t>份额一</a:t>
                      </a:r>
                      <a:endParaRPr lang="zh-CN" altLang="zh-CN" sz="1400">
                        <a:solidFill>
                          <a:schemeClr val="tx1"/>
                        </a:solidFill>
                        <a:latin typeface="Arial" panose="020B0604020202020204" pitchFamily="34" charset="0"/>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60%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579</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304800">
                <a:tc>
                  <a:txBody>
                    <a:bodyPr/>
                    <a:lstStyle/>
                    <a:p>
                      <a:pPr algn="ctr">
                        <a:buNone/>
                      </a:pPr>
                      <a:r>
                        <a:rPr lang="en-US" altLang="zh-CN" sz="1400">
                          <a:solidFill>
                            <a:schemeClr val="tx1"/>
                          </a:solidFill>
                        </a:rPr>
                        <a:t>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zh-CN" sz="1400">
                          <a:solidFill>
                            <a:schemeClr val="tx1"/>
                          </a:solidFill>
                          <a:latin typeface="Arial" panose="020B0604020202020204" pitchFamily="34" charset="0"/>
                          <a:ea typeface="微软雅黑" panose="020B0503020204020204" pitchFamily="34" charset="-122"/>
                          <a:sym typeface="+mn-ea"/>
                        </a:rPr>
                        <a:t>份额二</a:t>
                      </a:r>
                      <a:endParaRPr lang="zh-CN" altLang="zh-CN" sz="1400">
                        <a:solidFill>
                          <a:schemeClr val="tx1"/>
                        </a:solidFill>
                        <a:latin typeface="Arial" panose="020B0604020202020204" pitchFamily="34" charset="0"/>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40%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dirty="0">
                          <a:solidFill>
                            <a:schemeClr val="tx1"/>
                          </a:solidFill>
                          <a:latin typeface="微软雅黑" panose="020B0503020204020204" pitchFamily="34" charset="-122"/>
                          <a:ea typeface="微软雅黑" panose="020B0503020204020204" pitchFamily="34" charset="-122"/>
                        </a:rPr>
                        <a:t>386</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采购方案-潜在供应商资格条件</a:t>
            </a:r>
          </a:p>
        </p:txBody>
      </p:sp>
      <p:sp>
        <p:nvSpPr>
          <p:cNvPr id="3" name="内容占位符 2"/>
          <p:cNvSpPr>
            <a:spLocks noGrp="1"/>
          </p:cNvSpPr>
          <p:nvPr>
            <p:ph idx="1"/>
          </p:nvPr>
        </p:nvSpPr>
        <p:spPr>
          <a:xfrm>
            <a:off x="474980" y="908050"/>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600" b="1" dirty="0">
                <a:solidFill>
                  <a:srgbClr val="0000FF"/>
                </a:solidFill>
              </a:rPr>
              <a:t>■</a:t>
            </a:r>
            <a:r>
              <a:rPr lang="en-US" sz="1600" dirty="0" err="1">
                <a:solidFill>
                  <a:srgbClr val="000000"/>
                </a:solidFill>
              </a:rPr>
              <a:t>投标人须为在中华人民共和国境内依法注册的独立法人或其他组织，具有有效合法的营业执照或事业单位法人证书</a:t>
            </a:r>
            <a:r>
              <a:rPr lang="en-US" sz="1600" dirty="0">
                <a:solidFill>
                  <a:srgbClr val="000000"/>
                </a:solidFill>
              </a:rPr>
              <a:t>。
</a:t>
            </a:r>
            <a:r>
              <a:rPr lang="en-US" sz="1600" b="1" dirty="0">
                <a:solidFill>
                  <a:srgbClr val="0000FF"/>
                </a:solidFill>
              </a:rPr>
              <a:t>■</a:t>
            </a:r>
            <a:r>
              <a:rPr lang="en-US" sz="1600" dirty="0" err="1">
                <a:solidFill>
                  <a:srgbClr val="000000"/>
                </a:solidFill>
              </a:rPr>
              <a:t>投标人能够开具增值税专用发票</a:t>
            </a:r>
            <a:r>
              <a:rPr lang="en-US" sz="1600" dirty="0">
                <a:solidFill>
                  <a:srgbClr val="000000"/>
                </a:solidFill>
              </a:rPr>
              <a:t>(</a:t>
            </a:r>
            <a:r>
              <a:rPr lang="en-US" sz="1600" dirty="0" err="1">
                <a:solidFill>
                  <a:srgbClr val="000000"/>
                </a:solidFill>
              </a:rPr>
              <a:t>须提供相关证明材料</a:t>
            </a:r>
            <a:r>
              <a:rPr lang="en-US" sz="1600" dirty="0">
                <a:solidFill>
                  <a:srgbClr val="000000"/>
                </a:solidFill>
              </a:rPr>
              <a:t>)。
</a:t>
            </a:r>
            <a:r>
              <a:rPr lang="en-US" sz="1600" b="1" dirty="0">
                <a:solidFill>
                  <a:srgbClr val="0000FF"/>
                </a:solidFill>
              </a:rPr>
              <a:t>■</a:t>
            </a:r>
            <a:r>
              <a:rPr lang="en-US" sz="1600" b="1" dirty="0" err="1">
                <a:solidFill>
                  <a:srgbClr val="000000"/>
                </a:solidFill>
              </a:rPr>
              <a:t>投标人须提供中国合格评定国家认可委员会</a:t>
            </a:r>
            <a:r>
              <a:rPr lang="en-US" sz="1600" b="1" dirty="0">
                <a:solidFill>
                  <a:srgbClr val="000000"/>
                </a:solidFill>
              </a:rPr>
              <a:t> （</a:t>
            </a:r>
            <a:r>
              <a:rPr lang="en-US" sz="1600" b="1" dirty="0" err="1">
                <a:solidFill>
                  <a:srgbClr val="000000"/>
                </a:solidFill>
              </a:rPr>
              <a:t>CNAS机构）或中国计量认证资质机构（CMA）认证的第三方检测机构出具的风冷型变频氟泵列间机房专用空调检测报告（须为本次采购</a:t>
            </a:r>
            <a:r>
              <a:rPr lang="en-US" sz="1600" b="1" dirty="0">
                <a:solidFill>
                  <a:srgbClr val="000000"/>
                </a:solidFill>
              </a:rPr>
              <a:t> 25KW </a:t>
            </a:r>
            <a:r>
              <a:rPr lang="en-US" sz="1600" b="1" dirty="0" err="1">
                <a:solidFill>
                  <a:srgbClr val="000000"/>
                </a:solidFill>
              </a:rPr>
              <a:t>及以上制冷量空调机组中任意一种</a:t>
            </a:r>
            <a:r>
              <a:rPr lang="en-US" sz="1600" b="1" dirty="0">
                <a:solidFill>
                  <a:srgbClr val="000000"/>
                </a:solidFill>
              </a:rPr>
              <a:t>）。</a:t>
            </a:r>
            <a:r>
              <a:rPr lang="en-US" sz="1600" dirty="0">
                <a:solidFill>
                  <a:srgbClr val="000000"/>
                </a:solidFill>
              </a:rPr>
              <a:t>
</a:t>
            </a:r>
            <a:r>
              <a:rPr lang="en-US" sz="1600" b="1" dirty="0">
                <a:solidFill>
                  <a:srgbClr val="0000FF"/>
                </a:solidFill>
              </a:rPr>
              <a:t>■</a:t>
            </a:r>
            <a:r>
              <a:rPr lang="en-US" sz="1600" dirty="0">
                <a:solidFill>
                  <a:srgbClr val="000000"/>
                </a:solidFill>
              </a:rPr>
              <a:t>投标人须具有2020-07-01至投标截止日期之日止至少一个100万元及以上风冷型变频氟泵列间空调设备供货及安装类似项目业绩合同。核算业绩数量以合同为准，单项合同金额以合同总金额为准，框架合同金额以上限金额为准，无上限金额的以该框架合同相对应的采购订单（或结算单）累计金额为准。投标人须提供合同关键页扫描件（原件备查）等证明材料:
   ①</a:t>
            </a:r>
            <a:r>
              <a:rPr lang="en-US" sz="1600" dirty="0" err="1">
                <a:solidFill>
                  <a:srgbClr val="000000"/>
                </a:solidFill>
              </a:rPr>
              <a:t>合同关键页包括不限于合同封面、合同金额、合同服务内容（合同标的</a:t>
            </a:r>
            <a:r>
              <a:rPr lang="en-US" sz="1600" dirty="0">
                <a:solidFill>
                  <a:srgbClr val="000000"/>
                </a:solidFill>
              </a:rPr>
              <a:t>）、</a:t>
            </a:r>
            <a:r>
              <a:rPr lang="en-US" sz="1600" dirty="0" err="1">
                <a:solidFill>
                  <a:srgbClr val="000000"/>
                </a:solidFill>
              </a:rPr>
              <a:t>合同大签页面等；凡提供框架合同无上限金额的，必须同时提供相对应的采购订单（或结算单</a:t>
            </a:r>
            <a:r>
              <a:rPr lang="en-US" sz="1600" dirty="0">
                <a:solidFill>
                  <a:srgbClr val="000000"/>
                </a:solidFill>
              </a:rPr>
              <a:t>）；
   ②</a:t>
            </a:r>
            <a:r>
              <a:rPr lang="en-US" sz="1600" dirty="0" err="1">
                <a:solidFill>
                  <a:srgbClr val="000000"/>
                </a:solidFill>
              </a:rPr>
              <a:t>订单（或结算单）须由甲方签字或盖章，否则视为无效采购订单（或结算单</a:t>
            </a:r>
            <a:r>
              <a:rPr lang="en-US" sz="1600" dirty="0">
                <a:solidFill>
                  <a:srgbClr val="000000"/>
                </a:solidFill>
              </a:rPr>
              <a:t>） ；
   ③</a:t>
            </a:r>
            <a:r>
              <a:rPr lang="en-US" sz="1600" dirty="0" err="1">
                <a:solidFill>
                  <a:srgbClr val="000000"/>
                </a:solidFill>
              </a:rPr>
              <a:t>业绩日期认定：以合同签订日期为准，框架合同无上限金额的以有效期内采购订单（或结算单）日期为准</a:t>
            </a:r>
            <a:r>
              <a:rPr lang="en-US" sz="1600" dirty="0">
                <a:solidFill>
                  <a:srgbClr val="000000"/>
                </a:solidFill>
              </a:rPr>
              <a:t>。
</a:t>
            </a:r>
            <a:r>
              <a:rPr lang="en-US" sz="1600" b="1" dirty="0">
                <a:solidFill>
                  <a:srgbClr val="0000FF"/>
                </a:solidFill>
              </a:rPr>
              <a:t>■</a:t>
            </a:r>
            <a:r>
              <a:rPr lang="en-US" sz="1600" dirty="0">
                <a:solidFill>
                  <a:srgbClr val="000000"/>
                </a:solidFill>
              </a:rPr>
              <a:t>投标人不得存在以下情况：1) 被责令停业的；2) 财产被接管或冻结，影响正常经营的；3) 在全国企业信用信息公示系统中被列入严重违法失信企业名单；4) </a:t>
            </a:r>
            <a:r>
              <a:rPr lang="en-US" sz="1600" dirty="0" err="1">
                <a:solidFill>
                  <a:srgbClr val="000000"/>
                </a:solidFill>
              </a:rPr>
              <a:t>法定代表人或负责人</a:t>
            </a:r>
            <a:r>
              <a:rPr lang="en-US" sz="1600" dirty="0">
                <a:solidFill>
                  <a:srgbClr val="000000"/>
                </a:solidFill>
              </a:rPr>
              <a:t> </a:t>
            </a:r>
            <a:r>
              <a:rPr lang="en-US" sz="1600" dirty="0" err="1">
                <a:solidFill>
                  <a:srgbClr val="000000"/>
                </a:solidFill>
              </a:rPr>
              <a:t>被“信用中国”网站列入失信被执行人名单（已执行完毕或不再执行的除外</a:t>
            </a:r>
            <a:r>
              <a:rPr lang="en-US" sz="1600" dirty="0">
                <a:solidFill>
                  <a:srgbClr val="000000"/>
                </a:solidFill>
              </a:rPr>
              <a:t>）；5) </a:t>
            </a:r>
            <a:r>
              <a:rPr lang="en-US" sz="1600" dirty="0" err="1">
                <a:solidFill>
                  <a:srgbClr val="000000"/>
                </a:solidFill>
              </a:rPr>
              <a:t>在“信用中国”和工信部网站被相关行政监督部门暂停或取消</a:t>
            </a:r>
            <a:r>
              <a:rPr lang="zh-CN" altLang="en-US" sz="1600" dirty="0">
                <a:solidFill>
                  <a:srgbClr val="000000"/>
                </a:solidFill>
              </a:rPr>
              <a:t>投标</a:t>
            </a:r>
            <a:r>
              <a:rPr lang="en-US" sz="1600" dirty="0">
                <a:solidFill>
                  <a:srgbClr val="000000"/>
                </a:solidFill>
              </a:rPr>
              <a:t>/</a:t>
            </a:r>
            <a:r>
              <a:rPr lang="zh-CN" altLang="en-US" sz="1600" dirty="0">
                <a:solidFill>
                  <a:srgbClr val="000000"/>
                </a:solidFill>
              </a:rPr>
              <a:t>中标</a:t>
            </a:r>
            <a:r>
              <a:rPr lang="en-US" sz="1600" dirty="0" err="1">
                <a:solidFill>
                  <a:srgbClr val="000000"/>
                </a:solidFill>
              </a:rPr>
              <a:t>资格的（不受地域限制</a:t>
            </a:r>
            <a:r>
              <a:rPr lang="en-US" sz="1600" dirty="0">
                <a:solidFill>
                  <a:srgbClr val="000000"/>
                </a:solidFill>
              </a:rPr>
              <a:t>）；6) </a:t>
            </a:r>
            <a:r>
              <a:rPr lang="en-US" sz="1600" dirty="0" err="1">
                <a:solidFill>
                  <a:srgbClr val="000000"/>
                </a:solidFill>
              </a:rPr>
              <a:t>在“信用中国”和工信部网站最近三年内（至本项目</a:t>
            </a:r>
            <a:r>
              <a:rPr lang="zh-CN" altLang="en-US" sz="1600" dirty="0">
                <a:solidFill>
                  <a:srgbClr val="000000"/>
                </a:solidFill>
              </a:rPr>
              <a:t>投标</a:t>
            </a:r>
            <a:r>
              <a:rPr lang="en-US" sz="1600" dirty="0">
                <a:solidFill>
                  <a:srgbClr val="000000"/>
                </a:solidFill>
              </a:rPr>
              <a:t>截止日期前36个月内）有被相关行政监督部门判定并发布弄虚作假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采购方案-潜在供应商资格条件</a:t>
            </a:r>
          </a:p>
        </p:txBody>
      </p:sp>
      <p:sp>
        <p:nvSpPr>
          <p:cNvPr id="3" name="内容占位符 2"/>
          <p:cNvSpPr>
            <a:spLocks noGrp="1"/>
          </p:cNvSpPr>
          <p:nvPr>
            <p:ph idx="1"/>
          </p:nvPr>
        </p:nvSpPr>
        <p:spPr>
          <a:xfrm>
            <a:off x="474980" y="908050"/>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600">
                <a:solidFill>
                  <a:srgbClr val="000000"/>
                </a:solidFill>
              </a:rPr>
              <a:t>骗取中标或严重违约或重大安全及事故责任、质量问题的。
</a:t>
            </a:r>
            <a:r>
              <a:rPr lang="en-US" sz="1600" b="1">
                <a:solidFill>
                  <a:srgbClr val="0000FF"/>
                </a:solidFill>
              </a:rPr>
              <a:t>■</a:t>
            </a:r>
            <a:r>
              <a:rPr lang="en-US" sz="1600">
                <a:solidFill>
                  <a:srgbClr val="000000"/>
                </a:solidFill>
              </a:rPr>
              <a:t>投标人之间存在下列互为关联关系的情形之一的，不得同时参加本项目的</a:t>
            </a:r>
            <a:r>
              <a:rPr lang="zh-CN" altLang="en-US" sz="1600">
                <a:solidFill>
                  <a:srgbClr val="000000"/>
                </a:solidFill>
              </a:rPr>
              <a:t>投标</a:t>
            </a:r>
            <a:r>
              <a:rPr lang="en-US" sz="1600">
                <a:solidFill>
                  <a:srgbClr val="000000"/>
                </a:solidFill>
              </a:rPr>
              <a:t>：单位负责人为同一人或者存在控股、管理关系等可能影响公平性的不同单位，不得同时参加同一标包</a:t>
            </a:r>
            <a:r>
              <a:rPr lang="zh-CN" altLang="en-US" sz="1600">
                <a:solidFill>
                  <a:srgbClr val="000000"/>
                </a:solidFill>
              </a:rPr>
              <a:t>投标</a:t>
            </a:r>
            <a:r>
              <a:rPr lang="en-US" sz="1600">
                <a:solidFill>
                  <a:srgbClr val="000000"/>
                </a:solidFill>
              </a:rPr>
              <a:t>或者未划分标包的同一项目</a:t>
            </a:r>
            <a:r>
              <a:rPr lang="zh-CN" altLang="en-US" sz="1600">
                <a:solidFill>
                  <a:srgbClr val="000000"/>
                </a:solidFill>
              </a:rPr>
              <a:t>投标</a:t>
            </a:r>
            <a:r>
              <a:rPr lang="en-US" sz="1600">
                <a:solidFill>
                  <a:srgbClr val="000000"/>
                </a:solidFill>
              </a:rPr>
              <a:t>。
</a:t>
            </a:r>
            <a:r>
              <a:rPr lang="en-US" sz="1600" b="1">
                <a:solidFill>
                  <a:srgbClr val="0000FF"/>
                </a:solidFill>
              </a:rPr>
              <a:t>■</a:t>
            </a:r>
            <a:r>
              <a:rPr lang="en-US" sz="1600" b="1">
                <a:solidFill>
                  <a:srgbClr val="000000"/>
                </a:solidFill>
              </a:rPr>
              <a:t>本项目不允许代理</a:t>
            </a:r>
            <a:r>
              <a:rPr lang="zh-CN" altLang="en-US" sz="1600" b="1">
                <a:solidFill>
                  <a:srgbClr val="000000"/>
                </a:solidFill>
              </a:rPr>
              <a:t>商</a:t>
            </a:r>
            <a:r>
              <a:rPr lang="en-US" sz="1600" b="1">
                <a:solidFill>
                  <a:srgbClr val="000000"/>
                </a:solidFill>
              </a:rPr>
              <a:t>投标。</a:t>
            </a:r>
            <a:r>
              <a:rPr lang="en-US" sz="1600">
                <a:solidFill>
                  <a:srgbClr val="000000"/>
                </a:solidFill>
              </a:rPr>
              <a:t>
</a:t>
            </a:r>
            <a:r>
              <a:rPr lang="en-US" sz="1600" b="1">
                <a:solidFill>
                  <a:srgbClr val="0000FF"/>
                </a:solidFill>
              </a:rPr>
              <a:t>■</a:t>
            </a:r>
            <a:r>
              <a:rPr lang="en-US" sz="1600">
                <a:solidFill>
                  <a:srgbClr val="000000"/>
                </a:solidFill>
              </a:rPr>
              <a:t>本项目不接受联合体投标。</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a:t>
            </a:r>
            <a:r>
              <a:rPr lang="en-US">
                <a:sym typeface="+mn-ea"/>
              </a:rPr>
              <a:t>合同主要条款</a:t>
            </a:r>
            <a:endParaRPr lang="en-US"/>
          </a:p>
        </p:txBody>
      </p:sp>
      <p:graphicFrame>
        <p:nvGraphicFramePr>
          <p:cNvPr id="6" name="内容占位符 5"/>
          <p:cNvGraphicFramePr>
            <a:graphicFrameLocks noGrp="1"/>
          </p:cNvGraphicFramePr>
          <p:nvPr>
            <p:ph idx="1"/>
            <p:custDataLst>
              <p:tags r:id="rId1"/>
            </p:custDataLst>
          </p:nvPr>
        </p:nvGraphicFramePr>
        <p:xfrm>
          <a:off x="623570" y="1054100"/>
          <a:ext cx="11276330" cy="1411605"/>
        </p:xfrm>
        <a:graphic>
          <a:graphicData uri="http://schemas.openxmlformats.org/drawingml/2006/table">
            <a:tbl>
              <a:tblPr firstRow="1" bandRow="1">
                <a:tableStyleId>{5C22544A-7EE6-4342-B048-85BDC9FD1C3A}</a:tableStyleId>
              </a:tblPr>
              <a:tblGrid>
                <a:gridCol w="2058035">
                  <a:extLst>
                    <a:ext uri="{9D8B030D-6E8A-4147-A177-3AD203B41FA5}">
                      <a16:colId xmlns:a16="http://schemas.microsoft.com/office/drawing/2014/main" val="20000"/>
                    </a:ext>
                  </a:extLst>
                </a:gridCol>
                <a:gridCol w="9218295">
                  <a:extLst>
                    <a:ext uri="{9D8B030D-6E8A-4147-A177-3AD203B41FA5}">
                      <a16:colId xmlns:a16="http://schemas.microsoft.com/office/drawing/2014/main" val="20001"/>
                    </a:ext>
                  </a:extLst>
                </a:gridCol>
              </a:tblGrid>
              <a:tr h="441960">
                <a:tc>
                  <a:txBody>
                    <a:bodyPr/>
                    <a:lstStyle/>
                    <a:p>
                      <a:pPr algn="ctr">
                        <a:buNone/>
                      </a:pPr>
                      <a:r>
                        <a:rPr lang="en-US" sz="1800">
                          <a:solidFill>
                            <a:schemeClr val="tx1"/>
                          </a:solidFill>
                          <a:latin typeface="微软雅黑" panose="020B0503020204020204" pitchFamily="34" charset="-122"/>
                          <a:ea typeface="微软雅黑" panose="020B0503020204020204" pitchFamily="34" charset="-122"/>
                          <a:sym typeface="+mn-ea"/>
                        </a:rPr>
                        <a:t>关键点</a:t>
                      </a:r>
                      <a:endParaRPr lang="en-US" altLang="en-US" sz="1800">
                        <a:solidFill>
                          <a:schemeClr val="tx1"/>
                        </a:solidFill>
                        <a:latin typeface="微软雅黑" panose="020B0503020204020204" pitchFamily="34" charset="-122"/>
                        <a:ea typeface="微软雅黑" panose="020B0503020204020204" pitchFamily="34" charset="-122"/>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lgn="ctr">
                        <a:buNone/>
                      </a:pPr>
                      <a:r>
                        <a:rPr lang="en-US" sz="1800">
                          <a:solidFill>
                            <a:schemeClr val="tx1"/>
                          </a:solidFill>
                          <a:latin typeface="微软雅黑" panose="020B0503020204020204" pitchFamily="34" charset="-122"/>
                          <a:ea typeface="微软雅黑" panose="020B0503020204020204" pitchFamily="34" charset="-122"/>
                          <a:sym typeface="+mn-ea"/>
                        </a:rPr>
                        <a:t>关键内容</a:t>
                      </a:r>
                      <a:endParaRPr lang="en-US" altLang="en-US" sz="1800">
                        <a:solidFill>
                          <a:schemeClr val="tx1"/>
                        </a:solidFill>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518160">
                <a:tc>
                  <a:txBody>
                    <a:bodyPr/>
                    <a:lstStyle/>
                    <a:p>
                      <a:pPr algn="ctr">
                        <a:buNone/>
                      </a:pPr>
                      <a:r>
                        <a:rPr lang="zh-CN" altLang="en-US" sz="1400" dirty="0">
                          <a:solidFill>
                            <a:schemeClr val="tx1"/>
                          </a:solidFill>
                          <a:latin typeface="微软雅黑" panose="020B0503020204020204" pitchFamily="34" charset="-122"/>
                          <a:ea typeface="微软雅黑" panose="020B0503020204020204" pitchFamily="34" charset="-122"/>
                          <a:sym typeface="+mn-ea"/>
                        </a:rPr>
                        <a:t>交付期</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lgn="l">
                        <a:buNone/>
                      </a:pPr>
                      <a:r>
                        <a:rPr lang="zh-CN" altLang="en-US" sz="1400" dirty="0">
                          <a:solidFill>
                            <a:schemeClr val="tx1"/>
                          </a:solidFill>
                          <a:latin typeface="微软雅黑" panose="020B0503020204020204" pitchFamily="34" charset="-122"/>
                          <a:ea typeface="微软雅黑" panose="020B0503020204020204" pitchFamily="34" charset="-122"/>
                          <a:sym typeface="+mn-ea"/>
                        </a:rPr>
                        <a:t>接到订单之日起，</a:t>
                      </a:r>
                      <a:r>
                        <a:rPr lang="en-US" altLang="zh-CN" sz="1400" dirty="0">
                          <a:solidFill>
                            <a:schemeClr val="tx1"/>
                          </a:solidFill>
                          <a:latin typeface="微软雅黑" panose="020B0503020204020204" pitchFamily="34" charset="-122"/>
                          <a:ea typeface="微软雅黑" panose="020B0503020204020204" pitchFamily="34" charset="-122"/>
                          <a:sym typeface="+mn-ea"/>
                        </a:rPr>
                        <a:t>3</a:t>
                      </a:r>
                      <a:r>
                        <a:rPr lang="zh-CN" altLang="en-US" sz="1400" dirty="0">
                          <a:solidFill>
                            <a:schemeClr val="tx1"/>
                          </a:solidFill>
                          <a:latin typeface="微软雅黑" panose="020B0503020204020204" pitchFamily="34" charset="-122"/>
                          <a:ea typeface="微软雅黑" panose="020B0503020204020204" pitchFamily="34" charset="-122"/>
                          <a:sym typeface="+mn-ea"/>
                        </a:rPr>
                        <a:t>0 个自然日内完成设备供货，配送货物至移动公司指定收货地点。在设备到货后，</a:t>
                      </a:r>
                      <a:r>
                        <a:rPr lang="en-US" altLang="zh-CN" sz="1400" dirty="0">
                          <a:solidFill>
                            <a:schemeClr val="tx1"/>
                          </a:solidFill>
                          <a:latin typeface="微软雅黑" panose="020B0503020204020204" pitchFamily="34" charset="-122"/>
                          <a:ea typeface="微软雅黑" panose="020B0503020204020204" pitchFamily="34" charset="-122"/>
                          <a:sym typeface="+mn-ea"/>
                        </a:rPr>
                        <a:t>3</a:t>
                      </a:r>
                      <a:r>
                        <a:rPr lang="zh-CN" altLang="en-US" sz="1400" dirty="0">
                          <a:solidFill>
                            <a:schemeClr val="tx1"/>
                          </a:solidFill>
                          <a:latin typeface="微软雅黑" panose="020B0503020204020204" pitchFamily="34" charset="-122"/>
                          <a:ea typeface="微软雅黑" panose="020B0503020204020204" pitchFamily="34" charset="-122"/>
                          <a:sym typeface="+mn-ea"/>
                        </a:rPr>
                        <a:t>0 个自然日内完成空调安装、调测及入网。</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451485">
                <a:tc>
                  <a:txBody>
                    <a:bodyPr/>
                    <a:lstStyle/>
                    <a:p>
                      <a:pPr algn="ctr">
                        <a:buNone/>
                      </a:pPr>
                      <a:r>
                        <a:rPr lang="en-US" altLang="en-US" sz="1400" dirty="0">
                          <a:solidFill>
                            <a:schemeClr val="tx1"/>
                          </a:solidFill>
                          <a:latin typeface="微软雅黑" panose="020B0503020204020204" pitchFamily="34" charset="-122"/>
                          <a:ea typeface="微软雅黑" panose="020B0503020204020204" pitchFamily="34" charset="-122"/>
                          <a:sym typeface="+mn-ea"/>
                        </a:rPr>
                        <a:t>质保期</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lgn="l">
                        <a:buNone/>
                      </a:pPr>
                      <a:r>
                        <a:rPr lang="zh-CN" altLang="en-US" sz="1400" dirty="0">
                          <a:solidFill>
                            <a:schemeClr val="tx1"/>
                          </a:solidFill>
                          <a:latin typeface="微软雅黑" panose="020B0503020204020204" pitchFamily="34" charset="-122"/>
                          <a:ea typeface="微软雅黑" panose="020B0503020204020204" pitchFamily="34" charset="-122"/>
                          <a:sym typeface="+mn-ea"/>
                        </a:rPr>
                        <a:t>自终验合格证书签署之日起，空调部件及整机保修 </a:t>
                      </a:r>
                      <a:r>
                        <a:rPr lang="en-US" altLang="zh-CN" sz="1400" dirty="0">
                          <a:solidFill>
                            <a:schemeClr val="tx1"/>
                          </a:solidFill>
                          <a:latin typeface="微软雅黑" panose="020B0503020204020204" pitchFamily="34" charset="-122"/>
                          <a:ea typeface="微软雅黑" panose="020B0503020204020204" pitchFamily="34" charset="-122"/>
                          <a:sym typeface="+mn-ea"/>
                        </a:rPr>
                        <a:t>3</a:t>
                      </a:r>
                      <a:r>
                        <a:rPr lang="zh-CN" altLang="en-US" sz="1400" dirty="0">
                          <a:solidFill>
                            <a:schemeClr val="tx1"/>
                          </a:solidFill>
                          <a:latin typeface="微软雅黑" panose="020B0503020204020204" pitchFamily="34" charset="-122"/>
                          <a:ea typeface="微软雅黑" panose="020B0503020204020204" pitchFamily="34" charset="-122"/>
                          <a:sym typeface="+mn-ea"/>
                        </a:rPr>
                        <a:t> 年，压缩机保修（含制冷剂补充）5 年。</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2800" b="1">
                <a:solidFill>
                  <a:srgbClr val="C00000"/>
                </a:solidFill>
                <a:latin typeface="微软雅黑" panose="020B0503020204020204" pitchFamily="34" charset="-122"/>
              </a:rPr>
              <a:t>采购方案-评标方法</a:t>
            </a:r>
            <a:br>
              <a:rPr lang="en-US" sz="2800" b="1">
                <a:solidFill>
                  <a:srgbClr val="C00000"/>
                </a:solidFill>
                <a:latin typeface="微软雅黑" panose="020B0503020204020204" pitchFamily="34" charset="-122"/>
              </a:rPr>
            </a:br>
            <a:endParaRPr lang="en-US" sz="2800" b="1">
              <a:solidFill>
                <a:srgbClr val="C00000"/>
              </a:solidFill>
              <a:latin typeface="微软雅黑" panose="020B0503020204020204" pitchFamily="34" charset="-122"/>
            </a:endParaRPr>
          </a:p>
        </p:txBody>
      </p:sp>
      <p:sp>
        <p:nvSpPr>
          <p:cNvPr id="3" name="TextBox 2"/>
          <p:cNvSpPr txBox="1"/>
          <p:nvPr/>
        </p:nvSpPr>
        <p:spPr>
          <a:xfrm>
            <a:off x="317500" y="825500"/>
            <a:ext cx="11430000" cy="1270000"/>
          </a:xfrm>
          <a:prstGeom prst="rect">
            <a:avLst/>
          </a:prstGeom>
        </p:spPr>
        <p:txBody>
          <a:bodyPr/>
          <a:lstStyle/>
          <a:p>
            <a:r>
              <a:rPr lang="en-US" sz="1800" b="1">
                <a:solidFill>
                  <a:srgbClr val="0000FF"/>
                </a:solidFill>
              </a:rPr>
              <a:t>■  评审办法：</a:t>
            </a:r>
            <a:r>
              <a:rPr lang="en-US" sz="1800">
                <a:solidFill>
                  <a:srgbClr val="000000"/>
                </a:solidFill>
              </a:rPr>
              <a:t>本项目采用综合评估法，价格70%，技术30%，价格技术各100分。综合评审得分=价格得分*70%+技术得分*30%，具体评审办法为：价格详见附录价格，技术详见附录技术。</a:t>
            </a:r>
          </a:p>
        </p:txBody>
      </p:sp>
      <p:sp>
        <p:nvSpPr>
          <p:cNvPr id="4" name="TextBox 3"/>
          <p:cNvSpPr txBox="1"/>
          <p:nvPr/>
        </p:nvSpPr>
        <p:spPr>
          <a:xfrm>
            <a:off x="317500" y="1714500"/>
            <a:ext cx="11430000" cy="1270000"/>
          </a:xfrm>
          <a:prstGeom prst="rect">
            <a:avLst/>
          </a:prstGeom>
        </p:spPr>
        <p:txBody>
          <a:bodyPr/>
          <a:lstStyle/>
          <a:p>
            <a:r>
              <a:rPr lang="en-US" sz="1800">
                <a:solidFill>
                  <a:srgbClr val="000000"/>
                </a:solidFill>
              </a:rPr>
              <a:t>  1、价格</a:t>
            </a:r>
          </a:p>
        </p:txBody>
      </p:sp>
      <p:graphicFrame>
        <p:nvGraphicFramePr>
          <p:cNvPr id="5" name="Table 4"/>
          <p:cNvGraphicFramePr>
            <a:graphicFrameLocks noGrp="1"/>
          </p:cNvGraphicFramePr>
          <p:nvPr>
            <p:custDataLst>
              <p:tags r:id="rId1"/>
            </p:custDataLst>
          </p:nvPr>
        </p:nvGraphicFramePr>
        <p:xfrm>
          <a:off x="317500" y="2032000"/>
          <a:ext cx="11430000" cy="4335780"/>
        </p:xfrm>
        <a:graphic>
          <a:graphicData uri="http://schemas.openxmlformats.org/drawingml/2006/table">
            <a:tbl>
              <a:tblPr/>
              <a:tblGrid>
                <a:gridCol w="3175000">
                  <a:extLst>
                    <a:ext uri="{9D8B030D-6E8A-4147-A177-3AD203B41FA5}">
                      <a16:colId xmlns:a16="http://schemas.microsoft.com/office/drawing/2014/main" val="20000"/>
                    </a:ext>
                  </a:extLst>
                </a:gridCol>
                <a:gridCol w="8255000">
                  <a:extLst>
                    <a:ext uri="{9D8B030D-6E8A-4147-A177-3AD203B41FA5}">
                      <a16:colId xmlns:a16="http://schemas.microsoft.com/office/drawing/2014/main" val="20001"/>
                    </a:ext>
                  </a:extLst>
                </a:gridCol>
              </a:tblGrid>
              <a:tr h="317500">
                <a:tc>
                  <a:txBody>
                    <a:bodyPr/>
                    <a:lstStyle/>
                    <a:p>
                      <a:pPr algn="ctr"/>
                      <a:r>
                        <a:rPr lang="en-US" sz="1200"/>
                        <a:t>价格评标办法</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t>中间价法</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lvl="0" algn="ctr" eaLnBrk="1" hangingPunct="1">
                        <a:buNone/>
                      </a:pPr>
                      <a:r>
                        <a:rPr lang="en-US" sz="1200"/>
                        <a:t>评标价</a:t>
                      </a:r>
                    </a:p>
                  </a:txBody>
                  <a:tcPr marT="45723" marB="457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lvl="0" algn="ctr" eaLnBrk="1" hangingPunct="1">
                        <a:buNone/>
                      </a:pPr>
                      <a:r>
                        <a:rPr lang="en-US" sz="1200"/>
                        <a:t>经评标合格的投标报价中，以投标人的投标折扣作为评标价。</a:t>
                      </a:r>
                    </a:p>
                  </a:txBody>
                  <a:tcPr marT="45723" marB="457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ctr"/>
                      <a:r>
                        <a:rPr lang="en-US" sz="1200"/>
                        <a:t>基础评标价组</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t>首先当有效投标人数量＜7家，取全部有效投标人评标价作为基础报价组；
有效投标人数量≥7家，将所有有效投标人评标价中去掉最高的一个和最低的一个，剩余投标人评标价作为基础报价组；
其次，
（1）如基础报价组中存在投标人评标价高出或低出基础报价组投标人评标价算术平均值的20%以上（含20%），则从原有的基础报价组中去掉此投标人评标价，形成新的基础报价组，并称该基础报价组为“最终基础评标价组”；
（2）如基础报价组中不存在投标人评标价高出或低出基础报价组投标人评标价算术平均值的20%以上（含20%），则称该基础报价组为“最终基础评标价组”；
（3）如基础报价组中所有投标人评标价均高出或低出基础报价组投标人评标价算术平均值的20%以上（含20%），则均不做剔除，称该基础报价组为“最终基础评标价组”。</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ctr"/>
                      <a:r>
                        <a:rPr lang="en-US" sz="1200"/>
                        <a:t>K值</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t>K值为开标现场随机抽取，抽取范围为（90%，91%，92%，93%，94%，95%）</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ctr"/>
                      <a:r>
                        <a:rPr lang="en-US" sz="1200"/>
                        <a:t>评标基准价</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t>评标基准价=“最终基础评标价组”的算术平均值×K
评标基准价计算小数点后保留2位，小数点后第三位“四舍五入”</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ctr"/>
                      <a:r>
                        <a:rPr lang="en-US" sz="1200"/>
                        <a:t>评标价得分计算方法</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t>评分原则：
通过计算各投标人评标价和评标基准价的偏离量来评分：
①当投标人评标价≥评标基准价时，价格得分=100-（评标价-评标基准价）/评标基准价×100×1；
②当投标人评标价＜评标基准价时，价格得分=100-（评标基准价-评标价）/评标基准价×100×0.5。
当价格得分＜0时，按0分处理。
评分计算小数点后保留2位，小数点后第三位“四舍五入”。</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BjMTNiNjY0YjVhNWYzNmIwMzhmZTZlYjIwODExZmU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ec44f942-9901-464a-bcda-fdfee12b10cb}"/>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1411a7c6-9fc9-4159-b99f-ce531cff3472}"/>
  <p:tag name="KSO_WM_BEAUTIFY_FLAG" val=""/>
  <p:tag name="TABLE_ENDDRAG_ORIGIN_RECT" val="785*127"/>
  <p:tag name="TABLE_ENDDRAG_RECT" val="66*121*785*127"/>
</p:tagLst>
</file>

<file path=ppt/tags/tag2.xml><?xml version="1.0" encoding="utf-8"?>
<p:tagLst xmlns:a="http://schemas.openxmlformats.org/drawingml/2006/main" xmlns:r="http://schemas.openxmlformats.org/officeDocument/2006/relationships" xmlns:p="http://schemas.openxmlformats.org/presentationml/2006/main">
  <p:tag name="MH_OLD_SHAPE_ID" val="3"/>
  <p:tag name="REFSHAPE" val="105553204993112"/>
</p:tagLst>
</file>

<file path=ppt/tags/tag3.xml><?xml version="1.0" encoding="utf-8"?>
<p:tagLst xmlns:a="http://schemas.openxmlformats.org/drawingml/2006/main" xmlns:r="http://schemas.openxmlformats.org/officeDocument/2006/relationships" xmlns:p="http://schemas.openxmlformats.org/presentationml/2006/main">
  <p:tag name="MH_OLD_SHAPE_ID" val="7"/>
  <p:tag name="REFSHAPE" val="105553204950008"/>
</p:tagLst>
</file>

<file path=ppt/tags/tag4.xml><?xml version="1.0" encoding="utf-8"?>
<p:tagLst xmlns:a="http://schemas.openxmlformats.org/drawingml/2006/main" xmlns:r="http://schemas.openxmlformats.org/officeDocument/2006/relationships" xmlns:p="http://schemas.openxmlformats.org/presentationml/2006/main">
  <p:tag name="MH_OLD_SHAPE_ID" val="3"/>
  <p:tag name="REFSHAPE" val="105553204993112"/>
</p:tagLst>
</file>

<file path=ppt/tags/tag5.xml><?xml version="1.0" encoding="utf-8"?>
<p:tagLst xmlns:a="http://schemas.openxmlformats.org/drawingml/2006/main" xmlns:r="http://schemas.openxmlformats.org/officeDocument/2006/relationships" xmlns:p="http://schemas.openxmlformats.org/presentationml/2006/main">
  <p:tag name="MH_OLD_SHAPE_ID" val="7"/>
  <p:tag name="REFSHAPE" val="105553204950008"/>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4453405a-7564-4fdc-b44d-36c5979ecc71}"/>
  <p:tag name="TABLE_ENDDRAG_ORIGIN_RECT" val="782*69"/>
  <p:tag name="TABLE_ENDDRAG_RECT" val="81*112*782*69"/>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a2246670-5be0-49b9-b2f0-f8b6818e1515}"/>
  <p:tag name="TABLE_ENDDRAG_ORIGIN_RECT" val="782*69"/>
  <p:tag name="TABLE_ENDDRAG_RECT" val="81*112*782*69"/>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be2220fb-1664-4f1a-b12d-3ecf84ee1683}"/>
  <p:tag name="TABLE_ENDDRAG_ORIGIN_RECT" val="887*97"/>
  <p:tag name="TABLE_ENDDRAG_RECT" val="49*111*887*97"/>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77a22d84-e899-4854-9e90-a700c9c44bf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2738</Words>
  <Application>Microsoft Office PowerPoint</Application>
  <PresentationFormat>宽屏</PresentationFormat>
  <Paragraphs>358</Paragraphs>
  <Slides>22</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2" baseType="lpstr">
      <vt:lpstr>仿宋_GB2312</vt:lpstr>
      <vt:lpstr>华文细黑</vt:lpstr>
      <vt:lpstr>宋体</vt:lpstr>
      <vt:lpstr>微软雅黑</vt:lpstr>
      <vt:lpstr>Arial</vt:lpstr>
      <vt:lpstr>Calibri</vt:lpstr>
      <vt:lpstr>Wingdings</vt:lpstr>
      <vt:lpstr>Office 主题</vt:lpstr>
      <vt:lpstr>1_Office 主题</vt:lpstr>
      <vt:lpstr>Microsoft Excel Worksheet</vt:lpstr>
      <vt:lpstr>PowerPoint 演示文稿</vt:lpstr>
      <vt:lpstr>特定关系人与特定事项申报通知</vt:lpstr>
      <vt:lpstr>项目概况</vt:lpstr>
      <vt:lpstr>采购方案</vt:lpstr>
      <vt:lpstr>采购方案</vt:lpstr>
      <vt:lpstr>采购方案-潜在供应商资格条件</vt:lpstr>
      <vt:lpstr>采购方案-潜在供应商资格条件</vt:lpstr>
      <vt:lpstr>采购方案-合同主要条款</vt:lpstr>
      <vt:lpstr>PowerPoint 演示文稿</vt:lpstr>
      <vt:lpstr>PowerPoint 演示文稿</vt:lpstr>
      <vt:lpstr>PowerPoint 演示文稿</vt:lpstr>
      <vt:lpstr>PowerPoint 演示文稿</vt:lpstr>
      <vt:lpstr>PowerPoint 演示文稿</vt:lpstr>
      <vt:lpstr>PowerPoint 演示文稿</vt:lpstr>
      <vt:lpstr>采购方案-特殊情况处理 </vt:lpstr>
      <vt:lpstr>采购方案-其他</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佳佳 任</cp:lastModifiedBy>
  <cp:revision>121</cp:revision>
  <dcterms:created xsi:type="dcterms:W3CDTF">2019-03-11T06:15:00Z</dcterms:created>
  <dcterms:modified xsi:type="dcterms:W3CDTF">2025-06-04T10:10:11Z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C72581BB92124F8EA31C8893DC835767_12</vt:lpwstr>
  </property>
</Properties>
</file>