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0"/>
  </p:notesMasterIdLst>
  <p:handoutMasterIdLst>
    <p:handoutMasterId r:id="rId58"/>
  </p:handoutMasterIdLst>
  <p:sldIdLst>
    <p:sldId id="256" r:id="rId3"/>
    <p:sldId id="257" r:id="rId4"/>
    <p:sldId id="388" r:id="rId5"/>
    <p:sldId id="460" r:id="rId6"/>
    <p:sldId id="461" r:id="rId7"/>
    <p:sldId id="470" r:id="rId8"/>
    <p:sldId id="471" r:id="rId9"/>
    <p:sldId id="472" r:id="rId10"/>
    <p:sldId id="473" r:id="rId11"/>
    <p:sldId id="474" r:id="rId12"/>
    <p:sldId id="426" r:id="rId13"/>
    <p:sldId id="475" r:id="rId14"/>
    <p:sldId id="476" r:id="rId15"/>
    <p:sldId id="464" r:id="rId16"/>
    <p:sldId id="465" r:id="rId17"/>
    <p:sldId id="477" r:id="rId18"/>
    <p:sldId id="393" r:id="rId19"/>
    <p:sldId id="478" r:id="rId20"/>
    <p:sldId id="466" r:id="rId21"/>
    <p:sldId id="394" r:id="rId22"/>
    <p:sldId id="468" r:id="rId23"/>
    <p:sldId id="467" r:id="rId24"/>
    <p:sldId id="479" r:id="rId25"/>
    <p:sldId id="395" r:id="rId26"/>
    <p:sldId id="397" r:id="rId27"/>
    <p:sldId id="303" r:id="rId28"/>
    <p:sldId id="289" r:id="rId29"/>
    <p:sldId id="292" r:id="rId30"/>
    <p:sldId id="294" r:id="rId31"/>
    <p:sldId id="295" r:id="rId32"/>
    <p:sldId id="293" r:id="rId33"/>
    <p:sldId id="320" r:id="rId34"/>
    <p:sldId id="302" r:id="rId35"/>
    <p:sldId id="291" r:id="rId36"/>
    <p:sldId id="296" r:id="rId37"/>
    <p:sldId id="297" r:id="rId38"/>
    <p:sldId id="298" r:id="rId39"/>
    <p:sldId id="304" r:id="rId41"/>
    <p:sldId id="269" r:id="rId42"/>
    <p:sldId id="270" r:id="rId43"/>
    <p:sldId id="305" r:id="rId44"/>
    <p:sldId id="306" r:id="rId45"/>
    <p:sldId id="285" r:id="rId46"/>
    <p:sldId id="286" r:id="rId47"/>
    <p:sldId id="272" r:id="rId48"/>
    <p:sldId id="273" r:id="rId49"/>
    <p:sldId id="287" r:id="rId50"/>
    <p:sldId id="274" r:id="rId51"/>
    <p:sldId id="275" r:id="rId52"/>
    <p:sldId id="336" r:id="rId53"/>
    <p:sldId id="480" r:id="rId54"/>
    <p:sldId id="335" r:id="rId55"/>
    <p:sldId id="358" r:id="rId56"/>
    <p:sldId id="469" r:id="rId57"/>
  </p:sldIdLst>
  <p:sldSz cx="9144000" cy="6858000" type="screen4x3"/>
  <p:notesSz cx="6858000" cy="9144000"/>
  <p:custDataLst>
    <p:tags r:id="rId62"/>
  </p:custDataLst>
  <p:defaultTextStyle>
    <a:defPPr>
      <a:defRPr lang="zh-CN"/>
    </a:defPPr>
    <a:lvl1pPr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73" d="100"/>
          <a:sy n="73" d="100"/>
        </p:scale>
        <p:origin x="1236" y="60"/>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gs" Target="tags/tag1.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0" sz="1200" b="0">
                <a:latin typeface="Arial" panose="020B0604020202020204" pitchFamily="34" charset="0"/>
              </a:defRPr>
            </a:lvl1pPr>
          </a:lstStyle>
          <a:p>
            <a:endParaRPr lang="en-US" altLang="zh-CN"/>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0" sz="1200" b="0">
                <a:latin typeface="Arial" panose="020B0604020202020204" pitchFamily="34" charset="0"/>
              </a:defRPr>
            </a:lvl1pPr>
          </a:lstStyle>
          <a:p>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0" sz="1200" b="0">
                <a:latin typeface="Arial" panose="020B0604020202020204" pitchFamily="34" charset="0"/>
              </a:defRPr>
            </a:lvl1pPr>
          </a:lstStyle>
          <a:p>
            <a:endParaRPr lang="en-US" altLang="zh-CN"/>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200" b="0">
                <a:latin typeface="Arial" panose="020B0604020202020204" pitchFamily="34" charset="0"/>
              </a:defRPr>
            </a:lvl1pPr>
          </a:lstStyle>
          <a:p>
            <a:fld id="{D8B30D35-D3C5-4BC2-8781-E83307F4A09E}"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324FD28-0BC8-4791-89BD-384C31403B9B}" type="slidenum">
              <a:rPr lang="en-US" altLang="zh-CN"/>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BE38FBB-4367-4BB3-BFD9-D84C14DDDB24}" type="slidenum">
              <a:rPr lang="en-US" altLang="zh-CN"/>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2" cy="55260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404813"/>
            <a:ext cx="6110288" cy="55260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035A4B1-D373-40D4-9F52-598A8562F921}" type="slidenum">
              <a:rPr lang="en-US" altLang="zh-CN"/>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85800" y="1319213"/>
            <a:ext cx="3810000" cy="46116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19213"/>
            <a:ext cx="3810000" cy="46116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85800" y="60833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0833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934200" y="6324600"/>
            <a:ext cx="1905000" cy="457200"/>
          </a:xfrm>
        </p:spPr>
        <p:txBody>
          <a:bodyPr/>
          <a:lstStyle>
            <a:lvl1pPr>
              <a:defRPr/>
            </a:lvl1pPr>
          </a:lstStyle>
          <a:p>
            <a:fld id="{EE787815-BBE9-4787-93E5-2FB40F2172F0}" type="slidenum">
              <a:rPr lang="en-US" altLang="zh-CN"/>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BD9E107-7CBE-4420-B8A8-046F950C4F52}" type="slidenum">
              <a:rPr lang="en-US" altLang="zh-CN"/>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7CAE55A-102E-4B1F-B4B9-44296CC3B026}" type="slidenum">
              <a:rPr lang="en-US" altLang="zh-CN"/>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6BBE79B-AC07-4E9E-ABB6-3F65A68FBB55}" type="slidenum">
              <a:rPr lang="en-US" altLang="zh-CN"/>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55ECD18-2692-46EB-AFBB-26EDEAD2BB60}" type="slidenum">
              <a:rPr lang="en-US" altLang="zh-CN"/>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81942B2-F0E5-4726-819D-E2324929C7F5}" type="slidenum">
              <a:rPr lang="en-US" altLang="zh-CN"/>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1960098-0B5C-4B60-8013-B04E0E4727FB}" type="slidenum">
              <a:rPr lang="en-US" altLang="zh-CN"/>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88BCAC9-E5E0-414B-A18D-1B840B543209}" type="slidenum">
              <a:rPr lang="en-US" altLang="zh-CN"/>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A478D77-C6DB-4422-BAD0-70B218FAF289}" type="slidenum">
              <a:rPr lang="en-US" altLang="zh-CN"/>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263650" y="404813"/>
            <a:ext cx="7772400" cy="720725"/>
          </a:xfrm>
          <a:prstGeom prst="rect">
            <a:avLst/>
          </a:prstGeom>
          <a:noFill/>
          <a:ln w="9525">
            <a:noFill/>
            <a:miter lim="800000"/>
          </a:ln>
        </p:spPr>
        <p:txBody>
          <a:bodyPr vert="horz" wrap="square" lIns="91440" tIns="45720" rIns="91440" bIns="45720" numCol="1" anchor="ctr" anchorCtr="0" compatLnSpc="1"/>
          <a:lstStyle/>
          <a:p>
            <a:pPr lvl="0"/>
            <a:r>
              <a:rPr lang="zh-CN" altLang="zh-CN"/>
              <a:t>单击以编辑</a:t>
            </a:r>
            <a:r>
              <a:rPr lang="zh-CN" altLang="en-US"/>
              <a:t>母版标题样式</a:t>
            </a:r>
            <a:endParaRPr lang="zh-CN" altLang="en-US"/>
          </a:p>
        </p:txBody>
      </p:sp>
      <p:sp>
        <p:nvSpPr>
          <p:cNvPr id="4099" name="Rectangle 3"/>
          <p:cNvSpPr>
            <a:spLocks noGrp="1" noChangeArrowheads="1"/>
          </p:cNvSpPr>
          <p:nvPr>
            <p:ph type="body" idx="1"/>
          </p:nvPr>
        </p:nvSpPr>
        <p:spPr bwMode="auto">
          <a:xfrm>
            <a:off x="685800" y="1319213"/>
            <a:ext cx="7772400" cy="4611687"/>
          </a:xfrm>
          <a:prstGeom prst="rect">
            <a:avLst/>
          </a:prstGeom>
          <a:noFill/>
          <a:ln w="9525">
            <a:noFill/>
            <a:miter lim="800000"/>
          </a:ln>
        </p:spPr>
        <p:txBody>
          <a:bodyPr vert="horz" wrap="square" lIns="91440" tIns="45720" rIns="91440" bIns="45720" numCol="1" anchor="t" anchorCtr="0" compatLnSpc="1"/>
          <a:lstStyle/>
          <a:p>
            <a:pPr lvl="0"/>
            <a:r>
              <a:rPr lang="zh-CN" altLang="en-US"/>
              <a:t>单击以编辑母版文本样式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0" name="Rectangle 4"/>
          <p:cNvSpPr>
            <a:spLocks noGrp="1" noChangeArrowheads="1"/>
          </p:cNvSpPr>
          <p:nvPr>
            <p:ph type="dt" sz="half" idx="2"/>
          </p:nvPr>
        </p:nvSpPr>
        <p:spPr bwMode="auto">
          <a:xfrm>
            <a:off x="685800" y="6083300"/>
            <a:ext cx="1905000" cy="457200"/>
          </a:xfrm>
          <a:prstGeom prst="rect">
            <a:avLst/>
          </a:prstGeom>
          <a:noFill/>
          <a:ln w="9525">
            <a:noFill/>
            <a:miter lim="800000"/>
          </a:ln>
        </p:spPr>
        <p:txBody>
          <a:bodyPr vert="horz" wrap="square" lIns="91440" tIns="45720" rIns="91440" bIns="45720" numCol="1" anchor="t" anchorCtr="0" compatLnSpc="1"/>
          <a:lstStyle>
            <a:lvl1pPr>
              <a:spcBef>
                <a:spcPct val="50000"/>
              </a:spcBef>
              <a:defRPr sz="1400" b="0"/>
            </a:lvl1pPr>
          </a:lstStyle>
          <a:p>
            <a:endParaRPr lang="en-US" altLang="zh-CN"/>
          </a:p>
        </p:txBody>
      </p:sp>
      <p:sp>
        <p:nvSpPr>
          <p:cNvPr id="4101" name="Rectangle 5"/>
          <p:cNvSpPr>
            <a:spLocks noGrp="1" noChangeArrowheads="1"/>
          </p:cNvSpPr>
          <p:nvPr>
            <p:ph type="ftr" sz="quarter" idx="3"/>
          </p:nvPr>
        </p:nvSpPr>
        <p:spPr bwMode="auto">
          <a:xfrm>
            <a:off x="3124200" y="6083300"/>
            <a:ext cx="2895600" cy="457200"/>
          </a:xfrm>
          <a:prstGeom prst="rect">
            <a:avLst/>
          </a:prstGeom>
          <a:noFill/>
          <a:ln w="9525">
            <a:noFill/>
            <a:miter lim="800000"/>
          </a:ln>
        </p:spPr>
        <p:txBody>
          <a:bodyPr vert="horz" wrap="square" lIns="91440" tIns="45720" rIns="91440" bIns="45720" numCol="1" anchor="t" anchorCtr="0" compatLnSpc="1"/>
          <a:lstStyle>
            <a:lvl1pPr algn="ctr">
              <a:spcBef>
                <a:spcPct val="50000"/>
              </a:spcBef>
              <a:defRPr sz="1400" b="0"/>
            </a:lvl1pPr>
          </a:lstStyle>
          <a:p>
            <a:endParaRPr lang="en-US" altLang="zh-CN"/>
          </a:p>
        </p:txBody>
      </p:sp>
      <p:sp>
        <p:nvSpPr>
          <p:cNvPr id="4102" name="Rectangle 6"/>
          <p:cNvSpPr>
            <a:spLocks noGrp="1" noChangeArrowheads="1"/>
          </p:cNvSpPr>
          <p:nvPr>
            <p:ph type="sldNum" sz="quarter" idx="4"/>
          </p:nvPr>
        </p:nvSpPr>
        <p:spPr bwMode="auto">
          <a:xfrm>
            <a:off x="6934200" y="63246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a:lvl1pPr>
          </a:lstStyle>
          <a:p>
            <a:fld id="{BEC3F92F-6BCA-489E-AF9E-3806E3C91804}" type="slidenum">
              <a:rPr lang="en-US" altLang="zh-CN"/>
            </a:fld>
            <a:endParaRPr lang="en-US" altLang="zh-CN"/>
          </a:p>
        </p:txBody>
      </p:sp>
      <p:grpSp>
        <p:nvGrpSpPr>
          <p:cNvPr id="4103" name="Group 7"/>
          <p:cNvGrpSpPr/>
          <p:nvPr/>
        </p:nvGrpSpPr>
        <p:grpSpPr bwMode="auto">
          <a:xfrm>
            <a:off x="0" y="6553200"/>
            <a:ext cx="9144000" cy="301625"/>
            <a:chOff x="0" y="4032"/>
            <a:chExt cx="5760" cy="288"/>
          </a:xfrm>
        </p:grpSpPr>
        <p:sp>
          <p:nvSpPr>
            <p:cNvPr id="4104" name="Rectangle 8"/>
            <p:cNvSpPr>
              <a:spLocks noChangeArrowheads="1"/>
            </p:cNvSpPr>
            <p:nvPr/>
          </p:nvSpPr>
          <p:spPr bwMode="auto">
            <a:xfrm>
              <a:off x="0" y="4032"/>
              <a:ext cx="5760" cy="288"/>
            </a:xfrm>
            <a:prstGeom prst="rect">
              <a:avLst/>
            </a:prstGeom>
            <a:solidFill>
              <a:srgbClr val="33CCCC"/>
            </a:solidFill>
            <a:ln w="9525">
              <a:solidFill>
                <a:srgbClr val="33CCCC"/>
              </a:solidFill>
              <a:miter lim="800000"/>
            </a:ln>
          </p:spPr>
          <p:txBody>
            <a:bodyPr/>
            <a:lstStyle/>
            <a:p>
              <a:r>
                <a:rPr lang="en-US" altLang="zh-CN" sz="2400" b="0"/>
                <a:t>                  </a:t>
              </a:r>
              <a:endParaRPr lang="en-US" altLang="zh-CN" sz="2400" b="0"/>
            </a:p>
          </p:txBody>
        </p:sp>
        <p:sp>
          <p:nvSpPr>
            <p:cNvPr id="4105" name="Line 9"/>
            <p:cNvSpPr>
              <a:spLocks noChangeShapeType="1"/>
            </p:cNvSpPr>
            <p:nvPr/>
          </p:nvSpPr>
          <p:spPr bwMode="auto">
            <a:xfrm>
              <a:off x="4464" y="4032"/>
              <a:ext cx="288" cy="288"/>
            </a:xfrm>
            <a:prstGeom prst="line">
              <a:avLst/>
            </a:prstGeom>
            <a:noFill/>
            <a:ln w="57150">
              <a:solidFill>
                <a:srgbClr val="FFFFFF"/>
              </a:solidFill>
              <a:round/>
            </a:ln>
            <a:effectLst/>
          </p:spPr>
          <p:txBody>
            <a:bodyPr wrap="none" anchor="ctr"/>
            <a:lstStyle/>
            <a:p>
              <a:endParaRPr lang="zh-CN" altLang="en-US"/>
            </a:p>
          </p:txBody>
        </p:sp>
        <p:sp>
          <p:nvSpPr>
            <p:cNvPr id="4106" name="Line 10"/>
            <p:cNvSpPr>
              <a:spLocks noChangeShapeType="1"/>
            </p:cNvSpPr>
            <p:nvPr/>
          </p:nvSpPr>
          <p:spPr bwMode="auto">
            <a:xfrm>
              <a:off x="4176" y="4032"/>
              <a:ext cx="336" cy="288"/>
            </a:xfrm>
            <a:prstGeom prst="line">
              <a:avLst/>
            </a:prstGeom>
            <a:noFill/>
            <a:ln w="57150">
              <a:solidFill>
                <a:srgbClr val="FFFFFF"/>
              </a:solidFill>
              <a:round/>
            </a:ln>
            <a:effectLst/>
          </p:spPr>
          <p:txBody>
            <a:bodyPr wrap="none" anchor="ctr"/>
            <a:lstStyle/>
            <a:p>
              <a:endParaRPr lang="zh-CN" altLang="en-US"/>
            </a:p>
          </p:txBody>
        </p:sp>
        <p:sp>
          <p:nvSpPr>
            <p:cNvPr id="4107" name="Line 11"/>
            <p:cNvSpPr>
              <a:spLocks noChangeShapeType="1"/>
            </p:cNvSpPr>
            <p:nvPr/>
          </p:nvSpPr>
          <p:spPr bwMode="auto">
            <a:xfrm>
              <a:off x="4704" y="4032"/>
              <a:ext cx="336" cy="288"/>
            </a:xfrm>
            <a:prstGeom prst="line">
              <a:avLst/>
            </a:prstGeom>
            <a:noFill/>
            <a:ln w="57150">
              <a:solidFill>
                <a:srgbClr val="FFFFFF"/>
              </a:solidFill>
              <a:round/>
            </a:ln>
            <a:effectLst/>
          </p:spPr>
          <p:txBody>
            <a:bodyPr wrap="none" anchor="ctr"/>
            <a:lstStyle/>
            <a:p>
              <a:endParaRPr lang="zh-CN" altLang="en-US"/>
            </a:p>
          </p:txBody>
        </p:sp>
        <p:sp>
          <p:nvSpPr>
            <p:cNvPr id="4108" name="Line 12"/>
            <p:cNvSpPr>
              <a:spLocks noChangeShapeType="1"/>
            </p:cNvSpPr>
            <p:nvPr/>
          </p:nvSpPr>
          <p:spPr bwMode="auto">
            <a:xfrm>
              <a:off x="5376" y="4032"/>
              <a:ext cx="384" cy="288"/>
            </a:xfrm>
            <a:prstGeom prst="line">
              <a:avLst/>
            </a:prstGeom>
            <a:noFill/>
            <a:ln w="57150">
              <a:solidFill>
                <a:srgbClr val="FFFFFF"/>
              </a:solidFill>
              <a:round/>
            </a:ln>
            <a:effectLst/>
          </p:spPr>
          <p:txBody>
            <a:bodyPr wrap="none" anchor="ctr"/>
            <a:lstStyle/>
            <a:p>
              <a:endParaRPr lang="zh-CN" altLang="en-US"/>
            </a:p>
          </p:txBody>
        </p:sp>
        <p:sp>
          <p:nvSpPr>
            <p:cNvPr id="4109" name="Line 13"/>
            <p:cNvSpPr>
              <a:spLocks noChangeShapeType="1"/>
            </p:cNvSpPr>
            <p:nvPr/>
          </p:nvSpPr>
          <p:spPr bwMode="auto">
            <a:xfrm>
              <a:off x="5184" y="4032"/>
              <a:ext cx="384" cy="288"/>
            </a:xfrm>
            <a:prstGeom prst="line">
              <a:avLst/>
            </a:prstGeom>
            <a:noFill/>
            <a:ln w="57150">
              <a:solidFill>
                <a:srgbClr val="FFFFFF"/>
              </a:solidFill>
              <a:round/>
            </a:ln>
            <a:effectLst/>
          </p:spPr>
          <p:txBody>
            <a:bodyPr wrap="none" anchor="ctr"/>
            <a:lstStyle/>
            <a:p>
              <a:endParaRPr lang="zh-CN" altLang="en-US"/>
            </a:p>
          </p:txBody>
        </p:sp>
        <p:sp>
          <p:nvSpPr>
            <p:cNvPr id="4110" name="Line 14"/>
            <p:cNvSpPr>
              <a:spLocks noChangeShapeType="1"/>
            </p:cNvSpPr>
            <p:nvPr/>
          </p:nvSpPr>
          <p:spPr bwMode="auto">
            <a:xfrm>
              <a:off x="5568" y="4032"/>
              <a:ext cx="192" cy="144"/>
            </a:xfrm>
            <a:prstGeom prst="line">
              <a:avLst/>
            </a:prstGeom>
            <a:noFill/>
            <a:ln w="57150">
              <a:solidFill>
                <a:srgbClr val="FFFFFF"/>
              </a:solidFill>
              <a:round/>
            </a:ln>
            <a:effectLst/>
          </p:spPr>
          <p:txBody>
            <a:bodyPr wrap="none" anchor="ctr"/>
            <a:lstStyle/>
            <a:p>
              <a:endParaRPr lang="zh-CN" altLang="en-US"/>
            </a:p>
          </p:txBody>
        </p:sp>
        <p:sp>
          <p:nvSpPr>
            <p:cNvPr id="4111" name="Line 15"/>
            <p:cNvSpPr>
              <a:spLocks noChangeShapeType="1"/>
            </p:cNvSpPr>
            <p:nvPr/>
          </p:nvSpPr>
          <p:spPr bwMode="auto">
            <a:xfrm>
              <a:off x="4992" y="4032"/>
              <a:ext cx="336" cy="288"/>
            </a:xfrm>
            <a:prstGeom prst="line">
              <a:avLst/>
            </a:prstGeom>
            <a:noFill/>
            <a:ln w="57150">
              <a:solidFill>
                <a:srgbClr val="FFFFFF"/>
              </a:solidFill>
              <a:round/>
            </a:ln>
            <a:effectLst/>
          </p:spPr>
          <p:txBody>
            <a:bodyPr wrap="none" anchor="ctr"/>
            <a:lstStyle/>
            <a:p>
              <a:endParaRPr lang="zh-CN" altLang="en-US"/>
            </a:p>
          </p:txBody>
        </p:sp>
      </p:grpSp>
      <p:sp>
        <p:nvSpPr>
          <p:cNvPr id="4112" name="Line 16"/>
          <p:cNvSpPr>
            <a:spLocks noChangeShapeType="1"/>
          </p:cNvSpPr>
          <p:nvPr/>
        </p:nvSpPr>
        <p:spPr bwMode="auto">
          <a:xfrm>
            <a:off x="468313" y="1176338"/>
            <a:ext cx="8458200" cy="0"/>
          </a:xfrm>
          <a:prstGeom prst="line">
            <a:avLst/>
          </a:prstGeom>
          <a:noFill/>
          <a:ln w="57150">
            <a:solidFill>
              <a:srgbClr val="33CCCC"/>
            </a:solidFill>
            <a:round/>
          </a:ln>
          <a:effectLst/>
        </p:spPr>
        <p:txBody>
          <a:bodyPr wrap="none" lIns="90000" tIns="46800" rIns="90000" bIns="46800" anchor="ctr"/>
          <a:lstStyle/>
          <a:p>
            <a:endParaRPr lang="zh-CN" altLang="en-US"/>
          </a:p>
        </p:txBody>
      </p:sp>
      <p:sp>
        <p:nvSpPr>
          <p:cNvPr id="4113" name="Text Box 17"/>
          <p:cNvSpPr txBox="1">
            <a:spLocks noChangeArrowheads="1"/>
          </p:cNvSpPr>
          <p:nvPr/>
        </p:nvSpPr>
        <p:spPr bwMode="auto">
          <a:xfrm>
            <a:off x="457200" y="2514600"/>
            <a:ext cx="8305800" cy="3506788"/>
          </a:xfrm>
          <a:prstGeom prst="rect">
            <a:avLst/>
          </a:prstGeom>
          <a:noFill/>
          <a:ln w="9525">
            <a:noFill/>
            <a:miter lim="800000"/>
          </a:ln>
          <a:effectLst/>
        </p:spPr>
        <p:txBody>
          <a:bodyPr>
            <a:spAutoFit/>
          </a:bodyPr>
          <a:lstStyle/>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p:txBody>
      </p:sp>
      <p:pic>
        <p:nvPicPr>
          <p:cNvPr id="4114" name="Picture 18" descr="bupt"/>
          <p:cNvPicPr>
            <a:picLocks noChangeAspect="1" noChangeArrowheads="1"/>
          </p:cNvPicPr>
          <p:nvPr/>
        </p:nvPicPr>
        <p:blipFill>
          <a:blip r:embed="rId13" cstate="print"/>
          <a:srcRect/>
          <a:stretch>
            <a:fillRect/>
          </a:stretch>
        </p:blipFill>
        <p:spPr bwMode="auto">
          <a:xfrm>
            <a:off x="211138" y="228600"/>
            <a:ext cx="1970087" cy="661988"/>
          </a:xfrm>
          <a:prstGeom prst="rect">
            <a:avLst/>
          </a:prstGeom>
          <a:solidFill>
            <a:srgbClr val="438ACB"/>
          </a:solid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oleObject" Target="../embeddings/oleObject2.bin"/><Relationship Id="rId2" Type="http://schemas.openxmlformats.org/officeDocument/2006/relationships/image" Target="../media/image3.png"/><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3.emf"/><Relationship Id="rId3" Type="http://schemas.openxmlformats.org/officeDocument/2006/relationships/oleObject" Target="../embeddings/oleObject6.bin"/><Relationship Id="rId2" Type="http://schemas.openxmlformats.org/officeDocument/2006/relationships/image" Target="../media/image12.emf"/><Relationship Id="rId1"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4.wmf"/><Relationship Id="rId1"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4"/>
          <p:cNvGrpSpPr/>
          <p:nvPr/>
        </p:nvGrpSpPr>
        <p:grpSpPr bwMode="auto">
          <a:xfrm>
            <a:off x="1619250" y="1917700"/>
            <a:ext cx="5903913" cy="863600"/>
            <a:chOff x="1488" y="1152"/>
            <a:chExt cx="2736" cy="624"/>
          </a:xfrm>
        </p:grpSpPr>
        <p:sp>
          <p:nvSpPr>
            <p:cNvPr id="2053" name="Rectangle 5"/>
            <p:cNvSpPr>
              <a:spLocks noChangeArrowheads="1"/>
            </p:cNvSpPr>
            <p:nvPr/>
          </p:nvSpPr>
          <p:spPr bwMode="auto">
            <a:xfrm>
              <a:off x="1488" y="1152"/>
              <a:ext cx="2736" cy="624"/>
            </a:xfrm>
            <a:prstGeom prst="rect">
              <a:avLst/>
            </a:prstGeom>
            <a:gradFill rotWithShape="0">
              <a:gsLst>
                <a:gs pos="0">
                  <a:srgbClr val="CF0E30">
                    <a:gamma/>
                    <a:shade val="29804"/>
                    <a:invGamma/>
                  </a:srgbClr>
                </a:gs>
                <a:gs pos="50000">
                  <a:srgbClr val="CF0E30"/>
                </a:gs>
                <a:gs pos="100000">
                  <a:srgbClr val="CF0E30">
                    <a:gamma/>
                    <a:shade val="29804"/>
                    <a:invGamma/>
                  </a:srgbClr>
                </a:gs>
              </a:gsLst>
              <a:lin ang="2700000" scaled="1"/>
            </a:gradFill>
            <a:ln w="28575">
              <a:solidFill>
                <a:srgbClr val="F68295"/>
              </a:solidFill>
              <a:miter lim="800000"/>
            </a:ln>
            <a:effectLst/>
          </p:spPr>
          <p:txBody>
            <a:bodyPr wrap="none" anchor="ctr"/>
            <a:lstStyle/>
            <a:p>
              <a:endParaRPr lang="zh-CN" altLang="en-US"/>
            </a:p>
          </p:txBody>
        </p:sp>
        <p:sp>
          <p:nvSpPr>
            <p:cNvPr id="2054" name="Text Box 6"/>
            <p:cNvSpPr txBox="1">
              <a:spLocks noChangeArrowheads="1"/>
            </p:cNvSpPr>
            <p:nvPr/>
          </p:nvSpPr>
          <p:spPr bwMode="auto">
            <a:xfrm>
              <a:off x="1536" y="1200"/>
              <a:ext cx="2612" cy="463"/>
            </a:xfrm>
            <a:prstGeom prst="rect">
              <a:avLst/>
            </a:prstGeom>
            <a:noFill/>
            <a:ln w="9525">
              <a:noFill/>
              <a:miter lim="800000"/>
            </a:ln>
            <a:effectLst/>
          </p:spPr>
          <p:txBody>
            <a:bodyPr>
              <a:spAutoFit/>
            </a:bodyPr>
            <a:lstStyle/>
            <a:p>
              <a:pPr algn="ctr" eaLnBrk="0" hangingPunct="0">
                <a:spcBef>
                  <a:spcPct val="50000"/>
                </a:spcBef>
              </a:pPr>
              <a:r>
                <a:rPr lang="zh-CN" altLang="en-US" sz="3600" dirty="0">
                  <a:solidFill>
                    <a:schemeClr val="bg1"/>
                  </a:solidFill>
                </a:rPr>
                <a:t>课程设计作业布置</a:t>
              </a:r>
              <a:endParaRPr lang="zh-CN" altLang="en-US" sz="3600" dirty="0">
                <a:solidFill>
                  <a:schemeClr val="bg1"/>
                </a:solidFill>
              </a:endParaRPr>
            </a:p>
          </p:txBody>
        </p:sp>
      </p:grpSp>
      <p:pic>
        <p:nvPicPr>
          <p:cNvPr id="2055" name="Picture 7" descr="地球"/>
          <p:cNvPicPr>
            <a:picLocks noChangeAspect="1" noChangeArrowheads="1"/>
          </p:cNvPicPr>
          <p:nvPr/>
        </p:nvPicPr>
        <p:blipFill>
          <a:blip r:embed="rId1" cstate="print"/>
          <a:srcRect/>
          <a:stretch>
            <a:fillRect/>
          </a:stretch>
        </p:blipFill>
        <p:spPr bwMode="auto">
          <a:xfrm>
            <a:off x="7091363" y="4940300"/>
            <a:ext cx="1584325" cy="1514475"/>
          </a:xfrm>
          <a:prstGeom prst="rect">
            <a:avLst/>
          </a:prstGeom>
          <a:noFill/>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467544" y="1319213"/>
            <a:ext cx="828092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三、派单策略</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400" b="1" dirty="0">
                <a:solidFill>
                  <a:srgbClr val="002060"/>
                </a:solidFill>
                <a:latin typeface="微软雅黑" panose="020B0503020204020204" pitchFamily="34" charset="-122"/>
                <a:ea typeface="微软雅黑" panose="020B0503020204020204" pitchFamily="34" charset="-122"/>
              </a:rPr>
              <a:t>本任务的策略是开放的，各组自己设计派单策略，如何评价策略好坏呢？那就是在统一的文件输入订单集条件下，看各组派单运营结果：</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400050" lvl="1" indent="0">
              <a:lnSpc>
                <a:spcPct val="150000"/>
              </a:lnSpc>
              <a:buNone/>
            </a:pPr>
            <a:r>
              <a:rPr lang="zh-CN" altLang="en-US" sz="2400" b="1" dirty="0">
                <a:solidFill>
                  <a:srgbClr val="002060"/>
                </a:solidFill>
                <a:latin typeface="微软雅黑" panose="020B0503020204020204" pitchFamily="34" charset="-122"/>
                <a:ea typeface="微软雅黑" panose="020B0503020204020204" pitchFamily="34" charset="-122"/>
              </a:rPr>
              <a:t>吊销营业执</a:t>
            </a:r>
            <a:r>
              <a:rPr lang="zh-CN" altLang="en-US" sz="2400" b="1" dirty="0" smtClean="0">
                <a:solidFill>
                  <a:srgbClr val="002060"/>
                </a:solidFill>
                <a:latin typeface="微软雅黑" panose="020B0503020204020204" pitchFamily="34" charset="-122"/>
                <a:ea typeface="微软雅黑" panose="020B0503020204020204" pitchFamily="34" charset="-122"/>
              </a:rPr>
              <a:t>照</a:t>
            </a:r>
            <a:r>
              <a:rPr lang="en-US" altLang="zh-CN" sz="2400" b="1" dirty="0" smtClean="0">
                <a:solidFill>
                  <a:srgbClr val="002060"/>
                </a:solidFill>
                <a:latin typeface="微软雅黑" panose="020B0503020204020204" pitchFamily="34" charset="-122"/>
                <a:ea typeface="微软雅黑" panose="020B0503020204020204" pitchFamily="34" charset="-122"/>
              </a:rPr>
              <a:t>----</a:t>
            </a:r>
            <a:r>
              <a:rPr lang="zh-CN" altLang="en-US" sz="2400" b="1" dirty="0" smtClean="0">
                <a:solidFill>
                  <a:srgbClr val="002060"/>
                </a:solidFill>
                <a:latin typeface="微软雅黑" panose="020B0503020204020204" pitchFamily="34" charset="-122"/>
                <a:ea typeface="微软雅黑" panose="020B0503020204020204" pitchFamily="34" charset="-122"/>
              </a:rPr>
              <a:t>最</a:t>
            </a:r>
            <a:r>
              <a:rPr lang="zh-CN" altLang="en-US" sz="2400" b="1" dirty="0">
                <a:solidFill>
                  <a:srgbClr val="002060"/>
                </a:solidFill>
                <a:latin typeface="微软雅黑" panose="020B0503020204020204" pitchFamily="34" charset="-122"/>
                <a:ea typeface="微软雅黑" panose="020B0503020204020204" pitchFamily="34" charset="-122"/>
              </a:rPr>
              <a:t>低，</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400050" lvl="1" indent="0">
              <a:lnSpc>
                <a:spcPct val="150000"/>
              </a:lnSpc>
              <a:buNone/>
            </a:pPr>
            <a:r>
              <a:rPr lang="zh-CN" altLang="en-US" sz="2400" b="1" dirty="0">
                <a:solidFill>
                  <a:srgbClr val="002060"/>
                </a:solidFill>
                <a:latin typeface="微软雅黑" panose="020B0503020204020204" pitchFamily="34" charset="-122"/>
                <a:ea typeface="微软雅黑" panose="020B0503020204020204" pitchFamily="34" charset="-122"/>
              </a:rPr>
              <a:t>破</a:t>
            </a:r>
            <a:r>
              <a:rPr lang="zh-CN" altLang="en-US" sz="2400" b="1" dirty="0" smtClean="0">
                <a:solidFill>
                  <a:srgbClr val="002060"/>
                </a:solidFill>
                <a:latin typeface="微软雅黑" panose="020B0503020204020204" pitchFamily="34" charset="-122"/>
                <a:ea typeface="微软雅黑" panose="020B0503020204020204" pitchFamily="34" charset="-122"/>
              </a:rPr>
              <a:t>产</a:t>
            </a:r>
            <a:r>
              <a:rPr lang="en-US" altLang="zh-CN" sz="2400" b="1" dirty="0" smtClean="0">
                <a:solidFill>
                  <a:srgbClr val="002060"/>
                </a:solidFill>
                <a:latin typeface="微软雅黑" panose="020B0503020204020204" pitchFamily="34" charset="-122"/>
                <a:ea typeface="微软雅黑" panose="020B0503020204020204" pitchFamily="34" charset="-122"/>
              </a:rPr>
              <a:t>----</a:t>
            </a:r>
            <a:r>
              <a:rPr lang="zh-CN" altLang="en-US" sz="2400" b="1" dirty="0" smtClean="0">
                <a:solidFill>
                  <a:srgbClr val="002060"/>
                </a:solidFill>
                <a:latin typeface="微软雅黑" panose="020B0503020204020204" pitchFamily="34" charset="-122"/>
                <a:ea typeface="微软雅黑" panose="020B0503020204020204" pitchFamily="34" charset="-122"/>
              </a:rPr>
              <a:t>次</a:t>
            </a:r>
            <a:r>
              <a:rPr lang="zh-CN" altLang="en-US" sz="2400" b="1" dirty="0">
                <a:solidFill>
                  <a:srgbClr val="002060"/>
                </a:solidFill>
                <a:latin typeface="微软雅黑" panose="020B0503020204020204" pitchFamily="34" charset="-122"/>
                <a:ea typeface="微软雅黑" panose="020B0503020204020204" pitchFamily="34" charset="-122"/>
              </a:rPr>
              <a:t>之，</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400050" lvl="1" indent="0">
              <a:lnSpc>
                <a:spcPct val="150000"/>
              </a:lnSpc>
              <a:buNone/>
            </a:pPr>
            <a:r>
              <a:rPr lang="zh-CN" altLang="en-US" sz="2400" b="1" dirty="0">
                <a:solidFill>
                  <a:srgbClr val="002060"/>
                </a:solidFill>
                <a:latin typeface="微软雅黑" panose="020B0503020204020204" pitchFamily="34" charset="-122"/>
                <a:ea typeface="微软雅黑" panose="020B0503020204020204" pitchFamily="34" charset="-122"/>
              </a:rPr>
              <a:t>各组最终赚钱数越多越好。</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latin typeface="华文琥珀" panose="02010800040101010101" pitchFamily="2" charset="-122"/>
                <a:ea typeface="华文琥珀" panose="02010800040101010101" pitchFamily="2" charset="-122"/>
              </a:rPr>
              <a:t>排行榜</a:t>
            </a:r>
            <a:endParaRPr lang="zh-CN" altLang="en-US" dirty="0">
              <a:latin typeface="华文琥珀" panose="02010800040101010101" pitchFamily="2" charset="-122"/>
              <a:ea typeface="华文琥珀" panose="02010800040101010101" pitchFamily="2" charset="-122"/>
            </a:endParaRPr>
          </a:p>
        </p:txBody>
      </p:sp>
      <p:sp>
        <p:nvSpPr>
          <p:cNvPr id="3" name="内容占位符 2"/>
          <p:cNvSpPr>
            <a:spLocks noGrp="1"/>
          </p:cNvSpPr>
          <p:nvPr>
            <p:ph idx="1"/>
          </p:nvPr>
        </p:nvSpPr>
        <p:spPr>
          <a:xfrm>
            <a:off x="392430" y="1319530"/>
            <a:ext cx="8447405" cy="4611370"/>
          </a:xfrm>
        </p:spPr>
        <p:txBody>
          <a:bodyPr/>
          <a:lstStyle/>
          <a:p>
            <a:pPr lvl="1">
              <a:lnSpc>
                <a:spcPct val="150000"/>
              </a:lnSpc>
            </a:pPr>
            <a:r>
              <a:rPr lang="zh-CN" altLang="en-US" sz="2400" b="1" dirty="0"/>
              <a:t>所有参与此课题开发的小组将会得到结果：</a:t>
            </a:r>
            <a:endParaRPr lang="zh-CN" altLang="en-US" sz="2400" b="1" dirty="0"/>
          </a:p>
          <a:p>
            <a:pPr marL="457200" lvl="1" indent="0">
              <a:lnSpc>
                <a:spcPct val="150000"/>
              </a:lnSpc>
              <a:buNone/>
            </a:pPr>
            <a:r>
              <a:rPr lang="zh-CN" altLang="en-US" sz="2400" b="1" u="sng" dirty="0">
                <a:solidFill>
                  <a:srgbClr val="0070C0"/>
                </a:solidFill>
              </a:rPr>
              <a:t>程序运行时间（不破产、不被吊销执照）、完成的订单数（送达）、收益资金，</a:t>
            </a:r>
            <a:r>
              <a:rPr lang="zh-CN" altLang="en-US" sz="2400" b="1" dirty="0"/>
              <a:t>三个值按一定权重进行评比，形成一个排行榜。（只在文件界面比较）</a:t>
            </a:r>
            <a:endParaRPr lang="zh-CN" altLang="en-US" sz="2400" b="1" dirty="0"/>
          </a:p>
          <a:p>
            <a:pPr lvl="1">
              <a:lnSpc>
                <a:spcPct val="150000"/>
              </a:lnSpc>
            </a:pPr>
            <a:r>
              <a:rPr lang="zh-CN" altLang="en-US" sz="2400" b="1" dirty="0"/>
              <a:t>成绩会基于这个排行榜得分。另外再综合软件的扩展功能、程序代码结构、小组协作度等附加项，形成最终分数。</a:t>
            </a:r>
            <a:endParaRPr lang="zh-CN" altLang="en-US" sz="2400" b="1" dirty="0"/>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323528" y="1319213"/>
            <a:ext cx="864096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四、订单格式及输入方式</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b="1" dirty="0">
                <a:solidFill>
                  <a:srgbClr val="002060"/>
                </a:solidFill>
                <a:latin typeface="微软雅黑" panose="020B0503020204020204" pitchFamily="34" charset="-122"/>
                <a:ea typeface="微软雅黑" panose="020B0503020204020204" pitchFamily="34" charset="-122"/>
              </a:rPr>
              <a:t>1: </a:t>
            </a:r>
            <a:r>
              <a:rPr lang="zh-CN" altLang="en-US" sz="2000" b="1" dirty="0">
                <a:solidFill>
                  <a:srgbClr val="002060"/>
                </a:solidFill>
                <a:latin typeface="微软雅黑" panose="020B0503020204020204" pitchFamily="34" charset="-122"/>
                <a:ea typeface="微软雅黑" panose="020B0503020204020204" pitchFamily="34" charset="-122"/>
              </a:rPr>
              <a:t>订单的数据格式是一个四元组：</a:t>
            </a:r>
            <a:r>
              <a:rPr lang="en-US" altLang="zh-CN" sz="2000" b="1" dirty="0">
                <a:solidFill>
                  <a:srgbClr val="002060"/>
                </a:solidFill>
                <a:latin typeface="微软雅黑" panose="020B0503020204020204" pitchFamily="34" charset="-122"/>
                <a:ea typeface="微软雅黑" panose="020B0503020204020204" pitchFamily="34" charset="-122"/>
              </a:rPr>
              <a:t>(n</a:t>
            </a:r>
            <a:r>
              <a:rPr lang="zh-CN" altLang="en-US" sz="2000" b="1" dirty="0">
                <a:solidFill>
                  <a:srgbClr val="002060"/>
                </a:solidFill>
                <a:latin typeface="微软雅黑" panose="020B0503020204020204" pitchFamily="34" charset="-122"/>
                <a:ea typeface="微软雅黑" panose="020B0503020204020204" pitchFamily="34" charset="-122"/>
              </a:rPr>
              <a:t>序号</a:t>
            </a:r>
            <a:r>
              <a:rPr lang="en-US" altLang="zh-CN" sz="2000" b="1" dirty="0">
                <a:solidFill>
                  <a:srgbClr val="002060"/>
                </a:solidFill>
                <a:latin typeface="微软雅黑" panose="020B0503020204020204" pitchFamily="34" charset="-122"/>
                <a:ea typeface="微软雅黑" panose="020B0503020204020204" pitchFamily="34" charset="-122"/>
              </a:rPr>
              <a:t>,t</a:t>
            </a:r>
            <a:r>
              <a:rPr lang="zh-CN" altLang="en-US" sz="2000" b="1" dirty="0">
                <a:solidFill>
                  <a:srgbClr val="002060"/>
                </a:solidFill>
                <a:latin typeface="微软雅黑" panose="020B0503020204020204" pitchFamily="34" charset="-122"/>
                <a:ea typeface="微软雅黑" panose="020B0503020204020204" pitchFamily="34" charset="-122"/>
              </a:rPr>
              <a:t>下单时间</a:t>
            </a:r>
            <a:r>
              <a:rPr lang="en-US" altLang="zh-CN" sz="2000" b="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餐馆坐标</a:t>
            </a:r>
            <a:r>
              <a:rPr lang="en-US" altLang="zh-CN" sz="2000" b="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食客坐标</a:t>
            </a:r>
            <a:r>
              <a:rPr lang="en-US" altLang="zh-CN" sz="2000" b="1" dirty="0">
                <a:solidFill>
                  <a:srgbClr val="002060"/>
                </a:solidFill>
                <a:latin typeface="微软雅黑" panose="020B0503020204020204" pitchFamily="34" charset="-122"/>
                <a:ea typeface="微软雅黑" panose="020B0503020204020204" pitchFamily="34" charset="-122"/>
              </a:rPr>
              <a:t>);</a:t>
            </a:r>
            <a:endParaRPr lang="en-US" altLang="zh-CN" sz="2000" b="1" dirty="0">
              <a:solidFill>
                <a:srgbClr val="002060"/>
              </a:solidFill>
              <a:latin typeface="微软雅黑" panose="020B0503020204020204" pitchFamily="34" charset="-122"/>
              <a:ea typeface="微软雅黑" panose="020B0503020204020204" pitchFamily="34" charset="-122"/>
            </a:endParaRPr>
          </a:p>
          <a:p>
            <a:pPr marL="400050" lvl="1"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具体格式规范如下，必须按此规范执行。（注：</a:t>
            </a:r>
            <a:r>
              <a:rPr lang="en-US" altLang="zh-CN" sz="2000" b="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表示前后数据分隔的含义，实际中不出现）</a:t>
            </a:r>
            <a:endParaRPr lang="zh-CN" altLang="en-US" sz="2000" b="1" dirty="0">
              <a:solidFill>
                <a:srgbClr val="00206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b="1" dirty="0">
                <a:solidFill>
                  <a:srgbClr val="FF0000"/>
                </a:solidFill>
                <a:latin typeface="微软雅黑" panose="020B0503020204020204" pitchFamily="34" charset="-122"/>
                <a:ea typeface="微软雅黑" panose="020B0503020204020204" pitchFamily="34" charset="-122"/>
              </a:rPr>
              <a:t>n</a:t>
            </a:r>
            <a:r>
              <a:rPr lang="zh-CN" altLang="en-US" sz="2000" b="1" dirty="0">
                <a:solidFill>
                  <a:srgbClr val="FF0000"/>
                </a:solidFill>
                <a:latin typeface="微软雅黑" panose="020B0503020204020204" pitchFamily="34" charset="-122"/>
                <a:ea typeface="微软雅黑" panose="020B0503020204020204" pitchFamily="34" charset="-122"/>
              </a:rPr>
              <a:t>序号</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分隔符</a:t>
            </a:r>
            <a:r>
              <a:rPr lang="en-US" altLang="zh-CN" sz="2000" b="1" dirty="0">
                <a:solidFill>
                  <a:srgbClr val="FF0000"/>
                </a:solidFill>
                <a:latin typeface="微软雅黑" panose="020B0503020204020204" pitchFamily="34" charset="-122"/>
                <a:ea typeface="微软雅黑" panose="020B0503020204020204" pitchFamily="34" charset="-122"/>
              </a:rPr>
              <a:t>, / t</a:t>
            </a:r>
            <a:r>
              <a:rPr lang="zh-CN" altLang="en-US" sz="2000" b="1" dirty="0">
                <a:solidFill>
                  <a:srgbClr val="FF0000"/>
                </a:solidFill>
                <a:latin typeface="微软雅黑" panose="020B0503020204020204" pitchFamily="34" charset="-122"/>
                <a:ea typeface="微软雅黑" panose="020B0503020204020204" pitchFamily="34" charset="-122"/>
              </a:rPr>
              <a:t>下单时间</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分隔符</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餐馆坐标</a:t>
            </a:r>
            <a:r>
              <a:rPr lang="en-US" altLang="zh-CN" sz="2000" b="1" dirty="0">
                <a:solidFill>
                  <a:srgbClr val="FF0000"/>
                </a:solidFill>
                <a:latin typeface="微软雅黑" panose="020B0503020204020204" pitchFamily="34" charset="-122"/>
                <a:ea typeface="微软雅黑" panose="020B0503020204020204" pitchFamily="34" charset="-122"/>
              </a:rPr>
              <a:t>x/</a:t>
            </a:r>
            <a:r>
              <a:rPr lang="zh-CN" altLang="en-US" sz="2000" b="1" dirty="0">
                <a:solidFill>
                  <a:srgbClr val="FF0000"/>
                </a:solidFill>
                <a:latin typeface="微软雅黑" panose="020B0503020204020204" pitchFamily="34" charset="-122"/>
                <a:ea typeface="微软雅黑" panose="020B0503020204020204" pitchFamily="34" charset="-122"/>
              </a:rPr>
              <a:t>分隔符</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餐馆坐标</a:t>
            </a:r>
            <a:r>
              <a:rPr lang="en-US" altLang="zh-CN" sz="2000" b="1" dirty="0">
                <a:solidFill>
                  <a:srgbClr val="FF0000"/>
                </a:solidFill>
                <a:latin typeface="微软雅黑" panose="020B0503020204020204" pitchFamily="34" charset="-122"/>
                <a:ea typeface="微软雅黑" panose="020B0503020204020204" pitchFamily="34" charset="-122"/>
              </a:rPr>
              <a:t>y/</a:t>
            </a:r>
            <a:r>
              <a:rPr lang="zh-CN" altLang="en-US" sz="2000" b="1" dirty="0">
                <a:solidFill>
                  <a:srgbClr val="FF0000"/>
                </a:solidFill>
                <a:latin typeface="微软雅黑" panose="020B0503020204020204" pitchFamily="34" charset="-122"/>
                <a:ea typeface="微软雅黑" panose="020B0503020204020204" pitchFamily="34" charset="-122"/>
              </a:rPr>
              <a:t>分隔符</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食客坐标</a:t>
            </a:r>
            <a:r>
              <a:rPr lang="en-US" altLang="zh-CN" sz="2000" b="1" dirty="0">
                <a:solidFill>
                  <a:srgbClr val="FF0000"/>
                </a:solidFill>
                <a:latin typeface="微软雅黑" panose="020B0503020204020204" pitchFamily="34" charset="-122"/>
                <a:ea typeface="微软雅黑" panose="020B0503020204020204" pitchFamily="34" charset="-122"/>
              </a:rPr>
              <a:t>x/</a:t>
            </a:r>
            <a:r>
              <a:rPr lang="zh-CN" altLang="en-US" sz="2000" b="1" dirty="0">
                <a:solidFill>
                  <a:srgbClr val="FF0000"/>
                </a:solidFill>
                <a:latin typeface="微软雅黑" panose="020B0503020204020204" pitchFamily="34" charset="-122"/>
                <a:ea typeface="微软雅黑" panose="020B0503020204020204" pitchFamily="34" charset="-122"/>
              </a:rPr>
              <a:t>分隔符</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食客坐标</a:t>
            </a:r>
            <a:r>
              <a:rPr lang="en-US" altLang="zh-CN" sz="2000" b="1" dirty="0">
                <a:solidFill>
                  <a:srgbClr val="FF0000"/>
                </a:solidFill>
                <a:latin typeface="微软雅黑" panose="020B0503020204020204" pitchFamily="34" charset="-122"/>
                <a:ea typeface="微软雅黑" panose="020B0503020204020204" pitchFamily="34" charset="-122"/>
              </a:rPr>
              <a:t>y/</a:t>
            </a:r>
            <a:r>
              <a:rPr lang="zh-CN" altLang="en-US" sz="2000" b="1" dirty="0">
                <a:solidFill>
                  <a:srgbClr val="FF0000"/>
                </a:solidFill>
                <a:latin typeface="微软雅黑" panose="020B0503020204020204" pitchFamily="34" charset="-122"/>
                <a:ea typeface="微软雅黑" panose="020B0503020204020204" pitchFamily="34" charset="-122"/>
              </a:rPr>
              <a:t>回车符</a:t>
            </a:r>
            <a:r>
              <a:rPr lang="en-US" altLang="zh-CN" sz="2000" b="1" dirty="0">
                <a:solidFill>
                  <a:srgbClr val="FF0000"/>
                </a:solidFill>
                <a:latin typeface="微软雅黑" panose="020B0503020204020204" pitchFamily="34" charset="-122"/>
                <a:ea typeface="微软雅黑" panose="020B0503020204020204" pitchFamily="34" charset="-122"/>
              </a:rPr>
              <a:t>/n</a:t>
            </a:r>
            <a:endParaRPr lang="en-US" altLang="zh-CN" sz="20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0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323528" y="1319213"/>
            <a:ext cx="864096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四、订单格式及输入方式</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订单的输入方式，要求一套程序支持以文本文件格式的输入方式，和鼠标操作的输入方式两种。两种方式不会同时生效。</a:t>
            </a:r>
            <a:endParaRPr lang="zh-CN" altLang="en-US" sz="2000" b="1"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文件输入方式：系统启动后检查当前目录下是否有标准文件名“</a:t>
            </a:r>
            <a:r>
              <a:rPr lang="en-US" altLang="zh-CN" sz="2000" b="1" dirty="0">
                <a:latin typeface="微软雅黑" panose="020B0503020204020204" pitchFamily="34" charset="-122"/>
                <a:ea typeface="微软雅黑" panose="020B0503020204020204" pitchFamily="34" charset="-122"/>
              </a:rPr>
              <a:t>sales.txt”,</a:t>
            </a:r>
            <a:r>
              <a:rPr lang="zh-CN" altLang="en-US" sz="2000" b="1" dirty="0">
                <a:latin typeface="微软雅黑" panose="020B0503020204020204" pitchFamily="34" charset="-122"/>
                <a:ea typeface="微软雅黑" panose="020B0503020204020204" pitchFamily="34" charset="-122"/>
              </a:rPr>
              <a:t>若有则自动进入订单强制文件输入方式。</a:t>
            </a:r>
            <a:r>
              <a:rPr lang="en-US" altLang="zh-CN" sz="2000" b="1" dirty="0">
                <a:latin typeface="微软雅黑" panose="020B0503020204020204" pitchFamily="34" charset="-122"/>
                <a:ea typeface="微软雅黑" panose="020B0503020204020204" pitchFamily="34" charset="-122"/>
              </a:rPr>
              <a:t>sales.txt</a:t>
            </a:r>
            <a:r>
              <a:rPr lang="zh-CN" altLang="en-US" sz="2000" b="1" dirty="0">
                <a:latin typeface="微软雅黑" panose="020B0503020204020204" pitchFamily="34" charset="-122"/>
                <a:ea typeface="微软雅黑" panose="020B0503020204020204" pitchFamily="34" charset="-122"/>
              </a:rPr>
              <a:t>文件必须遵从规定的订单数据格式。</a:t>
            </a:r>
            <a:endParaRPr lang="zh-CN" altLang="en-US" sz="2000" b="1"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鼠标操作方式：系统启动后检查当前目录找不到标准文件“</a:t>
            </a:r>
            <a:r>
              <a:rPr lang="en-US" altLang="zh-CN" sz="2000" b="1" dirty="0">
                <a:latin typeface="微软雅黑" panose="020B0503020204020204" pitchFamily="34" charset="-122"/>
                <a:ea typeface="微软雅黑" panose="020B0503020204020204" pitchFamily="34" charset="-122"/>
              </a:rPr>
              <a:t>sales.txt”,</a:t>
            </a:r>
            <a:r>
              <a:rPr lang="zh-CN" altLang="en-US" sz="2000" b="1" dirty="0">
                <a:latin typeface="微软雅黑" panose="020B0503020204020204" pitchFamily="34" charset="-122"/>
                <a:ea typeface="微软雅黑" panose="020B0503020204020204" pitchFamily="34" charset="-122"/>
              </a:rPr>
              <a:t>则自动进入订单强制鼠标输入方式。系统运行期间，鼠标点中任意方格再拖拽至另一方格，即算完成从餐馆到食客的订单发起动作，系统必须实时记录并进行派单。</a:t>
            </a:r>
            <a:endParaRPr lang="zh-CN" altLang="en-US" sz="2000" b="1"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20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a:latin typeface="微软雅黑" panose="020B0503020204020204" pitchFamily="34" charset="-122"/>
                <a:ea typeface="微软雅黑" panose="020B0503020204020204" pitchFamily="34" charset="-122"/>
              </a:rPr>
              <a:t>课题要求</a:t>
            </a:r>
            <a:endParaRPr lang="zh-CN" altLang="en-US" sz="2800"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392430" y="1319530"/>
            <a:ext cx="8447405" cy="4611370"/>
          </a:xfrm>
        </p:spPr>
        <p:txBody>
          <a:bodyPr/>
          <a:lstStyle/>
          <a:p>
            <a:pPr lvl="1"/>
            <a:r>
              <a:rPr lang="zh-CN" altLang="en-US" b="1" dirty="0"/>
              <a:t>要求开发两个版本：文件版本和动画版本。</a:t>
            </a:r>
            <a:endParaRPr lang="zh-CN" altLang="en-US" b="1" dirty="0"/>
          </a:p>
          <a:p>
            <a:pPr lvl="1"/>
            <a:r>
              <a:rPr lang="zh-CN" altLang="en-US" b="1" dirty="0"/>
              <a:t>文件版本，要求实现文件输入，文件和命令行同时输出。</a:t>
            </a:r>
            <a:endParaRPr lang="zh-CN" altLang="en-US" b="1" dirty="0"/>
          </a:p>
          <a:p>
            <a:pPr lvl="1"/>
            <a:endParaRPr lang="zh-CN" altLang="en-US" b="1" dirty="0"/>
          </a:p>
          <a:p>
            <a:pPr lvl="1"/>
            <a:endParaRPr lang="zh-CN" altLang="en-US" b="1" dirty="0"/>
          </a:p>
          <a:p>
            <a:pPr lvl="1"/>
            <a:endParaRPr lang="zh-CN" altLang="en-US" b="1" dirty="0"/>
          </a:p>
          <a:p>
            <a:pPr lvl="1"/>
            <a:endParaRPr lang="zh-CN" altLang="en-US" b="1" dirty="0"/>
          </a:p>
          <a:p>
            <a:pPr lvl="1"/>
            <a:r>
              <a:rPr lang="zh-CN" altLang="en-US" b="1" dirty="0"/>
              <a:t>动画版本，要求实现图形界面输入，文件和动画同时输出。</a:t>
            </a:r>
            <a:endParaRPr lang="zh-CN" altLang="en-US" b="1" dirty="0"/>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graphicFrame>
        <p:nvGraphicFramePr>
          <p:cNvPr id="6" name="对象 5"/>
          <p:cNvGraphicFramePr>
            <a:graphicFrameLocks noChangeAspect="1"/>
          </p:cNvGraphicFramePr>
          <p:nvPr/>
        </p:nvGraphicFramePr>
        <p:xfrm>
          <a:off x="1263650" y="2719070"/>
          <a:ext cx="4041140" cy="2012950"/>
        </p:xfrm>
        <a:graphic>
          <a:graphicData uri="http://schemas.openxmlformats.org/presentationml/2006/ole">
            <mc:AlternateContent xmlns:mc="http://schemas.openxmlformats.org/markup-compatibility/2006">
              <mc:Choice xmlns:v="urn:schemas-microsoft-com:vml" Requires="v">
                <p:oleObj spid="_x0000_s4125" name="" r:id="rId1" imgW="6370320" imgH="2011680" progId="PBrush">
                  <p:embed/>
                </p:oleObj>
              </mc:Choice>
              <mc:Fallback>
                <p:oleObj name="" r:id="rId1" imgW="6370320" imgH="2011680" progId="PBrush">
                  <p:embed/>
                  <p:pic>
                    <p:nvPicPr>
                      <p:cNvPr id="0"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650" y="2719070"/>
                        <a:ext cx="4041140" cy="201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5850255" y="2420888"/>
          <a:ext cx="2577465" cy="2311132"/>
        </p:xfrm>
        <a:graphic>
          <a:graphicData uri="http://schemas.openxmlformats.org/presentationml/2006/ole">
            <mc:AlternateContent xmlns:mc="http://schemas.openxmlformats.org/markup-compatibility/2006">
              <mc:Choice xmlns:v="urn:schemas-microsoft-com:vml" Requires="v">
                <p:oleObj spid="_x0000_s4126" name="" r:id="rId3" imgW="2575560" imgH="3017520" progId="PBrush">
                  <p:embed/>
                </p:oleObj>
              </mc:Choice>
              <mc:Fallback>
                <p:oleObj name="" r:id="rId3" imgW="2575560" imgH="3017520" progId="PBrush">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255" y="2420888"/>
                        <a:ext cx="2577465" cy="23111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95300" y="1235075"/>
            <a:ext cx="8153400" cy="4611370"/>
          </a:xfrm>
        </p:spPr>
        <p:txBody>
          <a:bodyPr/>
          <a:lstStyle/>
          <a:p>
            <a:r>
              <a:rPr lang="zh-CN" altLang="en-US" b="1" dirty="0"/>
              <a:t>输入方式</a:t>
            </a:r>
            <a:endParaRPr lang="zh-CN" altLang="en-US" b="1" dirty="0"/>
          </a:p>
          <a:p>
            <a:pPr lvl="1"/>
            <a:r>
              <a:rPr lang="en-US" altLang="zh-CN" b="1" dirty="0">
                <a:solidFill>
                  <a:srgbClr val="FF0000"/>
                </a:solidFill>
              </a:rPr>
              <a:t>a.</a:t>
            </a:r>
            <a:r>
              <a:rPr lang="zh-CN" altLang="en-US" sz="2400" b="1" dirty="0">
                <a:solidFill>
                  <a:srgbClr val="FF0000"/>
                </a:solidFill>
              </a:rPr>
              <a:t>文件输入示例</a:t>
            </a:r>
            <a:endParaRPr lang="zh-CN" altLang="en-US" sz="2400" b="1" dirty="0">
              <a:solidFill>
                <a:srgbClr val="FF0000"/>
              </a:solidFill>
            </a:endParaRPr>
          </a:p>
          <a:p>
            <a:pPr marL="914400" lvl="2" indent="0">
              <a:buNone/>
            </a:pPr>
            <a:r>
              <a:rPr lang="zh-CN" altLang="en-US" sz="2400" b="1" dirty="0">
                <a:sym typeface="+mn-ea"/>
              </a:rPr>
              <a:t>每个订单一行输入，格式为：</a:t>
            </a:r>
            <a:endParaRPr lang="en-US" altLang="zh-CN" sz="2400" b="1" dirty="0">
              <a:sym typeface="+mn-ea"/>
            </a:endParaRPr>
          </a:p>
          <a:p>
            <a:pPr marL="914400" lvl="2" indent="0">
              <a:buNone/>
            </a:pPr>
            <a:r>
              <a:rPr lang="zh-CN" altLang="en-US" sz="2400" b="1" dirty="0">
                <a:sym typeface="+mn-ea"/>
              </a:rPr>
              <a:t>订单编号</a:t>
            </a:r>
            <a:r>
              <a:rPr lang="en-US" altLang="zh-CN" sz="2400" b="1" dirty="0">
                <a:sym typeface="+mn-ea"/>
              </a:rPr>
              <a:t>&lt;</a:t>
            </a:r>
            <a:r>
              <a:rPr lang="zh-CN" altLang="en-US" sz="2400" b="1" dirty="0">
                <a:sym typeface="+mn-ea"/>
              </a:rPr>
              <a:t>空格</a:t>
            </a:r>
            <a:r>
              <a:rPr lang="en-US" altLang="zh-CN" sz="2400" b="1" dirty="0">
                <a:sym typeface="+mn-ea"/>
              </a:rPr>
              <a:t>&gt;</a:t>
            </a:r>
            <a:r>
              <a:rPr lang="zh-CN" altLang="en-US" sz="2400" b="1" dirty="0">
                <a:sym typeface="+mn-ea"/>
              </a:rPr>
              <a:t>下单时间</a:t>
            </a:r>
            <a:r>
              <a:rPr lang="en-US" altLang="zh-CN" sz="2400" b="1" dirty="0">
                <a:sym typeface="+mn-ea"/>
              </a:rPr>
              <a:t>&lt;</a:t>
            </a:r>
            <a:r>
              <a:rPr lang="zh-CN" altLang="en-US" sz="2400" b="1" dirty="0">
                <a:sym typeface="+mn-ea"/>
              </a:rPr>
              <a:t>空格</a:t>
            </a:r>
            <a:r>
              <a:rPr lang="en-US" altLang="zh-CN" sz="2400" b="1" dirty="0">
                <a:sym typeface="+mn-ea"/>
              </a:rPr>
              <a:t>&gt;</a:t>
            </a:r>
            <a:r>
              <a:rPr lang="zh-CN" altLang="en-US" sz="2400" b="1" dirty="0">
                <a:sym typeface="+mn-ea"/>
              </a:rPr>
              <a:t>餐馆横坐标</a:t>
            </a:r>
            <a:r>
              <a:rPr lang="en-US" altLang="zh-CN" sz="2400" b="1" dirty="0">
                <a:sym typeface="+mn-ea"/>
              </a:rPr>
              <a:t>&lt;</a:t>
            </a:r>
            <a:r>
              <a:rPr lang="zh-CN" altLang="en-US" sz="2400" b="1" dirty="0">
                <a:sym typeface="+mn-ea"/>
              </a:rPr>
              <a:t>空格</a:t>
            </a:r>
            <a:r>
              <a:rPr lang="en-US" altLang="zh-CN" sz="2400" b="1" dirty="0">
                <a:sym typeface="+mn-ea"/>
              </a:rPr>
              <a:t>&gt;</a:t>
            </a:r>
            <a:r>
              <a:rPr lang="zh-CN" altLang="en-US" sz="2400" b="1" dirty="0">
                <a:sym typeface="+mn-ea"/>
              </a:rPr>
              <a:t>餐馆纵坐标</a:t>
            </a:r>
            <a:r>
              <a:rPr lang="en-US" altLang="zh-CN" sz="2400" b="1" dirty="0">
                <a:sym typeface="+mn-ea"/>
              </a:rPr>
              <a:t>&lt;</a:t>
            </a:r>
            <a:r>
              <a:rPr lang="zh-CN" altLang="en-US" sz="2400" b="1" dirty="0">
                <a:sym typeface="+mn-ea"/>
              </a:rPr>
              <a:t>空格</a:t>
            </a:r>
            <a:r>
              <a:rPr lang="en-US" altLang="zh-CN" sz="2400" b="1" dirty="0">
                <a:sym typeface="+mn-ea"/>
              </a:rPr>
              <a:t>&gt;</a:t>
            </a:r>
            <a:r>
              <a:rPr lang="zh-CN" altLang="en-US" sz="2400" b="1" dirty="0">
                <a:sym typeface="+mn-ea"/>
              </a:rPr>
              <a:t>食客横坐标</a:t>
            </a:r>
            <a:r>
              <a:rPr lang="en-US" altLang="zh-CN" sz="2400" b="1" dirty="0">
                <a:sym typeface="+mn-ea"/>
              </a:rPr>
              <a:t>&lt;</a:t>
            </a:r>
            <a:r>
              <a:rPr lang="zh-CN" altLang="en-US" sz="2400" b="1" dirty="0">
                <a:sym typeface="+mn-ea"/>
              </a:rPr>
              <a:t>空格</a:t>
            </a:r>
            <a:r>
              <a:rPr lang="en-US" altLang="zh-CN" sz="2400" b="1" dirty="0">
                <a:sym typeface="+mn-ea"/>
              </a:rPr>
              <a:t>&gt;</a:t>
            </a:r>
            <a:r>
              <a:rPr lang="zh-CN" altLang="en-US" sz="2400" b="1" dirty="0">
                <a:sym typeface="+mn-ea"/>
              </a:rPr>
              <a:t>食客纵坐标</a:t>
            </a:r>
            <a:endParaRPr lang="en-US" altLang="zh-CN" sz="2400" b="1" dirty="0">
              <a:sym typeface="+mn-ea"/>
            </a:endParaRPr>
          </a:p>
          <a:p>
            <a:pPr lvl="1"/>
            <a:r>
              <a:rPr lang="zh-CN" altLang="en-US" sz="2400" b="1" dirty="0">
                <a:sym typeface="+mn-ea"/>
              </a:rPr>
              <a:t>在软件系统开发期间，老师会提供几组测试数据（输入文件和参照结果）给同学们，便于大家测试。最后验收的时候，老师会现场给定新的输入文件，来验证各组程序的算法优劣。</a:t>
            </a:r>
            <a:endParaRPr lang="zh-CN" altLang="en-US" sz="2400" b="1" dirty="0">
              <a:sym typeface="+mn-ea"/>
            </a:endParaRPr>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文件输入示例</a:t>
            </a:r>
            <a:endParaRPr lang="zh-CN" altLang="en-US" dirty="0"/>
          </a:p>
        </p:txBody>
      </p:sp>
      <p:sp>
        <p:nvSpPr>
          <p:cNvPr id="4" name="灯片编号占位符 3"/>
          <p:cNvSpPr>
            <a:spLocks noGrp="1"/>
          </p:cNvSpPr>
          <p:nvPr>
            <p:ph type="sldNum" sz="quarter" idx="12"/>
          </p:nvPr>
        </p:nvSpPr>
        <p:spPr/>
        <p:txBody>
          <a:bodyPr/>
          <a:lstStyle/>
          <a:p>
            <a:fld id="{1BD9E107-7CBE-4420-B8A8-046F950C4F52}" type="slidenum">
              <a:rPr lang="en-US" altLang="zh-CN" smtClean="0"/>
            </a:fld>
            <a:endParaRPr lang="en-US" altLang="zh-CN"/>
          </a:p>
        </p:txBody>
      </p:sp>
      <p:pic>
        <p:nvPicPr>
          <p:cNvPr id="10" name="内容占位符 9"/>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685800" y="1540272"/>
            <a:ext cx="7772400" cy="4169568"/>
          </a:xfr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sz="2400" b="1" dirty="0">
                <a:solidFill>
                  <a:srgbClr val="FF0000"/>
                </a:solidFill>
                <a:sym typeface="+mn-ea"/>
              </a:rPr>
              <a:t>b．从键盘输入</a:t>
            </a:r>
            <a:endParaRPr lang="zh-CN" altLang="en-US" sz="2400" b="1" dirty="0">
              <a:solidFill>
                <a:srgbClr val="FF0000"/>
              </a:solidFill>
              <a:sym typeface="+mn-ea"/>
            </a:endParaRPr>
          </a:p>
          <a:p>
            <a:pPr lvl="2"/>
            <a:r>
              <a:rPr lang="zh-CN" altLang="en-US" sz="2400" b="1" dirty="0">
                <a:sym typeface="+mn-ea"/>
              </a:rPr>
              <a:t>格式同文件输入</a:t>
            </a:r>
            <a:endParaRPr lang="en-US" altLang="zh-CN" sz="2400" b="1" dirty="0">
              <a:sym typeface="+mn-ea"/>
            </a:endParaRPr>
          </a:p>
          <a:p>
            <a:pPr lvl="2"/>
            <a:r>
              <a:rPr lang="zh-CN" altLang="en-US" sz="2400" b="1" dirty="0">
                <a:sym typeface="+mn-ea"/>
              </a:rPr>
              <a:t>在控制台用</a:t>
            </a:r>
            <a:r>
              <a:rPr lang="en-US" altLang="zh-CN" sz="2400" b="1" dirty="0">
                <a:sym typeface="+mn-ea"/>
              </a:rPr>
              <a:t>Ctrl-Z</a:t>
            </a:r>
            <a:r>
              <a:rPr lang="zh-CN" altLang="en-US" sz="2400" b="1" dirty="0">
                <a:sym typeface="+mn-ea"/>
              </a:rPr>
              <a:t>键入</a:t>
            </a:r>
            <a:r>
              <a:rPr lang="en-US" altLang="zh-CN" sz="2400" b="1" dirty="0">
                <a:sym typeface="+mn-ea"/>
              </a:rPr>
              <a:t>EOF</a:t>
            </a:r>
            <a:endParaRPr lang="en-US" altLang="zh-CN" sz="2400" b="1" dirty="0">
              <a:sym typeface="+mn-ea"/>
            </a:endParaRPr>
          </a:p>
          <a:p>
            <a:pPr lvl="1"/>
            <a:r>
              <a:rPr lang="zh-CN" altLang="en-US" sz="2400" b="1" dirty="0">
                <a:solidFill>
                  <a:srgbClr val="FF0000"/>
                </a:solidFill>
                <a:sym typeface="+mn-ea"/>
              </a:rPr>
              <a:t>读取输入的示例代码</a:t>
            </a:r>
            <a:endParaRPr lang="en-US" altLang="zh-CN" sz="2400" b="1" dirty="0">
              <a:solidFill>
                <a:srgbClr val="FF0000"/>
              </a:solidFill>
              <a:sym typeface="+mn-ea"/>
            </a:endParaRPr>
          </a:p>
          <a:p>
            <a:pPr lvl="2"/>
            <a:r>
              <a:rPr lang="en-US" altLang="zh-CN" sz="2400" b="1" dirty="0">
                <a:sym typeface="+mn-ea"/>
              </a:rPr>
              <a:t>C</a:t>
            </a:r>
            <a:r>
              <a:rPr lang="zh-CN" altLang="en-US" sz="2400" b="1" dirty="0">
                <a:sym typeface="+mn-ea"/>
              </a:rPr>
              <a:t>：</a:t>
            </a:r>
            <a:r>
              <a:rPr lang="en-US" altLang="zh-CN" sz="2400" b="1" dirty="0">
                <a:sym typeface="+mn-ea"/>
              </a:rPr>
              <a:t>while(</a:t>
            </a:r>
            <a:r>
              <a:rPr lang="en-US" altLang="zh-CN" sz="2400" b="1" dirty="0" err="1">
                <a:sym typeface="+mn-ea"/>
              </a:rPr>
              <a:t>scanf</a:t>
            </a:r>
            <a:r>
              <a:rPr lang="en-US" altLang="zh-CN" sz="2400" b="1" dirty="0">
                <a:sym typeface="+mn-ea"/>
              </a:rPr>
              <a:t>(“%d%d%d%d%d%d”,&amp;index,&amp;time,&amp;x1,&amp;y1,&amp;x2,&amp;y2)!=EOF){/**/}</a:t>
            </a:r>
            <a:endParaRPr lang="en-US" altLang="zh-CN" sz="2400" b="1" dirty="0">
              <a:sym typeface="+mn-ea"/>
            </a:endParaRPr>
          </a:p>
          <a:p>
            <a:pPr lvl="2"/>
            <a:r>
              <a:rPr lang="en-US" altLang="zh-CN" sz="2400" b="1" dirty="0">
                <a:sym typeface="+mn-ea"/>
              </a:rPr>
              <a:t>C++</a:t>
            </a:r>
            <a:r>
              <a:rPr lang="zh-CN" altLang="en-US" sz="2400" b="1" dirty="0">
                <a:sym typeface="+mn-ea"/>
              </a:rPr>
              <a:t>：</a:t>
            </a:r>
            <a:r>
              <a:rPr lang="en-US" altLang="zh-CN" sz="2400" b="1" dirty="0">
                <a:sym typeface="+mn-ea"/>
              </a:rPr>
              <a:t>while(</a:t>
            </a:r>
            <a:r>
              <a:rPr lang="en-US" altLang="zh-CN" sz="2400" b="1" dirty="0" err="1">
                <a:sym typeface="+mn-ea"/>
              </a:rPr>
              <a:t>cin</a:t>
            </a:r>
            <a:r>
              <a:rPr lang="en-US" altLang="zh-CN" sz="2400" b="1" dirty="0">
                <a:sym typeface="+mn-ea"/>
              </a:rPr>
              <a:t>&gt;&gt;index&gt;&gt;time&gt;&gt;x1&gt;&gt;y1&gt;&gt;x2&gt;&gt;y2){/**/}</a:t>
            </a:r>
            <a:endParaRPr lang="en-US" altLang="zh-CN" sz="2400" b="1" dirty="0">
              <a:sym typeface="+mn-ea"/>
            </a:endParaRPr>
          </a:p>
          <a:p>
            <a:pPr marL="457200" lvl="1" indent="0">
              <a:buNone/>
            </a:pPr>
            <a:endParaRPr lang="en-US" altLang="zh-CN" sz="2400" b="1" dirty="0">
              <a:sym typeface="+mn-ea"/>
            </a:endParaRPr>
          </a:p>
          <a:p>
            <a:pPr lvl="2"/>
            <a:endParaRPr lang="zh-CN" altLang="zh-CN" sz="2400" b="1" dirty="0">
              <a:solidFill>
                <a:srgbClr val="FF0000"/>
              </a:solidFill>
              <a:sym typeface="+mn-ea"/>
            </a:endParaRPr>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键盘输入示例</a:t>
            </a:r>
            <a:endParaRPr lang="zh-CN" altLang="en-US" dirty="0"/>
          </a:p>
        </p:txBody>
      </p:sp>
      <p:sp>
        <p:nvSpPr>
          <p:cNvPr id="4" name="灯片编号占位符 3"/>
          <p:cNvSpPr>
            <a:spLocks noGrp="1"/>
          </p:cNvSpPr>
          <p:nvPr>
            <p:ph type="sldNum" sz="quarter" idx="12"/>
          </p:nvPr>
        </p:nvSpPr>
        <p:spPr/>
        <p:txBody>
          <a:bodyPr/>
          <a:lstStyle/>
          <a:p>
            <a:fld id="{1BD9E107-7CBE-4420-B8A8-046F950C4F52}" type="slidenum">
              <a:rPr lang="en-US" altLang="zh-CN" smtClean="0"/>
            </a:fld>
            <a:endParaRPr lang="en-US" altLang="zh-CN"/>
          </a:p>
        </p:txBody>
      </p:sp>
      <p:pic>
        <p:nvPicPr>
          <p:cNvPr id="10" name="内容占位符 9"/>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685800" y="1594573"/>
            <a:ext cx="7772400" cy="4060967"/>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319213"/>
            <a:ext cx="8136904" cy="4611687"/>
          </a:xfrm>
        </p:spPr>
        <p:txBody>
          <a:bodyPr/>
          <a:lstStyle/>
          <a:p>
            <a:pPr lvl="1"/>
            <a:r>
              <a:rPr lang="zh-CN" altLang="en-US" sz="2400" b="1" dirty="0">
                <a:solidFill>
                  <a:srgbClr val="FF0000"/>
                </a:solidFill>
              </a:rPr>
              <a:t>c．图形界面输入（动画版本）</a:t>
            </a:r>
            <a:endParaRPr lang="zh-CN" altLang="en-US" sz="2400" b="1" dirty="0">
              <a:solidFill>
                <a:srgbClr val="FF0000"/>
              </a:solidFill>
            </a:endParaRPr>
          </a:p>
          <a:p>
            <a:pPr lvl="2"/>
            <a:r>
              <a:rPr lang="zh-CN" altLang="en-US" sz="2400" b="1" dirty="0"/>
              <a:t>订单输入</a:t>
            </a:r>
            <a:r>
              <a:rPr lang="zh-CN" altLang="zh-CN" sz="2400" b="1" dirty="0"/>
              <a:t>均通过点击对应的界面按</a:t>
            </a:r>
            <a:r>
              <a:rPr lang="zh-CN" altLang="zh-CN" sz="2400" b="1" dirty="0" smtClean="0"/>
              <a:t>钮</a:t>
            </a:r>
            <a:r>
              <a:rPr lang="zh-CN" altLang="en-US" sz="2400" b="1" dirty="0" smtClean="0"/>
              <a:t>（鼠标）</a:t>
            </a:r>
            <a:r>
              <a:rPr lang="zh-CN" altLang="zh-CN" sz="2400" b="1" dirty="0" smtClean="0"/>
              <a:t>实</a:t>
            </a:r>
            <a:r>
              <a:rPr lang="zh-CN" altLang="zh-CN" sz="2400" b="1" dirty="0"/>
              <a:t>现。</a:t>
            </a:r>
            <a:endParaRPr lang="zh-CN" altLang="zh-CN" sz="2400" b="1" dirty="0"/>
          </a:p>
          <a:p>
            <a:pPr marL="914400" lvl="2" indent="0">
              <a:buNone/>
            </a:pPr>
            <a:endParaRPr lang="zh-CN" altLang="zh-CN" sz="2400" b="1" dirty="0"/>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E768D2C-3469-41CD-BF92-F34B9771F8B1}" type="slidenum">
              <a:rPr lang="en-US" altLang="zh-CN"/>
            </a:fld>
            <a:endParaRPr lang="en-US" altLang="zh-CN"/>
          </a:p>
        </p:txBody>
      </p:sp>
      <p:sp>
        <p:nvSpPr>
          <p:cNvPr id="6146" name="Rectangle 2"/>
          <p:cNvSpPr>
            <a:spLocks noGrp="1" noChangeArrowheads="1"/>
          </p:cNvSpPr>
          <p:nvPr>
            <p:ph type="title"/>
          </p:nvPr>
        </p:nvSpPr>
        <p:spPr/>
        <p:txBody>
          <a:bodyPr/>
          <a:lstStyle/>
          <a:p>
            <a:r>
              <a:rPr lang="zh-CN" altLang="en-US" b="1"/>
              <a:t>提纲</a:t>
            </a:r>
            <a:endParaRPr lang="zh-CN" altLang="en-US" b="1"/>
          </a:p>
        </p:txBody>
      </p:sp>
      <p:sp>
        <p:nvSpPr>
          <p:cNvPr id="6150" name="Text Box 6"/>
          <p:cNvSpPr txBox="1">
            <a:spLocks noChangeArrowheads="1"/>
          </p:cNvSpPr>
          <p:nvPr/>
        </p:nvSpPr>
        <p:spPr bwMode="auto">
          <a:xfrm>
            <a:off x="468313" y="1412875"/>
            <a:ext cx="4032250" cy="376238"/>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
        <p:nvSpPr>
          <p:cNvPr id="6147" name="Rectangle 3"/>
          <p:cNvSpPr>
            <a:spLocks noGrp="1" noChangeArrowheads="1"/>
          </p:cNvSpPr>
          <p:nvPr>
            <p:ph type="body" idx="1"/>
          </p:nvPr>
        </p:nvSpPr>
        <p:spPr/>
        <p:txBody>
          <a:bodyPr/>
          <a:lstStyle/>
          <a:p>
            <a:pPr marL="533400" indent="-533400">
              <a:buFontTx/>
              <a:buAutoNum type="arabicPeriod"/>
            </a:pPr>
            <a:r>
              <a:rPr lang="zh-CN" altLang="en-US" b="1" dirty="0"/>
              <a:t>课题任务说明</a:t>
            </a:r>
            <a:endParaRPr lang="zh-CN" altLang="en-US" b="1" dirty="0"/>
          </a:p>
          <a:p>
            <a:pPr marL="533400" indent="-533400">
              <a:buFontTx/>
              <a:buAutoNum type="arabicPeriod"/>
            </a:pPr>
            <a:r>
              <a:rPr lang="zh-CN" altLang="en-US" b="1" dirty="0"/>
              <a:t>软件工程概述</a:t>
            </a:r>
            <a:endParaRPr lang="zh-CN" altLang="en-US" b="1" dirty="0"/>
          </a:p>
          <a:p>
            <a:pPr marL="533400" indent="-533400">
              <a:buFontTx/>
              <a:buAutoNum type="arabicPeriod"/>
            </a:pPr>
            <a:r>
              <a:rPr lang="zh-CN" altLang="en-US" b="1" dirty="0"/>
              <a:t>小组成员及职责</a:t>
            </a:r>
            <a:endParaRPr lang="zh-CN" altLang="en-US" b="1" dirty="0"/>
          </a:p>
          <a:p>
            <a:pPr marL="533400" indent="-533400">
              <a:buFontTx/>
              <a:buAutoNum type="arabicPeriod"/>
            </a:pPr>
            <a:r>
              <a:rPr lang="zh-CN" altLang="en-US" b="1" dirty="0"/>
              <a:t>课程设计进度安排及提交内容</a:t>
            </a:r>
            <a:endParaRPr lang="zh-CN" altLang="en-US" b="1" dirty="0"/>
          </a:p>
          <a:p>
            <a:pPr marL="533400" indent="-533400">
              <a:buFontTx/>
              <a:buAutoNum type="arabicPeriod"/>
            </a:pPr>
            <a:r>
              <a:rPr lang="zh-CN" altLang="en-US" b="1" dirty="0"/>
              <a:t>接下去的工作</a:t>
            </a:r>
            <a:endParaRPr lang="zh-CN" altLang="en-US" b="1"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02285" y="1257618"/>
            <a:ext cx="7772400" cy="4611687"/>
          </a:xfrm>
        </p:spPr>
        <p:txBody>
          <a:bodyPr/>
          <a:lstStyle/>
          <a:p>
            <a:r>
              <a:rPr lang="zh-CN" altLang="en-US" b="1" dirty="0"/>
              <a:t>输出方式</a:t>
            </a:r>
            <a:endParaRPr lang="zh-CN" altLang="en-US" b="1" dirty="0"/>
          </a:p>
          <a:p>
            <a:pPr lvl="1"/>
            <a:r>
              <a:rPr lang="en-US" altLang="zh-CN" b="1" dirty="0">
                <a:solidFill>
                  <a:srgbClr val="FF0000"/>
                </a:solidFill>
              </a:rPr>
              <a:t>a</a:t>
            </a:r>
            <a:r>
              <a:rPr lang="zh-CN" altLang="en-US" b="1" dirty="0">
                <a:solidFill>
                  <a:srgbClr val="FF0000"/>
                </a:solidFill>
              </a:rPr>
              <a:t>.</a:t>
            </a:r>
            <a:r>
              <a:rPr lang="zh-CN" altLang="en-US" sz="2400" b="1" dirty="0">
                <a:solidFill>
                  <a:srgbClr val="FF0000"/>
                </a:solidFill>
              </a:rPr>
              <a:t>文件输出</a:t>
            </a:r>
            <a:endParaRPr lang="zh-CN" altLang="en-US" sz="2400" b="1" dirty="0">
              <a:solidFill>
                <a:srgbClr val="FF0000"/>
              </a:solidFill>
            </a:endParaRPr>
          </a:p>
          <a:p>
            <a:pPr lvl="2"/>
            <a:r>
              <a:rPr sz="2400" b="1" dirty="0"/>
              <a:t>文件名为output.txt，</a:t>
            </a:r>
            <a:r>
              <a:rPr lang="zh-CN" altLang="en-US" sz="2400" b="1" dirty="0"/>
              <a:t>每个时间单位更新一次，显示</a:t>
            </a:r>
            <a:r>
              <a:rPr sz="2400" b="1" dirty="0"/>
              <a:t>：</a:t>
            </a:r>
            <a:endParaRPr lang="en-US" altLang="zh-CN" sz="2400" b="1" dirty="0"/>
          </a:p>
          <a:p>
            <a:pPr marL="1371600" lvl="2" indent="-457200">
              <a:buFont typeface="+mj-lt"/>
              <a:buAutoNum type="arabicPeriod"/>
            </a:pPr>
            <a:r>
              <a:rPr lang="zh-CN" altLang="en-US" sz="2400" b="1" dirty="0"/>
              <a:t>当</a:t>
            </a:r>
            <a:r>
              <a:rPr lang="zh-CN" altLang="en-US" sz="2400" b="1" dirty="0" smtClean="0"/>
              <a:t>前账户金额数</a:t>
            </a:r>
            <a:endParaRPr lang="en-US" altLang="zh-CN" sz="2400" b="1" dirty="0"/>
          </a:p>
          <a:p>
            <a:pPr marL="1371600" lvl="2" indent="-457200">
              <a:buFont typeface="+mj-lt"/>
              <a:buAutoNum type="arabicPeriod"/>
            </a:pPr>
            <a:r>
              <a:rPr lang="zh-CN" altLang="en-US" sz="2400" b="1" dirty="0"/>
              <a:t>每位骑手的位置</a:t>
            </a:r>
            <a:endParaRPr lang="en-US" altLang="zh-CN" sz="2400" b="1" dirty="0"/>
          </a:p>
          <a:p>
            <a:pPr marL="1371600" lvl="2" indent="-457200">
              <a:buFont typeface="+mj-lt"/>
              <a:buAutoNum type="arabicPeriod"/>
            </a:pPr>
            <a:r>
              <a:rPr lang="zh-CN" altLang="en-US" sz="2400" b="1" dirty="0"/>
              <a:t>接单数</a:t>
            </a:r>
            <a:endParaRPr lang="en-US" altLang="zh-CN" sz="2400" b="1" dirty="0"/>
          </a:p>
          <a:p>
            <a:pPr marL="1371600" lvl="2" indent="-457200">
              <a:buFont typeface="+mj-lt"/>
              <a:buAutoNum type="arabicPeriod"/>
            </a:pPr>
            <a:r>
              <a:rPr lang="zh-CN" altLang="en-US" sz="2400" b="1" dirty="0"/>
              <a:t>完成数</a:t>
            </a:r>
            <a:endParaRPr lang="en-US" altLang="zh-CN" sz="2400" b="1" dirty="0"/>
          </a:p>
          <a:p>
            <a:pPr marL="1371600" lvl="2" indent="-457200">
              <a:buFont typeface="+mj-lt"/>
              <a:buAutoNum type="arabicPeriod"/>
            </a:pPr>
            <a:r>
              <a:rPr lang="zh-CN" altLang="en-US" sz="2400" b="1" dirty="0"/>
              <a:t>超时数</a:t>
            </a:r>
            <a:endParaRPr lang="en-US" altLang="zh-CN" sz="2400" b="1" dirty="0"/>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纯文字文件输出示例</a:t>
            </a:r>
            <a:endParaRPr lang="zh-CN" altLang="en-US" dirty="0"/>
          </a:p>
        </p:txBody>
      </p:sp>
      <p:pic>
        <p:nvPicPr>
          <p:cNvPr id="6" name="内容占位符 5"/>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501650" y="1478360"/>
            <a:ext cx="7772400" cy="4169568"/>
          </a:xfrm>
        </p:spPr>
      </p:pic>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b="1" dirty="0"/>
              <a:t>输出方式</a:t>
            </a:r>
            <a:endParaRPr lang="zh-CN" altLang="en-US" b="1" dirty="0"/>
          </a:p>
          <a:p>
            <a:pPr lvl="1"/>
            <a:r>
              <a:rPr lang="en-US" altLang="zh-CN" sz="2400" b="1" dirty="0">
                <a:solidFill>
                  <a:srgbClr val="FF0000"/>
                </a:solidFill>
                <a:sym typeface="+mn-ea"/>
              </a:rPr>
              <a:t>b</a:t>
            </a:r>
            <a:r>
              <a:rPr lang="zh-CN" altLang="en-US" sz="2400" b="1" dirty="0">
                <a:solidFill>
                  <a:srgbClr val="FF0000"/>
                </a:solidFill>
                <a:sym typeface="+mn-ea"/>
              </a:rPr>
              <a:t>.命令行输出</a:t>
            </a:r>
            <a:endParaRPr lang="zh-CN" altLang="en-US" sz="2400" b="1" dirty="0">
              <a:solidFill>
                <a:srgbClr val="FF0000"/>
              </a:solidFill>
              <a:sym typeface="+mn-ea"/>
            </a:endParaRPr>
          </a:p>
          <a:p>
            <a:pPr lvl="2"/>
            <a:r>
              <a:rPr lang="zh-CN" altLang="en-US" sz="2400" b="1" dirty="0">
                <a:solidFill>
                  <a:srgbClr val="FF0000"/>
                </a:solidFill>
                <a:sym typeface="+mn-ea"/>
              </a:rPr>
              <a:t>可用纯文字输出，也可用字符图形的效果代替文字形式的骑手坐标输出</a:t>
            </a:r>
            <a:r>
              <a:rPr lang="zh-CN" altLang="en-US" sz="2400" b="1" dirty="0">
                <a:sym typeface="+mn-ea"/>
              </a:rPr>
              <a:t>。力求直观。</a:t>
            </a:r>
            <a:endParaRPr lang="zh-CN" altLang="en-US" sz="2400" b="1" dirty="0">
              <a:sym typeface="+mn-ea"/>
            </a:endParaRPr>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字符图形效果命令行输出示例</a:t>
            </a:r>
            <a:endParaRPr lang="zh-CN" altLang="en-US" dirty="0"/>
          </a:p>
        </p:txBody>
      </p:sp>
      <p:pic>
        <p:nvPicPr>
          <p:cNvPr id="6" name="内容占位符 5"/>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685800" y="1540272"/>
            <a:ext cx="7772400" cy="4169568"/>
          </a:xfrm>
        </p:spPr>
      </p:pic>
      <p:sp>
        <p:nvSpPr>
          <p:cNvPr id="4" name="灯片编号占位符 3"/>
          <p:cNvSpPr>
            <a:spLocks noGrp="1"/>
          </p:cNvSpPr>
          <p:nvPr>
            <p:ph type="sldNum" sz="quarter" idx="12"/>
          </p:nvPr>
        </p:nvSpPr>
        <p:spPr/>
        <p:txBody>
          <a:bodyPr/>
          <a:lstStyle/>
          <a:p>
            <a:fld id="{1BD9E107-7CBE-4420-B8A8-046F950C4F52}" type="slidenum">
              <a:rPr lang="en-US" altLang="zh-CN" smtClean="0"/>
            </a:fld>
            <a:endParaRPr lang="en-US" altLang="zh-CN"/>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sz="2400" b="1" dirty="0">
                <a:solidFill>
                  <a:srgbClr val="FF0000"/>
                </a:solidFill>
                <a:effectLst>
                  <a:outerShdw blurRad="38100" dist="38100" dir="2700000" algn="tl">
                    <a:srgbClr val="000000">
                      <a:alpha val="43137"/>
                    </a:srgbClr>
                  </a:outerShdw>
                </a:effectLst>
                <a:sym typeface="+mn-ea"/>
              </a:rPr>
              <a:t>c</a:t>
            </a:r>
            <a:r>
              <a:rPr lang="zh-CN" altLang="en-US" sz="2400" b="1" dirty="0">
                <a:solidFill>
                  <a:srgbClr val="FF0000"/>
                </a:solidFill>
                <a:effectLst>
                  <a:outerShdw blurRad="38100" dist="38100" dir="2700000" algn="tl">
                    <a:srgbClr val="000000">
                      <a:alpha val="43137"/>
                    </a:srgbClr>
                  </a:outerShdw>
                </a:effectLst>
                <a:sym typeface="+mn-ea"/>
              </a:rPr>
              <a:t>.动画输出</a:t>
            </a:r>
            <a:endParaRPr lang="zh-CN" altLang="en-US" sz="2400" b="1" dirty="0">
              <a:solidFill>
                <a:srgbClr val="FF0000"/>
              </a:solidFill>
              <a:effectLst>
                <a:outerShdw blurRad="38100" dist="38100" dir="2700000" algn="tl">
                  <a:srgbClr val="000000">
                    <a:alpha val="43137"/>
                  </a:srgbClr>
                </a:outerShdw>
              </a:effectLst>
              <a:sym typeface="+mn-ea"/>
            </a:endParaRPr>
          </a:p>
          <a:p>
            <a:pPr lvl="2"/>
            <a:r>
              <a:rPr lang="zh-CN" altLang="en-US" sz="2400" b="1" dirty="0"/>
              <a:t>在图形窗口中用绘</a:t>
            </a:r>
            <a:r>
              <a:rPr lang="zh-CN" altLang="en-US" sz="2400" b="1" dirty="0" smtClean="0"/>
              <a:t>制房间、道路、骑手</a:t>
            </a:r>
            <a:endParaRPr lang="en-US" altLang="zh-CN" sz="2400" b="1" dirty="0" smtClean="0"/>
          </a:p>
          <a:p>
            <a:pPr lvl="2"/>
            <a:r>
              <a:rPr lang="zh-CN" altLang="en-US" sz="2400" b="1" dirty="0" smtClean="0"/>
              <a:t>动态（状态转移及变化）</a:t>
            </a:r>
            <a:endParaRPr lang="zh-CN" altLang="en-US" sz="2400" b="1" dirty="0"/>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实现时间安排</a:t>
            </a:r>
            <a:endParaRPr lang="zh-CN" altLang="en-US" b="1" dirty="0"/>
          </a:p>
          <a:p>
            <a:pPr lvl="1"/>
            <a:r>
              <a:rPr sz="2400" b="1" dirty="0" err="1">
                <a:solidFill>
                  <a:srgbClr val="FF0000"/>
                </a:solidFill>
                <a:latin typeface="微软雅黑" panose="020B0503020204020204" pitchFamily="34" charset="-122"/>
                <a:ea typeface="微软雅黑" panose="020B0503020204020204" pitchFamily="34" charset="-122"/>
                <a:sym typeface="+mn-ea"/>
              </a:rPr>
              <a:t>版本一</a:t>
            </a:r>
            <a:r>
              <a:rPr sz="2400" b="1" dirty="0">
                <a:solidFill>
                  <a:srgbClr val="FF0000"/>
                </a:solidFill>
                <a:latin typeface="微软雅黑" panose="020B0503020204020204" pitchFamily="34" charset="-122"/>
                <a:ea typeface="微软雅黑" panose="020B0503020204020204" pitchFamily="34" charset="-122"/>
                <a:sym typeface="+mn-ea"/>
              </a:rPr>
              <a:t>：</a:t>
            </a:r>
            <a:r>
              <a:rPr lang="zh-CN" altLang="en-US" sz="2400" b="1" dirty="0">
                <a:solidFill>
                  <a:srgbClr val="FF0000"/>
                </a:solidFill>
                <a:latin typeface="微软雅黑" panose="020B0503020204020204" pitchFamily="34" charset="-122"/>
                <a:ea typeface="微软雅黑" panose="020B0503020204020204" pitchFamily="34" charset="-122"/>
                <a:sym typeface="+mn-ea"/>
              </a:rPr>
              <a:t>文件</a:t>
            </a:r>
            <a:r>
              <a:rPr sz="2400" b="1" dirty="0" err="1">
                <a:solidFill>
                  <a:srgbClr val="FF0000"/>
                </a:solidFill>
                <a:latin typeface="微软雅黑" panose="020B0503020204020204" pitchFamily="34" charset="-122"/>
                <a:ea typeface="微软雅黑" panose="020B0503020204020204" pitchFamily="34" charset="-122"/>
                <a:sym typeface="+mn-ea"/>
              </a:rPr>
              <a:t>版本</a:t>
            </a:r>
            <a:endParaRPr sz="2400" b="1" dirty="0">
              <a:solidFill>
                <a:srgbClr val="FF0000"/>
              </a:solidFill>
              <a:latin typeface="微软雅黑" panose="020B0503020204020204" pitchFamily="34" charset="-122"/>
              <a:ea typeface="微软雅黑" panose="020B0503020204020204" pitchFamily="34" charset="-122"/>
              <a:sym typeface="+mn-ea"/>
            </a:endParaRPr>
          </a:p>
          <a:p>
            <a:pPr lvl="2"/>
            <a:r>
              <a:rPr sz="2400" b="1" dirty="0">
                <a:sym typeface="+mn-ea"/>
              </a:rPr>
              <a:t>目标1：</a:t>
            </a:r>
            <a:r>
              <a:rPr lang="zh-CN" sz="2400" b="1" dirty="0">
                <a:sym typeface="+mn-ea"/>
              </a:rPr>
              <a:t>设计订单数据结构</a:t>
            </a:r>
            <a:r>
              <a:rPr lang="zh-CN" altLang="en-US" sz="2400" b="1" dirty="0">
                <a:sym typeface="+mn-ea"/>
              </a:rPr>
              <a:t>和队列数据结构</a:t>
            </a:r>
            <a:r>
              <a:rPr lang="zh-CN" sz="2400" b="1" dirty="0">
                <a:sym typeface="+mn-ea"/>
              </a:rPr>
              <a:t>；实现文件读取模块；选定两种调度算法，实现并比较；实现</a:t>
            </a:r>
            <a:r>
              <a:rPr sz="2400" b="1" dirty="0">
                <a:sym typeface="+mn-ea"/>
              </a:rPr>
              <a:t>文件</a:t>
            </a:r>
            <a:r>
              <a:rPr lang="en-US" sz="2400" b="1" dirty="0">
                <a:sym typeface="+mn-ea"/>
              </a:rPr>
              <a:t>/</a:t>
            </a:r>
            <a:r>
              <a:rPr sz="2400" b="1" dirty="0">
                <a:sym typeface="+mn-ea"/>
              </a:rPr>
              <a:t>命令行</a:t>
            </a:r>
            <a:r>
              <a:rPr lang="zh-CN" sz="2400" b="1" dirty="0">
                <a:sym typeface="+mn-ea"/>
              </a:rPr>
              <a:t>输出模块</a:t>
            </a:r>
            <a:r>
              <a:rPr sz="2400" b="1" dirty="0">
                <a:sym typeface="+mn-ea"/>
              </a:rPr>
              <a:t>。（第12周）。</a:t>
            </a:r>
            <a:endParaRPr sz="2400" b="1" dirty="0">
              <a:sym typeface="+mn-ea"/>
            </a:endParaRPr>
          </a:p>
          <a:p>
            <a:pPr lvl="2"/>
            <a:r>
              <a:rPr sz="2400" b="1" dirty="0">
                <a:sym typeface="+mn-ea"/>
              </a:rPr>
              <a:t>目标2：</a:t>
            </a:r>
            <a:r>
              <a:rPr lang="zh-CN" sz="2400" b="1" dirty="0">
                <a:sym typeface="+mn-ea"/>
              </a:rPr>
              <a:t>集成测试，</a:t>
            </a:r>
            <a:r>
              <a:rPr sz="2400" b="1" dirty="0">
                <a:sym typeface="+mn-ea"/>
              </a:rPr>
              <a:t>形成完整的第一版本</a:t>
            </a:r>
            <a:r>
              <a:rPr lang="zh-CN" sz="2400" b="1" dirty="0">
                <a:sym typeface="+mn-ea"/>
              </a:rPr>
              <a:t>；比对各个测试数据的结果并调优</a:t>
            </a:r>
            <a:r>
              <a:rPr sz="2400" b="1" dirty="0">
                <a:sym typeface="+mn-ea"/>
              </a:rPr>
              <a:t>（</a:t>
            </a:r>
            <a:r>
              <a:rPr sz="2400" b="1" dirty="0">
                <a:solidFill>
                  <a:srgbClr val="FF0000"/>
                </a:solidFill>
                <a:latin typeface="微软雅黑" panose="020B0503020204020204" pitchFamily="34" charset="-122"/>
                <a:ea typeface="微软雅黑" panose="020B0503020204020204" pitchFamily="34" charset="-122"/>
                <a:sym typeface="+mn-ea"/>
              </a:rPr>
              <a:t>第13周验收</a:t>
            </a:r>
            <a:r>
              <a:rPr sz="2400" b="1" dirty="0">
                <a:sym typeface="+mn-ea"/>
              </a:rPr>
              <a:t>）。</a:t>
            </a:r>
            <a:endParaRPr lang="en-US" sz="2400" b="1" dirty="0">
              <a:sym typeface="+mn-ea"/>
            </a:endParaRPr>
          </a:p>
          <a:p>
            <a:pPr lvl="1"/>
            <a:r>
              <a:rPr sz="2400" b="1" dirty="0">
                <a:solidFill>
                  <a:srgbClr val="FF0000"/>
                </a:solidFill>
                <a:latin typeface="微软雅黑" panose="020B0503020204020204" pitchFamily="34" charset="-122"/>
                <a:ea typeface="微软雅黑" panose="020B0503020204020204" pitchFamily="34" charset="-122"/>
                <a:sym typeface="+mn-ea"/>
              </a:rPr>
              <a:t>版本</a:t>
            </a:r>
            <a:r>
              <a:rPr lang="zh-CN" sz="2400" b="1" dirty="0">
                <a:solidFill>
                  <a:srgbClr val="FF0000"/>
                </a:solidFill>
                <a:latin typeface="微软雅黑" panose="020B0503020204020204" pitchFamily="34" charset="-122"/>
                <a:ea typeface="微软雅黑" panose="020B0503020204020204" pitchFamily="34" charset="-122"/>
                <a:sym typeface="+mn-ea"/>
              </a:rPr>
              <a:t>二</a:t>
            </a:r>
            <a:r>
              <a:rPr sz="2400" b="1" dirty="0" smtClean="0">
                <a:solidFill>
                  <a:srgbClr val="FF0000"/>
                </a:solidFill>
                <a:latin typeface="微软雅黑" panose="020B0503020204020204" pitchFamily="34" charset="-122"/>
                <a:ea typeface="微软雅黑" panose="020B0503020204020204" pitchFamily="34" charset="-122"/>
                <a:sym typeface="+mn-ea"/>
              </a:rPr>
              <a:t>：</a:t>
            </a:r>
            <a:r>
              <a:rPr lang="zh-CN" altLang="en-US" sz="2400" b="1" dirty="0" smtClean="0">
                <a:solidFill>
                  <a:srgbClr val="FF0000"/>
                </a:solidFill>
                <a:latin typeface="微软雅黑" panose="020B0503020204020204" pitchFamily="34" charset="-122"/>
                <a:ea typeface="微软雅黑" panose="020B0503020204020204" pitchFamily="34" charset="-122"/>
                <a:sym typeface="+mn-ea"/>
              </a:rPr>
              <a:t>动画版本</a:t>
            </a:r>
            <a:endParaRPr lang="en-US" altLang="zh-CN" sz="2400" b="1" dirty="0" smtClean="0">
              <a:solidFill>
                <a:srgbClr val="FF0000"/>
              </a:solidFill>
              <a:latin typeface="微软雅黑" panose="020B0503020204020204" pitchFamily="34" charset="-122"/>
              <a:ea typeface="微软雅黑" panose="020B0503020204020204" pitchFamily="34" charset="-122"/>
              <a:sym typeface="+mn-ea"/>
            </a:endParaRPr>
          </a:p>
          <a:p>
            <a:pPr lvl="2"/>
            <a:r>
              <a:rPr sz="2400" b="1" dirty="0" err="1" smtClean="0">
                <a:sym typeface="+mn-ea"/>
              </a:rPr>
              <a:t>在版本一基础上</a:t>
            </a:r>
            <a:r>
              <a:rPr sz="2400" b="1" dirty="0" err="1">
                <a:sym typeface="+mn-ea"/>
              </a:rPr>
              <a:t>，新增功能：图形界面输入，动画输出</a:t>
            </a:r>
            <a:r>
              <a:rPr sz="2400" b="1" dirty="0">
                <a:sym typeface="+mn-ea"/>
              </a:rPr>
              <a:t>。形成完整的第二版本（</a:t>
            </a:r>
            <a:r>
              <a:rPr sz="2400" b="1" dirty="0">
                <a:solidFill>
                  <a:srgbClr val="FF0000"/>
                </a:solidFill>
                <a:latin typeface="微软雅黑" panose="020B0503020204020204" pitchFamily="34" charset="-122"/>
                <a:ea typeface="微软雅黑" panose="020B0503020204020204" pitchFamily="34" charset="-122"/>
                <a:sym typeface="+mn-ea"/>
              </a:rPr>
              <a:t>第16周验收</a:t>
            </a:r>
            <a:r>
              <a:rPr sz="2400" b="1" dirty="0">
                <a:sym typeface="+mn-ea"/>
              </a:rPr>
              <a:t>）</a:t>
            </a:r>
            <a:endParaRPr sz="2400" b="1" dirty="0">
              <a:sym typeface="+mn-ea"/>
            </a:endParaRPr>
          </a:p>
          <a:p>
            <a:pPr lvl="1"/>
            <a:endParaRPr lang="zh-CN" altLang="en-US" sz="2400" dirty="0"/>
          </a:p>
          <a:p>
            <a:pPr lvl="1"/>
            <a:endParaRPr lang="zh-CN" altLang="en-US" dirty="0"/>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D37494-68A1-4B53-A28A-D5B76B39D664}" type="slidenum">
              <a:rPr lang="en-US" altLang="zh-CN"/>
            </a:fld>
            <a:endParaRPr lang="en-US" altLang="zh-CN"/>
          </a:p>
        </p:txBody>
      </p:sp>
      <p:sp>
        <p:nvSpPr>
          <p:cNvPr id="54276" name="Rectangle 4"/>
          <p:cNvSpPr>
            <a:spLocks noGrp="1" noChangeArrowheads="1"/>
          </p:cNvSpPr>
          <p:nvPr>
            <p:ph type="title"/>
          </p:nvPr>
        </p:nvSpPr>
        <p:spPr>
          <a:noFill/>
        </p:spPr>
        <p:txBody>
          <a:bodyPr/>
          <a:lstStyle/>
          <a:p>
            <a:r>
              <a:rPr lang="zh-CN" altLang="en-US" b="1"/>
              <a:t>提纲</a:t>
            </a:r>
            <a:endParaRPr lang="zh-CN" altLang="en-US" b="1"/>
          </a:p>
        </p:txBody>
      </p:sp>
      <p:sp>
        <p:nvSpPr>
          <p:cNvPr id="54277" name="Rectangle 5"/>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endParaRPr lang="zh-CN" altLang="en-US" b="1" dirty="0"/>
          </a:p>
          <a:p>
            <a:pPr marL="533400" indent="-533400">
              <a:buFontTx/>
              <a:buAutoNum type="arabicPeriod"/>
            </a:pPr>
            <a:r>
              <a:rPr lang="zh-CN" altLang="en-US" b="1" dirty="0"/>
              <a:t>软件工程概述</a:t>
            </a:r>
            <a:endParaRPr lang="zh-CN" altLang="en-US" b="1" dirty="0"/>
          </a:p>
          <a:p>
            <a:pPr marL="533400" indent="-533400">
              <a:buFontTx/>
              <a:buAutoNum type="arabicPeriod"/>
            </a:pPr>
            <a:r>
              <a:rPr lang="zh-CN" altLang="en-US" b="1" dirty="0"/>
              <a:t>小组成员及职责</a:t>
            </a:r>
            <a:endParaRPr lang="zh-CN" altLang="en-US" b="1" dirty="0"/>
          </a:p>
          <a:p>
            <a:pPr marL="533400" indent="-533400">
              <a:buFontTx/>
              <a:buAutoNum type="arabicPeriod"/>
            </a:pPr>
            <a:r>
              <a:rPr lang="zh-CN" altLang="en-US" b="1" dirty="0"/>
              <a:t>课程设计进度安排及提交内容</a:t>
            </a:r>
            <a:endParaRPr lang="zh-CN" altLang="en-US" b="1" dirty="0"/>
          </a:p>
          <a:p>
            <a:pPr marL="533400" indent="-533400">
              <a:buFontTx/>
              <a:buAutoNum type="arabicPeriod"/>
            </a:pPr>
            <a:r>
              <a:rPr lang="zh-CN" altLang="en-US" b="1" dirty="0"/>
              <a:t>接下去的工作</a:t>
            </a:r>
            <a:endParaRPr lang="zh-CN" altLang="en-US" b="1" dirty="0"/>
          </a:p>
        </p:txBody>
      </p:sp>
      <p:sp>
        <p:nvSpPr>
          <p:cNvPr id="54278" name="Text Box 6"/>
          <p:cNvSpPr txBox="1">
            <a:spLocks noChangeArrowheads="1"/>
          </p:cNvSpPr>
          <p:nvPr/>
        </p:nvSpPr>
        <p:spPr bwMode="auto">
          <a:xfrm>
            <a:off x="539750" y="1916113"/>
            <a:ext cx="4032250" cy="376237"/>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D15611C-45B8-4BE5-8646-D9F2F6F76078}" type="slidenum">
              <a:rPr lang="en-US" altLang="zh-CN"/>
            </a:fld>
            <a:endParaRPr lang="en-US" altLang="zh-CN"/>
          </a:p>
        </p:txBody>
      </p:sp>
      <p:sp>
        <p:nvSpPr>
          <p:cNvPr id="38914"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38915" name="Rectangle 3"/>
          <p:cNvSpPr>
            <a:spLocks noGrp="1" noChangeArrowheads="1"/>
          </p:cNvSpPr>
          <p:nvPr>
            <p:ph type="body" idx="1"/>
          </p:nvPr>
        </p:nvSpPr>
        <p:spPr/>
        <p:txBody>
          <a:bodyPr/>
          <a:lstStyle/>
          <a:p>
            <a:r>
              <a:rPr lang="zh-CN" altLang="en-US" b="1" dirty="0">
                <a:effectLst>
                  <a:outerShdw blurRad="38100" dist="38100" dir="2700000" algn="tl">
                    <a:srgbClr val="C0C0C0"/>
                  </a:outerShdw>
                </a:effectLst>
              </a:rPr>
              <a:t>什么是软件</a:t>
            </a:r>
            <a:endParaRPr lang="zh-CN" altLang="en-US" b="1" dirty="0">
              <a:effectLst>
                <a:outerShdw blurRad="38100" dist="38100" dir="2700000" algn="tl">
                  <a:srgbClr val="C0C0C0"/>
                </a:outerShdw>
              </a:effectLst>
            </a:endParaRPr>
          </a:p>
          <a:p>
            <a:pPr lvl="1"/>
            <a:r>
              <a:rPr lang="zh-CN" altLang="en-US" b="1" dirty="0">
                <a:effectLst>
                  <a:outerShdw blurRad="38100" dist="38100" dir="2700000" algn="tl">
                    <a:srgbClr val="C0C0C0"/>
                  </a:outerShdw>
                </a:effectLst>
              </a:rPr>
              <a:t>软件＝程序＋数据＋相关文档</a:t>
            </a:r>
            <a:endParaRPr lang="zh-CN" altLang="en-US" b="1" dirty="0">
              <a:effectLst>
                <a:outerShdw blurRad="38100" dist="38100" dir="2700000" algn="tl">
                  <a:srgbClr val="C0C0C0"/>
                </a:outerShdw>
              </a:effectLst>
            </a:endParaRPr>
          </a:p>
          <a:p>
            <a:pPr lvl="1"/>
            <a:r>
              <a:rPr lang="zh-CN" altLang="en-US" b="1" dirty="0">
                <a:effectLst>
                  <a:outerShdw blurRad="38100" dist="38100" dir="2700000" algn="tl">
                    <a:srgbClr val="C0C0C0"/>
                  </a:outerShdw>
                </a:effectLst>
              </a:rPr>
              <a:t>程序是按事先设计的功能和性能要求执行的代码序列</a:t>
            </a:r>
            <a:endParaRPr lang="zh-CN" altLang="en-US" b="1" dirty="0">
              <a:effectLst>
                <a:outerShdw blurRad="38100" dist="38100" dir="2700000" algn="tl">
                  <a:srgbClr val="C0C0C0"/>
                </a:outerShdw>
              </a:effectLst>
            </a:endParaRPr>
          </a:p>
          <a:p>
            <a:pPr lvl="1"/>
            <a:r>
              <a:rPr lang="zh-CN" altLang="en-US" b="1" dirty="0">
                <a:effectLst>
                  <a:outerShdw blurRad="38100" dist="38100" dir="2700000" algn="tl">
                    <a:srgbClr val="C0C0C0"/>
                  </a:outerShdw>
                </a:effectLst>
              </a:rPr>
              <a:t>数据是使程序能正常运行所必须数据的总和</a:t>
            </a:r>
            <a:endParaRPr lang="en-US" altLang="zh-CN" b="1" dirty="0">
              <a:effectLst>
                <a:outerShdw blurRad="38100" dist="38100" dir="2700000" algn="tl">
                  <a:srgbClr val="C0C0C0"/>
                </a:outerShdw>
              </a:effectLst>
            </a:endParaRPr>
          </a:p>
          <a:p>
            <a:pPr lvl="1"/>
            <a:r>
              <a:rPr lang="zh-CN" altLang="en-US" b="1" dirty="0">
                <a:effectLst>
                  <a:outerShdw blurRad="38100" dist="38100" dir="2700000" algn="tl">
                    <a:srgbClr val="C0C0C0"/>
                  </a:outerShdw>
                </a:effectLst>
              </a:rPr>
              <a:t>文档是与程序开发，维护和使用有关的图文资料</a:t>
            </a:r>
            <a:endParaRPr lang="zh-CN" altLang="en-US" b="1" dirty="0">
              <a:effectLst>
                <a:outerShdw blurRad="38100" dist="38100" dir="2700000" algn="tl">
                  <a:srgbClr val="C0C0C0"/>
                </a:outerShdw>
              </a:effectLst>
            </a:endParaRPr>
          </a:p>
          <a:p>
            <a:endParaRPr lang="en-US" altLang="zh-CN"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A8B1825-3200-4120-AE32-3DEAE100DB80}" type="slidenum">
              <a:rPr lang="en-US" altLang="zh-CN"/>
            </a:fld>
            <a:endParaRPr lang="en-US" altLang="zh-CN"/>
          </a:p>
        </p:txBody>
      </p:sp>
      <p:sp>
        <p:nvSpPr>
          <p:cNvPr id="41986"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41987" name="Rectangle 3"/>
          <p:cNvSpPr>
            <a:spLocks noGrp="1" noChangeArrowheads="1"/>
          </p:cNvSpPr>
          <p:nvPr>
            <p:ph type="body" idx="1"/>
          </p:nvPr>
        </p:nvSpPr>
        <p:spPr/>
        <p:txBody>
          <a:bodyPr/>
          <a:lstStyle/>
          <a:p>
            <a:r>
              <a:rPr lang="zh-CN" altLang="en-US" b="1"/>
              <a:t>软件的特点</a:t>
            </a:r>
            <a:endParaRPr lang="zh-CN" altLang="en-US" b="1"/>
          </a:p>
          <a:p>
            <a:pPr lvl="1"/>
            <a:r>
              <a:rPr lang="en-US" altLang="zh-CN" b="1"/>
              <a:t>a.</a:t>
            </a:r>
            <a:r>
              <a:rPr lang="zh-CN" altLang="en-US" b="1"/>
              <a:t>软件是复杂的：</a:t>
            </a:r>
            <a:r>
              <a:rPr lang="zh-CN" altLang="en-US"/>
              <a:t> </a:t>
            </a:r>
            <a:r>
              <a:rPr lang="zh-CN" altLang="en-US" b="1"/>
              <a:t>实际问题的复杂性、感知接受的复杂性、理性表达的复杂性。</a:t>
            </a:r>
            <a:endParaRPr lang="zh-CN" altLang="en-US" b="1"/>
          </a:p>
          <a:p>
            <a:pPr lvl="1"/>
            <a:r>
              <a:rPr lang="en-US" altLang="zh-CN" b="1"/>
              <a:t>b.</a:t>
            </a:r>
            <a:r>
              <a:rPr lang="zh-CN" altLang="en-US" b="1"/>
              <a:t>软件是逻辑部件：不可见，造成开发过程的进展难以衡量，开发质量难以评价，管理开发过程困难。</a:t>
            </a:r>
            <a:endParaRPr lang="zh-CN" altLang="en-US" b="1"/>
          </a:p>
          <a:p>
            <a:pPr lvl="1"/>
            <a:r>
              <a:rPr lang="en-US" altLang="zh-CN" b="1"/>
              <a:t>c.</a:t>
            </a:r>
            <a:r>
              <a:rPr lang="zh-CN" altLang="en-US" b="1"/>
              <a:t>软件规模和复杂度不断增加：协同工作的困难性，人员分工、协作，需要有严格而科学的管理；问题的复杂导致软件的复杂。</a:t>
            </a:r>
            <a:endParaRPr lang="zh-CN" altLang="en-US" b="1"/>
          </a:p>
          <a:p>
            <a:endParaRPr lang="zh-CN" altLang="en-US" b="1"/>
          </a:p>
          <a:p>
            <a:endParaRPr lang="en-US" altLang="zh-CN"/>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089342F-4601-42D7-8DC6-33BC1469427B}" type="slidenum">
              <a:rPr lang="en-US" altLang="zh-CN"/>
            </a:fld>
            <a:endParaRPr lang="en-US" altLang="zh-CN"/>
          </a:p>
        </p:txBody>
      </p:sp>
      <p:sp>
        <p:nvSpPr>
          <p:cNvPr id="44034"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44035" name="Rectangle 3"/>
          <p:cNvSpPr>
            <a:spLocks noGrp="1" noChangeArrowheads="1"/>
          </p:cNvSpPr>
          <p:nvPr>
            <p:ph type="body" idx="1"/>
          </p:nvPr>
        </p:nvSpPr>
        <p:spPr>
          <a:xfrm>
            <a:off x="488950" y="1281997"/>
            <a:ext cx="8350250" cy="3621955"/>
          </a:xfrm>
        </p:spPr>
        <p:txBody>
          <a:bodyPr/>
          <a:lstStyle/>
          <a:p>
            <a:pPr>
              <a:lnSpc>
                <a:spcPct val="80000"/>
              </a:lnSpc>
            </a:pPr>
            <a:r>
              <a:rPr lang="zh-CN" altLang="en-US" b="1" dirty="0">
                <a:solidFill>
                  <a:srgbClr val="FF0000"/>
                </a:solidFill>
                <a:latin typeface="ArialUnicodeMS" charset="-122"/>
              </a:rPr>
              <a:t>如何研发软件</a:t>
            </a:r>
            <a:r>
              <a:rPr lang="en-US" altLang="zh-CN" b="1" dirty="0">
                <a:latin typeface="ArialUnicodeMS" charset="-122"/>
              </a:rPr>
              <a:t>——</a:t>
            </a:r>
            <a:r>
              <a:rPr lang="zh-CN" altLang="en-US" b="1" dirty="0">
                <a:latin typeface="ArialUnicodeMS" charset="-122"/>
              </a:rPr>
              <a:t>类比建筑领域</a:t>
            </a:r>
            <a:endParaRPr lang="en-US" altLang="zh-CN" b="1" dirty="0">
              <a:latin typeface="ArialUnicodeMS" charset="-122"/>
            </a:endParaRPr>
          </a:p>
          <a:p>
            <a:pPr lvl="1">
              <a:lnSpc>
                <a:spcPct val="80000"/>
              </a:lnSpc>
            </a:pPr>
            <a:r>
              <a:rPr lang="zh-CN" altLang="en-US" b="1" dirty="0">
                <a:latin typeface="ArialUnicodeMS" charset="-122"/>
              </a:rPr>
              <a:t>简单问题：简单的方法解决</a:t>
            </a:r>
            <a:endParaRPr lang="en-US" altLang="zh-CN" b="1" dirty="0">
              <a:latin typeface="ArialUnicodeMS" charset="-122"/>
            </a:endParaRPr>
          </a:p>
          <a:p>
            <a:pPr lvl="1">
              <a:lnSpc>
                <a:spcPct val="80000"/>
              </a:lnSpc>
            </a:pPr>
            <a:r>
              <a:rPr lang="zh-CN" altLang="en-US" b="1" dirty="0">
                <a:latin typeface="ArialUnicodeMS" charset="-122"/>
              </a:rPr>
              <a:t>复杂问题：遵循建筑工程规范进行设计与施工</a:t>
            </a:r>
            <a:endParaRPr lang="zh-CN" altLang="en-US" b="1" dirty="0">
              <a:latin typeface="ArialUnicodeMS" charset="-122"/>
            </a:endParaRPr>
          </a:p>
        </p:txBody>
      </p:sp>
      <p:sp>
        <p:nvSpPr>
          <p:cNvPr id="6" name="Rectangle 3"/>
          <p:cNvSpPr txBox="1">
            <a:spLocks noChangeArrowheads="1"/>
          </p:cNvSpPr>
          <p:nvPr/>
        </p:nvSpPr>
        <p:spPr bwMode="auto">
          <a:xfrm>
            <a:off x="0" y="2626037"/>
            <a:ext cx="8839200" cy="989033"/>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a:lstStyle>
          <a:p>
            <a:pPr>
              <a:lnSpc>
                <a:spcPct val="80000"/>
              </a:lnSpc>
              <a:buFontTx/>
              <a:buNone/>
            </a:pPr>
            <a:r>
              <a:rPr lang="zh-CN" altLang="en-US" sz="2400" b="1" kern="0" dirty="0">
                <a:solidFill>
                  <a:srgbClr val="0000FF"/>
                </a:solidFill>
                <a:latin typeface="楷体_GB2312" pitchFamily="49" charset="-122"/>
              </a:rPr>
              <a:t>	   </a:t>
            </a:r>
            <a:r>
              <a:rPr lang="zh-CN" altLang="en-US" sz="2400" b="1" kern="0" dirty="0">
                <a:solidFill>
                  <a:srgbClr val="FF0000"/>
                </a:solidFill>
                <a:latin typeface="楷体_GB2312" pitchFamily="49" charset="-122"/>
              </a:rPr>
              <a:t>同理，</a:t>
            </a:r>
            <a:r>
              <a:rPr lang="zh-CN" altLang="en-US" sz="2400" b="1" kern="0" dirty="0">
                <a:solidFill>
                  <a:srgbClr val="FF0000"/>
                </a:solidFill>
              </a:rPr>
              <a:t>软件研发领域，也</a:t>
            </a:r>
            <a:r>
              <a:rPr lang="zh-CN" altLang="en-US" sz="2400" b="1" kern="0" dirty="0">
                <a:solidFill>
                  <a:srgbClr val="FF0000"/>
                </a:solidFill>
                <a:latin typeface="楷体_GB2312" pitchFamily="49" charset="-122"/>
              </a:rPr>
              <a:t>需采用科学的、工程化的技术和方法进行开发、管理和维护。</a:t>
            </a:r>
            <a:endParaRPr lang="en-US" altLang="zh-CN" sz="2400" b="1" kern="0" dirty="0">
              <a:solidFill>
                <a:srgbClr val="FF0000"/>
              </a:solidFill>
              <a:latin typeface="楷体_GB2312" pitchFamily="49" charset="-122"/>
            </a:endParaRPr>
          </a:p>
          <a:p>
            <a:pPr>
              <a:lnSpc>
                <a:spcPct val="80000"/>
              </a:lnSpc>
              <a:buFontTx/>
              <a:buNone/>
            </a:pPr>
            <a:r>
              <a:rPr lang="zh-CN" altLang="en-US" sz="2400" b="1" kern="0" dirty="0">
                <a:solidFill>
                  <a:srgbClr val="0000FF"/>
                </a:solidFill>
                <a:latin typeface="楷体_GB2312" pitchFamily="49" charset="-122"/>
              </a:rPr>
              <a:t>     复杂的软件研发核心策略：分而治之、模块化设计与实现                                </a:t>
            </a:r>
            <a:endParaRPr lang="zh-CN" altLang="en-US" sz="2400" b="1" kern="0" dirty="0">
              <a:solidFill>
                <a:srgbClr val="0000FF"/>
              </a:solidFill>
              <a:latin typeface="楷体_GB2312" pitchFamily="49" charset="-122"/>
            </a:endParaRPr>
          </a:p>
        </p:txBody>
      </p:sp>
      <p:pic>
        <p:nvPicPr>
          <p:cNvPr id="2" name="图片 1"/>
          <p:cNvPicPr>
            <a:picLocks noChangeAspect="1"/>
          </p:cNvPicPr>
          <p:nvPr/>
        </p:nvPicPr>
        <p:blipFill>
          <a:blip r:embed="rId1" cstate="print"/>
          <a:stretch>
            <a:fillRect/>
          </a:stretch>
        </p:blipFill>
        <p:spPr>
          <a:xfrm>
            <a:off x="1475656" y="3771529"/>
            <a:ext cx="5856771" cy="301027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a:latin typeface="微软雅黑" panose="020B0503020204020204" pitchFamily="34" charset="-122"/>
                <a:ea typeface="微软雅黑" panose="020B0503020204020204" pitchFamily="34" charset="-122"/>
                <a:sym typeface="+mn-ea"/>
              </a:rPr>
              <a:t>课题</a:t>
            </a:r>
            <a:r>
              <a:rPr lang="en-US" altLang="zh-CN" sz="2800" b="1" dirty="0">
                <a:latin typeface="微软雅黑" panose="020B0503020204020204" pitchFamily="34" charset="-122"/>
                <a:ea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sym typeface="+mn-ea"/>
              </a:rPr>
              <a:t>外卖派单模拟系统</a:t>
            </a:r>
            <a:endParaRPr lang="zh-CN" altLang="en-US" sz="2800"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83568" y="1725960"/>
            <a:ext cx="7772400" cy="5055840"/>
          </a:xfrm>
        </p:spPr>
        <p:txBody>
          <a:bodyPr/>
          <a:lstStyle/>
          <a:p>
            <a:pPr>
              <a:lnSpc>
                <a:spcPct val="150000"/>
              </a:lnSpc>
            </a:pPr>
            <a:r>
              <a:rPr lang="zh-CN" altLang="en-US" sz="2200" b="1" dirty="0"/>
              <a:t>你运行一家外卖快递服务店</a:t>
            </a:r>
            <a:r>
              <a:rPr lang="en-US" altLang="zh-CN" sz="2200" b="1" dirty="0"/>
              <a:t>,</a:t>
            </a:r>
            <a:r>
              <a:rPr lang="zh-CN" altLang="en-US" sz="2200" b="1" dirty="0"/>
              <a:t>负责一个区域内的外卖订单接收和餐食快递</a:t>
            </a:r>
            <a:r>
              <a:rPr lang="en-US" altLang="zh-CN" sz="2200" b="1" dirty="0"/>
              <a:t>.</a:t>
            </a:r>
            <a:r>
              <a:rPr lang="zh-CN" altLang="en-US" sz="2200" b="1" dirty="0"/>
              <a:t>你有一笔启动资金</a:t>
            </a:r>
            <a:r>
              <a:rPr lang="en-US" altLang="zh-CN" sz="2200" b="1" dirty="0"/>
              <a:t>,</a:t>
            </a:r>
            <a:r>
              <a:rPr lang="zh-CN" altLang="en-US" sz="2200" b="1" dirty="0"/>
              <a:t>可以招募外卖骑手帮你送餐</a:t>
            </a:r>
            <a:r>
              <a:rPr lang="en-US" altLang="zh-CN" sz="2200" b="1" dirty="0"/>
              <a:t>,</a:t>
            </a:r>
            <a:r>
              <a:rPr lang="zh-CN" altLang="en-US" sz="2200" b="1" dirty="0"/>
              <a:t>来赚取快递费。但你也会面临风险</a:t>
            </a:r>
            <a:r>
              <a:rPr lang="en-US" altLang="zh-CN" sz="2200" b="1" dirty="0"/>
              <a:t>,</a:t>
            </a:r>
            <a:r>
              <a:rPr lang="zh-CN" altLang="en-US" sz="2200" b="1" dirty="0"/>
              <a:t>本区域的订单你都有义务接收</a:t>
            </a:r>
            <a:r>
              <a:rPr lang="en-US" altLang="zh-CN" sz="2200" b="1" dirty="0"/>
              <a:t>,</a:t>
            </a:r>
            <a:r>
              <a:rPr lang="zh-CN" altLang="en-US" sz="2200" b="1" dirty="0"/>
              <a:t>不能拒绝，若拒单就会被工商部门吊销营业执照</a:t>
            </a:r>
            <a:r>
              <a:rPr lang="en-US" altLang="zh-CN" sz="2200" b="1" dirty="0"/>
              <a:t>;</a:t>
            </a:r>
            <a:r>
              <a:rPr lang="zh-CN" altLang="en-US" sz="2200" b="1" dirty="0"/>
              <a:t>但如果接收多个订单后，因为骑手来不及送达，导致某个订单超时未送达，客户会投诉，你会被罚款。</a:t>
            </a:r>
            <a:endParaRPr lang="en-US" altLang="zh-CN" sz="2200" b="1" dirty="0"/>
          </a:p>
          <a:p>
            <a:pPr>
              <a:lnSpc>
                <a:spcPct val="150000"/>
              </a:lnSpc>
            </a:pPr>
            <a:r>
              <a:rPr lang="zh-CN" altLang="en-US" sz="2200" b="1" dirty="0"/>
              <a:t>因此</a:t>
            </a:r>
            <a:r>
              <a:rPr lang="en-US" altLang="zh-CN" sz="2200" b="1" dirty="0"/>
              <a:t>,</a:t>
            </a:r>
            <a:r>
              <a:rPr lang="zh-CN" altLang="en-US" sz="2200" b="1" dirty="0"/>
              <a:t>你的任务就是制定聪明的</a:t>
            </a:r>
            <a:r>
              <a:rPr lang="zh-CN" altLang="en-US" sz="2200" b="1" dirty="0">
                <a:solidFill>
                  <a:srgbClr val="FF0000"/>
                </a:solidFill>
                <a:latin typeface="微软雅黑" panose="020B0503020204020204" pitchFamily="34" charset="-122"/>
                <a:ea typeface="微软雅黑" panose="020B0503020204020204" pitchFamily="34" charset="-122"/>
              </a:rPr>
              <a:t>调度策略</a:t>
            </a:r>
            <a:r>
              <a:rPr lang="zh-CN" altLang="en-US" sz="2200" b="1" dirty="0"/>
              <a:t>，避免拒单被吊销营业执照（人工调度在订单高峰期可能会来不及接收），避免因为罚款而破产，并且尽可能赚更多的钱。</a:t>
            </a:r>
            <a:endParaRPr lang="en-US" altLang="zh-CN" sz="2200" b="1" dirty="0"/>
          </a:p>
          <a:p>
            <a:pPr>
              <a:lnSpc>
                <a:spcPct val="150000"/>
              </a:lnSpc>
            </a:pPr>
            <a:endParaRPr lang="zh-CN" altLang="en-US" sz="2200" b="1" dirty="0"/>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
        <p:nvSpPr>
          <p:cNvPr id="5" name="文本框 4"/>
          <p:cNvSpPr txBox="1"/>
          <p:nvPr/>
        </p:nvSpPr>
        <p:spPr>
          <a:xfrm>
            <a:off x="611560" y="1268760"/>
            <a:ext cx="2808312" cy="523220"/>
          </a:xfrm>
          <a:prstGeom prst="rect">
            <a:avLst/>
          </a:prstGeom>
          <a:noFill/>
        </p:spPr>
        <p:txBody>
          <a:bodyPr wrap="square" rtlCol="0">
            <a:spAutoFit/>
          </a:bodyPr>
          <a:lstStyle/>
          <a:p>
            <a:r>
              <a:rPr lang="zh-CN" altLang="en-US" sz="2800" dirty="0">
                <a:solidFill>
                  <a:srgbClr val="C00000"/>
                </a:solidFill>
                <a:latin typeface="微软雅黑" panose="020B0503020204020204" pitchFamily="34" charset="-122"/>
                <a:ea typeface="微软雅黑" panose="020B0503020204020204" pitchFamily="34" charset="-122"/>
              </a:rPr>
              <a:t>课题任务概述</a:t>
            </a:r>
            <a:endParaRPr lang="zh-CN" altLang="en-US" sz="28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4E1E40A-9356-4BE2-88AA-167369E788C6}" type="slidenum">
              <a:rPr lang="en-US" altLang="zh-CN"/>
            </a:fld>
            <a:endParaRPr lang="en-US" altLang="zh-CN"/>
          </a:p>
        </p:txBody>
      </p:sp>
      <p:sp>
        <p:nvSpPr>
          <p:cNvPr id="45058" name="Rectangle 2"/>
          <p:cNvSpPr>
            <a:spLocks noGrp="1" noChangeArrowheads="1"/>
          </p:cNvSpPr>
          <p:nvPr>
            <p:ph type="title"/>
          </p:nvPr>
        </p:nvSpPr>
        <p:spPr/>
        <p:txBody>
          <a:bodyPr/>
          <a:lstStyle/>
          <a:p>
            <a:r>
              <a:rPr lang="en-US" altLang="zh-CN" b="1" dirty="0"/>
              <a:t>2.</a:t>
            </a:r>
            <a:r>
              <a:rPr lang="zh-CN" altLang="en-US" b="1" dirty="0"/>
              <a:t>软件工程概述</a:t>
            </a:r>
            <a:endParaRPr lang="zh-CN" altLang="en-US" b="1" dirty="0"/>
          </a:p>
        </p:txBody>
      </p:sp>
      <p:sp>
        <p:nvSpPr>
          <p:cNvPr id="45059" name="Rectangle 3"/>
          <p:cNvSpPr>
            <a:spLocks noGrp="1" noChangeArrowheads="1"/>
          </p:cNvSpPr>
          <p:nvPr>
            <p:ph type="body" idx="1"/>
          </p:nvPr>
        </p:nvSpPr>
        <p:spPr>
          <a:xfrm>
            <a:off x="685800" y="1319213"/>
            <a:ext cx="7772400" cy="4846637"/>
          </a:xfrm>
        </p:spPr>
        <p:txBody>
          <a:bodyPr/>
          <a:lstStyle/>
          <a:p>
            <a:pPr marL="533400" indent="-533400">
              <a:buFont typeface="Wingdings" panose="05000000000000000000" pitchFamily="2" charset="2"/>
              <a:buNone/>
            </a:pPr>
            <a:r>
              <a:rPr lang="zh-CN" altLang="en-US" b="1" dirty="0"/>
              <a:t>软件工程的定义</a:t>
            </a:r>
            <a:endParaRPr lang="zh-CN" altLang="en-US" b="1" dirty="0"/>
          </a:p>
          <a:p>
            <a:pPr marL="990600" lvl="1" indent="-533400"/>
            <a:r>
              <a:rPr lang="en-US" altLang="zh-CN" sz="2400" b="1" dirty="0"/>
              <a:t>Fritz Bauer</a:t>
            </a:r>
            <a:r>
              <a:rPr lang="zh-CN" altLang="en-US" sz="2400" b="1" dirty="0"/>
              <a:t>：</a:t>
            </a:r>
            <a:r>
              <a:rPr lang="zh-CN" altLang="en-US" sz="2400" b="1" dirty="0">
                <a:latin typeface="宋体" panose="02010600030101010101" pitchFamily="2" charset="-122"/>
              </a:rPr>
              <a:t>“</a:t>
            </a:r>
            <a:r>
              <a:rPr lang="zh-CN" altLang="en-US" sz="2400" b="1" dirty="0"/>
              <a:t>软件工程是为了</a:t>
            </a:r>
            <a:r>
              <a:rPr lang="zh-CN" altLang="en-US" sz="2400" b="1" dirty="0">
                <a:solidFill>
                  <a:srgbClr val="FF0000"/>
                </a:solidFill>
              </a:rPr>
              <a:t>经济地</a:t>
            </a:r>
            <a:r>
              <a:rPr lang="zh-CN" altLang="en-US" sz="2400" b="1" dirty="0"/>
              <a:t>获得可靠的且能够在实际机器上</a:t>
            </a:r>
            <a:r>
              <a:rPr lang="zh-CN" altLang="en-US" sz="2400" b="1" dirty="0">
                <a:solidFill>
                  <a:srgbClr val="FF0000"/>
                </a:solidFill>
              </a:rPr>
              <a:t>有效运行</a:t>
            </a:r>
            <a:r>
              <a:rPr lang="zh-CN" altLang="en-US" sz="2400" b="1" dirty="0"/>
              <a:t>的可靠软件而建立和使用的一系列完善的</a:t>
            </a:r>
            <a:r>
              <a:rPr lang="zh-CN" altLang="en-US" sz="2400" b="1" dirty="0">
                <a:solidFill>
                  <a:srgbClr val="FF0000"/>
                </a:solidFill>
              </a:rPr>
              <a:t>工程化原则</a:t>
            </a:r>
            <a:r>
              <a:rPr lang="zh-CN" altLang="en-US" sz="2400" b="1" dirty="0"/>
              <a:t>。</a:t>
            </a:r>
            <a:r>
              <a:rPr lang="zh-CN" altLang="en-US" sz="2400" b="1" dirty="0">
                <a:latin typeface="宋体" panose="02010600030101010101" pitchFamily="2" charset="-122"/>
              </a:rPr>
              <a:t>”</a:t>
            </a:r>
            <a:endParaRPr lang="zh-CN" altLang="en-US" sz="2400" b="1" dirty="0"/>
          </a:p>
          <a:p>
            <a:pPr marL="990600" lvl="1" indent="-533400"/>
            <a:r>
              <a:rPr lang="en-US" altLang="zh-CN" sz="2400" b="1" dirty="0"/>
              <a:t>1993</a:t>
            </a:r>
            <a:r>
              <a:rPr lang="zh-CN" altLang="en-US" sz="2400" b="1" dirty="0"/>
              <a:t>年</a:t>
            </a:r>
            <a:r>
              <a:rPr lang="en-US" altLang="zh-CN" sz="2400" b="1" dirty="0"/>
              <a:t>IEEE</a:t>
            </a:r>
            <a:r>
              <a:rPr lang="zh-CN" altLang="en-US" sz="2400" b="1" dirty="0"/>
              <a:t>：软件工程是： ①把系统的、规范的、可度量的途径应用于软件开发、运行和维护过程，也就是把</a:t>
            </a:r>
            <a:r>
              <a:rPr lang="zh-CN" altLang="en-US" sz="2400" b="1" dirty="0">
                <a:solidFill>
                  <a:srgbClr val="FF0000"/>
                </a:solidFill>
              </a:rPr>
              <a:t>工程应用于软件</a:t>
            </a:r>
            <a:r>
              <a:rPr lang="zh-CN" altLang="en-US" sz="2400" b="1" dirty="0"/>
              <a:t>； ②研究①中提到的途径。</a:t>
            </a:r>
            <a:endParaRPr lang="zh-CN" altLang="en-US" sz="2400" b="1" dirty="0"/>
          </a:p>
          <a:p>
            <a:pPr marL="990600" lvl="1" indent="-533400"/>
            <a:r>
              <a:rPr lang="zh-CN" altLang="en-US" sz="2400" b="1" dirty="0"/>
              <a:t>即：按照</a:t>
            </a:r>
            <a:r>
              <a:rPr lang="zh-CN" altLang="en-US" sz="2400" b="1" dirty="0">
                <a:solidFill>
                  <a:srgbClr val="FF0000"/>
                </a:solidFill>
              </a:rPr>
              <a:t>工程化</a:t>
            </a:r>
            <a:r>
              <a:rPr lang="zh-CN" altLang="en-US" sz="2400" b="1" dirty="0"/>
              <a:t>的原理、原则和方法开发、运行、维护软件，把经过时间考验而证明正确的管理技术和当前能得到的最好的技术方法结合起来，以经济地开发出高质量的软件并有效地维护它。</a:t>
            </a:r>
            <a:endParaRPr lang="zh-CN" altLang="en-US" sz="2400" b="1"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D4B461E-BB7E-42E6-8EEC-D6385F62E0E2}" type="slidenum">
              <a:rPr lang="en-US" altLang="zh-CN"/>
            </a:fld>
            <a:endParaRPr lang="en-US" altLang="zh-CN"/>
          </a:p>
        </p:txBody>
      </p:sp>
      <p:sp>
        <p:nvSpPr>
          <p:cNvPr id="43010"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43011" name="Rectangle 3"/>
          <p:cNvSpPr>
            <a:spLocks noGrp="1" noChangeArrowheads="1"/>
          </p:cNvSpPr>
          <p:nvPr>
            <p:ph type="body" idx="1"/>
          </p:nvPr>
        </p:nvSpPr>
        <p:spPr/>
        <p:txBody>
          <a:bodyPr/>
          <a:lstStyle/>
          <a:p>
            <a:r>
              <a:rPr lang="zh-CN" altLang="en-US" b="1"/>
              <a:t>软件质量要素</a:t>
            </a:r>
            <a:endParaRPr lang="zh-CN" altLang="en-US" b="1"/>
          </a:p>
          <a:p>
            <a:pPr lvl="1"/>
            <a:r>
              <a:rPr lang="zh-CN" altLang="en-US" sz="2400" b="1" u="sng"/>
              <a:t>正确性</a:t>
            </a:r>
            <a:r>
              <a:rPr lang="en-US" altLang="zh-CN" sz="2400" b="1"/>
              <a:t>:</a:t>
            </a:r>
            <a:r>
              <a:rPr lang="zh-CN" altLang="en-US" sz="2400" b="1"/>
              <a:t>软件满足规格说明及完成用户目标的程度</a:t>
            </a:r>
            <a:endParaRPr lang="zh-CN" altLang="en-US" sz="2400" b="1"/>
          </a:p>
          <a:p>
            <a:pPr lvl="1"/>
            <a:r>
              <a:rPr lang="zh-CN" altLang="en-US" sz="2400" b="1" u="sng"/>
              <a:t>可靠性</a:t>
            </a:r>
            <a:r>
              <a:rPr lang="en-US" altLang="zh-CN" sz="2400" b="1"/>
              <a:t>:</a:t>
            </a:r>
            <a:r>
              <a:rPr lang="zh-CN" altLang="en-US" sz="2400" b="1"/>
              <a:t>软件无故障执行一段时间的概率</a:t>
            </a:r>
            <a:endParaRPr lang="zh-CN" altLang="en-US" sz="2400" b="1"/>
          </a:p>
          <a:p>
            <a:pPr lvl="1"/>
            <a:r>
              <a:rPr lang="zh-CN" altLang="en-US" sz="2400" b="1"/>
              <a:t>性能：计费系统一秒得处理多少条话单</a:t>
            </a:r>
            <a:endParaRPr lang="zh-CN" altLang="en-US" sz="2400" b="1"/>
          </a:p>
          <a:p>
            <a:pPr lvl="1"/>
            <a:r>
              <a:rPr lang="zh-CN" altLang="en-US" sz="2400" b="1"/>
              <a:t>容错性：数据库双机备份</a:t>
            </a:r>
            <a:endParaRPr lang="zh-CN" altLang="en-US" sz="2400" b="1"/>
          </a:p>
          <a:p>
            <a:pPr lvl="1"/>
            <a:r>
              <a:rPr lang="zh-CN" altLang="en-US" sz="2400" b="1"/>
              <a:t>完整性</a:t>
            </a:r>
            <a:r>
              <a:rPr lang="en-US" altLang="zh-CN" sz="2400" b="1"/>
              <a:t>:</a:t>
            </a:r>
            <a:r>
              <a:rPr lang="zh-CN" altLang="en-US" sz="2400" b="1"/>
              <a:t>控制未被授权人员访问程序和数据的程度</a:t>
            </a:r>
            <a:endParaRPr lang="zh-CN" altLang="en-US" sz="2400" b="1"/>
          </a:p>
          <a:p>
            <a:pPr lvl="1"/>
            <a:r>
              <a:rPr lang="zh-CN" altLang="en-US" sz="2400" b="1" u="sng"/>
              <a:t>易用性</a:t>
            </a:r>
            <a:r>
              <a:rPr lang="en-US" altLang="zh-CN" sz="2400" b="1"/>
              <a:t>:</a:t>
            </a:r>
            <a:r>
              <a:rPr lang="zh-CN" altLang="en-US" sz="2400" b="1"/>
              <a:t>用户使用软件的难易程度</a:t>
            </a:r>
            <a:endParaRPr lang="zh-CN" altLang="en-US" sz="2400" b="1"/>
          </a:p>
          <a:p>
            <a:pPr lvl="1"/>
            <a:r>
              <a:rPr lang="zh-CN" altLang="en-US" sz="2400" b="1" u="sng"/>
              <a:t>灵活性</a:t>
            </a:r>
            <a:endParaRPr lang="zh-CN" altLang="en-US" sz="2400" b="1" u="sng"/>
          </a:p>
          <a:p>
            <a:pPr lvl="1"/>
            <a:r>
              <a:rPr lang="zh-CN" altLang="en-US" sz="2400" b="1"/>
              <a:t>易理解性</a:t>
            </a:r>
            <a:endParaRPr lang="zh-CN" altLang="en-US" sz="2400" b="1"/>
          </a:p>
          <a:p>
            <a:pPr lvl="1"/>
            <a:r>
              <a:rPr lang="zh-CN" altLang="en-US" sz="2400" b="1"/>
              <a:t>易维护性</a:t>
            </a:r>
            <a:endParaRPr lang="zh-CN" altLang="en-US" sz="2400"/>
          </a:p>
        </p:txBody>
      </p:sp>
      <p:graphicFrame>
        <p:nvGraphicFramePr>
          <p:cNvPr id="6" name="对象 5"/>
          <p:cNvGraphicFramePr>
            <a:graphicFrameLocks noChangeAspect="1"/>
          </p:cNvGraphicFramePr>
          <p:nvPr/>
        </p:nvGraphicFramePr>
        <p:xfrm>
          <a:off x="6000750" y="4103688"/>
          <a:ext cx="3035300" cy="2449512"/>
        </p:xfrm>
        <a:graphic>
          <a:graphicData uri="http://schemas.openxmlformats.org/presentationml/2006/ole">
            <mc:AlternateContent xmlns:mc="http://schemas.openxmlformats.org/markup-compatibility/2006">
              <mc:Choice xmlns:v="urn:schemas-microsoft-com:vml" Requires="v">
                <p:oleObj spid="_x0000_s7183" name="Visio" r:id="rId1" imgW="2832100" imgH="2286000" progId="">
                  <p:embed/>
                </p:oleObj>
              </mc:Choice>
              <mc:Fallback>
                <p:oleObj name="Visio" r:id="rId1" imgW="2832100" imgH="2286000" progId="">
                  <p:embed/>
                  <p:pic>
                    <p:nvPicPr>
                      <p:cNvPr id="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0" y="4103688"/>
                        <a:ext cx="3035300" cy="2449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1120775" y="5876925"/>
            <a:ext cx="5372100" cy="579120"/>
          </a:xfrm>
          <a:prstGeom prst="rect">
            <a:avLst/>
          </a:prstGeom>
          <a:noFill/>
        </p:spPr>
        <p:txBody>
          <a:bodyPr wrap="square" rtlCol="0">
            <a:spAutoFit/>
          </a:bodyPr>
          <a:lstStyle/>
          <a:p>
            <a:r>
              <a:rPr lang="zh-CN" altLang="en-US" sz="3200">
                <a:solidFill>
                  <a:srgbClr val="FF0000"/>
                </a:solidFill>
              </a:rPr>
              <a:t>软件，不仅仅是要正确！</a:t>
            </a:r>
            <a:endParaRPr lang="zh-CN" altLang="en-US" sz="3200">
              <a:solidFill>
                <a:srgbClr val="FF0000"/>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76BEEFA-21E7-456E-893B-1820E2440105}" type="slidenum">
              <a:rPr lang="zh-CN" altLang="en-US"/>
            </a:fld>
            <a:endParaRPr lang="en-US" altLang="zh-CN"/>
          </a:p>
        </p:txBody>
      </p:sp>
      <p:sp>
        <p:nvSpPr>
          <p:cNvPr id="21506" name="Rectangle 2"/>
          <p:cNvSpPr>
            <a:spLocks noGrp="1" noChangeArrowheads="1"/>
          </p:cNvSpPr>
          <p:nvPr>
            <p:ph type="title"/>
          </p:nvPr>
        </p:nvSpPr>
        <p:spPr/>
        <p:txBody>
          <a:bodyPr/>
          <a:lstStyle/>
          <a:p>
            <a:r>
              <a:rPr lang="en-US" altLang="zh-CN" b="1" dirty="0"/>
              <a:t>2.</a:t>
            </a:r>
            <a:r>
              <a:rPr lang="zh-CN" altLang="en-US" b="1" dirty="0"/>
              <a:t>软件工程概述</a:t>
            </a:r>
            <a:endParaRPr lang="zh-CN" altLang="en-US" b="1" dirty="0"/>
          </a:p>
        </p:txBody>
      </p:sp>
      <p:sp>
        <p:nvSpPr>
          <p:cNvPr id="21507" name="Rectangle 3"/>
          <p:cNvSpPr>
            <a:spLocks noGrp="1" noChangeArrowheads="1"/>
          </p:cNvSpPr>
          <p:nvPr>
            <p:ph type="body" idx="1"/>
          </p:nvPr>
        </p:nvSpPr>
        <p:spPr/>
        <p:txBody>
          <a:bodyPr/>
          <a:lstStyle/>
          <a:p>
            <a:pPr>
              <a:lnSpc>
                <a:spcPct val="90000"/>
              </a:lnSpc>
            </a:pPr>
            <a:r>
              <a:rPr lang="zh-CN" altLang="en-US" sz="2400" b="1" dirty="0"/>
              <a:t>软件质量保障：遵循软件工程三要素，即方法、过程和工具。</a:t>
            </a:r>
            <a:endParaRPr lang="zh-CN" altLang="en-US" sz="2400" b="1" dirty="0"/>
          </a:p>
          <a:p>
            <a:pPr>
              <a:lnSpc>
                <a:spcPct val="90000"/>
              </a:lnSpc>
            </a:pPr>
            <a:r>
              <a:rPr lang="zh-CN" altLang="en-US" sz="2400" b="1" dirty="0">
                <a:solidFill>
                  <a:schemeClr val="accent2"/>
                </a:solidFill>
              </a:rPr>
              <a:t>方法</a:t>
            </a:r>
            <a:r>
              <a:rPr lang="zh-CN" altLang="en-US" sz="2000" b="1" dirty="0"/>
              <a:t>：为软件开发提供了</a:t>
            </a:r>
            <a:r>
              <a:rPr lang="zh-CN" altLang="en-US" sz="2000" b="1" dirty="0">
                <a:latin typeface="宋体" panose="02010600030101010101" pitchFamily="2" charset="-122"/>
              </a:rPr>
              <a:t>“</a:t>
            </a:r>
            <a:r>
              <a:rPr lang="zh-CN" altLang="en-US" sz="2000" b="1" dirty="0"/>
              <a:t>如何做</a:t>
            </a:r>
            <a:r>
              <a:rPr lang="zh-CN" altLang="en-US" sz="2000" b="1" dirty="0">
                <a:latin typeface="宋体" panose="02010600030101010101" pitchFamily="2" charset="-122"/>
              </a:rPr>
              <a:t>”</a:t>
            </a:r>
            <a:r>
              <a:rPr lang="zh-CN" altLang="en-US" sz="2000" b="1" dirty="0"/>
              <a:t>的技术，</a:t>
            </a:r>
            <a:r>
              <a:rPr lang="zh-CN" altLang="en-US" sz="2000" b="1" u="sng" dirty="0"/>
              <a:t>结构化方法</a:t>
            </a:r>
            <a:r>
              <a:rPr lang="zh-CN" altLang="en-US" sz="2000" b="1" dirty="0"/>
              <a:t>、面向对象方法</a:t>
            </a:r>
            <a:endParaRPr lang="zh-CN" altLang="en-US" sz="2000" b="1" dirty="0"/>
          </a:p>
          <a:p>
            <a:pPr>
              <a:lnSpc>
                <a:spcPct val="90000"/>
              </a:lnSpc>
            </a:pPr>
            <a:r>
              <a:rPr lang="zh-CN" altLang="en-US" sz="2400" b="1" dirty="0">
                <a:solidFill>
                  <a:schemeClr val="accent2"/>
                </a:solidFill>
              </a:rPr>
              <a:t>工具</a:t>
            </a:r>
            <a:r>
              <a:rPr lang="zh-CN" altLang="en-US" sz="2000" b="1" dirty="0"/>
              <a:t>：为软件工程方法提供了自动的或半自动的软件支撑环境。如集成开发环境</a:t>
            </a:r>
            <a:r>
              <a:rPr lang="en-US" altLang="zh-CN" sz="2000" b="1" dirty="0"/>
              <a:t>(</a:t>
            </a:r>
            <a:r>
              <a:rPr lang="zh-CN" altLang="en-US" sz="2000" b="1" dirty="0"/>
              <a:t>如微软的</a:t>
            </a:r>
            <a:r>
              <a:rPr lang="en-US" altLang="zh-CN" sz="2000" b="1" dirty="0"/>
              <a:t>Visual C++</a:t>
            </a:r>
            <a:r>
              <a:rPr lang="zh-CN" altLang="en-US" sz="2000" b="1" dirty="0"/>
              <a:t>）、软件模型设计、版本管理、项目进度管理等工具等</a:t>
            </a:r>
            <a:endParaRPr lang="zh-CN" altLang="en-US" sz="2000" b="1" dirty="0"/>
          </a:p>
          <a:p>
            <a:pPr>
              <a:lnSpc>
                <a:spcPct val="90000"/>
              </a:lnSpc>
            </a:pPr>
            <a:r>
              <a:rPr lang="zh-CN" altLang="en-US" sz="2400" b="1" dirty="0">
                <a:solidFill>
                  <a:schemeClr val="accent2"/>
                </a:solidFill>
              </a:rPr>
              <a:t>过程</a:t>
            </a:r>
            <a:r>
              <a:rPr lang="zh-CN" altLang="en-US" sz="2000" b="1" dirty="0"/>
              <a:t>：是将软件工程的方法和工具综合起来以达到合理、及时地进行计算机软件开发的目的。过程定义了方法使用的顺序、要求交付的文档资料、为保证质量和适应变化所需要的管理，以及软件开发各个阶段完成的里程碑。如</a:t>
            </a:r>
            <a:r>
              <a:rPr lang="zh-CN" altLang="en-US" sz="2000" b="1" u="sng" dirty="0"/>
              <a:t>瀑布模型</a:t>
            </a:r>
            <a:r>
              <a:rPr lang="zh-CN" altLang="en-US" sz="2000" b="1" dirty="0"/>
              <a:t>、</a:t>
            </a:r>
            <a:r>
              <a:rPr lang="en-US" altLang="zh-CN" sz="2000" b="1" dirty="0"/>
              <a:t>RUP</a:t>
            </a:r>
            <a:r>
              <a:rPr lang="zh-CN" altLang="en-US" sz="2000" b="1" dirty="0"/>
              <a:t>（统一过程）、</a:t>
            </a:r>
            <a:r>
              <a:rPr lang="en-US" altLang="zh-CN" sz="2000" b="1" dirty="0"/>
              <a:t>XP</a:t>
            </a:r>
            <a:r>
              <a:rPr lang="zh-CN" altLang="en-US" sz="2000" b="1" dirty="0"/>
              <a:t>（敏捷过程）等</a:t>
            </a:r>
            <a:endParaRPr lang="zh-CN" altLang="en-US" sz="2000" b="1" dirty="0"/>
          </a:p>
        </p:txBody>
      </p:sp>
      <p:graphicFrame>
        <p:nvGraphicFramePr>
          <p:cNvPr id="9" name="对象 7"/>
          <p:cNvGraphicFramePr>
            <a:graphicFrameLocks noChangeAspect="1"/>
          </p:cNvGraphicFramePr>
          <p:nvPr/>
        </p:nvGraphicFramePr>
        <p:xfrm>
          <a:off x="1835696" y="4980057"/>
          <a:ext cx="5207000" cy="1582738"/>
        </p:xfrm>
        <a:graphic>
          <a:graphicData uri="http://schemas.openxmlformats.org/presentationml/2006/ole">
            <mc:AlternateContent xmlns:mc="http://schemas.openxmlformats.org/markup-compatibility/2006">
              <mc:Choice xmlns:v="urn:schemas-microsoft-com:vml" Requires="v">
                <p:oleObj spid="_x0000_s8207" name="Visio" r:id="rId1" imgW="5803900" imgH="1765300" progId="">
                  <p:embed/>
                </p:oleObj>
              </mc:Choice>
              <mc:Fallback>
                <p:oleObj name="Visio" r:id="rId1" imgW="5803900" imgH="1765300" progId="">
                  <p:embed/>
                  <p:pic>
                    <p:nvPicPr>
                      <p:cNvPr id="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980057"/>
                        <a:ext cx="5207000" cy="158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39603E8-2F7A-4C73-A3D6-8E91EE0AC650}" type="slidenum">
              <a:rPr lang="en-US" altLang="zh-CN"/>
            </a:fld>
            <a:endParaRPr lang="en-US" altLang="zh-CN"/>
          </a:p>
        </p:txBody>
      </p:sp>
      <p:sp>
        <p:nvSpPr>
          <p:cNvPr id="52226"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52227" name="Rectangle 3"/>
          <p:cNvSpPr>
            <a:spLocks noGrp="1" noChangeArrowheads="1"/>
          </p:cNvSpPr>
          <p:nvPr>
            <p:ph type="body" idx="1"/>
          </p:nvPr>
        </p:nvSpPr>
        <p:spPr/>
        <p:txBody>
          <a:bodyPr/>
          <a:lstStyle/>
          <a:p>
            <a:pPr>
              <a:lnSpc>
                <a:spcPct val="80000"/>
              </a:lnSpc>
              <a:buFontTx/>
              <a:buNone/>
            </a:pPr>
            <a:r>
              <a:rPr lang="zh-CN" altLang="en-US" sz="3000" b="1" dirty="0"/>
              <a:t>软件生存周期</a:t>
            </a:r>
            <a:r>
              <a:rPr lang="en-US" altLang="zh-CN" sz="3000" b="1" dirty="0"/>
              <a:t>(Life cycle)</a:t>
            </a:r>
            <a:endParaRPr lang="en-US" altLang="zh-CN" sz="3000" b="1" dirty="0"/>
          </a:p>
          <a:p>
            <a:pPr>
              <a:lnSpc>
                <a:spcPct val="80000"/>
              </a:lnSpc>
              <a:buFont typeface="Wingdings" panose="05000000000000000000" pitchFamily="2" charset="2"/>
              <a:buChar char="n"/>
            </a:pPr>
            <a:r>
              <a:rPr lang="zh-CN" altLang="en-US" sz="2600" b="1" dirty="0"/>
              <a:t>正如同任何事物一样，软件也有一个孕育、诞生、成长、成熟、衰亡的生存过程，称为</a:t>
            </a:r>
            <a:r>
              <a:rPr lang="zh-CN" altLang="en-US" sz="2600" b="1" dirty="0">
                <a:solidFill>
                  <a:srgbClr val="FF3300"/>
                </a:solidFill>
              </a:rPr>
              <a:t>软件的生存周期</a:t>
            </a:r>
            <a:r>
              <a:rPr lang="zh-CN" altLang="en-US" sz="2600" b="1" dirty="0"/>
              <a:t>。</a:t>
            </a:r>
            <a:endParaRPr lang="zh-CN" altLang="en-US" sz="2600" b="1" dirty="0"/>
          </a:p>
          <a:p>
            <a:pPr>
              <a:lnSpc>
                <a:spcPct val="80000"/>
              </a:lnSpc>
              <a:buFont typeface="Wingdings" panose="05000000000000000000" pitchFamily="2" charset="2"/>
              <a:buChar char="n"/>
            </a:pPr>
            <a:r>
              <a:rPr lang="zh-CN" altLang="en-US" sz="2600" b="1" dirty="0"/>
              <a:t>为了更有效、更科学地组织和管理软件生产，降低开发难度，将软件生存周期进一步划分为</a:t>
            </a:r>
            <a:r>
              <a:rPr lang="zh-CN" altLang="en-US" sz="2600" b="1" dirty="0">
                <a:solidFill>
                  <a:srgbClr val="0000CC"/>
                </a:solidFill>
              </a:rPr>
              <a:t>若干阶段</a:t>
            </a:r>
            <a:r>
              <a:rPr lang="zh-CN" altLang="en-US" sz="2600" b="1" dirty="0"/>
              <a:t>。</a:t>
            </a:r>
            <a:endParaRPr lang="zh-CN" altLang="en-US" sz="2600" b="1" dirty="0"/>
          </a:p>
          <a:p>
            <a:pPr>
              <a:lnSpc>
                <a:spcPct val="80000"/>
              </a:lnSpc>
              <a:buFont typeface="Wingdings" panose="05000000000000000000" pitchFamily="2" charset="2"/>
              <a:buChar char="n"/>
            </a:pPr>
            <a:r>
              <a:rPr lang="zh-CN" altLang="en-US" sz="2600" b="1" dirty="0">
                <a:solidFill>
                  <a:srgbClr val="FF3300"/>
                </a:solidFill>
              </a:rPr>
              <a:t>阶段划分原则</a:t>
            </a:r>
            <a:r>
              <a:rPr lang="zh-CN" altLang="en-US" sz="2600" b="1" dirty="0"/>
              <a:t>：</a:t>
            </a:r>
            <a:r>
              <a:rPr lang="zh-CN" altLang="en-US" sz="2600" b="1" dirty="0">
                <a:solidFill>
                  <a:srgbClr val="000099"/>
                </a:solidFill>
              </a:rPr>
              <a:t>每个阶段任务相对独立</a:t>
            </a:r>
            <a:r>
              <a:rPr lang="zh-CN" altLang="en-US" sz="2600" b="1" dirty="0"/>
              <a:t>，且比较简单；</a:t>
            </a:r>
            <a:r>
              <a:rPr lang="zh-CN" altLang="en-US" sz="2600" b="1" dirty="0">
                <a:solidFill>
                  <a:srgbClr val="000099"/>
                </a:solidFill>
              </a:rPr>
              <a:t>同一阶段各项任务的性质尽可能相同</a:t>
            </a:r>
            <a:r>
              <a:rPr lang="zh-CN" altLang="en-US" sz="2600" b="1" dirty="0"/>
              <a:t>，以简化不同阶段之间的联系，便于不同人员分工协作，利于软件开发的组织管理，从而降低整个软件开发的难度。</a:t>
            </a:r>
            <a:endParaRPr lang="zh-CN" altLang="en-US" sz="2600" b="1" dirty="0"/>
          </a:p>
          <a:p>
            <a:pPr>
              <a:lnSpc>
                <a:spcPct val="80000"/>
              </a:lnSpc>
              <a:buFontTx/>
              <a:buNone/>
            </a:pPr>
            <a:endParaRPr lang="en-US" altLang="zh-CN" sz="2600" b="1"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2ED4D041-D842-43C4-B796-93398FFD7F67}" type="slidenum">
              <a:rPr lang="en-US" altLang="zh-CN"/>
            </a:fld>
            <a:endParaRPr lang="en-US" altLang="zh-CN"/>
          </a:p>
        </p:txBody>
      </p:sp>
      <p:grpSp>
        <p:nvGrpSpPr>
          <p:cNvPr id="40965" name="Group 5"/>
          <p:cNvGrpSpPr/>
          <p:nvPr/>
        </p:nvGrpSpPr>
        <p:grpSpPr bwMode="auto">
          <a:xfrm>
            <a:off x="533400" y="1773238"/>
            <a:ext cx="8235950" cy="4343400"/>
            <a:chOff x="480" y="1056"/>
            <a:chExt cx="5044" cy="2448"/>
          </a:xfrm>
        </p:grpSpPr>
        <p:grpSp>
          <p:nvGrpSpPr>
            <p:cNvPr id="40966" name="Group 6"/>
            <p:cNvGrpSpPr/>
            <p:nvPr/>
          </p:nvGrpSpPr>
          <p:grpSpPr bwMode="auto">
            <a:xfrm>
              <a:off x="480" y="1056"/>
              <a:ext cx="5044" cy="2448"/>
              <a:chOff x="1800" y="7836"/>
              <a:chExt cx="7560" cy="4056"/>
            </a:xfrm>
          </p:grpSpPr>
          <p:sp>
            <p:nvSpPr>
              <p:cNvPr id="40967" name="Text Box 7"/>
              <p:cNvSpPr txBox="1">
                <a:spLocks noChangeArrowheads="1"/>
              </p:cNvSpPr>
              <p:nvPr/>
            </p:nvSpPr>
            <p:spPr bwMode="auto">
              <a:xfrm>
                <a:off x="5429" y="11424"/>
                <a:ext cx="900" cy="468"/>
              </a:xfrm>
              <a:prstGeom prst="rect">
                <a:avLst/>
              </a:prstGeom>
              <a:noFill/>
              <a:ln w="9525">
                <a:noFill/>
                <a:miter lim="800000"/>
              </a:ln>
            </p:spPr>
            <p:txBody>
              <a:bodyPr/>
              <a:lstStyle/>
              <a:p>
                <a:pPr algn="ctr"/>
                <a:r>
                  <a:rPr lang="zh-CN" altLang="en-US" sz="2000">
                    <a:ea typeface="楷体_GB2312" pitchFamily="49" charset="-122"/>
                  </a:rPr>
                  <a:t>维 护</a:t>
                </a:r>
                <a:endParaRPr lang="zh-CN" altLang="en-US" sz="1200">
                  <a:ea typeface="楷体_GB2312" pitchFamily="49" charset="-122"/>
                </a:endParaRPr>
              </a:p>
            </p:txBody>
          </p:sp>
          <p:sp>
            <p:nvSpPr>
              <p:cNvPr id="40968" name="Text Box 8"/>
              <p:cNvSpPr txBox="1">
                <a:spLocks noChangeArrowheads="1"/>
              </p:cNvSpPr>
              <p:nvPr/>
            </p:nvSpPr>
            <p:spPr bwMode="auto">
              <a:xfrm>
                <a:off x="3600" y="9864"/>
                <a:ext cx="540" cy="1092"/>
              </a:xfrm>
              <a:prstGeom prst="rect">
                <a:avLst/>
              </a:prstGeom>
              <a:noFill/>
              <a:ln w="9525">
                <a:noFill/>
                <a:miter lim="800000"/>
              </a:ln>
            </p:spPr>
            <p:txBody>
              <a:bodyPr/>
              <a:lstStyle/>
              <a:p>
                <a:pPr algn="just"/>
                <a:r>
                  <a:rPr lang="zh-CN" altLang="en-US" sz="2000">
                    <a:ea typeface="楷体_GB2312" pitchFamily="49" charset="-122"/>
                  </a:rPr>
                  <a:t>开</a:t>
                </a:r>
                <a:endParaRPr lang="zh-CN" altLang="en-US" sz="2000">
                  <a:ea typeface="楷体_GB2312" pitchFamily="49" charset="-122"/>
                </a:endParaRPr>
              </a:p>
              <a:p>
                <a:pPr algn="just"/>
                <a:endParaRPr lang="zh-CN" altLang="en-US" sz="2000">
                  <a:ea typeface="楷体_GB2312" pitchFamily="49" charset="-122"/>
                </a:endParaRPr>
              </a:p>
              <a:p>
                <a:pPr algn="just"/>
                <a:r>
                  <a:rPr lang="zh-CN" altLang="en-US" sz="2000">
                    <a:ea typeface="楷体_GB2312" pitchFamily="49" charset="-122"/>
                  </a:rPr>
                  <a:t>发</a:t>
                </a:r>
                <a:endParaRPr lang="zh-CN" altLang="en-US" sz="2000" b="0"/>
              </a:p>
            </p:txBody>
          </p:sp>
          <p:sp>
            <p:nvSpPr>
              <p:cNvPr id="40969" name="Text Box 9"/>
              <p:cNvSpPr txBox="1">
                <a:spLocks noChangeArrowheads="1"/>
              </p:cNvSpPr>
              <p:nvPr/>
            </p:nvSpPr>
            <p:spPr bwMode="auto">
              <a:xfrm>
                <a:off x="1800" y="7992"/>
                <a:ext cx="540" cy="1092"/>
              </a:xfrm>
              <a:prstGeom prst="rect">
                <a:avLst/>
              </a:prstGeom>
              <a:noFill/>
              <a:ln w="9525">
                <a:noFill/>
                <a:miter lim="800000"/>
              </a:ln>
            </p:spPr>
            <p:txBody>
              <a:bodyPr/>
              <a:lstStyle/>
              <a:p>
                <a:pPr algn="just"/>
                <a:r>
                  <a:rPr lang="zh-CN" altLang="en-US" sz="2000" dirty="0">
                    <a:ea typeface="楷体_GB2312" pitchFamily="49" charset="-122"/>
                  </a:rPr>
                  <a:t>定</a:t>
                </a:r>
                <a:endParaRPr lang="zh-CN" altLang="en-US" sz="1200" dirty="0">
                  <a:ea typeface="楷体_GB2312" pitchFamily="49" charset="-122"/>
                </a:endParaRPr>
              </a:p>
              <a:p>
                <a:pPr algn="just"/>
                <a:endParaRPr lang="zh-CN" altLang="en-US" sz="1200" dirty="0">
                  <a:ea typeface="楷体_GB2312" pitchFamily="49" charset="-122"/>
                </a:endParaRPr>
              </a:p>
              <a:p>
                <a:pPr algn="just"/>
                <a:r>
                  <a:rPr lang="zh-CN" altLang="en-US" sz="2000" dirty="0">
                    <a:ea typeface="楷体_GB2312" pitchFamily="49" charset="-122"/>
                  </a:rPr>
                  <a:t>义</a:t>
                </a:r>
                <a:endParaRPr lang="zh-CN" altLang="en-US" sz="1200" dirty="0"/>
              </a:p>
            </p:txBody>
          </p:sp>
          <p:grpSp>
            <p:nvGrpSpPr>
              <p:cNvPr id="40970" name="Group 10"/>
              <p:cNvGrpSpPr/>
              <p:nvPr/>
            </p:nvGrpSpPr>
            <p:grpSpPr bwMode="auto">
              <a:xfrm>
                <a:off x="2340" y="7836"/>
                <a:ext cx="7020" cy="4056"/>
                <a:chOff x="1980" y="7680"/>
                <a:chExt cx="7020" cy="4056"/>
              </a:xfrm>
            </p:grpSpPr>
            <p:sp>
              <p:nvSpPr>
                <p:cNvPr id="40971" name="Text Box 11"/>
                <p:cNvSpPr txBox="1">
                  <a:spLocks noChangeArrowheads="1"/>
                </p:cNvSpPr>
                <p:nvPr/>
              </p:nvSpPr>
              <p:spPr bwMode="auto">
                <a:xfrm>
                  <a:off x="1980" y="7680"/>
                  <a:ext cx="1440" cy="468"/>
                </a:xfrm>
                <a:prstGeom prst="rect">
                  <a:avLst/>
                </a:prstGeom>
                <a:solidFill>
                  <a:srgbClr val="FFFFFF"/>
                </a:solidFill>
                <a:ln w="9525">
                  <a:solidFill>
                    <a:srgbClr val="000000"/>
                  </a:solidFill>
                  <a:miter lim="800000"/>
                </a:ln>
              </p:spPr>
              <p:txBody>
                <a:bodyPr/>
                <a:lstStyle/>
                <a:p>
                  <a:pPr algn="ctr"/>
                  <a:r>
                    <a:rPr lang="zh-CN" altLang="en-US" sz="2000" dirty="0"/>
                    <a:t>问题定义</a:t>
                  </a:r>
                  <a:endParaRPr lang="zh-CN" altLang="en-US" sz="1200" dirty="0"/>
                </a:p>
              </p:txBody>
            </p:sp>
            <p:sp>
              <p:nvSpPr>
                <p:cNvPr id="40972" name="Text Box 12"/>
                <p:cNvSpPr txBox="1">
                  <a:spLocks noChangeArrowheads="1"/>
                </p:cNvSpPr>
                <p:nvPr/>
              </p:nvSpPr>
              <p:spPr bwMode="auto">
                <a:xfrm>
                  <a:off x="1980" y="8190"/>
                  <a:ext cx="2163" cy="468"/>
                </a:xfrm>
                <a:prstGeom prst="rect">
                  <a:avLst/>
                </a:prstGeom>
                <a:solidFill>
                  <a:srgbClr val="FFFFFF"/>
                </a:solidFill>
                <a:ln w="9525">
                  <a:solidFill>
                    <a:srgbClr val="000000"/>
                  </a:solidFill>
                  <a:miter lim="800000"/>
                </a:ln>
              </p:spPr>
              <p:txBody>
                <a:bodyPr/>
                <a:lstStyle/>
                <a:p>
                  <a:pPr algn="ctr"/>
                  <a:r>
                    <a:rPr lang="zh-CN" altLang="en-US" sz="2000"/>
                    <a:t>可行性研究</a:t>
                  </a:r>
                  <a:endParaRPr lang="zh-CN" altLang="en-US" sz="1200"/>
                </a:p>
              </p:txBody>
            </p:sp>
            <p:sp>
              <p:nvSpPr>
                <p:cNvPr id="40973" name="Text Box 13"/>
                <p:cNvSpPr txBox="1">
                  <a:spLocks noChangeArrowheads="1"/>
                </p:cNvSpPr>
                <p:nvPr/>
              </p:nvSpPr>
              <p:spPr bwMode="auto">
                <a:xfrm>
                  <a:off x="2157" y="8701"/>
                  <a:ext cx="2700" cy="468"/>
                </a:xfrm>
                <a:prstGeom prst="rect">
                  <a:avLst/>
                </a:prstGeom>
                <a:solidFill>
                  <a:srgbClr val="FFFFFF"/>
                </a:solidFill>
                <a:ln w="9525">
                  <a:solidFill>
                    <a:srgbClr val="000000"/>
                  </a:solidFill>
                  <a:miter lim="800000"/>
                </a:ln>
              </p:spPr>
              <p:txBody>
                <a:bodyPr/>
                <a:lstStyle/>
                <a:p>
                  <a:pPr algn="ctr"/>
                  <a:r>
                    <a:rPr lang="zh-CN" altLang="en-US" sz="2000"/>
                    <a:t>需求分析</a:t>
                  </a:r>
                  <a:endParaRPr lang="zh-CN" altLang="en-US" sz="1200"/>
                </a:p>
              </p:txBody>
            </p:sp>
            <p:sp>
              <p:nvSpPr>
                <p:cNvPr id="40974" name="Text Box 14"/>
                <p:cNvSpPr txBox="1">
                  <a:spLocks noChangeArrowheads="1"/>
                </p:cNvSpPr>
                <p:nvPr/>
              </p:nvSpPr>
              <p:spPr bwMode="auto">
                <a:xfrm>
                  <a:off x="3780" y="9211"/>
                  <a:ext cx="1800" cy="468"/>
                </a:xfrm>
                <a:prstGeom prst="rect">
                  <a:avLst/>
                </a:prstGeom>
                <a:solidFill>
                  <a:srgbClr val="FFFFFF"/>
                </a:solidFill>
                <a:ln w="9525">
                  <a:solidFill>
                    <a:srgbClr val="000000"/>
                  </a:solidFill>
                  <a:miter lim="800000"/>
                </a:ln>
              </p:spPr>
              <p:txBody>
                <a:bodyPr/>
                <a:lstStyle/>
                <a:p>
                  <a:pPr algn="ctr"/>
                  <a:endParaRPr lang="zh-CN" altLang="zh-CN" sz="1200"/>
                </a:p>
              </p:txBody>
            </p:sp>
            <p:sp>
              <p:nvSpPr>
                <p:cNvPr id="40975" name="Text Box 15"/>
                <p:cNvSpPr txBox="1">
                  <a:spLocks noChangeArrowheads="1"/>
                </p:cNvSpPr>
                <p:nvPr/>
              </p:nvSpPr>
              <p:spPr bwMode="auto">
                <a:xfrm>
                  <a:off x="4320" y="9708"/>
                  <a:ext cx="1980" cy="468"/>
                </a:xfrm>
                <a:prstGeom prst="rect">
                  <a:avLst/>
                </a:prstGeom>
                <a:solidFill>
                  <a:srgbClr val="FFFFFF"/>
                </a:solidFill>
                <a:ln w="9525">
                  <a:solidFill>
                    <a:srgbClr val="000000"/>
                  </a:solidFill>
                  <a:miter lim="800000"/>
                </a:ln>
              </p:spPr>
              <p:txBody>
                <a:bodyPr/>
                <a:lstStyle/>
                <a:p>
                  <a:pPr algn="ctr"/>
                  <a:r>
                    <a:rPr lang="zh-CN" altLang="en-US" sz="2000"/>
                    <a:t>详细设计</a:t>
                  </a:r>
                  <a:endParaRPr lang="zh-CN" altLang="en-US" sz="2000"/>
                </a:p>
              </p:txBody>
            </p:sp>
            <p:sp>
              <p:nvSpPr>
                <p:cNvPr id="40976" name="Text Box 16"/>
                <p:cNvSpPr txBox="1">
                  <a:spLocks noChangeArrowheads="1"/>
                </p:cNvSpPr>
                <p:nvPr/>
              </p:nvSpPr>
              <p:spPr bwMode="auto">
                <a:xfrm>
                  <a:off x="4500" y="10232"/>
                  <a:ext cx="3060" cy="468"/>
                </a:xfrm>
                <a:prstGeom prst="rect">
                  <a:avLst/>
                </a:prstGeom>
                <a:solidFill>
                  <a:srgbClr val="FFFFFF"/>
                </a:solidFill>
                <a:ln w="9525">
                  <a:solidFill>
                    <a:srgbClr val="000000"/>
                  </a:solidFill>
                  <a:miter lim="800000"/>
                </a:ln>
              </p:spPr>
              <p:txBody>
                <a:bodyPr/>
                <a:lstStyle/>
                <a:p>
                  <a:pPr algn="ctr"/>
                  <a:r>
                    <a:rPr lang="zh-CN" altLang="en-US" sz="2000"/>
                    <a:t>编码和单元测试</a:t>
                  </a:r>
                  <a:endParaRPr lang="zh-CN" altLang="en-US" sz="2000"/>
                </a:p>
              </p:txBody>
            </p:sp>
            <p:sp>
              <p:nvSpPr>
                <p:cNvPr id="40977" name="Text Box 17"/>
                <p:cNvSpPr txBox="1">
                  <a:spLocks noChangeArrowheads="1"/>
                </p:cNvSpPr>
                <p:nvPr/>
              </p:nvSpPr>
              <p:spPr bwMode="auto">
                <a:xfrm>
                  <a:off x="4860" y="10742"/>
                  <a:ext cx="3420" cy="468"/>
                </a:xfrm>
                <a:prstGeom prst="rect">
                  <a:avLst/>
                </a:prstGeom>
                <a:solidFill>
                  <a:srgbClr val="FFFFFF"/>
                </a:solidFill>
                <a:ln w="9525">
                  <a:solidFill>
                    <a:srgbClr val="000000"/>
                  </a:solidFill>
                  <a:miter lim="800000"/>
                </a:ln>
              </p:spPr>
              <p:txBody>
                <a:bodyPr/>
                <a:lstStyle/>
                <a:p>
                  <a:pPr algn="ctr"/>
                  <a:r>
                    <a:rPr lang="zh-CN" altLang="en-US" sz="2000"/>
                    <a:t>集成测试</a:t>
                  </a:r>
                  <a:endParaRPr lang="zh-CN" altLang="en-US" sz="1200"/>
                </a:p>
              </p:txBody>
            </p:sp>
            <p:sp>
              <p:nvSpPr>
                <p:cNvPr id="40978" name="Text Box 18"/>
                <p:cNvSpPr txBox="1">
                  <a:spLocks noChangeArrowheads="1"/>
                </p:cNvSpPr>
                <p:nvPr/>
              </p:nvSpPr>
              <p:spPr bwMode="auto">
                <a:xfrm>
                  <a:off x="6120" y="11268"/>
                  <a:ext cx="2880" cy="468"/>
                </a:xfrm>
                <a:prstGeom prst="rect">
                  <a:avLst/>
                </a:prstGeom>
                <a:solidFill>
                  <a:srgbClr val="FFFFFF"/>
                </a:solidFill>
                <a:ln w="9525">
                  <a:solidFill>
                    <a:srgbClr val="000000"/>
                  </a:solidFill>
                  <a:miter lim="800000"/>
                </a:ln>
              </p:spPr>
              <p:txBody>
                <a:bodyPr/>
                <a:lstStyle/>
                <a:p>
                  <a:pPr algn="ctr"/>
                  <a:r>
                    <a:rPr lang="zh-CN" altLang="en-US" sz="2000"/>
                    <a:t>软件移交和维护</a:t>
                  </a:r>
                  <a:endParaRPr lang="zh-CN" altLang="en-US" sz="1200"/>
                </a:p>
              </p:txBody>
            </p:sp>
          </p:grpSp>
          <p:sp>
            <p:nvSpPr>
              <p:cNvPr id="40979" name="Arc 19"/>
              <p:cNvSpPr/>
              <p:nvPr/>
            </p:nvSpPr>
            <p:spPr bwMode="auto">
              <a:xfrm>
                <a:off x="3841" y="799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0" name="Arc 20"/>
              <p:cNvSpPr/>
              <p:nvPr/>
            </p:nvSpPr>
            <p:spPr bwMode="auto">
              <a:xfrm>
                <a:off x="4578" y="853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1" name="Arc 21"/>
              <p:cNvSpPr/>
              <p:nvPr/>
            </p:nvSpPr>
            <p:spPr bwMode="auto">
              <a:xfrm>
                <a:off x="5259" y="904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2" name="Arc 22"/>
              <p:cNvSpPr/>
              <p:nvPr/>
            </p:nvSpPr>
            <p:spPr bwMode="auto">
              <a:xfrm>
                <a:off x="5996" y="955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3" name="Arc 23"/>
              <p:cNvSpPr/>
              <p:nvPr/>
            </p:nvSpPr>
            <p:spPr bwMode="auto">
              <a:xfrm>
                <a:off x="6733" y="1006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4" name="Arc 24"/>
              <p:cNvSpPr/>
              <p:nvPr/>
            </p:nvSpPr>
            <p:spPr bwMode="auto">
              <a:xfrm>
                <a:off x="7980" y="1057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5" name="Arc 25"/>
              <p:cNvSpPr/>
              <p:nvPr/>
            </p:nvSpPr>
            <p:spPr bwMode="auto">
              <a:xfrm>
                <a:off x="8717" y="11112"/>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875">
                <a:solidFill>
                  <a:srgbClr val="000000"/>
                </a:solidFill>
                <a:round/>
                <a:tailEnd type="stealth" w="med" len="lg"/>
              </a:ln>
            </p:spPr>
            <p:txBody>
              <a:bodyPr/>
              <a:lstStyle/>
              <a:p>
                <a:endParaRPr lang="zh-CN" altLang="en-US"/>
              </a:p>
            </p:txBody>
          </p:sp>
          <p:sp>
            <p:nvSpPr>
              <p:cNvPr id="40986" name="AutoShape 26"/>
              <p:cNvSpPr/>
              <p:nvPr/>
            </p:nvSpPr>
            <p:spPr bwMode="auto">
              <a:xfrm>
                <a:off x="2160" y="7836"/>
                <a:ext cx="180" cy="1560"/>
              </a:xfrm>
              <a:prstGeom prst="leftBrace">
                <a:avLst>
                  <a:gd name="adj1" fmla="val 72222"/>
                  <a:gd name="adj2" fmla="val 50000"/>
                </a:avLst>
              </a:prstGeom>
              <a:noFill/>
              <a:ln w="9525">
                <a:solidFill>
                  <a:srgbClr val="000000"/>
                </a:solidFill>
                <a:round/>
              </a:ln>
            </p:spPr>
            <p:txBody>
              <a:bodyPr/>
              <a:lstStyle/>
              <a:p>
                <a:endParaRPr lang="zh-CN" altLang="en-US"/>
              </a:p>
            </p:txBody>
          </p:sp>
          <p:sp>
            <p:nvSpPr>
              <p:cNvPr id="40987" name="AutoShape 27"/>
              <p:cNvSpPr/>
              <p:nvPr/>
            </p:nvSpPr>
            <p:spPr bwMode="auto">
              <a:xfrm>
                <a:off x="3960" y="9396"/>
                <a:ext cx="180" cy="2028"/>
              </a:xfrm>
              <a:prstGeom prst="leftBrace">
                <a:avLst>
                  <a:gd name="adj1" fmla="val 93889"/>
                  <a:gd name="adj2" fmla="val 50000"/>
                </a:avLst>
              </a:prstGeom>
              <a:noFill/>
              <a:ln w="9525">
                <a:solidFill>
                  <a:srgbClr val="000000"/>
                </a:solidFill>
                <a:round/>
              </a:ln>
            </p:spPr>
            <p:txBody>
              <a:bodyPr/>
              <a:lstStyle/>
              <a:p>
                <a:endParaRPr lang="zh-CN" altLang="en-US"/>
              </a:p>
            </p:txBody>
          </p:sp>
          <p:sp>
            <p:nvSpPr>
              <p:cNvPr id="40988" name="AutoShape 28"/>
              <p:cNvSpPr/>
              <p:nvPr/>
            </p:nvSpPr>
            <p:spPr bwMode="auto">
              <a:xfrm>
                <a:off x="6300" y="11424"/>
                <a:ext cx="180" cy="468"/>
              </a:xfrm>
              <a:prstGeom prst="leftBrace">
                <a:avLst>
                  <a:gd name="adj1" fmla="val 21667"/>
                  <a:gd name="adj2" fmla="val 50000"/>
                </a:avLst>
              </a:prstGeom>
              <a:noFill/>
              <a:ln w="9525">
                <a:solidFill>
                  <a:srgbClr val="000000"/>
                </a:solidFill>
                <a:round/>
              </a:ln>
            </p:spPr>
            <p:txBody>
              <a:bodyPr/>
              <a:lstStyle/>
              <a:p>
                <a:endParaRPr lang="zh-CN" altLang="en-US"/>
              </a:p>
            </p:txBody>
          </p:sp>
        </p:grpSp>
        <p:sp>
          <p:nvSpPr>
            <p:cNvPr id="40989" name="Rectangle 29"/>
            <p:cNvSpPr>
              <a:spLocks noChangeArrowheads="1"/>
            </p:cNvSpPr>
            <p:nvPr/>
          </p:nvSpPr>
          <p:spPr bwMode="auto">
            <a:xfrm>
              <a:off x="2112" y="1957"/>
              <a:ext cx="739" cy="224"/>
            </a:xfrm>
            <a:prstGeom prst="rect">
              <a:avLst/>
            </a:prstGeom>
            <a:noFill/>
            <a:ln w="9525">
              <a:noFill/>
              <a:miter lim="800000"/>
            </a:ln>
            <a:effectLst/>
          </p:spPr>
          <p:txBody>
            <a:bodyPr wrap="none">
              <a:spAutoFit/>
            </a:bodyPr>
            <a:lstStyle/>
            <a:p>
              <a:r>
                <a:rPr lang="zh-CN" altLang="en-US" sz="2000" dirty="0"/>
                <a:t>概要设计</a:t>
              </a:r>
              <a:endParaRPr lang="zh-CN" altLang="en-US" sz="2000" dirty="0"/>
            </a:p>
          </p:txBody>
        </p:sp>
      </p:grpSp>
      <p:sp>
        <p:nvSpPr>
          <p:cNvPr id="40990" name="Text Box 30"/>
          <p:cNvSpPr txBox="1">
            <a:spLocks noChangeArrowheads="1"/>
          </p:cNvSpPr>
          <p:nvPr/>
        </p:nvSpPr>
        <p:spPr bwMode="auto">
          <a:xfrm>
            <a:off x="539750" y="1268413"/>
            <a:ext cx="7543800" cy="519112"/>
          </a:xfrm>
          <a:prstGeom prst="rect">
            <a:avLst/>
          </a:prstGeom>
          <a:noFill/>
          <a:ln w="9525">
            <a:noFill/>
            <a:miter lim="800000"/>
          </a:ln>
          <a:effectLst/>
        </p:spPr>
        <p:txBody>
          <a:bodyPr>
            <a:spAutoFit/>
          </a:bodyPr>
          <a:lstStyle/>
          <a:p>
            <a:pPr eaLnBrk="0" hangingPunct="0"/>
            <a:r>
              <a:rPr lang="zh-CN" altLang="en-US" sz="2800"/>
              <a:t>软件生存周期各个阶段</a:t>
            </a:r>
            <a:endParaRPr lang="zh-CN" altLang="en-US" sz="2800"/>
          </a:p>
        </p:txBody>
      </p:sp>
      <p:sp>
        <p:nvSpPr>
          <p:cNvPr id="41016" name="Rectangle 56"/>
          <p:cNvSpPr>
            <a:spLocks noGrp="1" noChangeArrowheads="1"/>
          </p:cNvSpPr>
          <p:nvPr>
            <p:ph type="title"/>
          </p:nvPr>
        </p:nvSpPr>
        <p:spPr>
          <a:noFill/>
        </p:spPr>
        <p:txBody>
          <a:bodyPr/>
          <a:lstStyle/>
          <a:p>
            <a:r>
              <a:rPr lang="en-US" altLang="zh-CN" b="1"/>
              <a:t>2.</a:t>
            </a:r>
            <a:r>
              <a:rPr lang="zh-CN" altLang="en-US" b="1"/>
              <a:t>软件工程概述</a:t>
            </a:r>
            <a:endParaRPr lang="zh-CN" altLang="en-US" b="1"/>
          </a:p>
        </p:txBody>
      </p:sp>
      <p:sp>
        <p:nvSpPr>
          <p:cNvPr id="2" name="右箭头 1"/>
          <p:cNvSpPr/>
          <p:nvPr/>
        </p:nvSpPr>
        <p:spPr bwMode="auto">
          <a:xfrm>
            <a:off x="4932040" y="2274400"/>
            <a:ext cx="895900" cy="362512"/>
          </a:xfrm>
          <a:prstGeom prst="rightArrow">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 name="文本框 2"/>
          <p:cNvSpPr txBox="1"/>
          <p:nvPr/>
        </p:nvSpPr>
        <p:spPr>
          <a:xfrm>
            <a:off x="5907466" y="2274400"/>
            <a:ext cx="1966388" cy="369332"/>
          </a:xfrm>
          <a:prstGeom prst="rect">
            <a:avLst/>
          </a:prstGeom>
          <a:noFill/>
        </p:spPr>
        <p:txBody>
          <a:bodyPr wrap="square" rtlCol="0">
            <a:spAutoFit/>
          </a:bodyPr>
          <a:lstStyle/>
          <a:p>
            <a:r>
              <a:rPr lang="zh-CN" altLang="en-US" dirty="0"/>
              <a:t>需求规格说明书</a:t>
            </a:r>
            <a:endParaRPr lang="zh-CN" altLang="en-US" dirty="0"/>
          </a:p>
        </p:txBody>
      </p:sp>
      <p:graphicFrame>
        <p:nvGraphicFramePr>
          <p:cNvPr id="32" name="Object 2"/>
          <p:cNvGraphicFramePr>
            <a:graphicFrameLocks noChangeAspect="1"/>
          </p:cNvGraphicFramePr>
          <p:nvPr/>
        </p:nvGraphicFramePr>
        <p:xfrm>
          <a:off x="174727" y="3944937"/>
          <a:ext cx="1804986" cy="1427305"/>
        </p:xfrm>
        <a:graphic>
          <a:graphicData uri="http://schemas.openxmlformats.org/presentationml/2006/ole">
            <mc:AlternateContent xmlns:mc="http://schemas.openxmlformats.org/markup-compatibility/2006">
              <mc:Choice xmlns:v="urn:schemas-microsoft-com:vml" Requires="v">
                <p:oleObj spid="_x0000_s9245" name="" r:id="rId1" imgW="4617085" imgH="3736340" progId="">
                  <p:embed/>
                </p:oleObj>
              </mc:Choice>
              <mc:Fallback>
                <p:oleObj name="" r:id="rId1" imgW="4617085" imgH="3736340" progId="">
                  <p:embed/>
                  <p:pic>
                    <p:nvPicPr>
                      <p:cNvPr id="0"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27" y="3944937"/>
                        <a:ext cx="1804986" cy="1427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3"/>
          <p:cNvGraphicFramePr>
            <a:graphicFrameLocks noChangeAspect="1"/>
          </p:cNvGraphicFramePr>
          <p:nvPr/>
        </p:nvGraphicFramePr>
        <p:xfrm>
          <a:off x="189603" y="5007230"/>
          <a:ext cx="2108644" cy="1662130"/>
        </p:xfrm>
        <a:graphic>
          <a:graphicData uri="http://schemas.openxmlformats.org/presentationml/2006/ole">
            <mc:AlternateContent xmlns:mc="http://schemas.openxmlformats.org/markup-compatibility/2006">
              <mc:Choice xmlns:v="urn:schemas-microsoft-com:vml" Requires="v">
                <p:oleObj spid="_x0000_s9246" name="图表" r:id="rId3" imgW="5194300" imgH="4203700" progId="">
                  <p:embed/>
                </p:oleObj>
              </mc:Choice>
              <mc:Fallback>
                <p:oleObj name="图表" r:id="rId3" imgW="5194300" imgH="4203700" progId="">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603" y="5007230"/>
                        <a:ext cx="2108644" cy="16621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78589FB-6AF5-4E28-A15F-7D39F0B665D8}" type="slidenum">
              <a:rPr lang="en-US" altLang="zh-CN"/>
            </a:fld>
            <a:endParaRPr lang="en-US" altLang="zh-CN"/>
          </a:p>
        </p:txBody>
      </p:sp>
      <p:sp>
        <p:nvSpPr>
          <p:cNvPr id="46082"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46083" name="Rectangle 3"/>
          <p:cNvSpPr>
            <a:spLocks noGrp="1" noChangeArrowheads="1"/>
          </p:cNvSpPr>
          <p:nvPr>
            <p:ph type="body" idx="1"/>
          </p:nvPr>
        </p:nvSpPr>
        <p:spPr/>
        <p:txBody>
          <a:bodyPr/>
          <a:lstStyle/>
          <a:p>
            <a:pPr>
              <a:buFontTx/>
              <a:buNone/>
            </a:pPr>
            <a:r>
              <a:rPr lang="en-US" altLang="zh-CN" b="1" dirty="0"/>
              <a:t>1.</a:t>
            </a:r>
            <a:r>
              <a:rPr lang="zh-CN" altLang="en-US" b="1" dirty="0"/>
              <a:t>问题定义</a:t>
            </a:r>
            <a:endParaRPr lang="zh-CN" altLang="en-US" b="1" dirty="0"/>
          </a:p>
          <a:p>
            <a:pPr>
              <a:buFontTx/>
              <a:buNone/>
            </a:pPr>
            <a:r>
              <a:rPr lang="zh-CN" altLang="en-US" b="1" dirty="0"/>
              <a:t>  回答：</a:t>
            </a:r>
            <a:r>
              <a:rPr lang="zh-CN" altLang="en-US" b="1" dirty="0">
                <a:latin typeface="宋体" panose="02010600030101010101" pitchFamily="2" charset="-122"/>
              </a:rPr>
              <a:t>“</a:t>
            </a:r>
            <a:r>
              <a:rPr lang="zh-CN" altLang="en-US" b="1" dirty="0">
                <a:solidFill>
                  <a:schemeClr val="accent2"/>
                </a:solidFill>
              </a:rPr>
              <a:t>要解决的问题是什么</a:t>
            </a:r>
            <a:r>
              <a:rPr lang="zh-CN" altLang="en-US" b="1" dirty="0">
                <a:latin typeface="宋体" panose="02010600030101010101" pitchFamily="2" charset="-122"/>
              </a:rPr>
              <a:t>”</a:t>
            </a:r>
            <a:r>
              <a:rPr lang="zh-CN" altLang="en-US" b="1" dirty="0"/>
              <a:t>，搞清问题的性质、工程的目标和规模。</a:t>
            </a:r>
            <a:endParaRPr lang="zh-CN" altLang="en-US" b="1" dirty="0"/>
          </a:p>
          <a:p>
            <a:pPr>
              <a:buFontTx/>
              <a:buNone/>
            </a:pPr>
            <a:r>
              <a:rPr lang="en-US" altLang="zh-CN" b="1" dirty="0"/>
              <a:t>2.</a:t>
            </a:r>
            <a:r>
              <a:rPr lang="zh-CN" altLang="en-US" b="1" dirty="0"/>
              <a:t>可行性研究</a:t>
            </a:r>
            <a:endParaRPr lang="zh-CN" altLang="en-US" b="1" dirty="0"/>
          </a:p>
          <a:p>
            <a:pPr>
              <a:buFontTx/>
              <a:buNone/>
            </a:pPr>
            <a:r>
              <a:rPr lang="zh-CN" altLang="en-US" b="1" dirty="0"/>
              <a:t>  回答：</a:t>
            </a:r>
            <a:r>
              <a:rPr lang="zh-CN" altLang="en-US" b="1" dirty="0">
                <a:latin typeface="宋体" panose="02010600030101010101" pitchFamily="2" charset="-122"/>
              </a:rPr>
              <a:t>“</a:t>
            </a:r>
            <a:r>
              <a:rPr lang="zh-CN" altLang="en-US" b="1" dirty="0">
                <a:solidFill>
                  <a:schemeClr val="accent2"/>
                </a:solidFill>
              </a:rPr>
              <a:t>对于待解决的问题有无行得通的解决方法、能不能做？在成本范围内要不要做？</a:t>
            </a:r>
            <a:r>
              <a:rPr lang="zh-CN" altLang="en-US" b="1" dirty="0">
                <a:latin typeface="宋体" panose="02010600030101010101" pitchFamily="2" charset="-122"/>
              </a:rPr>
              <a:t>”</a:t>
            </a:r>
            <a:endParaRPr lang="zh-CN" altLang="en-US" b="1" dirty="0"/>
          </a:p>
          <a:p>
            <a:pPr>
              <a:buFontTx/>
              <a:buNone/>
            </a:pPr>
            <a:r>
              <a:rPr lang="zh-CN" altLang="en-US" b="1" dirty="0"/>
              <a:t>  技术上、投资回报、市场、人</a:t>
            </a:r>
            <a:endParaRPr lang="zh-CN" altLang="en-US" b="1" dirty="0"/>
          </a:p>
          <a:p>
            <a:pPr>
              <a:buFontTx/>
              <a:buNone/>
            </a:pPr>
            <a:r>
              <a:rPr lang="en-US" altLang="zh-CN" b="1" dirty="0"/>
              <a:t>3.</a:t>
            </a:r>
            <a:r>
              <a:rPr lang="zh-CN" altLang="en-US" b="1" dirty="0"/>
              <a:t>需求分析</a:t>
            </a:r>
            <a:endParaRPr lang="zh-CN" altLang="en-US" b="1" dirty="0"/>
          </a:p>
          <a:p>
            <a:pPr>
              <a:buFontTx/>
              <a:buNone/>
            </a:pPr>
            <a:r>
              <a:rPr lang="zh-CN" altLang="en-US" b="1" dirty="0"/>
              <a:t>	回答：</a:t>
            </a:r>
            <a:r>
              <a:rPr lang="zh-CN" altLang="en-US" b="1" dirty="0">
                <a:latin typeface="宋体" panose="02010600030101010101" pitchFamily="2" charset="-122"/>
              </a:rPr>
              <a:t>“</a:t>
            </a:r>
            <a:r>
              <a:rPr lang="zh-CN" altLang="en-US" b="1" dirty="0">
                <a:solidFill>
                  <a:schemeClr val="accent2"/>
                </a:solidFill>
              </a:rPr>
              <a:t>目标系统需要做什么</a:t>
            </a:r>
            <a:r>
              <a:rPr lang="zh-CN" altLang="en-US" b="1" dirty="0">
                <a:latin typeface="宋体" panose="02010600030101010101" pitchFamily="2" charset="-122"/>
              </a:rPr>
              <a:t>”</a:t>
            </a:r>
            <a:endParaRPr lang="zh-CN" altLang="en-US" b="1" dirty="0"/>
          </a:p>
          <a:p>
            <a:pPr>
              <a:buFontTx/>
              <a:buNone/>
            </a:pPr>
            <a:endParaRPr lang="en-US" altLang="zh-CN"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CDB8496-6FA9-4230-B97A-9D2F76CECB65}" type="slidenum">
              <a:rPr lang="en-US" altLang="zh-CN"/>
            </a:fld>
            <a:endParaRPr lang="en-US" altLang="zh-CN"/>
          </a:p>
        </p:txBody>
      </p:sp>
      <p:sp>
        <p:nvSpPr>
          <p:cNvPr id="47106"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47107" name="Rectangle 3"/>
          <p:cNvSpPr>
            <a:spLocks noGrp="1" noChangeArrowheads="1"/>
          </p:cNvSpPr>
          <p:nvPr>
            <p:ph type="body" idx="1"/>
          </p:nvPr>
        </p:nvSpPr>
        <p:spPr/>
        <p:txBody>
          <a:bodyPr/>
          <a:lstStyle/>
          <a:p>
            <a:pPr>
              <a:buFontTx/>
              <a:buNone/>
            </a:pPr>
            <a:r>
              <a:rPr lang="en-US" altLang="zh-CN" b="1" dirty="0"/>
              <a:t>  4.</a:t>
            </a:r>
            <a:r>
              <a:rPr lang="zh-CN" altLang="en-US" b="1" dirty="0"/>
              <a:t>总体设计</a:t>
            </a:r>
            <a:br>
              <a:rPr lang="zh-CN" altLang="en-US" b="1" dirty="0"/>
            </a:br>
            <a:r>
              <a:rPr lang="zh-CN" altLang="en-US" b="1" dirty="0"/>
              <a:t>回答：</a:t>
            </a:r>
            <a:r>
              <a:rPr lang="zh-CN" altLang="en-US" dirty="0">
                <a:latin typeface="宋体" panose="02010600030101010101" pitchFamily="2" charset="-122"/>
              </a:rPr>
              <a:t>“</a:t>
            </a:r>
            <a:r>
              <a:rPr lang="zh-CN" altLang="en-US" b="1" dirty="0">
                <a:solidFill>
                  <a:schemeClr val="accent2"/>
                </a:solidFill>
                <a:latin typeface="华文中宋" pitchFamily="2" charset="-122"/>
              </a:rPr>
              <a:t>如何解决问题</a:t>
            </a:r>
            <a:r>
              <a:rPr lang="zh-CN" altLang="en-US" dirty="0">
                <a:latin typeface="宋体" panose="02010600030101010101" pitchFamily="2" charset="-122"/>
              </a:rPr>
              <a:t>”</a:t>
            </a:r>
            <a:r>
              <a:rPr lang="zh-CN" altLang="en-US" dirty="0">
                <a:latin typeface="华文中宋" pitchFamily="2" charset="-122"/>
              </a:rPr>
              <a:t>。</a:t>
            </a:r>
            <a:r>
              <a:rPr lang="zh-CN" altLang="en-US" b="1" dirty="0"/>
              <a:t>功能模块划分、数据结构设计、接口设计（包括界面设计） 。</a:t>
            </a:r>
            <a:endParaRPr lang="zh-CN" altLang="en-US" b="1" dirty="0"/>
          </a:p>
          <a:p>
            <a:pPr>
              <a:buFontTx/>
              <a:buNone/>
            </a:pPr>
            <a:r>
              <a:rPr lang="zh-CN" altLang="en-US" b="1" dirty="0"/>
              <a:t>  </a:t>
            </a:r>
            <a:r>
              <a:rPr lang="en-US" altLang="zh-CN" b="1" dirty="0"/>
              <a:t>5. </a:t>
            </a:r>
            <a:r>
              <a:rPr lang="zh-CN" altLang="en-US" b="1" dirty="0"/>
              <a:t>详细设计</a:t>
            </a:r>
            <a:br>
              <a:rPr lang="zh-CN" altLang="en-US" b="1" dirty="0"/>
            </a:br>
            <a:r>
              <a:rPr lang="zh-CN" altLang="en-US" b="1" dirty="0"/>
              <a:t>回答：“</a:t>
            </a:r>
            <a:r>
              <a:rPr lang="zh-CN" altLang="en-US" b="1" dirty="0">
                <a:solidFill>
                  <a:schemeClr val="accent2"/>
                </a:solidFill>
              </a:rPr>
              <a:t>如何具体地实现这个系统</a:t>
            </a:r>
            <a:r>
              <a:rPr lang="zh-CN" altLang="en-US" b="1" dirty="0"/>
              <a:t>”， 对每一模块（函数）进行数据结构及算法设计。</a:t>
            </a:r>
            <a:endParaRPr lang="zh-CN" altLang="en-US" b="1" dirty="0"/>
          </a:p>
          <a:p>
            <a:pPr>
              <a:buFontTx/>
              <a:buNone/>
            </a:pPr>
            <a:r>
              <a:rPr lang="zh-CN" altLang="en-US" b="1" dirty="0"/>
              <a:t> </a:t>
            </a:r>
            <a:r>
              <a:rPr lang="en-US" altLang="zh-CN" b="1" dirty="0"/>
              <a:t>6.</a:t>
            </a:r>
            <a:r>
              <a:rPr lang="zh-CN" altLang="en-US" b="1" dirty="0"/>
              <a:t>编码和单元测试</a:t>
            </a:r>
            <a:br>
              <a:rPr lang="zh-CN" altLang="en-US" b="1" dirty="0"/>
            </a:br>
            <a:r>
              <a:rPr lang="zh-CN" altLang="en-US" b="1" dirty="0"/>
              <a:t>  写出易理解、易维护的程序模块，各模块完成正确性测试。</a:t>
            </a:r>
            <a:endParaRPr lang="zh-CN" altLang="en-US" b="1" dirty="0"/>
          </a:p>
          <a:p>
            <a:pPr>
              <a:buFontTx/>
              <a:buNone/>
            </a:pPr>
            <a:br>
              <a:rPr lang="zh-CN" altLang="en-US" b="1" dirty="0"/>
            </a:br>
            <a:endParaRPr lang="zh-CN" altLang="en-US" b="1"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4274F39-3184-4F8B-8005-5A4F0D1FDDCD}" type="slidenum">
              <a:rPr lang="en-US" altLang="zh-CN"/>
            </a:fld>
            <a:endParaRPr lang="en-US" altLang="zh-CN"/>
          </a:p>
        </p:txBody>
      </p:sp>
      <p:sp>
        <p:nvSpPr>
          <p:cNvPr id="48130" name="Rectangle 2"/>
          <p:cNvSpPr>
            <a:spLocks noGrp="1" noChangeArrowheads="1"/>
          </p:cNvSpPr>
          <p:nvPr>
            <p:ph type="title"/>
          </p:nvPr>
        </p:nvSpPr>
        <p:spPr/>
        <p:txBody>
          <a:bodyPr/>
          <a:lstStyle/>
          <a:p>
            <a:r>
              <a:rPr lang="en-US" altLang="zh-CN" b="1"/>
              <a:t>2.</a:t>
            </a:r>
            <a:r>
              <a:rPr lang="zh-CN" altLang="en-US" b="1"/>
              <a:t>软件工程概述</a:t>
            </a:r>
            <a:endParaRPr lang="zh-CN" altLang="en-US" b="1"/>
          </a:p>
        </p:txBody>
      </p:sp>
      <p:sp>
        <p:nvSpPr>
          <p:cNvPr id="48131" name="Rectangle 3"/>
          <p:cNvSpPr>
            <a:spLocks noGrp="1" noChangeArrowheads="1"/>
          </p:cNvSpPr>
          <p:nvPr>
            <p:ph type="body" idx="1"/>
          </p:nvPr>
        </p:nvSpPr>
        <p:spPr/>
        <p:txBody>
          <a:bodyPr/>
          <a:lstStyle/>
          <a:p>
            <a:pPr>
              <a:buFontTx/>
              <a:buNone/>
            </a:pPr>
            <a:r>
              <a:rPr lang="en-US" altLang="zh-CN" b="1" dirty="0"/>
              <a:t>7.</a:t>
            </a:r>
            <a:r>
              <a:rPr lang="zh-CN" altLang="en-US" b="1" dirty="0"/>
              <a:t>集成测试</a:t>
            </a:r>
            <a:br>
              <a:rPr lang="zh-CN" altLang="en-US" b="1" dirty="0"/>
            </a:br>
            <a:r>
              <a:rPr lang="zh-CN" altLang="en-US" b="1" dirty="0"/>
              <a:t>  单元测试后的模块按照某种策略进行组装，在装配过程中进行的测试。</a:t>
            </a:r>
            <a:endParaRPr lang="zh-CN" altLang="en-US" b="1" dirty="0"/>
          </a:p>
          <a:p>
            <a:r>
              <a:rPr lang="zh-CN" altLang="en-US" b="1" dirty="0">
                <a:solidFill>
                  <a:srgbClr val="FF0000"/>
                </a:solidFill>
              </a:rPr>
              <a:t>课程设计过程管理要求</a:t>
            </a:r>
            <a:endParaRPr lang="zh-CN" altLang="en-US" b="1" dirty="0">
              <a:solidFill>
                <a:srgbClr val="FF0000"/>
              </a:solidFill>
            </a:endParaRPr>
          </a:p>
          <a:p>
            <a:pPr lvl="1"/>
            <a:r>
              <a:rPr lang="zh-CN" altLang="en-US" b="1" dirty="0"/>
              <a:t>需求分析，明确小组任务目标</a:t>
            </a:r>
            <a:endParaRPr lang="zh-CN" altLang="en-US" b="1" dirty="0"/>
          </a:p>
          <a:p>
            <a:pPr lvl="1"/>
            <a:r>
              <a:rPr lang="zh-CN" altLang="en-US" b="1" dirty="0"/>
              <a:t>概要设计、详细设计</a:t>
            </a:r>
            <a:endParaRPr lang="en-US" altLang="zh-CN" b="1" dirty="0"/>
          </a:p>
          <a:p>
            <a:pPr lvl="1"/>
            <a:r>
              <a:rPr lang="zh-CN" altLang="en-US" b="1" dirty="0"/>
              <a:t>小组成员按分工进行程序编制与单元测试</a:t>
            </a:r>
            <a:endParaRPr lang="en-US" altLang="zh-CN" b="1" dirty="0"/>
          </a:p>
          <a:p>
            <a:pPr lvl="1"/>
            <a:r>
              <a:rPr lang="zh-CN" altLang="en-US" b="1" dirty="0"/>
              <a:t>集成测试，小组内部对照任务书确认测试</a:t>
            </a:r>
            <a:endParaRPr lang="en-US" altLang="zh-CN" b="1" dirty="0"/>
          </a:p>
          <a:p>
            <a:pPr lvl="1"/>
            <a:r>
              <a:rPr lang="zh-CN" altLang="en-US" b="1" dirty="0"/>
              <a:t>老师验收</a:t>
            </a:r>
            <a:endParaRPr lang="zh-CN" altLang="en-US" b="1" dirty="0"/>
          </a:p>
          <a:p>
            <a:endParaRPr lang="en-US" altLang="zh-CN"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F784F4A-11BB-4236-9EF3-8836061710FF}" type="slidenum">
              <a:rPr lang="en-US" altLang="zh-CN"/>
            </a:fld>
            <a:endParaRPr lang="en-US" altLang="zh-CN"/>
          </a:p>
        </p:txBody>
      </p:sp>
      <p:sp>
        <p:nvSpPr>
          <p:cNvPr id="55300" name="Rectangle 4"/>
          <p:cNvSpPr>
            <a:spLocks noGrp="1" noChangeArrowheads="1"/>
          </p:cNvSpPr>
          <p:nvPr>
            <p:ph type="title"/>
          </p:nvPr>
        </p:nvSpPr>
        <p:spPr>
          <a:noFill/>
        </p:spPr>
        <p:txBody>
          <a:bodyPr/>
          <a:lstStyle/>
          <a:p>
            <a:r>
              <a:rPr lang="zh-CN" altLang="en-US" b="1"/>
              <a:t>提纲</a:t>
            </a:r>
            <a:endParaRPr lang="zh-CN" altLang="en-US" b="1"/>
          </a:p>
        </p:txBody>
      </p:sp>
      <p:sp>
        <p:nvSpPr>
          <p:cNvPr id="55301" name="Rectangle 5"/>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endParaRPr lang="zh-CN" altLang="en-US" b="1" dirty="0"/>
          </a:p>
          <a:p>
            <a:pPr marL="533400" indent="-533400">
              <a:buFontTx/>
              <a:buAutoNum type="arabicPeriod"/>
            </a:pPr>
            <a:r>
              <a:rPr lang="zh-CN" altLang="en-US" b="1" dirty="0"/>
              <a:t>软件工程概述</a:t>
            </a:r>
            <a:endParaRPr lang="zh-CN" altLang="en-US" b="1" dirty="0"/>
          </a:p>
          <a:p>
            <a:pPr marL="533400" indent="-533400">
              <a:buFontTx/>
              <a:buAutoNum type="arabicPeriod"/>
            </a:pPr>
            <a:r>
              <a:rPr lang="zh-CN" altLang="en-US" b="1" dirty="0"/>
              <a:t>小组成员及职责</a:t>
            </a:r>
            <a:endParaRPr lang="zh-CN" altLang="en-US" b="1" dirty="0"/>
          </a:p>
          <a:p>
            <a:pPr marL="533400" indent="-533400">
              <a:buFontTx/>
              <a:buAutoNum type="arabicPeriod"/>
            </a:pPr>
            <a:r>
              <a:rPr lang="zh-CN" altLang="en-US" b="1" dirty="0"/>
              <a:t>课程设计进度安排及提交内容</a:t>
            </a:r>
            <a:endParaRPr lang="zh-CN" altLang="en-US" b="1" dirty="0"/>
          </a:p>
          <a:p>
            <a:pPr marL="533400" indent="-533400">
              <a:buFontTx/>
              <a:buAutoNum type="arabicPeriod"/>
            </a:pPr>
            <a:r>
              <a:rPr lang="zh-CN" altLang="en-US" b="1" dirty="0"/>
              <a:t>接下去的工作</a:t>
            </a:r>
            <a:endParaRPr lang="zh-CN" altLang="en-US" b="1" dirty="0"/>
          </a:p>
        </p:txBody>
      </p:sp>
      <p:sp>
        <p:nvSpPr>
          <p:cNvPr id="55302" name="Text Box 6"/>
          <p:cNvSpPr txBox="1">
            <a:spLocks noChangeArrowheads="1"/>
          </p:cNvSpPr>
          <p:nvPr/>
        </p:nvSpPr>
        <p:spPr bwMode="auto">
          <a:xfrm>
            <a:off x="468313" y="2420938"/>
            <a:ext cx="4032250" cy="376237"/>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5E25E6E-5267-4A4F-9273-0E8CA0AE6D39}" type="slidenum">
              <a:rPr lang="en-US" altLang="zh-CN"/>
            </a:fld>
            <a:endParaRPr lang="en-US" altLang="zh-CN"/>
          </a:p>
        </p:txBody>
      </p:sp>
      <p:sp>
        <p:nvSpPr>
          <p:cNvPr id="18434" name="Rectangle 2"/>
          <p:cNvSpPr>
            <a:spLocks noGrp="1" noChangeArrowheads="1"/>
          </p:cNvSpPr>
          <p:nvPr>
            <p:ph type="title"/>
          </p:nvPr>
        </p:nvSpPr>
        <p:spPr/>
        <p:txBody>
          <a:bodyPr/>
          <a:lstStyle/>
          <a:p>
            <a:r>
              <a:rPr lang="en-US" altLang="zh-CN" b="1"/>
              <a:t>3.</a:t>
            </a:r>
            <a:r>
              <a:rPr lang="zh-CN" altLang="en-US" b="1"/>
              <a:t>小组成员职责</a:t>
            </a:r>
            <a:endParaRPr lang="zh-CN" altLang="en-US" b="1"/>
          </a:p>
        </p:txBody>
      </p:sp>
      <p:sp>
        <p:nvSpPr>
          <p:cNvPr id="18435" name="Rectangle 3"/>
          <p:cNvSpPr>
            <a:spLocks noGrp="1" noChangeArrowheads="1"/>
          </p:cNvSpPr>
          <p:nvPr>
            <p:ph type="body" idx="1"/>
          </p:nvPr>
        </p:nvSpPr>
        <p:spPr>
          <a:xfrm>
            <a:off x="685800" y="1319213"/>
            <a:ext cx="8207375" cy="4989512"/>
          </a:xfrm>
        </p:spPr>
        <p:txBody>
          <a:bodyPr/>
          <a:lstStyle/>
          <a:p>
            <a:pPr marL="533400" indent="-533400">
              <a:buFontTx/>
              <a:buNone/>
            </a:pPr>
            <a:r>
              <a:rPr lang="zh-CN" altLang="en-US" b="1" u="sng"/>
              <a:t>组长职责</a:t>
            </a:r>
            <a:endParaRPr lang="zh-CN" altLang="en-US" b="1" u="sng"/>
          </a:p>
          <a:p>
            <a:pPr marL="533400" indent="-533400">
              <a:buFontTx/>
              <a:buAutoNum type="arabicPeriod"/>
            </a:pPr>
            <a:r>
              <a:rPr lang="zh-CN" altLang="en-US" b="1"/>
              <a:t>进度计划的制定和监控，定期召开小组讨论会议；</a:t>
            </a:r>
            <a:endParaRPr lang="zh-CN" altLang="en-US" b="1"/>
          </a:p>
          <a:p>
            <a:pPr marL="533400" indent="-533400">
              <a:buFontTx/>
              <a:buAutoNum type="arabicPeriod"/>
            </a:pPr>
            <a:r>
              <a:rPr lang="zh-CN" altLang="en-US" b="1"/>
              <a:t>组织制定编码规范（程序书写风格要全组一致）；</a:t>
            </a:r>
            <a:endParaRPr lang="zh-CN" altLang="en-US" b="1"/>
          </a:p>
          <a:p>
            <a:pPr marL="533400" indent="-533400">
              <a:buFontTx/>
              <a:buAutoNum type="arabicPeriod"/>
            </a:pPr>
            <a:r>
              <a:rPr lang="zh-CN" altLang="en-US" b="1"/>
              <a:t>任务分解与任务安排；</a:t>
            </a:r>
            <a:endParaRPr lang="zh-CN" altLang="en-US" b="1"/>
          </a:p>
          <a:p>
            <a:pPr marL="533400" indent="-533400">
              <a:buFontTx/>
              <a:buNone/>
            </a:pPr>
            <a:r>
              <a:rPr lang="en-US" altLang="zh-CN" b="1"/>
              <a:t>4.   </a:t>
            </a:r>
            <a:r>
              <a:rPr lang="zh-CN" altLang="en-US" b="1"/>
              <a:t>定期召开小组会议了解进度以及存在的问题；</a:t>
            </a:r>
            <a:endParaRPr lang="zh-CN" altLang="en-US" b="1"/>
          </a:p>
          <a:p>
            <a:pPr marL="533400" indent="-533400">
              <a:buFontTx/>
              <a:buNone/>
            </a:pPr>
            <a:r>
              <a:rPr lang="en-US" altLang="zh-CN" b="1"/>
              <a:t>5.   </a:t>
            </a:r>
            <a:r>
              <a:rPr lang="zh-CN" altLang="en-US" b="1"/>
              <a:t>各阶段末需要开小组会议对阶段成果进行讨论评审；</a:t>
            </a:r>
            <a:endParaRPr lang="zh-CN" altLang="en-US" b="1"/>
          </a:p>
          <a:p>
            <a:pPr marL="533400" indent="-533400">
              <a:buFontTx/>
              <a:buNone/>
            </a:pPr>
            <a:endParaRPr lang="en-US" altLang="zh-CN" b="1"/>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a:latin typeface="微软雅黑" panose="020B0503020204020204" pitchFamily="34" charset="-122"/>
                <a:ea typeface="微软雅黑" panose="020B0503020204020204" pitchFamily="34" charset="-122"/>
                <a:sym typeface="+mn-ea"/>
              </a:rPr>
              <a:t>课题</a:t>
            </a:r>
            <a:r>
              <a:rPr lang="en-US" altLang="zh-CN" sz="2800" b="1" dirty="0">
                <a:latin typeface="微软雅黑" panose="020B0503020204020204" pitchFamily="34" charset="-122"/>
                <a:ea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sym typeface="+mn-ea"/>
              </a:rPr>
              <a:t>外卖派单模拟系统</a:t>
            </a:r>
            <a:endParaRPr lang="zh-CN" altLang="en-US" sz="2800" dirty="0"/>
          </a:p>
        </p:txBody>
      </p:sp>
      <p:graphicFrame>
        <p:nvGraphicFramePr>
          <p:cNvPr id="6" name="内容占位符 5"/>
          <p:cNvGraphicFramePr>
            <a:graphicFrameLocks noGrp="1"/>
          </p:cNvGraphicFramePr>
          <p:nvPr>
            <p:ph idx="1"/>
          </p:nvPr>
        </p:nvGraphicFramePr>
        <p:xfrm>
          <a:off x="4702284" y="2132856"/>
          <a:ext cx="4136916" cy="3807513"/>
        </p:xfrm>
        <a:graphic>
          <a:graphicData uri="http://schemas.openxmlformats.org/drawingml/2006/table">
            <a:tbl>
              <a:tblPr firstRow="1" firstCol="1" bandRow="1"/>
              <a:tblGrid>
                <a:gridCol w="336523"/>
                <a:gridCol w="118944"/>
                <a:gridCol w="336523"/>
                <a:gridCol w="118944"/>
                <a:gridCol w="336523"/>
                <a:gridCol w="118944"/>
                <a:gridCol w="336523"/>
                <a:gridCol w="118944"/>
                <a:gridCol w="336523"/>
                <a:gridCol w="118944"/>
                <a:gridCol w="336523"/>
                <a:gridCol w="118944"/>
                <a:gridCol w="336523"/>
                <a:gridCol w="118944"/>
                <a:gridCol w="336523"/>
                <a:gridCol w="118944"/>
                <a:gridCol w="336523"/>
                <a:gridCol w="156657"/>
              </a:tblGrid>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247797">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tcPr>
                </a:tc>
              </a:tr>
              <a:tr h="148678">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spcAft>
                          <a:spcPts val="0"/>
                        </a:spcAft>
                      </a:pPr>
                      <a:r>
                        <a:rPr lang="en-US" sz="11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7620" marR="7620" marT="7620" marB="0" anchor="ctr">
                    <a:lnL>
                      <a:noFill/>
                    </a:lnL>
                    <a:lnR>
                      <a:noFill/>
                    </a:lnR>
                    <a:lnT>
                      <a:noFill/>
                    </a:lnT>
                    <a:lnB>
                      <a:noFill/>
                    </a:lnB>
                  </a:tcPr>
                </a:tc>
              </a:tr>
            </a:tbl>
          </a:graphicData>
        </a:graphic>
      </p:graphicFrame>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
        <p:nvSpPr>
          <p:cNvPr id="7" name="文本框 6"/>
          <p:cNvSpPr txBox="1"/>
          <p:nvPr/>
        </p:nvSpPr>
        <p:spPr>
          <a:xfrm>
            <a:off x="539552" y="1802433"/>
            <a:ext cx="4032448" cy="2031325"/>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约定</a:t>
            </a:r>
            <a:r>
              <a:rPr lang="en-US" altLang="zh-CN" dirty="0">
                <a:solidFill>
                  <a:srgbClr val="FF0000"/>
                </a:solidFill>
                <a:latin typeface="微软雅黑" panose="020B0503020204020204" pitchFamily="34" charset="-122"/>
                <a:ea typeface="微软雅黑" panose="020B0503020204020204" pitchFamily="34" charset="-122"/>
              </a:rPr>
              <a:t>1</a:t>
            </a:r>
            <a:r>
              <a:rPr lang="zh-CN" altLang="en-US" dirty="0">
                <a:solidFill>
                  <a:srgbClr val="FF0000"/>
                </a:solidFill>
                <a:latin typeface="微软雅黑" panose="020B0503020204020204" pitchFamily="34" charset="-122"/>
                <a:ea typeface="微软雅黑" panose="020B0503020204020204" pitchFamily="34" charset="-122"/>
              </a:rPr>
              <a:t>：</a:t>
            </a:r>
            <a:r>
              <a:rPr lang="zh-CN" altLang="en-US" dirty="0"/>
              <a:t>你负责的外卖派送区域如图所示，该区域包含</a:t>
            </a:r>
            <a:r>
              <a:rPr lang="en-US" altLang="zh-CN" dirty="0"/>
              <a:t>9</a:t>
            </a:r>
            <a:r>
              <a:rPr lang="zh-CN" altLang="en-US" dirty="0"/>
              <a:t>*</a:t>
            </a:r>
            <a:r>
              <a:rPr lang="en-US" altLang="zh-CN" dirty="0"/>
              <a:t>9</a:t>
            </a:r>
            <a:r>
              <a:rPr lang="zh-CN" altLang="en-US" dirty="0"/>
              <a:t>的房间，每格是一个房间，既可以是下订单的食客家，也可以是接单的餐馆。为了记录每个房间的位置，约定左上角的房间逻辑坐标为</a:t>
            </a:r>
            <a:r>
              <a:rPr lang="en-US" altLang="zh-CN" dirty="0"/>
              <a:t>(0,0)</a:t>
            </a:r>
            <a:r>
              <a:rPr lang="zh-CN" altLang="en-US" dirty="0"/>
              <a:t>，右下角房间的逻辑坐标为</a:t>
            </a:r>
            <a:r>
              <a:rPr lang="en-US" altLang="zh-CN" dirty="0"/>
              <a:t>(8</a:t>
            </a:r>
            <a:r>
              <a:rPr lang="zh-CN" altLang="en-US" dirty="0"/>
              <a:t>，</a:t>
            </a:r>
            <a:r>
              <a:rPr lang="en-US" altLang="zh-CN" dirty="0"/>
              <a:t>8)</a:t>
            </a:r>
            <a:r>
              <a:rPr lang="zh-CN" altLang="en-US" dirty="0"/>
              <a:t>。</a:t>
            </a:r>
            <a:endParaRPr lang="zh-CN" altLang="en-US" dirty="0"/>
          </a:p>
        </p:txBody>
      </p:sp>
      <p:sp>
        <p:nvSpPr>
          <p:cNvPr id="8" name="文本框 7"/>
          <p:cNvSpPr txBox="1"/>
          <p:nvPr/>
        </p:nvSpPr>
        <p:spPr>
          <a:xfrm>
            <a:off x="467544" y="3861048"/>
            <a:ext cx="4032448" cy="2308324"/>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约定</a:t>
            </a:r>
            <a:r>
              <a:rPr lang="en-US" altLang="zh-CN" dirty="0">
                <a:solidFill>
                  <a:srgbClr val="FF0000"/>
                </a:solidFill>
                <a:latin typeface="微软雅黑" panose="020B0503020204020204" pitchFamily="34" charset="-122"/>
                <a:ea typeface="微软雅黑" panose="020B0503020204020204" pitchFamily="34" charset="-122"/>
              </a:rPr>
              <a:t>2:</a:t>
            </a:r>
            <a:r>
              <a:rPr lang="en-US" altLang="zh-CN" dirty="0"/>
              <a:t> </a:t>
            </a:r>
            <a:r>
              <a:rPr lang="zh-CN" altLang="en-US" dirty="0"/>
              <a:t>方格之间的</a:t>
            </a:r>
            <a:r>
              <a:rPr lang="en-US" altLang="zh-CN" dirty="0"/>
              <a:t>8*8</a:t>
            </a:r>
            <a:r>
              <a:rPr lang="zh-CN" altLang="en-US" dirty="0"/>
              <a:t>条街道是骑手唯一可走的道路；骑手停在方格的上下左右街道，即算抵达。</a:t>
            </a:r>
            <a:endParaRPr lang="en-US" altLang="zh-CN" dirty="0"/>
          </a:p>
          <a:p>
            <a:endParaRPr lang="zh-CN" altLang="en-US" dirty="0"/>
          </a:p>
          <a:p>
            <a:r>
              <a:rPr lang="zh-CN" altLang="en-US" dirty="0">
                <a:solidFill>
                  <a:srgbClr val="FF0000"/>
                </a:solidFill>
                <a:latin typeface="微软雅黑" panose="020B0503020204020204" pitchFamily="34" charset="-122"/>
                <a:ea typeface="微软雅黑" panose="020B0503020204020204" pitchFamily="34" charset="-122"/>
              </a:rPr>
              <a:t>约定</a:t>
            </a:r>
            <a:r>
              <a:rPr lang="en-US" altLang="zh-CN" dirty="0">
                <a:solidFill>
                  <a:srgbClr val="FF0000"/>
                </a:solidFill>
                <a:latin typeface="微软雅黑" panose="020B0503020204020204" pitchFamily="34" charset="-122"/>
                <a:ea typeface="微软雅黑" panose="020B0503020204020204" pitchFamily="34" charset="-122"/>
              </a:rPr>
              <a:t>3: </a:t>
            </a:r>
            <a:r>
              <a:rPr lang="zh-CN" altLang="en-US" dirty="0"/>
              <a:t>每个方格的宽高都一样，即骑手走过每个方格的距离一样，速度也一样，约定为骑手每走过一个方格花费</a:t>
            </a:r>
            <a:r>
              <a:rPr lang="en-US" altLang="zh-CN" dirty="0"/>
              <a:t>1</a:t>
            </a:r>
            <a:r>
              <a:rPr lang="zh-CN" altLang="en-US" dirty="0"/>
              <a:t>个时间单位。</a:t>
            </a:r>
            <a:endParaRPr lang="zh-CN" altLang="en-US" dirty="0"/>
          </a:p>
        </p:txBody>
      </p:sp>
      <p:sp>
        <p:nvSpPr>
          <p:cNvPr id="9" name="文本框 8"/>
          <p:cNvSpPr txBox="1"/>
          <p:nvPr/>
        </p:nvSpPr>
        <p:spPr>
          <a:xfrm>
            <a:off x="539552" y="1340768"/>
            <a:ext cx="4162732" cy="461665"/>
          </a:xfrm>
          <a:prstGeom prst="rect">
            <a:avLst/>
          </a:prstGeom>
          <a:noFill/>
        </p:spPr>
        <p:txBody>
          <a:bodyPr wrap="square" rtlCol="0">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一、派送区域假设及约定</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2F3ADF7-754E-4743-B574-7A4B2D9B6953}" type="slidenum">
              <a:rPr lang="en-US" altLang="zh-CN"/>
            </a:fld>
            <a:endParaRPr lang="en-US" altLang="zh-CN"/>
          </a:p>
        </p:txBody>
      </p:sp>
      <p:sp>
        <p:nvSpPr>
          <p:cNvPr id="19458" name="Rectangle 2"/>
          <p:cNvSpPr>
            <a:spLocks noGrp="1" noChangeArrowheads="1"/>
          </p:cNvSpPr>
          <p:nvPr>
            <p:ph type="title"/>
          </p:nvPr>
        </p:nvSpPr>
        <p:spPr/>
        <p:txBody>
          <a:bodyPr/>
          <a:lstStyle/>
          <a:p>
            <a:r>
              <a:rPr lang="en-US" altLang="zh-CN" b="1"/>
              <a:t>3.</a:t>
            </a:r>
            <a:r>
              <a:rPr lang="zh-CN" altLang="en-US" b="1"/>
              <a:t>小组成员职责</a:t>
            </a:r>
            <a:endParaRPr lang="zh-CN" altLang="en-US" b="1"/>
          </a:p>
        </p:txBody>
      </p:sp>
      <p:sp>
        <p:nvSpPr>
          <p:cNvPr id="19459" name="Rectangle 3"/>
          <p:cNvSpPr>
            <a:spLocks noGrp="1" noChangeArrowheads="1"/>
          </p:cNvSpPr>
          <p:nvPr>
            <p:ph type="body" idx="1"/>
          </p:nvPr>
        </p:nvSpPr>
        <p:spPr/>
        <p:txBody>
          <a:bodyPr/>
          <a:lstStyle/>
          <a:p>
            <a:pPr marL="533400" indent="-533400">
              <a:buFontTx/>
              <a:buNone/>
            </a:pPr>
            <a:r>
              <a:rPr lang="zh-CN" altLang="en-US" b="1" u="sng"/>
              <a:t>组员职责</a:t>
            </a:r>
            <a:endParaRPr lang="zh-CN" altLang="en-US" b="1" u="sng"/>
          </a:p>
          <a:p>
            <a:pPr marL="533400" indent="-533400">
              <a:buFontTx/>
              <a:buAutoNum type="arabicPeriod"/>
            </a:pPr>
            <a:r>
              <a:rPr lang="zh-CN" altLang="en-US" b="1"/>
              <a:t>积极参与讨论；</a:t>
            </a:r>
            <a:endParaRPr lang="zh-CN" altLang="en-US" b="1"/>
          </a:p>
          <a:p>
            <a:pPr marL="533400" indent="-533400">
              <a:buFontTx/>
              <a:buAutoNum type="arabicPeriod"/>
            </a:pPr>
            <a:r>
              <a:rPr lang="zh-CN" altLang="en-US" b="1"/>
              <a:t>配合组长的工作，完成组长交给的任务；</a:t>
            </a:r>
            <a:endParaRPr lang="zh-CN" altLang="en-US" b="1"/>
          </a:p>
          <a:p>
            <a:pPr marL="533400" indent="-533400">
              <a:buFontTx/>
              <a:buAutoNum type="arabicPeriod"/>
            </a:pPr>
            <a:r>
              <a:rPr lang="zh-CN" altLang="en-US" b="1"/>
              <a:t>要求对自己负责实现的每一个函数要进行算法设计和单元测试。</a:t>
            </a:r>
            <a:endParaRPr lang="zh-CN" altLang="en-US" b="1"/>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5192F21-9599-4AF8-BEB5-C7035792276E}" type="slidenum">
              <a:rPr lang="en-US" altLang="zh-CN"/>
            </a:fld>
            <a:endParaRPr lang="en-US" altLang="zh-CN"/>
          </a:p>
        </p:txBody>
      </p:sp>
      <p:sp>
        <p:nvSpPr>
          <p:cNvPr id="56324" name="Rectangle 4"/>
          <p:cNvSpPr>
            <a:spLocks noGrp="1" noChangeArrowheads="1"/>
          </p:cNvSpPr>
          <p:nvPr>
            <p:ph type="title"/>
          </p:nvPr>
        </p:nvSpPr>
        <p:spPr>
          <a:noFill/>
        </p:spPr>
        <p:txBody>
          <a:bodyPr/>
          <a:lstStyle/>
          <a:p>
            <a:r>
              <a:rPr lang="zh-CN" altLang="en-US" b="1"/>
              <a:t>提纲</a:t>
            </a:r>
            <a:endParaRPr lang="zh-CN" altLang="en-US" b="1"/>
          </a:p>
        </p:txBody>
      </p:sp>
      <p:sp>
        <p:nvSpPr>
          <p:cNvPr id="56325" name="Rectangle 5"/>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endParaRPr lang="zh-CN" altLang="en-US" b="1" dirty="0"/>
          </a:p>
          <a:p>
            <a:pPr marL="533400" indent="-533400">
              <a:buFontTx/>
              <a:buAutoNum type="arabicPeriod"/>
            </a:pPr>
            <a:r>
              <a:rPr lang="zh-CN" altLang="en-US" b="1" dirty="0"/>
              <a:t>软件工程概述</a:t>
            </a:r>
            <a:endParaRPr lang="zh-CN" altLang="en-US" b="1" dirty="0"/>
          </a:p>
          <a:p>
            <a:pPr marL="533400" indent="-533400">
              <a:buFontTx/>
              <a:buAutoNum type="arabicPeriod"/>
            </a:pPr>
            <a:r>
              <a:rPr lang="zh-CN" altLang="en-US" b="1" dirty="0"/>
              <a:t>小组成员及职责</a:t>
            </a:r>
            <a:endParaRPr lang="zh-CN" altLang="en-US" b="1" dirty="0"/>
          </a:p>
          <a:p>
            <a:pPr marL="533400" indent="-533400">
              <a:buFontTx/>
              <a:buAutoNum type="arabicPeriod"/>
            </a:pPr>
            <a:r>
              <a:rPr lang="zh-CN" altLang="en-US" b="1" dirty="0"/>
              <a:t>课程设计进度安排及提交内容</a:t>
            </a:r>
            <a:endParaRPr lang="zh-CN" altLang="en-US" b="1" dirty="0"/>
          </a:p>
          <a:p>
            <a:pPr marL="533400" indent="-533400">
              <a:buFontTx/>
              <a:buAutoNum type="arabicPeriod"/>
            </a:pPr>
            <a:r>
              <a:rPr lang="zh-CN" altLang="en-US" b="1" dirty="0"/>
              <a:t>接下去的工作</a:t>
            </a:r>
            <a:endParaRPr lang="zh-CN" altLang="en-US" b="1" dirty="0"/>
          </a:p>
        </p:txBody>
      </p:sp>
      <p:sp>
        <p:nvSpPr>
          <p:cNvPr id="56326" name="Text Box 6"/>
          <p:cNvSpPr txBox="1">
            <a:spLocks noChangeArrowheads="1"/>
          </p:cNvSpPr>
          <p:nvPr/>
        </p:nvSpPr>
        <p:spPr bwMode="auto">
          <a:xfrm>
            <a:off x="684213" y="2997200"/>
            <a:ext cx="5400675" cy="376238"/>
          </a:xfrm>
          <a:prstGeom prst="rect">
            <a:avLst/>
          </a:prstGeom>
          <a:solidFill>
            <a:srgbClr val="FFFF99">
              <a:alpha val="39999"/>
            </a:srgbClr>
          </a:solidFill>
          <a:ln w="9525" algn="ctr">
            <a:solidFill>
              <a:schemeClr val="tx1"/>
            </a:solidFill>
            <a:miter lim="800000"/>
          </a:ln>
          <a:effectLst/>
        </p:spPr>
        <p:txBody>
          <a:bodyPr>
            <a:spAutoFit/>
          </a:bodyPr>
          <a:lstStyle/>
          <a:p>
            <a:pPr marL="342900" indent="-342900">
              <a:spcBef>
                <a:spcPct val="50000"/>
              </a:spcBef>
            </a:pPr>
            <a:endParaRPr lang="zh-CN" altLang="zh-CN" b="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5D65939-711F-4F9E-B304-50DBE4B8BE0F}" type="slidenum">
              <a:rPr lang="en-US" altLang="zh-CN"/>
            </a:fld>
            <a:endParaRPr lang="en-US" altLang="zh-CN"/>
          </a:p>
        </p:txBody>
      </p:sp>
      <p:sp>
        <p:nvSpPr>
          <p:cNvPr id="57346" name="Rectangle 2"/>
          <p:cNvSpPr>
            <a:spLocks noGrp="1" noChangeArrowheads="1"/>
          </p:cNvSpPr>
          <p:nvPr>
            <p:ph type="title"/>
          </p:nvPr>
        </p:nvSpPr>
        <p:spPr/>
        <p:txBody>
          <a:bodyPr/>
          <a:lstStyle/>
          <a:p>
            <a:r>
              <a:rPr lang="en-US" altLang="zh-CN" b="1"/>
              <a:t>4.</a:t>
            </a:r>
            <a:r>
              <a:rPr lang="zh-CN" altLang="en-US" b="1"/>
              <a:t>进度要求</a:t>
            </a:r>
            <a:endParaRPr lang="zh-CN" altLang="en-US" b="1"/>
          </a:p>
        </p:txBody>
      </p:sp>
      <p:sp>
        <p:nvSpPr>
          <p:cNvPr id="57347" name="Rectangle 3"/>
          <p:cNvSpPr>
            <a:spLocks noGrp="1" noChangeArrowheads="1"/>
          </p:cNvSpPr>
          <p:nvPr>
            <p:ph type="body" idx="1"/>
          </p:nvPr>
        </p:nvSpPr>
        <p:spPr>
          <a:xfrm>
            <a:off x="467360" y="1340485"/>
            <a:ext cx="8203565" cy="4705350"/>
          </a:xfrm>
        </p:spPr>
        <p:txBody>
          <a:bodyPr/>
          <a:lstStyle/>
          <a:p>
            <a:pPr>
              <a:lnSpc>
                <a:spcPct val="90000"/>
              </a:lnSpc>
            </a:pPr>
            <a:r>
              <a:rPr lang="zh-CN" altLang="en-US" sz="2400" b="1" dirty="0"/>
              <a:t>第</a:t>
            </a:r>
            <a:r>
              <a:rPr lang="en-US" altLang="zh-CN" sz="2400" b="1" dirty="0"/>
              <a:t>8</a:t>
            </a:r>
            <a:r>
              <a:rPr lang="zh-CN" altLang="en-US" sz="2400" b="1" dirty="0"/>
              <a:t>周  完成小组建立，每组</a:t>
            </a:r>
            <a:r>
              <a:rPr lang="en-US" altLang="zh-CN" sz="2400" b="1" dirty="0"/>
              <a:t>2~3</a:t>
            </a:r>
            <a:r>
              <a:rPr lang="zh-CN" altLang="en-US" sz="2400" b="1" dirty="0"/>
              <a:t>人</a:t>
            </a:r>
            <a:endParaRPr lang="zh-CN" altLang="en-US" sz="2400" b="1" dirty="0"/>
          </a:p>
          <a:p>
            <a:pPr>
              <a:lnSpc>
                <a:spcPct val="90000"/>
              </a:lnSpc>
            </a:pPr>
            <a:r>
              <a:rPr lang="zh-CN" altLang="en-US" sz="2400" b="1" dirty="0"/>
              <a:t>第</a:t>
            </a:r>
            <a:r>
              <a:rPr lang="en-US" altLang="zh-CN" sz="2400" b="1" dirty="0"/>
              <a:t>10</a:t>
            </a:r>
            <a:r>
              <a:rPr lang="zh-CN" altLang="en-US" sz="2400" b="1" dirty="0"/>
              <a:t>周 提交概要设计书，并将函数分工到组员</a:t>
            </a:r>
            <a:endParaRPr lang="zh-CN" altLang="en-US" sz="2400" b="1" dirty="0"/>
          </a:p>
          <a:p>
            <a:pPr>
              <a:lnSpc>
                <a:spcPct val="90000"/>
              </a:lnSpc>
            </a:pPr>
            <a:endParaRPr lang="zh-CN" altLang="en-US" sz="2400" b="1" dirty="0"/>
          </a:p>
          <a:p>
            <a:pPr>
              <a:lnSpc>
                <a:spcPct val="90000"/>
              </a:lnSpc>
            </a:pPr>
            <a:r>
              <a:rPr lang="zh-CN" altLang="en-US" sz="2400" b="1" dirty="0"/>
              <a:t>第</a:t>
            </a:r>
            <a:r>
              <a:rPr lang="en-US" altLang="zh-CN" sz="2400" b="1" dirty="0"/>
              <a:t>13</a:t>
            </a:r>
            <a:r>
              <a:rPr lang="zh-CN" altLang="en-US" sz="2400" b="1" dirty="0"/>
              <a:t>周 验收可运行版本</a:t>
            </a:r>
            <a:r>
              <a:rPr lang="en-US" altLang="zh-CN" sz="2400" b="1" dirty="0"/>
              <a:t>1</a:t>
            </a:r>
            <a:r>
              <a:rPr lang="zh-CN" altLang="en-US" sz="2400" b="1" dirty="0"/>
              <a:t>（周末验收，需提交文档和代码）</a:t>
            </a:r>
            <a:endParaRPr lang="zh-CN" altLang="en-US" sz="2400" b="1" dirty="0"/>
          </a:p>
          <a:p>
            <a:pPr>
              <a:lnSpc>
                <a:spcPct val="90000"/>
              </a:lnSpc>
            </a:pPr>
            <a:r>
              <a:rPr lang="zh-CN" altLang="en-US" sz="2400" b="1" dirty="0"/>
              <a:t>第</a:t>
            </a:r>
            <a:r>
              <a:rPr lang="en-US" altLang="zh-CN" sz="2400" b="1" dirty="0"/>
              <a:t>16</a:t>
            </a:r>
            <a:r>
              <a:rPr lang="zh-CN" altLang="en-US" sz="2400" b="1" dirty="0"/>
              <a:t>周 </a:t>
            </a:r>
            <a:r>
              <a:rPr lang="zh-CN" altLang="en-US" sz="2400" b="1" dirty="0">
                <a:sym typeface="+mn-ea"/>
              </a:rPr>
              <a:t>验收</a:t>
            </a:r>
            <a:r>
              <a:rPr lang="zh-CN" altLang="en-US" sz="2400" b="1" dirty="0"/>
              <a:t>可运行版本</a:t>
            </a:r>
            <a:r>
              <a:rPr lang="en-US" altLang="zh-CN" sz="2400" b="1" dirty="0"/>
              <a:t>2 </a:t>
            </a:r>
            <a:r>
              <a:rPr lang="zh-CN" altLang="en-US" sz="2400" b="1" dirty="0">
                <a:sym typeface="+mn-ea"/>
              </a:rPr>
              <a:t>（周末验收，需提交文档和代码）</a:t>
            </a:r>
            <a:endParaRPr lang="en-US" altLang="zh-CN" sz="2400" dirty="0"/>
          </a:p>
        </p:txBody>
      </p:sp>
      <p:sp>
        <p:nvSpPr>
          <p:cNvPr id="6" name="Rectangle 3"/>
          <p:cNvSpPr txBox="1">
            <a:spLocks noChangeArrowheads="1"/>
          </p:cNvSpPr>
          <p:nvPr/>
        </p:nvSpPr>
        <p:spPr bwMode="auto">
          <a:xfrm>
            <a:off x="682345" y="3760475"/>
            <a:ext cx="7772400" cy="950590"/>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a:lstStyle>
          <a:p>
            <a:pPr>
              <a:lnSpc>
                <a:spcPct val="90000"/>
              </a:lnSpc>
            </a:pPr>
            <a:r>
              <a:rPr lang="zh-CN" altLang="en-US" kern="0" dirty="0">
                <a:solidFill>
                  <a:srgbClr val="FF0000"/>
                </a:solidFill>
              </a:rPr>
              <a:t>注：设计文档与程序实现要一致，开发时如果发现设计逻辑缺陷问题，需要修改完善。</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A107789-F66E-4CE4-90F1-A6C1A38E84D2}" type="slidenum">
              <a:rPr lang="en-US" altLang="zh-CN"/>
            </a:fld>
            <a:endParaRPr lang="en-US" altLang="zh-CN"/>
          </a:p>
        </p:txBody>
      </p:sp>
      <p:sp>
        <p:nvSpPr>
          <p:cNvPr id="34818" name="Rectangle 2"/>
          <p:cNvSpPr>
            <a:spLocks noGrp="1" noChangeArrowheads="1"/>
          </p:cNvSpPr>
          <p:nvPr>
            <p:ph type="title"/>
          </p:nvPr>
        </p:nvSpPr>
        <p:spPr/>
        <p:txBody>
          <a:bodyPr/>
          <a:lstStyle/>
          <a:p>
            <a:r>
              <a:rPr lang="en-US" altLang="zh-CN" b="1"/>
              <a:t>4.</a:t>
            </a:r>
            <a:r>
              <a:rPr lang="zh-CN" altLang="en-US" b="1"/>
              <a:t>课程设计提交内容</a:t>
            </a:r>
            <a:endParaRPr lang="zh-CN" altLang="en-US" b="1"/>
          </a:p>
        </p:txBody>
      </p:sp>
      <p:sp>
        <p:nvSpPr>
          <p:cNvPr id="34819" name="Rectangle 3"/>
          <p:cNvSpPr>
            <a:spLocks noGrp="1" noChangeArrowheads="1"/>
          </p:cNvSpPr>
          <p:nvPr>
            <p:ph type="body" idx="1"/>
          </p:nvPr>
        </p:nvSpPr>
        <p:spPr>
          <a:xfrm>
            <a:off x="685800" y="1319213"/>
            <a:ext cx="7772400" cy="5062537"/>
          </a:xfrm>
        </p:spPr>
        <p:txBody>
          <a:bodyPr/>
          <a:lstStyle/>
          <a:p>
            <a:pPr>
              <a:buFontTx/>
              <a:buNone/>
            </a:pPr>
            <a:r>
              <a:rPr lang="en-US" altLang="zh-CN" b="1"/>
              <a:t>1.</a:t>
            </a:r>
            <a:r>
              <a:rPr lang="zh-CN" altLang="en-US" b="1"/>
              <a:t>会议纪要</a:t>
            </a:r>
            <a:endParaRPr lang="zh-CN" altLang="en-US" b="1"/>
          </a:p>
          <a:p>
            <a:pPr>
              <a:buFontTx/>
              <a:buNone/>
            </a:pPr>
            <a:r>
              <a:rPr lang="zh-CN" altLang="en-US" b="1"/>
              <a:t>实验名称</a:t>
            </a:r>
            <a:r>
              <a:rPr lang="en-US" altLang="zh-CN" b="1"/>
              <a:t>: *******</a:t>
            </a:r>
            <a:endParaRPr lang="en-US" altLang="zh-CN" b="1"/>
          </a:p>
          <a:p>
            <a:pPr>
              <a:buFontTx/>
              <a:buNone/>
            </a:pPr>
            <a:r>
              <a:rPr lang="zh-CN" altLang="en-US" b="1"/>
              <a:t>会议时间：****年**月**日**点 至 **点</a:t>
            </a:r>
            <a:endParaRPr lang="zh-CN" altLang="en-US" b="1"/>
          </a:p>
          <a:p>
            <a:pPr>
              <a:buFontTx/>
              <a:buNone/>
            </a:pPr>
            <a:r>
              <a:rPr lang="zh-CN" altLang="en-US" b="1"/>
              <a:t>与会者：</a:t>
            </a:r>
            <a:r>
              <a:rPr lang="en-US" altLang="zh-CN" b="1"/>
              <a:t>&lt;</a:t>
            </a:r>
            <a:r>
              <a:rPr lang="zh-CN" altLang="en-US" b="1"/>
              <a:t>成员</a:t>
            </a:r>
            <a:r>
              <a:rPr lang="en-US" altLang="zh-CN" b="1"/>
              <a:t>1&gt;</a:t>
            </a:r>
            <a:r>
              <a:rPr lang="zh-CN" altLang="en-US" b="1"/>
              <a:t>、</a:t>
            </a:r>
            <a:r>
              <a:rPr lang="en-US" altLang="zh-CN" b="1"/>
              <a:t>&lt;</a:t>
            </a:r>
            <a:r>
              <a:rPr lang="zh-CN" altLang="en-US" b="1"/>
              <a:t>成员</a:t>
            </a:r>
            <a:r>
              <a:rPr lang="en-US" altLang="zh-CN" b="1"/>
              <a:t>2&gt;..</a:t>
            </a:r>
            <a:endParaRPr lang="en-US" altLang="zh-CN" b="1"/>
          </a:p>
          <a:p>
            <a:pPr>
              <a:buFontTx/>
              <a:buNone/>
            </a:pPr>
            <a:r>
              <a:rPr lang="zh-CN" altLang="en-US" b="1"/>
              <a:t>文档记录者：***</a:t>
            </a:r>
            <a:endParaRPr lang="zh-CN" altLang="en-US" b="1"/>
          </a:p>
          <a:p>
            <a:pPr>
              <a:buFontTx/>
              <a:buNone/>
            </a:pPr>
            <a:r>
              <a:rPr lang="zh-CN" altLang="en-US" b="1"/>
              <a:t>会议内容摘要：</a:t>
            </a:r>
            <a:endParaRPr lang="zh-CN" altLang="en-US" b="1"/>
          </a:p>
          <a:p>
            <a:pPr>
              <a:buFontTx/>
              <a:buNone/>
            </a:pPr>
            <a:r>
              <a:rPr lang="zh-CN" altLang="en-US" b="1"/>
              <a:t>	</a:t>
            </a:r>
            <a:r>
              <a:rPr lang="en-US" altLang="zh-CN" b="1"/>
              <a:t>&lt;</a:t>
            </a:r>
            <a:r>
              <a:rPr lang="zh-CN" altLang="en-US" b="1"/>
              <a:t>问题编号</a:t>
            </a:r>
            <a:r>
              <a:rPr lang="en-US" altLang="zh-CN" b="1"/>
              <a:t>&gt;</a:t>
            </a:r>
            <a:r>
              <a:rPr lang="zh-CN" altLang="en-US" b="1"/>
              <a:t>、</a:t>
            </a:r>
            <a:r>
              <a:rPr lang="en-US" altLang="zh-CN" b="1"/>
              <a:t>〈</a:t>
            </a:r>
            <a:r>
              <a:rPr lang="zh-CN" altLang="en-US" b="1"/>
              <a:t>问题说明</a:t>
            </a:r>
            <a:r>
              <a:rPr lang="en-US" altLang="zh-CN" b="1"/>
              <a:t>〉</a:t>
            </a:r>
            <a:r>
              <a:rPr lang="zh-CN" altLang="en-US" b="1"/>
              <a:t>；</a:t>
            </a:r>
            <a:r>
              <a:rPr lang="en-US" altLang="zh-CN" b="1"/>
              <a:t>〈</a:t>
            </a:r>
            <a:r>
              <a:rPr lang="zh-CN" altLang="en-US" b="1"/>
              <a:t>讨论意见</a:t>
            </a:r>
            <a:r>
              <a:rPr lang="en-US" altLang="zh-CN" b="1"/>
              <a:t>〉</a:t>
            </a:r>
            <a:r>
              <a:rPr lang="zh-CN" altLang="en-US" b="1"/>
              <a:t>；</a:t>
            </a:r>
            <a:r>
              <a:rPr lang="en-US" altLang="zh-CN" b="1"/>
              <a:t>〈</a:t>
            </a:r>
            <a:r>
              <a:rPr lang="zh-CN" altLang="en-US" b="1"/>
              <a:t>最后结果</a:t>
            </a:r>
            <a:r>
              <a:rPr lang="en-US" altLang="zh-CN" b="1"/>
              <a:t>〉</a:t>
            </a:r>
            <a:r>
              <a:rPr lang="zh-CN" altLang="en-US" b="1"/>
              <a:t>。</a:t>
            </a:r>
            <a:endParaRPr lang="zh-CN" altLang="en-US" b="1"/>
          </a:p>
          <a:p>
            <a:pPr>
              <a:buFontTx/>
              <a:buNone/>
            </a:pPr>
            <a:endParaRPr lang="en-US" altLang="zh-CN" b="1"/>
          </a:p>
        </p:txBody>
      </p:sp>
      <p:sp>
        <p:nvSpPr>
          <p:cNvPr id="2" name="文本框 1"/>
          <p:cNvSpPr txBox="1"/>
          <p:nvPr/>
        </p:nvSpPr>
        <p:spPr>
          <a:xfrm>
            <a:off x="516255" y="5502910"/>
            <a:ext cx="8232140" cy="707886"/>
          </a:xfrm>
          <a:prstGeom prst="rect">
            <a:avLst/>
          </a:prstGeom>
          <a:solidFill>
            <a:schemeClr val="accent3">
              <a:lumMod val="85000"/>
            </a:schemeClr>
          </a:solidFill>
        </p:spPr>
        <p:txBody>
          <a:bodyPr wrap="square" rtlCol="0">
            <a:spAutoFit/>
          </a:bodyPr>
          <a:lstStyle/>
          <a:p>
            <a:r>
              <a:rPr lang="zh-CN" altLang="en-US" sz="2000" dirty="0">
                <a:solidFill>
                  <a:srgbClr val="FF0000"/>
                </a:solidFill>
                <a:effectLst/>
              </a:rPr>
              <a:t>每次会议结束后，安排一个同学就会议的议题和形成的结论进行记录，形成会议纪要</a:t>
            </a:r>
            <a:endParaRPr lang="zh-CN" altLang="en-US" sz="2000" dirty="0">
              <a:solidFill>
                <a:srgbClr val="FF0000"/>
              </a:solidFill>
              <a:effectLst/>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8CC1F20-65FB-4BD4-BB5A-F51D2E981FD9}" type="slidenum">
              <a:rPr lang="en-US" altLang="zh-CN"/>
            </a:fld>
            <a:endParaRPr lang="en-US" altLang="zh-CN"/>
          </a:p>
        </p:txBody>
      </p:sp>
      <p:sp>
        <p:nvSpPr>
          <p:cNvPr id="35842" name="Rectangle 2"/>
          <p:cNvSpPr>
            <a:spLocks noGrp="1" noChangeArrowheads="1"/>
          </p:cNvSpPr>
          <p:nvPr>
            <p:ph type="title"/>
          </p:nvPr>
        </p:nvSpPr>
        <p:spPr/>
        <p:txBody>
          <a:bodyPr/>
          <a:lstStyle/>
          <a:p>
            <a:r>
              <a:rPr lang="en-US" altLang="zh-CN" b="1"/>
              <a:t>4.</a:t>
            </a:r>
            <a:r>
              <a:rPr lang="zh-CN" altLang="en-US" b="1"/>
              <a:t>课程设计提交内容</a:t>
            </a:r>
            <a:endParaRPr lang="zh-CN" altLang="en-US" b="1"/>
          </a:p>
        </p:txBody>
      </p:sp>
      <p:sp>
        <p:nvSpPr>
          <p:cNvPr id="35843" name="Rectangle 3"/>
          <p:cNvSpPr>
            <a:spLocks noGrp="1" noChangeArrowheads="1"/>
          </p:cNvSpPr>
          <p:nvPr>
            <p:ph type="body" idx="1"/>
          </p:nvPr>
        </p:nvSpPr>
        <p:spPr/>
        <p:txBody>
          <a:bodyPr/>
          <a:lstStyle/>
          <a:p>
            <a:pPr>
              <a:buFontTx/>
              <a:buNone/>
            </a:pPr>
            <a:r>
              <a:rPr lang="en-US" altLang="zh-CN" b="1"/>
              <a:t>2. </a:t>
            </a:r>
            <a:r>
              <a:rPr lang="zh-CN" altLang="en-US" b="1"/>
              <a:t>周报</a:t>
            </a:r>
            <a:endParaRPr lang="zh-CN" altLang="en-US" b="1"/>
          </a:p>
          <a:p>
            <a:pPr>
              <a:buFontTx/>
              <a:buNone/>
            </a:pPr>
            <a:r>
              <a:rPr lang="zh-CN" altLang="en-US" b="1"/>
              <a:t>   是否按计划完成？</a:t>
            </a:r>
            <a:endParaRPr lang="zh-CN" altLang="en-US" b="1"/>
          </a:p>
          <a:p>
            <a:pPr>
              <a:buFontTx/>
              <a:buNone/>
            </a:pPr>
            <a:r>
              <a:rPr lang="zh-CN" altLang="en-US" b="1"/>
              <a:t>	是！</a:t>
            </a:r>
            <a:r>
              <a:rPr lang="en-US" altLang="zh-CN" b="1"/>
              <a:t>〈</a:t>
            </a:r>
            <a:r>
              <a:rPr lang="zh-CN" altLang="en-US" b="1"/>
              <a:t>上周工作小结</a:t>
            </a:r>
            <a:r>
              <a:rPr lang="en-US" altLang="zh-CN" b="1"/>
              <a:t>〉</a:t>
            </a:r>
            <a:r>
              <a:rPr lang="zh-CN" altLang="en-US" b="1"/>
              <a:t>；</a:t>
            </a:r>
            <a:r>
              <a:rPr lang="en-US" altLang="zh-CN" b="1"/>
              <a:t>〈</a:t>
            </a:r>
            <a:r>
              <a:rPr lang="zh-CN" altLang="en-US" b="1"/>
              <a:t>本周工作分派</a:t>
            </a:r>
            <a:r>
              <a:rPr lang="en-US" altLang="zh-CN" b="1"/>
              <a:t>〉</a:t>
            </a:r>
            <a:r>
              <a:rPr lang="zh-CN" altLang="en-US" b="1"/>
              <a:t>。</a:t>
            </a:r>
            <a:endParaRPr lang="zh-CN" altLang="en-US" b="1"/>
          </a:p>
          <a:p>
            <a:pPr>
              <a:buFontTx/>
              <a:buNone/>
            </a:pPr>
            <a:r>
              <a:rPr lang="zh-CN" altLang="en-US" b="1"/>
              <a:t>	否！</a:t>
            </a:r>
            <a:r>
              <a:rPr lang="en-US" altLang="zh-CN" b="1"/>
              <a:t>〈</a:t>
            </a:r>
            <a:r>
              <a:rPr lang="zh-CN" altLang="en-US" b="1"/>
              <a:t>未完成原因</a:t>
            </a:r>
            <a:r>
              <a:rPr lang="en-US" altLang="zh-CN" b="1"/>
              <a:t>〉</a:t>
            </a:r>
            <a:r>
              <a:rPr lang="zh-CN" altLang="en-US" b="1"/>
              <a:t>；</a:t>
            </a:r>
            <a:r>
              <a:rPr lang="en-US" altLang="zh-CN" b="1"/>
              <a:t>〈</a:t>
            </a:r>
            <a:r>
              <a:rPr lang="zh-CN" altLang="en-US" b="1"/>
              <a:t>本周解决办法</a:t>
            </a:r>
            <a:r>
              <a:rPr lang="en-US" altLang="zh-CN" b="1"/>
              <a:t>〉</a:t>
            </a:r>
            <a:r>
              <a:rPr lang="zh-CN" altLang="en-US" b="1"/>
              <a:t>；</a:t>
            </a:r>
            <a:r>
              <a:rPr lang="en-US" altLang="zh-CN" b="1"/>
              <a:t>〈</a:t>
            </a:r>
            <a:r>
              <a:rPr lang="zh-CN" altLang="en-US" b="1"/>
              <a:t>需要请指导教师协助的问题</a:t>
            </a:r>
            <a:r>
              <a:rPr lang="en-US" altLang="zh-CN" b="1"/>
              <a:t>〉</a:t>
            </a:r>
            <a:r>
              <a:rPr lang="zh-CN" altLang="en-US" b="1"/>
              <a:t>。</a:t>
            </a:r>
            <a:endParaRPr lang="zh-CN" altLang="en-US" b="1"/>
          </a:p>
          <a:p>
            <a:pPr>
              <a:buFontTx/>
              <a:buNone/>
            </a:pPr>
            <a:endParaRPr lang="zh-CN" altLang="en-US" b="1"/>
          </a:p>
          <a:p>
            <a:endParaRPr lang="en-US" altLang="zh-CN" b="1"/>
          </a:p>
        </p:txBody>
      </p:sp>
      <p:sp>
        <p:nvSpPr>
          <p:cNvPr id="2" name="文本框 1"/>
          <p:cNvSpPr txBox="1"/>
          <p:nvPr/>
        </p:nvSpPr>
        <p:spPr>
          <a:xfrm>
            <a:off x="600075" y="4242435"/>
            <a:ext cx="8004810" cy="461665"/>
          </a:xfrm>
          <a:prstGeom prst="rect">
            <a:avLst/>
          </a:prstGeom>
          <a:solidFill>
            <a:schemeClr val="accent3">
              <a:lumMod val="85000"/>
            </a:schemeClr>
          </a:solidFill>
        </p:spPr>
        <p:txBody>
          <a:bodyPr wrap="square" rtlCol="0">
            <a:spAutoFit/>
          </a:bodyPr>
          <a:lstStyle/>
          <a:p>
            <a:r>
              <a:rPr lang="zh-CN" altLang="en-US" sz="2400" dirty="0">
                <a:solidFill>
                  <a:srgbClr val="FF0000"/>
                </a:solidFill>
              </a:rPr>
              <a:t>从第</a:t>
            </a:r>
            <a:r>
              <a:rPr lang="en-US" altLang="zh-CN" sz="2400" dirty="0">
                <a:solidFill>
                  <a:srgbClr val="FF0000"/>
                </a:solidFill>
              </a:rPr>
              <a:t>11</a:t>
            </a:r>
            <a:r>
              <a:rPr lang="zh-CN" altLang="en-US" sz="2400" dirty="0">
                <a:solidFill>
                  <a:srgbClr val="FF0000"/>
                </a:solidFill>
              </a:rPr>
              <a:t>周</a:t>
            </a:r>
            <a:r>
              <a:rPr lang="en-US" altLang="zh-CN" sz="2400" dirty="0">
                <a:solidFill>
                  <a:srgbClr val="FF0000"/>
                </a:solidFill>
              </a:rPr>
              <a:t>~</a:t>
            </a:r>
            <a:r>
              <a:rPr lang="zh-CN" altLang="en-US" sz="2400" dirty="0">
                <a:solidFill>
                  <a:srgbClr val="FF0000"/>
                </a:solidFill>
              </a:rPr>
              <a:t>第</a:t>
            </a:r>
            <a:r>
              <a:rPr lang="en-US" altLang="zh-CN" sz="2400" dirty="0">
                <a:solidFill>
                  <a:srgbClr val="FF0000"/>
                </a:solidFill>
              </a:rPr>
              <a:t>15</a:t>
            </a:r>
            <a:r>
              <a:rPr lang="zh-CN" altLang="en-US" sz="2400" dirty="0">
                <a:solidFill>
                  <a:srgbClr val="FF0000"/>
                </a:solidFill>
              </a:rPr>
              <a:t>周，每周需要形成周报，周报由组长来填</a:t>
            </a:r>
            <a:r>
              <a:rPr lang="zh-CN" altLang="en-US" sz="2400" dirty="0" smtClean="0">
                <a:solidFill>
                  <a:srgbClr val="FF0000"/>
                </a:solidFill>
              </a:rPr>
              <a:t>写</a:t>
            </a:r>
            <a:endParaRPr lang="zh-CN" altLang="en-US" sz="2400" dirty="0">
              <a:solidFill>
                <a:srgbClr val="FF0000"/>
              </a:solidFill>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9256FE1-661E-4CE9-8259-A263459EE90B}" type="slidenum">
              <a:rPr lang="en-US" altLang="zh-CN"/>
            </a:fld>
            <a:endParaRPr lang="en-US" altLang="zh-CN"/>
          </a:p>
        </p:txBody>
      </p:sp>
      <p:sp>
        <p:nvSpPr>
          <p:cNvPr id="21506" name="Rectangle 2"/>
          <p:cNvSpPr>
            <a:spLocks noGrp="1" noChangeArrowheads="1"/>
          </p:cNvSpPr>
          <p:nvPr>
            <p:ph type="title"/>
          </p:nvPr>
        </p:nvSpPr>
        <p:spPr/>
        <p:txBody>
          <a:bodyPr/>
          <a:lstStyle/>
          <a:p>
            <a:r>
              <a:rPr lang="en-US" altLang="zh-CN" b="1"/>
              <a:t>4.</a:t>
            </a:r>
            <a:r>
              <a:rPr lang="zh-CN" altLang="en-US" b="1"/>
              <a:t>课程设计提交内容</a:t>
            </a:r>
            <a:endParaRPr lang="zh-CN" altLang="en-US" b="1"/>
          </a:p>
        </p:txBody>
      </p:sp>
      <p:sp>
        <p:nvSpPr>
          <p:cNvPr id="21507" name="Rectangle 3"/>
          <p:cNvSpPr>
            <a:spLocks noGrp="1" noChangeArrowheads="1"/>
          </p:cNvSpPr>
          <p:nvPr>
            <p:ph type="body" idx="1"/>
          </p:nvPr>
        </p:nvSpPr>
        <p:spPr/>
        <p:txBody>
          <a:bodyPr/>
          <a:lstStyle/>
          <a:p>
            <a:pPr marL="711200" indent="-711200">
              <a:lnSpc>
                <a:spcPct val="90000"/>
              </a:lnSpc>
              <a:buFontTx/>
              <a:buNone/>
            </a:pPr>
            <a:r>
              <a:rPr lang="en-US" altLang="zh-CN" b="1" dirty="0"/>
              <a:t>3.</a:t>
            </a:r>
            <a:r>
              <a:rPr lang="zh-CN" altLang="en-US" b="1" strike="sngStrike" dirty="0">
                <a:solidFill>
                  <a:schemeClr val="tx1"/>
                </a:solidFill>
                <a:uFillTx/>
              </a:rPr>
              <a:t>完善的任务书</a:t>
            </a:r>
            <a:endParaRPr lang="zh-CN" altLang="en-US" b="1" strike="sngStrike" dirty="0">
              <a:solidFill>
                <a:schemeClr val="tx1"/>
              </a:solidFill>
              <a:uFillTx/>
            </a:endParaRPr>
          </a:p>
          <a:p>
            <a:pPr marL="711200" indent="-711200">
              <a:lnSpc>
                <a:spcPct val="90000"/>
              </a:lnSpc>
              <a:buFontTx/>
              <a:buNone/>
            </a:pPr>
            <a:r>
              <a:rPr lang="zh-CN" altLang="en-US" b="1" dirty="0"/>
              <a:t>        根据发布的实验要求，剪裁得到一份符合你要实现的系统实际情况的任务书。具体内容和结构参见实验指导书</a:t>
            </a:r>
            <a:r>
              <a:rPr lang="en-US" altLang="zh-CN" b="1" dirty="0"/>
              <a:t>【</a:t>
            </a:r>
            <a:r>
              <a:rPr lang="zh-CN" altLang="en-US" b="1" dirty="0"/>
              <a:t>模板：任务书</a:t>
            </a:r>
            <a:r>
              <a:rPr lang="en-US" altLang="zh-CN" b="1" dirty="0"/>
              <a:t>】</a:t>
            </a:r>
            <a:r>
              <a:rPr lang="en-US" altLang="zh-CN" dirty="0"/>
              <a:t> </a:t>
            </a:r>
            <a:r>
              <a:rPr lang="zh-CN" altLang="en-US" b="1" dirty="0"/>
              <a:t>。</a:t>
            </a:r>
            <a:endParaRPr lang="zh-CN" altLang="en-US" b="1" dirty="0"/>
          </a:p>
          <a:p>
            <a:pPr marL="711200" indent="-711200">
              <a:lnSpc>
                <a:spcPct val="90000"/>
              </a:lnSpc>
              <a:buFontTx/>
              <a:buNone/>
            </a:pPr>
            <a:r>
              <a:rPr lang="zh-CN" altLang="en-US" b="1" dirty="0"/>
              <a:t>        </a:t>
            </a:r>
            <a:endParaRPr lang="zh-CN" altLang="en-US" b="1" dirty="0"/>
          </a:p>
          <a:p>
            <a:pPr marL="711200" indent="-711200">
              <a:lnSpc>
                <a:spcPct val="90000"/>
              </a:lnSpc>
              <a:buFontTx/>
              <a:buNone/>
            </a:pPr>
            <a:r>
              <a:rPr lang="zh-CN" altLang="en-US" b="1" dirty="0"/>
              <a:t>       要求：小组为单位，按照时间要求提交。</a:t>
            </a:r>
            <a:endParaRPr lang="zh-CN" altLang="en-US" b="1" dirty="0"/>
          </a:p>
          <a:p>
            <a:pPr marL="711200" indent="-711200">
              <a:lnSpc>
                <a:spcPct val="90000"/>
              </a:lnSpc>
              <a:buFontTx/>
              <a:buNone/>
            </a:pPr>
            <a:endParaRPr lang="zh-CN" altLang="en-US" b="1" dirty="0"/>
          </a:p>
          <a:p>
            <a:pPr marL="711200" indent="-711200">
              <a:lnSpc>
                <a:spcPct val="90000"/>
              </a:lnSpc>
              <a:buFontTx/>
              <a:buNone/>
            </a:pPr>
            <a:r>
              <a:rPr lang="zh-CN" altLang="en-US" b="1" dirty="0"/>
              <a:t>   </a:t>
            </a:r>
            <a:r>
              <a:rPr lang="zh-CN" altLang="en-US" b="1" strike="dblStrike" dirty="0"/>
              <a:t>文档</a:t>
            </a:r>
            <a:r>
              <a:rPr lang="en-US" altLang="zh-CN" b="1" strike="dblStrike" dirty="0"/>
              <a:t>1</a:t>
            </a:r>
            <a:r>
              <a:rPr lang="zh-CN" altLang="en-US" b="1" strike="dblStrike" dirty="0"/>
              <a:t>：</a:t>
            </a:r>
            <a:r>
              <a:rPr lang="zh-CN" altLang="en-US" b="1" strike="dblStrike" dirty="0">
                <a:solidFill>
                  <a:srgbClr val="FF3300"/>
                </a:solidFill>
              </a:rPr>
              <a:t>班级</a:t>
            </a:r>
            <a:r>
              <a:rPr lang="en-US" altLang="zh-CN" b="1" strike="dblStrike" dirty="0">
                <a:solidFill>
                  <a:srgbClr val="FF3300"/>
                </a:solidFill>
              </a:rPr>
              <a:t>_</a:t>
            </a:r>
            <a:r>
              <a:rPr lang="zh-CN" altLang="en-US" b="1" strike="dblStrike" dirty="0">
                <a:solidFill>
                  <a:srgbClr val="FF3300"/>
                </a:solidFill>
              </a:rPr>
              <a:t>小组编号</a:t>
            </a:r>
            <a:r>
              <a:rPr lang="en-US" altLang="zh-CN" b="1" strike="dblStrike" dirty="0">
                <a:solidFill>
                  <a:srgbClr val="FF3300"/>
                </a:solidFill>
              </a:rPr>
              <a:t>_</a:t>
            </a:r>
            <a:r>
              <a:rPr lang="zh-CN" altLang="en-US" b="1" strike="dblStrike" dirty="0">
                <a:solidFill>
                  <a:srgbClr val="FF3300"/>
                </a:solidFill>
              </a:rPr>
              <a:t>任务书</a:t>
            </a:r>
            <a:r>
              <a:rPr lang="en-US" altLang="zh-CN" b="1" strike="dblStrike" dirty="0">
                <a:solidFill>
                  <a:srgbClr val="FF3300"/>
                </a:solidFill>
              </a:rPr>
              <a:t>.doc</a:t>
            </a:r>
            <a:endParaRPr lang="en-US" altLang="zh-CN" b="1" strike="dblStrike" dirty="0">
              <a:solidFill>
                <a:srgbClr val="FF3300"/>
              </a:solidFill>
            </a:endParaRPr>
          </a:p>
          <a:p>
            <a:pPr marL="711200" indent="-711200">
              <a:lnSpc>
                <a:spcPct val="90000"/>
              </a:lnSpc>
              <a:buFontTx/>
              <a:buNone/>
            </a:pPr>
            <a:r>
              <a:rPr lang="en-US" altLang="zh-CN" b="1" strike="dblStrike" dirty="0"/>
              <a:t> </a:t>
            </a:r>
            <a:endParaRPr lang="en-US" altLang="zh-CN" b="1" strike="dblStrike"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52A2085-F4F2-4A6A-B8C3-7C26E7B480E8}" type="slidenum">
              <a:rPr lang="en-US" altLang="zh-CN"/>
            </a:fld>
            <a:endParaRPr lang="en-US" altLang="zh-CN"/>
          </a:p>
        </p:txBody>
      </p:sp>
      <p:sp>
        <p:nvSpPr>
          <p:cNvPr id="22530" name="Rectangle 2"/>
          <p:cNvSpPr>
            <a:spLocks noGrp="1" noChangeArrowheads="1"/>
          </p:cNvSpPr>
          <p:nvPr>
            <p:ph type="title"/>
          </p:nvPr>
        </p:nvSpPr>
        <p:spPr/>
        <p:txBody>
          <a:bodyPr/>
          <a:lstStyle/>
          <a:p>
            <a:r>
              <a:rPr lang="en-US" altLang="zh-CN" b="1"/>
              <a:t>4.</a:t>
            </a:r>
            <a:r>
              <a:rPr lang="zh-CN" altLang="en-US" b="1"/>
              <a:t>课程设计提交内容</a:t>
            </a:r>
            <a:endParaRPr lang="zh-CN" altLang="en-US" b="1"/>
          </a:p>
        </p:txBody>
      </p:sp>
      <p:sp>
        <p:nvSpPr>
          <p:cNvPr id="22531" name="Rectangle 3"/>
          <p:cNvSpPr>
            <a:spLocks noGrp="1" noChangeArrowheads="1"/>
          </p:cNvSpPr>
          <p:nvPr>
            <p:ph type="body" idx="1"/>
          </p:nvPr>
        </p:nvSpPr>
        <p:spPr/>
        <p:txBody>
          <a:bodyPr/>
          <a:lstStyle/>
          <a:p>
            <a:pPr>
              <a:lnSpc>
                <a:spcPct val="90000"/>
              </a:lnSpc>
              <a:buFontTx/>
              <a:buNone/>
            </a:pPr>
            <a:r>
              <a:rPr lang="en-US" altLang="zh-CN" b="1"/>
              <a:t>4.</a:t>
            </a:r>
            <a:r>
              <a:rPr lang="zh-CN" altLang="en-US" b="1"/>
              <a:t>概要设计报告</a:t>
            </a:r>
            <a:endParaRPr lang="zh-CN" altLang="en-US" b="1"/>
          </a:p>
          <a:p>
            <a:pPr>
              <a:lnSpc>
                <a:spcPct val="90000"/>
              </a:lnSpc>
              <a:buFont typeface="Wingdings" panose="05000000000000000000" pitchFamily="2" charset="2"/>
              <a:buChar char="Ø"/>
            </a:pPr>
            <a:r>
              <a:rPr lang="en-US" altLang="zh-CN" sz="2400" b="1"/>
              <a:t>1.1 </a:t>
            </a:r>
            <a:r>
              <a:rPr lang="zh-CN" altLang="en-US" sz="2400" b="1"/>
              <a:t>输入、输出设计</a:t>
            </a:r>
            <a:endParaRPr lang="zh-CN" altLang="en-US" sz="2400" b="1"/>
          </a:p>
          <a:p>
            <a:pPr lvl="1">
              <a:lnSpc>
                <a:spcPct val="90000"/>
              </a:lnSpc>
              <a:buFont typeface="Wingdings" panose="05000000000000000000" pitchFamily="2" charset="2"/>
              <a:buChar char="Ø"/>
            </a:pPr>
            <a:r>
              <a:rPr lang="zh-CN" altLang="en-US" sz="2400" b="1"/>
              <a:t>文件方式</a:t>
            </a:r>
            <a:endParaRPr lang="zh-CN" altLang="en-US" sz="2400" b="1"/>
          </a:p>
          <a:p>
            <a:pPr lvl="1">
              <a:lnSpc>
                <a:spcPct val="90000"/>
              </a:lnSpc>
              <a:buFont typeface="Wingdings" panose="05000000000000000000" pitchFamily="2" charset="2"/>
              <a:buChar char="Ø"/>
            </a:pPr>
            <a:r>
              <a:rPr lang="zh-CN" altLang="en-US" sz="2400" b="1"/>
              <a:t>命令行方式</a:t>
            </a:r>
            <a:endParaRPr lang="zh-CN" altLang="en-US" sz="2400" b="1"/>
          </a:p>
          <a:p>
            <a:pPr lvl="1">
              <a:lnSpc>
                <a:spcPct val="90000"/>
              </a:lnSpc>
              <a:buFont typeface="Wingdings" panose="05000000000000000000" pitchFamily="2" charset="2"/>
              <a:buChar char="Ø"/>
            </a:pPr>
            <a:r>
              <a:rPr lang="zh-CN" altLang="en-US" sz="2400" b="1"/>
              <a:t>动画方式（可在第</a:t>
            </a:r>
            <a:r>
              <a:rPr lang="en-US" altLang="zh-CN" sz="2400" b="1"/>
              <a:t>2</a:t>
            </a:r>
            <a:r>
              <a:rPr lang="zh-CN" altLang="en-US" sz="2400" b="1"/>
              <a:t>版本开发时再完善）</a:t>
            </a:r>
            <a:endParaRPr lang="zh-CN" altLang="en-US" sz="2400" b="1"/>
          </a:p>
          <a:p>
            <a:pPr>
              <a:lnSpc>
                <a:spcPct val="90000"/>
              </a:lnSpc>
              <a:buFont typeface="Wingdings" panose="05000000000000000000" pitchFamily="2" charset="2"/>
              <a:buChar char="Ø"/>
            </a:pPr>
            <a:r>
              <a:rPr lang="en-US" altLang="zh-CN" sz="2400" b="1"/>
              <a:t>1.2 </a:t>
            </a:r>
            <a:r>
              <a:rPr lang="zh-CN" altLang="en-US" sz="2400" b="1"/>
              <a:t>算法设计 </a:t>
            </a:r>
            <a:endParaRPr lang="zh-CN" altLang="en-US" sz="2400" b="1"/>
          </a:p>
          <a:p>
            <a:pPr>
              <a:lnSpc>
                <a:spcPct val="90000"/>
              </a:lnSpc>
              <a:buFont typeface="Wingdings" panose="05000000000000000000" pitchFamily="2" charset="2"/>
              <a:buChar char="Ø"/>
            </a:pPr>
            <a:r>
              <a:rPr lang="en-US" altLang="zh-CN" sz="2400" b="1"/>
              <a:t>1.3 </a:t>
            </a:r>
            <a:r>
              <a:rPr lang="zh-CN" altLang="en-US" sz="2400" b="1"/>
              <a:t>高层数据结构定义</a:t>
            </a:r>
            <a:endParaRPr lang="zh-CN" altLang="en-US" sz="2400" b="1"/>
          </a:p>
          <a:p>
            <a:pPr>
              <a:lnSpc>
                <a:spcPct val="90000"/>
              </a:lnSpc>
              <a:buFont typeface="Wingdings" panose="05000000000000000000" pitchFamily="2" charset="2"/>
              <a:buNone/>
            </a:pPr>
            <a:r>
              <a:rPr lang="zh-CN" altLang="en-US" sz="2400" b="1"/>
              <a:t>     包括：全局常量定义、全局数据结构定义</a:t>
            </a:r>
            <a:endParaRPr lang="zh-CN" altLang="en-US" sz="2400" b="1"/>
          </a:p>
          <a:p>
            <a:pPr>
              <a:lnSpc>
                <a:spcPct val="90000"/>
              </a:lnSpc>
              <a:buFont typeface="Wingdings" panose="05000000000000000000" pitchFamily="2" charset="2"/>
              <a:buChar char="Ø"/>
            </a:pPr>
            <a:r>
              <a:rPr lang="en-US" altLang="zh-CN" sz="2400" b="1"/>
              <a:t>1.4 </a:t>
            </a:r>
            <a:r>
              <a:rPr lang="zh-CN" altLang="en-US" sz="2400" b="1"/>
              <a:t>系统模块划分</a:t>
            </a:r>
            <a:endParaRPr lang="zh-CN" altLang="en-US" sz="2400" b="1"/>
          </a:p>
          <a:p>
            <a:pPr algn="just">
              <a:lnSpc>
                <a:spcPct val="90000"/>
              </a:lnSpc>
              <a:buFont typeface="Wingdings" panose="05000000000000000000" pitchFamily="2" charset="2"/>
              <a:buNone/>
            </a:pPr>
            <a:r>
              <a:rPr lang="zh-CN" altLang="en-US" sz="2400" b="1"/>
              <a:t>画出系统模块的调用关系图；并详细说明各个模块的功能。</a:t>
            </a:r>
            <a:endParaRPr lang="zh-CN" altLang="en-US" sz="2400" b="1"/>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D44378E-8E7E-487A-A4B7-97B07FFF5DAE}" type="slidenum">
              <a:rPr lang="en-US" altLang="zh-CN"/>
            </a:fld>
            <a:endParaRPr lang="en-US" altLang="zh-CN"/>
          </a:p>
        </p:txBody>
      </p:sp>
      <p:sp>
        <p:nvSpPr>
          <p:cNvPr id="36866" name="Rectangle 2"/>
          <p:cNvSpPr>
            <a:spLocks noGrp="1" noChangeArrowheads="1"/>
          </p:cNvSpPr>
          <p:nvPr>
            <p:ph type="title"/>
          </p:nvPr>
        </p:nvSpPr>
        <p:spPr/>
        <p:txBody>
          <a:bodyPr/>
          <a:lstStyle/>
          <a:p>
            <a:r>
              <a:rPr lang="en-US" altLang="zh-CN" b="1"/>
              <a:t>4.</a:t>
            </a:r>
            <a:r>
              <a:rPr lang="zh-CN" altLang="en-US" b="1"/>
              <a:t>课程设计提交内容</a:t>
            </a:r>
            <a:endParaRPr lang="zh-CN" altLang="en-US" b="1"/>
          </a:p>
        </p:txBody>
      </p:sp>
      <p:sp>
        <p:nvSpPr>
          <p:cNvPr id="36867" name="Rectangle 3"/>
          <p:cNvSpPr>
            <a:spLocks noGrp="1" noChangeArrowheads="1"/>
          </p:cNvSpPr>
          <p:nvPr>
            <p:ph type="body" idx="1"/>
          </p:nvPr>
        </p:nvSpPr>
        <p:spPr/>
        <p:txBody>
          <a:bodyPr/>
          <a:lstStyle/>
          <a:p>
            <a:r>
              <a:rPr lang="zh-CN" altLang="en-US" b="1" dirty="0"/>
              <a:t>具体内容和结构参见实验指导书</a:t>
            </a:r>
            <a:r>
              <a:rPr lang="en-US" altLang="zh-CN" b="1" dirty="0"/>
              <a:t>【</a:t>
            </a:r>
            <a:r>
              <a:rPr lang="zh-CN" altLang="en-US" b="1" dirty="0"/>
              <a:t>模板：概要设计</a:t>
            </a:r>
            <a:r>
              <a:rPr lang="en-US" altLang="zh-CN" b="1" dirty="0"/>
              <a:t>】</a:t>
            </a:r>
            <a:r>
              <a:rPr lang="en-US" altLang="zh-CN" dirty="0"/>
              <a:t> </a:t>
            </a:r>
            <a:r>
              <a:rPr lang="en-US" altLang="zh-CN" b="1" dirty="0"/>
              <a:t> </a:t>
            </a:r>
            <a:endParaRPr lang="en-US" altLang="zh-CN" b="1" dirty="0"/>
          </a:p>
          <a:p>
            <a:r>
              <a:rPr lang="zh-CN" altLang="en-US" b="1" dirty="0"/>
              <a:t>要求：小组为单位，按照时间要求提交。</a:t>
            </a:r>
            <a:endParaRPr lang="zh-CN" altLang="en-US" b="1" dirty="0"/>
          </a:p>
          <a:p>
            <a:pPr>
              <a:buFontTx/>
              <a:buNone/>
            </a:pPr>
            <a:endParaRPr lang="zh-CN" altLang="en-US" b="1" dirty="0"/>
          </a:p>
          <a:p>
            <a:pPr>
              <a:buFontTx/>
              <a:buNone/>
            </a:pPr>
            <a:r>
              <a:rPr lang="zh-CN" altLang="en-US" b="1" dirty="0"/>
              <a:t>文档</a:t>
            </a:r>
            <a:r>
              <a:rPr lang="en-US" altLang="zh-CN" b="1" dirty="0"/>
              <a:t>2</a:t>
            </a:r>
            <a:r>
              <a:rPr lang="zh-CN" altLang="en-US" b="1" dirty="0"/>
              <a:t>：</a:t>
            </a:r>
            <a:r>
              <a:rPr lang="zh-CN" altLang="en-US" b="1" dirty="0">
                <a:solidFill>
                  <a:srgbClr val="FF3300"/>
                </a:solidFill>
              </a:rPr>
              <a:t>班级</a:t>
            </a:r>
            <a:r>
              <a:rPr lang="en-US" altLang="zh-CN" b="1" dirty="0">
                <a:solidFill>
                  <a:srgbClr val="FF3300"/>
                </a:solidFill>
              </a:rPr>
              <a:t>_</a:t>
            </a:r>
            <a:r>
              <a:rPr lang="zh-CN" altLang="en-US" b="1" dirty="0">
                <a:solidFill>
                  <a:srgbClr val="FF3300"/>
                </a:solidFill>
              </a:rPr>
              <a:t>小组编号</a:t>
            </a:r>
            <a:r>
              <a:rPr lang="en-US" altLang="zh-CN" b="1" dirty="0">
                <a:solidFill>
                  <a:srgbClr val="FF3300"/>
                </a:solidFill>
              </a:rPr>
              <a:t>_</a:t>
            </a:r>
            <a:r>
              <a:rPr lang="zh-CN" altLang="en-US" b="1" dirty="0">
                <a:solidFill>
                  <a:srgbClr val="FF3300"/>
                </a:solidFill>
              </a:rPr>
              <a:t>概要设计</a:t>
            </a:r>
            <a:r>
              <a:rPr lang="en-US" altLang="zh-CN" b="1" dirty="0">
                <a:solidFill>
                  <a:srgbClr val="FF3300"/>
                </a:solidFill>
              </a:rPr>
              <a:t>.doc</a:t>
            </a:r>
            <a:endParaRPr lang="en-US" altLang="zh-CN" b="1" dirty="0">
              <a:solidFill>
                <a:srgbClr val="FF3300"/>
              </a:solidFill>
            </a:endParaRPr>
          </a:p>
          <a:p>
            <a:pPr>
              <a:buFontTx/>
              <a:buNone/>
            </a:pPr>
            <a:endParaRPr lang="en-US" altLang="zh-CN" b="1" dirty="0">
              <a:solidFill>
                <a:srgbClr val="FF3300"/>
              </a:solidFill>
            </a:endParaRPr>
          </a:p>
          <a:p>
            <a:pPr>
              <a:buFontTx/>
              <a:buNone/>
            </a:pPr>
            <a:r>
              <a:rPr lang="zh-CN" altLang="en-US" b="1" dirty="0">
                <a:solidFill>
                  <a:srgbClr val="FF3300"/>
                </a:solidFill>
              </a:rPr>
              <a:t>注：概设版本</a:t>
            </a:r>
            <a:r>
              <a:rPr lang="en-US" altLang="zh-CN" b="1" dirty="0">
                <a:solidFill>
                  <a:srgbClr val="FF3300"/>
                </a:solidFill>
              </a:rPr>
              <a:t>2</a:t>
            </a:r>
            <a:r>
              <a:rPr lang="zh-CN" altLang="en-US" b="1" dirty="0">
                <a:solidFill>
                  <a:srgbClr val="FF3300"/>
                </a:solidFill>
              </a:rPr>
              <a:t>在版本</a:t>
            </a:r>
            <a:r>
              <a:rPr lang="en-US" altLang="zh-CN" b="1" dirty="0">
                <a:solidFill>
                  <a:srgbClr val="FF3300"/>
                </a:solidFill>
              </a:rPr>
              <a:t>1</a:t>
            </a:r>
            <a:r>
              <a:rPr lang="zh-CN" altLang="en-US" b="1" dirty="0">
                <a:solidFill>
                  <a:srgbClr val="FF3300"/>
                </a:solidFill>
              </a:rPr>
              <a:t>基础上补充完善即可，文件名称上不用再区分版本号。</a:t>
            </a:r>
            <a:endParaRPr lang="en-US" altLang="zh-CN" b="1" dirty="0"/>
          </a:p>
          <a:p>
            <a:pPr>
              <a:buFontTx/>
              <a:buNone/>
            </a:pPr>
            <a:r>
              <a:rPr lang="en-US" altLang="zh-CN" b="1" dirty="0"/>
              <a:t> </a:t>
            </a:r>
            <a:endParaRPr lang="en-US" altLang="zh-CN" b="1" dirty="0"/>
          </a:p>
          <a:p>
            <a:endParaRPr lang="en-US" altLang="zh-CN"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3977871-7269-426B-A7F6-8E6764DE08CE}" type="slidenum">
              <a:rPr lang="en-US" altLang="zh-CN"/>
            </a:fld>
            <a:endParaRPr lang="en-US" altLang="zh-CN"/>
          </a:p>
        </p:txBody>
      </p:sp>
      <p:sp>
        <p:nvSpPr>
          <p:cNvPr id="23554" name="Rectangle 2"/>
          <p:cNvSpPr>
            <a:spLocks noGrp="1" noChangeArrowheads="1"/>
          </p:cNvSpPr>
          <p:nvPr>
            <p:ph type="title"/>
          </p:nvPr>
        </p:nvSpPr>
        <p:spPr/>
        <p:txBody>
          <a:bodyPr/>
          <a:lstStyle/>
          <a:p>
            <a:r>
              <a:rPr lang="en-US" altLang="zh-CN" b="1"/>
              <a:t>4.</a:t>
            </a:r>
            <a:r>
              <a:rPr lang="zh-CN" altLang="en-US" b="1"/>
              <a:t>课程设计提交内容</a:t>
            </a:r>
            <a:endParaRPr lang="zh-CN" altLang="en-US" b="1"/>
          </a:p>
        </p:txBody>
      </p:sp>
      <p:sp>
        <p:nvSpPr>
          <p:cNvPr id="23555" name="Rectangle 3"/>
          <p:cNvSpPr>
            <a:spLocks noGrp="1" noChangeArrowheads="1"/>
          </p:cNvSpPr>
          <p:nvPr>
            <p:ph type="body" idx="1"/>
          </p:nvPr>
        </p:nvSpPr>
        <p:spPr>
          <a:xfrm>
            <a:off x="685800" y="1319213"/>
            <a:ext cx="7772400" cy="4918075"/>
          </a:xfrm>
        </p:spPr>
        <p:txBody>
          <a:bodyPr/>
          <a:lstStyle/>
          <a:p>
            <a:pPr marL="533400" indent="-533400">
              <a:buFontTx/>
              <a:buNone/>
            </a:pPr>
            <a:r>
              <a:rPr lang="en-US" altLang="zh-CN" sz="2400" b="1" dirty="0"/>
              <a:t>5. </a:t>
            </a:r>
            <a:r>
              <a:rPr lang="zh-CN" altLang="en-US" sz="2400" b="1" dirty="0"/>
              <a:t>详细设计报告</a:t>
            </a:r>
            <a:endParaRPr lang="zh-CN" altLang="en-US" sz="2400" b="1" dirty="0"/>
          </a:p>
          <a:p>
            <a:pPr marL="990600" lvl="1" indent="-533400"/>
            <a:r>
              <a:rPr lang="zh-CN" altLang="en-US" sz="2400" b="1" dirty="0"/>
              <a:t>模块</a:t>
            </a:r>
            <a:r>
              <a:rPr lang="en-US" altLang="zh-CN" sz="2400" b="1" dirty="0"/>
              <a:t>1&lt;</a:t>
            </a:r>
            <a:r>
              <a:rPr lang="zh-CN" altLang="en-US" sz="2400" b="1" dirty="0"/>
              <a:t>模块名称</a:t>
            </a:r>
            <a:r>
              <a:rPr lang="en-US" altLang="zh-CN" sz="2400" b="1" dirty="0"/>
              <a:t>&gt;</a:t>
            </a:r>
            <a:endParaRPr lang="en-US" altLang="zh-CN" sz="2400" b="1" dirty="0"/>
          </a:p>
          <a:p>
            <a:pPr marL="1447800" lvl="2" indent="-533400"/>
            <a:r>
              <a:rPr lang="zh-CN" altLang="en-US" sz="2400" b="1" dirty="0"/>
              <a:t>局部数据结构设计</a:t>
            </a:r>
            <a:endParaRPr lang="zh-CN" altLang="en-US" sz="2400" b="1" dirty="0"/>
          </a:p>
          <a:p>
            <a:pPr marL="990600" lvl="1" indent="-533400">
              <a:buFontTx/>
              <a:buNone/>
            </a:pPr>
            <a:r>
              <a:rPr lang="zh-CN" altLang="en-US" sz="2400" b="1" dirty="0"/>
              <a:t>      当前模块的内部变量设计。要求给出数据的含义、变量的命名，以及类型定义。</a:t>
            </a:r>
            <a:endParaRPr lang="zh-CN" altLang="en-US" sz="2400" b="1" dirty="0"/>
          </a:p>
          <a:p>
            <a:pPr marL="1447800" lvl="2" indent="-533400"/>
            <a:r>
              <a:rPr lang="zh-CN" altLang="en-US" sz="2400" b="1" dirty="0"/>
              <a:t>算法设计（</a:t>
            </a:r>
            <a:r>
              <a:rPr lang="en-US" altLang="zh-CN" sz="2400" b="1" dirty="0"/>
              <a:t>N</a:t>
            </a:r>
            <a:r>
              <a:rPr lang="zh-CN" altLang="en-US" sz="2400" b="1" dirty="0"/>
              <a:t>－</a:t>
            </a:r>
            <a:r>
              <a:rPr lang="en-US" altLang="zh-CN" sz="2400" b="1" dirty="0"/>
              <a:t>S</a:t>
            </a:r>
            <a:r>
              <a:rPr lang="zh-CN" altLang="en-US" sz="2400" b="1" dirty="0"/>
              <a:t>图描述）</a:t>
            </a:r>
            <a:endParaRPr lang="zh-CN" altLang="en-US" sz="2400" b="1" dirty="0"/>
          </a:p>
          <a:p>
            <a:pPr marL="990600" lvl="1" indent="-533400"/>
            <a:r>
              <a:rPr lang="zh-CN" altLang="en-US" sz="2400" b="1" dirty="0"/>
              <a:t>模块</a:t>
            </a:r>
            <a:r>
              <a:rPr lang="en-US" altLang="zh-CN" sz="2400" b="1" dirty="0"/>
              <a:t>2&lt;</a:t>
            </a:r>
            <a:r>
              <a:rPr lang="zh-CN" altLang="en-US" sz="2400" b="1" dirty="0"/>
              <a:t>模块名称</a:t>
            </a:r>
            <a:r>
              <a:rPr lang="en-US" altLang="zh-CN" sz="2400" b="1" dirty="0"/>
              <a:t>&gt;</a:t>
            </a:r>
            <a:endParaRPr lang="en-US" altLang="zh-CN" sz="2400" b="1" dirty="0"/>
          </a:p>
          <a:p>
            <a:pPr marL="533400" indent="-533400">
              <a:buFontTx/>
              <a:buNone/>
            </a:pPr>
            <a:r>
              <a:rPr lang="zh-CN" altLang="en-US" sz="2400" b="1" dirty="0"/>
              <a:t>具体内容和结构参见实验指导书</a:t>
            </a:r>
            <a:r>
              <a:rPr lang="en-US" altLang="zh-CN" sz="2400" b="1" dirty="0"/>
              <a:t>【</a:t>
            </a:r>
            <a:r>
              <a:rPr lang="zh-CN" altLang="en-US" sz="2400" b="1" dirty="0"/>
              <a:t>模板：详细设计</a:t>
            </a:r>
            <a:r>
              <a:rPr lang="en-US" altLang="zh-CN" sz="2400" b="1" dirty="0"/>
              <a:t>】 </a:t>
            </a:r>
            <a:endParaRPr lang="en-US" altLang="zh-CN" sz="2400" b="1" dirty="0"/>
          </a:p>
          <a:p>
            <a:pPr marL="533400" indent="-533400">
              <a:buFontTx/>
              <a:buNone/>
            </a:pPr>
            <a:r>
              <a:rPr lang="zh-CN" altLang="en-US" sz="2400" b="1" dirty="0"/>
              <a:t>要求：小组为单位，按照时间要求提交。</a:t>
            </a:r>
            <a:endParaRPr lang="zh-CN" altLang="en-US" sz="2400" b="1" dirty="0"/>
          </a:p>
          <a:p>
            <a:pPr marL="533400" indent="-533400">
              <a:buFontTx/>
              <a:buNone/>
            </a:pPr>
            <a:r>
              <a:rPr lang="zh-CN" altLang="en-US" sz="2400" b="1" dirty="0"/>
              <a:t>文档</a:t>
            </a:r>
            <a:r>
              <a:rPr lang="en-US" altLang="zh-CN" sz="2400" b="1" dirty="0"/>
              <a:t>3</a:t>
            </a:r>
            <a:r>
              <a:rPr lang="zh-CN" altLang="en-US" sz="2400"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详细设计</a:t>
            </a:r>
            <a:r>
              <a:rPr lang="en-US" altLang="zh-CN" sz="2400" b="1" dirty="0">
                <a:solidFill>
                  <a:srgbClr val="FF3300"/>
                </a:solidFill>
              </a:rPr>
              <a:t>.doc</a:t>
            </a:r>
            <a:endParaRPr lang="en-US" altLang="zh-CN" sz="2400" b="1" dirty="0">
              <a:solidFill>
                <a:srgbClr val="FF3300"/>
              </a:solidFill>
            </a:endParaRPr>
          </a:p>
          <a:p>
            <a:pPr>
              <a:buFontTx/>
              <a:buNone/>
            </a:pPr>
            <a:r>
              <a:rPr lang="zh-CN" altLang="en-US" sz="2400" b="1" dirty="0">
                <a:solidFill>
                  <a:srgbClr val="FF3300"/>
                </a:solidFill>
              </a:rPr>
              <a:t>注：详设版本</a:t>
            </a:r>
            <a:r>
              <a:rPr lang="en-US" altLang="zh-CN" sz="2400" b="1" dirty="0">
                <a:solidFill>
                  <a:srgbClr val="FF3300"/>
                </a:solidFill>
              </a:rPr>
              <a:t>2</a:t>
            </a:r>
            <a:r>
              <a:rPr lang="zh-CN" altLang="en-US" sz="2400" b="1" dirty="0">
                <a:solidFill>
                  <a:srgbClr val="FF3300"/>
                </a:solidFill>
              </a:rPr>
              <a:t>在版本</a:t>
            </a:r>
            <a:r>
              <a:rPr lang="en-US" altLang="zh-CN" sz="2400" b="1" dirty="0">
                <a:solidFill>
                  <a:srgbClr val="FF3300"/>
                </a:solidFill>
              </a:rPr>
              <a:t>1</a:t>
            </a:r>
            <a:r>
              <a:rPr lang="zh-CN" altLang="en-US" sz="2400" b="1" dirty="0">
                <a:solidFill>
                  <a:srgbClr val="FF3300"/>
                </a:solidFill>
              </a:rPr>
              <a:t>基础上补充完善即可，文件名称上不用再区分版本号。</a:t>
            </a:r>
            <a:endParaRPr lang="en-US" altLang="zh-CN" sz="2400" b="1" dirty="0"/>
          </a:p>
          <a:p>
            <a:pPr>
              <a:buFontTx/>
              <a:buNone/>
            </a:pPr>
            <a:r>
              <a:rPr lang="en-US" altLang="zh-CN" sz="2400" b="1" dirty="0"/>
              <a:t> </a:t>
            </a:r>
            <a:endParaRPr lang="en-US" altLang="zh-CN" sz="2400" b="1" dirty="0"/>
          </a:p>
          <a:p>
            <a:pPr marL="533400" indent="-533400">
              <a:buFontTx/>
              <a:buNone/>
            </a:pPr>
            <a:endParaRPr lang="en-US" altLang="zh-CN" sz="2400" b="1" dirty="0">
              <a:solidFill>
                <a:srgbClr val="FF3300"/>
              </a:solidFill>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EEF6C4D-9CC9-4AB0-97AE-95745F97103E}" type="slidenum">
              <a:rPr lang="en-US" altLang="zh-CN"/>
            </a:fld>
            <a:endParaRPr lang="en-US" altLang="zh-CN"/>
          </a:p>
        </p:txBody>
      </p:sp>
      <p:sp>
        <p:nvSpPr>
          <p:cNvPr id="24578" name="Rectangle 2"/>
          <p:cNvSpPr>
            <a:spLocks noGrp="1" noChangeArrowheads="1"/>
          </p:cNvSpPr>
          <p:nvPr>
            <p:ph type="title"/>
          </p:nvPr>
        </p:nvSpPr>
        <p:spPr/>
        <p:txBody>
          <a:bodyPr/>
          <a:lstStyle/>
          <a:p>
            <a:r>
              <a:rPr lang="en-US" altLang="zh-CN" b="1"/>
              <a:t>4.</a:t>
            </a:r>
            <a:r>
              <a:rPr lang="zh-CN" altLang="en-US" b="1"/>
              <a:t>课程设计提交内容</a:t>
            </a:r>
            <a:endParaRPr lang="zh-CN" altLang="en-US" b="1"/>
          </a:p>
        </p:txBody>
      </p:sp>
      <p:sp>
        <p:nvSpPr>
          <p:cNvPr id="24579" name="Rectangle 3"/>
          <p:cNvSpPr>
            <a:spLocks noGrp="1" noChangeArrowheads="1"/>
          </p:cNvSpPr>
          <p:nvPr>
            <p:ph type="body" idx="1"/>
          </p:nvPr>
        </p:nvSpPr>
        <p:spPr>
          <a:xfrm>
            <a:off x="827584" y="1268760"/>
            <a:ext cx="7772400" cy="5256584"/>
          </a:xfrm>
        </p:spPr>
        <p:txBody>
          <a:bodyPr/>
          <a:lstStyle/>
          <a:p>
            <a:pPr>
              <a:buFontTx/>
              <a:buNone/>
            </a:pPr>
            <a:r>
              <a:rPr lang="en-US" altLang="zh-CN" sz="2400" b="1" dirty="0"/>
              <a:t>6. </a:t>
            </a:r>
            <a:r>
              <a:rPr lang="zh-CN" altLang="en-US" sz="2400" b="1" strike="sngStrike" dirty="0">
                <a:solidFill>
                  <a:schemeClr val="tx1"/>
                </a:solidFill>
                <a:uFillTx/>
              </a:rPr>
              <a:t>测试报告</a:t>
            </a:r>
            <a:endParaRPr lang="zh-CN" altLang="en-US" sz="2400" b="1" strike="sngStrike" dirty="0">
              <a:solidFill>
                <a:schemeClr val="tx1"/>
              </a:solidFill>
              <a:uFillTx/>
            </a:endParaRPr>
          </a:p>
          <a:p>
            <a:pPr>
              <a:buFontTx/>
              <a:buNone/>
            </a:pPr>
            <a:r>
              <a:rPr lang="zh-CN" altLang="en-US" sz="2400" b="1" dirty="0"/>
              <a:t>   包括测试用例设计，测试结果总结</a:t>
            </a:r>
            <a:endParaRPr lang="zh-CN" altLang="en-US" sz="2400" b="1" dirty="0"/>
          </a:p>
          <a:p>
            <a:pPr>
              <a:buFontTx/>
              <a:buNone/>
            </a:pPr>
            <a:r>
              <a:rPr lang="zh-CN" altLang="en-US" sz="2400" b="1" dirty="0"/>
              <a:t>   见</a:t>
            </a:r>
            <a:r>
              <a:rPr lang="en-US" altLang="zh-CN" sz="2400" b="1" dirty="0"/>
              <a:t>【</a:t>
            </a:r>
            <a:r>
              <a:rPr lang="zh-CN" altLang="en-US" sz="2400" b="1" dirty="0"/>
              <a:t>模板：测试用例</a:t>
            </a:r>
            <a:r>
              <a:rPr lang="en-US" altLang="zh-CN" sz="2400" b="1" dirty="0"/>
              <a:t>】</a:t>
            </a:r>
            <a:r>
              <a:rPr lang="en-US" altLang="zh-CN" sz="2400" dirty="0"/>
              <a:t> </a:t>
            </a:r>
            <a:endParaRPr lang="en-US" altLang="zh-CN" sz="2400" dirty="0"/>
          </a:p>
          <a:p>
            <a:pPr>
              <a:buFontTx/>
              <a:buNone/>
            </a:pPr>
            <a:r>
              <a:rPr lang="en-US" altLang="zh-CN" sz="2400" b="1" dirty="0"/>
              <a:t>   </a:t>
            </a:r>
            <a:r>
              <a:rPr lang="zh-CN" altLang="en-US" sz="2400" b="1" dirty="0"/>
              <a:t>需要提交不同版本相应的测试用例和测试报告</a:t>
            </a:r>
            <a:endParaRPr lang="zh-CN" altLang="en-US" sz="2400" b="1" dirty="0"/>
          </a:p>
          <a:p>
            <a:pPr>
              <a:buFontTx/>
              <a:buNone/>
            </a:pPr>
            <a:r>
              <a:rPr lang="zh-CN" altLang="en-US" b="1" strike="dblStrike" dirty="0"/>
              <a:t>文档</a:t>
            </a:r>
            <a:r>
              <a:rPr lang="en-US" altLang="zh-CN" b="1" strike="dblStrike" dirty="0"/>
              <a:t>4</a:t>
            </a:r>
            <a:r>
              <a:rPr lang="zh-CN" altLang="en-US" b="1" strike="dblStrike" dirty="0"/>
              <a:t>：</a:t>
            </a:r>
            <a:r>
              <a:rPr lang="zh-CN" altLang="en-US" sz="2400" b="1" strike="dblStrike" dirty="0">
                <a:solidFill>
                  <a:srgbClr val="FF3300"/>
                </a:solidFill>
              </a:rPr>
              <a:t>班级</a:t>
            </a:r>
            <a:r>
              <a:rPr lang="en-US" altLang="zh-CN" sz="2400" b="1" strike="dblStrike" dirty="0">
                <a:solidFill>
                  <a:srgbClr val="FF3300"/>
                </a:solidFill>
              </a:rPr>
              <a:t>_</a:t>
            </a:r>
            <a:r>
              <a:rPr lang="zh-CN" altLang="en-US" sz="2400" b="1" strike="dblStrike" dirty="0">
                <a:solidFill>
                  <a:srgbClr val="FF3300"/>
                </a:solidFill>
              </a:rPr>
              <a:t>小组编号</a:t>
            </a:r>
            <a:r>
              <a:rPr lang="en-US" altLang="zh-CN" sz="2400" b="1" strike="dblStrike" dirty="0">
                <a:solidFill>
                  <a:srgbClr val="FF3300"/>
                </a:solidFill>
              </a:rPr>
              <a:t>_</a:t>
            </a:r>
            <a:r>
              <a:rPr lang="zh-CN" altLang="en-US" sz="2400" b="1" strike="dblStrike" dirty="0">
                <a:solidFill>
                  <a:srgbClr val="FF3300"/>
                </a:solidFill>
              </a:rPr>
              <a:t>版本</a:t>
            </a:r>
            <a:r>
              <a:rPr lang="en-US" altLang="zh-CN" sz="2400" b="1" strike="dblStrike" dirty="0">
                <a:solidFill>
                  <a:srgbClr val="FF3300"/>
                </a:solidFill>
              </a:rPr>
              <a:t>n_</a:t>
            </a:r>
            <a:r>
              <a:rPr lang="zh-CN" altLang="en-US" sz="2400" b="1" strike="dblStrike" dirty="0">
                <a:solidFill>
                  <a:srgbClr val="FF3300"/>
                </a:solidFill>
              </a:rPr>
              <a:t>测试报告</a:t>
            </a:r>
            <a:r>
              <a:rPr lang="en-US" altLang="zh-CN" sz="2400" b="1" strike="dblStrike" dirty="0">
                <a:solidFill>
                  <a:srgbClr val="FF3300"/>
                </a:solidFill>
              </a:rPr>
              <a:t>.doc</a:t>
            </a:r>
            <a:endParaRPr lang="en-US" altLang="zh-CN" sz="2400" b="1" strike="dblStrike" dirty="0"/>
          </a:p>
          <a:p>
            <a:pPr>
              <a:buFontTx/>
              <a:buNone/>
            </a:pPr>
            <a:r>
              <a:rPr lang="en-US" altLang="zh-CN" sz="2400" b="1" dirty="0"/>
              <a:t>7. </a:t>
            </a:r>
            <a:r>
              <a:rPr lang="zh-CN" altLang="en-US" sz="2400" b="1" dirty="0"/>
              <a:t>源程序清单</a:t>
            </a:r>
            <a:endParaRPr lang="zh-CN" altLang="en-US" sz="2400" b="1" dirty="0"/>
          </a:p>
          <a:p>
            <a:pPr>
              <a:buFontTx/>
              <a:buNone/>
            </a:pPr>
            <a:r>
              <a:rPr lang="zh-CN" altLang="en-US" b="1" dirty="0"/>
              <a:t>文档</a:t>
            </a:r>
            <a:r>
              <a:rPr lang="en-US" altLang="zh-CN" b="1" dirty="0"/>
              <a:t>5</a:t>
            </a:r>
            <a:r>
              <a:rPr lang="zh-CN" altLang="en-US"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版本</a:t>
            </a:r>
            <a:r>
              <a:rPr lang="en-US" altLang="zh-CN" sz="2400" b="1" dirty="0">
                <a:solidFill>
                  <a:srgbClr val="FF3300"/>
                </a:solidFill>
              </a:rPr>
              <a:t>n_</a:t>
            </a:r>
            <a:r>
              <a:rPr lang="zh-CN" altLang="en-US" sz="2400" b="1" dirty="0">
                <a:solidFill>
                  <a:srgbClr val="FF3300"/>
                </a:solidFill>
              </a:rPr>
              <a:t>源程序清单</a:t>
            </a:r>
            <a:r>
              <a:rPr lang="en-US" altLang="zh-CN" sz="2400" b="1" dirty="0">
                <a:solidFill>
                  <a:srgbClr val="FF3300"/>
                </a:solidFill>
              </a:rPr>
              <a:t>.</a:t>
            </a:r>
            <a:r>
              <a:rPr lang="en-US" altLang="zh-CN" sz="2400" b="1" dirty="0" err="1">
                <a:solidFill>
                  <a:srgbClr val="FF3300"/>
                </a:solidFill>
              </a:rPr>
              <a:t>rar</a:t>
            </a:r>
            <a:endParaRPr lang="en-US" altLang="zh-CN" sz="2400" b="1" dirty="0"/>
          </a:p>
          <a:p>
            <a:pPr>
              <a:buFontTx/>
              <a:buNone/>
            </a:pPr>
            <a:r>
              <a:rPr lang="en-US" altLang="zh-CN" sz="2400" b="1" dirty="0"/>
              <a:t>8. </a:t>
            </a:r>
            <a:r>
              <a:rPr lang="zh-CN" altLang="en-US" sz="2400" b="1" strike="sngStrike" dirty="0">
                <a:solidFill>
                  <a:schemeClr val="tx1"/>
                </a:solidFill>
                <a:uFillTx/>
              </a:rPr>
              <a:t>使用说明</a:t>
            </a:r>
            <a:endParaRPr lang="zh-CN" altLang="en-US" sz="2400" b="1" strike="sngStrike" dirty="0">
              <a:solidFill>
                <a:schemeClr val="tx1"/>
              </a:solidFill>
              <a:uFillTx/>
            </a:endParaRPr>
          </a:p>
          <a:p>
            <a:pPr>
              <a:buFontTx/>
              <a:buNone/>
            </a:pPr>
            <a:r>
              <a:rPr lang="zh-CN" altLang="en-US" b="1" strike="dblStrike" dirty="0"/>
              <a:t>文档</a:t>
            </a:r>
            <a:r>
              <a:rPr lang="en-US" altLang="zh-CN" b="1" strike="dblStrike" dirty="0"/>
              <a:t>6</a:t>
            </a:r>
            <a:r>
              <a:rPr lang="zh-CN" altLang="en-US" b="1" strike="dblStrike" dirty="0"/>
              <a:t>：</a:t>
            </a:r>
            <a:r>
              <a:rPr lang="zh-CN" altLang="en-US" sz="2400" b="1" strike="dblStrike" dirty="0">
                <a:solidFill>
                  <a:srgbClr val="FF3300"/>
                </a:solidFill>
              </a:rPr>
              <a:t>班级</a:t>
            </a:r>
            <a:r>
              <a:rPr lang="en-US" altLang="zh-CN" sz="2400" b="1" strike="dblStrike" dirty="0">
                <a:solidFill>
                  <a:srgbClr val="FF3300"/>
                </a:solidFill>
              </a:rPr>
              <a:t>_</a:t>
            </a:r>
            <a:r>
              <a:rPr lang="zh-CN" altLang="en-US" sz="2400" b="1" strike="dblStrike" dirty="0">
                <a:solidFill>
                  <a:srgbClr val="FF3300"/>
                </a:solidFill>
              </a:rPr>
              <a:t>小组编号</a:t>
            </a:r>
            <a:r>
              <a:rPr lang="en-US" altLang="zh-CN" sz="2400" b="1" strike="dblStrike" dirty="0">
                <a:solidFill>
                  <a:srgbClr val="FF3300"/>
                </a:solidFill>
              </a:rPr>
              <a:t>_</a:t>
            </a:r>
            <a:r>
              <a:rPr lang="zh-CN" altLang="en-US" sz="2400" b="1" strike="dblStrike" dirty="0">
                <a:solidFill>
                  <a:srgbClr val="FF3300"/>
                </a:solidFill>
              </a:rPr>
              <a:t>版本</a:t>
            </a:r>
            <a:r>
              <a:rPr lang="en-US" altLang="zh-CN" sz="2400" b="1" strike="dblStrike" dirty="0">
                <a:solidFill>
                  <a:srgbClr val="FF3300"/>
                </a:solidFill>
              </a:rPr>
              <a:t>n_</a:t>
            </a:r>
            <a:r>
              <a:rPr lang="zh-CN" altLang="en-US" sz="2400" b="1" strike="dblStrike" dirty="0">
                <a:solidFill>
                  <a:srgbClr val="FF3300"/>
                </a:solidFill>
              </a:rPr>
              <a:t>使用说明</a:t>
            </a:r>
            <a:r>
              <a:rPr lang="en-US" altLang="zh-CN" sz="2400" b="1" strike="dblStrike" dirty="0">
                <a:solidFill>
                  <a:srgbClr val="FF3300"/>
                </a:solidFill>
              </a:rPr>
              <a:t>.doc</a:t>
            </a:r>
            <a:endParaRPr lang="en-US" altLang="zh-CN" sz="2400" b="1" strike="dblStrike" dirty="0"/>
          </a:p>
          <a:p>
            <a:pPr>
              <a:buFontTx/>
              <a:buNone/>
            </a:pPr>
            <a:r>
              <a:rPr lang="en-US" altLang="zh-CN" sz="2400" b="1" dirty="0"/>
              <a:t>9.</a:t>
            </a:r>
            <a:r>
              <a:rPr lang="zh-CN" altLang="en-US" sz="2400" b="1" dirty="0"/>
              <a:t>实验总结</a:t>
            </a:r>
            <a:r>
              <a:rPr lang="zh-CN" altLang="en-US" sz="2400" dirty="0"/>
              <a:t> </a:t>
            </a:r>
            <a:endParaRPr lang="zh-CN" altLang="en-US" sz="2400" dirty="0"/>
          </a:p>
          <a:p>
            <a:pPr>
              <a:buFontTx/>
              <a:buNone/>
            </a:pPr>
            <a:r>
              <a:rPr lang="zh-CN" altLang="en-US" b="1" dirty="0"/>
              <a:t>文档</a:t>
            </a:r>
            <a:r>
              <a:rPr lang="en-US" altLang="zh-CN" b="1" dirty="0"/>
              <a:t>7</a:t>
            </a:r>
            <a:r>
              <a:rPr lang="zh-CN" altLang="en-US" b="1" dirty="0"/>
              <a:t>：</a:t>
            </a:r>
            <a:r>
              <a:rPr lang="zh-CN" altLang="en-US" sz="2400" b="1" dirty="0">
                <a:solidFill>
                  <a:srgbClr val="FF3300"/>
                </a:solidFill>
              </a:rPr>
              <a:t>班级</a:t>
            </a:r>
            <a:r>
              <a:rPr lang="en-US" altLang="zh-CN" sz="2400" b="1" dirty="0">
                <a:solidFill>
                  <a:srgbClr val="FF3300"/>
                </a:solidFill>
              </a:rPr>
              <a:t>_</a:t>
            </a:r>
            <a:r>
              <a:rPr lang="zh-CN" altLang="en-US" sz="2400" b="1" dirty="0">
                <a:solidFill>
                  <a:srgbClr val="FF3300"/>
                </a:solidFill>
              </a:rPr>
              <a:t>小组编号</a:t>
            </a:r>
            <a:r>
              <a:rPr lang="en-US" altLang="zh-CN" sz="2400" b="1" dirty="0">
                <a:solidFill>
                  <a:srgbClr val="FF3300"/>
                </a:solidFill>
              </a:rPr>
              <a:t>_</a:t>
            </a:r>
            <a:r>
              <a:rPr lang="zh-CN" altLang="en-US" sz="2400" b="1" dirty="0">
                <a:solidFill>
                  <a:srgbClr val="FF3300"/>
                </a:solidFill>
              </a:rPr>
              <a:t>实验总结</a:t>
            </a:r>
            <a:r>
              <a:rPr lang="en-US" altLang="zh-CN" sz="2400" b="1" dirty="0">
                <a:solidFill>
                  <a:srgbClr val="FF3300"/>
                </a:solidFill>
              </a:rPr>
              <a:t>.doc</a:t>
            </a:r>
            <a:endParaRPr lang="en-US" altLang="zh-CN" sz="2400" b="1" dirty="0">
              <a:solidFill>
                <a:srgbClr val="FF3300"/>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a:latin typeface="微软雅黑" panose="020B0503020204020204" pitchFamily="34" charset="-122"/>
                <a:ea typeface="微软雅黑" panose="020B0503020204020204" pitchFamily="34" charset="-122"/>
                <a:sym typeface="+mn-ea"/>
              </a:rPr>
              <a:t>课题</a:t>
            </a:r>
            <a:r>
              <a:rPr lang="en-US" altLang="zh-CN" sz="2800" b="1" dirty="0">
                <a:latin typeface="微软雅黑" panose="020B0503020204020204" pitchFamily="34" charset="-122"/>
                <a:ea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sym typeface="+mn-ea"/>
              </a:rPr>
              <a:t>外卖派单模拟系统</a:t>
            </a:r>
            <a:endParaRPr lang="zh-CN" altLang="en-US" sz="2800" dirty="0"/>
          </a:p>
        </p:txBody>
      </p:sp>
      <p:sp>
        <p:nvSpPr>
          <p:cNvPr id="3" name="内容占位符 2"/>
          <p:cNvSpPr>
            <a:spLocks noGrp="1"/>
          </p:cNvSpPr>
          <p:nvPr>
            <p:ph idx="1"/>
          </p:nvPr>
        </p:nvSpPr>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二、运营规则及约束（</a:t>
            </a:r>
            <a:r>
              <a:rPr lang="en-US" altLang="zh-CN" sz="2400" b="1" dirty="0">
                <a:solidFill>
                  <a:srgbClr val="FF0000"/>
                </a:solidFill>
                <a:latin typeface="微软雅黑" panose="020B0503020204020204" pitchFamily="34" charset="-122"/>
                <a:ea typeface="微软雅黑" panose="020B0503020204020204" pitchFamily="34" charset="-122"/>
              </a:rPr>
              <a:t>1—10</a:t>
            </a:r>
            <a:r>
              <a:rPr lang="zh-CN" altLang="en-US" sz="2400" b="1" dirty="0">
                <a:solidFill>
                  <a:srgbClr val="FF0000"/>
                </a:solidFill>
                <a:latin typeface="微软雅黑" panose="020B0503020204020204" pitchFamily="34" charset="-122"/>
                <a:ea typeface="微软雅黑" panose="020B0503020204020204" pitchFamily="34" charset="-122"/>
              </a:rPr>
              <a:t>条）</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200" b="1" dirty="0">
                <a:solidFill>
                  <a:srgbClr val="002060"/>
                </a:solidFill>
                <a:latin typeface="微软雅黑" panose="020B0503020204020204" pitchFamily="34" charset="-122"/>
                <a:ea typeface="微软雅黑" panose="020B0503020204020204" pitchFamily="34" charset="-122"/>
              </a:rPr>
              <a:t>约束</a:t>
            </a:r>
            <a:r>
              <a:rPr lang="en-US" altLang="zh-CN" sz="2200" b="1" dirty="0">
                <a:solidFill>
                  <a:srgbClr val="002060"/>
                </a:solidFill>
                <a:latin typeface="微软雅黑" panose="020B0503020204020204" pitchFamily="34" charset="-122"/>
                <a:ea typeface="微软雅黑" panose="020B0503020204020204" pitchFamily="34" charset="-122"/>
              </a:rPr>
              <a:t>-1</a:t>
            </a:r>
            <a:r>
              <a:rPr lang="zh-CN" altLang="en-US" sz="2200" b="1" dirty="0">
                <a:solidFill>
                  <a:srgbClr val="002060"/>
                </a:solidFill>
                <a:latin typeface="微软雅黑" panose="020B0503020204020204" pitchFamily="34" charset="-122"/>
                <a:ea typeface="微软雅黑" panose="020B0503020204020204" pitchFamily="34" charset="-122"/>
              </a:rPr>
              <a:t>：</a:t>
            </a:r>
            <a:r>
              <a:rPr lang="zh-CN" altLang="en-US" sz="2200" b="1" dirty="0">
                <a:latin typeface="+mn-ea"/>
              </a:rPr>
              <a:t>系统开始运营时，你有</a:t>
            </a:r>
            <a:r>
              <a:rPr lang="en-US" altLang="zh-CN" sz="2200" b="1" dirty="0">
                <a:latin typeface="+mn-ea"/>
              </a:rPr>
              <a:t>1000$</a:t>
            </a:r>
            <a:r>
              <a:rPr lang="zh-CN" altLang="en-US" sz="2200" b="1" dirty="0">
                <a:latin typeface="+mn-ea"/>
              </a:rPr>
              <a:t>作为运营资本；</a:t>
            </a:r>
            <a:endParaRPr lang="zh-CN" altLang="en-US" sz="2200" b="1" dirty="0">
              <a:latin typeface="+mn-ea"/>
            </a:endParaRPr>
          </a:p>
          <a:p>
            <a:pPr marL="0" indent="0">
              <a:lnSpc>
                <a:spcPct val="150000"/>
              </a:lnSpc>
              <a:buNone/>
            </a:pPr>
            <a:r>
              <a:rPr lang="zh-CN" altLang="en-US" sz="2200" b="1" dirty="0">
                <a:solidFill>
                  <a:srgbClr val="002060"/>
                </a:solidFill>
                <a:latin typeface="微软雅黑" panose="020B0503020204020204" pitchFamily="34" charset="-122"/>
                <a:ea typeface="微软雅黑" panose="020B0503020204020204" pitchFamily="34" charset="-122"/>
              </a:rPr>
              <a:t>约束</a:t>
            </a:r>
            <a:r>
              <a:rPr lang="en-US" altLang="zh-CN" sz="2200" b="1" dirty="0">
                <a:solidFill>
                  <a:srgbClr val="002060"/>
                </a:solidFill>
                <a:latin typeface="微软雅黑" panose="020B0503020204020204" pitchFamily="34" charset="-122"/>
                <a:ea typeface="微软雅黑" panose="020B0503020204020204" pitchFamily="34" charset="-122"/>
              </a:rPr>
              <a:t>-2</a:t>
            </a:r>
            <a:r>
              <a:rPr lang="zh-CN" altLang="en-US" sz="2200" b="1" dirty="0">
                <a:solidFill>
                  <a:srgbClr val="002060"/>
                </a:solidFill>
                <a:latin typeface="微软雅黑" panose="020B0503020204020204" pitchFamily="34" charset="-122"/>
                <a:ea typeface="微软雅黑" panose="020B0503020204020204" pitchFamily="34" charset="-122"/>
              </a:rPr>
              <a:t>：</a:t>
            </a:r>
            <a:r>
              <a:rPr lang="zh-CN" altLang="en-US" sz="2200" b="1" dirty="0">
                <a:latin typeface="+mn-ea"/>
              </a:rPr>
              <a:t>你必须有骑手才能接单，招聘一位骑手需投资</a:t>
            </a:r>
            <a:r>
              <a:rPr lang="en-US" altLang="zh-CN" sz="2200" b="1" dirty="0">
                <a:latin typeface="+mn-ea"/>
              </a:rPr>
              <a:t>300$; </a:t>
            </a:r>
            <a:r>
              <a:rPr lang="zh-CN" altLang="en-US" sz="2200" b="1" dirty="0">
                <a:latin typeface="+mn-ea"/>
              </a:rPr>
              <a:t>只要你有钱，骑手数量不限；在系统运营的整个期间，你都可以随时招聘骑手，但必须有足够的钱，不能拖欠；</a:t>
            </a:r>
            <a:endParaRPr lang="zh-CN" altLang="en-US" sz="2200" b="1" dirty="0">
              <a:latin typeface="+mn-ea"/>
            </a:endParaRPr>
          </a:p>
          <a:p>
            <a:pPr marL="0" indent="0">
              <a:lnSpc>
                <a:spcPct val="150000"/>
              </a:lnSpc>
              <a:buNone/>
            </a:pPr>
            <a:r>
              <a:rPr lang="zh-CN" altLang="en-US" sz="2200" b="1" dirty="0">
                <a:solidFill>
                  <a:srgbClr val="002060"/>
                </a:solidFill>
                <a:latin typeface="微软雅黑" panose="020B0503020204020204" pitchFamily="34" charset="-122"/>
                <a:ea typeface="微软雅黑" panose="020B0503020204020204" pitchFamily="34" charset="-122"/>
              </a:rPr>
              <a:t>约束</a:t>
            </a:r>
            <a:r>
              <a:rPr lang="en-US" altLang="zh-CN" sz="2200" b="1" dirty="0">
                <a:solidFill>
                  <a:srgbClr val="002060"/>
                </a:solidFill>
                <a:latin typeface="微软雅黑" panose="020B0503020204020204" pitchFamily="34" charset="-122"/>
                <a:ea typeface="微软雅黑" panose="020B0503020204020204" pitchFamily="34" charset="-122"/>
              </a:rPr>
              <a:t>-3</a:t>
            </a:r>
            <a:r>
              <a:rPr lang="zh-CN" altLang="en-US" sz="2200" b="1" dirty="0">
                <a:solidFill>
                  <a:srgbClr val="002060"/>
                </a:solidFill>
                <a:latin typeface="微软雅黑" panose="020B0503020204020204" pitchFamily="34" charset="-122"/>
                <a:ea typeface="微软雅黑" panose="020B0503020204020204" pitchFamily="34" charset="-122"/>
              </a:rPr>
              <a:t>：</a:t>
            </a:r>
            <a:r>
              <a:rPr lang="zh-CN" altLang="en-US" sz="2200" b="1" dirty="0">
                <a:latin typeface="+mn-ea"/>
              </a:rPr>
              <a:t>你负责的外卖派送区域内，发起的任何订单都必须接收；如果订单发起后，</a:t>
            </a:r>
            <a:r>
              <a:rPr lang="en-US" altLang="zh-CN" sz="2200" b="1" dirty="0">
                <a:latin typeface="+mn-ea"/>
              </a:rPr>
              <a:t>3</a:t>
            </a:r>
            <a:r>
              <a:rPr lang="zh-CN" altLang="en-US" sz="2200" b="1" dirty="0">
                <a:latin typeface="+mn-ea"/>
              </a:rPr>
              <a:t>个时间单位内没有派单给现有骑手，则视为拒单，你将被吊销营业执照，运营终止。</a:t>
            </a:r>
            <a:endParaRPr lang="zh-CN" altLang="en-US" sz="2200" b="1" dirty="0">
              <a:latin typeface="+mn-ea"/>
            </a:endParaRP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z="2800" b="1" dirty="0" smtClean="0">
                <a:latin typeface="微软雅黑" panose="020B0503020204020204" pitchFamily="34" charset="-122"/>
                <a:ea typeface="微软雅黑" panose="020B0503020204020204" pitchFamily="34" charset="-122"/>
              </a:rPr>
              <a:t>课题验</a:t>
            </a:r>
            <a:r>
              <a:rPr lang="zh-CN" altLang="en-US" sz="2800" b="1" dirty="0">
                <a:latin typeface="微软雅黑" panose="020B0503020204020204" pitchFamily="34" charset="-122"/>
                <a:ea typeface="微软雅黑" panose="020B0503020204020204" pitchFamily="34" charset="-122"/>
              </a:rPr>
              <a:t>收说明</a:t>
            </a:r>
            <a:endParaRPr lang="zh-CN" altLang="en-US" sz="2800" b="1" dirty="0">
              <a:latin typeface="微软雅黑" panose="020B0503020204020204" pitchFamily="34" charset="-122"/>
              <a:ea typeface="微软雅黑" panose="020B0503020204020204" pitchFamily="34" charset="-122"/>
            </a:endParaRPr>
          </a:p>
        </p:txBody>
      </p:sp>
      <p:sp>
        <p:nvSpPr>
          <p:cNvPr id="18435" name="Rectangle 3"/>
          <p:cNvSpPr>
            <a:spLocks noGrp="1" noChangeArrowheads="1"/>
          </p:cNvSpPr>
          <p:nvPr>
            <p:ph type="body" idx="1"/>
          </p:nvPr>
        </p:nvSpPr>
        <p:spPr>
          <a:xfrm>
            <a:off x="684213" y="1341438"/>
            <a:ext cx="7772400" cy="5205412"/>
          </a:xfrm>
        </p:spPr>
        <p:txBody>
          <a:bodyPr/>
          <a:lstStyle/>
          <a:p>
            <a:pPr>
              <a:spcBef>
                <a:spcPct val="50000"/>
              </a:spcBef>
              <a:buFontTx/>
              <a:buNone/>
            </a:pPr>
            <a:r>
              <a:rPr lang="zh-CN" altLang="en-US" b="1" dirty="0"/>
              <a:t>验收时间：13周、</a:t>
            </a:r>
            <a:r>
              <a:rPr lang="en-US" altLang="zh-CN" b="1" dirty="0"/>
              <a:t>16</a:t>
            </a:r>
            <a:r>
              <a:rPr lang="zh-CN" altLang="en-US" b="1" dirty="0"/>
              <a:t>周周末机房验收。</a:t>
            </a:r>
            <a:endParaRPr lang="zh-CN" altLang="en-US" b="1" dirty="0"/>
          </a:p>
          <a:p>
            <a:pPr>
              <a:buFontTx/>
              <a:buNone/>
            </a:pPr>
            <a:r>
              <a:rPr lang="zh-CN" altLang="en-US" b="1" dirty="0"/>
              <a:t>验收方式：</a:t>
            </a:r>
            <a:endParaRPr lang="zh-CN" altLang="en-US" b="1" dirty="0"/>
          </a:p>
          <a:p>
            <a:pPr>
              <a:buFontTx/>
              <a:buNone/>
            </a:pPr>
            <a:r>
              <a:rPr lang="zh-CN" altLang="en-US" b="1" dirty="0"/>
              <a:t>	以小组为单位验收，要求</a:t>
            </a:r>
            <a:r>
              <a:rPr lang="zh-CN" altLang="en-US" b="1" u="sng" dirty="0">
                <a:solidFill>
                  <a:srgbClr val="FF3300"/>
                </a:solidFill>
              </a:rPr>
              <a:t>全体参加</a:t>
            </a:r>
            <a:r>
              <a:rPr lang="zh-CN" altLang="en-US" b="1" dirty="0"/>
              <a:t>！</a:t>
            </a:r>
            <a:endParaRPr lang="zh-CN" altLang="en-US" b="1" dirty="0"/>
          </a:p>
          <a:p>
            <a:pPr>
              <a:buFontTx/>
              <a:buNone/>
            </a:pPr>
            <a:r>
              <a:rPr lang="zh-CN" altLang="en-US" b="1" dirty="0"/>
              <a:t>	1. 向</a:t>
            </a:r>
            <a:r>
              <a:rPr lang="zh-CN" altLang="en-US" b="1" dirty="0">
                <a:sym typeface="+mn-ea"/>
              </a:rPr>
              <a:t>验收人员</a:t>
            </a:r>
            <a:r>
              <a:rPr lang="zh-CN" altLang="en-US" b="1" dirty="0"/>
              <a:t>演示小组程序功能。</a:t>
            </a:r>
            <a:endParaRPr lang="zh-CN" altLang="en-US" b="1" dirty="0"/>
          </a:p>
          <a:p>
            <a:pPr>
              <a:buFontTx/>
              <a:buNone/>
            </a:pPr>
            <a:r>
              <a:rPr lang="zh-CN" altLang="en-US" b="1" dirty="0"/>
              <a:t>	2. 每个组员依次说明自己负责的工作，打开源码解释思路，并回答问题。</a:t>
            </a:r>
            <a:endParaRPr lang="zh-CN" altLang="en-US" b="1" dirty="0"/>
          </a:p>
          <a:p>
            <a:pPr>
              <a:buFontTx/>
              <a:buNone/>
            </a:pPr>
            <a:r>
              <a:rPr lang="zh-CN" altLang="en-US" b="1" dirty="0"/>
              <a:t>    3. 验收人员评估小组程序分，和每人工作量。</a:t>
            </a:r>
            <a:endParaRPr lang="en-US" altLang="zh-CN" b="1" dirty="0"/>
          </a:p>
          <a:p>
            <a:pPr>
              <a:buFontTx/>
              <a:buNone/>
            </a:pPr>
            <a:r>
              <a:rPr lang="en-US" altLang="zh-CN" b="1" dirty="0"/>
              <a:t>    </a:t>
            </a:r>
            <a:endParaRPr lang="zh-CN" altLang="en-US" b="1" dirty="0"/>
          </a:p>
          <a:p>
            <a:pPr>
              <a:buFontTx/>
              <a:buNone/>
            </a:pPr>
            <a:r>
              <a:rPr lang="zh-CN" altLang="en-US" b="1" dirty="0"/>
              <a:t> </a:t>
            </a:r>
            <a:endParaRPr lang="zh-CN" altLang="en-US" b="1" dirty="0"/>
          </a:p>
        </p:txBody>
      </p:sp>
      <p:sp>
        <p:nvSpPr>
          <p:cNvPr id="5" name="矩形 4"/>
          <p:cNvSpPr/>
          <p:nvPr/>
        </p:nvSpPr>
        <p:spPr>
          <a:xfrm>
            <a:off x="755576" y="4869160"/>
            <a:ext cx="7776864" cy="1631216"/>
          </a:xfrm>
          <a:prstGeom prst="rect">
            <a:avLst/>
          </a:prstGeom>
          <a:solidFill>
            <a:schemeClr val="accent3">
              <a:lumMod val="75000"/>
            </a:schemeClr>
          </a:solidFill>
        </p:spPr>
        <p:txBody>
          <a:bodyPr wrap="square">
            <a:spAutoFit/>
          </a:bodyPr>
          <a:lstStyle/>
          <a:p>
            <a:pPr lvl="0"/>
            <a:r>
              <a:rPr lang="zh-CN" altLang="zh-CN" sz="2000" dirty="0" smtClean="0"/>
              <a:t>若个人工作量达到小组平均，即不加不减。例：</a:t>
            </a:r>
            <a:r>
              <a:rPr lang="en-US" altLang="zh-CN" sz="2000" dirty="0" smtClean="0"/>
              <a:t>3</a:t>
            </a:r>
            <a:r>
              <a:rPr lang="zh-CN" altLang="zh-CN" sz="2000" dirty="0" smtClean="0"/>
              <a:t>人组，工作量</a:t>
            </a:r>
            <a:r>
              <a:rPr lang="en-US" altLang="zh-CN" sz="2000" dirty="0" smtClean="0"/>
              <a:t>33%</a:t>
            </a:r>
            <a:r>
              <a:rPr lang="zh-CN" altLang="zh-CN" sz="2000" dirty="0" smtClean="0"/>
              <a:t>就是平均；</a:t>
            </a:r>
            <a:r>
              <a:rPr lang="en-US" altLang="zh-CN" sz="2000" dirty="0" smtClean="0"/>
              <a:t>2</a:t>
            </a:r>
            <a:r>
              <a:rPr lang="zh-CN" altLang="zh-CN" sz="2000" dirty="0" smtClean="0"/>
              <a:t>人组，工作量</a:t>
            </a:r>
            <a:r>
              <a:rPr lang="en-US" altLang="zh-CN" sz="2000" dirty="0" smtClean="0"/>
              <a:t>50%</a:t>
            </a:r>
            <a:r>
              <a:rPr lang="zh-CN" altLang="zh-CN" sz="2000" dirty="0" smtClean="0"/>
              <a:t>就是平均。</a:t>
            </a:r>
            <a:endParaRPr lang="zh-CN" altLang="zh-CN" sz="2000" dirty="0" smtClean="0"/>
          </a:p>
          <a:p>
            <a:pPr lvl="0"/>
            <a:r>
              <a:rPr lang="zh-CN" altLang="zh-CN" sz="2000" dirty="0" smtClean="0"/>
              <a:t>若个人工作量</a:t>
            </a:r>
            <a:r>
              <a:rPr lang="en-US" altLang="zh-CN" sz="2000" dirty="0" smtClean="0"/>
              <a:t>≤15%</a:t>
            </a:r>
            <a:r>
              <a:rPr lang="zh-CN" altLang="zh-CN" sz="2000" dirty="0" smtClean="0"/>
              <a:t>，直接不及格。</a:t>
            </a:r>
            <a:endParaRPr lang="zh-CN" altLang="zh-CN" sz="2000" dirty="0" smtClean="0"/>
          </a:p>
          <a:p>
            <a:pPr lvl="0"/>
            <a:r>
              <a:rPr lang="zh-CN" altLang="zh-CN" sz="2000" dirty="0" smtClean="0"/>
              <a:t>若个人工作量超过小组平均的一半，加小组分的</a:t>
            </a:r>
            <a:r>
              <a:rPr lang="en-US" altLang="zh-CN" sz="2000" dirty="0" smtClean="0"/>
              <a:t>8%</a:t>
            </a:r>
            <a:r>
              <a:rPr lang="zh-CN" altLang="zh-CN" sz="2000" dirty="0" smtClean="0"/>
              <a:t>，但</a:t>
            </a:r>
            <a:r>
              <a:rPr lang="en-US" altLang="zh-CN" sz="2000" dirty="0" smtClean="0"/>
              <a:t>100</a:t>
            </a:r>
            <a:r>
              <a:rPr lang="zh-CN" altLang="zh-CN" sz="2000" dirty="0" smtClean="0"/>
              <a:t>是上限。</a:t>
            </a:r>
            <a:endParaRPr lang="zh-CN" altLang="zh-CN" sz="2000" dirty="0" smtClean="0"/>
          </a:p>
          <a:p>
            <a:pPr lvl="0"/>
            <a:r>
              <a:rPr lang="zh-CN" altLang="zh-CN" sz="2000" dirty="0" smtClean="0"/>
              <a:t>若个人工作量少于小组平均的一半 且</a:t>
            </a:r>
            <a:r>
              <a:rPr lang="en-US" altLang="zh-CN" sz="2000" dirty="0" smtClean="0"/>
              <a:t> &gt;15%</a:t>
            </a:r>
            <a:r>
              <a:rPr lang="zh-CN" altLang="zh-CN" sz="2000" dirty="0" smtClean="0"/>
              <a:t>，扣小组分的</a:t>
            </a:r>
            <a:r>
              <a:rPr lang="en-US" altLang="zh-CN" sz="2000" dirty="0" smtClean="0"/>
              <a:t>10%</a:t>
            </a:r>
            <a:r>
              <a:rPr lang="zh-CN" altLang="zh-CN" sz="2000" dirty="0" smtClean="0"/>
              <a:t>。</a:t>
            </a:r>
            <a:endParaRPr lang="zh-CN" altLang="zh-CN" sz="200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z="2800" b="1" dirty="0" smtClean="0">
                <a:latin typeface="微软雅黑" panose="020B0503020204020204" pitchFamily="34" charset="-122"/>
                <a:ea typeface="微软雅黑" panose="020B0503020204020204" pitchFamily="34" charset="-122"/>
              </a:rPr>
              <a:t>课题验</a:t>
            </a:r>
            <a:r>
              <a:rPr lang="zh-CN" altLang="en-US" sz="2800" b="1" dirty="0">
                <a:latin typeface="微软雅黑" panose="020B0503020204020204" pitchFamily="34" charset="-122"/>
                <a:ea typeface="微软雅黑" panose="020B0503020204020204" pitchFamily="34" charset="-122"/>
              </a:rPr>
              <a:t>收说明</a:t>
            </a:r>
            <a:endParaRPr lang="zh-CN" altLang="en-US" sz="2800" b="1" dirty="0">
              <a:latin typeface="微软雅黑" panose="020B0503020204020204" pitchFamily="34" charset="-122"/>
              <a:ea typeface="微软雅黑" panose="020B0503020204020204" pitchFamily="34" charset="-122"/>
            </a:endParaRPr>
          </a:p>
        </p:txBody>
      </p:sp>
      <p:sp>
        <p:nvSpPr>
          <p:cNvPr id="5" name="矩形 4"/>
          <p:cNvSpPr/>
          <p:nvPr/>
        </p:nvSpPr>
        <p:spPr>
          <a:xfrm>
            <a:off x="395536" y="1556792"/>
            <a:ext cx="8352928" cy="2308324"/>
          </a:xfrm>
          <a:prstGeom prst="rect">
            <a:avLst/>
          </a:prstGeom>
        </p:spPr>
        <p:txBody>
          <a:bodyPr wrap="square">
            <a:spAutoFit/>
          </a:bodyPr>
          <a:lstStyle/>
          <a:p>
            <a:pPr lvl="0"/>
            <a:r>
              <a:rPr lang="en-US" altLang="zh-CN" sz="2400" dirty="0" smtClean="0"/>
              <a:t>1</a:t>
            </a:r>
            <a:r>
              <a:rPr lang="zh-CN" altLang="en-US" sz="2400" dirty="0" smtClean="0"/>
              <a:t>、</a:t>
            </a:r>
            <a:r>
              <a:rPr lang="zh-CN" altLang="zh-CN" sz="2400" dirty="0" smtClean="0"/>
              <a:t>以小组为单位完成上述任务要求，按时提交概要设计文档，按时参加验收并提交可运行的程序。</a:t>
            </a:r>
            <a:endParaRPr lang="en-US" altLang="zh-CN" sz="2400" dirty="0" smtClean="0"/>
          </a:p>
          <a:p>
            <a:pPr lvl="1"/>
            <a:r>
              <a:rPr lang="zh-CN" altLang="zh-CN" sz="2400" dirty="0" smtClean="0"/>
              <a:t>最终成绩</a:t>
            </a:r>
            <a:r>
              <a:rPr lang="zh-CN" altLang="en-US" sz="2400" dirty="0" smtClean="0"/>
              <a:t>：</a:t>
            </a:r>
            <a:r>
              <a:rPr lang="zh-CN" altLang="zh-CN" sz="2400" dirty="0" smtClean="0"/>
              <a:t>设计</a:t>
            </a:r>
            <a:r>
              <a:rPr lang="en-US" altLang="zh-CN" sz="2400" dirty="0" smtClean="0"/>
              <a:t>+</a:t>
            </a:r>
            <a:r>
              <a:rPr lang="zh-CN" altLang="zh-CN" sz="2400" dirty="0" smtClean="0"/>
              <a:t>程序实现</a:t>
            </a:r>
            <a:r>
              <a:rPr lang="en-US" altLang="zh-CN" sz="2400" dirty="0" smtClean="0"/>
              <a:t> </a:t>
            </a:r>
            <a:r>
              <a:rPr lang="zh-CN" altLang="zh-CN" sz="2400" dirty="0" smtClean="0"/>
              <a:t>两部分组成，比例待定。</a:t>
            </a:r>
            <a:endParaRPr lang="zh-CN" altLang="zh-CN" sz="2400" dirty="0" smtClean="0"/>
          </a:p>
          <a:p>
            <a:pPr lvl="0"/>
            <a:endParaRPr lang="en-US" altLang="zh-CN" sz="2400" dirty="0" smtClean="0"/>
          </a:p>
          <a:p>
            <a:pPr lvl="0"/>
            <a:r>
              <a:rPr lang="en-US" altLang="zh-CN" sz="2400" dirty="0" smtClean="0"/>
              <a:t>2</a:t>
            </a:r>
            <a:r>
              <a:rPr lang="zh-CN" altLang="en-US" sz="2400" dirty="0" smtClean="0"/>
              <a:t>、</a:t>
            </a:r>
            <a:r>
              <a:rPr lang="zh-CN" altLang="zh-CN" sz="2400" dirty="0" smtClean="0"/>
              <a:t>程序实现分数包括三部分：</a:t>
            </a:r>
            <a:endParaRPr lang="en-US" altLang="zh-CN" sz="2400" dirty="0" smtClean="0"/>
          </a:p>
          <a:p>
            <a:pPr lvl="1"/>
            <a:r>
              <a:rPr lang="zh-CN" altLang="zh-CN" sz="2400" dirty="0" smtClean="0"/>
              <a:t>功能分</a:t>
            </a:r>
            <a:r>
              <a:rPr lang="en-US" altLang="zh-CN" sz="2400" dirty="0" smtClean="0"/>
              <a:t>60%</a:t>
            </a:r>
            <a:r>
              <a:rPr lang="zh-CN" altLang="zh-CN" sz="2400" dirty="0" smtClean="0"/>
              <a:t>，策略分</a:t>
            </a:r>
            <a:r>
              <a:rPr lang="en-US" altLang="zh-CN" sz="2400" dirty="0" smtClean="0"/>
              <a:t>20%</a:t>
            </a:r>
            <a:r>
              <a:rPr lang="zh-CN" altLang="zh-CN" sz="2400" dirty="0" smtClean="0"/>
              <a:t>，界面交互友好分</a:t>
            </a:r>
            <a:r>
              <a:rPr lang="en-US" altLang="zh-CN" sz="2400" dirty="0" smtClean="0"/>
              <a:t>20%</a:t>
            </a:r>
            <a:r>
              <a:rPr lang="zh-CN" altLang="zh-CN" sz="2400" dirty="0" smtClean="0"/>
              <a:t>。</a:t>
            </a:r>
            <a:endParaRPr lang="zh-CN" altLang="zh-CN" sz="2400" dirty="0"/>
          </a:p>
        </p:txBody>
      </p:sp>
      <p:sp>
        <p:nvSpPr>
          <p:cNvPr id="7" name="矩形 6"/>
          <p:cNvSpPr/>
          <p:nvPr/>
        </p:nvSpPr>
        <p:spPr>
          <a:xfrm>
            <a:off x="467544" y="4077072"/>
            <a:ext cx="8064896" cy="2123658"/>
          </a:xfrm>
          <a:prstGeom prst="rect">
            <a:avLst/>
          </a:prstGeom>
        </p:spPr>
        <p:txBody>
          <a:bodyPr wrap="square">
            <a:spAutoFit/>
          </a:bodyPr>
          <a:lstStyle/>
          <a:p>
            <a:r>
              <a:rPr lang="zh-CN" altLang="zh-CN" sz="2200" dirty="0" smtClean="0"/>
              <a:t>其中</a:t>
            </a:r>
            <a:r>
              <a:rPr lang="zh-CN" altLang="en-US" sz="2200" dirty="0" smtClean="0"/>
              <a:t>：</a:t>
            </a:r>
            <a:endParaRPr lang="en-US" altLang="zh-CN" sz="2200" dirty="0" smtClean="0"/>
          </a:p>
          <a:p>
            <a:r>
              <a:rPr lang="zh-CN" altLang="en-US" sz="2200" dirty="0" smtClean="0"/>
              <a:t>功能：</a:t>
            </a:r>
            <a:r>
              <a:rPr lang="zh-CN" altLang="zh-CN" sz="2200" dirty="0" smtClean="0"/>
              <a:t>遵守的规则和实现的派单功能都正确完成，可得</a:t>
            </a:r>
            <a:r>
              <a:rPr lang="en-US" altLang="zh-CN" sz="2200" dirty="0" smtClean="0"/>
              <a:t>60</a:t>
            </a:r>
            <a:r>
              <a:rPr lang="zh-CN" altLang="zh-CN" sz="2200" dirty="0" smtClean="0"/>
              <a:t>分，否则酌情扣分；</a:t>
            </a:r>
            <a:endParaRPr lang="zh-CN" altLang="zh-CN" sz="2200" dirty="0" smtClean="0"/>
          </a:p>
          <a:p>
            <a:r>
              <a:rPr lang="zh-CN" altLang="en-US" sz="2200" dirty="0" smtClean="0"/>
              <a:t>策略：</a:t>
            </a:r>
            <a:r>
              <a:rPr lang="zh-CN" altLang="zh-CN" sz="2200" dirty="0" smtClean="0"/>
              <a:t>各组自己设计派单策略，</a:t>
            </a:r>
            <a:r>
              <a:rPr lang="zh-CN" altLang="en-US" sz="2200" dirty="0" smtClean="0"/>
              <a:t>按照</a:t>
            </a:r>
            <a:r>
              <a:rPr lang="zh-CN" altLang="zh-CN" sz="2200" dirty="0" smtClean="0"/>
              <a:t>策略好坏</a:t>
            </a:r>
            <a:r>
              <a:rPr lang="zh-CN" altLang="en-US" sz="2200" dirty="0" smtClean="0"/>
              <a:t>进行评价（排行榜）</a:t>
            </a:r>
            <a:endParaRPr lang="zh-CN" altLang="zh-CN" sz="2200" dirty="0" smtClean="0"/>
          </a:p>
          <a:p>
            <a:r>
              <a:rPr lang="zh-CN" altLang="zh-CN" sz="2200" dirty="0" smtClean="0"/>
              <a:t>界面交互友好</a:t>
            </a:r>
            <a:r>
              <a:rPr lang="zh-CN" altLang="en-US" sz="2200" dirty="0" smtClean="0"/>
              <a:t>：</a:t>
            </a:r>
            <a:r>
              <a:rPr lang="zh-CN" altLang="zh-CN" sz="2200" dirty="0" smtClean="0"/>
              <a:t>主要看操作友好度、界面美观度和信息完整度，友好的外观是需要好的用户交互设计</a:t>
            </a:r>
            <a:endParaRPr lang="zh-CN" altLang="zh-CN" sz="2200"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B765CBA-FC95-4C27-847C-E989A1E977BE}" type="slidenum">
              <a:rPr lang="en-US" altLang="zh-CN"/>
            </a:fld>
            <a:endParaRPr lang="en-US" altLang="zh-CN"/>
          </a:p>
        </p:txBody>
      </p:sp>
      <p:sp>
        <p:nvSpPr>
          <p:cNvPr id="67589" name="Rectangle 5"/>
          <p:cNvSpPr>
            <a:spLocks noGrp="1" noChangeArrowheads="1"/>
          </p:cNvSpPr>
          <p:nvPr>
            <p:ph type="title"/>
          </p:nvPr>
        </p:nvSpPr>
        <p:spPr>
          <a:noFill/>
        </p:spPr>
        <p:txBody>
          <a:bodyPr/>
          <a:lstStyle/>
          <a:p>
            <a:r>
              <a:rPr lang="zh-CN" altLang="en-US" b="1"/>
              <a:t>提纲</a:t>
            </a:r>
            <a:endParaRPr lang="zh-CN" altLang="en-US" b="1"/>
          </a:p>
        </p:txBody>
      </p:sp>
      <p:sp>
        <p:nvSpPr>
          <p:cNvPr id="67590" name="Rectangle 6"/>
          <p:cNvSpPr>
            <a:spLocks noGrp="1" noChangeArrowheads="1"/>
          </p:cNvSpPr>
          <p:nvPr>
            <p:ph type="body" idx="1"/>
          </p:nvPr>
        </p:nvSpPr>
        <p:spPr>
          <a:noFill/>
        </p:spPr>
        <p:txBody>
          <a:bodyPr/>
          <a:lstStyle/>
          <a:p>
            <a:pPr marL="533400" indent="-533400">
              <a:buFontTx/>
              <a:buAutoNum type="arabicPeriod"/>
            </a:pPr>
            <a:r>
              <a:rPr lang="zh-CN" altLang="en-US" b="1" dirty="0"/>
              <a:t>实验任务说明</a:t>
            </a:r>
            <a:endParaRPr lang="zh-CN" altLang="en-US" b="1" dirty="0"/>
          </a:p>
          <a:p>
            <a:pPr marL="533400" indent="-533400">
              <a:buFontTx/>
              <a:buAutoNum type="arabicPeriod"/>
            </a:pPr>
            <a:r>
              <a:rPr lang="zh-CN" altLang="en-US" b="1" dirty="0"/>
              <a:t>软件工程概述</a:t>
            </a:r>
            <a:endParaRPr lang="zh-CN" altLang="en-US" b="1" dirty="0"/>
          </a:p>
          <a:p>
            <a:pPr marL="533400" indent="-533400">
              <a:buFontTx/>
              <a:buAutoNum type="arabicPeriod"/>
            </a:pPr>
            <a:r>
              <a:rPr lang="zh-CN" altLang="en-US" b="1" dirty="0"/>
              <a:t>小组成员及职责</a:t>
            </a:r>
            <a:endParaRPr lang="zh-CN" altLang="en-US" b="1" dirty="0"/>
          </a:p>
          <a:p>
            <a:pPr marL="533400" indent="-533400">
              <a:buFontTx/>
              <a:buAutoNum type="arabicPeriod"/>
            </a:pPr>
            <a:r>
              <a:rPr lang="zh-CN" altLang="en-US" b="1" dirty="0"/>
              <a:t>课程设计进度安排及提交内容</a:t>
            </a:r>
            <a:endParaRPr lang="zh-CN" altLang="en-US" b="1" dirty="0"/>
          </a:p>
          <a:p>
            <a:pPr marL="533400" indent="-533400">
              <a:buFontTx/>
              <a:buAutoNum type="arabicPeriod"/>
            </a:pPr>
            <a:r>
              <a:rPr lang="zh-CN" altLang="en-US" b="1" dirty="0"/>
              <a:t>接下去的工作</a:t>
            </a:r>
            <a:endParaRPr lang="zh-CN" altLang="en-US" b="1" dirty="0"/>
          </a:p>
        </p:txBody>
      </p:sp>
      <p:sp>
        <p:nvSpPr>
          <p:cNvPr id="67591" name="Text Box 7"/>
          <p:cNvSpPr txBox="1">
            <a:spLocks noChangeArrowheads="1"/>
          </p:cNvSpPr>
          <p:nvPr/>
        </p:nvSpPr>
        <p:spPr bwMode="auto">
          <a:xfrm>
            <a:off x="395288" y="3430136"/>
            <a:ext cx="4967907" cy="376237"/>
          </a:xfrm>
          <a:prstGeom prst="rect">
            <a:avLst/>
          </a:prstGeom>
          <a:solidFill>
            <a:srgbClr val="FFFF99">
              <a:alpha val="39999"/>
            </a:srgbClr>
          </a:solidFill>
          <a:ln w="9525" algn="ctr">
            <a:solidFill>
              <a:schemeClr val="tx1"/>
            </a:solidFill>
            <a:miter lim="800000"/>
          </a:ln>
          <a:effectLst/>
        </p:spPr>
        <p:txBody>
          <a:bodyPr wrap="square">
            <a:spAutoFit/>
          </a:bodyPr>
          <a:lstStyle/>
          <a:p>
            <a:pPr marL="342900" indent="-342900">
              <a:spcBef>
                <a:spcPct val="50000"/>
              </a:spcBef>
            </a:pPr>
            <a:endParaRPr lang="zh-CN" altLang="zh-CN" b="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ym typeface="+mn-ea"/>
              </a:rPr>
              <a:t>接下去的工作</a:t>
            </a:r>
            <a:endParaRPr lang="zh-CN" altLang="en-US"/>
          </a:p>
        </p:txBody>
      </p:sp>
      <p:sp>
        <p:nvSpPr>
          <p:cNvPr id="3" name="内容占位符 2"/>
          <p:cNvSpPr>
            <a:spLocks noGrp="1"/>
          </p:cNvSpPr>
          <p:nvPr>
            <p:ph idx="1"/>
          </p:nvPr>
        </p:nvSpPr>
        <p:spPr/>
        <p:txBody>
          <a:bodyPr/>
          <a:lstStyle/>
          <a:p>
            <a:r>
              <a:rPr lang="zh-CN" altLang="en-US" b="1"/>
              <a:t>学习概要设计要包含哪些工作</a:t>
            </a:r>
            <a:endParaRPr lang="zh-CN" altLang="en-US" b="1"/>
          </a:p>
          <a:p>
            <a:r>
              <a:rPr lang="zh-CN" altLang="en-US" b="1"/>
              <a:t>学习如何对程序的功能进行分解</a:t>
            </a:r>
            <a:r>
              <a:rPr lang="en-US" altLang="zh-CN" b="1">
                <a:sym typeface="+mn-ea"/>
              </a:rPr>
              <a:t>----</a:t>
            </a:r>
            <a:r>
              <a:rPr lang="zh-CN" altLang="en-US" b="1">
                <a:sym typeface="+mn-ea"/>
              </a:rPr>
              <a:t>模块化</a:t>
            </a:r>
            <a:endParaRPr lang="zh-CN" altLang="en-US" b="1"/>
          </a:p>
          <a:p>
            <a:r>
              <a:rPr lang="zh-CN" altLang="en-US" b="1"/>
              <a:t>学习如何实现算法的并发执行</a:t>
            </a:r>
            <a:r>
              <a:rPr lang="en-US" altLang="zh-CN" b="1"/>
              <a:t>---</a:t>
            </a:r>
            <a:r>
              <a:rPr lang="zh-CN" altLang="en-US" b="1"/>
              <a:t>线程</a:t>
            </a:r>
            <a:endParaRPr lang="zh-CN" altLang="en-US" b="1"/>
          </a:p>
          <a:p>
            <a:r>
              <a:rPr lang="zh-CN" altLang="en-US" b="1"/>
              <a:t>简单学习软件单元测试和集成测试方法</a:t>
            </a:r>
            <a:endParaRPr lang="zh-CN" altLang="en-US" b="1"/>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txBox="1">
            <a:spLocks noGrp="1"/>
          </p:cNvSpPr>
          <p:nvPr/>
        </p:nvSpPr>
        <p:spPr>
          <a:xfrm>
            <a:off x="6934200" y="6324600"/>
            <a:ext cx="1905000" cy="457200"/>
          </a:xfrm>
          <a:prstGeom prst="rect">
            <a:avLst/>
          </a:prstGeom>
          <a:noFill/>
          <a:ln w="9525">
            <a:noFill/>
          </a:ln>
        </p:spPr>
        <p:txBody>
          <a:bodyPr/>
          <a:lstStyle/>
          <a:p>
            <a:pPr algn="r">
              <a:spcBef>
                <a:spcPct val="50000"/>
              </a:spcBef>
            </a:pPr>
            <a:fld id="{9A0DB2DC-4C9A-4742-B13C-FB6460FD3503}" type="slidenum">
              <a:rPr lang="zh-CN" altLang="en-US" sz="1400" dirty="0">
                <a:latin typeface="Times New Roman" panose="02020603050405020304" pitchFamily="18" charset="0"/>
              </a:rPr>
            </a:fld>
            <a:endParaRPr lang="zh-CN" altLang="en-US" sz="1400" dirty="0">
              <a:latin typeface="Times New Roman" panose="02020603050405020304" pitchFamily="18" charset="0"/>
            </a:endParaRPr>
          </a:p>
        </p:txBody>
      </p:sp>
      <p:graphicFrame>
        <p:nvGraphicFramePr>
          <p:cNvPr id="55299" name="Object 2"/>
          <p:cNvGraphicFramePr>
            <a:graphicFrameLocks noGrp="1" noChangeAspect="1"/>
          </p:cNvGraphicFramePr>
          <p:nvPr>
            <p:ph idx="1"/>
          </p:nvPr>
        </p:nvGraphicFramePr>
        <p:xfrm>
          <a:off x="2916238" y="2638425"/>
          <a:ext cx="2376487" cy="2212975"/>
        </p:xfrm>
        <a:graphic>
          <a:graphicData uri="http://schemas.openxmlformats.org/presentationml/2006/ole">
            <mc:AlternateContent xmlns:mc="http://schemas.openxmlformats.org/markup-compatibility/2006">
              <mc:Choice xmlns:v="urn:schemas-microsoft-com:vml" Requires="v">
                <p:oleObj spid="_x0000_s10255" name="" r:id="rId1" imgW="1132205" imgH="1054100" progId="">
                  <p:embed/>
                </p:oleObj>
              </mc:Choice>
              <mc:Fallback>
                <p:oleObj name="" r:id="rId1" imgW="1132205" imgH="1054100" progId="">
                  <p:embed/>
                  <p:pic>
                    <p:nvPicPr>
                      <p:cNvPr id="0" name="Picture 1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2638425"/>
                        <a:ext cx="2376487"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467544" y="1319213"/>
            <a:ext cx="828092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二、运营规则及约束（</a:t>
            </a:r>
            <a:r>
              <a:rPr lang="en-US" altLang="zh-CN" sz="2400" b="1" dirty="0">
                <a:solidFill>
                  <a:srgbClr val="FF0000"/>
                </a:solidFill>
                <a:latin typeface="微软雅黑" panose="020B0503020204020204" pitchFamily="34" charset="-122"/>
                <a:ea typeface="微软雅黑" panose="020B0503020204020204" pitchFamily="34" charset="-122"/>
              </a:rPr>
              <a:t>1—10</a:t>
            </a:r>
            <a:r>
              <a:rPr lang="zh-CN" altLang="en-US" sz="2400" b="1" dirty="0">
                <a:solidFill>
                  <a:srgbClr val="FF0000"/>
                </a:solidFill>
                <a:latin typeface="微软雅黑" panose="020B0503020204020204" pitchFamily="34" charset="-122"/>
                <a:ea typeface="微软雅黑" panose="020B0503020204020204" pitchFamily="34" charset="-122"/>
              </a:rPr>
              <a:t>条）</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-4</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派单的方式只能是将其按顺序派给指定骑手。派单的操作可以是人工派单，也可以是程序按调度策略自动派单。人工派单的操作比较复杂，需要用鼠标逐个选中现有未处理订单，将其分配给某个骑手。</a:t>
            </a:r>
            <a:endParaRPr lang="zh-CN" altLang="en-US" sz="2000" b="1" dirty="0">
              <a:latin typeface="+mn-ea"/>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-5</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所有骑手的初始位置必须是同一位置；但起始位置需要在你的程序中自行设定。骑手初始位置的设定可以在程序中写死，也可以在系统启动时修改设置。注意：如果骑手初始在左上角，那么立刻接到一个</a:t>
            </a:r>
            <a:r>
              <a:rPr lang="en-US" altLang="zh-CN" sz="2000" b="1" dirty="0">
                <a:latin typeface="+mn-ea"/>
              </a:rPr>
              <a:t>(</a:t>
            </a:r>
            <a:r>
              <a:rPr lang="zh-CN" altLang="en-US" sz="2000" b="1" dirty="0">
                <a:latin typeface="+mn-ea"/>
              </a:rPr>
              <a:t>右下角</a:t>
            </a:r>
            <a:r>
              <a:rPr lang="en-US" altLang="zh-CN" sz="2000" b="1" dirty="0">
                <a:latin typeface="+mn-ea"/>
              </a:rPr>
              <a:t>&gt;</a:t>
            </a:r>
            <a:r>
              <a:rPr lang="zh-CN" altLang="en-US" sz="2000" b="1" dirty="0">
                <a:latin typeface="+mn-ea"/>
              </a:rPr>
              <a:t>左上角</a:t>
            </a:r>
            <a:r>
              <a:rPr lang="en-US" altLang="zh-CN" sz="2000" b="1" dirty="0">
                <a:latin typeface="+mn-ea"/>
              </a:rPr>
              <a:t>)</a:t>
            </a:r>
            <a:r>
              <a:rPr lang="zh-CN" altLang="en-US" sz="2000" b="1" dirty="0">
                <a:latin typeface="+mn-ea"/>
              </a:rPr>
              <a:t>的订单时，可能超时。</a:t>
            </a:r>
            <a:endParaRPr lang="zh-CN" altLang="en-US" sz="2000" b="1" dirty="0">
              <a:latin typeface="+mn-ea"/>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每个订单从下单时间开始，要求在</a:t>
            </a:r>
            <a:r>
              <a:rPr lang="en-US" altLang="zh-CN" sz="2000" b="1" dirty="0">
                <a:latin typeface="+mn-ea"/>
              </a:rPr>
              <a:t>30</a:t>
            </a:r>
            <a:r>
              <a:rPr lang="zh-CN" altLang="en-US" sz="2000" b="1" dirty="0">
                <a:latin typeface="+mn-ea"/>
              </a:rPr>
              <a:t>个时间单位内完成服务（先后抵达餐馆和食客家），否则算超时。</a:t>
            </a:r>
            <a:endParaRPr lang="zh-CN" altLang="en-US" sz="2000" b="1" dirty="0">
              <a:latin typeface="+mn-ea"/>
            </a:endParaRP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467544" y="1319213"/>
            <a:ext cx="828092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二、运营规则及约束（</a:t>
            </a:r>
            <a:r>
              <a:rPr lang="en-US" altLang="zh-CN" sz="2400" b="1" dirty="0">
                <a:solidFill>
                  <a:srgbClr val="FF0000"/>
                </a:solidFill>
                <a:latin typeface="微软雅黑" panose="020B0503020204020204" pitchFamily="34" charset="-122"/>
                <a:ea typeface="微软雅黑" panose="020B0503020204020204" pitchFamily="34" charset="-122"/>
              </a:rPr>
              <a:t>1—10</a:t>
            </a:r>
            <a:r>
              <a:rPr lang="zh-CN" altLang="en-US" sz="2400" b="1" dirty="0">
                <a:solidFill>
                  <a:srgbClr val="FF0000"/>
                </a:solidFill>
                <a:latin typeface="微软雅黑" panose="020B0503020204020204" pitchFamily="34" charset="-122"/>
                <a:ea typeface="微软雅黑" panose="020B0503020204020204" pitchFamily="34" charset="-122"/>
              </a:rPr>
              <a:t>条）</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-7</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每完成一单且不超时，可收入</a:t>
            </a:r>
            <a:r>
              <a:rPr lang="en-US" altLang="zh-CN" sz="2000" b="1" dirty="0">
                <a:latin typeface="+mn-ea"/>
              </a:rPr>
              <a:t>10$; </a:t>
            </a:r>
            <a:r>
              <a:rPr lang="zh-CN" altLang="en-US" sz="2000" b="1" dirty="0">
                <a:latin typeface="+mn-ea"/>
              </a:rPr>
              <a:t>若超时完成，客户会投诉导致罚款</a:t>
            </a:r>
            <a:r>
              <a:rPr lang="en-US" altLang="zh-CN" sz="2000" b="1" dirty="0">
                <a:latin typeface="+mn-ea"/>
              </a:rPr>
              <a:t>50$;</a:t>
            </a:r>
            <a:endParaRPr lang="en-US" altLang="zh-CN" sz="2000" b="1" dirty="0">
              <a:latin typeface="+mn-ea"/>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-8</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无须考虑骑手负载限制，一位骑手可以带无限外卖；但超时未达要按</a:t>
            </a: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-6</a:t>
            </a:r>
            <a:r>
              <a:rPr lang="zh-CN" altLang="en-US" sz="2000" b="1" dirty="0">
                <a:latin typeface="+mn-ea"/>
              </a:rPr>
              <a:t>条处罚；</a:t>
            </a:r>
            <a:endParaRPr lang="zh-CN" altLang="en-US" sz="2000" b="1" dirty="0">
              <a:latin typeface="+mn-ea"/>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-9</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负债即破产！一旦破产，即刻停止运营，系统盘点每位骑手的接单数、完成数、超时数。</a:t>
            </a:r>
            <a:endParaRPr lang="zh-CN" altLang="en-US" sz="2000" b="1" dirty="0">
              <a:latin typeface="+mn-ea"/>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约束</a:t>
            </a:r>
            <a:r>
              <a:rPr lang="en-US" altLang="zh-CN" sz="2000" b="1" dirty="0">
                <a:solidFill>
                  <a:srgbClr val="002060"/>
                </a:solidFill>
                <a:latin typeface="微软雅黑" panose="020B0503020204020204" pitchFamily="34" charset="-122"/>
                <a:ea typeface="微软雅黑" panose="020B0503020204020204" pitchFamily="34" charset="-122"/>
              </a:rPr>
              <a:t>-10</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系统运营期间，至少每个时间单位更新一次，显示当前钱数、每位骑手的位置、接单数、完成数、超时数。</a:t>
            </a:r>
            <a:endParaRPr lang="zh-CN" altLang="en-US" sz="2000" b="1" dirty="0">
              <a:latin typeface="+mn-ea"/>
            </a:endParaRP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467544" y="1319213"/>
            <a:ext cx="828092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三、派单策略（基础部分）</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buNone/>
            </a:pP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策略</a:t>
            </a:r>
            <a:r>
              <a:rPr lang="en-US" altLang="zh-CN" sz="2000" b="1" dirty="0">
                <a:solidFill>
                  <a:srgbClr val="002060"/>
                </a:solidFill>
                <a:latin typeface="微软雅黑" panose="020B0503020204020204" pitchFamily="34" charset="-122"/>
                <a:ea typeface="微软雅黑" panose="020B0503020204020204" pitchFamily="34" charset="-122"/>
              </a:rPr>
              <a:t>x-1</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首先按下单时间顺序，将新订单放入待处理队列。</a:t>
            </a:r>
            <a:endParaRPr lang="zh-CN" altLang="en-US" sz="2000" b="1" dirty="0">
              <a:latin typeface="+mn-ea"/>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策略</a:t>
            </a:r>
            <a:r>
              <a:rPr lang="en-US" altLang="zh-CN" sz="2000" b="1" dirty="0">
                <a:solidFill>
                  <a:srgbClr val="002060"/>
                </a:solidFill>
                <a:latin typeface="微软雅黑" panose="020B0503020204020204" pitchFamily="34" charset="-122"/>
                <a:ea typeface="微软雅黑" panose="020B0503020204020204" pitchFamily="34" charset="-122"/>
              </a:rPr>
              <a:t>x-2</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根据骑手数量，将区域划分为几个子区域，分给每个骑手，注意预先保留一个跨子区域订单骑手。</a:t>
            </a:r>
            <a:endParaRPr lang="zh-CN" altLang="en-US" sz="2000" b="1" dirty="0">
              <a:latin typeface="+mn-ea"/>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策略</a:t>
            </a:r>
            <a:r>
              <a:rPr lang="en-US" altLang="zh-CN" sz="2000" b="1" dirty="0">
                <a:solidFill>
                  <a:srgbClr val="002060"/>
                </a:solidFill>
                <a:latin typeface="微软雅黑" panose="020B0503020204020204" pitchFamily="34" charset="-122"/>
                <a:ea typeface="微软雅黑" panose="020B0503020204020204" pitchFamily="34" charset="-122"/>
              </a:rPr>
              <a:t>x-3</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派单时，从待处理队列取出队首订单，判断属于哪个子区域，就分给哪个骑手，分派后此单出待处理队列，加入对应骑手的待送达队列；餐馆和食客不在一个区域的订单，分给跨子区域骑手。</a:t>
            </a:r>
            <a:endParaRPr lang="zh-CN" altLang="en-US" sz="2000" b="1" dirty="0">
              <a:latin typeface="+mn-ea"/>
            </a:endParaRP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sym typeface="+mn-ea"/>
              </a:rPr>
              <a:t>课题</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外卖派单模拟系统</a:t>
            </a:r>
            <a:endParaRPr lang="zh-CN" altLang="en-US" dirty="0"/>
          </a:p>
        </p:txBody>
      </p:sp>
      <p:sp>
        <p:nvSpPr>
          <p:cNvPr id="3" name="内容占位符 2"/>
          <p:cNvSpPr>
            <a:spLocks noGrp="1"/>
          </p:cNvSpPr>
          <p:nvPr>
            <p:ph idx="1"/>
          </p:nvPr>
        </p:nvSpPr>
        <p:spPr>
          <a:xfrm>
            <a:off x="467544" y="1319213"/>
            <a:ext cx="8280920" cy="5134123"/>
          </a:xfrm>
        </p:spPr>
        <p:txBody>
          <a:bodyPr/>
          <a:lstStyle/>
          <a:p>
            <a:pPr marL="0" indent="0">
              <a:buNone/>
            </a:pPr>
            <a:r>
              <a:rPr lang="zh-CN" altLang="en-US" sz="2400" b="1" dirty="0">
                <a:solidFill>
                  <a:srgbClr val="FF0000"/>
                </a:solidFill>
                <a:latin typeface="微软雅黑" panose="020B0503020204020204" pitchFamily="34" charset="-122"/>
                <a:ea typeface="微软雅黑" panose="020B0503020204020204" pitchFamily="34" charset="-122"/>
              </a:rPr>
              <a:t>三、派单策略（基础部分）</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策略</a:t>
            </a:r>
            <a:r>
              <a:rPr lang="en-US" altLang="zh-CN" sz="2000" b="1" dirty="0">
                <a:solidFill>
                  <a:srgbClr val="002060"/>
                </a:solidFill>
                <a:latin typeface="微软雅黑" panose="020B0503020204020204" pitchFamily="34" charset="-122"/>
                <a:ea typeface="微软雅黑" panose="020B0503020204020204" pitchFamily="34" charset="-122"/>
              </a:rPr>
              <a:t>x-4</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当跨区域骑手的待派送队列中元素超过预警值时（例如</a:t>
            </a:r>
            <a:r>
              <a:rPr lang="en-US" altLang="zh-CN" sz="2000" b="1" dirty="0">
                <a:latin typeface="+mn-ea"/>
              </a:rPr>
              <a:t>10</a:t>
            </a:r>
            <a:r>
              <a:rPr lang="zh-CN" altLang="en-US" sz="2000" b="1" dirty="0">
                <a:latin typeface="+mn-ea"/>
              </a:rPr>
              <a:t>个），再分出一个骑手作跨区域骑手，剩下骑手重新划分区域，更改仅对后续订单生效，已</a:t>
            </a:r>
            <a:r>
              <a:rPr lang="zh-CN" altLang="en-US" sz="2000" b="1">
                <a:latin typeface="+mn-ea"/>
              </a:rPr>
              <a:t>分配</a:t>
            </a:r>
            <a:r>
              <a:rPr lang="zh-CN" altLang="en-US" sz="2000" b="1" smtClean="0">
                <a:latin typeface="+mn-ea"/>
              </a:rPr>
              <a:t>订单不受</a:t>
            </a:r>
            <a:r>
              <a:rPr lang="zh-CN" altLang="en-US" sz="2000" b="1" dirty="0">
                <a:latin typeface="+mn-ea"/>
              </a:rPr>
              <a:t>影响。注意：预警值是你自己在程序中设定的，根据经验设置。</a:t>
            </a:r>
            <a:endParaRPr lang="zh-CN" altLang="en-US" sz="2000" b="1" dirty="0">
              <a:latin typeface="+mn-ea"/>
            </a:endParaRPr>
          </a:p>
          <a:p>
            <a:pPr marL="0" indent="0">
              <a:lnSpc>
                <a:spcPct val="150000"/>
              </a:lnSpc>
              <a:buNone/>
            </a:pPr>
            <a:r>
              <a:rPr lang="zh-CN" altLang="en-US" sz="2000" b="1" dirty="0">
                <a:solidFill>
                  <a:srgbClr val="002060"/>
                </a:solidFill>
                <a:latin typeface="微软雅黑" panose="020B0503020204020204" pitchFamily="34" charset="-122"/>
                <a:ea typeface="微软雅黑" panose="020B0503020204020204" pitchFamily="34" charset="-122"/>
              </a:rPr>
              <a:t>策略</a:t>
            </a:r>
            <a:r>
              <a:rPr lang="en-US" altLang="zh-CN" sz="2000" b="1" dirty="0">
                <a:solidFill>
                  <a:srgbClr val="002060"/>
                </a:solidFill>
                <a:latin typeface="微软雅黑" panose="020B0503020204020204" pitchFamily="34" charset="-122"/>
                <a:ea typeface="微软雅黑" panose="020B0503020204020204" pitchFamily="34" charset="-122"/>
              </a:rPr>
              <a:t>x-5</a:t>
            </a:r>
            <a:r>
              <a:rPr lang="zh-CN" altLang="en-US" sz="2000" b="1" dirty="0">
                <a:solidFill>
                  <a:srgbClr val="002060"/>
                </a:solidFill>
                <a:latin typeface="微软雅黑" panose="020B0503020204020204" pitchFamily="34" charset="-122"/>
                <a:ea typeface="微软雅黑" panose="020B0503020204020204" pitchFamily="34" charset="-122"/>
              </a:rPr>
              <a:t>：</a:t>
            </a:r>
            <a:r>
              <a:rPr lang="zh-CN" altLang="en-US" sz="2000" b="1" dirty="0">
                <a:latin typeface="+mn-ea"/>
              </a:rPr>
              <a:t>所有单派完后，开始轮流对所有骑手的待派送队列进行优化。优化策略是：取出队首订单，作为当前目标点；计算骑手当前位置和当前目标点的区域范围，然后扫描队列后续订单中的所有可达目标点（见后续解释），筛选出属于此区域内的，设计出合理的行走路线，只要按此路线当前目标点不超时，即可插入到队首目标点之前。</a:t>
            </a:r>
            <a:endParaRPr lang="zh-CN" altLang="en-US" sz="2000" b="1" dirty="0">
              <a:latin typeface="+mn-ea"/>
            </a:endParaRPr>
          </a:p>
          <a:p>
            <a:pPr marL="0" indent="0">
              <a:lnSpc>
                <a:spcPct val="150000"/>
              </a:lnSpc>
              <a:buNone/>
            </a:pP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1BD9E107-7CBE-4420-B8A8-046F950C4F52}" type="slidenum">
              <a:rPr lang="en-US" altLang="zh-CN"/>
            </a:fld>
            <a:endParaRPr lang="en-US" altLang="zh-CN"/>
          </a:p>
        </p:txBody>
      </p:sp>
    </p:spTree>
  </p:cSld>
  <p:clrMapOvr>
    <a:masterClrMapping/>
  </p:clrMapOvr>
  <p:transition/>
</p:sld>
</file>

<file path=ppt/tags/tag1.xml><?xml version="1.0" encoding="utf-8"?>
<p:tagLst xmlns:p="http://schemas.openxmlformats.org/presentationml/2006/main">
  <p:tag name="KSO_WM_DOC_GUID" val="{61b867ac-b8cc-4ba1-b1d0-5ace954380e9}"/>
</p:tagLst>
</file>

<file path=ppt/theme/theme1.xml><?xml version="1.0" encoding="utf-8"?>
<a:theme xmlns:a="http://schemas.openxmlformats.org/drawingml/2006/main" name="经分互动规范介绍">
  <a:themeElements>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经分互动规范介绍">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0</TotalTime>
  <Words>7336</Words>
  <Application>WPS 演示</Application>
  <PresentationFormat>全屏显示(4:3)</PresentationFormat>
  <Paragraphs>1221</Paragraphs>
  <Slides>54</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54</vt:i4>
      </vt:variant>
    </vt:vector>
  </HeadingPairs>
  <TitlesOfParts>
    <vt:vector size="68" baseType="lpstr">
      <vt:lpstr>Arial</vt:lpstr>
      <vt:lpstr>宋体</vt:lpstr>
      <vt:lpstr>Wingdings</vt:lpstr>
      <vt:lpstr>Times New Roman</vt:lpstr>
      <vt:lpstr>微软雅黑</vt:lpstr>
      <vt:lpstr>Arial Unicode MS</vt:lpstr>
      <vt:lpstr>华文琥珀</vt:lpstr>
      <vt:lpstr>ArialUnicodeMS</vt:lpstr>
      <vt:lpstr>楷体_GB2312</vt:lpstr>
      <vt:lpstr>新宋体</vt:lpstr>
      <vt:lpstr>华文中宋</vt:lpstr>
      <vt:lpstr>经分互动规范介绍</vt:lpstr>
      <vt:lpstr>PBrush</vt:lpstr>
      <vt:lpstr>PBrush</vt:lpstr>
      <vt:lpstr>PowerPoint 演示文稿</vt:lpstr>
      <vt:lpstr>提纲</vt:lpstr>
      <vt:lpstr>课题: 外卖派单模拟系统</vt:lpstr>
      <vt:lpstr>课题: 外卖派单模拟系统</vt:lpstr>
      <vt:lpstr>课题: 外卖派单模拟系统</vt:lpstr>
      <vt:lpstr>课题: 外卖派单模拟系统</vt:lpstr>
      <vt:lpstr>课题: 外卖派单模拟系统</vt:lpstr>
      <vt:lpstr>课题: 外卖派单模拟系统</vt:lpstr>
      <vt:lpstr>课题: 外卖派单模拟系统</vt:lpstr>
      <vt:lpstr>课题: 外卖派单模拟系统</vt:lpstr>
      <vt:lpstr>排行榜</vt:lpstr>
      <vt:lpstr>课题: 外卖派单模拟系统</vt:lpstr>
      <vt:lpstr>课题: 外卖派单模拟系统</vt:lpstr>
      <vt:lpstr>课题要求</vt:lpstr>
      <vt:lpstr>PowerPoint 演示文稿</vt:lpstr>
      <vt:lpstr>文件输入示例</vt:lpstr>
      <vt:lpstr>PowerPoint 演示文稿</vt:lpstr>
      <vt:lpstr>键盘输入示例</vt:lpstr>
      <vt:lpstr>PowerPoint 演示文稿</vt:lpstr>
      <vt:lpstr>PowerPoint 演示文稿</vt:lpstr>
      <vt:lpstr>纯文字文件输出示例</vt:lpstr>
      <vt:lpstr>PowerPoint 演示文稿</vt:lpstr>
      <vt:lpstr>字符图形效果命令行输出示例</vt:lpstr>
      <vt:lpstr>PowerPoint 演示文稿</vt:lpstr>
      <vt:lpstr>PowerPoint 演示文稿</vt:lpstr>
      <vt:lpstr>提纲</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2.软件工程概述</vt:lpstr>
      <vt:lpstr>提纲</vt:lpstr>
      <vt:lpstr>3.小组成员职责</vt:lpstr>
      <vt:lpstr>3.小组成员职责</vt:lpstr>
      <vt:lpstr>提纲</vt:lpstr>
      <vt:lpstr>4.进度要求</vt:lpstr>
      <vt:lpstr>4.课程设计提交内容</vt:lpstr>
      <vt:lpstr>4.课程设计提交内容</vt:lpstr>
      <vt:lpstr>4.课程设计提交内容</vt:lpstr>
      <vt:lpstr>4.课程设计提交内容</vt:lpstr>
      <vt:lpstr>4.课程设计提交内容</vt:lpstr>
      <vt:lpstr>4.课程设计提交内容</vt:lpstr>
      <vt:lpstr>4.课程设计提交内容</vt:lpstr>
      <vt:lpstr>课题验收说明</vt:lpstr>
      <vt:lpstr>课题验收说明</vt:lpstr>
      <vt:lpstr>提纲</vt:lpstr>
      <vt:lpstr>接下去的工作</vt:lpstr>
      <vt:lpstr>PowerPoint 演示文稿</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zhouchunyan</dc:creator>
  <cp:lastModifiedBy>la</cp:lastModifiedBy>
  <cp:revision>489</cp:revision>
  <dcterms:created xsi:type="dcterms:W3CDTF">2005-11-27T05:02:00Z</dcterms:created>
  <dcterms:modified xsi:type="dcterms:W3CDTF">2019-04-11T00:17:00Z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