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307" r:id="rId2"/>
    <p:sldId id="259" r:id="rId3"/>
    <p:sldId id="308" r:id="rId4"/>
    <p:sldId id="322" r:id="rId5"/>
    <p:sldId id="327" r:id="rId6"/>
    <p:sldId id="279" r:id="rId7"/>
    <p:sldId id="311" r:id="rId8"/>
    <p:sldId id="331" r:id="rId9"/>
    <p:sldId id="312" r:id="rId10"/>
    <p:sldId id="317" r:id="rId11"/>
    <p:sldId id="324" r:id="rId12"/>
    <p:sldId id="319" r:id="rId13"/>
    <p:sldId id="315" r:id="rId14"/>
    <p:sldId id="329" r:id="rId15"/>
    <p:sldId id="328" r:id="rId16"/>
    <p:sldId id="321" r:id="rId17"/>
  </p:sldIdLst>
  <p:sldSz cx="9144000" cy="6858000" type="screen4x3"/>
  <p:notesSz cx="6669088" cy="97536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72">
          <p15:clr>
            <a:srgbClr val="A4A3A4"/>
          </p15:clr>
        </p15:guide>
        <p15:guide id="2" pos="210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Shiming" initials="LS" lastIdx="5" clrIdx="0">
    <p:extLst>
      <p:ext uri="{19B8F6BF-5375-455C-9EA6-DF929625EA0E}">
        <p15:presenceInfo xmlns:p15="http://schemas.microsoft.com/office/powerpoint/2012/main" userId="S-1-5-21-2740372116-2728993827-2899364166-1026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B60363"/>
    <a:srgbClr val="3333CC"/>
    <a:srgbClr val="FF0000"/>
    <a:srgbClr val="A82217"/>
    <a:srgbClr val="6E1467"/>
    <a:srgbClr val="2D2835"/>
    <a:srgbClr val="B2B2B2"/>
    <a:srgbClr val="6E1E67"/>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57" autoAdjust="0"/>
    <p:restoredTop sz="78665" autoAdjust="0"/>
  </p:normalViewPr>
  <p:slideViewPr>
    <p:cSldViewPr>
      <p:cViewPr varScale="1">
        <p:scale>
          <a:sx n="95" d="100"/>
          <a:sy n="95" d="100"/>
        </p:scale>
        <p:origin x="275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028" y="-72"/>
      </p:cViewPr>
      <p:guideLst>
        <p:guide orient="horz" pos="3072"/>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diagrams/_rels/data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image" Target="../media/image21.jpeg"/></Relationships>
</file>

<file path=ppt/diagrams/_rels/data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image" Target="../media/image24.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image" Target="../media/image21.jpeg"/></Relationships>
</file>

<file path=ppt/diagrams/_rels/drawing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image" Target="../media/image2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4B7A18-C7DD-4DDB-AB7E-F48C2EE4914F}" type="doc">
      <dgm:prSet loTypeId="urn:microsoft.com/office/officeart/2005/8/layout/vList3" loCatId="picture" qsTypeId="urn:microsoft.com/office/officeart/2005/8/quickstyle/simple1" qsCatId="simple" csTypeId="urn:microsoft.com/office/officeart/2005/8/colors/accent1_2" csCatId="accent1" phldr="1"/>
      <dgm:spPr/>
    </dgm:pt>
    <dgm:pt modelId="{426A2F1F-77A8-47B0-ABC4-8DF1AB3DDEE1}">
      <dgm:prSet phldrT="[Texte]"/>
      <dgm:spPr/>
      <dgm:t>
        <a:bodyPr/>
        <a:lstStyle/>
        <a:p>
          <a:r>
            <a:rPr lang="zh-CN" altLang="fr-FR" dirty="0" smtClean="0"/>
            <a:t>分布式去中心化</a:t>
          </a:r>
          <a:endParaRPr lang="fr-FR" dirty="0"/>
        </a:p>
      </dgm:t>
    </dgm:pt>
    <dgm:pt modelId="{4E458E66-844D-48DD-86B8-0857AF81357C}" type="parTrans" cxnId="{C7C0C7C3-6A77-4324-9DC5-F5A95C1F58E1}">
      <dgm:prSet/>
      <dgm:spPr/>
      <dgm:t>
        <a:bodyPr/>
        <a:lstStyle/>
        <a:p>
          <a:endParaRPr lang="fr-FR"/>
        </a:p>
      </dgm:t>
    </dgm:pt>
    <dgm:pt modelId="{2D75380E-77CF-4294-9265-F03905BB45D6}" type="sibTrans" cxnId="{C7C0C7C3-6A77-4324-9DC5-F5A95C1F58E1}">
      <dgm:prSet/>
      <dgm:spPr/>
      <dgm:t>
        <a:bodyPr/>
        <a:lstStyle/>
        <a:p>
          <a:endParaRPr lang="fr-FR"/>
        </a:p>
      </dgm:t>
    </dgm:pt>
    <dgm:pt modelId="{0D7458FF-FBAF-4591-9539-CCC360159370}">
      <dgm:prSet phldrT="[Texte]"/>
      <dgm:spPr/>
      <dgm:t>
        <a:bodyPr/>
        <a:lstStyle/>
        <a:p>
          <a:r>
            <a:rPr lang="zh-CN" altLang="fr-FR" dirty="0" smtClean="0"/>
            <a:t>机器信任系统</a:t>
          </a:r>
          <a:endParaRPr lang="fr-FR" dirty="0"/>
        </a:p>
      </dgm:t>
    </dgm:pt>
    <dgm:pt modelId="{ACF4BB25-9B72-4AC1-9717-1152AB551405}" type="parTrans" cxnId="{EAF48B95-753E-4D66-9C1C-F15BB0542CC1}">
      <dgm:prSet/>
      <dgm:spPr/>
      <dgm:t>
        <a:bodyPr/>
        <a:lstStyle/>
        <a:p>
          <a:endParaRPr lang="fr-FR"/>
        </a:p>
      </dgm:t>
    </dgm:pt>
    <dgm:pt modelId="{70958936-FEC4-428D-8CAF-CDCE50E926C5}" type="sibTrans" cxnId="{EAF48B95-753E-4D66-9C1C-F15BB0542CC1}">
      <dgm:prSet/>
      <dgm:spPr/>
      <dgm:t>
        <a:bodyPr/>
        <a:lstStyle/>
        <a:p>
          <a:endParaRPr lang="fr-FR"/>
        </a:p>
      </dgm:t>
    </dgm:pt>
    <dgm:pt modelId="{AF93B206-BFA6-466A-856F-FCA99B10ED52}">
      <dgm:prSet phldrT="[Texte]" custT="1"/>
      <dgm:spPr/>
      <dgm:t>
        <a:bodyPr/>
        <a:lstStyle/>
        <a:p>
          <a:r>
            <a:rPr lang="zh-CN" altLang="fr-FR" sz="2400" b="1" dirty="0" smtClean="0"/>
            <a:t>不可篡改和加密安全性</a:t>
          </a:r>
          <a:endParaRPr lang="fr-FR" sz="2400" dirty="0"/>
        </a:p>
      </dgm:t>
    </dgm:pt>
    <dgm:pt modelId="{01374817-0992-4C46-8106-F1F36C186014}" type="parTrans" cxnId="{8DCB5355-59D7-4572-8289-AD7EBB43382E}">
      <dgm:prSet/>
      <dgm:spPr/>
      <dgm:t>
        <a:bodyPr/>
        <a:lstStyle/>
        <a:p>
          <a:endParaRPr lang="fr-FR"/>
        </a:p>
      </dgm:t>
    </dgm:pt>
    <dgm:pt modelId="{EFB533CD-EA0A-4E07-83E1-E03759021A9C}" type="sibTrans" cxnId="{8DCB5355-59D7-4572-8289-AD7EBB43382E}">
      <dgm:prSet/>
      <dgm:spPr/>
      <dgm:t>
        <a:bodyPr/>
        <a:lstStyle/>
        <a:p>
          <a:endParaRPr lang="fr-FR"/>
        </a:p>
      </dgm:t>
    </dgm:pt>
    <dgm:pt modelId="{E2D978F6-C694-4A61-981C-A452B81478C1}" type="pres">
      <dgm:prSet presAssocID="{414B7A18-C7DD-4DDB-AB7E-F48C2EE4914F}" presName="linearFlow" presStyleCnt="0">
        <dgm:presLayoutVars>
          <dgm:dir/>
          <dgm:resizeHandles val="exact"/>
        </dgm:presLayoutVars>
      </dgm:prSet>
      <dgm:spPr/>
    </dgm:pt>
    <dgm:pt modelId="{468465CF-39B1-4C16-84EF-38A35329C050}" type="pres">
      <dgm:prSet presAssocID="{426A2F1F-77A8-47B0-ABC4-8DF1AB3DDEE1}" presName="composite" presStyleCnt="0"/>
      <dgm:spPr/>
    </dgm:pt>
    <dgm:pt modelId="{6EBAD299-974C-4240-B54D-95DE0844A412}" type="pres">
      <dgm:prSet presAssocID="{426A2F1F-77A8-47B0-ABC4-8DF1AB3DDEE1}" presName="imgShp"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8AE15901-0D9F-4409-83A3-C157AB16614D}" type="pres">
      <dgm:prSet presAssocID="{426A2F1F-77A8-47B0-ABC4-8DF1AB3DDEE1}" presName="txShp" presStyleLbl="node1" presStyleIdx="0" presStyleCnt="3">
        <dgm:presLayoutVars>
          <dgm:bulletEnabled val="1"/>
        </dgm:presLayoutVars>
      </dgm:prSet>
      <dgm:spPr/>
      <dgm:t>
        <a:bodyPr/>
        <a:lstStyle/>
        <a:p>
          <a:endParaRPr lang="fr-FR"/>
        </a:p>
      </dgm:t>
    </dgm:pt>
    <dgm:pt modelId="{A8EDF597-75A5-4F46-A80A-ED0667EA7252}" type="pres">
      <dgm:prSet presAssocID="{2D75380E-77CF-4294-9265-F03905BB45D6}" presName="spacing" presStyleCnt="0"/>
      <dgm:spPr/>
    </dgm:pt>
    <dgm:pt modelId="{37AE2E5F-DF70-4B34-B305-28EF45B7E95F}" type="pres">
      <dgm:prSet presAssocID="{0D7458FF-FBAF-4591-9539-CCC360159370}" presName="composite" presStyleCnt="0"/>
      <dgm:spPr/>
    </dgm:pt>
    <dgm:pt modelId="{3A069C1C-1B80-4784-8DB4-60ABB6E4A46F}" type="pres">
      <dgm:prSet presAssocID="{0D7458FF-FBAF-4591-9539-CCC360159370}" presName="imgShp"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25000" r="-25000"/>
          </a:stretch>
        </a:blipFill>
      </dgm:spPr>
    </dgm:pt>
    <dgm:pt modelId="{66CF5D2B-E31C-4E84-B78E-E762BC2A3515}" type="pres">
      <dgm:prSet presAssocID="{0D7458FF-FBAF-4591-9539-CCC360159370}" presName="txShp" presStyleLbl="node1" presStyleIdx="1" presStyleCnt="3">
        <dgm:presLayoutVars>
          <dgm:bulletEnabled val="1"/>
        </dgm:presLayoutVars>
      </dgm:prSet>
      <dgm:spPr/>
      <dgm:t>
        <a:bodyPr/>
        <a:lstStyle/>
        <a:p>
          <a:endParaRPr lang="fr-FR"/>
        </a:p>
      </dgm:t>
    </dgm:pt>
    <dgm:pt modelId="{F6AF8C1C-BB14-45D0-B705-C23AFE5F0A74}" type="pres">
      <dgm:prSet presAssocID="{70958936-FEC4-428D-8CAF-CDCE50E926C5}" presName="spacing" presStyleCnt="0"/>
      <dgm:spPr/>
    </dgm:pt>
    <dgm:pt modelId="{484FE022-A7D6-4BDA-9276-083458AF4FFA}" type="pres">
      <dgm:prSet presAssocID="{AF93B206-BFA6-466A-856F-FCA99B10ED52}" presName="composite" presStyleCnt="0"/>
      <dgm:spPr/>
    </dgm:pt>
    <dgm:pt modelId="{D5B73988-5703-438F-B1C9-666957EBD6AB}" type="pres">
      <dgm:prSet presAssocID="{AF93B206-BFA6-466A-856F-FCA99B10ED52}" presName="imgShp"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52000" r="-52000"/>
          </a:stretch>
        </a:blipFill>
      </dgm:spPr>
    </dgm:pt>
    <dgm:pt modelId="{6A0AF431-7ADA-435F-957E-7C89A2079E2C}" type="pres">
      <dgm:prSet presAssocID="{AF93B206-BFA6-466A-856F-FCA99B10ED52}" presName="txShp" presStyleLbl="node1" presStyleIdx="2" presStyleCnt="3">
        <dgm:presLayoutVars>
          <dgm:bulletEnabled val="1"/>
        </dgm:presLayoutVars>
      </dgm:prSet>
      <dgm:spPr/>
      <dgm:t>
        <a:bodyPr/>
        <a:lstStyle/>
        <a:p>
          <a:endParaRPr lang="fr-FR"/>
        </a:p>
      </dgm:t>
    </dgm:pt>
  </dgm:ptLst>
  <dgm:cxnLst>
    <dgm:cxn modelId="{DA1135C3-71DC-4181-B267-6A4547EA61D5}" type="presOf" srcId="{0D7458FF-FBAF-4591-9539-CCC360159370}" destId="{66CF5D2B-E31C-4E84-B78E-E762BC2A3515}" srcOrd="0" destOrd="0" presId="urn:microsoft.com/office/officeart/2005/8/layout/vList3"/>
    <dgm:cxn modelId="{C7C0C7C3-6A77-4324-9DC5-F5A95C1F58E1}" srcId="{414B7A18-C7DD-4DDB-AB7E-F48C2EE4914F}" destId="{426A2F1F-77A8-47B0-ABC4-8DF1AB3DDEE1}" srcOrd="0" destOrd="0" parTransId="{4E458E66-844D-48DD-86B8-0857AF81357C}" sibTransId="{2D75380E-77CF-4294-9265-F03905BB45D6}"/>
    <dgm:cxn modelId="{EAF48B95-753E-4D66-9C1C-F15BB0542CC1}" srcId="{414B7A18-C7DD-4DDB-AB7E-F48C2EE4914F}" destId="{0D7458FF-FBAF-4591-9539-CCC360159370}" srcOrd="1" destOrd="0" parTransId="{ACF4BB25-9B72-4AC1-9717-1152AB551405}" sibTransId="{70958936-FEC4-428D-8CAF-CDCE50E926C5}"/>
    <dgm:cxn modelId="{79C03941-AF8C-4E30-A152-9FEB151E3A64}" type="presOf" srcId="{426A2F1F-77A8-47B0-ABC4-8DF1AB3DDEE1}" destId="{8AE15901-0D9F-4409-83A3-C157AB16614D}" srcOrd="0" destOrd="0" presId="urn:microsoft.com/office/officeart/2005/8/layout/vList3"/>
    <dgm:cxn modelId="{F15F5996-3E96-4AD0-8B7B-AEC85A096676}" type="presOf" srcId="{414B7A18-C7DD-4DDB-AB7E-F48C2EE4914F}" destId="{E2D978F6-C694-4A61-981C-A452B81478C1}" srcOrd="0" destOrd="0" presId="urn:microsoft.com/office/officeart/2005/8/layout/vList3"/>
    <dgm:cxn modelId="{73D73CF5-117B-4E17-B9BC-CACC372B16CF}" type="presOf" srcId="{AF93B206-BFA6-466A-856F-FCA99B10ED52}" destId="{6A0AF431-7ADA-435F-957E-7C89A2079E2C}" srcOrd="0" destOrd="0" presId="urn:microsoft.com/office/officeart/2005/8/layout/vList3"/>
    <dgm:cxn modelId="{8DCB5355-59D7-4572-8289-AD7EBB43382E}" srcId="{414B7A18-C7DD-4DDB-AB7E-F48C2EE4914F}" destId="{AF93B206-BFA6-466A-856F-FCA99B10ED52}" srcOrd="2" destOrd="0" parTransId="{01374817-0992-4C46-8106-F1F36C186014}" sibTransId="{EFB533CD-EA0A-4E07-83E1-E03759021A9C}"/>
    <dgm:cxn modelId="{EF152A52-EEE0-4086-A521-812B45AC4E9A}" type="presParOf" srcId="{E2D978F6-C694-4A61-981C-A452B81478C1}" destId="{468465CF-39B1-4C16-84EF-38A35329C050}" srcOrd="0" destOrd="0" presId="urn:microsoft.com/office/officeart/2005/8/layout/vList3"/>
    <dgm:cxn modelId="{CD743B19-9A04-4F70-B0BE-FAAA132C42D3}" type="presParOf" srcId="{468465CF-39B1-4C16-84EF-38A35329C050}" destId="{6EBAD299-974C-4240-B54D-95DE0844A412}" srcOrd="0" destOrd="0" presId="urn:microsoft.com/office/officeart/2005/8/layout/vList3"/>
    <dgm:cxn modelId="{2147E7A8-0B7C-4A47-A86D-1143997D14D7}" type="presParOf" srcId="{468465CF-39B1-4C16-84EF-38A35329C050}" destId="{8AE15901-0D9F-4409-83A3-C157AB16614D}" srcOrd="1" destOrd="0" presId="urn:microsoft.com/office/officeart/2005/8/layout/vList3"/>
    <dgm:cxn modelId="{EB8E5391-B763-496F-A5B1-55828B84E733}" type="presParOf" srcId="{E2D978F6-C694-4A61-981C-A452B81478C1}" destId="{A8EDF597-75A5-4F46-A80A-ED0667EA7252}" srcOrd="1" destOrd="0" presId="urn:microsoft.com/office/officeart/2005/8/layout/vList3"/>
    <dgm:cxn modelId="{5E5BCED5-48FA-4CF1-88D4-1AF03F0D8672}" type="presParOf" srcId="{E2D978F6-C694-4A61-981C-A452B81478C1}" destId="{37AE2E5F-DF70-4B34-B305-28EF45B7E95F}" srcOrd="2" destOrd="0" presId="urn:microsoft.com/office/officeart/2005/8/layout/vList3"/>
    <dgm:cxn modelId="{1EDB41D9-CAD9-4ECB-A5D2-2C9CAB167DBA}" type="presParOf" srcId="{37AE2E5F-DF70-4B34-B305-28EF45B7E95F}" destId="{3A069C1C-1B80-4784-8DB4-60ABB6E4A46F}" srcOrd="0" destOrd="0" presId="urn:microsoft.com/office/officeart/2005/8/layout/vList3"/>
    <dgm:cxn modelId="{546057F7-2AC3-4874-9E37-2DDB8D5C1BDC}" type="presParOf" srcId="{37AE2E5F-DF70-4B34-B305-28EF45B7E95F}" destId="{66CF5D2B-E31C-4E84-B78E-E762BC2A3515}" srcOrd="1" destOrd="0" presId="urn:microsoft.com/office/officeart/2005/8/layout/vList3"/>
    <dgm:cxn modelId="{BA76240F-162C-446F-AF6B-966562E5CC04}" type="presParOf" srcId="{E2D978F6-C694-4A61-981C-A452B81478C1}" destId="{F6AF8C1C-BB14-45D0-B705-C23AFE5F0A74}" srcOrd="3" destOrd="0" presId="urn:microsoft.com/office/officeart/2005/8/layout/vList3"/>
    <dgm:cxn modelId="{94F6DE89-EE0D-4915-990F-057F7FEA6F40}" type="presParOf" srcId="{E2D978F6-C694-4A61-981C-A452B81478C1}" destId="{484FE022-A7D6-4BDA-9276-083458AF4FFA}" srcOrd="4" destOrd="0" presId="urn:microsoft.com/office/officeart/2005/8/layout/vList3"/>
    <dgm:cxn modelId="{A11944A7-8FE0-4073-84FF-FB2C0B05482F}" type="presParOf" srcId="{484FE022-A7D6-4BDA-9276-083458AF4FFA}" destId="{D5B73988-5703-438F-B1C9-666957EBD6AB}" srcOrd="0" destOrd="0" presId="urn:microsoft.com/office/officeart/2005/8/layout/vList3"/>
    <dgm:cxn modelId="{FC01EDAE-F120-4A46-9ADE-81F150E33463}" type="presParOf" srcId="{484FE022-A7D6-4BDA-9276-083458AF4FFA}" destId="{6A0AF431-7ADA-435F-957E-7C89A2079E2C}"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C41CD9-51A9-415A-8D68-2D2338CA1AA9}" type="doc">
      <dgm:prSet loTypeId="urn:microsoft.com/office/officeart/2008/layout/HexagonCluster" loCatId="picture" qsTypeId="urn:microsoft.com/office/officeart/2005/8/quickstyle/simple1" qsCatId="simple" csTypeId="urn:microsoft.com/office/officeart/2005/8/colors/accent1_2" csCatId="accent1" phldr="1"/>
      <dgm:spPr/>
      <dgm:t>
        <a:bodyPr/>
        <a:lstStyle/>
        <a:p>
          <a:endParaRPr lang="fr-FR"/>
        </a:p>
      </dgm:t>
    </dgm:pt>
    <dgm:pt modelId="{0C606EE9-071F-41B7-8AE2-E7FD2CCDBC7A}">
      <dgm:prSet phldrT="[Texte]"/>
      <dgm:spPr/>
      <dgm:t>
        <a:bodyPr/>
        <a:lstStyle/>
        <a:p>
          <a:r>
            <a:rPr lang="zh-CN" altLang="fr-FR" b="1" dirty="0" smtClean="0"/>
            <a:t>钱包</a:t>
          </a:r>
          <a:r>
            <a:rPr lang="fr-FR" altLang="zh-CN" b="1" dirty="0" smtClean="0"/>
            <a:t>(</a:t>
          </a:r>
          <a:r>
            <a:rPr lang="fr-FR" b="1" dirty="0" err="1" smtClean="0"/>
            <a:t>Wallet</a:t>
          </a:r>
          <a:r>
            <a:rPr lang="fr-FR" b="1" dirty="0" smtClean="0"/>
            <a:t>)</a:t>
          </a:r>
          <a:endParaRPr lang="fr-FR" dirty="0"/>
        </a:p>
      </dgm:t>
    </dgm:pt>
    <dgm:pt modelId="{0978BA2C-1C81-4327-82E2-BCED4F0FD0B6}" type="parTrans" cxnId="{284AE258-282C-4EB9-BD97-CC4ABD631873}">
      <dgm:prSet/>
      <dgm:spPr/>
      <dgm:t>
        <a:bodyPr/>
        <a:lstStyle/>
        <a:p>
          <a:endParaRPr lang="fr-FR"/>
        </a:p>
      </dgm:t>
    </dgm:pt>
    <dgm:pt modelId="{A95DB57F-4782-47E5-8A56-8B0EBE3F0164}" type="sibTrans" cxnId="{284AE258-282C-4EB9-BD97-CC4ABD631873}">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7000" r="-27000"/>
          </a:stretch>
        </a:blipFill>
      </dgm:spPr>
      <dgm:t>
        <a:bodyPr/>
        <a:lstStyle/>
        <a:p>
          <a:endParaRPr lang="fr-FR"/>
        </a:p>
      </dgm:t>
    </dgm:pt>
    <dgm:pt modelId="{12CC8CE5-038B-46A2-A064-3AABBC78EE46}">
      <dgm:prSet phldrT="[Texte]"/>
      <dgm:spPr/>
      <dgm:t>
        <a:bodyPr/>
        <a:lstStyle/>
        <a:p>
          <a:r>
            <a:rPr lang="zh-CN" altLang="fr-FR" b="1" dirty="0" smtClean="0"/>
            <a:t>挖矿</a:t>
          </a:r>
          <a:r>
            <a:rPr lang="fr-FR" altLang="zh-CN" b="1" dirty="0" smtClean="0"/>
            <a:t>(</a:t>
          </a:r>
          <a:r>
            <a:rPr lang="fr-FR" b="1" dirty="0" smtClean="0"/>
            <a:t>Mining)</a:t>
          </a:r>
          <a:endParaRPr lang="fr-FR" dirty="0"/>
        </a:p>
      </dgm:t>
    </dgm:pt>
    <dgm:pt modelId="{EF0531E3-4498-4F33-A424-00D8A3EDBB37}" type="parTrans" cxnId="{F8884091-D144-40E4-ACB7-54A688A864AC}">
      <dgm:prSet/>
      <dgm:spPr/>
      <dgm:t>
        <a:bodyPr/>
        <a:lstStyle/>
        <a:p>
          <a:endParaRPr lang="fr-FR"/>
        </a:p>
      </dgm:t>
    </dgm:pt>
    <dgm:pt modelId="{9EB552F9-1204-4FE4-9AFA-25AFD6841870}" type="sibTrans" cxnId="{F8884091-D144-40E4-ACB7-54A688A864AC}">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15000" r="-15000"/>
          </a:stretch>
        </a:blipFill>
      </dgm:spPr>
      <dgm:t>
        <a:bodyPr/>
        <a:lstStyle/>
        <a:p>
          <a:endParaRPr lang="fr-FR"/>
        </a:p>
      </dgm:t>
    </dgm:pt>
    <dgm:pt modelId="{42302799-E48E-47DA-94EC-358FB489AFFE}">
      <dgm:prSet phldrT="[Texte]"/>
      <dgm:spPr/>
      <dgm:t>
        <a:bodyPr/>
        <a:lstStyle/>
        <a:p>
          <a:r>
            <a:rPr lang="zh-CN" altLang="fr-FR" b="1" dirty="0" smtClean="0"/>
            <a:t>比特币</a:t>
          </a:r>
          <a:r>
            <a:rPr lang="fr-FR" altLang="zh-CN" b="1" dirty="0" smtClean="0"/>
            <a:t>(</a:t>
          </a:r>
          <a:r>
            <a:rPr lang="fr-FR" b="1" dirty="0" smtClean="0"/>
            <a:t>Bitcoin)</a:t>
          </a:r>
          <a:endParaRPr lang="fr-FR" dirty="0"/>
        </a:p>
      </dgm:t>
    </dgm:pt>
    <dgm:pt modelId="{6B410E6B-1310-49BA-AEFC-1A8434643F4F}" type="parTrans" cxnId="{36119661-92C4-404C-BB5F-381B05E32269}">
      <dgm:prSet/>
      <dgm:spPr/>
      <dgm:t>
        <a:bodyPr/>
        <a:lstStyle/>
        <a:p>
          <a:endParaRPr lang="fr-FR"/>
        </a:p>
      </dgm:t>
    </dgm:pt>
    <dgm:pt modelId="{1BCFC98A-36AF-43BB-82E5-45C52C1DA25D}" type="sibTrans" cxnId="{36119661-92C4-404C-BB5F-381B05E32269}">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l="-7000" r="-7000"/>
          </a:stretch>
        </a:blipFill>
      </dgm:spPr>
      <dgm:t>
        <a:bodyPr/>
        <a:lstStyle/>
        <a:p>
          <a:endParaRPr lang="fr-FR"/>
        </a:p>
      </dgm:t>
    </dgm:pt>
    <dgm:pt modelId="{ABED7872-A4B2-4926-B75B-0072AA2B32AA}" type="pres">
      <dgm:prSet presAssocID="{EDC41CD9-51A9-415A-8D68-2D2338CA1AA9}" presName="Name0" presStyleCnt="0">
        <dgm:presLayoutVars>
          <dgm:chMax val="21"/>
          <dgm:chPref val="21"/>
        </dgm:presLayoutVars>
      </dgm:prSet>
      <dgm:spPr/>
      <dgm:t>
        <a:bodyPr/>
        <a:lstStyle/>
        <a:p>
          <a:endParaRPr lang="fr-FR"/>
        </a:p>
      </dgm:t>
    </dgm:pt>
    <dgm:pt modelId="{E5967C3A-4310-4E37-A6BA-1355E5766461}" type="pres">
      <dgm:prSet presAssocID="{0C606EE9-071F-41B7-8AE2-E7FD2CCDBC7A}" presName="text1" presStyleCnt="0"/>
      <dgm:spPr/>
    </dgm:pt>
    <dgm:pt modelId="{73BE49FF-C246-4A97-81DC-16A27C405114}" type="pres">
      <dgm:prSet presAssocID="{0C606EE9-071F-41B7-8AE2-E7FD2CCDBC7A}" presName="textRepeatNode" presStyleLbl="alignNode1" presStyleIdx="0" presStyleCnt="3">
        <dgm:presLayoutVars>
          <dgm:chMax val="0"/>
          <dgm:chPref val="0"/>
          <dgm:bulletEnabled val="1"/>
        </dgm:presLayoutVars>
      </dgm:prSet>
      <dgm:spPr/>
      <dgm:t>
        <a:bodyPr/>
        <a:lstStyle/>
        <a:p>
          <a:endParaRPr lang="fr-FR"/>
        </a:p>
      </dgm:t>
    </dgm:pt>
    <dgm:pt modelId="{6A0A37CE-1DF6-4C27-BB0B-E1BD66C14A55}" type="pres">
      <dgm:prSet presAssocID="{0C606EE9-071F-41B7-8AE2-E7FD2CCDBC7A}" presName="textaccent1" presStyleCnt="0"/>
      <dgm:spPr/>
    </dgm:pt>
    <dgm:pt modelId="{B9EFB656-5A7C-4B29-B935-B12AA09E169F}" type="pres">
      <dgm:prSet presAssocID="{0C606EE9-071F-41B7-8AE2-E7FD2CCDBC7A}" presName="accentRepeatNode" presStyleLbl="solidAlignAcc1" presStyleIdx="0" presStyleCnt="6"/>
      <dgm:spPr/>
    </dgm:pt>
    <dgm:pt modelId="{70FD20D7-2961-42C2-88F0-29B30AB585E3}" type="pres">
      <dgm:prSet presAssocID="{A95DB57F-4782-47E5-8A56-8B0EBE3F0164}" presName="image1" presStyleCnt="0"/>
      <dgm:spPr/>
    </dgm:pt>
    <dgm:pt modelId="{D57F7E32-5E00-44DD-91F9-07B86AF50ADC}" type="pres">
      <dgm:prSet presAssocID="{A95DB57F-4782-47E5-8A56-8B0EBE3F0164}" presName="imageRepeatNode" presStyleLbl="alignAcc1" presStyleIdx="0" presStyleCnt="3"/>
      <dgm:spPr/>
      <dgm:t>
        <a:bodyPr/>
        <a:lstStyle/>
        <a:p>
          <a:endParaRPr lang="fr-FR"/>
        </a:p>
      </dgm:t>
    </dgm:pt>
    <dgm:pt modelId="{36747DDC-CACD-4F21-A281-DC982202ABE2}" type="pres">
      <dgm:prSet presAssocID="{A95DB57F-4782-47E5-8A56-8B0EBE3F0164}" presName="imageaccent1" presStyleCnt="0"/>
      <dgm:spPr/>
    </dgm:pt>
    <dgm:pt modelId="{26E774AA-15DA-4247-BD95-CBD5AFEE8786}" type="pres">
      <dgm:prSet presAssocID="{A95DB57F-4782-47E5-8A56-8B0EBE3F0164}" presName="accentRepeatNode" presStyleLbl="solidAlignAcc1" presStyleIdx="1" presStyleCnt="6"/>
      <dgm:spPr/>
    </dgm:pt>
    <dgm:pt modelId="{92378CBA-A317-4A6E-95D0-50C6DD16C53D}" type="pres">
      <dgm:prSet presAssocID="{12CC8CE5-038B-46A2-A064-3AABBC78EE46}" presName="text2" presStyleCnt="0"/>
      <dgm:spPr/>
    </dgm:pt>
    <dgm:pt modelId="{EEEF794D-3B0B-4734-97D6-A69337925AF9}" type="pres">
      <dgm:prSet presAssocID="{12CC8CE5-038B-46A2-A064-3AABBC78EE46}" presName="textRepeatNode" presStyleLbl="alignNode1" presStyleIdx="1" presStyleCnt="3">
        <dgm:presLayoutVars>
          <dgm:chMax val="0"/>
          <dgm:chPref val="0"/>
          <dgm:bulletEnabled val="1"/>
        </dgm:presLayoutVars>
      </dgm:prSet>
      <dgm:spPr/>
      <dgm:t>
        <a:bodyPr/>
        <a:lstStyle/>
        <a:p>
          <a:endParaRPr lang="fr-FR"/>
        </a:p>
      </dgm:t>
    </dgm:pt>
    <dgm:pt modelId="{D3EAE4F1-FC1C-488A-99DB-8827322694DE}" type="pres">
      <dgm:prSet presAssocID="{12CC8CE5-038B-46A2-A064-3AABBC78EE46}" presName="textaccent2" presStyleCnt="0"/>
      <dgm:spPr/>
    </dgm:pt>
    <dgm:pt modelId="{0D94FBF0-F6F8-4AFB-AC76-7D4D1F0A1407}" type="pres">
      <dgm:prSet presAssocID="{12CC8CE5-038B-46A2-A064-3AABBC78EE46}" presName="accentRepeatNode" presStyleLbl="solidAlignAcc1" presStyleIdx="2" presStyleCnt="6"/>
      <dgm:spPr/>
    </dgm:pt>
    <dgm:pt modelId="{3BE2F19C-9791-4458-A7B1-203085A66235}" type="pres">
      <dgm:prSet presAssocID="{9EB552F9-1204-4FE4-9AFA-25AFD6841870}" presName="image2" presStyleCnt="0"/>
      <dgm:spPr/>
    </dgm:pt>
    <dgm:pt modelId="{A6AA22E5-65EE-4CC9-9EE3-98DD0B22D494}" type="pres">
      <dgm:prSet presAssocID="{9EB552F9-1204-4FE4-9AFA-25AFD6841870}" presName="imageRepeatNode" presStyleLbl="alignAcc1" presStyleIdx="1" presStyleCnt="3"/>
      <dgm:spPr/>
      <dgm:t>
        <a:bodyPr/>
        <a:lstStyle/>
        <a:p>
          <a:endParaRPr lang="fr-FR"/>
        </a:p>
      </dgm:t>
    </dgm:pt>
    <dgm:pt modelId="{92EAD3BC-8B5C-4602-A549-0A334665D69C}" type="pres">
      <dgm:prSet presAssocID="{9EB552F9-1204-4FE4-9AFA-25AFD6841870}" presName="imageaccent2" presStyleCnt="0"/>
      <dgm:spPr/>
    </dgm:pt>
    <dgm:pt modelId="{4AE64673-7E81-4BB8-8D35-54E9A8464853}" type="pres">
      <dgm:prSet presAssocID="{9EB552F9-1204-4FE4-9AFA-25AFD6841870}" presName="accentRepeatNode" presStyleLbl="solidAlignAcc1" presStyleIdx="3" presStyleCnt="6"/>
      <dgm:spPr/>
    </dgm:pt>
    <dgm:pt modelId="{1DAB5324-8A6C-4E53-8A67-709DDCB9E370}" type="pres">
      <dgm:prSet presAssocID="{42302799-E48E-47DA-94EC-358FB489AFFE}" presName="text3" presStyleCnt="0"/>
      <dgm:spPr/>
    </dgm:pt>
    <dgm:pt modelId="{B3A0B9F9-FFDE-4A90-B738-6FF5EC77997F}" type="pres">
      <dgm:prSet presAssocID="{42302799-E48E-47DA-94EC-358FB489AFFE}" presName="textRepeatNode" presStyleLbl="alignNode1" presStyleIdx="2" presStyleCnt="3">
        <dgm:presLayoutVars>
          <dgm:chMax val="0"/>
          <dgm:chPref val="0"/>
          <dgm:bulletEnabled val="1"/>
        </dgm:presLayoutVars>
      </dgm:prSet>
      <dgm:spPr/>
      <dgm:t>
        <a:bodyPr/>
        <a:lstStyle/>
        <a:p>
          <a:endParaRPr lang="fr-FR"/>
        </a:p>
      </dgm:t>
    </dgm:pt>
    <dgm:pt modelId="{27C3826A-9A5F-41A6-8059-9510D59A9367}" type="pres">
      <dgm:prSet presAssocID="{42302799-E48E-47DA-94EC-358FB489AFFE}" presName="textaccent3" presStyleCnt="0"/>
      <dgm:spPr/>
    </dgm:pt>
    <dgm:pt modelId="{E0696924-1C62-4E5F-A8E8-44D96A214251}" type="pres">
      <dgm:prSet presAssocID="{42302799-E48E-47DA-94EC-358FB489AFFE}" presName="accentRepeatNode" presStyleLbl="solidAlignAcc1" presStyleIdx="4" presStyleCnt="6"/>
      <dgm:spPr/>
    </dgm:pt>
    <dgm:pt modelId="{8C225D9B-5378-47CF-9E35-A6E324AC8E25}" type="pres">
      <dgm:prSet presAssocID="{1BCFC98A-36AF-43BB-82E5-45C52C1DA25D}" presName="image3" presStyleCnt="0"/>
      <dgm:spPr/>
    </dgm:pt>
    <dgm:pt modelId="{5316AFDB-1DDC-4895-B929-4D59A3E824D6}" type="pres">
      <dgm:prSet presAssocID="{1BCFC98A-36AF-43BB-82E5-45C52C1DA25D}" presName="imageRepeatNode" presStyleLbl="alignAcc1" presStyleIdx="2" presStyleCnt="3" custLinFactNeighborX="-1032" custLinFactNeighborY="-739"/>
      <dgm:spPr/>
      <dgm:t>
        <a:bodyPr/>
        <a:lstStyle/>
        <a:p>
          <a:endParaRPr lang="fr-FR"/>
        </a:p>
      </dgm:t>
    </dgm:pt>
    <dgm:pt modelId="{FA8A1B1E-B8D7-4ED0-9A0C-D35C3367862F}" type="pres">
      <dgm:prSet presAssocID="{1BCFC98A-36AF-43BB-82E5-45C52C1DA25D}" presName="imageaccent3" presStyleCnt="0"/>
      <dgm:spPr/>
    </dgm:pt>
    <dgm:pt modelId="{5AD5FD1F-BE42-4A5C-A8F8-F1E34145DFD8}" type="pres">
      <dgm:prSet presAssocID="{1BCFC98A-36AF-43BB-82E5-45C52C1DA25D}" presName="accentRepeatNode" presStyleLbl="solidAlignAcc1" presStyleIdx="5" presStyleCnt="6"/>
      <dgm:spPr/>
    </dgm:pt>
  </dgm:ptLst>
  <dgm:cxnLst>
    <dgm:cxn modelId="{9A1BBAFC-3AB5-4FCC-82A3-45F3ED42B05F}" type="presOf" srcId="{EDC41CD9-51A9-415A-8D68-2D2338CA1AA9}" destId="{ABED7872-A4B2-4926-B75B-0072AA2B32AA}" srcOrd="0" destOrd="0" presId="urn:microsoft.com/office/officeart/2008/layout/HexagonCluster"/>
    <dgm:cxn modelId="{D5C1F93E-AD88-4464-88E4-A8E7B673A603}" type="presOf" srcId="{9EB552F9-1204-4FE4-9AFA-25AFD6841870}" destId="{A6AA22E5-65EE-4CC9-9EE3-98DD0B22D494}" srcOrd="0" destOrd="0" presId="urn:microsoft.com/office/officeart/2008/layout/HexagonCluster"/>
    <dgm:cxn modelId="{C0257021-92BE-4AD1-BF16-6BC33ACBD523}" type="presOf" srcId="{A95DB57F-4782-47E5-8A56-8B0EBE3F0164}" destId="{D57F7E32-5E00-44DD-91F9-07B86AF50ADC}" srcOrd="0" destOrd="0" presId="urn:microsoft.com/office/officeart/2008/layout/HexagonCluster"/>
    <dgm:cxn modelId="{F7E79AE8-6D9E-4741-B946-381696847198}" type="presOf" srcId="{1BCFC98A-36AF-43BB-82E5-45C52C1DA25D}" destId="{5316AFDB-1DDC-4895-B929-4D59A3E824D6}" srcOrd="0" destOrd="0" presId="urn:microsoft.com/office/officeart/2008/layout/HexagonCluster"/>
    <dgm:cxn modelId="{D9F9E0E9-8FFF-49E0-8F44-7D6B8DF54FF9}" type="presOf" srcId="{42302799-E48E-47DA-94EC-358FB489AFFE}" destId="{B3A0B9F9-FFDE-4A90-B738-6FF5EC77997F}" srcOrd="0" destOrd="0" presId="urn:microsoft.com/office/officeart/2008/layout/HexagonCluster"/>
    <dgm:cxn modelId="{36119661-92C4-404C-BB5F-381B05E32269}" srcId="{EDC41CD9-51A9-415A-8D68-2D2338CA1AA9}" destId="{42302799-E48E-47DA-94EC-358FB489AFFE}" srcOrd="2" destOrd="0" parTransId="{6B410E6B-1310-49BA-AEFC-1A8434643F4F}" sibTransId="{1BCFC98A-36AF-43BB-82E5-45C52C1DA25D}"/>
    <dgm:cxn modelId="{FF1185D2-EA32-4D03-BF4F-19DBBCA9046C}" type="presOf" srcId="{12CC8CE5-038B-46A2-A064-3AABBC78EE46}" destId="{EEEF794D-3B0B-4734-97D6-A69337925AF9}" srcOrd="0" destOrd="0" presId="urn:microsoft.com/office/officeart/2008/layout/HexagonCluster"/>
    <dgm:cxn modelId="{F8884091-D144-40E4-ACB7-54A688A864AC}" srcId="{EDC41CD9-51A9-415A-8D68-2D2338CA1AA9}" destId="{12CC8CE5-038B-46A2-A064-3AABBC78EE46}" srcOrd="1" destOrd="0" parTransId="{EF0531E3-4498-4F33-A424-00D8A3EDBB37}" sibTransId="{9EB552F9-1204-4FE4-9AFA-25AFD6841870}"/>
    <dgm:cxn modelId="{F8DC981E-175E-48AC-929E-930F7AEAF376}" type="presOf" srcId="{0C606EE9-071F-41B7-8AE2-E7FD2CCDBC7A}" destId="{73BE49FF-C246-4A97-81DC-16A27C405114}" srcOrd="0" destOrd="0" presId="urn:microsoft.com/office/officeart/2008/layout/HexagonCluster"/>
    <dgm:cxn modelId="{284AE258-282C-4EB9-BD97-CC4ABD631873}" srcId="{EDC41CD9-51A9-415A-8D68-2D2338CA1AA9}" destId="{0C606EE9-071F-41B7-8AE2-E7FD2CCDBC7A}" srcOrd="0" destOrd="0" parTransId="{0978BA2C-1C81-4327-82E2-BCED4F0FD0B6}" sibTransId="{A95DB57F-4782-47E5-8A56-8B0EBE3F0164}"/>
    <dgm:cxn modelId="{EE28DC0E-E123-418E-9CAF-22F4DE49BDB4}" type="presParOf" srcId="{ABED7872-A4B2-4926-B75B-0072AA2B32AA}" destId="{E5967C3A-4310-4E37-A6BA-1355E5766461}" srcOrd="0" destOrd="0" presId="urn:microsoft.com/office/officeart/2008/layout/HexagonCluster"/>
    <dgm:cxn modelId="{10B09DC2-93B6-4788-B524-E5737C84DE29}" type="presParOf" srcId="{E5967C3A-4310-4E37-A6BA-1355E5766461}" destId="{73BE49FF-C246-4A97-81DC-16A27C405114}" srcOrd="0" destOrd="0" presId="urn:microsoft.com/office/officeart/2008/layout/HexagonCluster"/>
    <dgm:cxn modelId="{8A15FDC0-4980-49C3-9AFB-A1FB987C680F}" type="presParOf" srcId="{ABED7872-A4B2-4926-B75B-0072AA2B32AA}" destId="{6A0A37CE-1DF6-4C27-BB0B-E1BD66C14A55}" srcOrd="1" destOrd="0" presId="urn:microsoft.com/office/officeart/2008/layout/HexagonCluster"/>
    <dgm:cxn modelId="{29DF6F1B-883C-4D92-BCE9-33E0EA27FDE9}" type="presParOf" srcId="{6A0A37CE-1DF6-4C27-BB0B-E1BD66C14A55}" destId="{B9EFB656-5A7C-4B29-B935-B12AA09E169F}" srcOrd="0" destOrd="0" presId="urn:microsoft.com/office/officeart/2008/layout/HexagonCluster"/>
    <dgm:cxn modelId="{4D351025-BA5A-45CD-AF7E-A37EEE194C74}" type="presParOf" srcId="{ABED7872-A4B2-4926-B75B-0072AA2B32AA}" destId="{70FD20D7-2961-42C2-88F0-29B30AB585E3}" srcOrd="2" destOrd="0" presId="urn:microsoft.com/office/officeart/2008/layout/HexagonCluster"/>
    <dgm:cxn modelId="{F2ED5D3E-8320-4434-B2E4-6ABFEEDB0692}" type="presParOf" srcId="{70FD20D7-2961-42C2-88F0-29B30AB585E3}" destId="{D57F7E32-5E00-44DD-91F9-07B86AF50ADC}" srcOrd="0" destOrd="0" presId="urn:microsoft.com/office/officeart/2008/layout/HexagonCluster"/>
    <dgm:cxn modelId="{8732ED0B-089B-4EAA-AE44-0FBFFD5E81FA}" type="presParOf" srcId="{ABED7872-A4B2-4926-B75B-0072AA2B32AA}" destId="{36747DDC-CACD-4F21-A281-DC982202ABE2}" srcOrd="3" destOrd="0" presId="urn:microsoft.com/office/officeart/2008/layout/HexagonCluster"/>
    <dgm:cxn modelId="{91822C70-125E-41E9-BD42-B2AFC0A9E095}" type="presParOf" srcId="{36747DDC-CACD-4F21-A281-DC982202ABE2}" destId="{26E774AA-15DA-4247-BD95-CBD5AFEE8786}" srcOrd="0" destOrd="0" presId="urn:microsoft.com/office/officeart/2008/layout/HexagonCluster"/>
    <dgm:cxn modelId="{715C6725-0F6F-4E9E-AC05-4565B3DDBEF5}" type="presParOf" srcId="{ABED7872-A4B2-4926-B75B-0072AA2B32AA}" destId="{92378CBA-A317-4A6E-95D0-50C6DD16C53D}" srcOrd="4" destOrd="0" presId="urn:microsoft.com/office/officeart/2008/layout/HexagonCluster"/>
    <dgm:cxn modelId="{C9A2F6C7-9BD8-4A1F-9E79-6C445D1E60E8}" type="presParOf" srcId="{92378CBA-A317-4A6E-95D0-50C6DD16C53D}" destId="{EEEF794D-3B0B-4734-97D6-A69337925AF9}" srcOrd="0" destOrd="0" presId="urn:microsoft.com/office/officeart/2008/layout/HexagonCluster"/>
    <dgm:cxn modelId="{9ECC90E7-62D9-4768-BB5D-53279233A2E3}" type="presParOf" srcId="{ABED7872-A4B2-4926-B75B-0072AA2B32AA}" destId="{D3EAE4F1-FC1C-488A-99DB-8827322694DE}" srcOrd="5" destOrd="0" presId="urn:microsoft.com/office/officeart/2008/layout/HexagonCluster"/>
    <dgm:cxn modelId="{E759EDF4-35AB-4F01-ACE6-C8BF12CCAB10}" type="presParOf" srcId="{D3EAE4F1-FC1C-488A-99DB-8827322694DE}" destId="{0D94FBF0-F6F8-4AFB-AC76-7D4D1F0A1407}" srcOrd="0" destOrd="0" presId="urn:microsoft.com/office/officeart/2008/layout/HexagonCluster"/>
    <dgm:cxn modelId="{ECD845B8-C08D-49F0-9909-1FB3B36CEF68}" type="presParOf" srcId="{ABED7872-A4B2-4926-B75B-0072AA2B32AA}" destId="{3BE2F19C-9791-4458-A7B1-203085A66235}" srcOrd="6" destOrd="0" presId="urn:microsoft.com/office/officeart/2008/layout/HexagonCluster"/>
    <dgm:cxn modelId="{05A34695-1142-4F2A-8A9D-7A49C407B0AB}" type="presParOf" srcId="{3BE2F19C-9791-4458-A7B1-203085A66235}" destId="{A6AA22E5-65EE-4CC9-9EE3-98DD0B22D494}" srcOrd="0" destOrd="0" presId="urn:microsoft.com/office/officeart/2008/layout/HexagonCluster"/>
    <dgm:cxn modelId="{9E9BEB8A-953A-4765-B69B-1E662109DB69}" type="presParOf" srcId="{ABED7872-A4B2-4926-B75B-0072AA2B32AA}" destId="{92EAD3BC-8B5C-4602-A549-0A334665D69C}" srcOrd="7" destOrd="0" presId="urn:microsoft.com/office/officeart/2008/layout/HexagonCluster"/>
    <dgm:cxn modelId="{5F01D913-B553-484C-9622-0F1A63A2B2C7}" type="presParOf" srcId="{92EAD3BC-8B5C-4602-A549-0A334665D69C}" destId="{4AE64673-7E81-4BB8-8D35-54E9A8464853}" srcOrd="0" destOrd="0" presId="urn:microsoft.com/office/officeart/2008/layout/HexagonCluster"/>
    <dgm:cxn modelId="{E2850F37-2B36-44D4-9A08-5D5AF67AF795}" type="presParOf" srcId="{ABED7872-A4B2-4926-B75B-0072AA2B32AA}" destId="{1DAB5324-8A6C-4E53-8A67-709DDCB9E370}" srcOrd="8" destOrd="0" presId="urn:microsoft.com/office/officeart/2008/layout/HexagonCluster"/>
    <dgm:cxn modelId="{9F947BBD-EF9E-4C55-98EB-20B75C8F871C}" type="presParOf" srcId="{1DAB5324-8A6C-4E53-8A67-709DDCB9E370}" destId="{B3A0B9F9-FFDE-4A90-B738-6FF5EC77997F}" srcOrd="0" destOrd="0" presId="urn:microsoft.com/office/officeart/2008/layout/HexagonCluster"/>
    <dgm:cxn modelId="{E733ACC0-FC2B-4CFA-B22A-AC56B1D83826}" type="presParOf" srcId="{ABED7872-A4B2-4926-B75B-0072AA2B32AA}" destId="{27C3826A-9A5F-41A6-8059-9510D59A9367}" srcOrd="9" destOrd="0" presId="urn:microsoft.com/office/officeart/2008/layout/HexagonCluster"/>
    <dgm:cxn modelId="{77E5685E-E326-4F63-9620-50B57C6B93C4}" type="presParOf" srcId="{27C3826A-9A5F-41A6-8059-9510D59A9367}" destId="{E0696924-1C62-4E5F-A8E8-44D96A214251}" srcOrd="0" destOrd="0" presId="urn:microsoft.com/office/officeart/2008/layout/HexagonCluster"/>
    <dgm:cxn modelId="{3B70D430-C3B3-4886-B4F6-64B06212150C}" type="presParOf" srcId="{ABED7872-A4B2-4926-B75B-0072AA2B32AA}" destId="{8C225D9B-5378-47CF-9E35-A6E324AC8E25}" srcOrd="10" destOrd="0" presId="urn:microsoft.com/office/officeart/2008/layout/HexagonCluster"/>
    <dgm:cxn modelId="{04B2E6B1-C133-4713-A815-31024D8F986F}" type="presParOf" srcId="{8C225D9B-5378-47CF-9E35-A6E324AC8E25}" destId="{5316AFDB-1DDC-4895-B929-4D59A3E824D6}" srcOrd="0" destOrd="0" presId="urn:microsoft.com/office/officeart/2008/layout/HexagonCluster"/>
    <dgm:cxn modelId="{243A3D27-702D-45F0-9837-0C35C59CBF13}" type="presParOf" srcId="{ABED7872-A4B2-4926-B75B-0072AA2B32AA}" destId="{FA8A1B1E-B8D7-4ED0-9A0C-D35C3367862F}" srcOrd="11" destOrd="0" presId="urn:microsoft.com/office/officeart/2008/layout/HexagonCluster"/>
    <dgm:cxn modelId="{A433E9B7-65C8-4CB1-81C1-0BE71380C043}" type="presParOf" srcId="{FA8A1B1E-B8D7-4ED0-9A0C-D35C3367862F}" destId="{5AD5FD1F-BE42-4A5C-A8F8-F1E34145DFD8}"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C9295C-DF9A-45A9-962E-9C4F259FD75E}" type="doc">
      <dgm:prSet loTypeId="urn:microsoft.com/office/officeart/2008/layout/AscendingPictureAccentProcess" loCatId="process" qsTypeId="urn:microsoft.com/office/officeart/2005/8/quickstyle/simple1" qsCatId="simple" csTypeId="urn:microsoft.com/office/officeart/2005/8/colors/accent1_2" csCatId="accent1" phldr="1"/>
      <dgm:spPr/>
      <dgm:t>
        <a:bodyPr/>
        <a:lstStyle/>
        <a:p>
          <a:endParaRPr lang="fr-FR"/>
        </a:p>
      </dgm:t>
    </dgm:pt>
    <dgm:pt modelId="{76DEB4C5-328D-4B89-AFCA-A3982607E28D}">
      <dgm:prSet phldrT="[Texte]"/>
      <dgm:spPr/>
      <dgm:t>
        <a:bodyPr/>
        <a:lstStyle/>
        <a:p>
          <a:r>
            <a:rPr lang="zh-CN" altLang="fr-FR" dirty="0" smtClean="0"/>
            <a:t>当前大热的新技术就好比人体系统一样</a:t>
          </a:r>
          <a:endParaRPr lang="fr-FR" dirty="0"/>
        </a:p>
      </dgm:t>
    </dgm:pt>
    <dgm:pt modelId="{21B723F6-5A64-49A0-AD54-507AF9FF7F19}" type="parTrans" cxnId="{26DC5DA4-B157-4329-938A-F4DD7FA5FC03}">
      <dgm:prSet/>
      <dgm:spPr/>
      <dgm:t>
        <a:bodyPr/>
        <a:lstStyle/>
        <a:p>
          <a:endParaRPr lang="fr-FR"/>
        </a:p>
      </dgm:t>
    </dgm:pt>
    <dgm:pt modelId="{FD37E703-44C0-4A37-AE99-19CA30BBBDEC}" type="sibTrans" cxnId="{26DC5DA4-B157-4329-938A-F4DD7FA5FC03}">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0000" r="-10000"/>
          </a:stretch>
        </a:blipFill>
      </dgm:spPr>
      <dgm:t>
        <a:bodyPr/>
        <a:lstStyle/>
        <a:p>
          <a:endParaRPr lang="fr-FR"/>
        </a:p>
      </dgm:t>
    </dgm:pt>
    <dgm:pt modelId="{D75DF469-EC1C-4BAA-8CC1-8E5FF69D4857}">
      <dgm:prSet phldrT="[Texte]"/>
      <dgm:spPr/>
      <dgm:t>
        <a:bodyPr/>
        <a:lstStyle/>
        <a:p>
          <a:r>
            <a:rPr lang="zh-CN" altLang="fr-FR" dirty="0" smtClean="0"/>
            <a:t>区块链颠覆世界</a:t>
          </a:r>
          <a:r>
            <a:rPr lang="fr-FR" altLang="zh-CN" dirty="0" smtClean="0"/>
            <a:t>?</a:t>
          </a:r>
          <a:endParaRPr lang="fr-FR" dirty="0"/>
        </a:p>
      </dgm:t>
    </dgm:pt>
    <dgm:pt modelId="{AD0D92D9-A821-42DC-8D43-3C6F43E26427}" type="parTrans" cxnId="{F75709A1-F3F1-4AC6-8FF6-06133447E692}">
      <dgm:prSet/>
      <dgm:spPr/>
      <dgm:t>
        <a:bodyPr/>
        <a:lstStyle/>
        <a:p>
          <a:endParaRPr lang="fr-FR"/>
        </a:p>
      </dgm:t>
    </dgm:pt>
    <dgm:pt modelId="{77E8C067-E4A9-4014-940C-D3B6B6E6427B}" type="sibTrans" cxnId="{F75709A1-F3F1-4AC6-8FF6-06133447E692}">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2000" r="-12000"/>
          </a:stretch>
        </a:blipFill>
      </dgm:spPr>
      <dgm:t>
        <a:bodyPr/>
        <a:lstStyle/>
        <a:p>
          <a:endParaRPr lang="fr-FR"/>
        </a:p>
      </dgm:t>
    </dgm:pt>
    <dgm:pt modelId="{BFD6F1AF-90CB-471E-913C-B98BA3BEEF2E}" type="pres">
      <dgm:prSet presAssocID="{07C9295C-DF9A-45A9-962E-9C4F259FD75E}" presName="Name0" presStyleCnt="0">
        <dgm:presLayoutVars>
          <dgm:chMax val="7"/>
          <dgm:chPref val="7"/>
          <dgm:dir/>
        </dgm:presLayoutVars>
      </dgm:prSet>
      <dgm:spPr/>
      <dgm:t>
        <a:bodyPr/>
        <a:lstStyle/>
        <a:p>
          <a:endParaRPr lang="fr-FR"/>
        </a:p>
      </dgm:t>
    </dgm:pt>
    <dgm:pt modelId="{C5A8E027-19BD-481F-93BD-62C6A8F75836}" type="pres">
      <dgm:prSet presAssocID="{07C9295C-DF9A-45A9-962E-9C4F259FD75E}" presName="dot1" presStyleLbl="alignNode1" presStyleIdx="0" presStyleCnt="10"/>
      <dgm:spPr/>
    </dgm:pt>
    <dgm:pt modelId="{93E41686-8E11-4487-B760-9FDF915B1D2B}" type="pres">
      <dgm:prSet presAssocID="{07C9295C-DF9A-45A9-962E-9C4F259FD75E}" presName="dot2" presStyleLbl="alignNode1" presStyleIdx="1" presStyleCnt="10"/>
      <dgm:spPr/>
    </dgm:pt>
    <dgm:pt modelId="{FA6F3FA6-E562-4306-B7B4-F492F1840045}" type="pres">
      <dgm:prSet presAssocID="{07C9295C-DF9A-45A9-962E-9C4F259FD75E}" presName="dot3" presStyleLbl="alignNode1" presStyleIdx="2" presStyleCnt="10"/>
      <dgm:spPr/>
    </dgm:pt>
    <dgm:pt modelId="{1064592B-D693-44E5-907F-D4A924C871C8}" type="pres">
      <dgm:prSet presAssocID="{07C9295C-DF9A-45A9-962E-9C4F259FD75E}" presName="dotArrow1" presStyleLbl="alignNode1" presStyleIdx="3" presStyleCnt="10"/>
      <dgm:spPr/>
    </dgm:pt>
    <dgm:pt modelId="{A933AA10-9E19-416A-9188-6167023F0564}" type="pres">
      <dgm:prSet presAssocID="{07C9295C-DF9A-45A9-962E-9C4F259FD75E}" presName="dotArrow2" presStyleLbl="alignNode1" presStyleIdx="4" presStyleCnt="10"/>
      <dgm:spPr/>
    </dgm:pt>
    <dgm:pt modelId="{40AC54B0-7165-4788-A4B9-0B0413698D63}" type="pres">
      <dgm:prSet presAssocID="{07C9295C-DF9A-45A9-962E-9C4F259FD75E}" presName="dotArrow3" presStyleLbl="alignNode1" presStyleIdx="5" presStyleCnt="10"/>
      <dgm:spPr/>
    </dgm:pt>
    <dgm:pt modelId="{A3F2A383-AFCB-4B01-90FA-62FFA4CAA3BA}" type="pres">
      <dgm:prSet presAssocID="{07C9295C-DF9A-45A9-962E-9C4F259FD75E}" presName="dotArrow4" presStyleLbl="alignNode1" presStyleIdx="6" presStyleCnt="10"/>
      <dgm:spPr/>
    </dgm:pt>
    <dgm:pt modelId="{93756F73-69FE-43BB-9F2D-6EDAE0DF9B22}" type="pres">
      <dgm:prSet presAssocID="{07C9295C-DF9A-45A9-962E-9C4F259FD75E}" presName="dotArrow5" presStyleLbl="alignNode1" presStyleIdx="7" presStyleCnt="10"/>
      <dgm:spPr/>
    </dgm:pt>
    <dgm:pt modelId="{3404DCEF-6635-459A-973F-E8A31B653194}" type="pres">
      <dgm:prSet presAssocID="{07C9295C-DF9A-45A9-962E-9C4F259FD75E}" presName="dotArrow6" presStyleLbl="alignNode1" presStyleIdx="8" presStyleCnt="10"/>
      <dgm:spPr/>
    </dgm:pt>
    <dgm:pt modelId="{A0F1DE39-D505-4338-B1B2-2BFB4FE5B456}" type="pres">
      <dgm:prSet presAssocID="{07C9295C-DF9A-45A9-962E-9C4F259FD75E}" presName="dotArrow7" presStyleLbl="alignNode1" presStyleIdx="9" presStyleCnt="10"/>
      <dgm:spPr/>
    </dgm:pt>
    <dgm:pt modelId="{28DF7ABA-9E50-4765-BCCB-10752F4A7AB1}" type="pres">
      <dgm:prSet presAssocID="{76DEB4C5-328D-4B89-AFCA-A3982607E28D}" presName="parTx1" presStyleLbl="node1" presStyleIdx="0" presStyleCnt="2"/>
      <dgm:spPr/>
      <dgm:t>
        <a:bodyPr/>
        <a:lstStyle/>
        <a:p>
          <a:endParaRPr lang="fr-FR"/>
        </a:p>
      </dgm:t>
    </dgm:pt>
    <dgm:pt modelId="{753C33B3-44FB-441D-9A0B-272A7621DCC7}" type="pres">
      <dgm:prSet presAssocID="{FD37E703-44C0-4A37-AE99-19CA30BBBDEC}" presName="picture1" presStyleCnt="0"/>
      <dgm:spPr/>
    </dgm:pt>
    <dgm:pt modelId="{4ACF8A71-ED2F-4719-BE56-5521BB93AC71}" type="pres">
      <dgm:prSet presAssocID="{FD37E703-44C0-4A37-AE99-19CA30BBBDEC}" presName="imageRepeatNode" presStyleLbl="fgImgPlace1" presStyleIdx="0" presStyleCnt="2"/>
      <dgm:spPr/>
      <dgm:t>
        <a:bodyPr/>
        <a:lstStyle/>
        <a:p>
          <a:endParaRPr lang="fr-FR"/>
        </a:p>
      </dgm:t>
    </dgm:pt>
    <dgm:pt modelId="{FFB2BBE0-669F-4944-96D7-FE7CB9269206}" type="pres">
      <dgm:prSet presAssocID="{D75DF469-EC1C-4BAA-8CC1-8E5FF69D4857}" presName="parTx2" presStyleLbl="node1" presStyleIdx="1" presStyleCnt="2"/>
      <dgm:spPr/>
      <dgm:t>
        <a:bodyPr/>
        <a:lstStyle/>
        <a:p>
          <a:endParaRPr lang="fr-FR"/>
        </a:p>
      </dgm:t>
    </dgm:pt>
    <dgm:pt modelId="{A8560A03-E63C-4EEF-A269-7F896AA8270F}" type="pres">
      <dgm:prSet presAssocID="{77E8C067-E4A9-4014-940C-D3B6B6E6427B}" presName="picture2" presStyleCnt="0"/>
      <dgm:spPr/>
    </dgm:pt>
    <dgm:pt modelId="{5A3848C1-DF4A-4D78-8F4C-C5D84E7EA9D0}" type="pres">
      <dgm:prSet presAssocID="{77E8C067-E4A9-4014-940C-D3B6B6E6427B}" presName="imageRepeatNode" presStyleLbl="fgImgPlace1" presStyleIdx="1" presStyleCnt="2"/>
      <dgm:spPr/>
      <dgm:t>
        <a:bodyPr/>
        <a:lstStyle/>
        <a:p>
          <a:endParaRPr lang="fr-FR"/>
        </a:p>
      </dgm:t>
    </dgm:pt>
  </dgm:ptLst>
  <dgm:cxnLst>
    <dgm:cxn modelId="{61237165-E4ED-4A66-9220-38033965FF49}" type="presOf" srcId="{07C9295C-DF9A-45A9-962E-9C4F259FD75E}" destId="{BFD6F1AF-90CB-471E-913C-B98BA3BEEF2E}" srcOrd="0" destOrd="0" presId="urn:microsoft.com/office/officeart/2008/layout/AscendingPictureAccentProcess"/>
    <dgm:cxn modelId="{F75709A1-F3F1-4AC6-8FF6-06133447E692}" srcId="{07C9295C-DF9A-45A9-962E-9C4F259FD75E}" destId="{D75DF469-EC1C-4BAA-8CC1-8E5FF69D4857}" srcOrd="1" destOrd="0" parTransId="{AD0D92D9-A821-42DC-8D43-3C6F43E26427}" sibTransId="{77E8C067-E4A9-4014-940C-D3B6B6E6427B}"/>
    <dgm:cxn modelId="{75801D60-3792-4C42-9E74-0412D0EEB64A}" type="presOf" srcId="{77E8C067-E4A9-4014-940C-D3B6B6E6427B}" destId="{5A3848C1-DF4A-4D78-8F4C-C5D84E7EA9D0}" srcOrd="0" destOrd="0" presId="urn:microsoft.com/office/officeart/2008/layout/AscendingPictureAccentProcess"/>
    <dgm:cxn modelId="{010FD627-CC11-463E-ACCF-83ADD8134653}" type="presOf" srcId="{76DEB4C5-328D-4B89-AFCA-A3982607E28D}" destId="{28DF7ABA-9E50-4765-BCCB-10752F4A7AB1}" srcOrd="0" destOrd="0" presId="urn:microsoft.com/office/officeart/2008/layout/AscendingPictureAccentProcess"/>
    <dgm:cxn modelId="{1A1E03CC-ACF8-43EE-94EA-111B75BCDBF4}" type="presOf" srcId="{D75DF469-EC1C-4BAA-8CC1-8E5FF69D4857}" destId="{FFB2BBE0-669F-4944-96D7-FE7CB9269206}" srcOrd="0" destOrd="0" presId="urn:microsoft.com/office/officeart/2008/layout/AscendingPictureAccentProcess"/>
    <dgm:cxn modelId="{3BD0D904-372A-4EDB-B421-AF6CBB54F1BA}" type="presOf" srcId="{FD37E703-44C0-4A37-AE99-19CA30BBBDEC}" destId="{4ACF8A71-ED2F-4719-BE56-5521BB93AC71}" srcOrd="0" destOrd="0" presId="urn:microsoft.com/office/officeart/2008/layout/AscendingPictureAccentProcess"/>
    <dgm:cxn modelId="{26DC5DA4-B157-4329-938A-F4DD7FA5FC03}" srcId="{07C9295C-DF9A-45A9-962E-9C4F259FD75E}" destId="{76DEB4C5-328D-4B89-AFCA-A3982607E28D}" srcOrd="0" destOrd="0" parTransId="{21B723F6-5A64-49A0-AD54-507AF9FF7F19}" sibTransId="{FD37E703-44C0-4A37-AE99-19CA30BBBDEC}"/>
    <dgm:cxn modelId="{E1DD6C9F-4857-4421-91B4-7100F65AFEC9}" type="presParOf" srcId="{BFD6F1AF-90CB-471E-913C-B98BA3BEEF2E}" destId="{C5A8E027-19BD-481F-93BD-62C6A8F75836}" srcOrd="0" destOrd="0" presId="urn:microsoft.com/office/officeart/2008/layout/AscendingPictureAccentProcess"/>
    <dgm:cxn modelId="{EEE0F824-3DA3-4744-ADED-0D360852E85B}" type="presParOf" srcId="{BFD6F1AF-90CB-471E-913C-B98BA3BEEF2E}" destId="{93E41686-8E11-4487-B760-9FDF915B1D2B}" srcOrd="1" destOrd="0" presId="urn:microsoft.com/office/officeart/2008/layout/AscendingPictureAccentProcess"/>
    <dgm:cxn modelId="{ED068BBC-00C2-4DBB-8D74-C6FC3E9C6332}" type="presParOf" srcId="{BFD6F1AF-90CB-471E-913C-B98BA3BEEF2E}" destId="{FA6F3FA6-E562-4306-B7B4-F492F1840045}" srcOrd="2" destOrd="0" presId="urn:microsoft.com/office/officeart/2008/layout/AscendingPictureAccentProcess"/>
    <dgm:cxn modelId="{4E712BDB-7BDC-4B36-A732-EA0C8368398B}" type="presParOf" srcId="{BFD6F1AF-90CB-471E-913C-B98BA3BEEF2E}" destId="{1064592B-D693-44E5-907F-D4A924C871C8}" srcOrd="3" destOrd="0" presId="urn:microsoft.com/office/officeart/2008/layout/AscendingPictureAccentProcess"/>
    <dgm:cxn modelId="{AB7934BB-775B-47BC-A0C7-F4F9E5A6F6E8}" type="presParOf" srcId="{BFD6F1AF-90CB-471E-913C-B98BA3BEEF2E}" destId="{A933AA10-9E19-416A-9188-6167023F0564}" srcOrd="4" destOrd="0" presId="urn:microsoft.com/office/officeart/2008/layout/AscendingPictureAccentProcess"/>
    <dgm:cxn modelId="{C89304AE-EC50-469B-B246-55DB284BFDE3}" type="presParOf" srcId="{BFD6F1AF-90CB-471E-913C-B98BA3BEEF2E}" destId="{40AC54B0-7165-4788-A4B9-0B0413698D63}" srcOrd="5" destOrd="0" presId="urn:microsoft.com/office/officeart/2008/layout/AscendingPictureAccentProcess"/>
    <dgm:cxn modelId="{9BF9F57F-F05F-438F-9184-9E7EFBEFA567}" type="presParOf" srcId="{BFD6F1AF-90CB-471E-913C-B98BA3BEEF2E}" destId="{A3F2A383-AFCB-4B01-90FA-62FFA4CAA3BA}" srcOrd="6" destOrd="0" presId="urn:microsoft.com/office/officeart/2008/layout/AscendingPictureAccentProcess"/>
    <dgm:cxn modelId="{81ABF8B0-DC54-4D2F-9C6D-398F15C0F97A}" type="presParOf" srcId="{BFD6F1AF-90CB-471E-913C-B98BA3BEEF2E}" destId="{93756F73-69FE-43BB-9F2D-6EDAE0DF9B22}" srcOrd="7" destOrd="0" presId="urn:microsoft.com/office/officeart/2008/layout/AscendingPictureAccentProcess"/>
    <dgm:cxn modelId="{352CD9D3-8E32-4AB5-9937-FD9B3CD85AD7}" type="presParOf" srcId="{BFD6F1AF-90CB-471E-913C-B98BA3BEEF2E}" destId="{3404DCEF-6635-459A-973F-E8A31B653194}" srcOrd="8" destOrd="0" presId="urn:microsoft.com/office/officeart/2008/layout/AscendingPictureAccentProcess"/>
    <dgm:cxn modelId="{41D7F00E-4B69-4A8F-B126-4B3251A866C7}" type="presParOf" srcId="{BFD6F1AF-90CB-471E-913C-B98BA3BEEF2E}" destId="{A0F1DE39-D505-4338-B1B2-2BFB4FE5B456}" srcOrd="9" destOrd="0" presId="urn:microsoft.com/office/officeart/2008/layout/AscendingPictureAccentProcess"/>
    <dgm:cxn modelId="{006F59D6-0560-4F47-A652-8317C3FCF56A}" type="presParOf" srcId="{BFD6F1AF-90CB-471E-913C-B98BA3BEEF2E}" destId="{28DF7ABA-9E50-4765-BCCB-10752F4A7AB1}" srcOrd="10" destOrd="0" presId="urn:microsoft.com/office/officeart/2008/layout/AscendingPictureAccentProcess"/>
    <dgm:cxn modelId="{D45DCF4F-E053-487B-90B0-F0D3C34BC4F2}" type="presParOf" srcId="{BFD6F1AF-90CB-471E-913C-B98BA3BEEF2E}" destId="{753C33B3-44FB-441D-9A0B-272A7621DCC7}" srcOrd="11" destOrd="0" presId="urn:microsoft.com/office/officeart/2008/layout/AscendingPictureAccentProcess"/>
    <dgm:cxn modelId="{EB6C69AA-E59A-4147-8C72-D9D8FF61EB0A}" type="presParOf" srcId="{753C33B3-44FB-441D-9A0B-272A7621DCC7}" destId="{4ACF8A71-ED2F-4719-BE56-5521BB93AC71}" srcOrd="0" destOrd="0" presId="urn:microsoft.com/office/officeart/2008/layout/AscendingPictureAccentProcess"/>
    <dgm:cxn modelId="{480E6F9D-7EBB-4DEB-89E2-6BD87A5D27E3}" type="presParOf" srcId="{BFD6F1AF-90CB-471E-913C-B98BA3BEEF2E}" destId="{FFB2BBE0-669F-4944-96D7-FE7CB9269206}" srcOrd="12" destOrd="0" presId="urn:microsoft.com/office/officeart/2008/layout/AscendingPictureAccentProcess"/>
    <dgm:cxn modelId="{A04B4DAA-7CEA-40A5-9CBC-6CE481ED96B1}" type="presParOf" srcId="{BFD6F1AF-90CB-471E-913C-B98BA3BEEF2E}" destId="{A8560A03-E63C-4EEF-A269-7F896AA8270F}" srcOrd="13" destOrd="0" presId="urn:microsoft.com/office/officeart/2008/layout/AscendingPictureAccentProcess"/>
    <dgm:cxn modelId="{6B8B22D5-0362-4FD9-8FEC-B6ADE17AA5F2}" type="presParOf" srcId="{A8560A03-E63C-4EEF-A269-7F896AA8270F}" destId="{5A3848C1-DF4A-4D78-8F4C-C5D84E7EA9D0}" srcOrd="0" destOrd="0" presId="urn:microsoft.com/office/officeart/2008/layout/AscendingPictureAccen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E15901-0D9F-4409-83A3-C157AB16614D}">
      <dsp:nvSpPr>
        <dsp:cNvPr id="0" name=""/>
        <dsp:cNvSpPr/>
      </dsp:nvSpPr>
      <dsp:spPr>
        <a:xfrm rot="10800000">
          <a:off x="1303273" y="1895"/>
          <a:ext cx="4053840" cy="112877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757" tIns="129540" rIns="241808" bIns="129540" numCol="1" spcCol="1270" anchor="ctr" anchorCtr="0">
          <a:noAutofit/>
        </a:bodyPr>
        <a:lstStyle/>
        <a:p>
          <a:pPr lvl="0" algn="ctr" defTabSz="1511300">
            <a:lnSpc>
              <a:spcPct val="90000"/>
            </a:lnSpc>
            <a:spcBef>
              <a:spcPct val="0"/>
            </a:spcBef>
            <a:spcAft>
              <a:spcPct val="35000"/>
            </a:spcAft>
          </a:pPr>
          <a:r>
            <a:rPr lang="zh-CN" altLang="fr-FR" sz="3400" kern="1200" dirty="0" smtClean="0"/>
            <a:t>分布式去中心化</a:t>
          </a:r>
          <a:endParaRPr lang="fr-FR" sz="3400" kern="1200" dirty="0"/>
        </a:p>
      </dsp:txBody>
      <dsp:txXfrm rot="10800000">
        <a:off x="1585466" y="1895"/>
        <a:ext cx="3771647" cy="1128772"/>
      </dsp:txXfrm>
    </dsp:sp>
    <dsp:sp modelId="{6EBAD299-974C-4240-B54D-95DE0844A412}">
      <dsp:nvSpPr>
        <dsp:cNvPr id="0" name=""/>
        <dsp:cNvSpPr/>
      </dsp:nvSpPr>
      <dsp:spPr>
        <a:xfrm>
          <a:off x="738886" y="1895"/>
          <a:ext cx="1128772" cy="1128772"/>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CF5D2B-E31C-4E84-B78E-E762BC2A3515}">
      <dsp:nvSpPr>
        <dsp:cNvPr id="0" name=""/>
        <dsp:cNvSpPr/>
      </dsp:nvSpPr>
      <dsp:spPr>
        <a:xfrm rot="10800000">
          <a:off x="1303273" y="1467613"/>
          <a:ext cx="4053840" cy="112877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757" tIns="129540" rIns="241808" bIns="129540" numCol="1" spcCol="1270" anchor="ctr" anchorCtr="0">
          <a:noAutofit/>
        </a:bodyPr>
        <a:lstStyle/>
        <a:p>
          <a:pPr lvl="0" algn="ctr" defTabSz="1511300">
            <a:lnSpc>
              <a:spcPct val="90000"/>
            </a:lnSpc>
            <a:spcBef>
              <a:spcPct val="0"/>
            </a:spcBef>
            <a:spcAft>
              <a:spcPct val="35000"/>
            </a:spcAft>
          </a:pPr>
          <a:r>
            <a:rPr lang="zh-CN" altLang="fr-FR" sz="3400" kern="1200" dirty="0" smtClean="0"/>
            <a:t>机器信任系统</a:t>
          </a:r>
          <a:endParaRPr lang="fr-FR" sz="3400" kern="1200" dirty="0"/>
        </a:p>
      </dsp:txBody>
      <dsp:txXfrm rot="10800000">
        <a:off x="1585466" y="1467613"/>
        <a:ext cx="3771647" cy="1128772"/>
      </dsp:txXfrm>
    </dsp:sp>
    <dsp:sp modelId="{3A069C1C-1B80-4784-8DB4-60ABB6E4A46F}">
      <dsp:nvSpPr>
        <dsp:cNvPr id="0" name=""/>
        <dsp:cNvSpPr/>
      </dsp:nvSpPr>
      <dsp:spPr>
        <a:xfrm>
          <a:off x="738886" y="1467613"/>
          <a:ext cx="1128772" cy="1128772"/>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0AF431-7ADA-435F-957E-7C89A2079E2C}">
      <dsp:nvSpPr>
        <dsp:cNvPr id="0" name=""/>
        <dsp:cNvSpPr/>
      </dsp:nvSpPr>
      <dsp:spPr>
        <a:xfrm rot="10800000">
          <a:off x="1303273" y="2933332"/>
          <a:ext cx="4053840" cy="112877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757" tIns="91440" rIns="170688" bIns="91440" numCol="1" spcCol="1270" anchor="ctr" anchorCtr="0">
          <a:noAutofit/>
        </a:bodyPr>
        <a:lstStyle/>
        <a:p>
          <a:pPr lvl="0" algn="ctr" defTabSz="1066800">
            <a:lnSpc>
              <a:spcPct val="90000"/>
            </a:lnSpc>
            <a:spcBef>
              <a:spcPct val="0"/>
            </a:spcBef>
            <a:spcAft>
              <a:spcPct val="35000"/>
            </a:spcAft>
          </a:pPr>
          <a:r>
            <a:rPr lang="zh-CN" altLang="fr-FR" sz="2400" b="1" kern="1200" dirty="0" smtClean="0"/>
            <a:t>不可篡改和加密安全性</a:t>
          </a:r>
          <a:endParaRPr lang="fr-FR" sz="2400" kern="1200" dirty="0"/>
        </a:p>
      </dsp:txBody>
      <dsp:txXfrm rot="10800000">
        <a:off x="1585466" y="2933332"/>
        <a:ext cx="3771647" cy="1128772"/>
      </dsp:txXfrm>
    </dsp:sp>
    <dsp:sp modelId="{D5B73988-5703-438F-B1C9-666957EBD6AB}">
      <dsp:nvSpPr>
        <dsp:cNvPr id="0" name=""/>
        <dsp:cNvSpPr/>
      </dsp:nvSpPr>
      <dsp:spPr>
        <a:xfrm>
          <a:off x="738886" y="2933332"/>
          <a:ext cx="1128772" cy="1128772"/>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52000" r="-5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E49FF-C246-4A97-81DC-16A27C405114}">
      <dsp:nvSpPr>
        <dsp:cNvPr id="0" name=""/>
        <dsp:cNvSpPr/>
      </dsp:nvSpPr>
      <dsp:spPr>
        <a:xfrm>
          <a:off x="1787905" y="2058636"/>
          <a:ext cx="1454150" cy="1253731"/>
        </a:xfrm>
        <a:prstGeom prst="hexagon">
          <a:avLst>
            <a:gd name="adj" fmla="val 25000"/>
            <a:gd name="vf" fmla="val 11547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940" rIns="0" bIns="27940" numCol="1" spcCol="1270" anchor="ctr" anchorCtr="0">
          <a:noAutofit/>
        </a:bodyPr>
        <a:lstStyle/>
        <a:p>
          <a:pPr lvl="0" algn="ctr" defTabSz="977900">
            <a:lnSpc>
              <a:spcPct val="90000"/>
            </a:lnSpc>
            <a:spcBef>
              <a:spcPct val="0"/>
            </a:spcBef>
            <a:spcAft>
              <a:spcPct val="35000"/>
            </a:spcAft>
          </a:pPr>
          <a:r>
            <a:rPr lang="zh-CN" altLang="fr-FR" sz="2200" b="1" kern="1200" dirty="0" smtClean="0"/>
            <a:t>钱包</a:t>
          </a:r>
          <a:r>
            <a:rPr lang="fr-FR" altLang="zh-CN" sz="2200" b="1" kern="1200" dirty="0" smtClean="0"/>
            <a:t>(</a:t>
          </a:r>
          <a:r>
            <a:rPr lang="fr-FR" sz="2200" b="1" kern="1200" dirty="0" err="1" smtClean="0"/>
            <a:t>Wallet</a:t>
          </a:r>
          <a:r>
            <a:rPr lang="fr-FR" sz="2200" b="1" kern="1200" dirty="0" smtClean="0"/>
            <a:t>)</a:t>
          </a:r>
          <a:endParaRPr lang="fr-FR" sz="2200" kern="1200" dirty="0"/>
        </a:p>
      </dsp:txBody>
      <dsp:txXfrm>
        <a:off x="2013562" y="2253191"/>
        <a:ext cx="1002836" cy="864621"/>
      </dsp:txXfrm>
    </dsp:sp>
    <dsp:sp modelId="{B9EFB656-5A7C-4B29-B935-B12AA09E169F}">
      <dsp:nvSpPr>
        <dsp:cNvPr id="0" name=""/>
        <dsp:cNvSpPr/>
      </dsp:nvSpPr>
      <dsp:spPr>
        <a:xfrm>
          <a:off x="1825682" y="2612133"/>
          <a:ext cx="170254" cy="146737"/>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7F7E32-5E00-44DD-91F9-07B86AF50ADC}">
      <dsp:nvSpPr>
        <dsp:cNvPr id="0" name=""/>
        <dsp:cNvSpPr/>
      </dsp:nvSpPr>
      <dsp:spPr>
        <a:xfrm>
          <a:off x="544891" y="1385232"/>
          <a:ext cx="1454150" cy="1253731"/>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7000" r="-27000"/>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E774AA-15DA-4247-BD95-CBD5AFEE8786}">
      <dsp:nvSpPr>
        <dsp:cNvPr id="0" name=""/>
        <dsp:cNvSpPr/>
      </dsp:nvSpPr>
      <dsp:spPr>
        <a:xfrm>
          <a:off x="1534852" y="2473345"/>
          <a:ext cx="170254" cy="146737"/>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EF794D-3B0B-4734-97D6-A69337925AF9}">
      <dsp:nvSpPr>
        <dsp:cNvPr id="0" name=""/>
        <dsp:cNvSpPr/>
      </dsp:nvSpPr>
      <dsp:spPr>
        <a:xfrm>
          <a:off x="3026779" y="1370326"/>
          <a:ext cx="1454150" cy="1253731"/>
        </a:xfrm>
        <a:prstGeom prst="hexagon">
          <a:avLst>
            <a:gd name="adj" fmla="val 25000"/>
            <a:gd name="vf" fmla="val 11547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940" rIns="0" bIns="27940" numCol="1" spcCol="1270" anchor="ctr" anchorCtr="0">
          <a:noAutofit/>
        </a:bodyPr>
        <a:lstStyle/>
        <a:p>
          <a:pPr lvl="0" algn="ctr" defTabSz="977900">
            <a:lnSpc>
              <a:spcPct val="90000"/>
            </a:lnSpc>
            <a:spcBef>
              <a:spcPct val="0"/>
            </a:spcBef>
            <a:spcAft>
              <a:spcPct val="35000"/>
            </a:spcAft>
          </a:pPr>
          <a:r>
            <a:rPr lang="zh-CN" altLang="fr-FR" sz="2200" b="1" kern="1200" dirty="0" smtClean="0"/>
            <a:t>挖矿</a:t>
          </a:r>
          <a:r>
            <a:rPr lang="fr-FR" altLang="zh-CN" sz="2200" b="1" kern="1200" dirty="0" smtClean="0"/>
            <a:t>(</a:t>
          </a:r>
          <a:r>
            <a:rPr lang="fr-FR" sz="2200" b="1" kern="1200" dirty="0" smtClean="0"/>
            <a:t>Mining)</a:t>
          </a:r>
          <a:endParaRPr lang="fr-FR" sz="2200" kern="1200" dirty="0"/>
        </a:p>
      </dsp:txBody>
      <dsp:txXfrm>
        <a:off x="3252436" y="1564881"/>
        <a:ext cx="1002836" cy="864621"/>
      </dsp:txXfrm>
    </dsp:sp>
    <dsp:sp modelId="{0D94FBF0-F6F8-4AFB-AC76-7D4D1F0A1407}">
      <dsp:nvSpPr>
        <dsp:cNvPr id="0" name=""/>
        <dsp:cNvSpPr/>
      </dsp:nvSpPr>
      <dsp:spPr>
        <a:xfrm>
          <a:off x="4020880" y="2457114"/>
          <a:ext cx="170254" cy="146737"/>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AA22E5-65EE-4CC9-9EE3-98DD0B22D494}">
      <dsp:nvSpPr>
        <dsp:cNvPr id="0" name=""/>
        <dsp:cNvSpPr/>
      </dsp:nvSpPr>
      <dsp:spPr>
        <a:xfrm>
          <a:off x="4265653" y="2058636"/>
          <a:ext cx="1454150" cy="1253731"/>
        </a:xfrm>
        <a:prstGeom prst="hexagon">
          <a:avLst>
            <a:gd name="adj" fmla="val 25000"/>
            <a:gd name="vf" fmla="val 1154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5000" r="-15000"/>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E64673-7E81-4BB8-8D35-54E9A8464853}">
      <dsp:nvSpPr>
        <dsp:cNvPr id="0" name=""/>
        <dsp:cNvSpPr/>
      </dsp:nvSpPr>
      <dsp:spPr>
        <a:xfrm>
          <a:off x="4303430" y="2612133"/>
          <a:ext cx="170254" cy="146737"/>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A0B9F9-FFDE-4A90-B738-6FF5EC77997F}">
      <dsp:nvSpPr>
        <dsp:cNvPr id="0" name=""/>
        <dsp:cNvSpPr/>
      </dsp:nvSpPr>
      <dsp:spPr>
        <a:xfrm>
          <a:off x="1787905" y="684997"/>
          <a:ext cx="1454150" cy="1253731"/>
        </a:xfrm>
        <a:prstGeom prst="hexagon">
          <a:avLst>
            <a:gd name="adj" fmla="val 25000"/>
            <a:gd name="vf" fmla="val 11547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940" rIns="0" bIns="27940" numCol="1" spcCol="1270" anchor="ctr" anchorCtr="0">
          <a:noAutofit/>
        </a:bodyPr>
        <a:lstStyle/>
        <a:p>
          <a:pPr lvl="0" algn="ctr" defTabSz="977900">
            <a:lnSpc>
              <a:spcPct val="90000"/>
            </a:lnSpc>
            <a:spcBef>
              <a:spcPct val="0"/>
            </a:spcBef>
            <a:spcAft>
              <a:spcPct val="35000"/>
            </a:spcAft>
          </a:pPr>
          <a:r>
            <a:rPr lang="zh-CN" altLang="fr-FR" sz="2200" b="1" kern="1200" dirty="0" smtClean="0"/>
            <a:t>比特币</a:t>
          </a:r>
          <a:r>
            <a:rPr lang="fr-FR" altLang="zh-CN" sz="2200" b="1" kern="1200" dirty="0" smtClean="0"/>
            <a:t>(</a:t>
          </a:r>
          <a:r>
            <a:rPr lang="fr-FR" sz="2200" b="1" kern="1200" dirty="0" smtClean="0"/>
            <a:t>Bitcoin)</a:t>
          </a:r>
          <a:endParaRPr lang="fr-FR" sz="2200" kern="1200" dirty="0"/>
        </a:p>
      </dsp:txBody>
      <dsp:txXfrm>
        <a:off x="2013562" y="879552"/>
        <a:ext cx="1002836" cy="864621"/>
      </dsp:txXfrm>
    </dsp:sp>
    <dsp:sp modelId="{E0696924-1C62-4E5F-A8E8-44D96A214251}">
      <dsp:nvSpPr>
        <dsp:cNvPr id="0" name=""/>
        <dsp:cNvSpPr/>
      </dsp:nvSpPr>
      <dsp:spPr>
        <a:xfrm>
          <a:off x="2773726" y="712159"/>
          <a:ext cx="170254" cy="146737"/>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16AFDB-1DDC-4895-B929-4D59A3E824D6}">
      <dsp:nvSpPr>
        <dsp:cNvPr id="0" name=""/>
        <dsp:cNvSpPr/>
      </dsp:nvSpPr>
      <dsp:spPr>
        <a:xfrm>
          <a:off x="3011772" y="0"/>
          <a:ext cx="1454150" cy="1253731"/>
        </a:xfrm>
        <a:prstGeom prst="hexagon">
          <a:avLst>
            <a:gd name="adj" fmla="val 25000"/>
            <a:gd name="vf" fmla="val 11547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7000" r="-7000"/>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D5FD1F-BE42-4A5C-A8F8-F1E34145DFD8}">
      <dsp:nvSpPr>
        <dsp:cNvPr id="0" name=""/>
        <dsp:cNvSpPr/>
      </dsp:nvSpPr>
      <dsp:spPr>
        <a:xfrm>
          <a:off x="3069731" y="550515"/>
          <a:ext cx="170254" cy="146737"/>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A8E027-19BD-481F-93BD-62C6A8F75836}">
      <dsp:nvSpPr>
        <dsp:cNvPr id="0" name=""/>
        <dsp:cNvSpPr/>
      </dsp:nvSpPr>
      <dsp:spPr>
        <a:xfrm>
          <a:off x="2143565" y="2298710"/>
          <a:ext cx="145594" cy="14559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E41686-8E11-4487-B760-9FDF915B1D2B}">
      <dsp:nvSpPr>
        <dsp:cNvPr id="0" name=""/>
        <dsp:cNvSpPr/>
      </dsp:nvSpPr>
      <dsp:spPr>
        <a:xfrm>
          <a:off x="2016024" y="2503101"/>
          <a:ext cx="145594" cy="14559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6F3FA6-E562-4306-B7B4-F492F1840045}">
      <dsp:nvSpPr>
        <dsp:cNvPr id="0" name=""/>
        <dsp:cNvSpPr/>
      </dsp:nvSpPr>
      <dsp:spPr>
        <a:xfrm>
          <a:off x="1864023" y="2680059"/>
          <a:ext cx="145594" cy="14559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64592B-D693-44E5-907F-D4A924C871C8}">
      <dsp:nvSpPr>
        <dsp:cNvPr id="0" name=""/>
        <dsp:cNvSpPr/>
      </dsp:nvSpPr>
      <dsp:spPr>
        <a:xfrm>
          <a:off x="2045725" y="241664"/>
          <a:ext cx="145594" cy="14559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33AA10-9E19-416A-9188-6167023F0564}">
      <dsp:nvSpPr>
        <dsp:cNvPr id="0" name=""/>
        <dsp:cNvSpPr/>
      </dsp:nvSpPr>
      <dsp:spPr>
        <a:xfrm>
          <a:off x="2240240" y="125752"/>
          <a:ext cx="145594" cy="14559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AC54B0-7165-4788-A4B9-0B0413698D63}">
      <dsp:nvSpPr>
        <dsp:cNvPr id="0" name=""/>
        <dsp:cNvSpPr/>
      </dsp:nvSpPr>
      <dsp:spPr>
        <a:xfrm>
          <a:off x="2434172" y="9841"/>
          <a:ext cx="145594" cy="14559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F2A383-AFCB-4B01-90FA-62FFA4CAA3BA}">
      <dsp:nvSpPr>
        <dsp:cNvPr id="0" name=""/>
        <dsp:cNvSpPr/>
      </dsp:nvSpPr>
      <dsp:spPr>
        <a:xfrm>
          <a:off x="2628104" y="125752"/>
          <a:ext cx="145594" cy="14559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756F73-69FE-43BB-9F2D-6EDAE0DF9B22}">
      <dsp:nvSpPr>
        <dsp:cNvPr id="0" name=""/>
        <dsp:cNvSpPr/>
      </dsp:nvSpPr>
      <dsp:spPr>
        <a:xfrm>
          <a:off x="2822619" y="241664"/>
          <a:ext cx="145594" cy="14559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04DCEF-6635-459A-973F-E8A31B653194}">
      <dsp:nvSpPr>
        <dsp:cNvPr id="0" name=""/>
        <dsp:cNvSpPr/>
      </dsp:nvSpPr>
      <dsp:spPr>
        <a:xfrm>
          <a:off x="2434172" y="254414"/>
          <a:ext cx="145594" cy="14559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F1DE39-D505-4338-B1B2-2BFB4FE5B456}">
      <dsp:nvSpPr>
        <dsp:cNvPr id="0" name=""/>
        <dsp:cNvSpPr/>
      </dsp:nvSpPr>
      <dsp:spPr>
        <a:xfrm>
          <a:off x="2434172" y="498988"/>
          <a:ext cx="145594" cy="14559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DF7ABA-9E50-4765-BCCB-10752F4A7AB1}">
      <dsp:nvSpPr>
        <dsp:cNvPr id="0" name=""/>
        <dsp:cNvSpPr/>
      </dsp:nvSpPr>
      <dsp:spPr>
        <a:xfrm>
          <a:off x="1249614" y="3211867"/>
          <a:ext cx="3140186" cy="84229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4673" tIns="76200" rIns="76200" bIns="76200" numCol="1" spcCol="1270" anchor="ctr" anchorCtr="0">
          <a:noAutofit/>
        </a:bodyPr>
        <a:lstStyle/>
        <a:p>
          <a:pPr lvl="0" algn="l" defTabSz="889000">
            <a:lnSpc>
              <a:spcPct val="90000"/>
            </a:lnSpc>
            <a:spcBef>
              <a:spcPct val="0"/>
            </a:spcBef>
            <a:spcAft>
              <a:spcPct val="35000"/>
            </a:spcAft>
          </a:pPr>
          <a:r>
            <a:rPr lang="zh-CN" altLang="fr-FR" sz="2000" kern="1200" dirty="0" smtClean="0"/>
            <a:t>当前大热的新技术就好比人体系统一样</a:t>
          </a:r>
          <a:endParaRPr lang="fr-FR" sz="2000" kern="1200" dirty="0"/>
        </a:p>
      </dsp:txBody>
      <dsp:txXfrm>
        <a:off x="1290731" y="3252984"/>
        <a:ext cx="3057952" cy="760057"/>
      </dsp:txXfrm>
    </dsp:sp>
    <dsp:sp modelId="{4ACF8A71-ED2F-4719-BE56-5521BB93AC71}">
      <dsp:nvSpPr>
        <dsp:cNvPr id="0" name=""/>
        <dsp:cNvSpPr/>
      </dsp:nvSpPr>
      <dsp:spPr>
        <a:xfrm>
          <a:off x="378957" y="2386576"/>
          <a:ext cx="1455947" cy="1455850"/>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0000" r="-1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B2BBE0-669F-4944-96D7-FE7CB9269206}">
      <dsp:nvSpPr>
        <dsp:cNvPr id="0" name=""/>
        <dsp:cNvSpPr/>
      </dsp:nvSpPr>
      <dsp:spPr>
        <a:xfrm>
          <a:off x="2576855" y="1564376"/>
          <a:ext cx="3140186" cy="84229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4673" tIns="76200" rIns="76200" bIns="76200" numCol="1" spcCol="1270" anchor="ctr" anchorCtr="0">
          <a:noAutofit/>
        </a:bodyPr>
        <a:lstStyle/>
        <a:p>
          <a:pPr lvl="0" algn="l" defTabSz="889000">
            <a:lnSpc>
              <a:spcPct val="90000"/>
            </a:lnSpc>
            <a:spcBef>
              <a:spcPct val="0"/>
            </a:spcBef>
            <a:spcAft>
              <a:spcPct val="35000"/>
            </a:spcAft>
          </a:pPr>
          <a:r>
            <a:rPr lang="zh-CN" altLang="fr-FR" sz="2000" kern="1200" dirty="0" smtClean="0"/>
            <a:t>区块链颠覆世界</a:t>
          </a:r>
          <a:r>
            <a:rPr lang="fr-FR" altLang="zh-CN" sz="2000" kern="1200" dirty="0" smtClean="0"/>
            <a:t>?</a:t>
          </a:r>
          <a:endParaRPr lang="fr-FR" sz="2000" kern="1200" dirty="0"/>
        </a:p>
      </dsp:txBody>
      <dsp:txXfrm>
        <a:off x="2617972" y="1605493"/>
        <a:ext cx="3057952" cy="760057"/>
      </dsp:txXfrm>
    </dsp:sp>
    <dsp:sp modelId="{5A3848C1-DF4A-4D78-8F4C-C5D84E7EA9D0}">
      <dsp:nvSpPr>
        <dsp:cNvPr id="0" name=""/>
        <dsp:cNvSpPr/>
      </dsp:nvSpPr>
      <dsp:spPr>
        <a:xfrm>
          <a:off x="1706199" y="739084"/>
          <a:ext cx="1455947" cy="1455850"/>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2000" r="-1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9938" cy="48768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777607" y="0"/>
            <a:ext cx="2889938" cy="487680"/>
          </a:xfrm>
          <a:prstGeom prst="rect">
            <a:avLst/>
          </a:prstGeom>
        </p:spPr>
        <p:txBody>
          <a:bodyPr vert="horz" lIns="91440" tIns="45720" rIns="91440" bIns="45720" rtlCol="0"/>
          <a:lstStyle>
            <a:lvl1pPr algn="r">
              <a:defRPr sz="1200"/>
            </a:lvl1pPr>
          </a:lstStyle>
          <a:p>
            <a:fld id="{9B171E94-E81A-48A6-B7AA-6BEED5BF7F63}" type="datetimeFigureOut">
              <a:rPr lang="fr-FR" smtClean="0"/>
              <a:pPr/>
              <a:t>18/04/2018</a:t>
            </a:fld>
            <a:endParaRPr lang="fr-FR" dirty="0"/>
          </a:p>
        </p:txBody>
      </p:sp>
      <p:sp>
        <p:nvSpPr>
          <p:cNvPr id="4" name="Espace réservé du pied de page 3"/>
          <p:cNvSpPr>
            <a:spLocks noGrp="1"/>
          </p:cNvSpPr>
          <p:nvPr>
            <p:ph type="ftr" sz="quarter" idx="2"/>
          </p:nvPr>
        </p:nvSpPr>
        <p:spPr>
          <a:xfrm>
            <a:off x="0" y="9264227"/>
            <a:ext cx="2889938" cy="487680"/>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777607" y="9264227"/>
            <a:ext cx="2889938" cy="487680"/>
          </a:xfrm>
          <a:prstGeom prst="rect">
            <a:avLst/>
          </a:prstGeom>
        </p:spPr>
        <p:txBody>
          <a:bodyPr vert="horz" lIns="91440" tIns="45720" rIns="91440" bIns="45720" rtlCol="0" anchor="b"/>
          <a:lstStyle>
            <a:lvl1pPr algn="r">
              <a:defRPr sz="1200"/>
            </a:lvl1pPr>
          </a:lstStyle>
          <a:p>
            <a:fld id="{AED93E57-85F0-42D6-8C0D-B02469B70AB9}" type="slidenum">
              <a:rPr lang="fr-FR" smtClean="0"/>
              <a:pPr/>
              <a:t>‹N°›</a:t>
            </a:fld>
            <a:endParaRPr lang="fr-FR" dirty="0"/>
          </a:p>
        </p:txBody>
      </p:sp>
    </p:spTree>
    <p:extLst>
      <p:ext uri="{BB962C8B-B14F-4D97-AF65-F5344CB8AC3E}">
        <p14:creationId xmlns:p14="http://schemas.microsoft.com/office/powerpoint/2010/main" val="23855118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heme" Target="../theme/theme2.xml"/><Relationship Id="rId4" Type="http://schemas.openxmlformats.org/officeDocument/2006/relationships/image" Target="../media/image10.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9938" cy="48768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777607" y="0"/>
            <a:ext cx="2889938" cy="487680"/>
          </a:xfrm>
          <a:prstGeom prst="rect">
            <a:avLst/>
          </a:prstGeom>
        </p:spPr>
        <p:txBody>
          <a:bodyPr vert="horz" lIns="91440" tIns="45720" rIns="91440" bIns="45720" rtlCol="0"/>
          <a:lstStyle>
            <a:lvl1pPr algn="r">
              <a:defRPr sz="1200"/>
            </a:lvl1pPr>
          </a:lstStyle>
          <a:p>
            <a:fld id="{0402DBD4-A2E5-4663-A026-287DF2B01749}" type="datetimeFigureOut">
              <a:rPr lang="fr-FR" smtClean="0"/>
              <a:pPr/>
              <a:t>18/04/2018</a:t>
            </a:fld>
            <a:endParaRPr lang="fr-FR" dirty="0"/>
          </a:p>
        </p:txBody>
      </p:sp>
      <p:sp>
        <p:nvSpPr>
          <p:cNvPr id="4" name="Espace réservé de l'image des diapositives 3"/>
          <p:cNvSpPr>
            <a:spLocks noGrp="1" noRot="1" noChangeAspect="1"/>
          </p:cNvSpPr>
          <p:nvPr>
            <p:ph type="sldImg" idx="2"/>
          </p:nvPr>
        </p:nvSpPr>
        <p:spPr>
          <a:xfrm>
            <a:off x="896938" y="731838"/>
            <a:ext cx="4875212" cy="36576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66909" y="4632960"/>
            <a:ext cx="5335270" cy="4389120"/>
          </a:xfrm>
          <a:prstGeom prst="rect">
            <a:avLst/>
          </a:prstGeom>
        </p:spPr>
        <p:txBody>
          <a:bodyPr vert="horz" wrap="square" lIns="91440" tIns="45720" rIns="91440" bIns="45720" rtlCol="0">
            <a:noAutofit/>
          </a:bodyPr>
          <a:lstStyle/>
          <a:p>
            <a:pPr lvl="0"/>
            <a:r>
              <a:rPr lang="fr-FR" dirty="0" smtClean="0"/>
              <a:t>Cliquez pour modifier les styles du texte du masque</a:t>
            </a:r>
          </a:p>
          <a:p>
            <a:pPr lvl="1"/>
            <a:r>
              <a:rPr lang="fr-FR" dirty="0" smtClean="0"/>
              <a:t>Deuxième niveau</a:t>
            </a:r>
            <a:br>
              <a:rPr lang="fr-FR" dirty="0" smtClean="0"/>
            </a:br>
            <a:r>
              <a:rPr lang="fr-FR" dirty="0" smtClean="0"/>
              <a:t>2</a:t>
            </a:r>
          </a:p>
          <a:p>
            <a:pPr lvl="2"/>
            <a:r>
              <a:rPr lang="fr-FR" dirty="0" smtClean="0"/>
              <a:t>Troisième niveau</a:t>
            </a:r>
            <a:br>
              <a:rPr lang="fr-FR" dirty="0" smtClean="0"/>
            </a:br>
            <a:r>
              <a:rPr lang="fr-FR" dirty="0" smtClean="0"/>
              <a:t>3</a:t>
            </a:r>
          </a:p>
          <a:p>
            <a:pPr lvl="3"/>
            <a:r>
              <a:rPr lang="fr-FR" dirty="0" smtClean="0"/>
              <a:t>Quatrième niveau</a:t>
            </a:r>
            <a:br>
              <a:rPr lang="fr-FR" dirty="0" smtClean="0"/>
            </a:br>
            <a:r>
              <a:rPr lang="fr-FR" dirty="0" smtClean="0"/>
              <a:t>4</a:t>
            </a:r>
          </a:p>
          <a:p>
            <a:pPr lvl="4"/>
            <a:r>
              <a:rPr lang="fr-FR" dirty="0" smtClean="0"/>
              <a:t>Cinquième niveau</a:t>
            </a:r>
            <a:br>
              <a:rPr lang="fr-FR" dirty="0" smtClean="0"/>
            </a:br>
            <a:r>
              <a:rPr lang="fr-FR" dirty="0" smtClean="0"/>
              <a:t>5</a:t>
            </a:r>
            <a:endParaRPr lang="fr-FR" dirty="0"/>
          </a:p>
        </p:txBody>
      </p:sp>
      <p:sp>
        <p:nvSpPr>
          <p:cNvPr id="6" name="Espace réservé du pied de page 5"/>
          <p:cNvSpPr>
            <a:spLocks noGrp="1"/>
          </p:cNvSpPr>
          <p:nvPr>
            <p:ph type="ftr" sz="quarter" idx="4"/>
          </p:nvPr>
        </p:nvSpPr>
        <p:spPr>
          <a:xfrm>
            <a:off x="0" y="9264227"/>
            <a:ext cx="2889938" cy="487680"/>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777607" y="9264227"/>
            <a:ext cx="2889938" cy="487680"/>
          </a:xfrm>
          <a:prstGeom prst="rect">
            <a:avLst/>
          </a:prstGeom>
        </p:spPr>
        <p:txBody>
          <a:bodyPr vert="horz" lIns="91440" tIns="45720" rIns="91440" bIns="45720" rtlCol="0" anchor="b"/>
          <a:lstStyle>
            <a:lvl1pPr algn="r">
              <a:defRPr sz="1200"/>
            </a:lvl1pPr>
          </a:lstStyle>
          <a:p>
            <a:fld id="{5F793D87-0EE0-46EE-A68D-0DBA9AC8160F}" type="slidenum">
              <a:rPr lang="fr-FR" smtClean="0"/>
              <a:pPr/>
              <a:t>‹N°›</a:t>
            </a:fld>
            <a:endParaRPr lang="fr-FR" dirty="0"/>
          </a:p>
        </p:txBody>
      </p:sp>
    </p:spTree>
    <p:extLst>
      <p:ext uri="{BB962C8B-B14F-4D97-AF65-F5344CB8AC3E}">
        <p14:creationId xmlns:p14="http://schemas.microsoft.com/office/powerpoint/2010/main" val="1871876216"/>
      </p:ext>
    </p:extLst>
  </p:cSld>
  <p:clrMap bg1="lt1" tx1="dk1" bg2="lt2" tx2="dk2" accent1="accent1" accent2="accent2" accent3="accent3" accent4="accent4" accent5="accent5" accent6="accent6" hlink="hlink" folHlink="folHlink"/>
  <p:notesStyle>
    <a:lvl1pPr marL="370800" indent="-370800" algn="l" defTabSz="914400" rtl="0" eaLnBrk="1" latinLnBrk="0" hangingPunct="1">
      <a:spcBef>
        <a:spcPts val="1800"/>
      </a:spcBef>
      <a:buFontTx/>
      <a:buBlip>
        <a:blip r:embed="rId2"/>
      </a:buBlip>
      <a:defRPr sz="1800" kern="1200">
        <a:solidFill>
          <a:schemeClr val="tx1"/>
        </a:solidFill>
        <a:latin typeface="Microsoft Sans Serif" pitchFamily="34" charset="0"/>
        <a:ea typeface="+mn-ea"/>
        <a:cs typeface="Microsoft Sans Serif" pitchFamily="34" charset="0"/>
      </a:defRPr>
    </a:lvl1pPr>
    <a:lvl2pPr marL="903600" indent="-309600" algn="l" defTabSz="914400" rtl="0" eaLnBrk="1" latinLnBrk="0" hangingPunct="1">
      <a:spcBef>
        <a:spcPts val="336"/>
      </a:spcBef>
      <a:buFontTx/>
      <a:buBlip>
        <a:blip r:embed="rId3"/>
      </a:buBlip>
      <a:defRPr sz="1400" kern="1200">
        <a:solidFill>
          <a:schemeClr val="tx1"/>
        </a:solidFill>
        <a:latin typeface="Microsoft Sans Serif" pitchFamily="34" charset="0"/>
        <a:ea typeface="+mn-ea"/>
        <a:cs typeface="Microsoft Sans Serif" pitchFamily="34" charset="0"/>
      </a:defRPr>
    </a:lvl2pPr>
    <a:lvl3pPr marL="1436400" indent="-396000" algn="l" defTabSz="914400" rtl="0" eaLnBrk="1" latinLnBrk="0" hangingPunct="1">
      <a:spcBef>
        <a:spcPts val="264"/>
      </a:spcBef>
      <a:buFontTx/>
      <a:buBlip>
        <a:blip r:embed="rId4"/>
      </a:buBlip>
      <a:defRPr sz="1300" kern="1200">
        <a:solidFill>
          <a:srgbClr val="808080"/>
        </a:solidFill>
        <a:latin typeface="Microsoft Sans Serif" pitchFamily="34" charset="0"/>
        <a:ea typeface="+mn-ea"/>
        <a:cs typeface="Microsoft Sans Serif" pitchFamily="34" charset="0"/>
      </a:defRPr>
    </a:lvl3pPr>
    <a:lvl4pPr marL="1893600" indent="-396000" algn="l" defTabSz="914400" rtl="0" eaLnBrk="1" latinLnBrk="0" hangingPunct="1">
      <a:spcBef>
        <a:spcPts val="264"/>
      </a:spcBef>
      <a:buFontTx/>
      <a:buBlip>
        <a:blip r:embed="rId4"/>
      </a:buBlip>
      <a:defRPr sz="1100" b="1" kern="1200">
        <a:solidFill>
          <a:srgbClr val="808080"/>
        </a:solidFill>
        <a:latin typeface="Microsoft Sans Serif" pitchFamily="34" charset="0"/>
        <a:ea typeface="+mn-ea"/>
        <a:cs typeface="Microsoft Sans Serif" pitchFamily="34" charset="0"/>
      </a:defRPr>
    </a:lvl4pPr>
    <a:lvl5pPr marL="2059200" indent="-172800" algn="l" defTabSz="914400" rtl="0" eaLnBrk="1" latinLnBrk="0" hangingPunct="1">
      <a:spcBef>
        <a:spcPts val="240"/>
      </a:spcBef>
      <a:buFont typeface="Arial" pitchFamily="34" charset="0"/>
      <a:buChar char="»"/>
      <a:defRPr sz="1000" kern="1200">
        <a:solidFill>
          <a:schemeClr val="tx1"/>
        </a:solidFill>
        <a:latin typeface="Microsoft Sans Serif" pitchFamily="34" charset="0"/>
        <a:ea typeface="+mn-ea"/>
        <a:cs typeface="Microsoft Sans Serif"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F793D87-0EE0-46EE-A68D-0DBA9AC8160F}" type="slidenum">
              <a:rPr lang="fr-FR" smtClean="0"/>
              <a:pPr/>
              <a:t>1</a:t>
            </a:fld>
            <a:endParaRPr lang="fr-FR" dirty="0"/>
          </a:p>
        </p:txBody>
      </p:sp>
    </p:spTree>
    <p:extLst>
      <p:ext uri="{BB962C8B-B14F-4D97-AF65-F5344CB8AC3E}">
        <p14:creationId xmlns:p14="http://schemas.microsoft.com/office/powerpoint/2010/main" val="1277275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altLang="zh-CN" dirty="0" smtClean="0"/>
              <a:t>1. </a:t>
            </a:r>
            <a:r>
              <a:rPr lang="zh-CN" altLang="fr-FR" dirty="0" smtClean="0"/>
              <a:t>产业链上游：创作者时代到来</a:t>
            </a:r>
          </a:p>
          <a:p>
            <a:r>
              <a:rPr lang="zh-CN" altLang="fr-FR" dirty="0" smtClean="0"/>
              <a:t>首先，区块链技术可以让“盗版”</a:t>
            </a:r>
            <a:r>
              <a:rPr lang="zh-CN" altLang="fr-FR" sz="1800" kern="1200" dirty="0" smtClean="0">
                <a:solidFill>
                  <a:schemeClr val="tx1"/>
                </a:solidFill>
                <a:effectLst/>
                <a:latin typeface="Microsoft Sans Serif" pitchFamily="34" charset="0"/>
                <a:ea typeface="+mn-ea"/>
                <a:cs typeface="Microsoft Sans Serif" pitchFamily="34" charset="0"/>
              </a:rPr>
              <a:t>无处可逃</a:t>
            </a:r>
            <a:r>
              <a:rPr lang="zh-CN" altLang="fr-FR" dirty="0" smtClean="0"/>
              <a:t>。</a:t>
            </a:r>
          </a:p>
          <a:p>
            <a:r>
              <a:rPr lang="zh-CN" altLang="fr-FR" dirty="0" smtClean="0"/>
              <a:t>以版权保护最为重要的数字音乐行业为例。音乐人或词曲创作者，将自己的作品登记在区块链网络上，就可以通过区块链的记录，实现对作品播放和使用的追踪，从而在获得收益时能更直观的看到自己的作品使用情况，也就确认了自己应得收入的具体数字。而如果没有区块链技术的帮助，创作者们没有数据，也就无法和平台方或版权管理方争得应得收益。</a:t>
            </a:r>
            <a:endParaRPr lang="fr-FR" altLang="zh-CN" b="1" dirty="0" smtClean="0"/>
          </a:p>
          <a:p>
            <a:pPr algn="just"/>
            <a:endParaRPr lang="fr-FR" altLang="zh-CN" b="1" dirty="0" smtClean="0"/>
          </a:p>
          <a:p>
            <a:pPr algn="just"/>
            <a:r>
              <a:rPr lang="fr-FR" altLang="zh-CN" dirty="0" smtClean="0"/>
              <a:t>2</a:t>
            </a:r>
            <a:r>
              <a:rPr lang="zh-CN" altLang="fr-FR" dirty="0" smtClean="0"/>
              <a:t> 区块链在传播领域的应用更加动态一些。</a:t>
            </a:r>
          </a:p>
          <a:p>
            <a:r>
              <a:rPr lang="zh-CN" altLang="fr-FR" dirty="0" smtClean="0"/>
              <a:t>在整个内容产业中，除了头部生产的“大内容”之外，还有海量的中部甚至尾部生产者制造的“小内容”。当时代主基调从“中心化”转向“去中心化”，长尾内容的价值开始凸显。</a:t>
            </a:r>
          </a:p>
          <a:p>
            <a:pPr algn="just"/>
            <a:r>
              <a:rPr lang="zh-CN" altLang="fr-FR" dirty="0" smtClean="0"/>
              <a:t>目前视频内容的传输还存在低流媒体质量、高内容传输成本的问题，就算是全球最大的视频平台</a:t>
            </a:r>
            <a:r>
              <a:rPr lang="fr-FR" altLang="zh-CN" dirty="0" smtClean="0"/>
              <a:t>YouTube</a:t>
            </a:r>
            <a:r>
              <a:rPr lang="zh-CN" altLang="fr-FR" dirty="0" smtClean="0"/>
              <a:t>也仍然面临着这样的问题。而通过利用区块链分散式数据储存的特点，就可以以分散式对等网络传播视频内容，解决这一问题。</a:t>
            </a:r>
            <a:endParaRPr lang="fr-FR" altLang="zh-CN" dirty="0" smtClean="0"/>
          </a:p>
          <a:p>
            <a:pPr algn="just"/>
            <a:endParaRPr lang="fr-FR" altLang="zh-CN" dirty="0" smtClean="0"/>
          </a:p>
          <a:p>
            <a:pPr algn="just"/>
            <a:r>
              <a:rPr lang="fr-FR" altLang="zh-CN" dirty="0" smtClean="0"/>
              <a:t>3</a:t>
            </a:r>
            <a:r>
              <a:rPr lang="zh-CN" altLang="fr-FR" dirty="0" smtClean="0"/>
              <a:t> 粉丝经济正在经历着一个圈层化和多元化的时代，小众的内容的价值挖掘正经历着最好的时代，但价值中心化、中介剥削、虚假泛滥以及变现单一困难等问题都严重影响着正常的生态。</a:t>
            </a:r>
          </a:p>
          <a:p>
            <a:pPr algn="just"/>
            <a:r>
              <a:rPr lang="zh-CN" altLang="fr-FR" dirty="0" smtClean="0"/>
              <a:t>在粉丝经济中最重要的一环是偶像与粉丝可直接的点对点互动，但目前这个环节需要多层中间人或者是平台的流转，导致的结果是艺人内容价值和价格的双重漏斗，艺人提供的价值与粉丝交换的价值完全不对等。</a:t>
            </a:r>
            <a:endParaRPr lang="fr-FR" altLang="zh-CN" dirty="0" smtClean="0"/>
          </a:p>
          <a:p>
            <a:r>
              <a:rPr lang="zh-CN" altLang="fr-FR" dirty="0" smtClean="0"/>
              <a:t>而区块链技术的发展，可以让明星和粉丝之间的沟通途径有了更直接的方式；同时在这个去中心化的结构下，可以让更多的资源方多边联系在一起，打破平台之间割据的局面。</a:t>
            </a:r>
          </a:p>
          <a:p>
            <a:r>
              <a:rPr lang="zh-CN" altLang="fr-FR" dirty="0" smtClean="0"/>
              <a:t>另一方面，从更长远的角度来看，如果区块链能运用到更广阔的空间，明星名誉和肖像权乃至内容被虚假盗用、侵权的行为也可以利用区块链的确权和标记得到保障。</a:t>
            </a:r>
          </a:p>
          <a:p>
            <a:pPr algn="just"/>
            <a:endParaRPr lang="fr-FR" altLang="zh-CN" dirty="0" smtClean="0"/>
          </a:p>
          <a:p>
            <a:pPr algn="just"/>
            <a:endParaRPr lang="fr-FR" dirty="0"/>
          </a:p>
        </p:txBody>
      </p:sp>
      <p:sp>
        <p:nvSpPr>
          <p:cNvPr id="4" name="Espace réservé du numéro de diapositive 3"/>
          <p:cNvSpPr>
            <a:spLocks noGrp="1"/>
          </p:cNvSpPr>
          <p:nvPr>
            <p:ph type="sldNum" sz="quarter" idx="10"/>
          </p:nvPr>
        </p:nvSpPr>
        <p:spPr/>
        <p:txBody>
          <a:bodyPr/>
          <a:lstStyle/>
          <a:p>
            <a:fld id="{5F793D87-0EE0-46EE-A68D-0DBA9AC8160F}" type="slidenum">
              <a:rPr lang="fr-FR" smtClean="0"/>
              <a:pPr/>
              <a:t>10</a:t>
            </a:fld>
            <a:endParaRPr lang="fr-FR" dirty="0"/>
          </a:p>
        </p:txBody>
      </p:sp>
    </p:spTree>
    <p:extLst>
      <p:ext uri="{BB962C8B-B14F-4D97-AF65-F5344CB8AC3E}">
        <p14:creationId xmlns:p14="http://schemas.microsoft.com/office/powerpoint/2010/main" val="1528689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r>
              <a:rPr lang="zh-CN" altLang="fr-FR" sz="1800" dirty="0" smtClean="0"/>
              <a:t>文化产业痛点， 复制成本低，维权成本高，举证困难等使得知识产权保护一直是行业的痛点。</a:t>
            </a:r>
            <a:endParaRPr lang="fr-FR" altLang="zh-CN" sz="1800" dirty="0" smtClean="0"/>
          </a:p>
          <a:p>
            <a:pPr algn="just"/>
            <a:r>
              <a:rPr lang="zh-CN" altLang="fr-FR" sz="1800" dirty="0" smtClean="0"/>
              <a:t>有了区块链，文化产品的生产，传播，交易等记录真实透明，可信可查，问题迎刃而解。</a:t>
            </a:r>
            <a:endParaRPr lang="fr-FR" altLang="zh-CN" sz="1800" dirty="0" smtClean="0"/>
          </a:p>
          <a:p>
            <a:pPr algn="just"/>
            <a:r>
              <a:rPr lang="zh-CN" altLang="fr-FR" sz="1800" dirty="0" smtClean="0"/>
              <a:t>有人说， 文化创新往往来自创作者的灵感。当下，创作者面临的一大问题就是作品版权保护。最被大众关注的就是音乐的版权保护。</a:t>
            </a:r>
            <a:endParaRPr lang="fr-FR" altLang="zh-CN" sz="1800" dirty="0" smtClean="0"/>
          </a:p>
          <a:p>
            <a:pPr algn="just"/>
            <a:r>
              <a:rPr lang="zh-CN" altLang="fr-FR" sz="1800" dirty="0" smtClean="0"/>
              <a:t>详细介绍一下音乐是如何区块链关联上的</a:t>
            </a:r>
            <a:endParaRPr lang="fr-FR" altLang="zh-CN" sz="1800" dirty="0" smtClean="0"/>
          </a:p>
          <a:p>
            <a:pPr algn="just"/>
            <a:endParaRPr lang="fr-FR" altLang="zh-CN" dirty="0" smtClean="0"/>
          </a:p>
          <a:p>
            <a:pPr algn="just"/>
            <a:r>
              <a:rPr lang="zh-CN" altLang="fr-FR" dirty="0" smtClean="0"/>
              <a:t>举个例子， 音乐人或词曲创作者， 将自己的作品登记在区块链网络上，就可以通过区块链的记录， 实现对作品播放和使用的追踪， 从而在获得收益时能更直观的看到自己的作品使用情况， 也就算确认了自己应得收入的具体数字。</a:t>
            </a:r>
            <a:endParaRPr lang="fr-FR" altLang="zh-CN" dirty="0" smtClean="0"/>
          </a:p>
          <a:p>
            <a:pPr algn="just"/>
            <a:r>
              <a:rPr lang="zh-CN" altLang="fr-FR" dirty="0" smtClean="0"/>
              <a:t>而如果没有区块链技术的帮助， 创作者们没有数据，就是无法和平台方或版权管理放争得应得利益。</a:t>
            </a:r>
            <a:endParaRPr lang="fr-FR" altLang="zh-CN" dirty="0" smtClean="0"/>
          </a:p>
          <a:p>
            <a:pPr algn="just"/>
            <a:r>
              <a:rPr lang="zh-CN" altLang="fr-FR" b="1" dirty="0" smtClean="0"/>
              <a:t>区块链在创作者直接收入上，为那些独立音乐人提供了更好的版权管理方式，也可能让越来越多的音乐人选择以不签约的独立工作室形式活动。</a:t>
            </a:r>
            <a:endParaRPr lang="fr-FR" altLang="zh-CN" b="1" dirty="0" smtClean="0"/>
          </a:p>
        </p:txBody>
      </p:sp>
      <p:sp>
        <p:nvSpPr>
          <p:cNvPr id="4" name="Espace réservé du numéro de diapositive 3"/>
          <p:cNvSpPr>
            <a:spLocks noGrp="1"/>
          </p:cNvSpPr>
          <p:nvPr>
            <p:ph type="sldNum" sz="quarter" idx="10"/>
          </p:nvPr>
        </p:nvSpPr>
        <p:spPr/>
        <p:txBody>
          <a:bodyPr/>
          <a:lstStyle/>
          <a:p>
            <a:fld id="{5F793D87-0EE0-46EE-A68D-0DBA9AC8160F}" type="slidenum">
              <a:rPr lang="fr-FR" smtClean="0"/>
              <a:pPr/>
              <a:t>11</a:t>
            </a:fld>
            <a:endParaRPr lang="fr-FR" dirty="0"/>
          </a:p>
        </p:txBody>
      </p:sp>
    </p:spTree>
    <p:extLst>
      <p:ext uri="{BB962C8B-B14F-4D97-AF65-F5344CB8AC3E}">
        <p14:creationId xmlns:p14="http://schemas.microsoft.com/office/powerpoint/2010/main" val="1098983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r>
              <a:rPr lang="zh-CN" altLang="fr-FR" dirty="0" smtClean="0"/>
              <a:t>不过就在近日，</a:t>
            </a:r>
            <a:r>
              <a:rPr lang="fr-FR" altLang="zh-CN" dirty="0" err="1" smtClean="0"/>
              <a:t>TFboys</a:t>
            </a:r>
            <a:r>
              <a:rPr lang="zh-CN" altLang="fr-FR" dirty="0" smtClean="0"/>
              <a:t>的三小只差点儿就被“粉丝”拖下这趟水。有一家名为“</a:t>
            </a:r>
            <a:r>
              <a:rPr lang="fr-FR" altLang="zh-CN" dirty="0" smtClean="0"/>
              <a:t>TFBOYS</a:t>
            </a:r>
            <a:r>
              <a:rPr lang="zh-CN" altLang="fr-FR" dirty="0" smtClean="0"/>
              <a:t>饭票”的网站横空出世，发行“</a:t>
            </a:r>
            <a:r>
              <a:rPr lang="fr-FR" altLang="zh-CN" dirty="0" smtClean="0"/>
              <a:t>TFBC</a:t>
            </a:r>
            <a:r>
              <a:rPr lang="zh-CN" altLang="fr-FR" dirty="0" smtClean="0"/>
              <a:t>饭票”。</a:t>
            </a:r>
            <a:endParaRPr lang="fr-FR" altLang="zh-CN" dirty="0" smtClean="0"/>
          </a:p>
          <a:p>
            <a:pPr algn="just"/>
            <a:r>
              <a:rPr lang="zh-CN" altLang="fr-FR" dirty="0" smtClean="0"/>
              <a:t>使用</a:t>
            </a:r>
            <a:r>
              <a:rPr lang="fr-FR" altLang="zh-CN" dirty="0" smtClean="0"/>
              <a:t>TFBC</a:t>
            </a:r>
            <a:r>
              <a:rPr lang="zh-CN" altLang="fr-FR" dirty="0" smtClean="0"/>
              <a:t>未来可实现粉丝直播、粉丝答题、线下活动、演出票务、通证互换等多元生态，通过区块链技术和粉丝社群的自发监督性共同维护粉丝和偶像的利益。</a:t>
            </a:r>
            <a:endParaRPr lang="fr-FR" altLang="zh-CN" dirty="0" smtClean="0"/>
          </a:p>
          <a:p>
            <a:pPr algn="just"/>
            <a:r>
              <a:rPr lang="zh-CN" altLang="fr-FR" dirty="0" smtClean="0"/>
              <a:t>虽然</a:t>
            </a:r>
            <a:r>
              <a:rPr lang="fr-FR" altLang="zh-CN" dirty="0" err="1" smtClean="0"/>
              <a:t>TFboys</a:t>
            </a:r>
            <a:r>
              <a:rPr lang="zh-CN" altLang="fr-FR" dirty="0" smtClean="0"/>
              <a:t>急切地跟“饭票”撇清了关系，然而区块链对于创作者的助力可谓是独一无二的。</a:t>
            </a:r>
            <a:endParaRPr lang="fr-FR" altLang="zh-CN" dirty="0" smtClean="0"/>
          </a:p>
          <a:p>
            <a:pPr algn="just"/>
            <a:endParaRPr lang="fr-FR" altLang="zh-CN" dirty="0" smtClean="0"/>
          </a:p>
          <a:p>
            <a:pPr algn="just"/>
            <a:r>
              <a:rPr lang="zh-CN" altLang="fr-FR" dirty="0" smtClean="0"/>
              <a:t>对于区块链在文化产业的探索还处在初级阶段，然而很多“敢吃螃蟹的人”已经在这一领域做出了尝试的第一步。</a:t>
            </a:r>
            <a:endParaRPr lang="fr-FR" altLang="zh-CN" dirty="0" smtClean="0"/>
          </a:p>
        </p:txBody>
      </p:sp>
      <p:sp>
        <p:nvSpPr>
          <p:cNvPr id="4" name="Espace réservé du numéro de diapositive 3"/>
          <p:cNvSpPr>
            <a:spLocks noGrp="1"/>
          </p:cNvSpPr>
          <p:nvPr>
            <p:ph type="sldNum" sz="quarter" idx="10"/>
          </p:nvPr>
        </p:nvSpPr>
        <p:spPr/>
        <p:txBody>
          <a:bodyPr/>
          <a:lstStyle/>
          <a:p>
            <a:fld id="{5F793D87-0EE0-46EE-A68D-0DBA9AC8160F}" type="slidenum">
              <a:rPr lang="fr-FR" smtClean="0"/>
              <a:pPr/>
              <a:t>12</a:t>
            </a:fld>
            <a:endParaRPr lang="fr-FR" dirty="0"/>
          </a:p>
        </p:txBody>
      </p:sp>
    </p:spTree>
    <p:extLst>
      <p:ext uri="{BB962C8B-B14F-4D97-AF65-F5344CB8AC3E}">
        <p14:creationId xmlns:p14="http://schemas.microsoft.com/office/powerpoint/2010/main" val="2327520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altLang="zh-CN" dirty="0" smtClean="0"/>
              <a:t>1</a:t>
            </a:r>
            <a:r>
              <a:rPr lang="zh-CN" altLang="fr-FR" dirty="0" smtClean="0"/>
              <a:t> 我们可以把这个</a:t>
            </a:r>
            <a:r>
              <a:rPr lang="fr-FR" altLang="zh-CN" dirty="0" smtClean="0"/>
              <a:t>CryptoKitties.co</a:t>
            </a:r>
            <a:r>
              <a:rPr lang="zh-CN" altLang="fr-FR" dirty="0" smtClean="0"/>
              <a:t>网站叫做“云养猫”网站，即可以产生区块链“云养猫”的网站。</a:t>
            </a:r>
          </a:p>
          <a:p>
            <a:r>
              <a:rPr lang="zh-CN" altLang="fr-FR" dirty="0" smtClean="0"/>
              <a:t>这里本来只是一个虚拟养成猫咪的游戏网站，它的特别之处就在于可以通过一种目前很流行的区块链平台，进行交易。</a:t>
            </a:r>
          </a:p>
          <a:p>
            <a:pPr algn="just"/>
            <a:r>
              <a:rPr lang="zh-CN" altLang="fr-FR" dirty="0" smtClean="0"/>
              <a:t>一只身价不菲的“云养猫”可通过该平台用以太币购买后，再逐步养成，然后持续交配、繁殖。每个注册用户都可以通过该网站的以太坊区块链购买和养育自己的虚拟“云养猫”。</a:t>
            </a:r>
            <a:endParaRPr lang="fr-FR" altLang="zh-CN" dirty="0" smtClean="0"/>
          </a:p>
          <a:p>
            <a:pPr algn="just"/>
            <a:r>
              <a:rPr lang="zh-CN" altLang="fr-FR" dirty="0" smtClean="0"/>
              <a:t>一只最便宜的“云养猫”只需要</a:t>
            </a:r>
            <a:r>
              <a:rPr lang="fr-FR" altLang="zh-CN" dirty="0" smtClean="0"/>
              <a:t>11.5</a:t>
            </a:r>
            <a:r>
              <a:rPr lang="zh-CN" altLang="fr-FR" dirty="0" smtClean="0"/>
              <a:t>美元。每一只生成的虚拟猫，毛色、斑纹、瞳孔、发型、表情、尾巴等特征都是随机的，而且每一只都有自己独一无二的专属编号</a:t>
            </a:r>
            <a:r>
              <a:rPr lang="fr-FR" altLang="zh-CN" dirty="0" smtClean="0"/>
              <a:t>——</a:t>
            </a:r>
            <a:r>
              <a:rPr lang="zh-CN" altLang="fr-FR" dirty="0" smtClean="0"/>
              <a:t>你也可以理解为一条独特的网络代码。</a:t>
            </a:r>
            <a:endParaRPr lang="fr-FR" altLang="zh-CN" dirty="0" smtClean="0"/>
          </a:p>
          <a:p>
            <a:r>
              <a:rPr lang="zh-CN" altLang="fr-FR" dirty="0" smtClean="0"/>
              <a:t>所以理论上来讲，两只“云养猫”就不可能同时具备一模一样的外观特征和相同的特性。</a:t>
            </a:r>
          </a:p>
          <a:p>
            <a:r>
              <a:rPr lang="zh-CN" altLang="fr-FR" dirty="0" smtClean="0"/>
              <a:t>总之，你一旦购买了一只“云养猫”，它就是属于你的独一无二的“宠物”了。就是下图这个萌货</a:t>
            </a:r>
            <a:r>
              <a:rPr lang="fr-FR" altLang="zh-CN" dirty="0" smtClean="0"/>
              <a:t>, </a:t>
            </a:r>
            <a:r>
              <a:rPr lang="zh-CN" altLang="fr-FR" dirty="0" smtClean="0"/>
              <a:t>最贵的卖了约</a:t>
            </a:r>
            <a:r>
              <a:rPr lang="fr-FR" altLang="zh-CN" dirty="0" smtClean="0"/>
              <a:t>80</a:t>
            </a:r>
            <a:r>
              <a:rPr lang="zh-CN" altLang="fr-FR" dirty="0" smtClean="0"/>
              <a:t>万元人民币</a:t>
            </a:r>
            <a:endParaRPr lang="fr-FR" altLang="zh-CN" dirty="0" smtClean="0"/>
          </a:p>
          <a:p>
            <a:r>
              <a:rPr lang="zh-CN" altLang="fr-FR" dirty="0" smtClean="0"/>
              <a:t>据说长这样，觉得没啥特别是不是？有钱人的世界真的不太懂呢！</a:t>
            </a:r>
            <a:endParaRPr lang="fr-FR" altLang="zh-CN" dirty="0" smtClean="0"/>
          </a:p>
          <a:p>
            <a:pPr algn="just"/>
            <a:endParaRPr lang="fr-FR" altLang="zh-CN" dirty="0" smtClean="0"/>
          </a:p>
          <a:p>
            <a:pPr algn="just"/>
            <a:r>
              <a:rPr lang="fr-FR" altLang="zh-CN" dirty="0" smtClean="0"/>
              <a:t>2</a:t>
            </a:r>
            <a:r>
              <a:rPr lang="zh-CN" altLang="fr-FR" dirty="0" smtClean="0"/>
              <a:t> 首先，游戏道具交易是一个利润率较为可观的生意</a:t>
            </a:r>
            <a:endParaRPr lang="fr-FR" altLang="zh-CN" dirty="0" smtClean="0"/>
          </a:p>
          <a:p>
            <a:pPr algn="just"/>
            <a:r>
              <a:rPr lang="zh-CN" altLang="fr-FR" dirty="0" smtClean="0"/>
              <a:t>希望通过区块链技术，解决游戏道具出售中的信任问题</a:t>
            </a:r>
            <a:endParaRPr lang="fr-FR" altLang="zh-CN" dirty="0" smtClean="0"/>
          </a:p>
          <a:p>
            <a:pPr algn="just"/>
            <a:r>
              <a:rPr lang="zh-CN" altLang="fr-FR" dirty="0" smtClean="0"/>
              <a:t>打造基于区块链的跨游戏道具交易平台，为游戏开发者提供跨游戏交易的</a:t>
            </a:r>
            <a:r>
              <a:rPr lang="fr-FR" altLang="zh-CN" dirty="0" smtClean="0"/>
              <a:t>API</a:t>
            </a:r>
            <a:r>
              <a:rPr lang="zh-CN" altLang="fr-FR" dirty="0" smtClean="0"/>
              <a:t>，所有游戏中的虚拟物品实行一键出售、一键交易或一键评估。国内方面，布比区块链也推出了该业务。</a:t>
            </a:r>
            <a:endParaRPr lang="fr-FR" dirty="0"/>
          </a:p>
        </p:txBody>
      </p:sp>
      <p:sp>
        <p:nvSpPr>
          <p:cNvPr id="4" name="Espace réservé du numéro de diapositive 3"/>
          <p:cNvSpPr>
            <a:spLocks noGrp="1"/>
          </p:cNvSpPr>
          <p:nvPr>
            <p:ph type="sldNum" sz="quarter" idx="10"/>
          </p:nvPr>
        </p:nvSpPr>
        <p:spPr/>
        <p:txBody>
          <a:bodyPr/>
          <a:lstStyle/>
          <a:p>
            <a:fld id="{5F793D87-0EE0-46EE-A68D-0DBA9AC8160F}" type="slidenum">
              <a:rPr lang="fr-FR" smtClean="0"/>
              <a:pPr/>
              <a:t>13</a:t>
            </a:fld>
            <a:endParaRPr lang="fr-FR" dirty="0"/>
          </a:p>
        </p:txBody>
      </p:sp>
    </p:spTree>
    <p:extLst>
      <p:ext uri="{BB962C8B-B14F-4D97-AF65-F5344CB8AC3E}">
        <p14:creationId xmlns:p14="http://schemas.microsoft.com/office/powerpoint/2010/main" val="3041419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r>
              <a:rPr lang="fr-FR" altLang="zh-CN" dirty="0" smtClean="0"/>
              <a:t>1</a:t>
            </a:r>
            <a:r>
              <a:rPr lang="zh-CN" altLang="fr-FR" dirty="0" smtClean="0"/>
              <a:t> 区块链不是万能的钥匙， 并不能解决所有问题，不是所有的场景和所有的需求都适合区块链来解决。 如果只是为了区块链而区块链，这种做法不一定高效。</a:t>
            </a:r>
            <a:endParaRPr lang="fr-FR" altLang="zh-CN" dirty="0" smtClean="0"/>
          </a:p>
          <a:p>
            <a:pPr marL="370800" marR="0" lvl="0" indent="-370800" algn="just" defTabSz="914400" rtl="0" eaLnBrk="1" fontAlgn="auto" latinLnBrk="0" hangingPunct="1">
              <a:lnSpc>
                <a:spcPct val="100000"/>
              </a:lnSpc>
              <a:spcBef>
                <a:spcPts val="1800"/>
              </a:spcBef>
              <a:spcAft>
                <a:spcPts val="0"/>
              </a:spcAft>
              <a:buClrTx/>
              <a:buSzTx/>
              <a:buFontTx/>
              <a:buBlip>
                <a:blip r:embed="rId3"/>
              </a:buBlip>
              <a:tabLst/>
              <a:defRPr/>
            </a:pPr>
            <a:r>
              <a:rPr lang="fr-FR" altLang="zh-CN" dirty="0" smtClean="0"/>
              <a:t>2</a:t>
            </a:r>
            <a:r>
              <a:rPr lang="zh-CN" altLang="fr-FR" dirty="0" smtClean="0"/>
              <a:t> 区块链还处于早期阶段。传统行业的很多需求区块链不一定满足。</a:t>
            </a:r>
            <a:endParaRPr lang="fr-FR" altLang="zh-CN" dirty="0" smtClean="0"/>
          </a:p>
          <a:p>
            <a:pPr algn="just"/>
            <a:r>
              <a:rPr lang="fr-FR" altLang="zh-CN" dirty="0" smtClean="0"/>
              <a:t>3</a:t>
            </a:r>
            <a:r>
              <a:rPr lang="zh-CN" altLang="fr-FR" dirty="0" smtClean="0"/>
              <a:t> 传统行业都有自己的</a:t>
            </a:r>
            <a:r>
              <a:rPr lang="fr-FR" altLang="zh-CN" dirty="0" smtClean="0"/>
              <a:t>IT</a:t>
            </a:r>
            <a:r>
              <a:rPr lang="zh-CN" altLang="fr-FR" dirty="0" smtClean="0"/>
              <a:t>系统，如果全部投入，整体区块链化，肯定要有大的调整， 到底如何与区块链进行结合， 还需要谨慎对待。</a:t>
            </a:r>
            <a:endParaRPr lang="fr-FR" altLang="zh-CN" dirty="0" smtClean="0"/>
          </a:p>
          <a:p>
            <a:pPr marL="0" indent="0" algn="just">
              <a:buNone/>
            </a:pPr>
            <a:endParaRPr lang="fr-FR" altLang="zh-CN" dirty="0" smtClean="0"/>
          </a:p>
          <a:p>
            <a:r>
              <a:rPr lang="zh-CN" altLang="fr-FR" dirty="0" smtClean="0"/>
              <a:t>前面提过</a:t>
            </a:r>
            <a:r>
              <a:rPr lang="fr-FR" altLang="zh-CN" dirty="0" smtClean="0"/>
              <a:t>ICO</a:t>
            </a:r>
            <a:r>
              <a:rPr lang="zh-CN" altLang="fr-FR" dirty="0" smtClean="0"/>
              <a:t>，是链圈的人发明的一种融资方式</a:t>
            </a:r>
            <a:endParaRPr lang="fr-FR" altLang="zh-CN" dirty="0" smtClean="0"/>
          </a:p>
          <a:p>
            <a:r>
              <a:rPr lang="zh-CN" altLang="fr-FR" dirty="0" smtClean="0"/>
              <a:t>我们必须承认，区块链技术的运用的确可以解决一些长期困扰文化产业的市场痛点。但让人疑惑的是，在需求如此大的情况下，政府为何还是要明令禁止</a:t>
            </a:r>
            <a:r>
              <a:rPr lang="fr-FR" altLang="zh-CN" dirty="0" smtClean="0"/>
              <a:t>ICO</a:t>
            </a:r>
            <a:r>
              <a:rPr lang="zh-CN" altLang="fr-FR" dirty="0" smtClean="0"/>
              <a:t>？</a:t>
            </a:r>
          </a:p>
          <a:p>
            <a:r>
              <a:rPr lang="zh-CN" altLang="fr-FR" dirty="0" smtClean="0"/>
              <a:t>一句话概括，区块链触动的是钱、信任和权力，这些人类赖以生存的根本性基础。它在本质上是乌托邦式的，大家遵从的是内心对大同社会的追求。</a:t>
            </a:r>
            <a:r>
              <a:rPr lang="fr-FR" altLang="zh-CN" dirty="0" smtClean="0"/>
              <a:t>《</a:t>
            </a:r>
            <a:r>
              <a:rPr lang="zh-CN" altLang="fr-FR" dirty="0" smtClean="0"/>
              <a:t>经济学人</a:t>
            </a:r>
            <a:r>
              <a:rPr lang="fr-FR" altLang="zh-CN" dirty="0" smtClean="0"/>
              <a:t>》</a:t>
            </a:r>
            <a:r>
              <a:rPr lang="zh-CN" altLang="fr-FR" dirty="0" smtClean="0"/>
              <a:t>对区块链做了一个形象的比喻：简单地说，它是“一台创造信任的机器”。</a:t>
            </a:r>
          </a:p>
          <a:p>
            <a:r>
              <a:rPr lang="zh-CN" altLang="fr-FR" dirty="0" smtClean="0"/>
              <a:t>但在发展的初始阶段，它也极易变成“一台骗取信任的机器”。</a:t>
            </a:r>
          </a:p>
          <a:p>
            <a:r>
              <a:rPr lang="zh-CN" altLang="fr-FR" dirty="0" smtClean="0"/>
              <a:t>有媒体直言：绝大多数声称是改变世界的区块链创业项目，其实不过是变相的骗钱把戏而已，很多区块链概念公司离实际应用还很远</a:t>
            </a:r>
          </a:p>
          <a:p>
            <a:pPr marL="0" indent="0" algn="just">
              <a:buNone/>
            </a:pPr>
            <a:r>
              <a:rPr lang="zh-CN" altLang="fr-FR" dirty="0" smtClean="0"/>
              <a:t>在我国，虽然早在</a:t>
            </a:r>
            <a:r>
              <a:rPr lang="fr-FR" altLang="zh-CN" dirty="0" smtClean="0"/>
              <a:t>2016</a:t>
            </a:r>
            <a:r>
              <a:rPr lang="zh-CN" altLang="fr-FR" dirty="0" smtClean="0"/>
              <a:t>年区块链就被作为战略性前沿技术、颠覆性技术写入国务院发布的</a:t>
            </a:r>
            <a:r>
              <a:rPr lang="fr-FR" altLang="zh-CN" dirty="0" smtClean="0"/>
              <a:t>《</a:t>
            </a:r>
            <a:r>
              <a:rPr lang="zh-CN" altLang="fr-FR" dirty="0" smtClean="0"/>
              <a:t>国务院关于印发“十三五”国家信息化规划的通知</a:t>
            </a:r>
            <a:r>
              <a:rPr lang="fr-FR" altLang="zh-CN" dirty="0" smtClean="0"/>
              <a:t>》</a:t>
            </a:r>
            <a:r>
              <a:rPr lang="zh-CN" altLang="fr-FR" dirty="0" smtClean="0"/>
              <a:t>，各地相继出台了支持区块链发展的政策。</a:t>
            </a:r>
            <a:endParaRPr lang="fr-FR" altLang="zh-CN" dirty="0" smtClean="0"/>
          </a:p>
          <a:p>
            <a:pPr algn="just"/>
            <a:r>
              <a:rPr lang="zh-CN" altLang="fr-FR" sz="1800" kern="1200" dirty="0" smtClean="0">
                <a:solidFill>
                  <a:schemeClr val="tx1"/>
                </a:solidFill>
                <a:effectLst/>
                <a:latin typeface="Microsoft Sans Serif" pitchFamily="34" charset="0"/>
                <a:ea typeface="+mn-ea"/>
                <a:cs typeface="Microsoft Sans Serif" pitchFamily="34" charset="0"/>
              </a:rPr>
              <a:t>区块链及相关行业加速发展，</a:t>
            </a:r>
            <a:r>
              <a:rPr lang="zh-CN" altLang="fr-FR" sz="1800" b="1" kern="1200" dirty="0" smtClean="0">
                <a:solidFill>
                  <a:schemeClr val="tx1"/>
                </a:solidFill>
                <a:effectLst/>
                <a:latin typeface="Microsoft Sans Serif" pitchFamily="34" charset="0"/>
                <a:ea typeface="+mn-ea"/>
                <a:cs typeface="Microsoft Sans Serif" pitchFamily="34" charset="0"/>
              </a:rPr>
              <a:t>全球正在跑步进入“区块链经济时代”</a:t>
            </a:r>
            <a:r>
              <a:rPr lang="zh-CN" altLang="fr-FR" sz="1800" kern="1200" dirty="0" smtClean="0">
                <a:solidFill>
                  <a:schemeClr val="tx1"/>
                </a:solidFill>
                <a:effectLst/>
                <a:latin typeface="Microsoft Sans Serif" pitchFamily="34" charset="0"/>
                <a:ea typeface="+mn-ea"/>
                <a:cs typeface="Microsoft Sans Serif" pitchFamily="34" charset="0"/>
              </a:rPr>
              <a:t>，更多成熟应用在加速落地。</a:t>
            </a:r>
            <a:endParaRPr lang="fr-FR" dirty="0" smtClean="0"/>
          </a:p>
          <a:p>
            <a:pPr marL="0" indent="0" algn="just">
              <a:buNone/>
            </a:pPr>
            <a:endParaRPr lang="fr-FR" altLang="zh-CN" dirty="0" smtClean="0"/>
          </a:p>
          <a:p>
            <a:pPr algn="just"/>
            <a:endParaRPr lang="fr-FR" dirty="0"/>
          </a:p>
        </p:txBody>
      </p:sp>
      <p:sp>
        <p:nvSpPr>
          <p:cNvPr id="4" name="Espace réservé du numéro de diapositive 3"/>
          <p:cNvSpPr>
            <a:spLocks noGrp="1"/>
          </p:cNvSpPr>
          <p:nvPr>
            <p:ph type="sldNum" sz="quarter" idx="10"/>
          </p:nvPr>
        </p:nvSpPr>
        <p:spPr/>
        <p:txBody>
          <a:bodyPr/>
          <a:lstStyle/>
          <a:p>
            <a:fld id="{5F793D87-0EE0-46EE-A68D-0DBA9AC8160F}" type="slidenum">
              <a:rPr lang="fr-FR" smtClean="0"/>
              <a:pPr/>
              <a:t>14</a:t>
            </a:fld>
            <a:endParaRPr lang="fr-FR" dirty="0"/>
          </a:p>
        </p:txBody>
      </p:sp>
    </p:spTree>
    <p:extLst>
      <p:ext uri="{BB962C8B-B14F-4D97-AF65-F5344CB8AC3E}">
        <p14:creationId xmlns:p14="http://schemas.microsoft.com/office/powerpoint/2010/main" val="3626114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r>
              <a:rPr lang="zh-CN" altLang="fr-FR" dirty="0" smtClean="0"/>
              <a:t>比如滴滴打车， 美团外卖</a:t>
            </a:r>
            <a:endParaRPr lang="fr-FR" altLang="zh-CN" dirty="0" smtClean="0"/>
          </a:p>
          <a:p>
            <a:pPr marL="0" indent="0">
              <a:buNone/>
            </a:pPr>
            <a:r>
              <a:rPr lang="zh-CN" altLang="fr-FR" dirty="0" smtClean="0"/>
              <a:t>我们可以邀请到全世界在每个领域里的顶级行业专家与大家一起分享。</a:t>
            </a:r>
            <a:endParaRPr lang="fr-FR" altLang="zh-CN" dirty="0" smtClean="0"/>
          </a:p>
          <a:p>
            <a:pPr marL="0" indent="0">
              <a:buNone/>
            </a:pPr>
            <a:r>
              <a:rPr lang="fr-FR" altLang="zh-CN" dirty="0" err="1" smtClean="0"/>
              <a:t>Blockfood</a:t>
            </a:r>
            <a:r>
              <a:rPr lang="zh-CN" altLang="fr-FR" dirty="0" smtClean="0"/>
              <a:t> 硅谷投资的法国的一家区块链食品行业的创业公司， 他们做的事情就是颠覆美团这样的外卖企业。</a:t>
            </a:r>
            <a:endParaRPr lang="fr-FR" dirty="0"/>
          </a:p>
        </p:txBody>
      </p:sp>
      <p:sp>
        <p:nvSpPr>
          <p:cNvPr id="4" name="Espace réservé du numéro de diapositive 3"/>
          <p:cNvSpPr>
            <a:spLocks noGrp="1"/>
          </p:cNvSpPr>
          <p:nvPr>
            <p:ph type="sldNum" sz="quarter" idx="10"/>
          </p:nvPr>
        </p:nvSpPr>
        <p:spPr/>
        <p:txBody>
          <a:bodyPr/>
          <a:lstStyle/>
          <a:p>
            <a:fld id="{5F793D87-0EE0-46EE-A68D-0DBA9AC8160F}" type="slidenum">
              <a:rPr lang="fr-FR" smtClean="0"/>
              <a:pPr/>
              <a:t>15</a:t>
            </a:fld>
            <a:endParaRPr lang="fr-FR" dirty="0"/>
          </a:p>
        </p:txBody>
      </p:sp>
    </p:spTree>
    <p:extLst>
      <p:ext uri="{BB962C8B-B14F-4D97-AF65-F5344CB8AC3E}">
        <p14:creationId xmlns:p14="http://schemas.microsoft.com/office/powerpoint/2010/main" val="2529632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F793D87-0EE0-46EE-A68D-0DBA9AC8160F}" type="slidenum">
              <a:rPr lang="fr-FR" smtClean="0"/>
              <a:pPr/>
              <a:t>16</a:t>
            </a:fld>
            <a:endParaRPr lang="fr-FR" dirty="0"/>
          </a:p>
        </p:txBody>
      </p:sp>
    </p:spTree>
    <p:extLst>
      <p:ext uri="{BB962C8B-B14F-4D97-AF65-F5344CB8AC3E}">
        <p14:creationId xmlns:p14="http://schemas.microsoft.com/office/powerpoint/2010/main" val="491490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zh-CN" altLang="fr-FR" dirty="0" smtClean="0"/>
              <a:t>区块链（</a:t>
            </a:r>
            <a:r>
              <a:rPr lang="fr-FR" altLang="zh-CN" dirty="0" err="1" smtClean="0"/>
              <a:t>blockchain</a:t>
            </a:r>
            <a:r>
              <a:rPr lang="zh-CN" altLang="fr-FR" dirty="0" smtClean="0"/>
              <a:t>）是眼下的大热门，新闻媒体大量报道，宣称它将创造未来。</a:t>
            </a:r>
            <a:endParaRPr lang="fr-FR" altLang="zh-CN" dirty="0" smtClean="0"/>
          </a:p>
          <a:p>
            <a:pPr marL="370800" marR="0" lvl="0" indent="-370800" algn="l" defTabSz="914400" rtl="0" eaLnBrk="1" fontAlgn="auto" latinLnBrk="0" hangingPunct="1">
              <a:lnSpc>
                <a:spcPct val="100000"/>
              </a:lnSpc>
              <a:spcBef>
                <a:spcPts val="1800"/>
              </a:spcBef>
              <a:spcAft>
                <a:spcPts val="0"/>
              </a:spcAft>
              <a:buClrTx/>
              <a:buSzTx/>
              <a:buFontTx/>
              <a:buBlip>
                <a:blip r:embed="rId3"/>
              </a:buBlip>
              <a:tabLst/>
              <a:defRPr/>
            </a:pPr>
            <a:r>
              <a:rPr lang="zh-CN" altLang="fr-FR" dirty="0" smtClean="0"/>
              <a:t>区块链到底是什么，有何特别之处 </a:t>
            </a:r>
            <a:r>
              <a:rPr lang="fr-FR" altLang="zh-CN" dirty="0" smtClean="0"/>
              <a:t>?</a:t>
            </a:r>
          </a:p>
          <a:p>
            <a:r>
              <a:rPr lang="zh-CN" altLang="fr-FR" dirty="0" smtClean="0"/>
              <a:t>一句话，它是一种特殊的分布式数据库。</a:t>
            </a:r>
            <a:endParaRPr lang="fr-FR" altLang="zh-CN" dirty="0" smtClean="0"/>
          </a:p>
          <a:p>
            <a:endParaRPr lang="fr-FR" altLang="zh-CN" sz="1800" b="1" kern="1200" dirty="0" smtClean="0">
              <a:solidFill>
                <a:schemeClr val="tx1"/>
              </a:solidFill>
              <a:effectLst/>
              <a:latin typeface="Microsoft Sans Serif" pitchFamily="34" charset="0"/>
              <a:ea typeface="+mn-ea"/>
              <a:cs typeface="Microsoft Sans Serif" pitchFamily="34" charset="0"/>
            </a:endParaRPr>
          </a:p>
          <a:p>
            <a:r>
              <a:rPr lang="zh-CN" altLang="fr-FR" sz="1800" b="1" kern="1200" dirty="0" smtClean="0">
                <a:solidFill>
                  <a:schemeClr val="tx1"/>
                </a:solidFill>
                <a:effectLst/>
                <a:latin typeface="Microsoft Sans Serif" pitchFamily="34" charset="0"/>
                <a:ea typeface="+mn-ea"/>
                <a:cs typeface="Microsoft Sans Serif" pitchFamily="34" charset="0"/>
              </a:rPr>
              <a:t>什么是区块链</a:t>
            </a:r>
            <a:endParaRPr lang="fr-FR" sz="1800" kern="1200" dirty="0" smtClean="0">
              <a:solidFill>
                <a:schemeClr val="tx1"/>
              </a:solidFill>
              <a:effectLst/>
              <a:latin typeface="Microsoft Sans Serif" pitchFamily="34" charset="0"/>
              <a:ea typeface="+mn-ea"/>
              <a:cs typeface="Microsoft Sans Serif" pitchFamily="34" charset="0"/>
            </a:endParaRPr>
          </a:p>
          <a:p>
            <a:r>
              <a:rPr lang="zh-CN" altLang="fr-FR" dirty="0" smtClean="0"/>
              <a:t>区块链就是一种去中心化的分布式账本数据库。去中心化，即与传统中心化的方式不同，这里是没有中心，或者说人人都是中心；</a:t>
            </a:r>
            <a:endParaRPr lang="fr-FR" altLang="zh-CN" dirty="0" smtClean="0"/>
          </a:p>
          <a:p>
            <a:r>
              <a:rPr lang="zh-CN" altLang="fr-FR" dirty="0" smtClean="0"/>
              <a:t>分布式账本数据库，意味着记载方式不只是将账本数据存储在每个节点，而且每个节点会同步共享复制整个账本的数据。同时，区块链还具有去中介化、信息透明等特点。</a:t>
            </a:r>
            <a:endParaRPr lang="fr-FR" altLang="zh-CN" dirty="0" smtClean="0"/>
          </a:p>
          <a:p>
            <a:r>
              <a:rPr lang="zh-CN" altLang="fr-FR" dirty="0" smtClean="0"/>
              <a:t>我们举个例子说明一下，比如我们平时的网购，下单后我们的钱都打到第三方支付机构这个中介平台，等卖方发货、买方确认收货后，再由买方通知支付机构将钱打到卖方账户。</a:t>
            </a:r>
            <a:endParaRPr lang="fr-FR" altLang="zh-CN" sz="1800" kern="1200" dirty="0" smtClean="0">
              <a:solidFill>
                <a:schemeClr val="tx1"/>
              </a:solidFill>
              <a:effectLst/>
              <a:latin typeface="Microsoft Sans Serif" pitchFamily="34" charset="0"/>
              <a:ea typeface="+mn-ea"/>
              <a:cs typeface="Microsoft Sans Serif" pitchFamily="34" charset="0"/>
            </a:endParaRPr>
          </a:p>
          <a:p>
            <a:r>
              <a:rPr lang="zh-CN" altLang="fr-FR" sz="1800" kern="1200" dirty="0" smtClean="0">
                <a:solidFill>
                  <a:schemeClr val="tx1"/>
                </a:solidFill>
                <a:effectLst/>
                <a:latin typeface="Microsoft Sans Serif" pitchFamily="34" charset="0"/>
                <a:ea typeface="+mn-ea"/>
                <a:cs typeface="Microsoft Sans Serif" pitchFamily="34" charset="0"/>
              </a:rPr>
              <a:t>区块链是比特币的底层技术和基础架构，本质上是一个去中心化的数据库。</a:t>
            </a:r>
            <a:endParaRPr lang="fr-FR" altLang="zh-CN" sz="1800" kern="1200" dirty="0" smtClean="0">
              <a:solidFill>
                <a:schemeClr val="tx1"/>
              </a:solidFill>
              <a:effectLst/>
              <a:latin typeface="Microsoft Sans Serif" pitchFamily="34" charset="0"/>
              <a:ea typeface="+mn-ea"/>
              <a:cs typeface="Microsoft Sans Serif" pitchFamily="34" charset="0"/>
            </a:endParaRPr>
          </a:p>
          <a:p>
            <a:r>
              <a:rPr lang="zh-CN" altLang="fr-FR" dirty="0" smtClean="0"/>
              <a:t>区块链由一个个区块（</a:t>
            </a:r>
            <a:r>
              <a:rPr lang="fr-FR" altLang="zh-CN" dirty="0" smtClean="0"/>
              <a:t>block</a:t>
            </a:r>
            <a:r>
              <a:rPr lang="zh-CN" altLang="fr-FR" dirty="0" smtClean="0"/>
              <a:t>）组成。区块很像数据库的记录，每次写入数据，就是创建一个区块。</a:t>
            </a:r>
            <a:endParaRPr lang="fr-FR" altLang="zh-CN" dirty="0" smtClean="0"/>
          </a:p>
          <a:p>
            <a:endParaRPr lang="fr-FR" altLang="zh-CN" sz="1800" kern="1200" dirty="0" smtClean="0">
              <a:solidFill>
                <a:schemeClr val="tx1"/>
              </a:solidFill>
              <a:effectLst/>
              <a:latin typeface="Microsoft Sans Serif" pitchFamily="34" charset="0"/>
              <a:ea typeface="+mn-ea"/>
              <a:cs typeface="Microsoft Sans Serif" pitchFamily="34" charset="0"/>
            </a:endParaRPr>
          </a:p>
          <a:p>
            <a:r>
              <a:rPr lang="zh-CN" altLang="fr-FR" sz="1800" b="1" kern="1200" dirty="0" smtClean="0">
                <a:solidFill>
                  <a:schemeClr val="tx1"/>
                </a:solidFill>
                <a:effectLst/>
                <a:latin typeface="Microsoft Sans Serif" pitchFamily="34" charset="0"/>
                <a:ea typeface="+mn-ea"/>
                <a:cs typeface="Microsoft Sans Serif" pitchFamily="34" charset="0"/>
              </a:rPr>
              <a:t>什么是比特币</a:t>
            </a:r>
            <a:endParaRPr lang="fr-FR" altLang="zh-CN" sz="1800" b="1" kern="1200" dirty="0" smtClean="0">
              <a:solidFill>
                <a:schemeClr val="tx1"/>
              </a:solidFill>
              <a:effectLst/>
              <a:latin typeface="Microsoft Sans Serif" pitchFamily="34" charset="0"/>
              <a:ea typeface="+mn-ea"/>
              <a:cs typeface="Microsoft Sans Serif" pitchFamily="34" charset="0"/>
            </a:endParaRPr>
          </a:p>
          <a:p>
            <a:r>
              <a:rPr lang="zh-CN" altLang="fr-FR" dirty="0" smtClean="0"/>
              <a:t>说到区块链我们就不得不提比特币</a:t>
            </a:r>
            <a:endParaRPr lang="fr-FR" sz="1800" kern="1200" dirty="0" smtClean="0">
              <a:solidFill>
                <a:schemeClr val="tx1"/>
              </a:solidFill>
              <a:effectLst/>
              <a:latin typeface="Microsoft Sans Serif" pitchFamily="34" charset="0"/>
              <a:ea typeface="+mn-ea"/>
              <a:cs typeface="Microsoft Sans Serif" pitchFamily="34" charset="0"/>
            </a:endParaRPr>
          </a:p>
          <a:p>
            <a:r>
              <a:rPr lang="zh-CN" altLang="fr-FR" sz="1800" kern="1200" dirty="0" smtClean="0">
                <a:solidFill>
                  <a:schemeClr val="tx1"/>
                </a:solidFill>
                <a:effectLst/>
                <a:latin typeface="Microsoft Sans Serif" pitchFamily="34" charset="0"/>
                <a:ea typeface="+mn-ea"/>
                <a:cs typeface="Microsoft Sans Serif" pitchFamily="34" charset="0"/>
              </a:rPr>
              <a:t>首先，没有比特币，就没有区块链技术，是比特币把区块链推到时代面前。</a:t>
            </a:r>
            <a:endParaRPr lang="fr-FR" sz="1800" kern="1200" dirty="0" smtClean="0">
              <a:solidFill>
                <a:schemeClr val="tx1"/>
              </a:solidFill>
              <a:effectLst/>
              <a:latin typeface="Microsoft Sans Serif" pitchFamily="34" charset="0"/>
              <a:ea typeface="+mn-ea"/>
              <a:cs typeface="Microsoft Sans Serif" pitchFamily="34" charset="0"/>
            </a:endParaRPr>
          </a:p>
          <a:p>
            <a:r>
              <a:rPr lang="zh-CN" altLang="fr-FR" sz="1800" kern="1200" dirty="0" smtClean="0">
                <a:solidFill>
                  <a:schemeClr val="tx1"/>
                </a:solidFill>
                <a:effectLst/>
                <a:latin typeface="Microsoft Sans Serif" pitchFamily="34" charset="0"/>
                <a:ea typeface="+mn-ea"/>
                <a:cs typeface="Microsoft Sans Serif" pitchFamily="34" charset="0"/>
              </a:rPr>
              <a:t>比特币（</a:t>
            </a:r>
            <a:r>
              <a:rPr lang="fr-FR" sz="1800" kern="1200" dirty="0" smtClean="0">
                <a:solidFill>
                  <a:schemeClr val="tx1"/>
                </a:solidFill>
                <a:effectLst/>
                <a:latin typeface="Microsoft Sans Serif" pitchFamily="34" charset="0"/>
                <a:ea typeface="+mn-ea"/>
                <a:cs typeface="Microsoft Sans Serif" pitchFamily="34" charset="0"/>
              </a:rPr>
              <a:t>Bitcoin</a:t>
            </a:r>
            <a:r>
              <a:rPr lang="zh-CN" altLang="fr-FR" sz="1800" kern="1200" dirty="0" smtClean="0">
                <a:solidFill>
                  <a:schemeClr val="tx1"/>
                </a:solidFill>
                <a:effectLst/>
                <a:latin typeface="Microsoft Sans Serif" pitchFamily="34" charset="0"/>
                <a:ea typeface="+mn-ea"/>
                <a:cs typeface="Microsoft Sans Serif" pitchFamily="34" charset="0"/>
              </a:rPr>
              <a:t>，缩写</a:t>
            </a:r>
            <a:r>
              <a:rPr lang="fr-FR" sz="1800" kern="1200" dirty="0" smtClean="0">
                <a:solidFill>
                  <a:schemeClr val="tx1"/>
                </a:solidFill>
                <a:effectLst/>
                <a:latin typeface="Microsoft Sans Serif" pitchFamily="34" charset="0"/>
                <a:ea typeface="+mn-ea"/>
                <a:cs typeface="Microsoft Sans Serif" pitchFamily="34" charset="0"/>
              </a:rPr>
              <a:t>BTC</a:t>
            </a:r>
            <a:r>
              <a:rPr lang="zh-CN" altLang="fr-FR" sz="1800" kern="1200" dirty="0" smtClean="0">
                <a:solidFill>
                  <a:schemeClr val="tx1"/>
                </a:solidFill>
                <a:effectLst/>
                <a:latin typeface="Microsoft Sans Serif" pitchFamily="34" charset="0"/>
                <a:ea typeface="+mn-ea"/>
                <a:cs typeface="Microsoft Sans Serif" pitchFamily="34" charset="0"/>
              </a:rPr>
              <a:t>）是一种</a:t>
            </a:r>
            <a:r>
              <a:rPr lang="zh-CN" altLang="fr-FR" sz="1800" b="1" kern="1200" dirty="0" smtClean="0">
                <a:solidFill>
                  <a:schemeClr val="tx1"/>
                </a:solidFill>
                <a:effectLst/>
                <a:latin typeface="Microsoft Sans Serif" pitchFamily="34" charset="0"/>
                <a:ea typeface="+mn-ea"/>
                <a:cs typeface="Microsoft Sans Serif" pitchFamily="34" charset="0"/>
              </a:rPr>
              <a:t>总量恒定</a:t>
            </a:r>
            <a:r>
              <a:rPr lang="fr-FR" sz="1800" b="1" kern="1200" dirty="0" smtClean="0">
                <a:solidFill>
                  <a:schemeClr val="tx1"/>
                </a:solidFill>
                <a:effectLst/>
                <a:latin typeface="Microsoft Sans Serif" pitchFamily="34" charset="0"/>
                <a:ea typeface="+mn-ea"/>
                <a:cs typeface="Microsoft Sans Serif" pitchFamily="34" charset="0"/>
              </a:rPr>
              <a:t>2100</a:t>
            </a:r>
            <a:r>
              <a:rPr lang="zh-CN" altLang="fr-FR" sz="1800" b="1" kern="1200" dirty="0" smtClean="0">
                <a:solidFill>
                  <a:schemeClr val="tx1"/>
                </a:solidFill>
                <a:effectLst/>
                <a:latin typeface="Microsoft Sans Serif" pitchFamily="34" charset="0"/>
                <a:ea typeface="+mn-ea"/>
                <a:cs typeface="Microsoft Sans Serif" pitchFamily="34" charset="0"/>
              </a:rPr>
              <a:t>万的数字货币</a:t>
            </a:r>
            <a:r>
              <a:rPr lang="zh-CN" altLang="fr-FR" sz="1800" kern="1200" dirty="0" smtClean="0">
                <a:solidFill>
                  <a:schemeClr val="tx1"/>
                </a:solidFill>
                <a:effectLst/>
                <a:latin typeface="Microsoft Sans Serif" pitchFamily="34" charset="0"/>
                <a:ea typeface="+mn-ea"/>
                <a:cs typeface="Microsoft Sans Serif" pitchFamily="34" charset="0"/>
              </a:rPr>
              <a:t>，和互联网一样具有</a:t>
            </a:r>
            <a:r>
              <a:rPr lang="zh-CN" altLang="fr-FR" sz="1800" b="1" kern="1200" dirty="0" smtClean="0">
                <a:solidFill>
                  <a:schemeClr val="tx1"/>
                </a:solidFill>
                <a:effectLst/>
                <a:latin typeface="Microsoft Sans Serif" pitchFamily="34" charset="0"/>
                <a:ea typeface="+mn-ea"/>
                <a:cs typeface="Microsoft Sans Serif" pitchFamily="34" charset="0"/>
              </a:rPr>
              <a:t>去中心化、全球化、匿名性</a:t>
            </a:r>
            <a:r>
              <a:rPr lang="zh-CN" altLang="fr-FR" sz="1800" kern="1200" dirty="0" smtClean="0">
                <a:solidFill>
                  <a:schemeClr val="tx1"/>
                </a:solidFill>
                <a:effectLst/>
                <a:latin typeface="Microsoft Sans Serif" pitchFamily="34" charset="0"/>
                <a:ea typeface="+mn-ea"/>
                <a:cs typeface="Microsoft Sans Serif" pitchFamily="34" charset="0"/>
              </a:rPr>
              <a:t>等特性。向地球另一端转账比特币，就像发送电子邮件一样简单，低成本，无任何限制。比特币因此被用于跨境贸易、支付、汇款等领域。</a:t>
            </a:r>
            <a:endParaRPr lang="fr-FR" altLang="zh-CN" sz="1800" kern="1200" dirty="0" smtClean="0">
              <a:solidFill>
                <a:schemeClr val="tx1"/>
              </a:solidFill>
              <a:effectLst/>
              <a:latin typeface="Microsoft Sans Serif" pitchFamily="34" charset="0"/>
              <a:ea typeface="+mn-ea"/>
              <a:cs typeface="Microsoft Sans Serif" pitchFamily="34" charset="0"/>
            </a:endParaRPr>
          </a:p>
          <a:p>
            <a:pPr marL="0" indent="0">
              <a:buNone/>
            </a:pPr>
            <a:r>
              <a:rPr lang="fr-FR" sz="1800" kern="1200" dirty="0" smtClean="0">
                <a:solidFill>
                  <a:schemeClr val="tx1"/>
                </a:solidFill>
                <a:effectLst/>
                <a:latin typeface="Microsoft Sans Serif" pitchFamily="34" charset="0"/>
                <a:ea typeface="+mn-ea"/>
                <a:cs typeface="Microsoft Sans Serif" pitchFamily="34" charset="0"/>
              </a:rPr>
              <a:t/>
            </a:r>
            <a:br>
              <a:rPr lang="fr-FR" sz="1800" kern="1200" dirty="0" smtClean="0">
                <a:solidFill>
                  <a:schemeClr val="tx1"/>
                </a:solidFill>
                <a:effectLst/>
                <a:latin typeface="Microsoft Sans Serif" pitchFamily="34" charset="0"/>
                <a:ea typeface="+mn-ea"/>
                <a:cs typeface="Microsoft Sans Serif" pitchFamily="34" charset="0"/>
              </a:rPr>
            </a:br>
            <a:r>
              <a:rPr lang="zh-CN" altLang="fr-FR" sz="1800" kern="1200" dirty="0" smtClean="0">
                <a:solidFill>
                  <a:schemeClr val="tx1"/>
                </a:solidFill>
                <a:effectLst/>
                <a:latin typeface="Microsoft Sans Serif" pitchFamily="34" charset="0"/>
                <a:ea typeface="+mn-ea"/>
                <a:cs typeface="Microsoft Sans Serif" pitchFamily="34" charset="0"/>
              </a:rPr>
              <a:t>比特币由于广阔的前景和巨大的遐想空间，自</a:t>
            </a:r>
            <a:r>
              <a:rPr lang="fr-FR" sz="1800" kern="1200" dirty="0" smtClean="0">
                <a:solidFill>
                  <a:schemeClr val="tx1"/>
                </a:solidFill>
                <a:effectLst/>
                <a:latin typeface="Microsoft Sans Serif" pitchFamily="34" charset="0"/>
                <a:ea typeface="+mn-ea"/>
                <a:cs typeface="Microsoft Sans Serif" pitchFamily="34" charset="0"/>
              </a:rPr>
              <a:t>2009</a:t>
            </a:r>
            <a:r>
              <a:rPr lang="zh-CN" altLang="fr-FR" sz="1800" kern="1200" dirty="0" smtClean="0">
                <a:solidFill>
                  <a:schemeClr val="tx1"/>
                </a:solidFill>
                <a:effectLst/>
                <a:latin typeface="Microsoft Sans Serif" pitchFamily="34" charset="0"/>
                <a:ea typeface="+mn-ea"/>
                <a:cs typeface="Microsoft Sans Serif" pitchFamily="34" charset="0"/>
              </a:rPr>
              <a:t>年诞生后价格持续上涨，</a:t>
            </a:r>
            <a:r>
              <a:rPr lang="fr-FR" sz="1800" kern="1200" dirty="0" smtClean="0">
                <a:solidFill>
                  <a:schemeClr val="tx1"/>
                </a:solidFill>
                <a:effectLst/>
                <a:latin typeface="Microsoft Sans Serif" pitchFamily="34" charset="0"/>
                <a:ea typeface="+mn-ea"/>
                <a:cs typeface="Microsoft Sans Serif" pitchFamily="34" charset="0"/>
              </a:rPr>
              <a:t>2011</a:t>
            </a:r>
            <a:r>
              <a:rPr lang="zh-CN" altLang="fr-FR" sz="1800" kern="1200" dirty="0" smtClean="0">
                <a:solidFill>
                  <a:schemeClr val="tx1"/>
                </a:solidFill>
                <a:effectLst/>
                <a:latin typeface="Microsoft Sans Serif" pitchFamily="34" charset="0"/>
                <a:ea typeface="+mn-ea"/>
                <a:cs typeface="Microsoft Sans Serif" pitchFamily="34" charset="0"/>
              </a:rPr>
              <a:t>年币价达到</a:t>
            </a:r>
            <a:r>
              <a:rPr lang="fr-FR" sz="1800" kern="1200" dirty="0" smtClean="0">
                <a:solidFill>
                  <a:schemeClr val="tx1"/>
                </a:solidFill>
                <a:effectLst/>
                <a:latin typeface="Microsoft Sans Serif" pitchFamily="34" charset="0"/>
                <a:ea typeface="+mn-ea"/>
                <a:cs typeface="Microsoft Sans Serif" pitchFamily="34" charset="0"/>
              </a:rPr>
              <a:t>1</a:t>
            </a:r>
            <a:r>
              <a:rPr lang="zh-CN" altLang="fr-FR" sz="1800" kern="1200" dirty="0" smtClean="0">
                <a:solidFill>
                  <a:schemeClr val="tx1"/>
                </a:solidFill>
                <a:effectLst/>
                <a:latin typeface="Microsoft Sans Serif" pitchFamily="34" charset="0"/>
                <a:ea typeface="+mn-ea"/>
                <a:cs typeface="Microsoft Sans Serif" pitchFamily="34" charset="0"/>
              </a:rPr>
              <a:t>美元，</a:t>
            </a:r>
            <a:r>
              <a:rPr lang="fr-FR" sz="1800" kern="1200" dirty="0" smtClean="0">
                <a:solidFill>
                  <a:schemeClr val="tx1"/>
                </a:solidFill>
                <a:effectLst/>
                <a:latin typeface="Microsoft Sans Serif" pitchFamily="34" charset="0"/>
                <a:ea typeface="+mn-ea"/>
                <a:cs typeface="Microsoft Sans Serif" pitchFamily="34" charset="0"/>
              </a:rPr>
              <a:t>2013</a:t>
            </a:r>
            <a:r>
              <a:rPr lang="zh-CN" altLang="fr-FR" sz="1800" kern="1200" dirty="0" smtClean="0">
                <a:solidFill>
                  <a:schemeClr val="tx1"/>
                </a:solidFill>
                <a:effectLst/>
                <a:latin typeface="Microsoft Sans Serif" pitchFamily="34" charset="0"/>
                <a:ea typeface="+mn-ea"/>
                <a:cs typeface="Microsoft Sans Serif" pitchFamily="34" charset="0"/>
              </a:rPr>
              <a:t>年最高达到</a:t>
            </a:r>
            <a:r>
              <a:rPr lang="fr-FR" sz="1800" kern="1200" dirty="0" smtClean="0">
                <a:solidFill>
                  <a:schemeClr val="tx1"/>
                </a:solidFill>
                <a:effectLst/>
                <a:latin typeface="Microsoft Sans Serif" pitchFamily="34" charset="0"/>
                <a:ea typeface="+mn-ea"/>
                <a:cs typeface="Microsoft Sans Serif" pitchFamily="34" charset="0"/>
              </a:rPr>
              <a:t>1200</a:t>
            </a:r>
            <a:r>
              <a:rPr lang="zh-CN" altLang="fr-FR" sz="1800" kern="1200" dirty="0" smtClean="0">
                <a:solidFill>
                  <a:schemeClr val="tx1"/>
                </a:solidFill>
                <a:effectLst/>
                <a:latin typeface="Microsoft Sans Serif" pitchFamily="34" charset="0"/>
                <a:ea typeface="+mn-ea"/>
                <a:cs typeface="Microsoft Sans Serif" pitchFamily="34" charset="0"/>
              </a:rPr>
              <a:t>美元，超过</a:t>
            </a:r>
            <a:r>
              <a:rPr lang="fr-FR" sz="1800" kern="1200" dirty="0" smtClean="0">
                <a:solidFill>
                  <a:schemeClr val="tx1"/>
                </a:solidFill>
                <a:effectLst/>
                <a:latin typeface="Microsoft Sans Serif" pitchFamily="34" charset="0"/>
                <a:ea typeface="+mn-ea"/>
                <a:cs typeface="Microsoft Sans Serif" pitchFamily="34" charset="0"/>
              </a:rPr>
              <a:t>1</a:t>
            </a:r>
            <a:r>
              <a:rPr lang="zh-CN" altLang="fr-FR" sz="1800" kern="1200" dirty="0" smtClean="0">
                <a:solidFill>
                  <a:schemeClr val="tx1"/>
                </a:solidFill>
                <a:effectLst/>
                <a:latin typeface="Microsoft Sans Serif" pitchFamily="34" charset="0"/>
                <a:ea typeface="+mn-ea"/>
                <a:cs typeface="Microsoft Sans Serif" pitchFamily="34" charset="0"/>
              </a:rPr>
              <a:t>盎司黄金价格，</a:t>
            </a:r>
            <a:r>
              <a:rPr lang="fr-FR" sz="1800" kern="1200" dirty="0" smtClean="0">
                <a:solidFill>
                  <a:schemeClr val="tx1"/>
                </a:solidFill>
                <a:effectLst/>
                <a:latin typeface="Microsoft Sans Serif" pitchFamily="34" charset="0"/>
                <a:ea typeface="+mn-ea"/>
                <a:cs typeface="Microsoft Sans Serif" pitchFamily="34" charset="0"/>
              </a:rPr>
              <a:t>2017</a:t>
            </a:r>
            <a:r>
              <a:rPr lang="zh-CN" altLang="fr-FR" sz="1800" kern="1200" dirty="0" smtClean="0">
                <a:solidFill>
                  <a:schemeClr val="tx1"/>
                </a:solidFill>
                <a:effectLst/>
                <a:latin typeface="Microsoft Sans Serif" pitchFamily="34" charset="0"/>
                <a:ea typeface="+mn-ea"/>
                <a:cs typeface="Microsoft Sans Serif" pitchFamily="34" charset="0"/>
              </a:rPr>
              <a:t>年最高达到</a:t>
            </a:r>
            <a:r>
              <a:rPr lang="fr-FR" altLang="zh-CN" sz="1800" kern="1200" dirty="0" smtClean="0">
                <a:solidFill>
                  <a:schemeClr val="tx1"/>
                </a:solidFill>
                <a:effectLst/>
                <a:latin typeface="Microsoft Sans Serif" pitchFamily="34" charset="0"/>
                <a:ea typeface="+mn-ea"/>
                <a:cs typeface="Microsoft Sans Serif" pitchFamily="34" charset="0"/>
              </a:rPr>
              <a:t>20</a:t>
            </a:r>
            <a:r>
              <a:rPr lang="fr-FR" sz="1800" kern="1200" dirty="0" smtClean="0">
                <a:solidFill>
                  <a:schemeClr val="tx1"/>
                </a:solidFill>
                <a:effectLst/>
                <a:latin typeface="Microsoft Sans Serif" pitchFamily="34" charset="0"/>
                <a:ea typeface="+mn-ea"/>
                <a:cs typeface="Microsoft Sans Serif" pitchFamily="34" charset="0"/>
              </a:rPr>
              <a:t>00</a:t>
            </a:r>
            <a:r>
              <a:rPr lang="zh-CN" altLang="fr-FR" sz="1800" kern="1200" dirty="0" smtClean="0">
                <a:solidFill>
                  <a:schemeClr val="tx1"/>
                </a:solidFill>
                <a:effectLst/>
                <a:latin typeface="Microsoft Sans Serif" pitchFamily="34" charset="0"/>
                <a:ea typeface="+mn-ea"/>
                <a:cs typeface="Microsoft Sans Serif" pitchFamily="34" charset="0"/>
              </a:rPr>
              <a:t>美元，有</a:t>
            </a:r>
            <a:r>
              <a:rPr lang="fr-FR" sz="1800" kern="1200" dirty="0" smtClean="0">
                <a:solidFill>
                  <a:schemeClr val="tx1"/>
                </a:solidFill>
                <a:effectLst/>
                <a:latin typeface="Microsoft Sans Serif" pitchFamily="34" charset="0"/>
                <a:ea typeface="+mn-ea"/>
                <a:cs typeface="Microsoft Sans Serif" pitchFamily="34" charset="0"/>
              </a:rPr>
              <a:t>“</a:t>
            </a:r>
            <a:r>
              <a:rPr lang="zh-CN" altLang="fr-FR" sz="1800" kern="1200" dirty="0" smtClean="0">
                <a:solidFill>
                  <a:schemeClr val="tx1"/>
                </a:solidFill>
                <a:effectLst/>
                <a:latin typeface="Microsoft Sans Serif" pitchFamily="34" charset="0"/>
                <a:ea typeface="+mn-ea"/>
                <a:cs typeface="Microsoft Sans Serif" pitchFamily="34" charset="0"/>
              </a:rPr>
              <a:t>数字黄金</a:t>
            </a:r>
            <a:r>
              <a:rPr lang="fr-FR" sz="1800" kern="1200" dirty="0" smtClean="0">
                <a:solidFill>
                  <a:schemeClr val="tx1"/>
                </a:solidFill>
                <a:effectLst/>
                <a:latin typeface="Microsoft Sans Serif" pitchFamily="34" charset="0"/>
                <a:ea typeface="+mn-ea"/>
                <a:cs typeface="Microsoft Sans Serif" pitchFamily="34" charset="0"/>
              </a:rPr>
              <a:t>”</a:t>
            </a:r>
            <a:r>
              <a:rPr lang="zh-CN" altLang="fr-FR" sz="1800" kern="1200" dirty="0" smtClean="0">
                <a:solidFill>
                  <a:schemeClr val="tx1"/>
                </a:solidFill>
                <a:effectLst/>
                <a:latin typeface="Microsoft Sans Serif" pitchFamily="34" charset="0"/>
                <a:ea typeface="+mn-ea"/>
                <a:cs typeface="Microsoft Sans Serif" pitchFamily="34" charset="0"/>
              </a:rPr>
              <a:t>的美称（目前币价约</a:t>
            </a:r>
            <a:r>
              <a:rPr lang="fr-FR" sz="1800" kern="1200" dirty="0" smtClean="0">
                <a:solidFill>
                  <a:schemeClr val="tx1"/>
                </a:solidFill>
                <a:effectLst/>
                <a:latin typeface="Microsoft Sans Serif" pitchFamily="34" charset="0"/>
                <a:ea typeface="+mn-ea"/>
                <a:cs typeface="Microsoft Sans Serif" pitchFamily="34" charset="0"/>
              </a:rPr>
              <a:t>8000</a:t>
            </a:r>
            <a:r>
              <a:rPr lang="zh-CN" altLang="fr-FR" sz="1800" kern="1200" dirty="0" smtClean="0">
                <a:solidFill>
                  <a:schemeClr val="tx1"/>
                </a:solidFill>
                <a:effectLst/>
                <a:latin typeface="Microsoft Sans Serif" pitchFamily="34" charset="0"/>
                <a:ea typeface="+mn-ea"/>
                <a:cs typeface="Microsoft Sans Serif" pitchFamily="34" charset="0"/>
              </a:rPr>
              <a:t>美元）。</a:t>
            </a:r>
            <a:endParaRPr lang="fr-FR" sz="1800" kern="1200" dirty="0" smtClean="0">
              <a:solidFill>
                <a:schemeClr val="tx1"/>
              </a:solidFill>
              <a:effectLst/>
              <a:latin typeface="Microsoft Sans Serif" pitchFamily="34" charset="0"/>
              <a:ea typeface="+mn-ea"/>
              <a:cs typeface="Microsoft Sans Serif" pitchFamily="34" charset="0"/>
            </a:endParaRPr>
          </a:p>
        </p:txBody>
      </p:sp>
      <p:sp>
        <p:nvSpPr>
          <p:cNvPr id="4" name="Espace réservé du numéro de diapositive 3"/>
          <p:cNvSpPr>
            <a:spLocks noGrp="1"/>
          </p:cNvSpPr>
          <p:nvPr>
            <p:ph type="sldNum" sz="quarter" idx="10"/>
          </p:nvPr>
        </p:nvSpPr>
        <p:spPr/>
        <p:txBody>
          <a:bodyPr/>
          <a:lstStyle/>
          <a:p>
            <a:fld id="{5F793D87-0EE0-46EE-A68D-0DBA9AC8160F}" type="slidenum">
              <a:rPr lang="fr-FR" smtClean="0"/>
              <a:pPr/>
              <a:t>2</a:t>
            </a:fld>
            <a:endParaRPr lang="fr-FR" dirty="0"/>
          </a:p>
        </p:txBody>
      </p:sp>
    </p:spTree>
    <p:extLst>
      <p:ext uri="{BB962C8B-B14F-4D97-AF65-F5344CB8AC3E}">
        <p14:creationId xmlns:p14="http://schemas.microsoft.com/office/powerpoint/2010/main" val="166551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r>
              <a:rPr lang="zh-CN" altLang="fr-FR" dirty="0" smtClean="0"/>
              <a:t>区块链没有管理员，它是彻底无中心的</a:t>
            </a:r>
            <a:endParaRPr lang="fr-FR" altLang="zh-CN" dirty="0" smtClean="0"/>
          </a:p>
          <a:p>
            <a:r>
              <a:rPr lang="zh-CN" altLang="fr-FR" b="1" dirty="0" smtClean="0"/>
              <a:t>（</a:t>
            </a:r>
            <a:r>
              <a:rPr lang="fr-FR" altLang="zh-CN" b="1" dirty="0" smtClean="0"/>
              <a:t>1</a:t>
            </a:r>
            <a:r>
              <a:rPr lang="zh-CN" altLang="fr-FR" b="1" dirty="0" smtClean="0"/>
              <a:t>）分布式去中心化：</a:t>
            </a:r>
            <a:r>
              <a:rPr lang="zh-CN" altLang="fr-FR" dirty="0" smtClean="0"/>
              <a:t>区块链中每个节点和矿工都必须遵循同一记账交易规则，而这个规则是基于密码算法而不是信用，同时每笔交易需要网络内其他用户的批准，所以不需要一套第三方中介结构或信任机构背书。</a:t>
            </a:r>
          </a:p>
          <a:p>
            <a:r>
              <a:rPr lang="zh-CN" altLang="fr-FR" dirty="0" smtClean="0"/>
              <a:t>在传统的中心化网络中，对一个中心节点（比如说，支付中介第三方）实行有效攻击即可 破坏整个系统，而在一个去中心化的，比如说区块链网络中，攻击单独一个节点是无法控制或破坏整个网络的，掌握网内</a:t>
            </a:r>
            <a:r>
              <a:rPr lang="fr-FR" altLang="zh-CN" dirty="0" smtClean="0"/>
              <a:t>50%</a:t>
            </a:r>
            <a:r>
              <a:rPr lang="zh-CN" altLang="fr-FR" dirty="0" smtClean="0"/>
              <a:t>的节点只是获得控制权的开始而已。</a:t>
            </a:r>
          </a:p>
          <a:p>
            <a:r>
              <a:rPr lang="zh-CN" altLang="fr-FR" b="1" dirty="0" smtClean="0"/>
              <a:t>（</a:t>
            </a:r>
            <a:r>
              <a:rPr lang="fr-FR" altLang="zh-CN" b="1" dirty="0" smtClean="0"/>
              <a:t>2</a:t>
            </a:r>
            <a:r>
              <a:rPr lang="zh-CN" altLang="fr-FR" b="1" dirty="0" smtClean="0"/>
              <a:t>） 无须信任系统：</a:t>
            </a:r>
            <a:r>
              <a:rPr lang="zh-CN" altLang="fr-FR" dirty="0" smtClean="0"/>
              <a:t>区块链网络中，通过算法的自我约束，任何恶意欺骗系统的行为都会 遭到其他节点的排斥和抑制，因此，区块链系统不依赖中央权威机构支撑和信用背书。</a:t>
            </a:r>
          </a:p>
          <a:p>
            <a:r>
              <a:rPr lang="zh-CN" altLang="fr-FR" dirty="0" smtClean="0"/>
              <a:t>传统的信用背书网络系统中，参与人需要对于中央机构足够信任，随着参与网络人数增加，系统的安全性下降。和传统情况相反，区块链网络中，参与人不需要对任何人 信任，但随着参与节点增加，系统的安全性反而增加，同时数据内容可以做到完全公 开。</a:t>
            </a:r>
          </a:p>
          <a:p>
            <a:r>
              <a:rPr lang="zh-CN" altLang="fr-FR" b="1" dirty="0" smtClean="0"/>
              <a:t>（</a:t>
            </a:r>
            <a:r>
              <a:rPr lang="fr-FR" altLang="zh-CN" b="1" dirty="0" smtClean="0"/>
              <a:t>3</a:t>
            </a:r>
            <a:r>
              <a:rPr lang="zh-CN" altLang="fr-FR" b="1" dirty="0" smtClean="0"/>
              <a:t>）不可篡改和加密安全性：</a:t>
            </a:r>
            <a:r>
              <a:rPr lang="zh-CN" altLang="fr-FR" dirty="0" smtClean="0"/>
              <a:t>区块链采取单向哈希算法，同时每个新产生的区块严格按照时间线形顺序推进，时间的不可逆性导致任何试图入侵篡改区块链内数据 信息的行为都很容易被追溯，导致被其他节点的排斥，从而可以限制相关不法行为。</a:t>
            </a:r>
          </a:p>
          <a:p>
            <a:pPr marL="0" indent="0" algn="just">
              <a:buNone/>
            </a:pPr>
            <a:endParaRPr lang="fr-FR" dirty="0"/>
          </a:p>
        </p:txBody>
      </p:sp>
      <p:sp>
        <p:nvSpPr>
          <p:cNvPr id="4" name="Espace réservé du numéro de diapositive 3"/>
          <p:cNvSpPr>
            <a:spLocks noGrp="1"/>
          </p:cNvSpPr>
          <p:nvPr>
            <p:ph type="sldNum" sz="quarter" idx="10"/>
          </p:nvPr>
        </p:nvSpPr>
        <p:spPr/>
        <p:txBody>
          <a:bodyPr/>
          <a:lstStyle/>
          <a:p>
            <a:fld id="{5F793D87-0EE0-46EE-A68D-0DBA9AC8160F}" type="slidenum">
              <a:rPr lang="fr-FR" smtClean="0"/>
              <a:pPr/>
              <a:t>3</a:t>
            </a:fld>
            <a:endParaRPr lang="fr-FR" dirty="0"/>
          </a:p>
        </p:txBody>
      </p:sp>
    </p:spTree>
    <p:extLst>
      <p:ext uri="{BB962C8B-B14F-4D97-AF65-F5344CB8AC3E}">
        <p14:creationId xmlns:p14="http://schemas.microsoft.com/office/powerpoint/2010/main" val="181701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zh-CN" altLang="fr-FR" sz="1800" b="1" kern="1200" dirty="0" smtClean="0">
                <a:solidFill>
                  <a:schemeClr val="tx1"/>
                </a:solidFill>
                <a:effectLst/>
                <a:latin typeface="Microsoft Sans Serif" pitchFamily="34" charset="0"/>
                <a:ea typeface="+mn-ea"/>
                <a:cs typeface="Microsoft Sans Serif" pitchFamily="34" charset="0"/>
              </a:rPr>
              <a:t>机器信任：</a:t>
            </a:r>
            <a:endParaRPr lang="fr-FR" sz="1800" kern="1200" dirty="0" smtClean="0">
              <a:solidFill>
                <a:schemeClr val="tx1"/>
              </a:solidFill>
              <a:effectLst/>
              <a:latin typeface="Microsoft Sans Serif" pitchFamily="34" charset="0"/>
              <a:ea typeface="+mn-ea"/>
              <a:cs typeface="Microsoft Sans Serif" pitchFamily="34" charset="0"/>
            </a:endParaRPr>
          </a:p>
          <a:p>
            <a:r>
              <a:rPr lang="zh-CN" altLang="fr-FR" sz="1800" kern="1200" dirty="0" smtClean="0">
                <a:solidFill>
                  <a:schemeClr val="tx1"/>
                </a:solidFill>
                <a:effectLst/>
                <a:latin typeface="Microsoft Sans Serif" pitchFamily="34" charset="0"/>
                <a:ea typeface="+mn-ea"/>
                <a:cs typeface="Microsoft Sans Serif" pitchFamily="34" charset="0"/>
              </a:rPr>
              <a:t>过去网络上流行“怎么证明我妈是我妈”的新闻，这其实是一个直接用区块链就能解决的问题。 </a:t>
            </a:r>
            <a:endParaRPr lang="fr-FR" sz="1800" kern="1200" dirty="0" smtClean="0">
              <a:solidFill>
                <a:schemeClr val="tx1"/>
              </a:solidFill>
              <a:effectLst/>
              <a:latin typeface="Microsoft Sans Serif" pitchFamily="34" charset="0"/>
              <a:ea typeface="+mn-ea"/>
              <a:cs typeface="Microsoft Sans Serif" pitchFamily="34" charset="0"/>
            </a:endParaRPr>
          </a:p>
          <a:p>
            <a:r>
              <a:rPr lang="zh-CN" altLang="fr-FR" sz="1800" kern="1200" dirty="0" smtClean="0">
                <a:solidFill>
                  <a:schemeClr val="tx1"/>
                </a:solidFill>
                <a:effectLst/>
                <a:latin typeface="Microsoft Sans Serif" pitchFamily="34" charset="0"/>
                <a:ea typeface="+mn-ea"/>
                <a:cs typeface="Microsoft Sans Serif" pitchFamily="34" charset="0"/>
              </a:rPr>
              <a:t>过去，我们的出生证、房产证、婚姻证等，需要一个中心的节点比如政府备书，大家才能承认。但一旦跨国，你就会遇到无穷的麻烦，跨国以后合同和证书可能就失效了，因为缺少全球性的中心节点。 </a:t>
            </a:r>
            <a:endParaRPr lang="fr-FR" sz="1800" kern="1200" dirty="0" smtClean="0">
              <a:solidFill>
                <a:schemeClr val="tx1"/>
              </a:solidFill>
              <a:effectLst/>
              <a:latin typeface="Microsoft Sans Serif" pitchFamily="34" charset="0"/>
              <a:ea typeface="+mn-ea"/>
              <a:cs typeface="Microsoft Sans Serif" pitchFamily="34" charset="0"/>
            </a:endParaRPr>
          </a:p>
          <a:p>
            <a:r>
              <a:rPr lang="zh-CN" altLang="fr-FR" sz="1800" kern="1200" dirty="0" smtClean="0">
                <a:solidFill>
                  <a:schemeClr val="tx1"/>
                </a:solidFill>
                <a:effectLst/>
                <a:latin typeface="Microsoft Sans Serif" pitchFamily="34" charset="0"/>
                <a:ea typeface="+mn-ea"/>
                <a:cs typeface="Microsoft Sans Serif" pitchFamily="34" charset="0"/>
              </a:rPr>
              <a:t>区块链技术不可篡改的特性从根本上改变了中心化的信用创建方式，通过数学原理而非中心化信用机构来低成本地建立信用。我们的出生证、房产证、婚姻证都可以在区块链上公证，变成全球都信任的东西，当然也可以轻松证明 “我妈是我妈”。 人是善变的，而机器是不会撒谎的，区块链有望带领我们从个人信任、制度信任进入到机器信任的时代。</a:t>
            </a:r>
            <a:endParaRPr lang="fr-FR" sz="1800" kern="1200" dirty="0" smtClean="0">
              <a:solidFill>
                <a:schemeClr val="tx1"/>
              </a:solidFill>
              <a:effectLst/>
              <a:latin typeface="Microsoft Sans Serif" pitchFamily="34" charset="0"/>
              <a:ea typeface="+mn-ea"/>
              <a:cs typeface="Microsoft Sans Serif" pitchFamily="34" charset="0"/>
            </a:endParaRPr>
          </a:p>
          <a:p>
            <a:r>
              <a:rPr lang="zh-CN" altLang="fr-FR" sz="1800" b="0" kern="1200" dirty="0" smtClean="0">
                <a:solidFill>
                  <a:schemeClr val="tx1"/>
                </a:solidFill>
                <a:effectLst/>
                <a:latin typeface="Microsoft Sans Serif" pitchFamily="34" charset="0"/>
                <a:ea typeface="+mn-ea"/>
                <a:cs typeface="Microsoft Sans Serif" pitchFamily="34" charset="0"/>
              </a:rPr>
              <a:t>机器信任其实是无须信任的信任。人类历史将第一次可以接近零成本建立地球上前所未有的大型合作网络，这必将是一场伟大的群众运动。</a:t>
            </a:r>
            <a:endParaRPr lang="fr-FR" sz="1800" b="0" kern="1200" dirty="0" smtClean="0">
              <a:solidFill>
                <a:schemeClr val="tx1"/>
              </a:solidFill>
              <a:effectLst/>
              <a:latin typeface="Microsoft Sans Serif" pitchFamily="34" charset="0"/>
              <a:ea typeface="+mn-ea"/>
              <a:cs typeface="Microsoft Sans Serif" pitchFamily="34" charset="0"/>
            </a:endParaRPr>
          </a:p>
          <a:p>
            <a:r>
              <a:rPr lang="zh-CN" altLang="fr-FR" sz="1800" b="1" kern="1200" dirty="0" smtClean="0">
                <a:solidFill>
                  <a:schemeClr val="tx1"/>
                </a:solidFill>
                <a:effectLst/>
                <a:latin typeface="Microsoft Sans Serif" pitchFamily="34" charset="0"/>
                <a:ea typeface="+mn-ea"/>
                <a:cs typeface="Microsoft Sans Serif" pitchFamily="34" charset="0"/>
              </a:rPr>
              <a:t>价值传递</a:t>
            </a:r>
            <a:r>
              <a:rPr lang="zh-CN" altLang="fr-FR" sz="1800" kern="1200" dirty="0" smtClean="0">
                <a:solidFill>
                  <a:schemeClr val="tx1"/>
                </a:solidFill>
                <a:effectLst/>
                <a:latin typeface="Microsoft Sans Serif" pitchFamily="34" charset="0"/>
                <a:ea typeface="+mn-ea"/>
                <a:cs typeface="Microsoft Sans Serif" pitchFamily="34" charset="0"/>
              </a:rPr>
              <a:t>：</a:t>
            </a:r>
            <a:endParaRPr lang="fr-FR" sz="1800" kern="1200" dirty="0" smtClean="0">
              <a:solidFill>
                <a:schemeClr val="tx1"/>
              </a:solidFill>
              <a:effectLst/>
              <a:latin typeface="Microsoft Sans Serif" pitchFamily="34" charset="0"/>
              <a:ea typeface="+mn-ea"/>
              <a:cs typeface="Microsoft Sans Serif" pitchFamily="34" charset="0"/>
            </a:endParaRPr>
          </a:p>
          <a:p>
            <a:r>
              <a:rPr lang="zh-CN" altLang="fr-FR" sz="1800" kern="1200" dirty="0" smtClean="0">
                <a:solidFill>
                  <a:schemeClr val="tx1"/>
                </a:solidFill>
                <a:effectLst/>
                <a:latin typeface="Microsoft Sans Serif" pitchFamily="34" charset="0"/>
                <a:ea typeface="+mn-ea"/>
                <a:cs typeface="Microsoft Sans Serif" pitchFamily="34" charset="0"/>
              </a:rPr>
              <a:t>人类正处于一场从物理世界向虚拟世界迁徙的历史性运动中，而不能否认一个事实，人类的财富也将渐渐往互联网转移，这已经是既成事实。</a:t>
            </a:r>
            <a:endParaRPr lang="fr-FR" sz="1800" kern="1200" dirty="0" smtClean="0">
              <a:solidFill>
                <a:schemeClr val="tx1"/>
              </a:solidFill>
              <a:effectLst/>
              <a:latin typeface="Microsoft Sans Serif" pitchFamily="34" charset="0"/>
              <a:ea typeface="+mn-ea"/>
              <a:cs typeface="Microsoft Sans Serif" pitchFamily="34" charset="0"/>
            </a:endParaRPr>
          </a:p>
          <a:p>
            <a:r>
              <a:rPr lang="zh-CN" altLang="fr-FR" sz="1800" kern="1200" dirty="0" smtClean="0">
                <a:solidFill>
                  <a:schemeClr val="tx1"/>
                </a:solidFill>
                <a:effectLst/>
                <a:latin typeface="Microsoft Sans Serif" pitchFamily="34" charset="0"/>
                <a:ea typeface="+mn-ea"/>
                <a:cs typeface="Microsoft Sans Serif" pitchFamily="34" charset="0"/>
              </a:rPr>
              <a:t>传统的互联网不是为传递价值而生，互联网上信息的传输，本质是信息的拷贝。而现实中的货币流通要依靠中心化的组织做背书来维护运行，比如微信支付、支付宝、银联等。但现在有哪家公司能活</a:t>
            </a:r>
            <a:r>
              <a:rPr lang="fr-FR" sz="1800" kern="1200" dirty="0" smtClean="0">
                <a:solidFill>
                  <a:schemeClr val="tx1"/>
                </a:solidFill>
                <a:effectLst/>
                <a:latin typeface="Microsoft Sans Serif" pitchFamily="34" charset="0"/>
                <a:ea typeface="+mn-ea"/>
                <a:cs typeface="Microsoft Sans Serif" pitchFamily="34" charset="0"/>
              </a:rPr>
              <a:t>1000</a:t>
            </a:r>
            <a:r>
              <a:rPr lang="zh-CN" altLang="fr-FR" sz="1800" kern="1200" dirty="0" smtClean="0">
                <a:solidFill>
                  <a:schemeClr val="tx1"/>
                </a:solidFill>
                <a:effectLst/>
                <a:latin typeface="Microsoft Sans Serif" pitchFamily="34" charset="0"/>
                <a:ea typeface="+mn-ea"/>
                <a:cs typeface="Microsoft Sans Serif" pitchFamily="34" charset="0"/>
              </a:rPr>
              <a:t>年以上的吗？所以，依靠中心化的方式实现价值传递，弊病很多。</a:t>
            </a:r>
            <a:endParaRPr lang="fr-FR" sz="1800" kern="1200" dirty="0" smtClean="0">
              <a:solidFill>
                <a:schemeClr val="tx1"/>
              </a:solidFill>
              <a:effectLst/>
              <a:latin typeface="Microsoft Sans Serif" pitchFamily="34" charset="0"/>
              <a:ea typeface="+mn-ea"/>
              <a:cs typeface="Microsoft Sans Serif" pitchFamily="34" charset="0"/>
            </a:endParaRPr>
          </a:p>
          <a:p>
            <a:r>
              <a:rPr lang="zh-CN" altLang="fr-FR" sz="1800" kern="1200" dirty="0" smtClean="0">
                <a:solidFill>
                  <a:schemeClr val="tx1"/>
                </a:solidFill>
                <a:effectLst/>
                <a:latin typeface="Microsoft Sans Serif" pitchFamily="34" charset="0"/>
                <a:ea typeface="+mn-ea"/>
                <a:cs typeface="Microsoft Sans Serif" pitchFamily="34" charset="0"/>
              </a:rPr>
              <a:t>而区块链是第一个能够实现价值传递的网络，区块链技术有望带领人类从信息互联网过渡到了价值互联网的伟大时代。</a:t>
            </a:r>
            <a:endParaRPr lang="fr-FR" altLang="zh-CN" sz="1800" kern="1200" dirty="0" smtClean="0">
              <a:solidFill>
                <a:schemeClr val="tx1"/>
              </a:solidFill>
              <a:effectLst/>
              <a:latin typeface="Microsoft Sans Serif" pitchFamily="34" charset="0"/>
              <a:ea typeface="+mn-ea"/>
              <a:cs typeface="Microsoft Sans Serif" pitchFamily="34" charset="0"/>
            </a:endParaRPr>
          </a:p>
          <a:p>
            <a:pPr marL="370800" marR="0" lvl="0" indent="-370800" algn="l" defTabSz="914400" rtl="0" eaLnBrk="1" fontAlgn="auto" latinLnBrk="0" hangingPunct="1">
              <a:lnSpc>
                <a:spcPct val="100000"/>
              </a:lnSpc>
              <a:spcBef>
                <a:spcPts val="1800"/>
              </a:spcBef>
              <a:spcAft>
                <a:spcPts val="0"/>
              </a:spcAft>
              <a:buClrTx/>
              <a:buSzTx/>
              <a:buFontTx/>
              <a:buBlip>
                <a:blip r:embed="rId3"/>
              </a:buBlip>
              <a:tabLst/>
              <a:defRPr/>
            </a:pPr>
            <a:r>
              <a:rPr lang="zh-CN" altLang="fr-FR" b="1" dirty="0" smtClean="0"/>
              <a:t>智能合约</a:t>
            </a:r>
            <a:r>
              <a:rPr lang="zh-CN" altLang="fr-FR" sz="1800" b="1" kern="1200" dirty="0" smtClean="0">
                <a:solidFill>
                  <a:schemeClr val="tx1"/>
                </a:solidFill>
                <a:effectLst/>
                <a:latin typeface="Microsoft Sans Serif" pitchFamily="34" charset="0"/>
                <a:ea typeface="+mn-ea"/>
                <a:cs typeface="Microsoft Sans Serif" pitchFamily="34" charset="0"/>
              </a:rPr>
              <a:t>：</a:t>
            </a:r>
            <a:endParaRPr lang="fr-FR" altLang="zh-CN" sz="1800" b="1" kern="1200" dirty="0" smtClean="0">
              <a:solidFill>
                <a:schemeClr val="tx1"/>
              </a:solidFill>
              <a:effectLst/>
              <a:latin typeface="Microsoft Sans Serif" pitchFamily="34" charset="0"/>
              <a:ea typeface="+mn-ea"/>
              <a:cs typeface="Microsoft Sans Serif" pitchFamily="34" charset="0"/>
            </a:endParaRPr>
          </a:p>
          <a:p>
            <a:r>
              <a:rPr lang="zh-CN" altLang="fr-FR" sz="1800" kern="1200" dirty="0" smtClean="0">
                <a:solidFill>
                  <a:schemeClr val="tx1"/>
                </a:solidFill>
                <a:effectLst/>
                <a:latin typeface="Microsoft Sans Serif" pitchFamily="34" charset="0"/>
                <a:ea typeface="+mn-ea"/>
                <a:cs typeface="Microsoft Sans Serif" pitchFamily="34" charset="0"/>
              </a:rPr>
              <a:t>区块链的智能合约是</a:t>
            </a:r>
            <a:r>
              <a:rPr lang="zh-CN" altLang="fr-FR" sz="1800" b="1" kern="1200" dirty="0" smtClean="0">
                <a:solidFill>
                  <a:schemeClr val="tx1"/>
                </a:solidFill>
                <a:effectLst/>
                <a:latin typeface="Microsoft Sans Serif" pitchFamily="34" charset="0"/>
                <a:ea typeface="+mn-ea"/>
                <a:cs typeface="Microsoft Sans Serif" pitchFamily="34" charset="0"/>
              </a:rPr>
              <a:t>条款以计算机语言而非法律语言记录的智能合同</a:t>
            </a:r>
            <a:r>
              <a:rPr lang="zh-CN" altLang="fr-FR" sz="1800" kern="1200" dirty="0" smtClean="0">
                <a:solidFill>
                  <a:schemeClr val="tx1"/>
                </a:solidFill>
                <a:effectLst/>
                <a:latin typeface="Microsoft Sans Serif" pitchFamily="34" charset="0"/>
                <a:ea typeface="+mn-ea"/>
                <a:cs typeface="Microsoft Sans Serif" pitchFamily="34" charset="0"/>
              </a:rPr>
              <a:t>。</a:t>
            </a:r>
            <a:endParaRPr lang="zh-CN" altLang="fr-FR" dirty="0" smtClean="0">
              <a:effectLst/>
            </a:endParaRPr>
          </a:p>
          <a:p>
            <a:r>
              <a:rPr lang="zh-CN" altLang="fr-FR" sz="1800" kern="1200" dirty="0" smtClean="0">
                <a:solidFill>
                  <a:schemeClr val="tx1"/>
                </a:solidFill>
                <a:effectLst/>
                <a:latin typeface="Microsoft Sans Serif" pitchFamily="34" charset="0"/>
                <a:ea typeface="+mn-ea"/>
                <a:cs typeface="Microsoft Sans Serif" pitchFamily="34" charset="0"/>
              </a:rPr>
              <a:t>智能合约让我们可以与真实世界的资产进行交互。当一个预先编好的条件被触发时，智能合约执行相应的合同条款。</a:t>
            </a:r>
            <a:endParaRPr lang="fr-FR" altLang="zh-CN" b="1" dirty="0" smtClean="0"/>
          </a:p>
          <a:p>
            <a:r>
              <a:rPr lang="zh-CN" altLang="fr-FR" dirty="0" smtClean="0"/>
              <a:t>以太坊在其区块链上实施了一种近乎图灵完备的语言，这是一个突出的智能合约框架。</a:t>
            </a:r>
            <a:endParaRPr lang="fr-FR" altLang="zh-CN" dirty="0" smtClean="0"/>
          </a:p>
          <a:p>
            <a:r>
              <a:rPr lang="zh-CN" altLang="fr-FR" sz="1800" kern="1200" dirty="0" smtClean="0">
                <a:solidFill>
                  <a:schemeClr val="tx1"/>
                </a:solidFill>
                <a:effectLst/>
                <a:latin typeface="Microsoft Sans Serif" pitchFamily="34" charset="0"/>
                <a:ea typeface="+mn-ea"/>
                <a:cs typeface="Microsoft Sans Serif" pitchFamily="34" charset="0"/>
              </a:rPr>
              <a:t>智能合约的潜在好处很多，比如较低的签约成本、执行成本和合规成本等，是低成本的契约实现方式，尤其适用于大量的日常交易，所以需要昂贵的法务或者公证参与的纸质合同和契约，都能用电子化的智能合约来实现。 </a:t>
            </a:r>
            <a:endParaRPr lang="zh-CN" altLang="fr-FR" dirty="0" smtClean="0">
              <a:effectLst/>
            </a:endParaRPr>
          </a:p>
          <a:p>
            <a:r>
              <a:rPr lang="zh-CN" altLang="fr-FR" sz="1800" kern="1200" dirty="0" smtClean="0">
                <a:solidFill>
                  <a:schemeClr val="tx1"/>
                </a:solidFill>
                <a:effectLst/>
                <a:latin typeface="Microsoft Sans Serif" pitchFamily="34" charset="0"/>
                <a:ea typeface="+mn-ea"/>
                <a:cs typeface="Microsoft Sans Serif" pitchFamily="34" charset="0"/>
              </a:rPr>
              <a:t>人类文明已经从</a:t>
            </a:r>
            <a:r>
              <a:rPr lang="zh-CN" altLang="fr-FR" sz="1800" b="1" kern="1200" dirty="0" smtClean="0">
                <a:solidFill>
                  <a:schemeClr val="tx1"/>
                </a:solidFill>
                <a:effectLst/>
                <a:latin typeface="Microsoft Sans Serif" pitchFamily="34" charset="0"/>
                <a:ea typeface="+mn-ea"/>
                <a:cs typeface="Microsoft Sans Serif" pitchFamily="34" charset="0"/>
              </a:rPr>
              <a:t>“身份社会”</a:t>
            </a:r>
            <a:r>
              <a:rPr lang="zh-CN" altLang="fr-FR" sz="1800" kern="1200" dirty="0" smtClean="0">
                <a:solidFill>
                  <a:schemeClr val="tx1"/>
                </a:solidFill>
                <a:effectLst/>
                <a:latin typeface="Microsoft Sans Serif" pitchFamily="34" charset="0"/>
                <a:ea typeface="+mn-ea"/>
                <a:cs typeface="Microsoft Sans Serif" pitchFamily="34" charset="0"/>
              </a:rPr>
              <a:t>进化到了</a:t>
            </a:r>
            <a:r>
              <a:rPr lang="zh-CN" altLang="fr-FR" sz="1800" b="1" kern="1200" dirty="0" smtClean="0">
                <a:solidFill>
                  <a:schemeClr val="tx1"/>
                </a:solidFill>
                <a:effectLst/>
                <a:latin typeface="Microsoft Sans Serif" pitchFamily="34" charset="0"/>
                <a:ea typeface="+mn-ea"/>
                <a:cs typeface="Microsoft Sans Serif" pitchFamily="34" charset="0"/>
              </a:rPr>
              <a:t>“契约社会”</a:t>
            </a:r>
            <a:r>
              <a:rPr lang="zh-CN" altLang="fr-FR" sz="1800" kern="1200" dirty="0" smtClean="0">
                <a:solidFill>
                  <a:schemeClr val="tx1"/>
                </a:solidFill>
                <a:effectLst/>
                <a:latin typeface="Microsoft Sans Serif" pitchFamily="34" charset="0"/>
                <a:ea typeface="+mn-ea"/>
                <a:cs typeface="Microsoft Sans Serif" pitchFamily="34" charset="0"/>
              </a:rPr>
              <a:t>，</a:t>
            </a:r>
            <a:r>
              <a:rPr lang="zh-CN" altLang="fr-FR" sz="1800" b="1" kern="1200" dirty="0" smtClean="0">
                <a:solidFill>
                  <a:schemeClr val="tx1"/>
                </a:solidFill>
                <a:effectLst/>
                <a:latin typeface="Microsoft Sans Serif" pitchFamily="34" charset="0"/>
                <a:ea typeface="+mn-ea"/>
                <a:cs typeface="Microsoft Sans Serif" pitchFamily="34" charset="0"/>
              </a:rPr>
              <a:t>而在区块链有望带领人类从契约社会过渡到智能合约的社会。</a:t>
            </a:r>
            <a:endParaRPr lang="zh-CN" altLang="fr-FR" dirty="0" smtClean="0">
              <a:effectLst/>
            </a:endParaRPr>
          </a:p>
          <a:p>
            <a:endParaRPr lang="fr-FR" sz="1800" kern="1200" dirty="0" smtClean="0">
              <a:solidFill>
                <a:schemeClr val="tx1"/>
              </a:solidFill>
              <a:effectLst/>
              <a:latin typeface="Microsoft Sans Serif" pitchFamily="34" charset="0"/>
              <a:ea typeface="+mn-ea"/>
              <a:cs typeface="Microsoft Sans Serif" pitchFamily="34" charset="0"/>
            </a:endParaRPr>
          </a:p>
        </p:txBody>
      </p:sp>
      <p:sp>
        <p:nvSpPr>
          <p:cNvPr id="4" name="Espace réservé du numéro de diapositive 3"/>
          <p:cNvSpPr>
            <a:spLocks noGrp="1"/>
          </p:cNvSpPr>
          <p:nvPr>
            <p:ph type="sldNum" sz="quarter" idx="10"/>
          </p:nvPr>
        </p:nvSpPr>
        <p:spPr/>
        <p:txBody>
          <a:bodyPr/>
          <a:lstStyle/>
          <a:p>
            <a:fld id="{5F793D87-0EE0-46EE-A68D-0DBA9AC8160F}" type="slidenum">
              <a:rPr lang="fr-FR" smtClean="0"/>
              <a:pPr/>
              <a:t>4</a:t>
            </a:fld>
            <a:endParaRPr lang="fr-FR" dirty="0"/>
          </a:p>
        </p:txBody>
      </p:sp>
    </p:spTree>
    <p:extLst>
      <p:ext uri="{BB962C8B-B14F-4D97-AF65-F5344CB8AC3E}">
        <p14:creationId xmlns:p14="http://schemas.microsoft.com/office/powerpoint/2010/main" val="2378093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zh-CN" altLang="fr-FR" sz="1800" kern="1200" dirty="0" smtClean="0">
                <a:solidFill>
                  <a:schemeClr val="tx1"/>
                </a:solidFill>
                <a:effectLst/>
                <a:latin typeface="Microsoft Sans Serif" pitchFamily="34" charset="0"/>
                <a:ea typeface="+mn-ea"/>
                <a:cs typeface="Microsoft Sans Serif" pitchFamily="34" charset="0"/>
              </a:rPr>
              <a:t>简单地说，智能合约就是传统合约的数字化版本。它们是在区块链数据库上运行的计算机程序，可以在满足其源代码中写入的条件时自行执行。智能合约一旦编写好就可以被用户信赖，合约条款不能被改变，因此合约是不可更改的。</a:t>
            </a:r>
            <a:endParaRPr lang="fr-FR" sz="1800" kern="1200" dirty="0" smtClean="0">
              <a:solidFill>
                <a:schemeClr val="tx1"/>
              </a:solidFill>
              <a:effectLst/>
              <a:latin typeface="Microsoft Sans Serif" pitchFamily="34" charset="0"/>
              <a:ea typeface="+mn-ea"/>
              <a:cs typeface="Microsoft Sans Serif" pitchFamily="34" charset="0"/>
            </a:endParaRPr>
          </a:p>
          <a:p>
            <a:pPr marL="0" indent="0">
              <a:buNone/>
            </a:pPr>
            <a:endParaRPr lang="zh-CN" altLang="fr-FR" dirty="0">
              <a:effectLst/>
            </a:endParaRPr>
          </a:p>
        </p:txBody>
      </p:sp>
      <p:sp>
        <p:nvSpPr>
          <p:cNvPr id="4" name="Espace réservé du numéro de diapositive 3"/>
          <p:cNvSpPr>
            <a:spLocks noGrp="1"/>
          </p:cNvSpPr>
          <p:nvPr>
            <p:ph type="sldNum" sz="quarter" idx="10"/>
          </p:nvPr>
        </p:nvSpPr>
        <p:spPr/>
        <p:txBody>
          <a:bodyPr/>
          <a:lstStyle/>
          <a:p>
            <a:fld id="{5F793D87-0EE0-46EE-A68D-0DBA9AC8160F}" type="slidenum">
              <a:rPr lang="fr-FR" smtClean="0"/>
              <a:pPr/>
              <a:t>5</a:t>
            </a:fld>
            <a:endParaRPr lang="fr-FR" dirty="0"/>
          </a:p>
        </p:txBody>
      </p:sp>
    </p:spTree>
    <p:extLst>
      <p:ext uri="{BB962C8B-B14F-4D97-AF65-F5344CB8AC3E}">
        <p14:creationId xmlns:p14="http://schemas.microsoft.com/office/powerpoint/2010/main" val="3789239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zh-CN" altLang="fr-FR" dirty="0" smtClean="0"/>
              <a:t>区块链是由一系列技术实现的全新去中心化经济组织模式，</a:t>
            </a:r>
            <a:r>
              <a:rPr lang="fr-FR" altLang="zh-CN" dirty="0" smtClean="0"/>
              <a:t>2009</a:t>
            </a:r>
            <a:r>
              <a:rPr lang="zh-CN" altLang="fr-FR" dirty="0" smtClean="0"/>
              <a:t>年诞生于比特币系统的构建，</a:t>
            </a:r>
            <a:r>
              <a:rPr lang="fr-FR" altLang="zh-CN" dirty="0" smtClean="0"/>
              <a:t>2017</a:t>
            </a:r>
            <a:r>
              <a:rPr lang="zh-CN" altLang="fr-FR" dirty="0" smtClean="0"/>
              <a:t>年成为全球经济热点，但区块链的成功应用寥寥，这个新兴产业还远未成熟。为方便理解区块链的历史与趋势，可将其发展划分为六个阶段。</a:t>
            </a:r>
            <a:endParaRPr lang="fr-FR" altLang="zh-CN" dirty="0" smtClean="0"/>
          </a:p>
          <a:p>
            <a:r>
              <a:rPr lang="fr-FR" altLang="zh-CN" b="1" dirty="0" smtClean="0"/>
              <a:t>1. </a:t>
            </a:r>
            <a:r>
              <a:rPr lang="zh-CN" altLang="fr-FR" b="1" dirty="0" smtClean="0"/>
              <a:t>技术实验阶段（</a:t>
            </a:r>
            <a:r>
              <a:rPr lang="fr-FR" altLang="zh-CN" b="1" dirty="0" smtClean="0"/>
              <a:t>2007—2009</a:t>
            </a:r>
            <a:r>
              <a:rPr lang="zh-CN" altLang="fr-FR" b="1" dirty="0" smtClean="0"/>
              <a:t>）。</a:t>
            </a:r>
            <a:r>
              <a:rPr lang="zh-CN" altLang="fr-FR" dirty="0" smtClean="0"/>
              <a:t>化名中本聪的比特币创始人从</a:t>
            </a:r>
            <a:r>
              <a:rPr lang="fr-FR" altLang="zh-CN" dirty="0" smtClean="0"/>
              <a:t>2007</a:t>
            </a:r>
            <a:r>
              <a:rPr lang="zh-CN" altLang="fr-FR" dirty="0" smtClean="0"/>
              <a:t>年开始探索用一系列技术创造一种新的货币</a:t>
            </a:r>
            <a:r>
              <a:rPr lang="fr-FR" altLang="zh-CN" dirty="0" smtClean="0"/>
              <a:t>——</a:t>
            </a:r>
            <a:r>
              <a:rPr lang="zh-CN" altLang="fr-FR" dirty="0" smtClean="0"/>
              <a:t>比特币，</a:t>
            </a:r>
            <a:r>
              <a:rPr lang="fr-FR" altLang="zh-CN" dirty="0" smtClean="0"/>
              <a:t>2008</a:t>
            </a:r>
            <a:r>
              <a:rPr lang="zh-CN" altLang="fr-FR" dirty="0" smtClean="0"/>
              <a:t>年</a:t>
            </a:r>
            <a:r>
              <a:rPr lang="fr-FR" altLang="zh-CN" dirty="0" smtClean="0"/>
              <a:t>10</a:t>
            </a:r>
            <a:r>
              <a:rPr lang="zh-CN" altLang="fr-FR" dirty="0" smtClean="0"/>
              <a:t>月</a:t>
            </a:r>
            <a:r>
              <a:rPr lang="fr-FR" altLang="zh-CN" dirty="0" smtClean="0"/>
              <a:t>31</a:t>
            </a:r>
            <a:r>
              <a:rPr lang="zh-CN" altLang="fr-FR" dirty="0" smtClean="0"/>
              <a:t>日发布了</a:t>
            </a:r>
            <a:r>
              <a:rPr lang="fr-FR" altLang="zh-CN" dirty="0" smtClean="0"/>
              <a:t>《</a:t>
            </a:r>
            <a:r>
              <a:rPr lang="zh-CN" altLang="fr-FR" dirty="0" smtClean="0"/>
              <a:t>比特币白皮书</a:t>
            </a:r>
            <a:r>
              <a:rPr lang="fr-FR" altLang="zh-CN" dirty="0" smtClean="0"/>
              <a:t>》</a:t>
            </a:r>
            <a:r>
              <a:rPr lang="zh-CN" altLang="fr-FR" dirty="0" smtClean="0"/>
              <a:t>，</a:t>
            </a:r>
            <a:r>
              <a:rPr lang="fr-FR" altLang="zh-CN" dirty="0" smtClean="0"/>
              <a:t>2009</a:t>
            </a:r>
            <a:r>
              <a:rPr lang="zh-CN" altLang="fr-FR" dirty="0" smtClean="0"/>
              <a:t>年</a:t>
            </a:r>
            <a:r>
              <a:rPr lang="fr-FR" altLang="zh-CN" dirty="0" smtClean="0"/>
              <a:t>1</a:t>
            </a:r>
            <a:r>
              <a:rPr lang="zh-CN" altLang="fr-FR" dirty="0" smtClean="0"/>
              <a:t>月</a:t>
            </a:r>
            <a:r>
              <a:rPr lang="fr-FR" altLang="zh-CN" dirty="0" smtClean="0"/>
              <a:t>3</a:t>
            </a:r>
            <a:r>
              <a:rPr lang="zh-CN" altLang="fr-FR" dirty="0" smtClean="0"/>
              <a:t>日比特币系统开始运行。支撑比特币体系的主要技术包括哈希函数、分布式账本、区块链、非对称加密、工作量证明，这些技术构成了区块链的最初版本。</a:t>
            </a:r>
            <a:endParaRPr lang="fr-FR" altLang="zh-CN" dirty="0" smtClean="0"/>
          </a:p>
          <a:p>
            <a:r>
              <a:rPr lang="fr-FR" altLang="zh-CN" b="1" dirty="0" smtClean="0"/>
              <a:t>2. </a:t>
            </a:r>
            <a:r>
              <a:rPr lang="zh-CN" altLang="fr-FR" b="1" dirty="0" smtClean="0"/>
              <a:t>极客小众阶段（</a:t>
            </a:r>
            <a:r>
              <a:rPr lang="fr-FR" altLang="zh-CN" b="1" dirty="0" smtClean="0"/>
              <a:t>2010-2012</a:t>
            </a:r>
            <a:r>
              <a:rPr lang="zh-CN" altLang="fr-FR" b="1" dirty="0" smtClean="0"/>
              <a:t>）。</a:t>
            </a:r>
            <a:r>
              <a:rPr lang="fr-FR" altLang="zh-CN" dirty="0" smtClean="0"/>
              <a:t>2010</a:t>
            </a:r>
            <a:r>
              <a:rPr lang="zh-CN" altLang="fr-FR" dirty="0" smtClean="0"/>
              <a:t>年</a:t>
            </a:r>
            <a:r>
              <a:rPr lang="fr-FR" altLang="zh-CN" dirty="0" smtClean="0"/>
              <a:t>2</a:t>
            </a:r>
            <a:r>
              <a:rPr lang="zh-CN" altLang="fr-FR" dirty="0" smtClean="0"/>
              <a:t>月</a:t>
            </a:r>
            <a:r>
              <a:rPr lang="fr-FR" altLang="zh-CN" dirty="0" smtClean="0"/>
              <a:t>6</a:t>
            </a:r>
            <a:r>
              <a:rPr lang="zh-CN" altLang="fr-FR" dirty="0" smtClean="0"/>
              <a:t>日诞生了第一个比特币交易所，</a:t>
            </a:r>
            <a:r>
              <a:rPr lang="fr-FR" altLang="zh-CN" dirty="0" smtClean="0"/>
              <a:t>5</a:t>
            </a:r>
            <a:r>
              <a:rPr lang="zh-CN" altLang="fr-FR" dirty="0" smtClean="0"/>
              <a:t>月</a:t>
            </a:r>
            <a:r>
              <a:rPr lang="fr-FR" altLang="zh-CN" dirty="0" smtClean="0"/>
              <a:t>22</a:t>
            </a:r>
            <a:r>
              <a:rPr lang="zh-CN" altLang="fr-FR" dirty="0" smtClean="0"/>
              <a:t>日有人用</a:t>
            </a:r>
            <a:r>
              <a:rPr lang="fr-FR" altLang="zh-CN" dirty="0" smtClean="0"/>
              <a:t>10000</a:t>
            </a:r>
            <a:r>
              <a:rPr lang="zh-CN" altLang="fr-FR" dirty="0" smtClean="0"/>
              <a:t>个比特币购买了</a:t>
            </a:r>
            <a:r>
              <a:rPr lang="fr-FR" altLang="zh-CN" dirty="0" smtClean="0"/>
              <a:t>2</a:t>
            </a:r>
            <a:r>
              <a:rPr lang="zh-CN" altLang="fr-FR" dirty="0" smtClean="0"/>
              <a:t>个披萨。</a:t>
            </a:r>
            <a:r>
              <a:rPr lang="fr-FR" altLang="zh-CN" dirty="0" smtClean="0"/>
              <a:t>2010</a:t>
            </a:r>
            <a:r>
              <a:rPr lang="zh-CN" altLang="fr-FR" dirty="0" smtClean="0"/>
              <a:t>年</a:t>
            </a:r>
            <a:r>
              <a:rPr lang="fr-FR" altLang="zh-CN" dirty="0" smtClean="0"/>
              <a:t>7</a:t>
            </a:r>
            <a:r>
              <a:rPr lang="zh-CN" altLang="fr-FR" dirty="0" smtClean="0"/>
              <a:t>月</a:t>
            </a:r>
            <a:r>
              <a:rPr lang="fr-FR" altLang="zh-CN" dirty="0" smtClean="0"/>
              <a:t>17</a:t>
            </a:r>
            <a:r>
              <a:rPr lang="zh-CN" altLang="fr-FR" dirty="0" smtClean="0"/>
              <a:t>日著名比特币交易所</a:t>
            </a:r>
            <a:r>
              <a:rPr lang="fr-FR" altLang="zh-CN" dirty="0" err="1" smtClean="0"/>
              <a:t>Mt.gox</a:t>
            </a:r>
            <a:r>
              <a:rPr lang="zh-CN" altLang="fr-FR" dirty="0" smtClean="0"/>
              <a:t>成立，这标志着比特币真正进入了市场。仅仅</a:t>
            </a:r>
            <a:r>
              <a:rPr lang="fr-FR" altLang="zh-CN" dirty="0" smtClean="0"/>
              <a:t>4</a:t>
            </a:r>
            <a:r>
              <a:rPr lang="zh-CN" altLang="fr-FR" dirty="0" smtClean="0"/>
              <a:t>年后，这些技术宅中的一些人成了亿万富翁和区块链传奇。</a:t>
            </a:r>
            <a:endParaRPr lang="fr-FR" altLang="zh-CN" dirty="0" smtClean="0"/>
          </a:p>
          <a:p>
            <a:pPr lvl="0"/>
            <a:r>
              <a:rPr lang="fr-FR" altLang="zh-CN" b="1" dirty="0" smtClean="0"/>
              <a:t>3. </a:t>
            </a:r>
            <a:r>
              <a:rPr lang="zh-CN" altLang="fr-FR" b="1" dirty="0" smtClean="0"/>
              <a:t>市场酝酿阶段（</a:t>
            </a:r>
            <a:r>
              <a:rPr lang="fr-FR" altLang="zh-CN" b="1" dirty="0" smtClean="0"/>
              <a:t>2013-2015</a:t>
            </a:r>
            <a:r>
              <a:rPr lang="zh-CN" altLang="fr-FR" b="1" dirty="0" smtClean="0"/>
              <a:t>）。</a:t>
            </a:r>
            <a:r>
              <a:rPr lang="fr-FR" sz="1800" kern="1200" dirty="0" smtClean="0">
                <a:solidFill>
                  <a:schemeClr val="tx1"/>
                </a:solidFill>
                <a:effectLst/>
                <a:latin typeface="Microsoft Sans Serif" pitchFamily="34" charset="0"/>
                <a:ea typeface="+mn-ea"/>
                <a:cs typeface="Microsoft Sans Serif" pitchFamily="34" charset="0"/>
              </a:rPr>
              <a:t>2013</a:t>
            </a:r>
            <a:r>
              <a:rPr lang="zh-CN" altLang="fr-FR" sz="1800" kern="1200" dirty="0" smtClean="0">
                <a:solidFill>
                  <a:schemeClr val="tx1"/>
                </a:solidFill>
                <a:effectLst/>
                <a:latin typeface="Microsoft Sans Serif" pitchFamily="34" charset="0"/>
                <a:ea typeface="+mn-ea"/>
                <a:cs typeface="Microsoft Sans Serif" pitchFamily="34" charset="0"/>
              </a:rPr>
              <a:t>年初比特币价格达到</a:t>
            </a:r>
            <a:r>
              <a:rPr lang="fr-FR" sz="1800" kern="1200" dirty="0" smtClean="0">
                <a:solidFill>
                  <a:schemeClr val="tx1"/>
                </a:solidFill>
                <a:effectLst/>
                <a:latin typeface="Microsoft Sans Serif" pitchFamily="34" charset="0"/>
                <a:ea typeface="+mn-ea"/>
                <a:cs typeface="Microsoft Sans Serif" pitchFamily="34" charset="0"/>
              </a:rPr>
              <a:t>13</a:t>
            </a:r>
            <a:r>
              <a:rPr lang="zh-CN" altLang="fr-FR" sz="1800" kern="1200" dirty="0" smtClean="0">
                <a:solidFill>
                  <a:schemeClr val="tx1"/>
                </a:solidFill>
                <a:effectLst/>
                <a:latin typeface="Microsoft Sans Serif" pitchFamily="34" charset="0"/>
                <a:ea typeface="+mn-ea"/>
                <a:cs typeface="Microsoft Sans Serif" pitchFamily="34" charset="0"/>
              </a:rPr>
              <a:t>美元，到年底比特币达到</a:t>
            </a:r>
            <a:r>
              <a:rPr lang="fr-FR" sz="1800" kern="1200" dirty="0" smtClean="0">
                <a:solidFill>
                  <a:schemeClr val="tx1"/>
                </a:solidFill>
                <a:effectLst/>
                <a:latin typeface="Microsoft Sans Serif" pitchFamily="34" charset="0"/>
                <a:ea typeface="+mn-ea"/>
                <a:cs typeface="Microsoft Sans Serif" pitchFamily="34" charset="0"/>
              </a:rPr>
              <a:t>1242</a:t>
            </a:r>
            <a:r>
              <a:rPr lang="zh-CN" altLang="fr-FR" sz="1800" kern="1200" dirty="0" smtClean="0">
                <a:solidFill>
                  <a:schemeClr val="tx1"/>
                </a:solidFill>
                <a:effectLst/>
                <a:latin typeface="Microsoft Sans Serif" pitchFamily="34" charset="0"/>
                <a:ea typeface="+mn-ea"/>
                <a:cs typeface="Microsoft Sans Serif" pitchFamily="34" charset="0"/>
              </a:rPr>
              <a:t>美元新高！</a:t>
            </a:r>
            <a:endParaRPr lang="fr-FR" sz="1800" kern="1200" dirty="0" smtClean="0">
              <a:solidFill>
                <a:schemeClr val="tx1"/>
              </a:solidFill>
              <a:effectLst/>
              <a:latin typeface="Microsoft Sans Serif" pitchFamily="34" charset="0"/>
              <a:ea typeface="+mn-ea"/>
              <a:cs typeface="Microsoft Sans Serif" pitchFamily="34" charset="0"/>
            </a:endParaRPr>
          </a:p>
          <a:p>
            <a:r>
              <a:rPr lang="fr-FR" altLang="zh-CN" b="1" dirty="0" smtClean="0"/>
              <a:t>4. </a:t>
            </a:r>
            <a:r>
              <a:rPr lang="zh-CN" altLang="fr-FR" b="1" dirty="0" smtClean="0"/>
              <a:t>进入主流阶段（</a:t>
            </a:r>
            <a:r>
              <a:rPr lang="fr-FR" altLang="zh-CN" b="1" dirty="0" smtClean="0"/>
              <a:t>2016-2018</a:t>
            </a:r>
            <a:r>
              <a:rPr lang="zh-CN" altLang="fr-FR" b="1" dirty="0" smtClean="0"/>
              <a:t>）。</a:t>
            </a:r>
            <a:r>
              <a:rPr lang="zh-CN" altLang="fr-FR" dirty="0" smtClean="0"/>
              <a:t>以</a:t>
            </a:r>
            <a:r>
              <a:rPr lang="fr-FR" altLang="zh-CN" dirty="0" smtClean="0"/>
              <a:t>2016</a:t>
            </a:r>
            <a:r>
              <a:rPr lang="zh-CN" altLang="fr-FR" dirty="0" smtClean="0"/>
              <a:t>年</a:t>
            </a:r>
            <a:r>
              <a:rPr lang="fr-FR" altLang="zh-CN" dirty="0" smtClean="0"/>
              <a:t>6</a:t>
            </a:r>
            <a:r>
              <a:rPr lang="zh-CN" altLang="fr-FR" dirty="0" smtClean="0"/>
              <a:t>月</a:t>
            </a:r>
            <a:r>
              <a:rPr lang="fr-FR" altLang="zh-CN" dirty="0" smtClean="0"/>
              <a:t>23</a:t>
            </a:r>
            <a:r>
              <a:rPr lang="zh-CN" altLang="fr-FR" dirty="0" smtClean="0"/>
              <a:t>日英国脱欧，</a:t>
            </a:r>
            <a:r>
              <a:rPr lang="fr-FR" altLang="zh-CN" dirty="0" smtClean="0"/>
              <a:t>2016</a:t>
            </a:r>
            <a:r>
              <a:rPr lang="zh-CN" altLang="fr-FR" dirty="0" smtClean="0"/>
              <a:t>年</a:t>
            </a:r>
            <a:r>
              <a:rPr lang="fr-FR" altLang="zh-CN" dirty="0" smtClean="0"/>
              <a:t>9</a:t>
            </a:r>
            <a:r>
              <a:rPr lang="zh-CN" altLang="fr-FR" dirty="0" smtClean="0"/>
              <a:t>月朝鲜第五次核试验，</a:t>
            </a:r>
            <a:r>
              <a:rPr lang="fr-FR" altLang="zh-CN" dirty="0" smtClean="0"/>
              <a:t>2016</a:t>
            </a:r>
            <a:r>
              <a:rPr lang="zh-CN" altLang="fr-FR" dirty="0" smtClean="0"/>
              <a:t>年</a:t>
            </a:r>
            <a:r>
              <a:rPr lang="fr-FR" altLang="zh-CN" dirty="0" smtClean="0"/>
              <a:t>11</a:t>
            </a:r>
            <a:r>
              <a:rPr lang="zh-CN" altLang="fr-FR" dirty="0" smtClean="0"/>
              <a:t>月</a:t>
            </a:r>
            <a:r>
              <a:rPr lang="fr-FR" altLang="zh-CN" dirty="0" smtClean="0"/>
              <a:t>9</a:t>
            </a:r>
            <a:r>
              <a:rPr lang="zh-CN" altLang="fr-FR" dirty="0" smtClean="0"/>
              <a:t>日特朗普当选等事件为标志，世界主流经济不确定性增强，具有避险功能从而与主流经济呈现替代关系的比特币开始复苏，市场需求增大，交易规模快速扩张，开启了</a:t>
            </a:r>
            <a:r>
              <a:rPr lang="fr-FR" altLang="zh-CN" dirty="0" smtClean="0"/>
              <a:t>2016-2017</a:t>
            </a:r>
            <a:r>
              <a:rPr lang="zh-CN" altLang="fr-FR" dirty="0" smtClean="0"/>
              <a:t>牛市。尽管中国市场受到政策的严厉遏制，但韩国、日本、拉美等市场快速升温，比特币价格从</a:t>
            </a:r>
            <a:r>
              <a:rPr lang="fr-FR" altLang="zh-CN" dirty="0" smtClean="0"/>
              <a:t>2016</a:t>
            </a:r>
            <a:r>
              <a:rPr lang="zh-CN" altLang="fr-FR" dirty="0" smtClean="0"/>
              <a:t>年初的</a:t>
            </a:r>
            <a:r>
              <a:rPr lang="fr-FR" altLang="zh-CN" dirty="0" smtClean="0"/>
              <a:t>400</a:t>
            </a:r>
            <a:r>
              <a:rPr lang="zh-CN" altLang="fr-FR" dirty="0" smtClean="0"/>
              <a:t>美元最高飙升至</a:t>
            </a:r>
            <a:r>
              <a:rPr lang="fr-FR" altLang="zh-CN" dirty="0" smtClean="0"/>
              <a:t>2017</a:t>
            </a:r>
            <a:r>
              <a:rPr lang="zh-CN" altLang="fr-FR" dirty="0" smtClean="0"/>
              <a:t>年底的</a:t>
            </a:r>
            <a:r>
              <a:rPr lang="fr-FR" altLang="zh-CN" dirty="0" smtClean="0"/>
              <a:t>20000</a:t>
            </a:r>
            <a:r>
              <a:rPr lang="zh-CN" altLang="fr-FR" dirty="0" smtClean="0"/>
              <a:t>美元，翻了</a:t>
            </a:r>
            <a:r>
              <a:rPr lang="fr-FR" altLang="zh-CN" dirty="0" smtClean="0"/>
              <a:t>50</a:t>
            </a:r>
            <a:r>
              <a:rPr lang="zh-CN" altLang="fr-FR" dirty="0" smtClean="0"/>
              <a:t>倍。</a:t>
            </a:r>
            <a:endParaRPr lang="fr-FR" altLang="zh-CN" dirty="0" smtClean="0"/>
          </a:p>
          <a:p>
            <a:r>
              <a:rPr lang="fr-FR" altLang="zh-CN" b="1" dirty="0" smtClean="0"/>
              <a:t>5. </a:t>
            </a:r>
            <a:r>
              <a:rPr lang="zh-CN" altLang="fr-FR" b="1" dirty="0" smtClean="0"/>
              <a:t>产业落地阶段（约</a:t>
            </a:r>
            <a:r>
              <a:rPr lang="fr-FR" altLang="zh-CN" b="1" dirty="0" smtClean="0"/>
              <a:t>2019-2021</a:t>
            </a:r>
            <a:r>
              <a:rPr lang="zh-CN" altLang="fr-FR" b="1" dirty="0" smtClean="0"/>
              <a:t>）。</a:t>
            </a:r>
            <a:r>
              <a:rPr lang="zh-CN" altLang="fr-FR" dirty="0" smtClean="0"/>
              <a:t>在市场狂乱之后，</a:t>
            </a:r>
            <a:r>
              <a:rPr lang="fr-FR" altLang="zh-CN" dirty="0" smtClean="0"/>
              <a:t>2018</a:t>
            </a:r>
            <a:r>
              <a:rPr lang="zh-CN" altLang="fr-FR" dirty="0" smtClean="0"/>
              <a:t>年的虚拟货币和区块链会在市场、监管、认知等各方面进行调整，回归理性。</a:t>
            </a:r>
            <a:r>
              <a:rPr lang="fr-FR" altLang="zh-CN" dirty="0" smtClean="0"/>
              <a:t>2019</a:t>
            </a:r>
            <a:r>
              <a:rPr lang="zh-CN" altLang="fr-FR" dirty="0" smtClean="0"/>
              <a:t>年这些项目将会初步落地，但仍需要几年时间接受市场的检验，这就是一个快速试错过程，企业产品的更迭和产业内企业的更迭都会比较快。到</a:t>
            </a:r>
            <a:r>
              <a:rPr lang="fr-FR" altLang="zh-CN" dirty="0" smtClean="0"/>
              <a:t>2021</a:t>
            </a:r>
            <a:r>
              <a:rPr lang="zh-CN" altLang="fr-FR" dirty="0" smtClean="0"/>
              <a:t>年，在区块链适宜的主要行业领域应该会有一些企业稳步发展起来。加密货币也会得到较广泛应用。</a:t>
            </a:r>
            <a:endParaRPr lang="fr-FR" altLang="zh-CN" dirty="0" smtClean="0"/>
          </a:p>
          <a:p>
            <a:r>
              <a:rPr lang="fr-FR" altLang="zh-CN" b="1" dirty="0" smtClean="0"/>
              <a:t>6. </a:t>
            </a:r>
            <a:r>
              <a:rPr lang="zh-CN" altLang="fr-FR" b="1" dirty="0" smtClean="0"/>
              <a:t>产业成熟阶段（约</a:t>
            </a:r>
            <a:r>
              <a:rPr lang="fr-FR" altLang="zh-CN" b="1" dirty="0" smtClean="0"/>
              <a:t>2022-2025</a:t>
            </a:r>
            <a:r>
              <a:rPr lang="zh-CN" altLang="fr-FR" b="1" dirty="0" smtClean="0"/>
              <a:t>）。</a:t>
            </a:r>
            <a:r>
              <a:rPr lang="zh-CN" altLang="fr-FR" dirty="0" smtClean="0"/>
              <a:t>各种区块链项目落地见效之后，会进入激烈而快速的市场竞争和产业整合阶段，三五年内形成一些行业龙头，完成市场划分，区块链产业格局基本形成，相关法律法规基本健全，区块链对社会经济各领域的推动作用快速显现，</a:t>
            </a:r>
            <a:r>
              <a:rPr lang="zh-CN" altLang="fr-FR" sz="1800" kern="1200" dirty="0" smtClean="0">
                <a:solidFill>
                  <a:schemeClr val="tx1"/>
                </a:solidFill>
                <a:effectLst/>
                <a:latin typeface="Microsoft Sans Serif" pitchFamily="34" charset="0"/>
                <a:ea typeface="+mn-ea"/>
                <a:cs typeface="Microsoft Sans Serif" pitchFamily="34" charset="0"/>
              </a:rPr>
              <a:t>这也和我们国家的</a:t>
            </a:r>
            <a:r>
              <a:rPr lang="fr-FR" sz="1800" kern="1200" dirty="0" smtClean="0">
                <a:solidFill>
                  <a:schemeClr val="tx1"/>
                </a:solidFill>
                <a:effectLst/>
                <a:latin typeface="Microsoft Sans Serif" pitchFamily="34" charset="0"/>
                <a:ea typeface="+mn-ea"/>
                <a:cs typeface="Microsoft Sans Serif" pitchFamily="34" charset="0"/>
              </a:rPr>
              <a:t>2025</a:t>
            </a:r>
            <a:r>
              <a:rPr lang="zh-CN" altLang="fr-FR" sz="1800" kern="1200" dirty="0" smtClean="0">
                <a:solidFill>
                  <a:schemeClr val="tx1"/>
                </a:solidFill>
                <a:effectLst/>
                <a:latin typeface="Microsoft Sans Serif" pitchFamily="34" charset="0"/>
                <a:ea typeface="+mn-ea"/>
                <a:cs typeface="Microsoft Sans Serif" pitchFamily="34" charset="0"/>
              </a:rPr>
              <a:t>工业制造计划吻合， 我相信区块链会在工业制造领域贡献自己的力量。</a:t>
            </a:r>
            <a:r>
              <a:rPr lang="zh-CN" altLang="fr-FR" dirty="0" smtClean="0"/>
              <a:t>。</a:t>
            </a:r>
            <a:endParaRPr lang="fr-FR" altLang="zh-CN" dirty="0" smtClean="0"/>
          </a:p>
          <a:p>
            <a:endParaRPr lang="fr-FR" altLang="zh-CN" dirty="0" smtClean="0"/>
          </a:p>
          <a:p>
            <a:r>
              <a:rPr lang="zh-CN" altLang="fr-FR" dirty="0" smtClean="0"/>
              <a:t>区块链的这六个发展阶段还可以再简化一下，前两个阶段可以看做技术试验阶段，中间两个阶段是主流认知阶段，后两个阶段是产业实现阶段。区块链对全球经济的巨大价值已经被充分认识到了，对于全球社会政治生态改善的价值也在逐步显现，这是一个值得各国大力投入、抢占先机的社会经济新动力。</a:t>
            </a:r>
            <a:endParaRPr lang="fr-FR" altLang="zh-CN" dirty="0" smtClean="0"/>
          </a:p>
          <a:p>
            <a:endParaRPr lang="fr-FR" dirty="0"/>
          </a:p>
        </p:txBody>
      </p:sp>
      <p:sp>
        <p:nvSpPr>
          <p:cNvPr id="4" name="Espace réservé du numéro de diapositive 3"/>
          <p:cNvSpPr>
            <a:spLocks noGrp="1"/>
          </p:cNvSpPr>
          <p:nvPr>
            <p:ph type="sldNum" sz="quarter" idx="10"/>
          </p:nvPr>
        </p:nvSpPr>
        <p:spPr/>
        <p:txBody>
          <a:bodyPr/>
          <a:lstStyle/>
          <a:p>
            <a:fld id="{5F793D87-0EE0-46EE-A68D-0DBA9AC8160F}" type="slidenum">
              <a:rPr lang="fr-FR" smtClean="0"/>
              <a:pPr/>
              <a:t>6</a:t>
            </a:fld>
            <a:endParaRPr lang="fr-FR" dirty="0"/>
          </a:p>
        </p:txBody>
      </p:sp>
    </p:spTree>
    <p:extLst>
      <p:ext uri="{BB962C8B-B14F-4D97-AF65-F5344CB8AC3E}">
        <p14:creationId xmlns:p14="http://schemas.microsoft.com/office/powerpoint/2010/main" val="4035301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altLang="zh-CN" b="1" dirty="0" err="1" smtClean="0"/>
              <a:t>Dapp</a:t>
            </a:r>
            <a:r>
              <a:rPr lang="fr-FR" altLang="zh-CN" b="1" dirty="0" smtClean="0"/>
              <a:t>(</a:t>
            </a:r>
            <a:r>
              <a:rPr lang="zh-CN" altLang="fr-FR" b="1" dirty="0" smtClean="0"/>
              <a:t>去中心化应用</a:t>
            </a:r>
            <a:r>
              <a:rPr lang="fr-FR" altLang="zh-CN" b="1" dirty="0" smtClean="0"/>
              <a:t>)</a:t>
            </a:r>
          </a:p>
          <a:p>
            <a:pPr marL="0" indent="0">
              <a:buNone/>
            </a:pPr>
            <a:r>
              <a:rPr lang="zh-CN" altLang="fr-FR" dirty="0" smtClean="0"/>
              <a:t>          </a:t>
            </a:r>
            <a:r>
              <a:rPr lang="fr-FR" altLang="zh-CN" dirty="0" err="1" smtClean="0"/>
              <a:t>Dapp</a:t>
            </a:r>
            <a:r>
              <a:rPr lang="zh-CN" altLang="fr-FR" dirty="0" smtClean="0"/>
              <a:t>（去中心化应用程序）是一种开源的应用程序，自动运行，将其数据存储在区块链上，以密码令牌的形式激励，并以显示有价值证明的协议进行操作。</a:t>
            </a:r>
            <a:endParaRPr lang="fr-FR" altLang="zh-CN" dirty="0" smtClean="0"/>
          </a:p>
          <a:p>
            <a:r>
              <a:rPr lang="fr-FR" altLang="zh-CN" b="1" dirty="0" smtClean="0"/>
              <a:t>DAO</a:t>
            </a:r>
            <a:r>
              <a:rPr lang="zh-CN" altLang="fr-FR" b="1" dirty="0" smtClean="0"/>
              <a:t>（去中心化自治组织）</a:t>
            </a:r>
          </a:p>
          <a:p>
            <a:pPr marL="0" indent="0">
              <a:buNone/>
            </a:pPr>
            <a:r>
              <a:rPr lang="zh-CN" altLang="fr-FR" dirty="0" smtClean="0"/>
              <a:t>          去中心化自治组织可以被认为是在没有任何人为干预的情况下运行的公司，并将一切形式的控制交给一套不可破坏的业务规则。</a:t>
            </a:r>
          </a:p>
          <a:p>
            <a:r>
              <a:rPr lang="fr-FR" b="1" dirty="0" smtClean="0"/>
              <a:t>Proof of </a:t>
            </a:r>
            <a:r>
              <a:rPr lang="fr-FR" b="1" dirty="0" err="1" smtClean="0"/>
              <a:t>Work</a:t>
            </a:r>
            <a:r>
              <a:rPr lang="fr-FR" b="1" dirty="0" smtClean="0"/>
              <a:t>（</a:t>
            </a:r>
            <a:r>
              <a:rPr lang="zh-CN" altLang="fr-FR" b="1" dirty="0" smtClean="0"/>
              <a:t>工作证明）</a:t>
            </a:r>
          </a:p>
          <a:p>
            <a:pPr marL="0" indent="0">
              <a:buNone/>
            </a:pPr>
            <a:r>
              <a:rPr lang="zh-CN" altLang="fr-FR" dirty="0" smtClean="0"/>
              <a:t>          </a:t>
            </a:r>
            <a:r>
              <a:rPr lang="fr-FR" dirty="0" err="1" smtClean="0"/>
              <a:t>POW（Proof</a:t>
            </a:r>
            <a:r>
              <a:rPr lang="fr-FR" dirty="0" smtClean="0"/>
              <a:t> of </a:t>
            </a:r>
            <a:r>
              <a:rPr lang="fr-FR" dirty="0" err="1" smtClean="0"/>
              <a:t>Work</a:t>
            </a:r>
            <a:r>
              <a:rPr lang="fr-FR" dirty="0" smtClean="0"/>
              <a:t>，</a:t>
            </a:r>
            <a:r>
              <a:rPr lang="zh-CN" altLang="fr-FR" dirty="0" smtClean="0"/>
              <a:t>工作证明）是指获得多少货币，取决于你挖矿贡献的工作量，电脑性能越好，分给你的矿就会越多。</a:t>
            </a:r>
          </a:p>
          <a:p>
            <a:r>
              <a:rPr lang="fr-FR" b="1" dirty="0" smtClean="0"/>
              <a:t>Proof of </a:t>
            </a:r>
            <a:r>
              <a:rPr lang="fr-FR" b="1" dirty="0" err="1" smtClean="0"/>
              <a:t>Stake</a:t>
            </a:r>
            <a:r>
              <a:rPr lang="fr-FR" b="1" dirty="0" smtClean="0"/>
              <a:t>（</a:t>
            </a:r>
            <a:r>
              <a:rPr lang="zh-CN" altLang="fr-FR" b="1" dirty="0" smtClean="0"/>
              <a:t>股权证明）</a:t>
            </a:r>
          </a:p>
          <a:p>
            <a:pPr marL="0" indent="0">
              <a:buNone/>
            </a:pPr>
            <a:r>
              <a:rPr lang="zh-CN" altLang="fr-FR" dirty="0" smtClean="0"/>
              <a:t>          </a:t>
            </a:r>
            <a:r>
              <a:rPr lang="fr-FR" dirty="0" err="1" smtClean="0"/>
              <a:t>POS（Proof</a:t>
            </a:r>
            <a:r>
              <a:rPr lang="fr-FR" dirty="0" smtClean="0"/>
              <a:t> of </a:t>
            </a:r>
            <a:r>
              <a:rPr lang="fr-FR" dirty="0" err="1" smtClean="0"/>
              <a:t>Stake</a:t>
            </a:r>
            <a:r>
              <a:rPr lang="fr-FR" dirty="0" smtClean="0"/>
              <a:t>，</a:t>
            </a:r>
            <a:r>
              <a:rPr lang="zh-CN" altLang="fr-FR" dirty="0" smtClean="0"/>
              <a:t>股权证明）根据你持有货币的量和时间进行利息分配的制度，在</a:t>
            </a:r>
            <a:r>
              <a:rPr lang="fr-FR" dirty="0" smtClean="0"/>
              <a:t>POS</a:t>
            </a:r>
            <a:r>
              <a:rPr lang="zh-CN" altLang="fr-FR" dirty="0" smtClean="0"/>
              <a:t>模式下，你的“挖矿”收益正比于你的币龄，而与电脑的计算性能无关。</a:t>
            </a:r>
          </a:p>
          <a:p>
            <a:r>
              <a:rPr lang="fr-FR" altLang="zh-CN" b="1" dirty="0" smtClean="0"/>
              <a:t>SHA-256</a:t>
            </a:r>
          </a:p>
          <a:p>
            <a:pPr marL="0" indent="0">
              <a:buNone/>
            </a:pPr>
            <a:r>
              <a:rPr lang="zh-CN" altLang="fr-FR" dirty="0" smtClean="0"/>
              <a:t>          </a:t>
            </a:r>
            <a:r>
              <a:rPr lang="fr-FR" altLang="zh-CN" dirty="0" smtClean="0"/>
              <a:t>SHA-256</a:t>
            </a:r>
            <a:r>
              <a:rPr lang="zh-CN" altLang="fr-FR" dirty="0" smtClean="0"/>
              <a:t>是比特币一些列数字货币使用的加密算法。 然而，它使用了大量的计算能力和处理时间，迫使矿工组建采矿池以获取收益</a:t>
            </a:r>
          </a:p>
          <a:p>
            <a:r>
              <a:rPr lang="zh-CN" altLang="fr-FR" b="1" dirty="0" smtClean="0"/>
              <a:t>智能合约</a:t>
            </a:r>
            <a:r>
              <a:rPr lang="zh-CN" altLang="fr-FR" dirty="0" smtClean="0"/>
              <a:t/>
            </a:r>
            <a:br>
              <a:rPr lang="zh-CN" altLang="fr-FR" dirty="0" smtClean="0"/>
            </a:br>
            <a:r>
              <a:rPr lang="zh-CN" altLang="fr-FR" dirty="0" smtClean="0"/>
              <a:t>智能合约类似于数据库中的</a:t>
            </a:r>
            <a:r>
              <a:rPr lang="fr-FR" altLang="zh-CN" dirty="0" smtClean="0"/>
              <a:t>trigger</a:t>
            </a:r>
            <a:r>
              <a:rPr lang="zh-CN" altLang="fr-FR" dirty="0" smtClean="0"/>
              <a:t>（触发器），即特定事件出现的时候，自动执行的代码块。通俗地讲，它使得“货币自己流动交易”。比如说：公司的员工向某慈善组织捐一定数目的钱，公司会自动捐同样数额的钱。</a:t>
            </a:r>
          </a:p>
          <a:p>
            <a:pPr algn="just"/>
            <a:endParaRPr lang="fr-FR" dirty="0"/>
          </a:p>
        </p:txBody>
      </p:sp>
      <p:sp>
        <p:nvSpPr>
          <p:cNvPr id="4" name="Espace réservé du numéro de diapositive 3"/>
          <p:cNvSpPr>
            <a:spLocks noGrp="1"/>
          </p:cNvSpPr>
          <p:nvPr>
            <p:ph type="sldNum" sz="quarter" idx="10"/>
          </p:nvPr>
        </p:nvSpPr>
        <p:spPr/>
        <p:txBody>
          <a:bodyPr/>
          <a:lstStyle/>
          <a:p>
            <a:fld id="{5F793D87-0EE0-46EE-A68D-0DBA9AC8160F}" type="slidenum">
              <a:rPr lang="fr-FR" smtClean="0"/>
              <a:pPr/>
              <a:t>7</a:t>
            </a:fld>
            <a:endParaRPr lang="fr-FR" dirty="0"/>
          </a:p>
        </p:txBody>
      </p:sp>
    </p:spTree>
    <p:extLst>
      <p:ext uri="{BB962C8B-B14F-4D97-AF65-F5344CB8AC3E}">
        <p14:creationId xmlns:p14="http://schemas.microsoft.com/office/powerpoint/2010/main" val="3464765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r>
              <a:rPr lang="zh-CN" altLang="fr-FR" dirty="0" smtClean="0"/>
              <a:t>当前大热的新技术就好比人体系统一样。</a:t>
            </a:r>
            <a:endParaRPr lang="fr-FR" altLang="zh-CN" dirty="0" smtClean="0"/>
          </a:p>
          <a:p>
            <a:pPr lvl="1" algn="just"/>
            <a:r>
              <a:rPr lang="zh-CN" altLang="fr-FR" dirty="0" smtClean="0"/>
              <a:t>大数据时最重要的血液</a:t>
            </a:r>
            <a:endParaRPr lang="fr-FR" altLang="zh-CN" dirty="0" smtClean="0"/>
          </a:p>
          <a:p>
            <a:pPr lvl="1" algn="just"/>
            <a:r>
              <a:rPr lang="zh-CN" altLang="fr-FR" dirty="0" smtClean="0"/>
              <a:t>云计算是一个巨大的引擎，扮演心脏的角色， 提供大量的计算能力</a:t>
            </a:r>
            <a:endParaRPr lang="fr-FR" altLang="zh-CN" dirty="0" smtClean="0"/>
          </a:p>
          <a:p>
            <a:pPr lvl="1" algn="just"/>
            <a:r>
              <a:rPr lang="zh-CN" altLang="fr-FR" dirty="0" smtClean="0"/>
              <a:t>人工智能就是大脑， 对数据进行分析和挖掘</a:t>
            </a:r>
            <a:endParaRPr lang="fr-FR" altLang="zh-CN" dirty="0" smtClean="0"/>
          </a:p>
          <a:p>
            <a:pPr lvl="1" algn="just"/>
            <a:r>
              <a:rPr lang="zh-CN" altLang="fr-FR" dirty="0" smtClean="0"/>
              <a:t>物联网就是各个器官，通过大量的传感器收集数据</a:t>
            </a:r>
            <a:endParaRPr lang="fr-FR" altLang="zh-CN" dirty="0" smtClean="0"/>
          </a:p>
          <a:p>
            <a:pPr lvl="1" algn="just"/>
            <a:r>
              <a:rPr lang="zh-CN" altLang="fr-FR" dirty="0" smtClean="0"/>
              <a:t>而区块链则是神经系统， 将以上几部分有机和谐的链接起来，而其有机和谐的根本源自于其共识的特性。</a:t>
            </a:r>
            <a:endParaRPr lang="fr-FR" altLang="zh-CN" dirty="0" smtClean="0"/>
          </a:p>
          <a:p>
            <a:pPr marL="370800" marR="0" lvl="0" indent="-370800" algn="just" defTabSz="914400" rtl="0" eaLnBrk="1" fontAlgn="auto" latinLnBrk="0" hangingPunct="1">
              <a:lnSpc>
                <a:spcPct val="100000"/>
              </a:lnSpc>
              <a:spcBef>
                <a:spcPts val="1800"/>
              </a:spcBef>
              <a:spcAft>
                <a:spcPts val="0"/>
              </a:spcAft>
              <a:buClrTx/>
              <a:buSzTx/>
              <a:buFontTx/>
              <a:buBlip>
                <a:blip r:embed="rId3"/>
              </a:buBlip>
              <a:tabLst/>
              <a:defRPr/>
            </a:pPr>
            <a:r>
              <a:rPr lang="zh-CN" altLang="fr-FR" dirty="0" smtClean="0"/>
              <a:t>以往，这些技术都是相对独立的，并没有完全的融合。因此，它们都需要有一个协作的平台，能够达成一个共识。通过建立区块链基础设施技术体系， 就能够把这些技术完全融合在一起，实现最大的潜能。</a:t>
            </a:r>
            <a:endParaRPr lang="fr-FR" altLang="zh-CN" dirty="0" smtClean="0"/>
          </a:p>
          <a:p>
            <a:pPr marL="370800" marR="0" lvl="0" indent="-370800" algn="just" defTabSz="914400" rtl="0" eaLnBrk="1" fontAlgn="auto" latinLnBrk="0" hangingPunct="1">
              <a:lnSpc>
                <a:spcPct val="100000"/>
              </a:lnSpc>
              <a:spcBef>
                <a:spcPts val="1800"/>
              </a:spcBef>
              <a:spcAft>
                <a:spcPts val="0"/>
              </a:spcAft>
              <a:buClrTx/>
              <a:buSzTx/>
              <a:buFontTx/>
              <a:buBlip>
                <a:blip r:embed="rId3"/>
              </a:buBlip>
              <a:tabLst/>
              <a:defRPr/>
            </a:pPr>
            <a:endParaRPr lang="fr-FR" altLang="zh-CN" dirty="0" smtClean="0"/>
          </a:p>
          <a:p>
            <a:pPr algn="just"/>
            <a:r>
              <a:rPr lang="zh-CN" altLang="fr-FR" dirty="0" smtClean="0"/>
              <a:t>就像当年每个行业都在追赶“互联网</a:t>
            </a:r>
            <a:r>
              <a:rPr lang="fr-FR" altLang="zh-CN" dirty="0" smtClean="0"/>
              <a:t>+”</a:t>
            </a:r>
            <a:r>
              <a:rPr lang="zh-CN" altLang="fr-FR" dirty="0" smtClean="0"/>
              <a:t>的热潮一般，</a:t>
            </a:r>
            <a:r>
              <a:rPr lang="fr-FR" altLang="zh-CN" dirty="0" smtClean="0"/>
              <a:t>2018</a:t>
            </a:r>
            <a:r>
              <a:rPr lang="zh-CN" altLang="fr-FR" dirty="0" smtClean="0"/>
              <a:t>年的风口变成了“区块链”。这股风，在文娱圈刮得更甚。从游戏到版权交易，甚至那些看似与区块链毫无关系的明星、网红，如今都试图与这个火热的概念沾上关系。</a:t>
            </a:r>
            <a:endParaRPr lang="fr-FR" altLang="zh-CN" dirty="0" smtClean="0"/>
          </a:p>
          <a:p>
            <a:pPr algn="just"/>
            <a:r>
              <a:rPr lang="zh-CN" altLang="fr-FR" dirty="0" smtClean="0"/>
              <a:t>有人说 </a:t>
            </a:r>
            <a:r>
              <a:rPr lang="zh-CN" altLang="fr-FR" sz="1800" b="1" kern="1200" dirty="0" smtClean="0">
                <a:solidFill>
                  <a:schemeClr val="tx1"/>
                </a:solidFill>
                <a:effectLst/>
                <a:latin typeface="Microsoft Sans Serif" pitchFamily="34" charset="0"/>
                <a:ea typeface="+mn-ea"/>
                <a:cs typeface="Microsoft Sans Serif" pitchFamily="34" charset="0"/>
              </a:rPr>
              <a:t>区块链技术被认为是继蒸汽机、电力、互联网之后，下一代颠覆性的核心技术。</a:t>
            </a:r>
            <a:endParaRPr lang="fr-FR" altLang="zh-CN" sz="1800" b="1" kern="1200" dirty="0" smtClean="0">
              <a:solidFill>
                <a:schemeClr val="tx1"/>
              </a:solidFill>
              <a:effectLst/>
              <a:latin typeface="Microsoft Sans Serif" pitchFamily="34" charset="0"/>
              <a:ea typeface="+mn-ea"/>
              <a:cs typeface="Microsoft Sans Serif" pitchFamily="34" charset="0"/>
            </a:endParaRPr>
          </a:p>
          <a:p>
            <a:pPr algn="just"/>
            <a:r>
              <a:rPr lang="zh-CN" altLang="fr-FR" sz="1800" kern="1200" dirty="0" smtClean="0">
                <a:solidFill>
                  <a:schemeClr val="tx1"/>
                </a:solidFill>
                <a:effectLst/>
                <a:latin typeface="Microsoft Sans Serif" pitchFamily="34" charset="0"/>
                <a:ea typeface="+mn-ea"/>
                <a:cs typeface="Microsoft Sans Serif" pitchFamily="34" charset="0"/>
              </a:rPr>
              <a:t>如果说蒸汽机释放了人们的生产力，电力解决了人们基本的生活需求，互联网彻底改变了信息传递的方式，那么区块链作为构造信任的机器，将可能彻底改变整个人类社会价值传递的方式。</a:t>
            </a:r>
            <a:endParaRPr lang="fr-FR" dirty="0" smtClean="0"/>
          </a:p>
          <a:p>
            <a:pPr algn="just"/>
            <a:endParaRPr lang="fr-FR" dirty="0"/>
          </a:p>
        </p:txBody>
      </p:sp>
      <p:sp>
        <p:nvSpPr>
          <p:cNvPr id="4" name="Espace réservé du numéro de diapositive 3"/>
          <p:cNvSpPr>
            <a:spLocks noGrp="1"/>
          </p:cNvSpPr>
          <p:nvPr>
            <p:ph type="sldNum" sz="quarter" idx="10"/>
          </p:nvPr>
        </p:nvSpPr>
        <p:spPr/>
        <p:txBody>
          <a:bodyPr/>
          <a:lstStyle/>
          <a:p>
            <a:fld id="{5F793D87-0EE0-46EE-A68D-0DBA9AC8160F}" type="slidenum">
              <a:rPr lang="fr-FR" smtClean="0"/>
              <a:pPr/>
              <a:t>8</a:t>
            </a:fld>
            <a:endParaRPr lang="fr-FR" dirty="0"/>
          </a:p>
        </p:txBody>
      </p:sp>
    </p:spTree>
    <p:extLst>
      <p:ext uri="{BB962C8B-B14F-4D97-AF65-F5344CB8AC3E}">
        <p14:creationId xmlns:p14="http://schemas.microsoft.com/office/powerpoint/2010/main" val="3579051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r>
              <a:rPr lang="zh-CN" altLang="fr-FR" dirty="0" smtClean="0"/>
              <a:t>区块链的应用场景</a:t>
            </a:r>
            <a:endParaRPr lang="fr-FR" altLang="zh-CN" dirty="0" smtClean="0"/>
          </a:p>
          <a:p>
            <a:pPr lvl="1" algn="just"/>
            <a:r>
              <a:rPr lang="zh-CN" altLang="fr-FR" dirty="0" smtClean="0"/>
              <a:t>区块链作为无人管理的分布式数据库，从</a:t>
            </a:r>
            <a:r>
              <a:rPr lang="fr-FR" altLang="zh-CN" dirty="0" smtClean="0"/>
              <a:t>2009</a:t>
            </a:r>
            <a:r>
              <a:rPr lang="zh-CN" altLang="fr-FR" dirty="0" smtClean="0"/>
              <a:t>年开始已经运行了</a:t>
            </a:r>
            <a:r>
              <a:rPr lang="fr-FR" altLang="zh-CN" dirty="0" smtClean="0"/>
              <a:t>9</a:t>
            </a:r>
            <a:r>
              <a:rPr lang="zh-CN" altLang="fr-FR" dirty="0" smtClean="0"/>
              <a:t>年，没有出现大的问题。这证明它是可行的。  </a:t>
            </a:r>
            <a:endParaRPr lang="fr-FR" altLang="zh-CN" dirty="0" smtClean="0"/>
          </a:p>
          <a:p>
            <a:pPr lvl="1" algn="just"/>
            <a:r>
              <a:rPr lang="zh-CN" altLang="fr-FR" dirty="0" smtClean="0"/>
              <a:t>但是，为了保证数据的可靠性，区块链也有自己的代价。</a:t>
            </a:r>
            <a:endParaRPr lang="fr-FR" altLang="zh-CN" dirty="0" smtClean="0"/>
          </a:p>
          <a:p>
            <a:pPr lvl="2" algn="just"/>
            <a:r>
              <a:rPr lang="zh-CN" altLang="fr-FR" dirty="0" smtClean="0"/>
              <a:t>一是效率，拿比特币来讲数据写入区块链，最少要等待十分钟，所有节点都同步数据，则需要更多的时间；</a:t>
            </a:r>
            <a:endParaRPr lang="fr-FR" altLang="zh-CN" dirty="0" smtClean="0"/>
          </a:p>
          <a:p>
            <a:pPr lvl="2" algn="just"/>
            <a:r>
              <a:rPr lang="zh-CN" altLang="fr-FR" dirty="0" smtClean="0"/>
              <a:t>二是能耗，区块的生成需要矿工进行无数无意义的计算，这是非常耗费能源的。</a:t>
            </a:r>
            <a:endParaRPr lang="fr-FR" altLang="zh-CN" dirty="0" smtClean="0"/>
          </a:p>
          <a:p>
            <a:pPr lvl="1" algn="just"/>
            <a:r>
              <a:rPr lang="zh-CN" altLang="fr-FR" dirty="0" smtClean="0"/>
              <a:t>因此，区块链的适用场景，其实也是有条件的。</a:t>
            </a:r>
            <a:endParaRPr lang="fr-FR" altLang="zh-CN" dirty="0" smtClean="0"/>
          </a:p>
          <a:p>
            <a:pPr lvl="2" algn="just"/>
            <a:r>
              <a:rPr lang="zh-CN" altLang="fr-FR" dirty="0" smtClean="0"/>
              <a:t>不存在所有成员都信任的管理当局</a:t>
            </a:r>
            <a:endParaRPr lang="fr-FR" altLang="zh-CN" dirty="0" smtClean="0"/>
          </a:p>
          <a:p>
            <a:pPr lvl="2" algn="just"/>
            <a:r>
              <a:rPr lang="zh-CN" altLang="fr-FR" dirty="0" smtClean="0"/>
              <a:t>写入的数据不要求实时使用</a:t>
            </a:r>
            <a:endParaRPr lang="fr-FR" altLang="zh-CN" dirty="0" smtClean="0"/>
          </a:p>
          <a:p>
            <a:pPr lvl="2" algn="just"/>
            <a:r>
              <a:rPr lang="zh-CN" altLang="fr-FR" dirty="0" smtClean="0"/>
              <a:t>挖矿的收益能够弥补本身的成本</a:t>
            </a:r>
            <a:endParaRPr lang="fr-FR" altLang="zh-CN" dirty="0" smtClean="0"/>
          </a:p>
          <a:p>
            <a:pPr algn="just"/>
            <a:r>
              <a:rPr lang="zh-CN" altLang="fr-FR" dirty="0" smtClean="0"/>
              <a:t>在过去， 实体纸币的流通是看不见的， 但所有数字化资产的流向都有链可查。</a:t>
            </a:r>
            <a:endParaRPr lang="fr-FR" altLang="zh-CN" dirty="0" smtClean="0"/>
          </a:p>
          <a:p>
            <a:pPr algn="just"/>
            <a:r>
              <a:rPr lang="zh-CN" altLang="fr-FR" dirty="0" smtClean="0"/>
              <a:t>区块链的最大优势是真实完成了一个匿名社会下的信用构建， 给诸多领域带来新的机遇 ，因此就使各种创新应用成为可能。</a:t>
            </a:r>
            <a:endParaRPr lang="fr-FR" altLang="zh-CN" dirty="0" smtClean="0"/>
          </a:p>
          <a:p>
            <a:pPr algn="just"/>
            <a:r>
              <a:rPr lang="zh-CN" altLang="fr-FR" dirty="0" smtClean="0"/>
              <a:t>区块链的核心是去中心化， 这就会对长久以来社会形成的中心管理模式造成冲击。</a:t>
            </a:r>
            <a:endParaRPr lang="fr-FR" dirty="0"/>
          </a:p>
        </p:txBody>
      </p:sp>
      <p:sp>
        <p:nvSpPr>
          <p:cNvPr id="4" name="Espace réservé du numéro de diapositive 3"/>
          <p:cNvSpPr>
            <a:spLocks noGrp="1"/>
          </p:cNvSpPr>
          <p:nvPr>
            <p:ph type="sldNum" sz="quarter" idx="10"/>
          </p:nvPr>
        </p:nvSpPr>
        <p:spPr/>
        <p:txBody>
          <a:bodyPr/>
          <a:lstStyle/>
          <a:p>
            <a:fld id="{5F793D87-0EE0-46EE-A68D-0DBA9AC8160F}" type="slidenum">
              <a:rPr lang="fr-FR" smtClean="0"/>
              <a:pPr/>
              <a:t>9</a:t>
            </a:fld>
            <a:endParaRPr lang="fr-FR" dirty="0"/>
          </a:p>
        </p:txBody>
      </p:sp>
    </p:spTree>
    <p:extLst>
      <p:ext uri="{BB962C8B-B14F-4D97-AF65-F5344CB8AC3E}">
        <p14:creationId xmlns:p14="http://schemas.microsoft.com/office/powerpoint/2010/main" val="1419120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simple">
    <p:spTree>
      <p:nvGrpSpPr>
        <p:cNvPr id="1" name=""/>
        <p:cNvGrpSpPr/>
        <p:nvPr/>
      </p:nvGrpSpPr>
      <p:grpSpPr>
        <a:xfrm>
          <a:off x="0" y="0"/>
          <a:ext cx="0" cy="0"/>
          <a:chOff x="0" y="0"/>
          <a:chExt cx="0" cy="0"/>
        </a:xfrm>
      </p:grpSpPr>
      <p:sp>
        <p:nvSpPr>
          <p:cNvPr id="14" name="Rectangle 3"/>
          <p:cNvSpPr>
            <a:spLocks noChangeArrowheads="1"/>
          </p:cNvSpPr>
          <p:nvPr userDrawn="1"/>
        </p:nvSpPr>
        <p:spPr bwMode="auto">
          <a:xfrm>
            <a:off x="0" y="5273824"/>
            <a:ext cx="9144000" cy="1584176"/>
          </a:xfrm>
          <a:prstGeom prst="rect">
            <a:avLst/>
          </a:prstGeom>
          <a:solidFill>
            <a:schemeClr val="bg1"/>
          </a:solidFill>
          <a:ln w="9525">
            <a:noFill/>
            <a:miter lim="800000"/>
            <a:headEnd/>
            <a:tailEnd/>
          </a:ln>
        </p:spPr>
        <p:txBody>
          <a:bodyPr wrap="none" lIns="90000" tIns="46800" rIns="90000" bIns="46800" anchor="ctr"/>
          <a:lstStyle/>
          <a:p>
            <a:pPr eaLnBrk="0" hangingPunct="0"/>
            <a:endParaRPr lang="fr-FR" dirty="0"/>
          </a:p>
        </p:txBody>
      </p:sp>
      <p:sp>
        <p:nvSpPr>
          <p:cNvPr id="11" name="Rectangle 3"/>
          <p:cNvSpPr>
            <a:spLocks noChangeArrowheads="1"/>
          </p:cNvSpPr>
          <p:nvPr userDrawn="1"/>
        </p:nvSpPr>
        <p:spPr bwMode="auto">
          <a:xfrm>
            <a:off x="0" y="0"/>
            <a:ext cx="9144000" cy="1584176"/>
          </a:xfrm>
          <a:prstGeom prst="rect">
            <a:avLst/>
          </a:prstGeom>
          <a:solidFill>
            <a:schemeClr val="bg1"/>
          </a:solidFill>
          <a:ln w="9525">
            <a:noFill/>
            <a:miter lim="800000"/>
            <a:headEnd/>
            <a:tailEnd/>
          </a:ln>
        </p:spPr>
        <p:txBody>
          <a:bodyPr wrap="none" lIns="90000" tIns="46800" rIns="90000" bIns="46800" anchor="ctr"/>
          <a:lstStyle/>
          <a:p>
            <a:pPr eaLnBrk="0" hangingPunct="0"/>
            <a:endParaRPr lang="fr-FR" dirty="0"/>
          </a:p>
        </p:txBody>
      </p:sp>
      <p:sp>
        <p:nvSpPr>
          <p:cNvPr id="16" name="Rectangle 3"/>
          <p:cNvSpPr>
            <a:spLocks noChangeArrowheads="1"/>
          </p:cNvSpPr>
          <p:nvPr userDrawn="1"/>
        </p:nvSpPr>
        <p:spPr bwMode="auto">
          <a:xfrm>
            <a:off x="0" y="2971800"/>
            <a:ext cx="9144000" cy="2473424"/>
          </a:xfrm>
          <a:prstGeom prst="rect">
            <a:avLst/>
          </a:prstGeom>
          <a:gradFill rotWithShape="0">
            <a:gsLst>
              <a:gs pos="0">
                <a:schemeClr val="accent4"/>
              </a:gs>
              <a:gs pos="100000">
                <a:schemeClr val="bg1"/>
              </a:gs>
            </a:gsLst>
            <a:lin ang="5400000" scaled="1"/>
          </a:gradFill>
          <a:ln w="9525">
            <a:noFill/>
            <a:miter lim="800000"/>
            <a:headEnd/>
            <a:tailEnd/>
          </a:ln>
        </p:spPr>
        <p:txBody>
          <a:bodyPr wrap="none" lIns="90000" tIns="46800" rIns="90000" bIns="46800" anchor="ctr"/>
          <a:lstStyle/>
          <a:p>
            <a:pPr eaLnBrk="0" hangingPunct="0"/>
            <a:endParaRPr lang="fr-FR" dirty="0"/>
          </a:p>
        </p:txBody>
      </p:sp>
      <p:sp>
        <p:nvSpPr>
          <p:cNvPr id="10" name="Rectangle 3"/>
          <p:cNvSpPr>
            <a:spLocks noChangeArrowheads="1"/>
          </p:cNvSpPr>
          <p:nvPr userDrawn="1"/>
        </p:nvSpPr>
        <p:spPr bwMode="auto">
          <a:xfrm>
            <a:off x="0" y="634752"/>
            <a:ext cx="9144000" cy="2473200"/>
          </a:xfrm>
          <a:prstGeom prst="rect">
            <a:avLst/>
          </a:prstGeom>
          <a:gradFill rotWithShape="0">
            <a:gsLst>
              <a:gs pos="0">
                <a:schemeClr val="accent4"/>
              </a:gs>
              <a:gs pos="100000">
                <a:schemeClr val="bg1"/>
              </a:gs>
            </a:gsLst>
            <a:lin ang="16200000" scaled="0"/>
          </a:gradFill>
          <a:ln w="9525">
            <a:noFill/>
            <a:miter lim="800000"/>
            <a:headEnd/>
            <a:tailEnd/>
          </a:ln>
        </p:spPr>
        <p:txBody>
          <a:bodyPr wrap="none" lIns="90000" tIns="46800" rIns="90000" bIns="46800" anchor="ctr"/>
          <a:lstStyle/>
          <a:p>
            <a:pPr eaLnBrk="0" hangingPunct="0"/>
            <a:endParaRPr lang="fr-FR" dirty="0"/>
          </a:p>
        </p:txBody>
      </p:sp>
      <p:sp>
        <p:nvSpPr>
          <p:cNvPr id="18" name="Espace réservé du texte 12"/>
          <p:cNvSpPr>
            <a:spLocks noGrp="1"/>
          </p:cNvSpPr>
          <p:nvPr>
            <p:ph type="body" sz="quarter" idx="10" hasCustomPrompt="1"/>
          </p:nvPr>
        </p:nvSpPr>
        <p:spPr>
          <a:xfrm>
            <a:off x="336600" y="5569495"/>
            <a:ext cx="8470800" cy="307777"/>
          </a:xfrm>
        </p:spPr>
        <p:txBody>
          <a:bodyPr wrap="square">
            <a:noAutofit/>
          </a:bodyPr>
          <a:lstStyle>
            <a:lvl1pPr marL="0" indent="0" algn="ctr" defTabSz="914400" rtl="0" eaLnBrk="1" latinLnBrk="0" hangingPunct="1">
              <a:spcBef>
                <a:spcPct val="20000"/>
              </a:spcBef>
              <a:buFont typeface="Arial" pitchFamily="34" charset="0"/>
              <a:buNone/>
              <a:defRPr lang="fr-FR" sz="1400" b="1" kern="1200" dirty="0" smtClean="0">
                <a:solidFill>
                  <a:srgbClr val="6E1467"/>
                </a:solidFill>
                <a:latin typeface="Microsoft Sans Serif" pitchFamily="34" charset="0"/>
                <a:ea typeface="+mn-ea"/>
                <a:cs typeface="Microsoft Sans Serif" pitchFamily="34" charset="0"/>
              </a:defRPr>
            </a:lvl1pPr>
            <a:lvl2pPr marL="0" indent="0" algn="l" defTabSz="914400" rtl="0" eaLnBrk="1" latinLnBrk="0" hangingPunct="1">
              <a:spcBef>
                <a:spcPct val="20000"/>
              </a:spcBef>
              <a:buFont typeface="Arial" pitchFamily="34" charset="0"/>
              <a:buNone/>
              <a:defRPr lang="fr-FR" sz="2400" b="1" kern="1200" dirty="0" smtClean="0">
                <a:solidFill>
                  <a:srgbClr val="000000"/>
                </a:solidFill>
                <a:latin typeface="Microsoft Sans Serif" pitchFamily="34" charset="0"/>
                <a:ea typeface="+mn-ea"/>
                <a:cs typeface="Microsoft Sans Serif" pitchFamily="34" charset="0"/>
              </a:defRPr>
            </a:lvl2pPr>
            <a:lvl3pPr marL="0" indent="0" algn="l" defTabSz="914400" rtl="0" eaLnBrk="1" latinLnBrk="0" hangingPunct="1">
              <a:spcBef>
                <a:spcPct val="20000"/>
              </a:spcBef>
              <a:buFont typeface="Arial" pitchFamily="34" charset="0"/>
              <a:buNone/>
              <a:defRPr lang="fr-FR" sz="2400" b="1" kern="1200" dirty="0" smtClean="0">
                <a:solidFill>
                  <a:srgbClr val="000000"/>
                </a:solidFill>
                <a:latin typeface="Microsoft Sans Serif" pitchFamily="34" charset="0"/>
                <a:ea typeface="+mn-ea"/>
                <a:cs typeface="Microsoft Sans Serif" pitchFamily="34" charset="0"/>
              </a:defRPr>
            </a:lvl3pPr>
            <a:lvl4pPr marL="0" indent="0" algn="l" defTabSz="914400" rtl="0" eaLnBrk="1" latinLnBrk="0" hangingPunct="1">
              <a:spcBef>
                <a:spcPct val="20000"/>
              </a:spcBef>
              <a:buFont typeface="Arial" pitchFamily="34" charset="0"/>
              <a:buNone/>
              <a:defRPr lang="fr-FR" sz="2400" b="1" kern="1200" dirty="0" smtClean="0">
                <a:solidFill>
                  <a:srgbClr val="000000"/>
                </a:solidFill>
                <a:latin typeface="Microsoft Sans Serif" pitchFamily="34" charset="0"/>
                <a:ea typeface="+mn-ea"/>
                <a:cs typeface="Microsoft Sans Serif" pitchFamily="34" charset="0"/>
              </a:defRPr>
            </a:lvl4pPr>
            <a:lvl5pPr marL="0" indent="0" algn="l" defTabSz="914400" rtl="0" eaLnBrk="1" latinLnBrk="0" hangingPunct="1">
              <a:spcBef>
                <a:spcPct val="20000"/>
              </a:spcBef>
              <a:buFont typeface="Arial" pitchFamily="34" charset="0"/>
              <a:buNone/>
              <a:defRPr lang="fr-FR" sz="2400" b="1" kern="1200" dirty="0" smtClean="0">
                <a:solidFill>
                  <a:srgbClr val="000000"/>
                </a:solidFill>
                <a:latin typeface="Microsoft Sans Serif" pitchFamily="34" charset="0"/>
                <a:ea typeface="+mn-ea"/>
                <a:cs typeface="Microsoft Sans Serif" pitchFamily="34" charset="0"/>
              </a:defRPr>
            </a:lvl5pPr>
          </a:lstStyle>
          <a:p>
            <a:pPr lvl="0"/>
            <a:r>
              <a:rPr lang="fr-FR" dirty="0" smtClean="0"/>
              <a:t>Auteur </a:t>
            </a:r>
          </a:p>
        </p:txBody>
      </p:sp>
      <p:sp>
        <p:nvSpPr>
          <p:cNvPr id="21" name="Sous-titre 2"/>
          <p:cNvSpPr>
            <a:spLocks noGrp="1"/>
          </p:cNvSpPr>
          <p:nvPr>
            <p:ph type="subTitle" idx="1"/>
          </p:nvPr>
        </p:nvSpPr>
        <p:spPr>
          <a:xfrm>
            <a:off x="336600" y="3068960"/>
            <a:ext cx="8470800" cy="864096"/>
          </a:xfrm>
        </p:spPr>
        <p:txBody>
          <a:bodyPr wrap="square" anchor="t" anchorCtr="0">
            <a:noAutofit/>
          </a:bodyPr>
          <a:lstStyle>
            <a:lvl1pPr marL="0" indent="0" algn="ctr">
              <a:buNone/>
              <a:defRPr sz="2400" b="1">
                <a:solidFill>
                  <a:srgbClr val="000000"/>
                </a:solidFill>
                <a:latin typeface="Microsoft Sans Serif" pitchFamily="34" charset="0"/>
                <a:cs typeface="Microsoft Sans Serif"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dirty="0"/>
          </a:p>
        </p:txBody>
      </p:sp>
      <p:pic>
        <p:nvPicPr>
          <p:cNvPr id="3074" name="Picture 2"/>
          <p:cNvPicPr>
            <a:picLocks noChangeAspect="1" noChangeArrowheads="1"/>
          </p:cNvPicPr>
          <p:nvPr userDrawn="1"/>
        </p:nvPicPr>
        <p:blipFill>
          <a:blip r:embed="rId2" cstate="print"/>
          <a:srcRect/>
          <a:stretch>
            <a:fillRect/>
          </a:stretch>
        </p:blipFill>
        <p:spPr bwMode="auto">
          <a:xfrm>
            <a:off x="7458397" y="6021288"/>
            <a:ext cx="1362075" cy="619125"/>
          </a:xfrm>
          <a:prstGeom prst="rect">
            <a:avLst/>
          </a:prstGeom>
          <a:noFill/>
          <a:ln w="9525">
            <a:noFill/>
            <a:miter lim="800000"/>
            <a:headEnd/>
            <a:tailEnd/>
          </a:ln>
        </p:spPr>
      </p:pic>
      <p:sp>
        <p:nvSpPr>
          <p:cNvPr id="13" name="Titre 1"/>
          <p:cNvSpPr>
            <a:spLocks noGrp="1"/>
          </p:cNvSpPr>
          <p:nvPr>
            <p:ph type="title"/>
          </p:nvPr>
        </p:nvSpPr>
        <p:spPr>
          <a:xfrm>
            <a:off x="338400" y="1123200"/>
            <a:ext cx="8470800" cy="1800000"/>
          </a:xfrm>
        </p:spPr>
        <p:txBody>
          <a:bodyPr anchor="b" anchorCtr="0">
            <a:normAutofit/>
          </a:bodyPr>
          <a:lstStyle>
            <a:lvl1pPr algn="ctr">
              <a:defRPr sz="3600" b="1" cap="none" baseline="0"/>
            </a:lvl1pPr>
          </a:lstStyle>
          <a:p>
            <a:r>
              <a:rPr lang="fr-FR" dirty="0" smtClean="0"/>
              <a:t>Cliquez pour modifier le style du titre</a:t>
            </a:r>
            <a:endParaRPr lang="fr-FR"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r>
              <a:rPr lang="fr-FR" smtClean="0"/>
              <a:t>02 Juillet 2014</a:t>
            </a:r>
            <a:endParaRPr lang="fr-FR" dirty="0"/>
          </a:p>
        </p:txBody>
      </p:sp>
      <p:sp>
        <p:nvSpPr>
          <p:cNvPr id="4" name="Espace réservé du pied de page 3"/>
          <p:cNvSpPr>
            <a:spLocks noGrp="1"/>
          </p:cNvSpPr>
          <p:nvPr>
            <p:ph type="ftr" sz="quarter" idx="11"/>
          </p:nvPr>
        </p:nvSpPr>
        <p:spPr/>
        <p:txBody>
          <a:bodyPr/>
          <a:lstStyle/>
          <a:p>
            <a:r>
              <a:rPr lang="fr-FR" smtClean="0"/>
              <a:t>TMA PERICLES - Réunion de lancement</a:t>
            </a:r>
            <a:endParaRPr lang="fr-FR" dirty="0"/>
          </a:p>
        </p:txBody>
      </p:sp>
      <p:sp>
        <p:nvSpPr>
          <p:cNvPr id="5" name="Espace réservé du numéro de diapositive 4"/>
          <p:cNvSpPr>
            <a:spLocks noGrp="1"/>
          </p:cNvSpPr>
          <p:nvPr>
            <p:ph type="sldNum" sz="quarter" idx="12"/>
          </p:nvPr>
        </p:nvSpPr>
        <p:spPr/>
        <p:txBody>
          <a:bodyPr/>
          <a:lstStyle/>
          <a:p>
            <a:fld id="{BE86CC1D-CF5B-4CF4-8187-47EFC36A8EF3}" type="slidenum">
              <a:rPr lang="fr-FR" smtClean="0"/>
              <a:pPr/>
              <a:t>‹N°›</a:t>
            </a:fld>
            <a:endParaRPr lang="fr-FR" dirty="0"/>
          </a:p>
        </p:txBody>
      </p:sp>
      <p:sp>
        <p:nvSpPr>
          <p:cNvPr id="6" name="Line 16"/>
          <p:cNvSpPr>
            <a:spLocks noChangeShapeType="1"/>
          </p:cNvSpPr>
          <p:nvPr userDrawn="1"/>
        </p:nvSpPr>
        <p:spPr bwMode="auto">
          <a:xfrm>
            <a:off x="1143000" y="1143000"/>
            <a:ext cx="7727950" cy="0"/>
          </a:xfrm>
          <a:prstGeom prst="line">
            <a:avLst/>
          </a:prstGeom>
          <a:noFill/>
          <a:ln w="12700">
            <a:solidFill>
              <a:srgbClr val="808080"/>
            </a:solidFill>
            <a:round/>
            <a:headEnd/>
            <a:tailEnd/>
          </a:ln>
        </p:spPr>
        <p:txBody>
          <a:bodyPr/>
          <a:lstStyle/>
          <a:p>
            <a:pPr eaLnBrk="0" hangingPunct="0">
              <a:defRPr/>
            </a:pPr>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smtClean="0"/>
              <a:t>02 Juillet 2014</a:t>
            </a:r>
            <a:endParaRPr lang="fr-FR" dirty="0"/>
          </a:p>
        </p:txBody>
      </p:sp>
      <p:sp>
        <p:nvSpPr>
          <p:cNvPr id="3" name="Espace réservé du pied de page 2"/>
          <p:cNvSpPr>
            <a:spLocks noGrp="1"/>
          </p:cNvSpPr>
          <p:nvPr>
            <p:ph type="ftr" sz="quarter" idx="11"/>
          </p:nvPr>
        </p:nvSpPr>
        <p:spPr/>
        <p:txBody>
          <a:bodyPr/>
          <a:lstStyle/>
          <a:p>
            <a:r>
              <a:rPr lang="fr-FR" smtClean="0"/>
              <a:t>TMA PERICLES - Réunion de lancement</a:t>
            </a:r>
            <a:endParaRPr lang="fr-FR" dirty="0"/>
          </a:p>
        </p:txBody>
      </p:sp>
      <p:sp>
        <p:nvSpPr>
          <p:cNvPr id="4" name="Espace réservé du numéro de diapositive 3"/>
          <p:cNvSpPr>
            <a:spLocks noGrp="1"/>
          </p:cNvSpPr>
          <p:nvPr>
            <p:ph type="sldNum" sz="quarter" idx="12"/>
          </p:nvPr>
        </p:nvSpPr>
        <p:spPr/>
        <p:txBody>
          <a:bodyPr/>
          <a:lstStyle/>
          <a:p>
            <a:fld id="{BE86CC1D-CF5B-4CF4-8187-47EFC36A8EF3}" type="slidenum">
              <a:rPr lang="fr-FR" smtClean="0"/>
              <a:pPr/>
              <a:t>‹N°›</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u avec légende gauche">
    <p:spTree>
      <p:nvGrpSpPr>
        <p:cNvPr id="1" name=""/>
        <p:cNvGrpSpPr/>
        <p:nvPr/>
      </p:nvGrpSpPr>
      <p:grpSpPr>
        <a:xfrm>
          <a:off x="0" y="0"/>
          <a:ext cx="0" cy="0"/>
          <a:chOff x="0" y="0"/>
          <a:chExt cx="0" cy="0"/>
        </a:xfrm>
      </p:grpSpPr>
      <p:sp>
        <p:nvSpPr>
          <p:cNvPr id="2" name="Titre 1"/>
          <p:cNvSpPr>
            <a:spLocks noGrp="1"/>
          </p:cNvSpPr>
          <p:nvPr>
            <p:ph type="title"/>
          </p:nvPr>
        </p:nvSpPr>
        <p:spPr>
          <a:xfrm>
            <a:off x="1049289" y="273049"/>
            <a:ext cx="2730625" cy="1162051"/>
          </a:xfrm>
        </p:spPr>
        <p:txBody>
          <a:bodyPr anchor="ctr" anchorCtr="0"/>
          <a:lstStyle>
            <a:lvl1pPr algn="ctr">
              <a:defRPr sz="2000" b="1"/>
            </a:lvl1pPr>
          </a:lstStyle>
          <a:p>
            <a:r>
              <a:rPr lang="fr-FR" smtClean="0"/>
              <a:t>Cliquez pour modifier le style du titre</a:t>
            </a:r>
            <a:endParaRPr lang="fr-FR" dirty="0"/>
          </a:p>
        </p:txBody>
      </p:sp>
      <p:sp>
        <p:nvSpPr>
          <p:cNvPr id="4" name="Espace réservé du texte 3"/>
          <p:cNvSpPr>
            <a:spLocks noGrp="1"/>
          </p:cNvSpPr>
          <p:nvPr>
            <p:ph type="body" sz="half" idx="2"/>
          </p:nvPr>
        </p:nvSpPr>
        <p:spPr>
          <a:xfrm>
            <a:off x="1049289" y="1435102"/>
            <a:ext cx="2730625" cy="4691063"/>
          </a:xfrm>
        </p:spPr>
        <p:txBody>
          <a:bodyPr/>
          <a:lstStyle>
            <a:lvl1pPr marL="0" indent="0" algn="l">
              <a:buNone/>
              <a:defRPr sz="1100" b="1">
                <a:solidFill>
                  <a:srgbClr val="B2B2B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r>
              <a:rPr lang="fr-FR" smtClean="0"/>
              <a:t>02 Juillet 2014</a:t>
            </a:r>
            <a:endParaRPr lang="fr-FR" dirty="0"/>
          </a:p>
        </p:txBody>
      </p:sp>
      <p:sp>
        <p:nvSpPr>
          <p:cNvPr id="6" name="Espace réservé du pied de page 5"/>
          <p:cNvSpPr>
            <a:spLocks noGrp="1"/>
          </p:cNvSpPr>
          <p:nvPr>
            <p:ph type="ftr" sz="quarter" idx="11"/>
          </p:nvPr>
        </p:nvSpPr>
        <p:spPr/>
        <p:txBody>
          <a:bodyPr/>
          <a:lstStyle/>
          <a:p>
            <a:r>
              <a:rPr lang="fr-FR" smtClean="0"/>
              <a:t>TMA PERICLES - Réunion de lancement</a:t>
            </a:r>
            <a:endParaRPr lang="fr-FR" dirty="0"/>
          </a:p>
        </p:txBody>
      </p:sp>
      <p:sp>
        <p:nvSpPr>
          <p:cNvPr id="7" name="Espace réservé du numéro de diapositive 6"/>
          <p:cNvSpPr>
            <a:spLocks noGrp="1"/>
          </p:cNvSpPr>
          <p:nvPr>
            <p:ph type="sldNum" sz="quarter" idx="12"/>
          </p:nvPr>
        </p:nvSpPr>
        <p:spPr/>
        <p:txBody>
          <a:bodyPr/>
          <a:lstStyle/>
          <a:p>
            <a:fld id="{BE86CC1D-CF5B-4CF4-8187-47EFC36A8EF3}" type="slidenum">
              <a:rPr lang="fr-FR" smtClean="0"/>
              <a:pPr/>
              <a:t>‹N°›</a:t>
            </a:fld>
            <a:endParaRPr lang="fr-FR" dirty="0"/>
          </a:p>
        </p:txBody>
      </p:sp>
      <p:sp>
        <p:nvSpPr>
          <p:cNvPr id="9" name="Espace réservé du contenu 2"/>
          <p:cNvSpPr>
            <a:spLocks noGrp="1"/>
          </p:cNvSpPr>
          <p:nvPr>
            <p:ph idx="1"/>
          </p:nvPr>
        </p:nvSpPr>
        <p:spPr>
          <a:xfrm>
            <a:off x="3805200" y="273600"/>
            <a:ext cx="5112000" cy="58536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u avec légende droite">
    <p:spTree>
      <p:nvGrpSpPr>
        <p:cNvPr id="1" name=""/>
        <p:cNvGrpSpPr/>
        <p:nvPr/>
      </p:nvGrpSpPr>
      <p:grpSpPr>
        <a:xfrm>
          <a:off x="0" y="0"/>
          <a:ext cx="0" cy="0"/>
          <a:chOff x="0" y="0"/>
          <a:chExt cx="0" cy="0"/>
        </a:xfrm>
      </p:grpSpPr>
      <p:sp>
        <p:nvSpPr>
          <p:cNvPr id="2" name="Titre 1"/>
          <p:cNvSpPr>
            <a:spLocks noGrp="1"/>
          </p:cNvSpPr>
          <p:nvPr>
            <p:ph type="title"/>
          </p:nvPr>
        </p:nvSpPr>
        <p:spPr>
          <a:xfrm>
            <a:off x="6186576" y="273049"/>
            <a:ext cx="2730625" cy="1162051"/>
          </a:xfrm>
        </p:spPr>
        <p:txBody>
          <a:bodyPr anchor="ctr" anchorCtr="0"/>
          <a:lstStyle>
            <a:lvl1pPr algn="ctr">
              <a:defRPr sz="2000" b="1"/>
            </a:lvl1pPr>
          </a:lstStyle>
          <a:p>
            <a:r>
              <a:rPr lang="fr-FR" smtClean="0"/>
              <a:t>Cliquez pour modifier le style du titre</a:t>
            </a:r>
            <a:endParaRPr lang="fr-FR" dirty="0"/>
          </a:p>
        </p:txBody>
      </p:sp>
      <p:sp>
        <p:nvSpPr>
          <p:cNvPr id="4" name="Espace réservé du texte 3"/>
          <p:cNvSpPr>
            <a:spLocks noGrp="1"/>
          </p:cNvSpPr>
          <p:nvPr>
            <p:ph type="body" sz="half" idx="2"/>
          </p:nvPr>
        </p:nvSpPr>
        <p:spPr>
          <a:xfrm>
            <a:off x="6186576" y="1435102"/>
            <a:ext cx="2730625" cy="4691063"/>
          </a:xfrm>
        </p:spPr>
        <p:txBody>
          <a:bodyPr/>
          <a:lstStyle>
            <a:lvl1pPr marL="0" indent="0" algn="l">
              <a:buNone/>
              <a:defRPr sz="1100" b="1">
                <a:solidFill>
                  <a:srgbClr val="B2B2B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r>
              <a:rPr lang="fr-FR" smtClean="0"/>
              <a:t>02 Juillet 2014</a:t>
            </a:r>
            <a:endParaRPr lang="fr-FR" dirty="0"/>
          </a:p>
        </p:txBody>
      </p:sp>
      <p:sp>
        <p:nvSpPr>
          <p:cNvPr id="6" name="Espace réservé du pied de page 5"/>
          <p:cNvSpPr>
            <a:spLocks noGrp="1"/>
          </p:cNvSpPr>
          <p:nvPr>
            <p:ph type="ftr" sz="quarter" idx="11"/>
          </p:nvPr>
        </p:nvSpPr>
        <p:spPr/>
        <p:txBody>
          <a:bodyPr/>
          <a:lstStyle/>
          <a:p>
            <a:r>
              <a:rPr lang="fr-FR" smtClean="0"/>
              <a:t>TMA PERICLES - Réunion de lancement</a:t>
            </a:r>
            <a:endParaRPr lang="fr-FR" dirty="0"/>
          </a:p>
        </p:txBody>
      </p:sp>
      <p:sp>
        <p:nvSpPr>
          <p:cNvPr id="7" name="Espace réservé du numéro de diapositive 6"/>
          <p:cNvSpPr>
            <a:spLocks noGrp="1"/>
          </p:cNvSpPr>
          <p:nvPr>
            <p:ph type="sldNum" sz="quarter" idx="12"/>
          </p:nvPr>
        </p:nvSpPr>
        <p:spPr/>
        <p:txBody>
          <a:bodyPr/>
          <a:lstStyle/>
          <a:p>
            <a:fld id="{BE86CC1D-CF5B-4CF4-8187-47EFC36A8EF3}" type="slidenum">
              <a:rPr lang="fr-FR" smtClean="0"/>
              <a:pPr/>
              <a:t>‹N°›</a:t>
            </a:fld>
            <a:endParaRPr lang="fr-FR" dirty="0"/>
          </a:p>
        </p:txBody>
      </p:sp>
      <p:sp>
        <p:nvSpPr>
          <p:cNvPr id="9" name="Espace réservé du contenu 2"/>
          <p:cNvSpPr>
            <a:spLocks noGrp="1"/>
          </p:cNvSpPr>
          <p:nvPr>
            <p:ph idx="1"/>
          </p:nvPr>
        </p:nvSpPr>
        <p:spPr>
          <a:xfrm>
            <a:off x="1051200" y="273600"/>
            <a:ext cx="5112000" cy="58536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re et contenu à droite">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805200" y="1213200"/>
            <a:ext cx="5112000" cy="50940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7" name="Titre 6"/>
          <p:cNvSpPr>
            <a:spLocks noGrp="1"/>
          </p:cNvSpPr>
          <p:nvPr>
            <p:ph type="title"/>
          </p:nvPr>
        </p:nvSpPr>
        <p:spPr>
          <a:xfrm>
            <a:off x="1144800" y="404664"/>
            <a:ext cx="7772400" cy="740136"/>
          </a:xfrm>
        </p:spPr>
        <p:txBody>
          <a:bodyPr/>
          <a:lstStyle/>
          <a:p>
            <a:r>
              <a:rPr lang="fr-FR" smtClean="0"/>
              <a:t>Cliquez pour modifier le style du titre</a:t>
            </a:r>
            <a:endParaRPr lang="fr-FR"/>
          </a:p>
        </p:txBody>
      </p:sp>
      <p:sp>
        <p:nvSpPr>
          <p:cNvPr id="8" name="Espace réservé de la date 7"/>
          <p:cNvSpPr>
            <a:spLocks noGrp="1"/>
          </p:cNvSpPr>
          <p:nvPr>
            <p:ph type="dt" sz="half" idx="10"/>
          </p:nvPr>
        </p:nvSpPr>
        <p:spPr/>
        <p:txBody>
          <a:bodyPr/>
          <a:lstStyle/>
          <a:p>
            <a:r>
              <a:rPr lang="fr-FR" smtClean="0"/>
              <a:t>02 Juillet 2014</a:t>
            </a:r>
            <a:endParaRPr lang="fr-FR" dirty="0"/>
          </a:p>
        </p:txBody>
      </p:sp>
      <p:sp>
        <p:nvSpPr>
          <p:cNvPr id="9" name="Espace réservé du numéro de diapositive 8"/>
          <p:cNvSpPr>
            <a:spLocks noGrp="1"/>
          </p:cNvSpPr>
          <p:nvPr>
            <p:ph type="sldNum" sz="quarter" idx="11"/>
          </p:nvPr>
        </p:nvSpPr>
        <p:spPr/>
        <p:txBody>
          <a:bodyPr/>
          <a:lstStyle/>
          <a:p>
            <a:fld id="{BE86CC1D-CF5B-4CF4-8187-47EFC36A8EF3}" type="slidenum">
              <a:rPr lang="fr-FR" smtClean="0"/>
              <a:pPr/>
              <a:t>‹N°›</a:t>
            </a:fld>
            <a:endParaRPr lang="fr-FR" dirty="0"/>
          </a:p>
        </p:txBody>
      </p:sp>
      <p:sp>
        <p:nvSpPr>
          <p:cNvPr id="10" name="Espace réservé du pied de page 9"/>
          <p:cNvSpPr>
            <a:spLocks noGrp="1"/>
          </p:cNvSpPr>
          <p:nvPr>
            <p:ph type="ftr" sz="quarter" idx="12"/>
          </p:nvPr>
        </p:nvSpPr>
        <p:spPr/>
        <p:txBody>
          <a:bodyPr/>
          <a:lstStyle/>
          <a:p>
            <a:r>
              <a:rPr lang="fr-FR" smtClean="0"/>
              <a:t>TMA PERICLES - Réunion de lancement</a:t>
            </a:r>
            <a:endParaRPr lang="fr-FR" dirty="0"/>
          </a:p>
        </p:txBody>
      </p:sp>
      <p:sp>
        <p:nvSpPr>
          <p:cNvPr id="11" name="Line 16"/>
          <p:cNvSpPr>
            <a:spLocks noChangeShapeType="1"/>
          </p:cNvSpPr>
          <p:nvPr userDrawn="1"/>
        </p:nvSpPr>
        <p:spPr bwMode="auto">
          <a:xfrm>
            <a:off x="1143000" y="1143000"/>
            <a:ext cx="7727950" cy="0"/>
          </a:xfrm>
          <a:prstGeom prst="line">
            <a:avLst/>
          </a:prstGeom>
          <a:noFill/>
          <a:ln w="12700">
            <a:solidFill>
              <a:srgbClr val="808080"/>
            </a:solidFill>
            <a:round/>
            <a:headEnd/>
            <a:tailEnd/>
          </a:ln>
        </p:spPr>
        <p:txBody>
          <a:bodyPr/>
          <a:lstStyle/>
          <a:p>
            <a:pPr eaLnBrk="0" hangingPunct="0">
              <a:defRPr/>
            </a:pPr>
            <a:endParaRPr lang="fr-F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et contenu à gauche">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44800" y="1213200"/>
            <a:ext cx="5112000" cy="50940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7" name="Titre 6"/>
          <p:cNvSpPr>
            <a:spLocks noGrp="1"/>
          </p:cNvSpPr>
          <p:nvPr>
            <p:ph type="title"/>
          </p:nvPr>
        </p:nvSpPr>
        <p:spPr/>
        <p:txBody>
          <a:bodyPr/>
          <a:lstStyle/>
          <a:p>
            <a:r>
              <a:rPr lang="fr-FR" smtClean="0"/>
              <a:t>Cliquez pour modifier le style du titre</a:t>
            </a:r>
            <a:endParaRPr lang="fr-FR"/>
          </a:p>
        </p:txBody>
      </p:sp>
      <p:sp>
        <p:nvSpPr>
          <p:cNvPr id="8" name="Espace réservé de la date 7"/>
          <p:cNvSpPr>
            <a:spLocks noGrp="1"/>
          </p:cNvSpPr>
          <p:nvPr>
            <p:ph type="dt" sz="half" idx="10"/>
          </p:nvPr>
        </p:nvSpPr>
        <p:spPr/>
        <p:txBody>
          <a:bodyPr/>
          <a:lstStyle/>
          <a:p>
            <a:r>
              <a:rPr lang="fr-FR" smtClean="0"/>
              <a:t>02 Juillet 2014</a:t>
            </a:r>
            <a:endParaRPr lang="fr-FR" dirty="0"/>
          </a:p>
        </p:txBody>
      </p:sp>
      <p:sp>
        <p:nvSpPr>
          <p:cNvPr id="9" name="Espace réservé du numéro de diapositive 8"/>
          <p:cNvSpPr>
            <a:spLocks noGrp="1"/>
          </p:cNvSpPr>
          <p:nvPr>
            <p:ph type="sldNum" sz="quarter" idx="11"/>
          </p:nvPr>
        </p:nvSpPr>
        <p:spPr/>
        <p:txBody>
          <a:bodyPr/>
          <a:lstStyle/>
          <a:p>
            <a:fld id="{BE86CC1D-CF5B-4CF4-8187-47EFC36A8EF3}" type="slidenum">
              <a:rPr lang="fr-FR" smtClean="0"/>
              <a:pPr/>
              <a:t>‹N°›</a:t>
            </a:fld>
            <a:endParaRPr lang="fr-FR" dirty="0"/>
          </a:p>
        </p:txBody>
      </p:sp>
      <p:sp>
        <p:nvSpPr>
          <p:cNvPr id="10" name="Espace réservé du pied de page 9"/>
          <p:cNvSpPr>
            <a:spLocks noGrp="1"/>
          </p:cNvSpPr>
          <p:nvPr>
            <p:ph type="ftr" sz="quarter" idx="12"/>
          </p:nvPr>
        </p:nvSpPr>
        <p:spPr/>
        <p:txBody>
          <a:bodyPr/>
          <a:lstStyle/>
          <a:p>
            <a:r>
              <a:rPr lang="fr-FR" smtClean="0"/>
              <a:t>TMA PERICLES - Réunion de lancement</a:t>
            </a:r>
            <a:endParaRPr lang="fr-FR" dirty="0"/>
          </a:p>
        </p:txBody>
      </p:sp>
      <p:sp>
        <p:nvSpPr>
          <p:cNvPr id="11" name="Line 16"/>
          <p:cNvSpPr>
            <a:spLocks noChangeShapeType="1"/>
          </p:cNvSpPr>
          <p:nvPr userDrawn="1"/>
        </p:nvSpPr>
        <p:spPr bwMode="auto">
          <a:xfrm>
            <a:off x="1143000" y="1143000"/>
            <a:ext cx="7727950" cy="0"/>
          </a:xfrm>
          <a:prstGeom prst="line">
            <a:avLst/>
          </a:prstGeom>
          <a:noFill/>
          <a:ln w="12700">
            <a:solidFill>
              <a:srgbClr val="808080"/>
            </a:solidFill>
            <a:round/>
            <a:headEnd/>
            <a:tailEnd/>
          </a:ln>
        </p:spPr>
        <p:txBody>
          <a:bodyPr/>
          <a:lstStyle/>
          <a:p>
            <a:pPr eaLnBrk="0" hangingPunct="0">
              <a:defRPr/>
            </a:pPr>
            <a:endParaRPr lang="fr-F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9"/>
          </a:xfrm>
        </p:spPr>
        <p:txBody>
          <a:bodyPr anchor="ctr" anchorCtr="0"/>
          <a:lstStyle>
            <a:lvl1pPr algn="ctr">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fr-FR" dirty="0"/>
          </a:p>
        </p:txBody>
      </p:sp>
      <p:sp>
        <p:nvSpPr>
          <p:cNvPr id="4" name="Espace réservé du texte 3"/>
          <p:cNvSpPr>
            <a:spLocks noGrp="1"/>
          </p:cNvSpPr>
          <p:nvPr>
            <p:ph type="body" sz="half" idx="2"/>
          </p:nvPr>
        </p:nvSpPr>
        <p:spPr>
          <a:xfrm>
            <a:off x="1792288" y="5367338"/>
            <a:ext cx="5486400" cy="804863"/>
          </a:xfrm>
        </p:spPr>
        <p:txBody>
          <a:bodyPr/>
          <a:lstStyle>
            <a:lvl1pPr marL="0" indent="0" algn="ctr">
              <a:buNone/>
              <a:defRPr lang="fr-FR" sz="1100" b="1" kern="1200" dirty="0" smtClean="0">
                <a:solidFill>
                  <a:srgbClr val="B2B2B2"/>
                </a:solidFill>
                <a:latin typeface="Microsoft Sans Serif" pitchFamily="34" charset="0"/>
                <a:ea typeface="+mn-ea"/>
                <a:cs typeface="Microsoft Sans Serif"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1800"/>
              </a:spcBef>
              <a:buFontTx/>
              <a:buNone/>
            </a:pPr>
            <a:r>
              <a:rPr lang="fr-FR" smtClean="0"/>
              <a:t>Cliquez pour modifier les styles du texte du masque</a:t>
            </a:r>
          </a:p>
        </p:txBody>
      </p:sp>
      <p:sp>
        <p:nvSpPr>
          <p:cNvPr id="5" name="Espace réservé de la date 4"/>
          <p:cNvSpPr>
            <a:spLocks noGrp="1"/>
          </p:cNvSpPr>
          <p:nvPr>
            <p:ph type="dt" sz="half" idx="10"/>
          </p:nvPr>
        </p:nvSpPr>
        <p:spPr/>
        <p:txBody>
          <a:bodyPr/>
          <a:lstStyle/>
          <a:p>
            <a:r>
              <a:rPr lang="fr-FR" smtClean="0"/>
              <a:t>02 Juillet 2014</a:t>
            </a:r>
            <a:endParaRPr lang="fr-FR" dirty="0"/>
          </a:p>
        </p:txBody>
      </p:sp>
      <p:sp>
        <p:nvSpPr>
          <p:cNvPr id="6" name="Espace réservé du pied de page 5"/>
          <p:cNvSpPr>
            <a:spLocks noGrp="1"/>
          </p:cNvSpPr>
          <p:nvPr>
            <p:ph type="ftr" sz="quarter" idx="11"/>
          </p:nvPr>
        </p:nvSpPr>
        <p:spPr/>
        <p:txBody>
          <a:bodyPr/>
          <a:lstStyle/>
          <a:p>
            <a:r>
              <a:rPr lang="fr-FR" smtClean="0"/>
              <a:t>TMA PERICLES - Réunion de lancement</a:t>
            </a:r>
            <a:endParaRPr lang="fr-FR" dirty="0"/>
          </a:p>
        </p:txBody>
      </p:sp>
      <p:sp>
        <p:nvSpPr>
          <p:cNvPr id="7" name="Espace réservé du numéro de diapositive 6"/>
          <p:cNvSpPr>
            <a:spLocks noGrp="1"/>
          </p:cNvSpPr>
          <p:nvPr>
            <p:ph type="sldNum" sz="quarter" idx="12"/>
          </p:nvPr>
        </p:nvSpPr>
        <p:spPr/>
        <p:txBody>
          <a:bodyPr/>
          <a:lstStyle/>
          <a:p>
            <a:fld id="{BE86CC1D-CF5B-4CF4-8187-47EFC36A8EF3}" type="slidenum">
              <a:rPr lang="fr-FR" smtClean="0"/>
              <a:pPr/>
              <a:t>‹N°›</a:t>
            </a:fld>
            <a:endParaRPr lang="fr-F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r>
              <a:rPr lang="fr-FR" smtClean="0"/>
              <a:t>02 Juillet 2014</a:t>
            </a:r>
            <a:endParaRPr lang="fr-FR" dirty="0"/>
          </a:p>
        </p:txBody>
      </p:sp>
      <p:sp>
        <p:nvSpPr>
          <p:cNvPr id="5" name="Espace réservé du pied de page 4"/>
          <p:cNvSpPr>
            <a:spLocks noGrp="1"/>
          </p:cNvSpPr>
          <p:nvPr>
            <p:ph type="ftr" sz="quarter" idx="11"/>
          </p:nvPr>
        </p:nvSpPr>
        <p:spPr/>
        <p:txBody>
          <a:bodyPr/>
          <a:lstStyle/>
          <a:p>
            <a:r>
              <a:rPr lang="fr-FR" smtClean="0"/>
              <a:t>TMA PERICLES - Réunion de lancement</a:t>
            </a:r>
            <a:endParaRPr lang="fr-FR" dirty="0"/>
          </a:p>
        </p:txBody>
      </p:sp>
      <p:sp>
        <p:nvSpPr>
          <p:cNvPr id="6" name="Espace réservé du numéro de diapositive 5"/>
          <p:cNvSpPr>
            <a:spLocks noGrp="1"/>
          </p:cNvSpPr>
          <p:nvPr>
            <p:ph type="sldNum" sz="quarter" idx="12"/>
          </p:nvPr>
        </p:nvSpPr>
        <p:spPr/>
        <p:txBody>
          <a:bodyPr/>
          <a:lstStyle/>
          <a:p>
            <a:fld id="{BE86CC1D-CF5B-4CF4-8187-47EFC36A8EF3}" type="slidenum">
              <a:rPr lang="fr-FR" smtClean="0"/>
              <a:pPr/>
              <a:t>‹N°›</a:t>
            </a:fld>
            <a:endParaRPr lang="fr-FR" dirty="0"/>
          </a:p>
        </p:txBody>
      </p:sp>
      <p:sp>
        <p:nvSpPr>
          <p:cNvPr id="7" name="Line 16"/>
          <p:cNvSpPr>
            <a:spLocks noChangeShapeType="1"/>
          </p:cNvSpPr>
          <p:nvPr userDrawn="1"/>
        </p:nvSpPr>
        <p:spPr bwMode="auto">
          <a:xfrm>
            <a:off x="1143000" y="1143000"/>
            <a:ext cx="7727950" cy="0"/>
          </a:xfrm>
          <a:prstGeom prst="line">
            <a:avLst/>
          </a:prstGeom>
          <a:noFill/>
          <a:ln w="12700">
            <a:solidFill>
              <a:srgbClr val="808080"/>
            </a:solidFill>
            <a:round/>
            <a:headEnd/>
            <a:tailEnd/>
          </a:ln>
        </p:spPr>
        <p:txBody>
          <a:bodyPr/>
          <a:lstStyle/>
          <a:p>
            <a:pPr eaLnBrk="0" hangingPunct="0">
              <a:defRPr/>
            </a:pPr>
            <a:endParaRPr lang="fr-F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978080" y="274639"/>
            <a:ext cx="741600" cy="5851525"/>
          </a:xfrm>
        </p:spPr>
        <p:txBody>
          <a:bodyPr vert="eaVert"/>
          <a:lstStyle/>
          <a:p>
            <a:r>
              <a:rPr lang="fr-FR" dirty="0" smtClean="0"/>
              <a:t>Cliquez pour modifier le style du titre</a:t>
            </a:r>
            <a:endParaRPr lang="fr-FR" dirty="0"/>
          </a:p>
        </p:txBody>
      </p:sp>
      <p:sp>
        <p:nvSpPr>
          <p:cNvPr id="3" name="Espace réservé du texte vertical 2"/>
          <p:cNvSpPr>
            <a:spLocks noGrp="1"/>
          </p:cNvSpPr>
          <p:nvPr>
            <p:ph type="body" orient="vert" idx="1"/>
          </p:nvPr>
        </p:nvSpPr>
        <p:spPr>
          <a:xfrm>
            <a:off x="1115616" y="274639"/>
            <a:ext cx="6710064"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r>
              <a:rPr lang="fr-FR" smtClean="0"/>
              <a:t>02 Juillet 2014</a:t>
            </a:r>
            <a:endParaRPr lang="fr-FR" dirty="0"/>
          </a:p>
        </p:txBody>
      </p:sp>
      <p:sp>
        <p:nvSpPr>
          <p:cNvPr id="5" name="Espace réservé du pied de page 4"/>
          <p:cNvSpPr>
            <a:spLocks noGrp="1"/>
          </p:cNvSpPr>
          <p:nvPr>
            <p:ph type="ftr" sz="quarter" idx="11"/>
          </p:nvPr>
        </p:nvSpPr>
        <p:spPr/>
        <p:txBody>
          <a:bodyPr/>
          <a:lstStyle/>
          <a:p>
            <a:r>
              <a:rPr lang="fr-FR" smtClean="0"/>
              <a:t>TMA PERICLES - Réunion de lancement</a:t>
            </a:r>
            <a:endParaRPr lang="fr-FR" dirty="0"/>
          </a:p>
        </p:txBody>
      </p:sp>
      <p:sp>
        <p:nvSpPr>
          <p:cNvPr id="6" name="Espace réservé du numéro de diapositive 5"/>
          <p:cNvSpPr>
            <a:spLocks noGrp="1"/>
          </p:cNvSpPr>
          <p:nvPr>
            <p:ph type="sldNum" sz="quarter" idx="12"/>
          </p:nvPr>
        </p:nvSpPr>
        <p:spPr/>
        <p:txBody>
          <a:bodyPr/>
          <a:lstStyle/>
          <a:p>
            <a:fld id="{BE86CC1D-CF5B-4CF4-8187-47EFC36A8EF3}" type="slidenum">
              <a:rPr lang="fr-FR" smtClean="0"/>
              <a:pPr/>
              <a:t>‹N°›</a:t>
            </a:fld>
            <a:endParaRPr lang="fr-F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p:spPr>
        <p:txBody>
          <a:bodyPr anchor="b">
            <a:normAutofit/>
          </a:bodyPr>
          <a:lstStyle>
            <a:lvl1pPr>
              <a:defRPr sz="4050"/>
            </a:lvl1pPr>
          </a:lstStyle>
          <a:p>
            <a:r>
              <a:rPr lang="en-US" smtClean="0"/>
              <a:t>Click to edit Master title style</a:t>
            </a:r>
            <a:endParaRPr lang="en-US" dirty="0"/>
          </a:p>
        </p:txBody>
      </p:sp>
      <p:sp>
        <p:nvSpPr>
          <p:cNvPr id="3" name="Subtitle 2"/>
          <p:cNvSpPr>
            <a:spLocks noGrp="1"/>
          </p:cNvSpPr>
          <p:nvPr>
            <p:ph type="subTitle" idx="1"/>
          </p:nvPr>
        </p:nvSpPr>
        <p:spPr>
          <a:xfrm>
            <a:off x="1941910" y="4777380"/>
            <a:ext cx="6686549" cy="1126283"/>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E39DCCD-3DF4-4715-94BC-4923D0F37E69}" type="datetimeFigureOut">
              <a:rPr lang="fr-FR" smtClean="0"/>
              <a:t>18/04/2018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592231" y="4596687"/>
            <a:ext cx="391454" cy="230832"/>
          </a:xfrm>
        </p:spPr>
        <p:txBody>
          <a:bodyPr/>
          <a:lstStyle/>
          <a:p>
            <a:fld id="{9BFA6F43-834A-41AA-89A7-A0183D319C7C}" type="slidenum">
              <a:rPr lang="fr-FR" smtClean="0"/>
              <a:t>‹N°›</a:t>
            </a:fld>
            <a:endParaRPr lang="fr-FR"/>
          </a:p>
        </p:txBody>
      </p:sp>
    </p:spTree>
    <p:extLst>
      <p:ext uri="{BB962C8B-B14F-4D97-AF65-F5344CB8AC3E}">
        <p14:creationId xmlns:p14="http://schemas.microsoft.com/office/powerpoint/2010/main" val="3244198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21" name="Rectangle 3"/>
          <p:cNvSpPr>
            <a:spLocks noChangeArrowheads="1"/>
          </p:cNvSpPr>
          <p:nvPr userDrawn="1"/>
        </p:nvSpPr>
        <p:spPr bwMode="auto">
          <a:xfrm>
            <a:off x="0" y="0"/>
            <a:ext cx="9144000" cy="1584176"/>
          </a:xfrm>
          <a:prstGeom prst="rect">
            <a:avLst/>
          </a:prstGeom>
          <a:solidFill>
            <a:schemeClr val="bg1"/>
          </a:solidFill>
          <a:ln w="9525">
            <a:noFill/>
            <a:miter lim="800000"/>
            <a:headEnd/>
            <a:tailEnd/>
          </a:ln>
        </p:spPr>
        <p:txBody>
          <a:bodyPr wrap="none" lIns="90000" tIns="46800" rIns="90000" bIns="46800" anchor="ctr"/>
          <a:lstStyle/>
          <a:p>
            <a:pPr eaLnBrk="0" hangingPunct="0"/>
            <a:endParaRPr lang="fr-FR" dirty="0"/>
          </a:p>
        </p:txBody>
      </p:sp>
      <p:sp>
        <p:nvSpPr>
          <p:cNvPr id="9" name="Rectangle 3"/>
          <p:cNvSpPr>
            <a:spLocks noChangeArrowheads="1"/>
          </p:cNvSpPr>
          <p:nvPr userDrawn="1"/>
        </p:nvSpPr>
        <p:spPr bwMode="auto">
          <a:xfrm>
            <a:off x="0" y="2971800"/>
            <a:ext cx="9144000" cy="2473200"/>
          </a:xfrm>
          <a:prstGeom prst="rect">
            <a:avLst/>
          </a:prstGeom>
          <a:solidFill>
            <a:schemeClr val="bg1"/>
          </a:solidFill>
          <a:ln w="9525">
            <a:noFill/>
            <a:miter lim="800000"/>
            <a:headEnd/>
            <a:tailEnd/>
          </a:ln>
        </p:spPr>
        <p:txBody>
          <a:bodyPr wrap="none" lIns="90000" tIns="46800" rIns="90000" bIns="46800" anchor="ctr"/>
          <a:lstStyle/>
          <a:p>
            <a:pPr eaLnBrk="0" hangingPunct="0"/>
            <a:endParaRPr lang="fr-FR" dirty="0"/>
          </a:p>
        </p:txBody>
      </p:sp>
      <p:sp>
        <p:nvSpPr>
          <p:cNvPr id="3" name="Sous-titre 2"/>
          <p:cNvSpPr>
            <a:spLocks noGrp="1"/>
          </p:cNvSpPr>
          <p:nvPr>
            <p:ph type="subTitle" idx="1"/>
          </p:nvPr>
        </p:nvSpPr>
        <p:spPr>
          <a:xfrm>
            <a:off x="336600" y="3068960"/>
            <a:ext cx="8470800" cy="864096"/>
          </a:xfrm>
        </p:spPr>
        <p:txBody>
          <a:bodyPr wrap="square" anchor="t" anchorCtr="0">
            <a:noAutofit/>
          </a:bodyPr>
          <a:lstStyle>
            <a:lvl1pPr marL="0" indent="0" algn="ctr">
              <a:buNone/>
              <a:defRPr sz="2400" b="1">
                <a:solidFill>
                  <a:srgbClr val="000000"/>
                </a:solidFill>
                <a:latin typeface="Microsoft Sans Serif" pitchFamily="34" charset="0"/>
                <a:cs typeface="Microsoft Sans Serif"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dirty="0"/>
          </a:p>
        </p:txBody>
      </p:sp>
      <p:sp>
        <p:nvSpPr>
          <p:cNvPr id="2" name="Titre 1"/>
          <p:cNvSpPr>
            <a:spLocks noGrp="1"/>
          </p:cNvSpPr>
          <p:nvPr>
            <p:ph type="ctrTitle"/>
          </p:nvPr>
        </p:nvSpPr>
        <p:spPr>
          <a:xfrm>
            <a:off x="337510" y="1628800"/>
            <a:ext cx="8468985" cy="1296144"/>
          </a:xfrm>
        </p:spPr>
        <p:txBody>
          <a:bodyPr wrap="square" anchor="b" anchorCtr="0">
            <a:noAutofit/>
          </a:bodyPr>
          <a:lstStyle>
            <a:lvl1pPr algn="ctr">
              <a:defRPr sz="3600">
                <a:solidFill>
                  <a:schemeClr val="bg1"/>
                </a:solidFill>
              </a:defRPr>
            </a:lvl1pPr>
          </a:lstStyle>
          <a:p>
            <a:r>
              <a:rPr lang="fr-FR" smtClean="0"/>
              <a:t>Cliquez pour modifier le style du titre</a:t>
            </a:r>
            <a:endParaRPr lang="fr-FR" dirty="0"/>
          </a:p>
        </p:txBody>
      </p:sp>
      <p:sp>
        <p:nvSpPr>
          <p:cNvPr id="13" name="Espace réservé du texte 12"/>
          <p:cNvSpPr>
            <a:spLocks noGrp="1"/>
          </p:cNvSpPr>
          <p:nvPr>
            <p:ph type="body" sz="quarter" idx="10" hasCustomPrompt="1"/>
          </p:nvPr>
        </p:nvSpPr>
        <p:spPr>
          <a:xfrm>
            <a:off x="336600" y="4417367"/>
            <a:ext cx="1569660" cy="739825"/>
          </a:xfrm>
        </p:spPr>
        <p:txBody>
          <a:bodyPr wrap="square">
            <a:noAutofit/>
          </a:bodyPr>
          <a:lstStyle>
            <a:lvl1pPr marL="0" indent="0" algn="l" defTabSz="914400" rtl="0" eaLnBrk="1" latinLnBrk="0" hangingPunct="1">
              <a:spcBef>
                <a:spcPct val="20000"/>
              </a:spcBef>
              <a:buFontTx/>
              <a:buNone/>
              <a:defRPr lang="fr-FR" sz="1400" b="1" kern="1200" dirty="0" smtClean="0">
                <a:solidFill>
                  <a:srgbClr val="6E1467"/>
                </a:solidFill>
                <a:latin typeface="Microsoft Sans Serif" pitchFamily="34" charset="0"/>
                <a:ea typeface="+mn-ea"/>
                <a:cs typeface="Microsoft Sans Serif" pitchFamily="34" charset="0"/>
              </a:defRPr>
            </a:lvl1pPr>
            <a:lvl2pPr marL="0" indent="0" algn="l" defTabSz="914400" rtl="0" eaLnBrk="1" latinLnBrk="0" hangingPunct="1">
              <a:spcBef>
                <a:spcPct val="20000"/>
              </a:spcBef>
              <a:buFont typeface="Arial" pitchFamily="34" charset="0"/>
              <a:buNone/>
              <a:defRPr lang="fr-FR" sz="2400" b="1" kern="1200" dirty="0" smtClean="0">
                <a:solidFill>
                  <a:srgbClr val="000000"/>
                </a:solidFill>
                <a:latin typeface="Microsoft Sans Serif" pitchFamily="34" charset="0"/>
                <a:ea typeface="+mn-ea"/>
                <a:cs typeface="Microsoft Sans Serif" pitchFamily="34" charset="0"/>
              </a:defRPr>
            </a:lvl2pPr>
            <a:lvl3pPr marL="0" indent="0" algn="l" defTabSz="914400" rtl="0" eaLnBrk="1" latinLnBrk="0" hangingPunct="1">
              <a:spcBef>
                <a:spcPct val="20000"/>
              </a:spcBef>
              <a:buFont typeface="Arial" pitchFamily="34" charset="0"/>
              <a:buNone/>
              <a:defRPr lang="fr-FR" sz="2400" b="1" kern="1200" dirty="0" smtClean="0">
                <a:solidFill>
                  <a:srgbClr val="000000"/>
                </a:solidFill>
                <a:latin typeface="Microsoft Sans Serif" pitchFamily="34" charset="0"/>
                <a:ea typeface="+mn-ea"/>
                <a:cs typeface="Microsoft Sans Serif" pitchFamily="34" charset="0"/>
              </a:defRPr>
            </a:lvl3pPr>
            <a:lvl4pPr marL="0" indent="0" algn="l" defTabSz="914400" rtl="0" eaLnBrk="1" latinLnBrk="0" hangingPunct="1">
              <a:spcBef>
                <a:spcPct val="20000"/>
              </a:spcBef>
              <a:buFont typeface="Arial" pitchFamily="34" charset="0"/>
              <a:buNone/>
              <a:defRPr lang="fr-FR" sz="2400" b="1" kern="1200" dirty="0" smtClean="0">
                <a:solidFill>
                  <a:srgbClr val="000000"/>
                </a:solidFill>
                <a:latin typeface="Microsoft Sans Serif" pitchFamily="34" charset="0"/>
                <a:ea typeface="+mn-ea"/>
                <a:cs typeface="Microsoft Sans Serif" pitchFamily="34" charset="0"/>
              </a:defRPr>
            </a:lvl4pPr>
            <a:lvl5pPr marL="0" indent="0" algn="l" defTabSz="914400" rtl="0" eaLnBrk="1" latinLnBrk="0" hangingPunct="1">
              <a:spcBef>
                <a:spcPct val="20000"/>
              </a:spcBef>
              <a:buFont typeface="Arial" pitchFamily="34" charset="0"/>
              <a:buNone/>
              <a:defRPr lang="fr-FR" sz="2400" b="1" kern="1200" dirty="0" smtClean="0">
                <a:solidFill>
                  <a:srgbClr val="000000"/>
                </a:solidFill>
                <a:latin typeface="Microsoft Sans Serif" pitchFamily="34" charset="0"/>
                <a:ea typeface="+mn-ea"/>
                <a:cs typeface="Microsoft Sans Serif" pitchFamily="34" charset="0"/>
              </a:defRPr>
            </a:lvl5pPr>
          </a:lstStyle>
          <a:p>
            <a:pPr lvl="0"/>
            <a:r>
              <a:rPr lang="fr-FR" dirty="0" smtClean="0"/>
              <a:t> Jour/Heure/Salle</a:t>
            </a:r>
          </a:p>
        </p:txBody>
      </p:sp>
      <p:sp>
        <p:nvSpPr>
          <p:cNvPr id="19" name="Espace réservé du contenu 2"/>
          <p:cNvSpPr>
            <a:spLocks noGrp="1"/>
          </p:cNvSpPr>
          <p:nvPr>
            <p:ph idx="13" hasCustomPrompt="1"/>
          </p:nvPr>
        </p:nvSpPr>
        <p:spPr>
          <a:xfrm>
            <a:off x="2542704" y="4005064"/>
            <a:ext cx="6264696" cy="1224136"/>
          </a:xfrm>
        </p:spPr>
        <p:txBody>
          <a:bodyPr/>
          <a:lstStyle>
            <a:lvl1pPr>
              <a:defRPr/>
            </a:lvl1pPr>
          </a:lstStyle>
          <a:p>
            <a:pPr lvl="0"/>
            <a:r>
              <a:rPr lang="fr-FR" dirty="0" smtClean="0"/>
              <a:t>Participants</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Espace réservé du contenu 2"/>
          <p:cNvSpPr>
            <a:spLocks noGrp="1"/>
          </p:cNvSpPr>
          <p:nvPr>
            <p:ph idx="14" hasCustomPrompt="1"/>
          </p:nvPr>
        </p:nvSpPr>
        <p:spPr>
          <a:xfrm>
            <a:off x="2542704" y="5445224"/>
            <a:ext cx="6264696" cy="1224136"/>
          </a:xfrm>
        </p:spPr>
        <p:txBody>
          <a:bodyPr/>
          <a:lstStyle>
            <a:lvl1pPr>
              <a:defRPr/>
            </a:lvl1pPr>
          </a:lstStyle>
          <a:p>
            <a:pPr lvl="0"/>
            <a:r>
              <a:rPr lang="fr-FR" dirty="0" smtClean="0"/>
              <a:t>Excusé(s)</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5" name="Rectangle 3"/>
          <p:cNvSpPr>
            <a:spLocks noChangeArrowheads="1"/>
          </p:cNvSpPr>
          <p:nvPr userDrawn="1"/>
        </p:nvSpPr>
        <p:spPr bwMode="auto">
          <a:xfrm>
            <a:off x="0" y="634752"/>
            <a:ext cx="9144000" cy="2362200"/>
          </a:xfrm>
          <a:prstGeom prst="rect">
            <a:avLst/>
          </a:prstGeom>
          <a:gradFill rotWithShape="0">
            <a:gsLst>
              <a:gs pos="0">
                <a:schemeClr val="accent4"/>
              </a:gs>
              <a:gs pos="100000">
                <a:schemeClr val="bg1"/>
              </a:gs>
            </a:gsLst>
            <a:lin ang="16200000" scaled="0"/>
          </a:gradFill>
          <a:ln w="9525">
            <a:noFill/>
            <a:miter lim="800000"/>
            <a:headEnd/>
            <a:tailEnd/>
          </a:ln>
        </p:spPr>
        <p:txBody>
          <a:bodyPr wrap="none" lIns="90000" tIns="46800" rIns="90000" bIns="46800" anchor="ctr"/>
          <a:lstStyle/>
          <a:p>
            <a:pPr eaLnBrk="0" hangingPunct="0"/>
            <a:endParaRPr lang="fr-FR" dirty="0"/>
          </a:p>
        </p:txBody>
      </p:sp>
      <p:pic>
        <p:nvPicPr>
          <p:cNvPr id="18" name="Picture 2"/>
          <p:cNvPicPr>
            <a:picLocks noChangeAspect="1" noChangeArrowheads="1"/>
          </p:cNvPicPr>
          <p:nvPr userDrawn="1"/>
        </p:nvPicPr>
        <p:blipFill>
          <a:blip r:embed="rId2" cstate="print"/>
          <a:srcRect/>
          <a:stretch>
            <a:fillRect/>
          </a:stretch>
        </p:blipFill>
        <p:spPr bwMode="auto">
          <a:xfrm>
            <a:off x="7458397" y="217587"/>
            <a:ext cx="1362075" cy="619125"/>
          </a:xfrm>
          <a:prstGeom prst="rect">
            <a:avLst/>
          </a:prstGeom>
          <a:noFill/>
          <a:ln w="9525">
            <a:noFill/>
            <a:miter lim="800000"/>
            <a:headEnd/>
            <a:tailEnd/>
          </a:ln>
        </p:spPr>
      </p:pic>
      <p:sp>
        <p:nvSpPr>
          <p:cNvPr id="22" name="Rectangle 3"/>
          <p:cNvSpPr>
            <a:spLocks noChangeArrowheads="1"/>
          </p:cNvSpPr>
          <p:nvPr userDrawn="1"/>
        </p:nvSpPr>
        <p:spPr bwMode="auto">
          <a:xfrm>
            <a:off x="0" y="5273824"/>
            <a:ext cx="9144000" cy="1584176"/>
          </a:xfrm>
          <a:prstGeom prst="rect">
            <a:avLst/>
          </a:prstGeom>
          <a:solidFill>
            <a:schemeClr val="bg1"/>
          </a:solidFill>
          <a:ln w="9525">
            <a:noFill/>
            <a:miter lim="800000"/>
            <a:headEnd/>
            <a:tailEnd/>
          </a:ln>
        </p:spPr>
        <p:txBody>
          <a:bodyPr wrap="none" lIns="90000" tIns="46800" rIns="90000" bIns="46800" anchor="ctr"/>
          <a:lstStyle/>
          <a:p>
            <a:pPr eaLnBrk="0" hangingPunct="0"/>
            <a:endParaRPr lang="fr-FR"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7" name="Titre 6"/>
          <p:cNvSpPr>
            <a:spLocks noGrp="1"/>
          </p:cNvSpPr>
          <p:nvPr>
            <p:ph type="title"/>
          </p:nvPr>
        </p:nvSpPr>
        <p:spPr/>
        <p:txBody>
          <a:bodyPr/>
          <a:lstStyle/>
          <a:p>
            <a:r>
              <a:rPr lang="fr-FR" dirty="0" smtClean="0"/>
              <a:t>Cliquez pour modifier le style du titre</a:t>
            </a:r>
            <a:endParaRPr lang="fr-FR" dirty="0"/>
          </a:p>
        </p:txBody>
      </p:sp>
      <p:sp>
        <p:nvSpPr>
          <p:cNvPr id="8" name="Espace réservé de la date 7"/>
          <p:cNvSpPr>
            <a:spLocks noGrp="1"/>
          </p:cNvSpPr>
          <p:nvPr>
            <p:ph type="dt" sz="half" idx="10"/>
          </p:nvPr>
        </p:nvSpPr>
        <p:spPr/>
        <p:txBody>
          <a:bodyPr/>
          <a:lstStyle/>
          <a:p>
            <a:r>
              <a:rPr lang="fr-FR" smtClean="0"/>
              <a:t>02 Juillet 2014</a:t>
            </a:r>
            <a:endParaRPr lang="fr-FR" dirty="0"/>
          </a:p>
        </p:txBody>
      </p:sp>
      <p:sp>
        <p:nvSpPr>
          <p:cNvPr id="9" name="Espace réservé du numéro de diapositive 8"/>
          <p:cNvSpPr>
            <a:spLocks noGrp="1"/>
          </p:cNvSpPr>
          <p:nvPr>
            <p:ph type="sldNum" sz="quarter" idx="11"/>
          </p:nvPr>
        </p:nvSpPr>
        <p:spPr/>
        <p:txBody>
          <a:bodyPr/>
          <a:lstStyle/>
          <a:p>
            <a:fld id="{BE86CC1D-CF5B-4CF4-8187-47EFC36A8EF3}" type="slidenum">
              <a:rPr lang="fr-FR" smtClean="0"/>
              <a:pPr/>
              <a:t>‹N°›</a:t>
            </a:fld>
            <a:endParaRPr lang="fr-FR" dirty="0"/>
          </a:p>
        </p:txBody>
      </p:sp>
      <p:sp>
        <p:nvSpPr>
          <p:cNvPr id="10" name="Espace réservé du pied de page 9"/>
          <p:cNvSpPr>
            <a:spLocks noGrp="1"/>
          </p:cNvSpPr>
          <p:nvPr>
            <p:ph type="ftr" sz="quarter" idx="12"/>
          </p:nvPr>
        </p:nvSpPr>
        <p:spPr/>
        <p:txBody>
          <a:bodyPr/>
          <a:lstStyle/>
          <a:p>
            <a:r>
              <a:rPr lang="fr-FR" smtClean="0"/>
              <a:t>TMA PERICLES - Réunion de lancement</a:t>
            </a:r>
            <a:endParaRPr lang="fr-FR" dirty="0"/>
          </a:p>
        </p:txBody>
      </p:sp>
      <p:sp>
        <p:nvSpPr>
          <p:cNvPr id="11" name="Line 16"/>
          <p:cNvSpPr>
            <a:spLocks noChangeShapeType="1"/>
          </p:cNvSpPr>
          <p:nvPr userDrawn="1"/>
        </p:nvSpPr>
        <p:spPr bwMode="auto">
          <a:xfrm>
            <a:off x="1143000" y="1143000"/>
            <a:ext cx="7727950" cy="0"/>
          </a:xfrm>
          <a:prstGeom prst="line">
            <a:avLst/>
          </a:prstGeom>
          <a:noFill/>
          <a:ln w="12700">
            <a:solidFill>
              <a:srgbClr val="808080"/>
            </a:solidFill>
            <a:round/>
            <a:headEnd/>
            <a:tailEnd/>
          </a:ln>
        </p:spPr>
        <p:txBody>
          <a:bodyPr/>
          <a:lstStyle/>
          <a:p>
            <a:pPr eaLnBrk="0" hangingPunct="0">
              <a:defRPr/>
            </a:pPr>
            <a:endParaRPr lang="fr-F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haut">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44800" y="1213200"/>
            <a:ext cx="7772400" cy="1942096"/>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7" name="Titre 6"/>
          <p:cNvSpPr>
            <a:spLocks noGrp="1"/>
          </p:cNvSpPr>
          <p:nvPr>
            <p:ph type="title"/>
          </p:nvPr>
        </p:nvSpPr>
        <p:spPr/>
        <p:txBody>
          <a:bodyPr/>
          <a:lstStyle/>
          <a:p>
            <a:r>
              <a:rPr lang="fr-FR" smtClean="0"/>
              <a:t>Cliquez pour modifier le style du titre</a:t>
            </a:r>
            <a:endParaRPr lang="fr-FR"/>
          </a:p>
        </p:txBody>
      </p:sp>
      <p:sp>
        <p:nvSpPr>
          <p:cNvPr id="8" name="Espace réservé de la date 7"/>
          <p:cNvSpPr>
            <a:spLocks noGrp="1"/>
          </p:cNvSpPr>
          <p:nvPr>
            <p:ph type="dt" sz="half" idx="10"/>
          </p:nvPr>
        </p:nvSpPr>
        <p:spPr/>
        <p:txBody>
          <a:bodyPr/>
          <a:lstStyle/>
          <a:p>
            <a:r>
              <a:rPr lang="fr-FR" smtClean="0"/>
              <a:t>02 Juillet 2014</a:t>
            </a:r>
            <a:endParaRPr lang="fr-FR" dirty="0"/>
          </a:p>
        </p:txBody>
      </p:sp>
      <p:sp>
        <p:nvSpPr>
          <p:cNvPr id="9" name="Espace réservé du numéro de diapositive 8"/>
          <p:cNvSpPr>
            <a:spLocks noGrp="1"/>
          </p:cNvSpPr>
          <p:nvPr>
            <p:ph type="sldNum" sz="quarter" idx="11"/>
          </p:nvPr>
        </p:nvSpPr>
        <p:spPr/>
        <p:txBody>
          <a:bodyPr/>
          <a:lstStyle/>
          <a:p>
            <a:fld id="{BE86CC1D-CF5B-4CF4-8187-47EFC36A8EF3}" type="slidenum">
              <a:rPr lang="fr-FR" smtClean="0"/>
              <a:pPr/>
              <a:t>‹N°›</a:t>
            </a:fld>
            <a:endParaRPr lang="fr-FR" dirty="0"/>
          </a:p>
        </p:txBody>
      </p:sp>
      <p:sp>
        <p:nvSpPr>
          <p:cNvPr id="10" name="Espace réservé du pied de page 9"/>
          <p:cNvSpPr>
            <a:spLocks noGrp="1"/>
          </p:cNvSpPr>
          <p:nvPr>
            <p:ph type="ftr" sz="quarter" idx="12"/>
          </p:nvPr>
        </p:nvSpPr>
        <p:spPr/>
        <p:txBody>
          <a:bodyPr/>
          <a:lstStyle/>
          <a:p>
            <a:r>
              <a:rPr lang="fr-FR" smtClean="0"/>
              <a:t>TMA PERICLES - Réunion de lancement</a:t>
            </a:r>
            <a:endParaRPr lang="fr-FR" dirty="0"/>
          </a:p>
        </p:txBody>
      </p:sp>
      <p:sp>
        <p:nvSpPr>
          <p:cNvPr id="11" name="Line 16"/>
          <p:cNvSpPr>
            <a:spLocks noChangeShapeType="1"/>
          </p:cNvSpPr>
          <p:nvPr userDrawn="1"/>
        </p:nvSpPr>
        <p:spPr bwMode="auto">
          <a:xfrm>
            <a:off x="1143000" y="1143000"/>
            <a:ext cx="7727950" cy="0"/>
          </a:xfrm>
          <a:prstGeom prst="line">
            <a:avLst/>
          </a:prstGeom>
          <a:noFill/>
          <a:ln w="12700">
            <a:solidFill>
              <a:srgbClr val="808080"/>
            </a:solidFill>
            <a:round/>
            <a:headEnd/>
            <a:tailEnd/>
          </a:ln>
        </p:spPr>
        <p:txBody>
          <a:bodyPr/>
          <a:lstStyle/>
          <a:p>
            <a:pPr eaLnBrk="0" hangingPunct="0">
              <a:defRPr/>
            </a:pPr>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contenu bas">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44800" y="4365104"/>
            <a:ext cx="7772400" cy="1942096"/>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7" name="Titre 6"/>
          <p:cNvSpPr>
            <a:spLocks noGrp="1"/>
          </p:cNvSpPr>
          <p:nvPr>
            <p:ph type="title"/>
          </p:nvPr>
        </p:nvSpPr>
        <p:spPr/>
        <p:txBody>
          <a:bodyPr/>
          <a:lstStyle/>
          <a:p>
            <a:r>
              <a:rPr lang="fr-FR" smtClean="0"/>
              <a:t>Cliquez pour modifier le style du titre</a:t>
            </a:r>
            <a:endParaRPr lang="fr-FR"/>
          </a:p>
        </p:txBody>
      </p:sp>
      <p:sp>
        <p:nvSpPr>
          <p:cNvPr id="8" name="Espace réservé de la date 7"/>
          <p:cNvSpPr>
            <a:spLocks noGrp="1"/>
          </p:cNvSpPr>
          <p:nvPr>
            <p:ph type="dt" sz="half" idx="10"/>
          </p:nvPr>
        </p:nvSpPr>
        <p:spPr/>
        <p:txBody>
          <a:bodyPr/>
          <a:lstStyle/>
          <a:p>
            <a:r>
              <a:rPr lang="fr-FR" smtClean="0"/>
              <a:t>02 Juillet 2014</a:t>
            </a:r>
            <a:endParaRPr lang="fr-FR" dirty="0"/>
          </a:p>
        </p:txBody>
      </p:sp>
      <p:sp>
        <p:nvSpPr>
          <p:cNvPr id="9" name="Espace réservé du numéro de diapositive 8"/>
          <p:cNvSpPr>
            <a:spLocks noGrp="1"/>
          </p:cNvSpPr>
          <p:nvPr>
            <p:ph type="sldNum" sz="quarter" idx="11"/>
          </p:nvPr>
        </p:nvSpPr>
        <p:spPr/>
        <p:txBody>
          <a:bodyPr/>
          <a:lstStyle/>
          <a:p>
            <a:fld id="{BE86CC1D-CF5B-4CF4-8187-47EFC36A8EF3}" type="slidenum">
              <a:rPr lang="fr-FR" smtClean="0"/>
              <a:pPr/>
              <a:t>‹N°›</a:t>
            </a:fld>
            <a:endParaRPr lang="fr-FR" dirty="0"/>
          </a:p>
        </p:txBody>
      </p:sp>
      <p:sp>
        <p:nvSpPr>
          <p:cNvPr id="10" name="Espace réservé du pied de page 9"/>
          <p:cNvSpPr>
            <a:spLocks noGrp="1"/>
          </p:cNvSpPr>
          <p:nvPr>
            <p:ph type="ftr" sz="quarter" idx="12"/>
          </p:nvPr>
        </p:nvSpPr>
        <p:spPr/>
        <p:txBody>
          <a:bodyPr/>
          <a:lstStyle/>
          <a:p>
            <a:r>
              <a:rPr lang="fr-FR" smtClean="0"/>
              <a:t>TMA PERICLES - Réunion de lancement</a:t>
            </a:r>
            <a:endParaRPr lang="fr-FR" dirty="0"/>
          </a:p>
        </p:txBody>
      </p:sp>
      <p:sp>
        <p:nvSpPr>
          <p:cNvPr id="11" name="Line 16"/>
          <p:cNvSpPr>
            <a:spLocks noChangeShapeType="1"/>
          </p:cNvSpPr>
          <p:nvPr userDrawn="1"/>
        </p:nvSpPr>
        <p:spPr bwMode="auto">
          <a:xfrm>
            <a:off x="1143000" y="1143000"/>
            <a:ext cx="7727950" cy="0"/>
          </a:xfrm>
          <a:prstGeom prst="line">
            <a:avLst/>
          </a:prstGeom>
          <a:noFill/>
          <a:ln w="12700">
            <a:solidFill>
              <a:srgbClr val="808080"/>
            </a:solidFill>
            <a:round/>
            <a:headEnd/>
            <a:tailEnd/>
          </a:ln>
        </p:spPr>
        <p:txBody>
          <a:bodyPr/>
          <a:lstStyle/>
          <a:p>
            <a:pPr eaLnBrk="0" hangingPunct="0">
              <a:defRPr/>
            </a:pPr>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144800" y="3435077"/>
            <a:ext cx="7772400" cy="1362075"/>
          </a:xfrm>
        </p:spPr>
        <p:txBody>
          <a:bodyPr anchor="t">
            <a:normAutofit/>
          </a:bodyPr>
          <a:lstStyle>
            <a:lvl1pPr algn="ctr">
              <a:defRPr sz="2400" b="1" cap="all"/>
            </a:lvl1pPr>
          </a:lstStyle>
          <a:p>
            <a:r>
              <a:rPr lang="fr-FR" dirty="0" smtClean="0"/>
              <a:t>Cliquez pour modifier le style du titre</a:t>
            </a:r>
            <a:endParaRPr lang="fr-FR" dirty="0"/>
          </a:p>
        </p:txBody>
      </p:sp>
      <p:sp>
        <p:nvSpPr>
          <p:cNvPr id="3" name="Espace réservé du texte 2"/>
          <p:cNvSpPr>
            <a:spLocks noGrp="1"/>
          </p:cNvSpPr>
          <p:nvPr>
            <p:ph type="body" idx="1"/>
          </p:nvPr>
        </p:nvSpPr>
        <p:spPr>
          <a:xfrm>
            <a:off x="1144800" y="1934891"/>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r>
              <a:rPr lang="fr-FR" smtClean="0"/>
              <a:t>02 Juillet 2014</a:t>
            </a:r>
            <a:endParaRPr lang="fr-FR" dirty="0"/>
          </a:p>
        </p:txBody>
      </p:sp>
      <p:sp>
        <p:nvSpPr>
          <p:cNvPr id="5" name="Espace réservé du pied de page 4"/>
          <p:cNvSpPr>
            <a:spLocks noGrp="1"/>
          </p:cNvSpPr>
          <p:nvPr>
            <p:ph type="ftr" sz="quarter" idx="11"/>
          </p:nvPr>
        </p:nvSpPr>
        <p:spPr/>
        <p:txBody>
          <a:bodyPr/>
          <a:lstStyle/>
          <a:p>
            <a:r>
              <a:rPr lang="fr-FR" smtClean="0"/>
              <a:t>TMA PERICLES - Réunion de lancement</a:t>
            </a:r>
            <a:endParaRPr lang="fr-FR" dirty="0"/>
          </a:p>
        </p:txBody>
      </p:sp>
      <p:sp>
        <p:nvSpPr>
          <p:cNvPr id="6" name="Espace réservé du numéro de diapositive 5"/>
          <p:cNvSpPr>
            <a:spLocks noGrp="1"/>
          </p:cNvSpPr>
          <p:nvPr>
            <p:ph type="sldNum" sz="quarter" idx="12"/>
          </p:nvPr>
        </p:nvSpPr>
        <p:spPr/>
        <p:txBody>
          <a:bodyPr/>
          <a:lstStyle/>
          <a:p>
            <a:fld id="{BE86CC1D-CF5B-4CF4-8187-47EFC36A8EF3}" type="slidenum">
              <a:rPr lang="fr-FR" smtClean="0"/>
              <a:pPr/>
              <a:t>‹N°›</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44800" y="404664"/>
            <a:ext cx="7772400" cy="740136"/>
          </a:xfrm>
        </p:spPr>
        <p:txBody>
          <a:bodyPr/>
          <a:lstStyle/>
          <a:p>
            <a:r>
              <a:rPr lang="fr-FR" smtClean="0"/>
              <a:t>Cliquez pour modifier le style du titre</a:t>
            </a:r>
            <a:endParaRPr lang="fr-FR"/>
          </a:p>
        </p:txBody>
      </p:sp>
      <p:sp>
        <p:nvSpPr>
          <p:cNvPr id="5" name="Espace réservé de la date 4"/>
          <p:cNvSpPr>
            <a:spLocks noGrp="1"/>
          </p:cNvSpPr>
          <p:nvPr>
            <p:ph type="dt" sz="half" idx="10"/>
          </p:nvPr>
        </p:nvSpPr>
        <p:spPr/>
        <p:txBody>
          <a:bodyPr/>
          <a:lstStyle/>
          <a:p>
            <a:r>
              <a:rPr lang="fr-FR" smtClean="0"/>
              <a:t>02 Juillet 2014</a:t>
            </a:r>
            <a:endParaRPr lang="fr-FR" dirty="0"/>
          </a:p>
        </p:txBody>
      </p:sp>
      <p:sp>
        <p:nvSpPr>
          <p:cNvPr id="6" name="Espace réservé du pied de page 5"/>
          <p:cNvSpPr>
            <a:spLocks noGrp="1"/>
          </p:cNvSpPr>
          <p:nvPr>
            <p:ph type="ftr" sz="quarter" idx="11"/>
          </p:nvPr>
        </p:nvSpPr>
        <p:spPr/>
        <p:txBody>
          <a:bodyPr/>
          <a:lstStyle/>
          <a:p>
            <a:r>
              <a:rPr lang="fr-FR" smtClean="0"/>
              <a:t>TMA PERICLES - Réunion de lancement</a:t>
            </a:r>
            <a:endParaRPr lang="fr-FR" dirty="0"/>
          </a:p>
        </p:txBody>
      </p:sp>
      <p:sp>
        <p:nvSpPr>
          <p:cNvPr id="7" name="Espace réservé du numéro de diapositive 6"/>
          <p:cNvSpPr>
            <a:spLocks noGrp="1"/>
          </p:cNvSpPr>
          <p:nvPr>
            <p:ph type="sldNum" sz="quarter" idx="12"/>
          </p:nvPr>
        </p:nvSpPr>
        <p:spPr/>
        <p:txBody>
          <a:bodyPr/>
          <a:lstStyle/>
          <a:p>
            <a:fld id="{BE86CC1D-CF5B-4CF4-8187-47EFC36A8EF3}" type="slidenum">
              <a:rPr lang="fr-FR" smtClean="0"/>
              <a:pPr/>
              <a:t>‹N°›</a:t>
            </a:fld>
            <a:endParaRPr lang="fr-FR" dirty="0"/>
          </a:p>
        </p:txBody>
      </p:sp>
      <p:sp>
        <p:nvSpPr>
          <p:cNvPr id="8" name="Line 16"/>
          <p:cNvSpPr>
            <a:spLocks noChangeShapeType="1"/>
          </p:cNvSpPr>
          <p:nvPr userDrawn="1"/>
        </p:nvSpPr>
        <p:spPr bwMode="auto">
          <a:xfrm>
            <a:off x="1143000" y="1143000"/>
            <a:ext cx="7727950" cy="0"/>
          </a:xfrm>
          <a:prstGeom prst="line">
            <a:avLst/>
          </a:prstGeom>
          <a:noFill/>
          <a:ln w="12700">
            <a:solidFill>
              <a:srgbClr val="808080"/>
            </a:solidFill>
            <a:round/>
            <a:headEnd/>
            <a:tailEnd/>
          </a:ln>
        </p:spPr>
        <p:txBody>
          <a:bodyPr/>
          <a:lstStyle/>
          <a:p>
            <a:pPr eaLnBrk="0" hangingPunct="0">
              <a:defRPr/>
            </a:pPr>
            <a:endParaRPr lang="fr-FR" dirty="0"/>
          </a:p>
        </p:txBody>
      </p:sp>
      <p:sp>
        <p:nvSpPr>
          <p:cNvPr id="9" name="Espace réservé du contenu 2"/>
          <p:cNvSpPr>
            <a:spLocks noGrp="1"/>
          </p:cNvSpPr>
          <p:nvPr>
            <p:ph idx="13"/>
          </p:nvPr>
        </p:nvSpPr>
        <p:spPr>
          <a:xfrm>
            <a:off x="1144800" y="1213200"/>
            <a:ext cx="3859200" cy="509400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Espace réservé du contenu 2"/>
          <p:cNvSpPr>
            <a:spLocks noGrp="1"/>
          </p:cNvSpPr>
          <p:nvPr>
            <p:ph idx="14"/>
          </p:nvPr>
        </p:nvSpPr>
        <p:spPr>
          <a:xfrm>
            <a:off x="5058000" y="1213200"/>
            <a:ext cx="3859200" cy="509400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dirty="0" smtClean="0"/>
              <a:t>Cliquez pour modifier le style du titre</a:t>
            </a:r>
            <a:endParaRPr lang="fr-FR" dirty="0"/>
          </a:p>
        </p:txBody>
      </p:sp>
      <p:sp>
        <p:nvSpPr>
          <p:cNvPr id="3" name="Espace réservé du texte 2"/>
          <p:cNvSpPr>
            <a:spLocks noGrp="1"/>
          </p:cNvSpPr>
          <p:nvPr>
            <p:ph type="body" idx="1"/>
          </p:nvPr>
        </p:nvSpPr>
        <p:spPr>
          <a:xfrm>
            <a:off x="1144800" y="1213199"/>
            <a:ext cx="3859200" cy="639763"/>
          </a:xfrm>
        </p:spPr>
        <p:txBody>
          <a:bodyPr anchor="ctr" anchorCtr="0"/>
          <a:lstStyle>
            <a:lvl1pPr marL="0" indent="0" algn="ctr" defTabSz="914400" rtl="0" eaLnBrk="1" latinLnBrk="0" hangingPunct="1">
              <a:spcBef>
                <a:spcPct val="0"/>
              </a:spcBef>
              <a:buNone/>
              <a:defRPr lang="fr-FR" sz="2000" b="1" kern="1200" dirty="0" smtClean="0">
                <a:solidFill>
                  <a:srgbClr val="6E1467"/>
                </a:solidFill>
                <a:latin typeface="Microsoft Sans Serif" pitchFamily="34" charset="0"/>
                <a:ea typeface="+mj-ea"/>
                <a:cs typeface="Microsoft Sans Serif"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5" name="Espace réservé du texte 4"/>
          <p:cNvSpPr>
            <a:spLocks noGrp="1"/>
          </p:cNvSpPr>
          <p:nvPr>
            <p:ph type="body" sz="quarter" idx="3"/>
          </p:nvPr>
        </p:nvSpPr>
        <p:spPr>
          <a:xfrm>
            <a:off x="5058000" y="1213199"/>
            <a:ext cx="3859200" cy="639763"/>
          </a:xfrm>
        </p:spPr>
        <p:txBody>
          <a:bodyPr anchor="ctr" anchorCtr="0"/>
          <a:lstStyle>
            <a:lvl1pPr marL="0" indent="0">
              <a:buNone/>
              <a:defRPr lang="fr-FR" sz="2000" b="1" kern="1200" dirty="0" smtClean="0">
                <a:solidFill>
                  <a:srgbClr val="6E1467"/>
                </a:solidFill>
                <a:latin typeface="Microsoft Sans Serif" pitchFamily="34" charset="0"/>
                <a:ea typeface="+mj-ea"/>
                <a:cs typeface="Microsoft Sans Serif"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0"/>
              </a:spcBef>
              <a:buFontTx/>
              <a:buNone/>
            </a:pPr>
            <a:r>
              <a:rPr lang="fr-FR" dirty="0" smtClean="0"/>
              <a:t>Cliquez pour modifier les styles du texte du masque</a:t>
            </a:r>
          </a:p>
        </p:txBody>
      </p:sp>
      <p:sp>
        <p:nvSpPr>
          <p:cNvPr id="7" name="Espace réservé de la date 6"/>
          <p:cNvSpPr>
            <a:spLocks noGrp="1"/>
          </p:cNvSpPr>
          <p:nvPr>
            <p:ph type="dt" sz="half" idx="10"/>
          </p:nvPr>
        </p:nvSpPr>
        <p:spPr/>
        <p:txBody>
          <a:bodyPr/>
          <a:lstStyle/>
          <a:p>
            <a:r>
              <a:rPr lang="fr-FR" smtClean="0"/>
              <a:t>02 Juillet 2014</a:t>
            </a:r>
            <a:endParaRPr lang="fr-FR" dirty="0"/>
          </a:p>
        </p:txBody>
      </p:sp>
      <p:sp>
        <p:nvSpPr>
          <p:cNvPr id="8" name="Espace réservé du pied de page 7"/>
          <p:cNvSpPr>
            <a:spLocks noGrp="1"/>
          </p:cNvSpPr>
          <p:nvPr>
            <p:ph type="ftr" sz="quarter" idx="11"/>
          </p:nvPr>
        </p:nvSpPr>
        <p:spPr/>
        <p:txBody>
          <a:bodyPr/>
          <a:lstStyle/>
          <a:p>
            <a:r>
              <a:rPr lang="fr-FR" smtClean="0"/>
              <a:t>TMA PERICLES - Réunion de lancement</a:t>
            </a:r>
            <a:endParaRPr lang="fr-FR" dirty="0"/>
          </a:p>
        </p:txBody>
      </p:sp>
      <p:sp>
        <p:nvSpPr>
          <p:cNvPr id="9" name="Espace réservé du numéro de diapositive 8"/>
          <p:cNvSpPr>
            <a:spLocks noGrp="1"/>
          </p:cNvSpPr>
          <p:nvPr>
            <p:ph type="sldNum" sz="quarter" idx="12"/>
          </p:nvPr>
        </p:nvSpPr>
        <p:spPr/>
        <p:txBody>
          <a:bodyPr/>
          <a:lstStyle/>
          <a:p>
            <a:fld id="{BE86CC1D-CF5B-4CF4-8187-47EFC36A8EF3}" type="slidenum">
              <a:rPr lang="fr-FR" smtClean="0"/>
              <a:pPr/>
              <a:t>‹N°›</a:t>
            </a:fld>
            <a:endParaRPr lang="fr-FR" dirty="0"/>
          </a:p>
        </p:txBody>
      </p:sp>
      <p:sp>
        <p:nvSpPr>
          <p:cNvPr id="12" name="Line 16"/>
          <p:cNvSpPr>
            <a:spLocks noChangeShapeType="1"/>
          </p:cNvSpPr>
          <p:nvPr userDrawn="1"/>
        </p:nvSpPr>
        <p:spPr bwMode="auto">
          <a:xfrm>
            <a:off x="1143000" y="1143000"/>
            <a:ext cx="7727950" cy="0"/>
          </a:xfrm>
          <a:prstGeom prst="line">
            <a:avLst/>
          </a:prstGeom>
          <a:noFill/>
          <a:ln w="12700">
            <a:solidFill>
              <a:srgbClr val="808080"/>
            </a:solidFill>
            <a:round/>
            <a:headEnd/>
            <a:tailEnd/>
          </a:ln>
        </p:spPr>
        <p:txBody>
          <a:bodyPr/>
          <a:lstStyle/>
          <a:p>
            <a:pPr eaLnBrk="0" hangingPunct="0">
              <a:defRPr/>
            </a:pPr>
            <a:endParaRPr lang="fr-FR" dirty="0"/>
          </a:p>
        </p:txBody>
      </p:sp>
      <p:sp>
        <p:nvSpPr>
          <p:cNvPr id="13" name="Espace réservé du contenu 2"/>
          <p:cNvSpPr>
            <a:spLocks noGrp="1"/>
          </p:cNvSpPr>
          <p:nvPr>
            <p:ph idx="13"/>
          </p:nvPr>
        </p:nvSpPr>
        <p:spPr>
          <a:xfrm>
            <a:off x="1144800" y="1990800"/>
            <a:ext cx="3859200" cy="432000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4" name="Espace réservé du contenu 2"/>
          <p:cNvSpPr>
            <a:spLocks noGrp="1"/>
          </p:cNvSpPr>
          <p:nvPr>
            <p:ph idx="14"/>
          </p:nvPr>
        </p:nvSpPr>
        <p:spPr>
          <a:xfrm>
            <a:off x="5058000" y="1990800"/>
            <a:ext cx="3859200" cy="432000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 Sous-Titre seuls">
    <p:spTree>
      <p:nvGrpSpPr>
        <p:cNvPr id="1" name=""/>
        <p:cNvGrpSpPr/>
        <p:nvPr/>
      </p:nvGrpSpPr>
      <p:grpSpPr>
        <a:xfrm>
          <a:off x="0" y="0"/>
          <a:ext cx="0" cy="0"/>
          <a:chOff x="0" y="0"/>
          <a:chExt cx="0" cy="0"/>
        </a:xfrm>
      </p:grpSpPr>
      <p:sp>
        <p:nvSpPr>
          <p:cNvPr id="7" name="Titre 6"/>
          <p:cNvSpPr>
            <a:spLocks noGrp="1"/>
          </p:cNvSpPr>
          <p:nvPr>
            <p:ph type="title"/>
          </p:nvPr>
        </p:nvSpPr>
        <p:spPr>
          <a:xfrm>
            <a:off x="154800" y="404664"/>
            <a:ext cx="8762400" cy="740136"/>
          </a:xfrm>
        </p:spPr>
        <p:txBody>
          <a:bodyPr/>
          <a:lstStyle/>
          <a:p>
            <a:r>
              <a:rPr lang="fr-FR" smtClean="0"/>
              <a:t>Cliquez pour modifier le style du titre</a:t>
            </a:r>
            <a:endParaRPr lang="fr-FR"/>
          </a:p>
        </p:txBody>
      </p:sp>
      <p:sp>
        <p:nvSpPr>
          <p:cNvPr id="8" name="Espace réservé de la date 7"/>
          <p:cNvSpPr>
            <a:spLocks noGrp="1"/>
          </p:cNvSpPr>
          <p:nvPr>
            <p:ph type="dt" sz="half" idx="10"/>
          </p:nvPr>
        </p:nvSpPr>
        <p:spPr/>
        <p:txBody>
          <a:bodyPr/>
          <a:lstStyle/>
          <a:p>
            <a:r>
              <a:rPr lang="fr-FR" smtClean="0"/>
              <a:t>02 Juillet 2014</a:t>
            </a:r>
            <a:endParaRPr lang="fr-FR" dirty="0"/>
          </a:p>
        </p:txBody>
      </p:sp>
      <p:sp>
        <p:nvSpPr>
          <p:cNvPr id="9" name="Espace réservé du numéro de diapositive 8"/>
          <p:cNvSpPr>
            <a:spLocks noGrp="1"/>
          </p:cNvSpPr>
          <p:nvPr>
            <p:ph type="sldNum" sz="quarter" idx="11"/>
          </p:nvPr>
        </p:nvSpPr>
        <p:spPr/>
        <p:txBody>
          <a:bodyPr/>
          <a:lstStyle/>
          <a:p>
            <a:fld id="{BE86CC1D-CF5B-4CF4-8187-47EFC36A8EF3}" type="slidenum">
              <a:rPr lang="fr-FR" smtClean="0"/>
              <a:pPr/>
              <a:t>‹N°›</a:t>
            </a:fld>
            <a:endParaRPr lang="fr-FR" dirty="0"/>
          </a:p>
        </p:txBody>
      </p:sp>
      <p:sp>
        <p:nvSpPr>
          <p:cNvPr id="10" name="Espace réservé du pied de page 9"/>
          <p:cNvSpPr>
            <a:spLocks noGrp="1"/>
          </p:cNvSpPr>
          <p:nvPr>
            <p:ph type="ftr" sz="quarter" idx="12"/>
          </p:nvPr>
        </p:nvSpPr>
        <p:spPr/>
        <p:txBody>
          <a:bodyPr/>
          <a:lstStyle/>
          <a:p>
            <a:r>
              <a:rPr lang="fr-FR" smtClean="0"/>
              <a:t>TMA PERICLES - Réunion de lancement</a:t>
            </a:r>
            <a:endParaRPr lang="fr-FR" dirty="0"/>
          </a:p>
        </p:txBody>
      </p:sp>
      <p:sp>
        <p:nvSpPr>
          <p:cNvPr id="13" name="Line 16"/>
          <p:cNvSpPr>
            <a:spLocks noChangeShapeType="1"/>
          </p:cNvSpPr>
          <p:nvPr userDrawn="1"/>
        </p:nvSpPr>
        <p:spPr bwMode="auto">
          <a:xfrm>
            <a:off x="154800" y="1143000"/>
            <a:ext cx="8719200" cy="0"/>
          </a:xfrm>
          <a:prstGeom prst="line">
            <a:avLst/>
          </a:prstGeom>
          <a:noFill/>
          <a:ln w="12700">
            <a:solidFill>
              <a:srgbClr val="808080"/>
            </a:solidFill>
            <a:round/>
            <a:headEnd/>
            <a:tailEnd/>
          </a:ln>
        </p:spPr>
        <p:txBody>
          <a:bodyPr/>
          <a:lstStyle/>
          <a:p>
            <a:pPr eaLnBrk="0" hangingPunct="0">
              <a:defRPr/>
            </a:pPr>
            <a:endParaRPr lang="fr-FR" dirty="0"/>
          </a:p>
        </p:txBody>
      </p:sp>
      <p:sp>
        <p:nvSpPr>
          <p:cNvPr id="14" name="Espace réservé du contenu 2"/>
          <p:cNvSpPr>
            <a:spLocks noGrp="1"/>
          </p:cNvSpPr>
          <p:nvPr>
            <p:ph idx="1"/>
          </p:nvPr>
        </p:nvSpPr>
        <p:spPr>
          <a:xfrm>
            <a:off x="154800" y="1213200"/>
            <a:ext cx="8762400" cy="1942096"/>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6.png"/><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1" name="Image 20" descr="image_tronquée.png"/>
          <p:cNvPicPr>
            <a:picLocks noChangeAspect="1"/>
          </p:cNvPicPr>
          <p:nvPr userDrawn="1"/>
        </p:nvPicPr>
        <p:blipFill>
          <a:blip r:embed="rId21" cstate="print"/>
          <a:stretch>
            <a:fillRect/>
          </a:stretch>
        </p:blipFill>
        <p:spPr>
          <a:xfrm>
            <a:off x="0" y="0"/>
            <a:ext cx="4000500" cy="6858000"/>
          </a:xfrm>
          <a:prstGeom prst="rect">
            <a:avLst/>
          </a:prstGeom>
        </p:spPr>
      </p:pic>
      <p:sp>
        <p:nvSpPr>
          <p:cNvPr id="2" name="Espace réservé du titre 1"/>
          <p:cNvSpPr>
            <a:spLocks noGrp="1"/>
          </p:cNvSpPr>
          <p:nvPr>
            <p:ph type="title"/>
          </p:nvPr>
        </p:nvSpPr>
        <p:spPr>
          <a:xfrm>
            <a:off x="1144800" y="404664"/>
            <a:ext cx="7772400" cy="740136"/>
          </a:xfrm>
          <a:prstGeom prst="rect">
            <a:avLst/>
          </a:prstGeom>
          <a:solidFill>
            <a:schemeClr val="accent1"/>
          </a:solidFill>
          <a:effectLst>
            <a:innerShdw blurRad="635000" dist="635000" dir="19200000">
              <a:schemeClr val="accent4">
                <a:alpha val="50000"/>
              </a:schemeClr>
            </a:innerShdw>
          </a:effectLst>
        </p:spPr>
        <p:txBody>
          <a:bodyPr vert="horz" lIns="91440" tIns="45720" rIns="91440" bIns="45720" rtlCol="0" anchor="ctr">
            <a:normAutofit/>
          </a:bodyPr>
          <a:lstStyle/>
          <a:p>
            <a:r>
              <a:rPr lang="fr-FR" dirty="0" smtClean="0"/>
              <a:t>Cliquez pour modifier le style du titre</a:t>
            </a:r>
            <a:endParaRPr lang="fr-FR" dirty="0"/>
          </a:p>
        </p:txBody>
      </p:sp>
      <p:sp>
        <p:nvSpPr>
          <p:cNvPr id="3" name="Espace réservé du texte 2"/>
          <p:cNvSpPr>
            <a:spLocks noGrp="1"/>
          </p:cNvSpPr>
          <p:nvPr>
            <p:ph type="body" idx="1"/>
          </p:nvPr>
        </p:nvSpPr>
        <p:spPr>
          <a:xfrm>
            <a:off x="1144800" y="1213200"/>
            <a:ext cx="7772400" cy="5094000"/>
          </a:xfrm>
          <a:prstGeom prst="rect">
            <a:avLst/>
          </a:prstGeom>
        </p:spPr>
        <p:txBody>
          <a:bodyPr vert="horz" lIns="91440" tIns="45720" rIns="91440" bIns="45720" rtlCol="0">
            <a:noAutofit/>
          </a:bodyPr>
          <a:lstStyle/>
          <a:p>
            <a:pPr lvl="0"/>
            <a:r>
              <a:rPr lang="fr-FR" dirty="0" smtClean="0"/>
              <a:t>Niveau 1</a:t>
            </a:r>
            <a:br>
              <a:rPr lang="fr-FR" dirty="0" smtClean="0"/>
            </a:br>
            <a:r>
              <a:rPr lang="fr-FR" dirty="0" smtClean="0"/>
              <a:t>suite niveau 1</a:t>
            </a:r>
          </a:p>
          <a:p>
            <a:pPr lvl="1"/>
            <a:r>
              <a:rPr lang="fr-FR" dirty="0" smtClean="0"/>
              <a:t>Niveau 2</a:t>
            </a:r>
            <a:br>
              <a:rPr lang="fr-FR" dirty="0" smtClean="0"/>
            </a:br>
            <a:r>
              <a:rPr lang="fr-FR" dirty="0" smtClean="0"/>
              <a:t>suite niveau 2</a:t>
            </a:r>
          </a:p>
          <a:p>
            <a:pPr lvl="2"/>
            <a:r>
              <a:rPr lang="fr-FR" dirty="0" smtClean="0"/>
              <a:t>Niveau 3</a:t>
            </a:r>
            <a:br>
              <a:rPr lang="fr-FR" dirty="0" smtClean="0"/>
            </a:br>
            <a:r>
              <a:rPr lang="fr-FR" dirty="0" smtClean="0"/>
              <a:t>suite niveau 3</a:t>
            </a:r>
          </a:p>
          <a:p>
            <a:pPr lvl="3"/>
            <a:r>
              <a:rPr lang="fr-FR" dirty="0" smtClean="0"/>
              <a:t>Niveau 4</a:t>
            </a:r>
            <a:br>
              <a:rPr lang="fr-FR" dirty="0" smtClean="0"/>
            </a:br>
            <a:r>
              <a:rPr lang="fr-FR" dirty="0" smtClean="0"/>
              <a:t>suite niveau 4</a:t>
            </a:r>
          </a:p>
          <a:p>
            <a:pPr lvl="4"/>
            <a:r>
              <a:rPr lang="fr-FR" dirty="0" smtClean="0"/>
              <a:t>Niveau 5</a:t>
            </a:r>
            <a:br>
              <a:rPr lang="fr-FR" dirty="0" smtClean="0"/>
            </a:br>
            <a:r>
              <a:rPr lang="fr-FR" dirty="0" smtClean="0"/>
              <a:t>suite niveau 5</a:t>
            </a:r>
            <a:endParaRPr lang="fr-FR" dirty="0"/>
          </a:p>
        </p:txBody>
      </p:sp>
      <p:sp>
        <p:nvSpPr>
          <p:cNvPr id="4" name="Espace réservé de la date 3"/>
          <p:cNvSpPr>
            <a:spLocks noGrp="1"/>
          </p:cNvSpPr>
          <p:nvPr>
            <p:ph type="dt" sz="half" idx="2"/>
          </p:nvPr>
        </p:nvSpPr>
        <p:spPr>
          <a:xfrm>
            <a:off x="1143000" y="6567156"/>
            <a:ext cx="1124744" cy="246221"/>
          </a:xfrm>
          <a:prstGeom prst="rect">
            <a:avLst/>
          </a:prstGeom>
        </p:spPr>
        <p:txBody>
          <a:bodyPr vert="horz" wrap="none" lIns="91440" tIns="45720" rIns="91440" bIns="45720" rtlCol="0" anchor="ctr">
            <a:noAutofit/>
          </a:bodyPr>
          <a:lstStyle>
            <a:lvl1pPr algn="l">
              <a:defRPr sz="1000">
                <a:solidFill>
                  <a:srgbClr val="2D2835"/>
                </a:solidFill>
                <a:latin typeface="Microsoft Sans Serif" pitchFamily="34" charset="0"/>
                <a:cs typeface="Microsoft Sans Serif" pitchFamily="34" charset="0"/>
              </a:defRPr>
            </a:lvl1pPr>
          </a:lstStyle>
          <a:p>
            <a:r>
              <a:rPr lang="fr-FR" smtClean="0"/>
              <a:t>02 Juillet 2014</a:t>
            </a:r>
            <a:endParaRPr lang="fr-FR" dirty="0"/>
          </a:p>
        </p:txBody>
      </p:sp>
      <p:sp>
        <p:nvSpPr>
          <p:cNvPr id="5" name="Espace réservé du pied de page 4"/>
          <p:cNvSpPr>
            <a:spLocks noGrp="1"/>
          </p:cNvSpPr>
          <p:nvPr>
            <p:ph type="ftr" sz="quarter" idx="3"/>
          </p:nvPr>
        </p:nvSpPr>
        <p:spPr>
          <a:xfrm>
            <a:off x="2339752" y="6567155"/>
            <a:ext cx="6048672" cy="244800"/>
          </a:xfrm>
          <a:prstGeom prst="rect">
            <a:avLst/>
          </a:prstGeom>
        </p:spPr>
        <p:txBody>
          <a:bodyPr vert="horz" wrap="none" lIns="91440" tIns="45720" rIns="91440" bIns="45720" rtlCol="0" anchor="ctr">
            <a:noAutofit/>
          </a:bodyPr>
          <a:lstStyle>
            <a:lvl1pPr algn="ctr">
              <a:defRPr sz="1000">
                <a:solidFill>
                  <a:srgbClr val="2D2835"/>
                </a:solidFill>
                <a:latin typeface="Microsoft Sans Serif" pitchFamily="34" charset="0"/>
                <a:cs typeface="Microsoft Sans Serif" pitchFamily="34" charset="0"/>
              </a:defRPr>
            </a:lvl1pPr>
          </a:lstStyle>
          <a:p>
            <a:r>
              <a:rPr lang="fr-FR" smtClean="0"/>
              <a:t>TMA PERICLES - Réunion de lancement</a:t>
            </a:r>
            <a:endParaRPr lang="fr-FR" dirty="0"/>
          </a:p>
        </p:txBody>
      </p:sp>
      <p:sp>
        <p:nvSpPr>
          <p:cNvPr id="6" name="Espace réservé du numéro de diapositive 5"/>
          <p:cNvSpPr>
            <a:spLocks noGrp="1"/>
          </p:cNvSpPr>
          <p:nvPr>
            <p:ph type="sldNum" sz="quarter" idx="4"/>
          </p:nvPr>
        </p:nvSpPr>
        <p:spPr>
          <a:xfrm>
            <a:off x="8479499" y="6567155"/>
            <a:ext cx="391453" cy="230832"/>
          </a:xfrm>
          <a:prstGeom prst="rect">
            <a:avLst/>
          </a:prstGeom>
        </p:spPr>
        <p:txBody>
          <a:bodyPr vert="horz" wrap="none" lIns="91440" tIns="45720" rIns="91440" bIns="45720" rtlCol="0" anchor="ctr">
            <a:spAutoFit/>
          </a:bodyPr>
          <a:lstStyle>
            <a:lvl1pPr algn="r">
              <a:defRPr sz="900" b="0">
                <a:solidFill>
                  <a:srgbClr val="2D2835"/>
                </a:solidFill>
                <a:latin typeface="Microsoft Sans Serif" pitchFamily="34" charset="0"/>
                <a:cs typeface="Microsoft Sans Serif" pitchFamily="34" charset="0"/>
              </a:defRPr>
            </a:lvl1pPr>
          </a:lstStyle>
          <a:p>
            <a:fld id="{BE86CC1D-CF5B-4CF4-8187-47EFC36A8EF3}" type="slidenum">
              <a:rPr lang="fr-FR" smtClean="0"/>
              <a:pPr/>
              <a:t>‹N°›</a:t>
            </a:fld>
            <a:endParaRPr lang="fr-FR" dirty="0"/>
          </a:p>
        </p:txBody>
      </p:sp>
      <p:sp>
        <p:nvSpPr>
          <p:cNvPr id="13" name="Line 16"/>
          <p:cNvSpPr>
            <a:spLocks noChangeShapeType="1"/>
          </p:cNvSpPr>
          <p:nvPr/>
        </p:nvSpPr>
        <p:spPr bwMode="auto">
          <a:xfrm>
            <a:off x="1143000" y="6553200"/>
            <a:ext cx="7727950" cy="0"/>
          </a:xfrm>
          <a:prstGeom prst="line">
            <a:avLst/>
          </a:prstGeom>
          <a:noFill/>
          <a:ln w="9525">
            <a:solidFill>
              <a:srgbClr val="6E1467"/>
            </a:solidFill>
            <a:round/>
            <a:headEnd/>
            <a:tailEnd/>
          </a:ln>
          <a:effectLst/>
        </p:spPr>
        <p:txBody>
          <a:bodyPr/>
          <a:lstStyle/>
          <a:p>
            <a:pPr eaLnBrk="0" hangingPunct="0">
              <a:defRPr/>
            </a:pPr>
            <a:endParaRPr lang="fr-FR" baseline="0" dirty="0"/>
          </a:p>
        </p:txBody>
      </p:sp>
      <p:pic>
        <p:nvPicPr>
          <p:cNvPr id="22" name="Image 21" descr="S-SULLY-violet.png"/>
          <p:cNvPicPr>
            <a:picLocks noChangeAspect="1"/>
          </p:cNvPicPr>
          <p:nvPr userDrawn="1"/>
        </p:nvPicPr>
        <p:blipFill>
          <a:blip r:embed="rId22" cstate="print"/>
          <a:stretch>
            <a:fillRect/>
          </a:stretch>
        </p:blipFill>
        <p:spPr>
          <a:xfrm>
            <a:off x="323528" y="5877272"/>
            <a:ext cx="406723" cy="324000"/>
          </a:xfrm>
          <a:prstGeom prst="rect">
            <a:avLst/>
          </a:prstGeom>
        </p:spPr>
      </p:pic>
      <p:cxnSp>
        <p:nvCxnSpPr>
          <p:cNvPr id="24" name="Connecteur droit 23"/>
          <p:cNvCxnSpPr/>
          <p:nvPr userDrawn="1"/>
        </p:nvCxnSpPr>
        <p:spPr>
          <a:xfrm flipV="1">
            <a:off x="611560" y="6021288"/>
            <a:ext cx="357190" cy="350506"/>
          </a:xfrm>
          <a:prstGeom prst="line">
            <a:avLst/>
          </a:prstGeom>
          <a:ln w="16002">
            <a:solidFill>
              <a:srgbClr val="B60363"/>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6" r:id="rId1"/>
    <p:sldLayoutId id="2147483649" r:id="rId2"/>
    <p:sldLayoutId id="2147483650" r:id="rId3"/>
    <p:sldLayoutId id="2147483664" r:id="rId4"/>
    <p:sldLayoutId id="2147483663" r:id="rId5"/>
    <p:sldLayoutId id="2147483651" r:id="rId6"/>
    <p:sldLayoutId id="2147483652" r:id="rId7"/>
    <p:sldLayoutId id="2147483653" r:id="rId8"/>
    <p:sldLayoutId id="2147483665" r:id="rId9"/>
    <p:sldLayoutId id="2147483654" r:id="rId10"/>
    <p:sldLayoutId id="2147483655" r:id="rId11"/>
    <p:sldLayoutId id="2147483656" r:id="rId12"/>
    <p:sldLayoutId id="2147483660" r:id="rId13"/>
    <p:sldLayoutId id="2147483661" r:id="rId14"/>
    <p:sldLayoutId id="2147483662" r:id="rId15"/>
    <p:sldLayoutId id="2147483657" r:id="rId16"/>
    <p:sldLayoutId id="2147483658" r:id="rId17"/>
    <p:sldLayoutId id="2147483659" r:id="rId18"/>
    <p:sldLayoutId id="2147483668" r:id="rId19"/>
  </p:sldLayoutIdLst>
  <p:timing>
    <p:tnLst>
      <p:par>
        <p:cTn id="1" dur="indefinite" restart="never" nodeType="tmRoot"/>
      </p:par>
    </p:tnLst>
  </p:timing>
  <p:hf hdr="0"/>
  <p:txStyles>
    <p:titleStyle>
      <a:lvl1pPr algn="r" defTabSz="914400" rtl="0" eaLnBrk="1" latinLnBrk="0" hangingPunct="1">
        <a:spcBef>
          <a:spcPct val="0"/>
        </a:spcBef>
        <a:buNone/>
        <a:defRPr sz="2400" b="1" kern="1200">
          <a:solidFill>
            <a:schemeClr val="bg1"/>
          </a:solidFill>
          <a:latin typeface="Microsoft Sans Serif" pitchFamily="34" charset="0"/>
          <a:ea typeface="+mj-ea"/>
          <a:cs typeface="Microsoft Sans Serif" pitchFamily="34" charset="0"/>
        </a:defRPr>
      </a:lvl1pPr>
    </p:titleStyle>
    <p:bodyStyle>
      <a:lvl1pPr marL="594000" indent="-594000" algn="l" defTabSz="914400" rtl="0" eaLnBrk="1" latinLnBrk="0" hangingPunct="1">
        <a:spcBef>
          <a:spcPts val="1800"/>
        </a:spcBef>
        <a:buFontTx/>
        <a:buBlip>
          <a:blip r:embed="rId23"/>
        </a:buBlip>
        <a:defRPr sz="1800" kern="1200">
          <a:solidFill>
            <a:schemeClr val="tx1"/>
          </a:solidFill>
          <a:latin typeface="Microsoft Sans Serif" pitchFamily="34" charset="0"/>
          <a:ea typeface="+mn-ea"/>
          <a:cs typeface="Microsoft Sans Serif" pitchFamily="34" charset="0"/>
        </a:defRPr>
      </a:lvl1pPr>
      <a:lvl2pPr marL="925200" indent="-288000" algn="l" defTabSz="914400" rtl="0" eaLnBrk="1" latinLnBrk="0" hangingPunct="1">
        <a:spcBef>
          <a:spcPct val="20000"/>
        </a:spcBef>
        <a:buFontTx/>
        <a:buBlip>
          <a:blip r:embed="rId24"/>
        </a:buBlip>
        <a:defRPr sz="1400" kern="1200" baseline="0">
          <a:solidFill>
            <a:schemeClr val="tx1"/>
          </a:solidFill>
          <a:latin typeface="Microsoft Sans Serif" pitchFamily="34" charset="0"/>
          <a:ea typeface="+mn-ea"/>
          <a:cs typeface="Microsoft Sans Serif" pitchFamily="34" charset="0"/>
        </a:defRPr>
      </a:lvl2pPr>
      <a:lvl3pPr marL="1213200" indent="-252000" algn="l" defTabSz="914400" rtl="0" eaLnBrk="1" latinLnBrk="0" hangingPunct="1">
        <a:spcBef>
          <a:spcPts val="264"/>
        </a:spcBef>
        <a:buFontTx/>
        <a:buBlip>
          <a:blip r:embed="rId25"/>
        </a:buBlip>
        <a:defRPr sz="1300" kern="1200">
          <a:solidFill>
            <a:srgbClr val="808080"/>
          </a:solidFill>
          <a:latin typeface="Microsoft Sans Serif" pitchFamily="34" charset="0"/>
          <a:ea typeface="+mn-ea"/>
          <a:cs typeface="Microsoft Sans Serif" pitchFamily="34" charset="0"/>
        </a:defRPr>
      </a:lvl3pPr>
      <a:lvl4pPr marL="1465200" indent="-216000" algn="l" defTabSz="914400" rtl="0" eaLnBrk="1" latinLnBrk="0" hangingPunct="1">
        <a:spcBef>
          <a:spcPct val="20000"/>
        </a:spcBef>
        <a:buFontTx/>
        <a:buBlip>
          <a:blip r:embed="rId26"/>
        </a:buBlip>
        <a:defRPr sz="1100" b="1" kern="1200">
          <a:solidFill>
            <a:srgbClr val="808080"/>
          </a:solidFill>
          <a:latin typeface="Microsoft Sans Serif" pitchFamily="34" charset="0"/>
          <a:ea typeface="+mn-ea"/>
          <a:cs typeface="Microsoft Sans Serif" pitchFamily="34" charset="0"/>
        </a:defRPr>
      </a:lvl4pPr>
      <a:lvl5pPr marL="1677600" indent="-180000" algn="l" defTabSz="914400" rtl="0" eaLnBrk="1" latinLnBrk="0" hangingPunct="1">
        <a:spcBef>
          <a:spcPct val="20000"/>
        </a:spcBef>
        <a:buFont typeface="Arial" pitchFamily="34" charset="0"/>
        <a:buChar char="»"/>
        <a:defRPr sz="1000" b="0" kern="1200">
          <a:solidFill>
            <a:schemeClr val="tx1"/>
          </a:solidFill>
          <a:latin typeface="Microsoft Sans Serif" pitchFamily="34" charset="0"/>
          <a:ea typeface="+mn-ea"/>
          <a:cs typeface="Microsoft Sans Serif"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8.jpg"/></Relationships>
</file>

<file path=ppt/slides/_rels/slide1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32.jpg"/><Relationship Id="rId3" Type="http://schemas.openxmlformats.org/officeDocument/2006/relationships/image" Target="../media/image3.png"/><Relationship Id="rId7" Type="http://schemas.openxmlformats.org/officeDocument/2006/relationships/image" Target="../media/image31.gif"/><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4.jpg"/></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5.png"/><Relationship Id="rId7"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36.jpeg"/><Relationship Id="rId9"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baike.baidu.com/item/%E5%BE%AE%E8%BD%AF" TargetMode="External"/><Relationship Id="rId7" Type="http://schemas.openxmlformats.org/officeDocument/2006/relationships/image" Target="../media/image18.jp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7.jpeg"/><Relationship Id="rId5" Type="http://schemas.openxmlformats.org/officeDocument/2006/relationships/hyperlink" Target="https://baike.baidu.com/item/%E6%91%A9%E6%A0%B9%E5%A4%A7%E9%80%9A" TargetMode="External"/><Relationship Id="rId4" Type="http://schemas.openxmlformats.org/officeDocument/2006/relationships/hyperlink" Target="https://baike.baidu.com/item/IB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2.xml"/><Relationship Id="rId11" Type="http://schemas.openxmlformats.org/officeDocument/2006/relationships/image" Target="../media/image6.png"/><Relationship Id="rId5" Type="http://schemas.openxmlformats.org/officeDocument/2006/relationships/diagramQuickStyle" Target="../diagrams/quickStyle2.xml"/><Relationship Id="rId10" Type="http://schemas.openxmlformats.org/officeDocument/2006/relationships/image" Target="../media/image5.png"/><Relationship Id="rId4" Type="http://schemas.openxmlformats.org/officeDocument/2006/relationships/diagramLayout" Target="../diagrams/layout2.xml"/><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7451" y="260648"/>
            <a:ext cx="6686549" cy="2262781"/>
          </a:xfrm>
        </p:spPr>
        <p:txBody>
          <a:bodyPr>
            <a:normAutofit/>
          </a:bodyPr>
          <a:lstStyle/>
          <a:p>
            <a:r>
              <a:rPr lang="zh-CN" altLang="fr-FR" dirty="0"/>
              <a:t>区块链技术</a:t>
            </a:r>
            <a:r>
              <a:rPr lang="fr-FR" altLang="zh-CN" dirty="0"/>
              <a:t/>
            </a:r>
            <a:br>
              <a:rPr lang="fr-FR" altLang="zh-CN" dirty="0"/>
            </a:br>
            <a:r>
              <a:rPr lang="zh-CN" altLang="fr-FR" dirty="0"/>
              <a:t>在文化领域内的应用分析</a:t>
            </a:r>
            <a:endParaRPr lang="fr-FR" b="1" dirty="0"/>
          </a:p>
        </p:txBody>
      </p:sp>
      <p:sp>
        <p:nvSpPr>
          <p:cNvPr id="9" name="Espace réservé du contenu 14"/>
          <p:cNvSpPr txBox="1">
            <a:spLocks/>
          </p:cNvSpPr>
          <p:nvPr/>
        </p:nvSpPr>
        <p:spPr>
          <a:xfrm>
            <a:off x="4000851" y="4869160"/>
            <a:ext cx="4747613" cy="936104"/>
          </a:xfrm>
          <a:prstGeom prst="rect">
            <a:avLst/>
          </a:prstGeom>
        </p:spPr>
        <p:txBody>
          <a:bodyPr/>
          <a:lstStyle>
            <a:lvl1pPr marL="594000" indent="-594000" algn="l" defTabSz="914400" rtl="0" eaLnBrk="1" latinLnBrk="0" hangingPunct="1">
              <a:spcBef>
                <a:spcPts val="1800"/>
              </a:spcBef>
              <a:buFontTx/>
              <a:buBlip>
                <a:blip r:embed="rId3"/>
              </a:buBlip>
              <a:defRPr sz="1800" kern="1200">
                <a:solidFill>
                  <a:schemeClr val="tx1"/>
                </a:solidFill>
                <a:latin typeface="Microsoft Sans Serif" pitchFamily="34" charset="0"/>
                <a:ea typeface="+mn-ea"/>
                <a:cs typeface="Microsoft Sans Serif" pitchFamily="34" charset="0"/>
              </a:defRPr>
            </a:lvl1pPr>
            <a:lvl2pPr marL="925200" indent="-288000" algn="l" defTabSz="914400" rtl="0" eaLnBrk="1" latinLnBrk="0" hangingPunct="1">
              <a:spcBef>
                <a:spcPct val="20000"/>
              </a:spcBef>
              <a:buFontTx/>
              <a:buBlip>
                <a:blip r:embed="rId4"/>
              </a:buBlip>
              <a:defRPr sz="1400" kern="1200" baseline="0">
                <a:solidFill>
                  <a:schemeClr val="tx1"/>
                </a:solidFill>
                <a:latin typeface="Microsoft Sans Serif" pitchFamily="34" charset="0"/>
                <a:ea typeface="+mn-ea"/>
                <a:cs typeface="Microsoft Sans Serif" pitchFamily="34" charset="0"/>
              </a:defRPr>
            </a:lvl2pPr>
            <a:lvl3pPr marL="1213200" indent="-252000" algn="l" defTabSz="914400" rtl="0" eaLnBrk="1" latinLnBrk="0" hangingPunct="1">
              <a:spcBef>
                <a:spcPts val="264"/>
              </a:spcBef>
              <a:buFontTx/>
              <a:buBlip>
                <a:blip r:embed="rId5"/>
              </a:buBlip>
              <a:defRPr sz="1300" kern="1200">
                <a:solidFill>
                  <a:srgbClr val="808080"/>
                </a:solidFill>
                <a:latin typeface="Microsoft Sans Serif" pitchFamily="34" charset="0"/>
                <a:ea typeface="+mn-ea"/>
                <a:cs typeface="Microsoft Sans Serif" pitchFamily="34" charset="0"/>
              </a:defRPr>
            </a:lvl3pPr>
            <a:lvl4pPr marL="1465200" indent="-216000" algn="l" defTabSz="914400" rtl="0" eaLnBrk="1" latinLnBrk="0" hangingPunct="1">
              <a:spcBef>
                <a:spcPct val="20000"/>
              </a:spcBef>
              <a:buFontTx/>
              <a:buBlip>
                <a:blip r:embed="rId6"/>
              </a:buBlip>
              <a:defRPr sz="1100" b="1" kern="1200">
                <a:solidFill>
                  <a:srgbClr val="808080"/>
                </a:solidFill>
                <a:latin typeface="Microsoft Sans Serif" pitchFamily="34" charset="0"/>
                <a:ea typeface="+mn-ea"/>
                <a:cs typeface="Microsoft Sans Serif" pitchFamily="34" charset="0"/>
              </a:defRPr>
            </a:lvl4pPr>
            <a:lvl5pPr marL="1677600" indent="-180000" algn="l" defTabSz="914400" rtl="0" eaLnBrk="1" latinLnBrk="0" hangingPunct="1">
              <a:spcBef>
                <a:spcPct val="20000"/>
              </a:spcBef>
              <a:buFont typeface="Arial" pitchFamily="34" charset="0"/>
              <a:buChar char="»"/>
              <a:defRPr sz="1000" b="0" kern="1200">
                <a:solidFill>
                  <a:schemeClr val="tx1"/>
                </a:solidFill>
                <a:latin typeface="Microsoft Sans Serif" pitchFamily="34" charset="0"/>
                <a:ea typeface="+mn-ea"/>
                <a:cs typeface="Microsoft Sans Serif"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smtClean="0"/>
              <a:t> </a:t>
            </a:r>
            <a:r>
              <a:rPr lang="zh-CN" altLang="fr-FR" dirty="0" smtClean="0">
                <a:latin typeface="Arial" panose="020B0604020202020204" pitchFamily="34" charset="0"/>
                <a:cs typeface="Arial" panose="020B0604020202020204" pitchFamily="34" charset="0"/>
              </a:rPr>
              <a:t>刘诗明</a:t>
            </a:r>
            <a:endParaRPr lang="fr-FR" altLang="zh-CN" dirty="0" smtClean="0">
              <a:latin typeface="Arial" panose="020B0604020202020204" pitchFamily="34" charset="0"/>
              <a:cs typeface="Arial" panose="020B0604020202020204" pitchFamily="34" charset="0"/>
            </a:endParaRPr>
          </a:p>
          <a:p>
            <a:pPr lvl="1"/>
            <a:r>
              <a:rPr lang="zh-CN" altLang="fr-FR" dirty="0" smtClean="0">
                <a:latin typeface="Arial" panose="020B0604020202020204" pitchFamily="34" charset="0"/>
                <a:cs typeface="Arial" panose="020B0604020202020204" pitchFamily="34" charset="0"/>
              </a:rPr>
              <a:t>曼塔科技创始人 </a:t>
            </a:r>
            <a:r>
              <a:rPr lang="fr-FR" altLang="zh-CN" dirty="0" smtClean="0">
                <a:latin typeface="Arial" panose="020B0604020202020204" pitchFamily="34" charset="0"/>
                <a:cs typeface="Arial" panose="020B0604020202020204" pitchFamily="34" charset="0"/>
              </a:rPr>
              <a:t>CEO</a:t>
            </a:r>
            <a:endParaRPr lang="fr-FR" altLang="zh-CN" dirty="0">
              <a:latin typeface="Arial" panose="020B0604020202020204" pitchFamily="34" charset="0"/>
              <a:cs typeface="Arial" panose="020B0604020202020204" pitchFamily="34" charset="0"/>
            </a:endParaRPr>
          </a:p>
          <a:p>
            <a:pPr lvl="1"/>
            <a:r>
              <a:rPr lang="zh-CN" altLang="fr-FR" dirty="0" smtClean="0">
                <a:latin typeface="Arial" panose="020B0604020202020204" pitchFamily="34" charset="0"/>
                <a:cs typeface="Arial" panose="020B0604020202020204" pitchFamily="34" charset="0"/>
              </a:rPr>
              <a:t>法国计算机硕士，</a:t>
            </a:r>
            <a:r>
              <a:rPr lang="zh-CN" altLang="fr-FR" dirty="0">
                <a:latin typeface="Arial" panose="020B0604020202020204" pitchFamily="34" charset="0"/>
                <a:cs typeface="Arial" panose="020B0604020202020204" pitchFamily="34" charset="0"/>
              </a:rPr>
              <a:t>共享</a:t>
            </a:r>
            <a:r>
              <a:rPr lang="zh-CN" altLang="fr-FR" dirty="0" smtClean="0">
                <a:latin typeface="Arial" panose="020B0604020202020204" pitchFamily="34" charset="0"/>
                <a:cs typeface="Arial" panose="020B0604020202020204" pitchFamily="34" charset="0"/>
              </a:rPr>
              <a:t>经济学博士在读</a:t>
            </a:r>
            <a:endParaRPr lang="fr-FR" dirty="0" smtClean="0">
              <a:latin typeface="Arial" panose="020B0604020202020204" pitchFamily="34" charset="0"/>
              <a:cs typeface="Arial" panose="020B0604020202020204" pitchFamily="34" charset="0"/>
            </a:endParaRPr>
          </a:p>
          <a:p>
            <a:pPr marL="0" indent="0">
              <a:buNone/>
            </a:pPr>
            <a:r>
              <a:rPr lang="fr-FR" dirty="0" smtClean="0"/>
              <a:t> </a:t>
            </a:r>
          </a:p>
          <a:p>
            <a:pPr lvl="1"/>
            <a:endParaRPr lang="fr-FR" dirty="0" smtClean="0"/>
          </a:p>
          <a:p>
            <a:pPr marL="637200" lvl="1" indent="0">
              <a:buNone/>
            </a:pPr>
            <a:endParaRPr lang="fr-FR" dirty="0" smtClean="0"/>
          </a:p>
        </p:txBody>
      </p:sp>
      <p:pic>
        <p:nvPicPr>
          <p:cNvPr id="8" name="Imag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13781" y="2780928"/>
            <a:ext cx="2619182" cy="1743393"/>
          </a:xfrm>
          <a:prstGeom prst="rect">
            <a:avLst/>
          </a:prstGeom>
        </p:spPr>
      </p:pic>
      <p:sp>
        <p:nvSpPr>
          <p:cNvPr id="11" name="Espace réservé du texte 13"/>
          <p:cNvSpPr txBox="1">
            <a:spLocks/>
          </p:cNvSpPr>
          <p:nvPr/>
        </p:nvSpPr>
        <p:spPr>
          <a:xfrm>
            <a:off x="7178804" y="5723383"/>
            <a:ext cx="1569660" cy="739825"/>
          </a:xfrm>
          <a:prstGeom prst="rect">
            <a:avLst/>
          </a:prstGeom>
        </p:spPr>
        <p:txBody>
          <a:bodyPr vert="horz" wrap="none" lIns="91440" tIns="45720" rIns="91440" bIns="45720" rtlCol="0" anchor="ctr">
            <a:noAutofit/>
          </a:bodyPr>
          <a:lstStyle>
            <a:defPPr>
              <a:defRPr lang="fr-FR"/>
            </a:defPPr>
            <a:lvl1pPr marL="0" algn="l" defTabSz="914400" rtl="0" eaLnBrk="1" latinLnBrk="0" hangingPunct="1">
              <a:defRPr sz="1000" kern="1200">
                <a:solidFill>
                  <a:srgbClr val="2D2835"/>
                </a:solidFill>
                <a:latin typeface="Microsoft Sans Serif" pitchFamily="34" charset="0"/>
                <a:ea typeface="+mn-ea"/>
                <a:cs typeface="Microsoft Sans Serif"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ltLang="zh-CN" dirty="0" smtClean="0"/>
              <a:t>2018</a:t>
            </a:r>
            <a:r>
              <a:rPr lang="zh-CN" altLang="fr-FR" dirty="0" smtClean="0"/>
              <a:t>年</a:t>
            </a:r>
            <a:r>
              <a:rPr lang="fr-FR" altLang="zh-CN" dirty="0" smtClean="0"/>
              <a:t>4</a:t>
            </a:r>
            <a:r>
              <a:rPr lang="zh-CN" altLang="fr-FR" dirty="0" smtClean="0"/>
              <a:t>月</a:t>
            </a:r>
            <a:r>
              <a:rPr lang="fr-FR" altLang="zh-CN" dirty="0" smtClean="0"/>
              <a:t>18</a:t>
            </a:r>
            <a:r>
              <a:rPr lang="zh-CN" altLang="fr-FR" dirty="0" smtClean="0"/>
              <a:t>日</a:t>
            </a:r>
            <a:r>
              <a:rPr lang="fr-FR" altLang="zh-CN" dirty="0"/>
              <a:t> </a:t>
            </a:r>
            <a:r>
              <a:rPr lang="fr-FR" dirty="0" smtClean="0"/>
              <a:t>1</a:t>
            </a:r>
            <a:r>
              <a:rPr lang="fr-FR" altLang="zh-CN" dirty="0" smtClean="0"/>
              <a:t>6 </a:t>
            </a:r>
            <a:r>
              <a:rPr lang="fr-FR" altLang="zh-CN" b="1" dirty="0" smtClean="0"/>
              <a:t>:</a:t>
            </a:r>
            <a:r>
              <a:rPr lang="fr-FR" altLang="zh-CN" dirty="0" smtClean="0"/>
              <a:t> 25</a:t>
            </a:r>
            <a:endParaRPr lang="fr-FR" dirty="0" smtClean="0"/>
          </a:p>
          <a:p>
            <a:r>
              <a:rPr lang="zh-CN" altLang="fr-FR" dirty="0" smtClean="0"/>
              <a:t>北京 </a:t>
            </a:r>
            <a:r>
              <a:rPr lang="fr-FR" altLang="zh-CN" dirty="0"/>
              <a:t>-</a:t>
            </a:r>
            <a:r>
              <a:rPr lang="zh-CN" altLang="fr-FR" dirty="0" smtClean="0"/>
              <a:t> 国贸</a:t>
            </a:r>
            <a:endParaRPr lang="fr-FR" dirty="0" smtClean="0"/>
          </a:p>
          <a:p>
            <a:endParaRPr lang="fr-FR" dirty="0"/>
          </a:p>
        </p:txBody>
      </p:sp>
    </p:spTree>
    <p:extLst>
      <p:ext uri="{BB962C8B-B14F-4D97-AF65-F5344CB8AC3E}">
        <p14:creationId xmlns:p14="http://schemas.microsoft.com/office/powerpoint/2010/main" val="1112300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altLang="zh-CN" dirty="0"/>
              <a:t>1. </a:t>
            </a:r>
            <a:r>
              <a:rPr lang="zh-CN" altLang="fr-FR" dirty="0"/>
              <a:t>产业链上游：创作者时代到</a:t>
            </a:r>
            <a:r>
              <a:rPr lang="zh-CN" altLang="fr-FR" dirty="0" smtClean="0"/>
              <a:t>来。</a:t>
            </a:r>
            <a:endParaRPr lang="fr-FR" altLang="zh-CN" dirty="0" smtClean="0"/>
          </a:p>
          <a:p>
            <a:pPr lvl="1"/>
            <a:r>
              <a:rPr lang="zh-CN" altLang="fr-FR" dirty="0" smtClean="0"/>
              <a:t>首先，区</a:t>
            </a:r>
            <a:r>
              <a:rPr lang="zh-CN" altLang="fr-FR" dirty="0"/>
              <a:t>块链技术可以让“盗版”</a:t>
            </a:r>
            <a:r>
              <a:rPr lang="zh-CN" altLang="fr-FR" dirty="0" smtClean="0"/>
              <a:t>无处可逃。</a:t>
            </a:r>
            <a:endParaRPr lang="fr-FR" altLang="zh-CN" dirty="0" smtClean="0"/>
          </a:p>
          <a:p>
            <a:pPr lvl="1"/>
            <a:r>
              <a:rPr lang="zh-CN" altLang="fr-FR" dirty="0"/>
              <a:t>其次，区块链对创作者的收益有着直接的影响</a:t>
            </a:r>
            <a:r>
              <a:rPr lang="zh-CN" altLang="fr-FR" dirty="0" smtClean="0"/>
              <a:t>。</a:t>
            </a:r>
            <a:endParaRPr lang="zh-CN" altLang="fr-FR" dirty="0"/>
          </a:p>
          <a:p>
            <a:pPr algn="just"/>
            <a:r>
              <a:rPr lang="fr-FR" altLang="zh-CN" dirty="0"/>
              <a:t>2. </a:t>
            </a:r>
            <a:r>
              <a:rPr lang="zh-CN" altLang="fr-FR" dirty="0"/>
              <a:t>产业链中游：“小内容”迎来春</a:t>
            </a:r>
            <a:r>
              <a:rPr lang="zh-CN" altLang="fr-FR" dirty="0" smtClean="0"/>
              <a:t>天。</a:t>
            </a:r>
            <a:endParaRPr lang="fr-FR" altLang="zh-CN" dirty="0" smtClean="0"/>
          </a:p>
          <a:p>
            <a:pPr algn="just"/>
            <a:r>
              <a:rPr lang="fr-FR" altLang="zh-CN" dirty="0"/>
              <a:t>3.</a:t>
            </a:r>
            <a:r>
              <a:rPr lang="zh-CN" altLang="fr-FR" dirty="0"/>
              <a:t>产业链下游：粉丝经济的新玩法</a:t>
            </a:r>
            <a:endParaRPr lang="fr-FR" altLang="zh-CN" dirty="0" smtClean="0"/>
          </a:p>
          <a:p>
            <a:pPr marL="0" indent="0" algn="just">
              <a:buNone/>
            </a:pPr>
            <a:endParaRPr lang="fr-FR" altLang="zh-CN" dirty="0" smtClean="0"/>
          </a:p>
        </p:txBody>
      </p:sp>
      <p:sp>
        <p:nvSpPr>
          <p:cNvPr id="3" name="Titre 2"/>
          <p:cNvSpPr>
            <a:spLocks noGrp="1"/>
          </p:cNvSpPr>
          <p:nvPr>
            <p:ph type="title"/>
          </p:nvPr>
        </p:nvSpPr>
        <p:spPr/>
        <p:txBody>
          <a:bodyPr/>
          <a:lstStyle/>
          <a:p>
            <a:pPr algn="l"/>
            <a:r>
              <a:rPr lang="zh-CN" altLang="fr-FR" dirty="0"/>
              <a:t>区</a:t>
            </a:r>
            <a:r>
              <a:rPr lang="zh-CN" altLang="fr-FR" dirty="0" smtClean="0"/>
              <a:t>块链文化领域应用</a:t>
            </a:r>
            <a:endParaRPr lang="fr-FR" dirty="0"/>
          </a:p>
        </p:txBody>
      </p:sp>
      <p:sp>
        <p:nvSpPr>
          <p:cNvPr id="4" name="Espace réservé de la date 3"/>
          <p:cNvSpPr>
            <a:spLocks noGrp="1"/>
          </p:cNvSpPr>
          <p:nvPr>
            <p:ph type="dt" sz="half" idx="10"/>
          </p:nvPr>
        </p:nvSpPr>
        <p:spPr/>
        <p:txBody>
          <a:bodyPr/>
          <a:lstStyle/>
          <a:p>
            <a:r>
              <a:rPr lang="fr-FR" dirty="0"/>
              <a:t>201</a:t>
            </a:r>
            <a:r>
              <a:rPr lang="fr-FR" altLang="zh-CN" dirty="0"/>
              <a:t>8</a:t>
            </a:r>
            <a:r>
              <a:rPr lang="zh-CN" altLang="fr-FR" dirty="0"/>
              <a:t>年</a:t>
            </a:r>
            <a:r>
              <a:rPr lang="fr-FR" altLang="zh-CN" dirty="0"/>
              <a:t>4</a:t>
            </a:r>
            <a:r>
              <a:rPr lang="zh-CN" altLang="fr-FR" dirty="0"/>
              <a:t>月</a:t>
            </a:r>
            <a:r>
              <a:rPr lang="fr-FR" altLang="zh-CN" dirty="0"/>
              <a:t>18</a:t>
            </a:r>
            <a:r>
              <a:rPr lang="zh-CN" altLang="fr-FR" dirty="0"/>
              <a:t>日</a:t>
            </a:r>
            <a:endParaRPr lang="fr-FR" dirty="0"/>
          </a:p>
        </p:txBody>
      </p:sp>
      <p:sp>
        <p:nvSpPr>
          <p:cNvPr id="5" name="Espace réservé du numéro de diapositive 4"/>
          <p:cNvSpPr>
            <a:spLocks noGrp="1"/>
          </p:cNvSpPr>
          <p:nvPr>
            <p:ph type="sldNum" sz="quarter" idx="11"/>
          </p:nvPr>
        </p:nvSpPr>
        <p:spPr/>
        <p:txBody>
          <a:bodyPr/>
          <a:lstStyle/>
          <a:p>
            <a:fld id="{BE86CC1D-CF5B-4CF4-8187-47EFC36A8EF3}" type="slidenum">
              <a:rPr lang="fr-FR" smtClean="0"/>
              <a:pPr/>
              <a:t>10</a:t>
            </a:fld>
            <a:endParaRPr lang="fr-FR" dirty="0"/>
          </a:p>
        </p:txBody>
      </p:sp>
      <p:sp>
        <p:nvSpPr>
          <p:cNvPr id="6" name="Espace réservé du pied de page 5"/>
          <p:cNvSpPr>
            <a:spLocks noGrp="1"/>
          </p:cNvSpPr>
          <p:nvPr>
            <p:ph type="ftr" sz="quarter" idx="12"/>
          </p:nvPr>
        </p:nvSpPr>
        <p:spPr/>
        <p:txBody>
          <a:bodyPr/>
          <a:lstStyle/>
          <a:p>
            <a:r>
              <a:rPr lang="zh-CN" altLang="fr-FR" dirty="0"/>
              <a:t>智汇三三 </a:t>
            </a:r>
            <a:r>
              <a:rPr lang="fr-FR" altLang="zh-CN" dirty="0"/>
              <a:t>-</a:t>
            </a:r>
            <a:r>
              <a:rPr lang="zh-CN" altLang="fr-FR" dirty="0"/>
              <a:t> 区块链技术在文化领域内的应用分析</a:t>
            </a:r>
            <a:endParaRPr lang="fr-FR"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3356992"/>
            <a:ext cx="3716604" cy="2229963"/>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1404" y="3356992"/>
            <a:ext cx="3685071" cy="2229963"/>
          </a:xfrm>
          <a:prstGeom prst="rect">
            <a:avLst/>
          </a:prstGeom>
        </p:spPr>
      </p:pic>
    </p:spTree>
    <p:extLst>
      <p:ext uri="{BB962C8B-B14F-4D97-AF65-F5344CB8AC3E}">
        <p14:creationId xmlns:p14="http://schemas.microsoft.com/office/powerpoint/2010/main" val="35410742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1475656" y="4293096"/>
            <a:ext cx="6091496" cy="1668962"/>
          </a:xfrm>
        </p:spPr>
        <p:txBody>
          <a:bodyPr/>
          <a:lstStyle/>
          <a:p>
            <a:pPr algn="just"/>
            <a:r>
              <a:rPr lang="zh-CN" altLang="fr-FR" sz="1400" dirty="0" smtClean="0"/>
              <a:t>文化产业痛点</a:t>
            </a:r>
            <a:endParaRPr lang="fr-FR" altLang="zh-CN" sz="1400" dirty="0" smtClean="0"/>
          </a:p>
          <a:p>
            <a:pPr algn="just"/>
            <a:r>
              <a:rPr lang="zh-CN" altLang="fr-FR" sz="1400" dirty="0" smtClean="0"/>
              <a:t>区</a:t>
            </a:r>
            <a:r>
              <a:rPr lang="zh-CN" altLang="fr-FR" sz="1400" dirty="0"/>
              <a:t>块</a:t>
            </a:r>
            <a:r>
              <a:rPr lang="zh-CN" altLang="fr-FR" sz="1400" dirty="0" smtClean="0"/>
              <a:t>链文化领域的用途</a:t>
            </a:r>
            <a:endParaRPr lang="fr-FR" altLang="zh-CN" sz="1400" dirty="0"/>
          </a:p>
          <a:p>
            <a:pPr algn="just"/>
            <a:r>
              <a:rPr lang="zh-CN" altLang="fr-FR" sz="1400" dirty="0" smtClean="0"/>
              <a:t>音乐的版权保护。</a:t>
            </a:r>
            <a:endParaRPr lang="fr-FR" altLang="zh-CN" sz="1400" dirty="0" smtClean="0"/>
          </a:p>
          <a:p>
            <a:pPr algn="just"/>
            <a:r>
              <a:rPr lang="zh-CN" altLang="fr-FR" sz="1400" dirty="0"/>
              <a:t>详</a:t>
            </a:r>
            <a:r>
              <a:rPr lang="zh-CN" altLang="fr-FR" sz="1400" dirty="0" smtClean="0"/>
              <a:t>细介绍一下音乐是如何区块链关联上的</a:t>
            </a:r>
            <a:endParaRPr lang="fr-FR" altLang="zh-CN" sz="1400" dirty="0" smtClean="0"/>
          </a:p>
        </p:txBody>
      </p:sp>
      <p:sp>
        <p:nvSpPr>
          <p:cNvPr id="3" name="Titre 2"/>
          <p:cNvSpPr>
            <a:spLocks noGrp="1"/>
          </p:cNvSpPr>
          <p:nvPr>
            <p:ph type="title"/>
          </p:nvPr>
        </p:nvSpPr>
        <p:spPr/>
        <p:txBody>
          <a:bodyPr>
            <a:normAutofit/>
          </a:bodyPr>
          <a:lstStyle/>
          <a:p>
            <a:pPr algn="l"/>
            <a:r>
              <a:rPr lang="zh-CN" altLang="fr-FR" sz="2000" dirty="0"/>
              <a:t>区</a:t>
            </a:r>
            <a:r>
              <a:rPr lang="zh-CN" altLang="fr-FR" sz="2000" dirty="0" smtClean="0"/>
              <a:t>块链文化领域应用 </a:t>
            </a:r>
            <a:r>
              <a:rPr lang="fr-FR" altLang="zh-CN" sz="2000" dirty="0" smtClean="0"/>
              <a:t>–</a:t>
            </a:r>
            <a:r>
              <a:rPr lang="zh-CN" altLang="fr-FR" sz="2000" dirty="0" smtClean="0"/>
              <a:t> 音乐版权区块链（</a:t>
            </a:r>
            <a:r>
              <a:rPr lang="zh-CN" altLang="fr-FR" sz="2000" dirty="0"/>
              <a:t>产业链上</a:t>
            </a:r>
            <a:r>
              <a:rPr lang="zh-CN" altLang="fr-FR" sz="2000" dirty="0" smtClean="0"/>
              <a:t>游）</a:t>
            </a:r>
            <a:endParaRPr lang="fr-FR" sz="2000" dirty="0"/>
          </a:p>
        </p:txBody>
      </p:sp>
      <p:sp>
        <p:nvSpPr>
          <p:cNvPr id="4" name="Espace réservé de la date 3"/>
          <p:cNvSpPr>
            <a:spLocks noGrp="1"/>
          </p:cNvSpPr>
          <p:nvPr>
            <p:ph type="dt" sz="half" idx="10"/>
          </p:nvPr>
        </p:nvSpPr>
        <p:spPr/>
        <p:txBody>
          <a:bodyPr/>
          <a:lstStyle/>
          <a:p>
            <a:r>
              <a:rPr lang="fr-FR" dirty="0"/>
              <a:t>201</a:t>
            </a:r>
            <a:r>
              <a:rPr lang="fr-FR" altLang="zh-CN" dirty="0"/>
              <a:t>8</a:t>
            </a:r>
            <a:r>
              <a:rPr lang="zh-CN" altLang="fr-FR" dirty="0"/>
              <a:t>年</a:t>
            </a:r>
            <a:r>
              <a:rPr lang="fr-FR" altLang="zh-CN" dirty="0"/>
              <a:t>4</a:t>
            </a:r>
            <a:r>
              <a:rPr lang="zh-CN" altLang="fr-FR" dirty="0"/>
              <a:t>月</a:t>
            </a:r>
            <a:r>
              <a:rPr lang="fr-FR" altLang="zh-CN" dirty="0"/>
              <a:t>18</a:t>
            </a:r>
            <a:r>
              <a:rPr lang="zh-CN" altLang="fr-FR" dirty="0"/>
              <a:t>日</a:t>
            </a:r>
            <a:endParaRPr lang="fr-FR" dirty="0"/>
          </a:p>
        </p:txBody>
      </p:sp>
      <p:sp>
        <p:nvSpPr>
          <p:cNvPr id="5" name="Espace réservé du numéro de diapositive 4"/>
          <p:cNvSpPr>
            <a:spLocks noGrp="1"/>
          </p:cNvSpPr>
          <p:nvPr>
            <p:ph type="sldNum" sz="quarter" idx="11"/>
          </p:nvPr>
        </p:nvSpPr>
        <p:spPr/>
        <p:txBody>
          <a:bodyPr/>
          <a:lstStyle/>
          <a:p>
            <a:fld id="{BE86CC1D-CF5B-4CF4-8187-47EFC36A8EF3}" type="slidenum">
              <a:rPr lang="fr-FR" smtClean="0"/>
              <a:pPr/>
              <a:t>11</a:t>
            </a:fld>
            <a:endParaRPr lang="fr-FR" dirty="0"/>
          </a:p>
        </p:txBody>
      </p:sp>
      <p:sp>
        <p:nvSpPr>
          <p:cNvPr id="6" name="Espace réservé du pied de page 5"/>
          <p:cNvSpPr>
            <a:spLocks noGrp="1"/>
          </p:cNvSpPr>
          <p:nvPr>
            <p:ph type="ftr" sz="quarter" idx="12"/>
          </p:nvPr>
        </p:nvSpPr>
        <p:spPr/>
        <p:txBody>
          <a:bodyPr/>
          <a:lstStyle/>
          <a:p>
            <a:r>
              <a:rPr lang="zh-CN" altLang="fr-FR" dirty="0"/>
              <a:t>智汇三三 </a:t>
            </a:r>
            <a:r>
              <a:rPr lang="fr-FR" altLang="zh-CN" dirty="0"/>
              <a:t>-</a:t>
            </a:r>
            <a:r>
              <a:rPr lang="zh-CN" altLang="fr-FR" dirty="0"/>
              <a:t> 区块链技术在文化领域内的应用分析</a:t>
            </a:r>
            <a:endParaRPr lang="fr-FR"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5372" y="1244467"/>
            <a:ext cx="5962972" cy="2948961"/>
          </a:xfrm>
          <a:prstGeom prst="rect">
            <a:avLst/>
          </a:prstGeom>
        </p:spPr>
      </p:pic>
    </p:spTree>
    <p:extLst>
      <p:ext uri="{BB962C8B-B14F-4D97-AF65-F5344CB8AC3E}">
        <p14:creationId xmlns:p14="http://schemas.microsoft.com/office/powerpoint/2010/main" val="3489917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1403648" y="4221088"/>
            <a:ext cx="7344816" cy="1717787"/>
          </a:xfrm>
        </p:spPr>
        <p:txBody>
          <a:bodyPr/>
          <a:lstStyle/>
          <a:p>
            <a:pPr algn="just"/>
            <a:r>
              <a:rPr lang="zh-CN" altLang="fr-FR" sz="1600" dirty="0" smtClean="0"/>
              <a:t>“</a:t>
            </a:r>
            <a:r>
              <a:rPr lang="fr-FR" altLang="zh-CN" sz="1600" dirty="0"/>
              <a:t>TFBOYS</a:t>
            </a:r>
            <a:r>
              <a:rPr lang="zh-CN" altLang="fr-FR" sz="1600" dirty="0"/>
              <a:t>饭票”的网站横空出世，发行“</a:t>
            </a:r>
            <a:r>
              <a:rPr lang="fr-FR" altLang="zh-CN" sz="1600" dirty="0"/>
              <a:t>TFBC</a:t>
            </a:r>
            <a:r>
              <a:rPr lang="zh-CN" altLang="fr-FR" sz="1600" dirty="0"/>
              <a:t>饭票”</a:t>
            </a:r>
            <a:r>
              <a:rPr lang="zh-CN" altLang="fr-FR" sz="1600" dirty="0" smtClean="0"/>
              <a:t>。</a:t>
            </a:r>
            <a:endParaRPr lang="fr-FR" altLang="zh-CN" sz="1600" dirty="0" smtClean="0"/>
          </a:p>
          <a:p>
            <a:pPr algn="just"/>
            <a:r>
              <a:rPr lang="zh-CN" altLang="fr-FR" sz="1600" dirty="0"/>
              <a:t>使用</a:t>
            </a:r>
            <a:r>
              <a:rPr lang="fr-FR" altLang="zh-CN" sz="1600" dirty="0"/>
              <a:t>TFBC</a:t>
            </a:r>
            <a:r>
              <a:rPr lang="zh-CN" altLang="fr-FR" sz="1600" dirty="0"/>
              <a:t>未</a:t>
            </a:r>
            <a:r>
              <a:rPr lang="zh-CN" altLang="fr-FR" sz="1600" dirty="0" smtClean="0"/>
              <a:t>来生态。</a:t>
            </a:r>
            <a:endParaRPr lang="fr-FR" altLang="zh-CN" sz="1600" dirty="0" smtClean="0"/>
          </a:p>
          <a:p>
            <a:pPr algn="just"/>
            <a:r>
              <a:rPr lang="zh-CN" altLang="fr-FR" sz="1600" dirty="0" smtClean="0"/>
              <a:t>区</a:t>
            </a:r>
            <a:r>
              <a:rPr lang="zh-CN" altLang="fr-FR" sz="1600" dirty="0"/>
              <a:t>块链对于创作者的助</a:t>
            </a:r>
            <a:r>
              <a:rPr lang="zh-CN" altLang="fr-FR" sz="1600" dirty="0" smtClean="0"/>
              <a:t>力。</a:t>
            </a:r>
            <a:endParaRPr lang="fr-FR" altLang="zh-CN" sz="1600" dirty="0" smtClean="0"/>
          </a:p>
        </p:txBody>
      </p:sp>
      <p:sp>
        <p:nvSpPr>
          <p:cNvPr id="3" name="Titre 2"/>
          <p:cNvSpPr>
            <a:spLocks noGrp="1"/>
          </p:cNvSpPr>
          <p:nvPr>
            <p:ph type="title"/>
          </p:nvPr>
        </p:nvSpPr>
        <p:spPr/>
        <p:txBody>
          <a:bodyPr>
            <a:normAutofit/>
          </a:bodyPr>
          <a:lstStyle/>
          <a:p>
            <a:pPr algn="l"/>
            <a:r>
              <a:rPr lang="zh-CN" altLang="fr-FR" sz="2000" dirty="0"/>
              <a:t>区</a:t>
            </a:r>
            <a:r>
              <a:rPr lang="zh-CN" altLang="fr-FR" sz="2000" dirty="0" smtClean="0"/>
              <a:t>块链文化领域应用 </a:t>
            </a:r>
            <a:r>
              <a:rPr lang="fr-FR" altLang="zh-CN" sz="2000" dirty="0" smtClean="0"/>
              <a:t>–</a:t>
            </a:r>
            <a:r>
              <a:rPr lang="zh-CN" altLang="fr-FR" sz="2000" dirty="0" smtClean="0"/>
              <a:t> 粉丝经</a:t>
            </a:r>
            <a:r>
              <a:rPr lang="zh-CN" altLang="fr-FR" sz="2000" dirty="0"/>
              <a:t>济（产业</a:t>
            </a:r>
            <a:r>
              <a:rPr lang="zh-CN" altLang="fr-FR" sz="2000" dirty="0" smtClean="0"/>
              <a:t>链下游 </a:t>
            </a:r>
            <a:r>
              <a:rPr lang="zh-CN" altLang="fr-FR" sz="2000" dirty="0"/>
              <a:t>）</a:t>
            </a:r>
            <a:endParaRPr lang="fr-FR" sz="2000" dirty="0"/>
          </a:p>
        </p:txBody>
      </p:sp>
      <p:sp>
        <p:nvSpPr>
          <p:cNvPr id="4" name="Espace réservé de la date 3"/>
          <p:cNvSpPr>
            <a:spLocks noGrp="1"/>
          </p:cNvSpPr>
          <p:nvPr>
            <p:ph type="dt" sz="half" idx="10"/>
          </p:nvPr>
        </p:nvSpPr>
        <p:spPr/>
        <p:txBody>
          <a:bodyPr/>
          <a:lstStyle/>
          <a:p>
            <a:r>
              <a:rPr lang="fr-FR" dirty="0"/>
              <a:t>201</a:t>
            </a:r>
            <a:r>
              <a:rPr lang="fr-FR" altLang="zh-CN" dirty="0"/>
              <a:t>8</a:t>
            </a:r>
            <a:r>
              <a:rPr lang="zh-CN" altLang="fr-FR" dirty="0"/>
              <a:t>年</a:t>
            </a:r>
            <a:r>
              <a:rPr lang="fr-FR" altLang="zh-CN" dirty="0"/>
              <a:t>4</a:t>
            </a:r>
            <a:r>
              <a:rPr lang="zh-CN" altLang="fr-FR" dirty="0"/>
              <a:t>月</a:t>
            </a:r>
            <a:r>
              <a:rPr lang="fr-FR" altLang="zh-CN" dirty="0"/>
              <a:t>18</a:t>
            </a:r>
            <a:r>
              <a:rPr lang="zh-CN" altLang="fr-FR" dirty="0"/>
              <a:t>日</a:t>
            </a:r>
            <a:endParaRPr lang="fr-FR" dirty="0"/>
          </a:p>
        </p:txBody>
      </p:sp>
      <p:sp>
        <p:nvSpPr>
          <p:cNvPr id="5" name="Espace réservé du numéro de diapositive 4"/>
          <p:cNvSpPr>
            <a:spLocks noGrp="1"/>
          </p:cNvSpPr>
          <p:nvPr>
            <p:ph type="sldNum" sz="quarter" idx="11"/>
          </p:nvPr>
        </p:nvSpPr>
        <p:spPr/>
        <p:txBody>
          <a:bodyPr/>
          <a:lstStyle/>
          <a:p>
            <a:fld id="{BE86CC1D-CF5B-4CF4-8187-47EFC36A8EF3}" type="slidenum">
              <a:rPr lang="fr-FR" smtClean="0"/>
              <a:pPr/>
              <a:t>12</a:t>
            </a:fld>
            <a:endParaRPr lang="fr-FR" dirty="0"/>
          </a:p>
        </p:txBody>
      </p:sp>
      <p:sp>
        <p:nvSpPr>
          <p:cNvPr id="6" name="Espace réservé du pied de page 5"/>
          <p:cNvSpPr>
            <a:spLocks noGrp="1"/>
          </p:cNvSpPr>
          <p:nvPr>
            <p:ph type="ftr" sz="quarter" idx="12"/>
          </p:nvPr>
        </p:nvSpPr>
        <p:spPr/>
        <p:txBody>
          <a:bodyPr/>
          <a:lstStyle/>
          <a:p>
            <a:r>
              <a:rPr lang="zh-CN" altLang="fr-FR" dirty="0"/>
              <a:t>智汇三三 </a:t>
            </a:r>
            <a:r>
              <a:rPr lang="fr-FR" altLang="zh-CN" dirty="0"/>
              <a:t>-</a:t>
            </a:r>
            <a:r>
              <a:rPr lang="zh-CN" altLang="fr-FR" dirty="0"/>
              <a:t> 区块链技术在文化领域内的应用分析</a:t>
            </a:r>
            <a:endParaRPr lang="fr-FR"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9294" y="1358866"/>
            <a:ext cx="6370205" cy="2548082"/>
          </a:xfrm>
          <a:prstGeom prst="rect">
            <a:avLst/>
          </a:prstGeom>
        </p:spPr>
      </p:pic>
    </p:spTree>
    <p:extLst>
      <p:ext uri="{BB962C8B-B14F-4D97-AF65-F5344CB8AC3E}">
        <p14:creationId xmlns:p14="http://schemas.microsoft.com/office/powerpoint/2010/main" val="42516117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1385709" y="4077072"/>
            <a:ext cx="3593406" cy="1067039"/>
          </a:xfrm>
        </p:spPr>
        <p:txBody>
          <a:bodyPr/>
          <a:lstStyle/>
          <a:p>
            <a:pPr algn="just"/>
            <a:r>
              <a:rPr lang="zh-CN" altLang="fr-FR" dirty="0" smtClean="0"/>
              <a:t>游戏道具交易</a:t>
            </a:r>
            <a:endParaRPr lang="fr-FR" altLang="zh-CN" dirty="0" smtClean="0"/>
          </a:p>
          <a:p>
            <a:pPr lvl="1" algn="just"/>
            <a:r>
              <a:rPr lang="zh-CN" altLang="fr-FR" dirty="0" smtClean="0"/>
              <a:t>游戏道具交易生意可观</a:t>
            </a:r>
            <a:endParaRPr lang="fr-FR" altLang="zh-CN" dirty="0" smtClean="0"/>
          </a:p>
          <a:p>
            <a:pPr lvl="1" algn="just"/>
            <a:r>
              <a:rPr lang="zh-CN" altLang="fr-FR" dirty="0"/>
              <a:t>交</a:t>
            </a:r>
            <a:r>
              <a:rPr lang="zh-CN" altLang="fr-FR" dirty="0" smtClean="0"/>
              <a:t>易信任</a:t>
            </a:r>
            <a:endParaRPr lang="fr-FR" altLang="zh-CN" dirty="0" smtClean="0"/>
          </a:p>
          <a:p>
            <a:pPr lvl="1" algn="just"/>
            <a:r>
              <a:rPr lang="zh-CN" altLang="fr-FR" dirty="0" smtClean="0"/>
              <a:t>跨游戏交易</a:t>
            </a:r>
            <a:endParaRPr lang="fr-FR" altLang="zh-CN" dirty="0" smtClean="0"/>
          </a:p>
        </p:txBody>
      </p:sp>
      <p:sp>
        <p:nvSpPr>
          <p:cNvPr id="3" name="Titre 2"/>
          <p:cNvSpPr>
            <a:spLocks noGrp="1"/>
          </p:cNvSpPr>
          <p:nvPr>
            <p:ph type="title"/>
          </p:nvPr>
        </p:nvSpPr>
        <p:spPr/>
        <p:txBody>
          <a:bodyPr/>
          <a:lstStyle/>
          <a:p>
            <a:pPr algn="l"/>
            <a:r>
              <a:rPr lang="zh-CN" altLang="fr-FR" dirty="0"/>
              <a:t>区块链文化领域应用 </a:t>
            </a:r>
            <a:r>
              <a:rPr lang="fr-FR" altLang="zh-CN" dirty="0" smtClean="0"/>
              <a:t>–</a:t>
            </a:r>
            <a:r>
              <a:rPr lang="zh-CN" altLang="fr-FR" dirty="0" smtClean="0"/>
              <a:t> 游戏</a:t>
            </a:r>
            <a:endParaRPr lang="fr-FR" dirty="0"/>
          </a:p>
        </p:txBody>
      </p:sp>
      <p:sp>
        <p:nvSpPr>
          <p:cNvPr id="4" name="Espace réservé de la date 3"/>
          <p:cNvSpPr>
            <a:spLocks noGrp="1"/>
          </p:cNvSpPr>
          <p:nvPr>
            <p:ph type="dt" sz="half" idx="10"/>
          </p:nvPr>
        </p:nvSpPr>
        <p:spPr/>
        <p:txBody>
          <a:bodyPr/>
          <a:lstStyle/>
          <a:p>
            <a:r>
              <a:rPr lang="fr-FR" dirty="0"/>
              <a:t>201</a:t>
            </a:r>
            <a:r>
              <a:rPr lang="fr-FR" altLang="zh-CN" dirty="0"/>
              <a:t>8</a:t>
            </a:r>
            <a:r>
              <a:rPr lang="zh-CN" altLang="fr-FR" dirty="0"/>
              <a:t>年</a:t>
            </a:r>
            <a:r>
              <a:rPr lang="fr-FR" altLang="zh-CN" dirty="0"/>
              <a:t>4</a:t>
            </a:r>
            <a:r>
              <a:rPr lang="zh-CN" altLang="fr-FR" dirty="0"/>
              <a:t>月</a:t>
            </a:r>
            <a:r>
              <a:rPr lang="fr-FR" altLang="zh-CN" dirty="0"/>
              <a:t>18</a:t>
            </a:r>
            <a:r>
              <a:rPr lang="zh-CN" altLang="fr-FR" dirty="0"/>
              <a:t>日</a:t>
            </a:r>
            <a:endParaRPr lang="fr-FR" dirty="0"/>
          </a:p>
        </p:txBody>
      </p:sp>
      <p:sp>
        <p:nvSpPr>
          <p:cNvPr id="5" name="Espace réservé du numéro de diapositive 4"/>
          <p:cNvSpPr>
            <a:spLocks noGrp="1"/>
          </p:cNvSpPr>
          <p:nvPr>
            <p:ph type="sldNum" sz="quarter" idx="11"/>
          </p:nvPr>
        </p:nvSpPr>
        <p:spPr/>
        <p:txBody>
          <a:bodyPr/>
          <a:lstStyle/>
          <a:p>
            <a:fld id="{BE86CC1D-CF5B-4CF4-8187-47EFC36A8EF3}" type="slidenum">
              <a:rPr lang="fr-FR" smtClean="0"/>
              <a:pPr/>
              <a:t>13</a:t>
            </a:fld>
            <a:endParaRPr lang="fr-FR" dirty="0"/>
          </a:p>
        </p:txBody>
      </p:sp>
      <p:sp>
        <p:nvSpPr>
          <p:cNvPr id="6" name="Espace réservé du pied de page 5"/>
          <p:cNvSpPr>
            <a:spLocks noGrp="1"/>
          </p:cNvSpPr>
          <p:nvPr>
            <p:ph type="ftr" sz="quarter" idx="12"/>
          </p:nvPr>
        </p:nvSpPr>
        <p:spPr/>
        <p:txBody>
          <a:bodyPr/>
          <a:lstStyle/>
          <a:p>
            <a:r>
              <a:rPr lang="zh-CN" altLang="fr-FR" dirty="0"/>
              <a:t>智汇三三 </a:t>
            </a:r>
            <a:r>
              <a:rPr lang="fr-FR" altLang="zh-CN" dirty="0"/>
              <a:t>-</a:t>
            </a:r>
            <a:r>
              <a:rPr lang="zh-CN" altLang="fr-FR" dirty="0"/>
              <a:t> 区块链技术在文化领域内的应用分析</a:t>
            </a:r>
            <a:endParaRPr lang="fr-FR" dirty="0"/>
          </a:p>
        </p:txBody>
      </p:sp>
      <p:sp>
        <p:nvSpPr>
          <p:cNvPr id="11" name="Espace réservé du contenu 1"/>
          <p:cNvSpPr txBox="1">
            <a:spLocks/>
          </p:cNvSpPr>
          <p:nvPr/>
        </p:nvSpPr>
        <p:spPr>
          <a:xfrm>
            <a:off x="1385709" y="1240895"/>
            <a:ext cx="3186292" cy="819953"/>
          </a:xfrm>
          <a:prstGeom prst="rect">
            <a:avLst/>
          </a:prstGeom>
        </p:spPr>
        <p:txBody>
          <a:bodyPr vert="horz" lIns="91440" tIns="45720" rIns="91440" bIns="45720" rtlCol="0">
            <a:noAutofit/>
          </a:bodyPr>
          <a:lstStyle>
            <a:lvl1pPr marL="594000" indent="-594000" algn="l" defTabSz="914400" rtl="0" eaLnBrk="1" latinLnBrk="0" hangingPunct="1">
              <a:spcBef>
                <a:spcPts val="1800"/>
              </a:spcBef>
              <a:buFontTx/>
              <a:buBlip>
                <a:blip r:embed="rId3"/>
              </a:buBlip>
              <a:defRPr sz="1800" kern="1200">
                <a:solidFill>
                  <a:schemeClr val="tx1"/>
                </a:solidFill>
                <a:latin typeface="Microsoft Sans Serif" pitchFamily="34" charset="0"/>
                <a:ea typeface="+mn-ea"/>
                <a:cs typeface="Microsoft Sans Serif" pitchFamily="34" charset="0"/>
              </a:defRPr>
            </a:lvl1pPr>
            <a:lvl2pPr marL="925200" indent="-288000" algn="l" defTabSz="914400" rtl="0" eaLnBrk="1" latinLnBrk="0" hangingPunct="1">
              <a:spcBef>
                <a:spcPct val="20000"/>
              </a:spcBef>
              <a:buFontTx/>
              <a:buBlip>
                <a:blip r:embed="rId4"/>
              </a:buBlip>
              <a:defRPr sz="1400" kern="1200" baseline="0">
                <a:solidFill>
                  <a:schemeClr val="tx1"/>
                </a:solidFill>
                <a:latin typeface="Microsoft Sans Serif" pitchFamily="34" charset="0"/>
                <a:ea typeface="+mn-ea"/>
                <a:cs typeface="Microsoft Sans Serif" pitchFamily="34" charset="0"/>
              </a:defRPr>
            </a:lvl2pPr>
            <a:lvl3pPr marL="1213200" indent="-252000" algn="l" defTabSz="914400" rtl="0" eaLnBrk="1" latinLnBrk="0" hangingPunct="1">
              <a:spcBef>
                <a:spcPts val="264"/>
              </a:spcBef>
              <a:buFontTx/>
              <a:buBlip>
                <a:blip r:embed="rId5"/>
              </a:buBlip>
              <a:defRPr sz="1300" kern="1200">
                <a:solidFill>
                  <a:srgbClr val="808080"/>
                </a:solidFill>
                <a:latin typeface="Microsoft Sans Serif" pitchFamily="34" charset="0"/>
                <a:ea typeface="+mn-ea"/>
                <a:cs typeface="Microsoft Sans Serif" pitchFamily="34" charset="0"/>
              </a:defRPr>
            </a:lvl3pPr>
            <a:lvl4pPr marL="1465200" indent="-216000" algn="l" defTabSz="914400" rtl="0" eaLnBrk="1" latinLnBrk="0" hangingPunct="1">
              <a:spcBef>
                <a:spcPct val="20000"/>
              </a:spcBef>
              <a:buFontTx/>
              <a:buBlip>
                <a:blip r:embed="rId6"/>
              </a:buBlip>
              <a:defRPr sz="1100" b="1" kern="1200">
                <a:solidFill>
                  <a:srgbClr val="808080"/>
                </a:solidFill>
                <a:latin typeface="Microsoft Sans Serif" pitchFamily="34" charset="0"/>
                <a:ea typeface="+mn-ea"/>
                <a:cs typeface="Microsoft Sans Serif" pitchFamily="34" charset="0"/>
              </a:defRPr>
            </a:lvl4pPr>
            <a:lvl5pPr marL="1677600" indent="-180000" algn="l" defTabSz="914400" rtl="0" eaLnBrk="1" latinLnBrk="0" hangingPunct="1">
              <a:spcBef>
                <a:spcPct val="20000"/>
              </a:spcBef>
              <a:buFont typeface="Arial" pitchFamily="34" charset="0"/>
              <a:buChar char="»"/>
              <a:defRPr sz="1000" b="0" kern="1200">
                <a:solidFill>
                  <a:schemeClr val="tx1"/>
                </a:solidFill>
                <a:latin typeface="Microsoft Sans Serif" pitchFamily="34" charset="0"/>
                <a:ea typeface="+mn-ea"/>
                <a:cs typeface="Microsoft Sans Serif"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fr-FR" dirty="0" smtClean="0"/>
              <a:t>区</a:t>
            </a:r>
            <a:r>
              <a:rPr lang="zh-CN" altLang="fr-FR" dirty="0"/>
              <a:t>块链游</a:t>
            </a:r>
            <a:r>
              <a:rPr lang="zh-CN" altLang="fr-FR" dirty="0" smtClean="0"/>
              <a:t>戏</a:t>
            </a:r>
            <a:endParaRPr lang="fr-FR" altLang="zh-CN" dirty="0" smtClean="0"/>
          </a:p>
          <a:p>
            <a:pPr lvl="1"/>
            <a:r>
              <a:rPr lang="zh-CN" altLang="fr-FR" dirty="0" smtClean="0"/>
              <a:t>如</a:t>
            </a:r>
            <a:r>
              <a:rPr lang="zh-CN" altLang="fr-FR" dirty="0"/>
              <a:t>基于以</a:t>
            </a:r>
            <a:r>
              <a:rPr lang="zh-CN" altLang="fr-FR" dirty="0" smtClean="0"/>
              <a:t>太坊的</a:t>
            </a:r>
            <a:r>
              <a:rPr lang="zh-CN" altLang="fr-FR" dirty="0"/>
              <a:t>以太</a:t>
            </a:r>
            <a:r>
              <a:rPr lang="zh-CN" altLang="fr-FR" dirty="0" smtClean="0"/>
              <a:t>猫</a:t>
            </a:r>
            <a:endParaRPr lang="fr-FR" dirty="0"/>
          </a:p>
        </p:txBody>
      </p:sp>
      <p:pic>
        <p:nvPicPr>
          <p:cNvPr id="12" name="Imag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9146" y="3933056"/>
            <a:ext cx="3619317" cy="2013688"/>
          </a:xfrm>
          <a:prstGeom prst="rect">
            <a:avLst/>
          </a:prstGeom>
        </p:spPr>
      </p:pic>
      <p:pic>
        <p:nvPicPr>
          <p:cNvPr id="13" name="Imag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76056" y="1385459"/>
            <a:ext cx="3672408" cy="1928014"/>
          </a:xfrm>
          <a:prstGeom prst="rect">
            <a:avLst/>
          </a:prstGeom>
        </p:spPr>
      </p:pic>
    </p:spTree>
    <p:extLst>
      <p:ext uri="{BB962C8B-B14F-4D97-AF65-F5344CB8AC3E}">
        <p14:creationId xmlns:p14="http://schemas.microsoft.com/office/powerpoint/2010/main" val="349738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707099" y="1340768"/>
            <a:ext cx="4728997" cy="3168352"/>
          </a:xfrm>
        </p:spPr>
        <p:txBody>
          <a:bodyPr/>
          <a:lstStyle/>
          <a:p>
            <a:pPr algn="just"/>
            <a:r>
              <a:rPr lang="zh-CN" altLang="fr-FR" dirty="0" smtClean="0"/>
              <a:t>在区块链应用选型方面几点建议 ：</a:t>
            </a:r>
            <a:endParaRPr lang="fr-FR" altLang="zh-CN" dirty="0" smtClean="0"/>
          </a:p>
          <a:p>
            <a:pPr lvl="1" algn="just"/>
            <a:r>
              <a:rPr lang="fr-FR" altLang="zh-CN" dirty="0" smtClean="0"/>
              <a:t>1</a:t>
            </a:r>
            <a:r>
              <a:rPr lang="zh-CN" altLang="fr-FR" dirty="0" smtClean="0"/>
              <a:t> ：不要为了区块链而区块链。</a:t>
            </a:r>
            <a:endParaRPr lang="fr-FR" altLang="zh-CN" dirty="0" smtClean="0"/>
          </a:p>
          <a:p>
            <a:pPr lvl="1" algn="just"/>
            <a:r>
              <a:rPr lang="fr-FR" altLang="zh-CN" dirty="0" smtClean="0"/>
              <a:t>2</a:t>
            </a:r>
            <a:r>
              <a:rPr lang="zh-CN" altLang="fr-FR" dirty="0" smtClean="0"/>
              <a:t> ：区块链还处于早期阶段</a:t>
            </a:r>
            <a:r>
              <a:rPr lang="zh-CN" altLang="fr-FR" dirty="0"/>
              <a:t>建议</a:t>
            </a:r>
            <a:r>
              <a:rPr lang="zh-CN" altLang="fr-FR" dirty="0" smtClean="0"/>
              <a:t>。</a:t>
            </a:r>
            <a:endParaRPr lang="fr-FR" altLang="zh-CN" dirty="0" smtClean="0"/>
          </a:p>
          <a:p>
            <a:pPr lvl="1" algn="just"/>
            <a:r>
              <a:rPr lang="fr-FR" altLang="zh-CN" dirty="0" smtClean="0"/>
              <a:t>3</a:t>
            </a:r>
            <a:r>
              <a:rPr lang="zh-CN" altLang="fr-FR" dirty="0" smtClean="0"/>
              <a:t> ：未来几年，区块链技术将有更大的突破。</a:t>
            </a:r>
            <a:endParaRPr lang="fr-FR" altLang="zh-CN" dirty="0" smtClean="0"/>
          </a:p>
          <a:p>
            <a:pPr marL="637200" lvl="1" indent="0" algn="just">
              <a:buNone/>
            </a:pPr>
            <a:endParaRPr lang="fr-FR" altLang="zh-CN" dirty="0"/>
          </a:p>
          <a:p>
            <a:pPr algn="just"/>
            <a:r>
              <a:rPr lang="zh-CN" altLang="fr-FR" dirty="0"/>
              <a:t>政府为何还是要</a:t>
            </a:r>
            <a:r>
              <a:rPr lang="zh-CN" altLang="fr-FR" dirty="0" smtClean="0"/>
              <a:t>明令</a:t>
            </a:r>
            <a:r>
              <a:rPr lang="zh-CN" altLang="fr-FR" dirty="0"/>
              <a:t>禁止</a:t>
            </a:r>
            <a:r>
              <a:rPr lang="fr-FR" altLang="zh-CN" dirty="0"/>
              <a:t>ICO</a:t>
            </a:r>
            <a:r>
              <a:rPr lang="zh-CN" altLang="fr-FR" dirty="0"/>
              <a:t>？</a:t>
            </a:r>
            <a:endParaRPr lang="fr-FR" altLang="zh-CN" dirty="0"/>
          </a:p>
          <a:p>
            <a:pPr lvl="1" algn="just"/>
            <a:r>
              <a:rPr lang="zh-CN" altLang="fr-FR" dirty="0"/>
              <a:t>一台创造信任的机器</a:t>
            </a:r>
            <a:endParaRPr lang="fr-FR" altLang="zh-CN" dirty="0"/>
          </a:p>
          <a:p>
            <a:pPr lvl="1" algn="just"/>
            <a:r>
              <a:rPr lang="zh-CN" altLang="fr-FR" dirty="0"/>
              <a:t>一台骗取信任的机器</a:t>
            </a:r>
            <a:endParaRPr lang="fr-FR" altLang="zh-CN" dirty="0"/>
          </a:p>
          <a:p>
            <a:pPr lvl="1" algn="just"/>
            <a:r>
              <a:rPr lang="zh-CN" altLang="fr-FR" dirty="0"/>
              <a:t>割韭菜的</a:t>
            </a:r>
            <a:r>
              <a:rPr lang="zh-CN" altLang="fr-FR" dirty="0" smtClean="0"/>
              <a:t>人</a:t>
            </a:r>
            <a:endParaRPr lang="fr-FR" altLang="zh-CN" dirty="0" smtClean="0"/>
          </a:p>
          <a:p>
            <a:pPr marL="637200" lvl="1" indent="0" algn="just">
              <a:buNone/>
            </a:pPr>
            <a:endParaRPr lang="fr-FR" altLang="zh-CN" dirty="0"/>
          </a:p>
          <a:p>
            <a:pPr marL="637200" lvl="1" indent="0" algn="just">
              <a:buNone/>
            </a:pPr>
            <a:endParaRPr lang="fr-FR" altLang="zh-CN" dirty="0"/>
          </a:p>
          <a:p>
            <a:pPr algn="just"/>
            <a:r>
              <a:rPr lang="zh-CN" altLang="fr-FR" b="1" dirty="0"/>
              <a:t>全球正在跑步进入“区块链经济时代”</a:t>
            </a:r>
            <a:endParaRPr lang="fr-FR" altLang="zh-CN" dirty="0"/>
          </a:p>
          <a:p>
            <a:pPr marL="0" indent="0" algn="just">
              <a:buNone/>
            </a:pPr>
            <a:endParaRPr lang="fr-FR" altLang="zh-CN" dirty="0" smtClean="0"/>
          </a:p>
          <a:p>
            <a:pPr marL="637200" lvl="1" indent="0" algn="just">
              <a:buNone/>
            </a:pPr>
            <a:endParaRPr lang="fr-FR" altLang="zh-CN" dirty="0" smtClean="0"/>
          </a:p>
        </p:txBody>
      </p:sp>
      <p:sp>
        <p:nvSpPr>
          <p:cNvPr id="3" name="Titre 2"/>
          <p:cNvSpPr>
            <a:spLocks noGrp="1"/>
          </p:cNvSpPr>
          <p:nvPr>
            <p:ph type="title"/>
          </p:nvPr>
        </p:nvSpPr>
        <p:spPr/>
        <p:txBody>
          <a:bodyPr/>
          <a:lstStyle/>
          <a:p>
            <a:pPr algn="l"/>
            <a:r>
              <a:rPr lang="zh-CN" altLang="fr-FR" dirty="0"/>
              <a:t>区块链在文化产业的应用趋势</a:t>
            </a:r>
            <a:endParaRPr lang="fr-FR" dirty="0"/>
          </a:p>
        </p:txBody>
      </p:sp>
      <p:sp>
        <p:nvSpPr>
          <p:cNvPr id="4" name="Espace réservé de la date 3"/>
          <p:cNvSpPr>
            <a:spLocks noGrp="1"/>
          </p:cNvSpPr>
          <p:nvPr>
            <p:ph type="dt" sz="half" idx="10"/>
          </p:nvPr>
        </p:nvSpPr>
        <p:spPr/>
        <p:txBody>
          <a:bodyPr/>
          <a:lstStyle/>
          <a:p>
            <a:r>
              <a:rPr lang="fr-FR" dirty="0"/>
              <a:t>201</a:t>
            </a:r>
            <a:r>
              <a:rPr lang="fr-FR" altLang="zh-CN" dirty="0"/>
              <a:t>8</a:t>
            </a:r>
            <a:r>
              <a:rPr lang="zh-CN" altLang="fr-FR" dirty="0"/>
              <a:t>年</a:t>
            </a:r>
            <a:r>
              <a:rPr lang="fr-FR" altLang="zh-CN" dirty="0"/>
              <a:t>4</a:t>
            </a:r>
            <a:r>
              <a:rPr lang="zh-CN" altLang="fr-FR" dirty="0"/>
              <a:t>月</a:t>
            </a:r>
            <a:r>
              <a:rPr lang="fr-FR" altLang="zh-CN" dirty="0"/>
              <a:t>18</a:t>
            </a:r>
            <a:r>
              <a:rPr lang="zh-CN" altLang="fr-FR" dirty="0"/>
              <a:t>日</a:t>
            </a:r>
            <a:endParaRPr lang="fr-FR" dirty="0"/>
          </a:p>
        </p:txBody>
      </p:sp>
      <p:sp>
        <p:nvSpPr>
          <p:cNvPr id="5" name="Espace réservé du numéro de diapositive 4"/>
          <p:cNvSpPr>
            <a:spLocks noGrp="1"/>
          </p:cNvSpPr>
          <p:nvPr>
            <p:ph type="sldNum" sz="quarter" idx="11"/>
          </p:nvPr>
        </p:nvSpPr>
        <p:spPr/>
        <p:txBody>
          <a:bodyPr/>
          <a:lstStyle/>
          <a:p>
            <a:fld id="{BE86CC1D-CF5B-4CF4-8187-47EFC36A8EF3}" type="slidenum">
              <a:rPr lang="fr-FR" smtClean="0"/>
              <a:pPr/>
              <a:t>14</a:t>
            </a:fld>
            <a:endParaRPr lang="fr-FR" dirty="0"/>
          </a:p>
        </p:txBody>
      </p:sp>
      <p:sp>
        <p:nvSpPr>
          <p:cNvPr id="6" name="Espace réservé du pied de page 5"/>
          <p:cNvSpPr>
            <a:spLocks noGrp="1"/>
          </p:cNvSpPr>
          <p:nvPr>
            <p:ph type="ftr" sz="quarter" idx="12"/>
          </p:nvPr>
        </p:nvSpPr>
        <p:spPr/>
        <p:txBody>
          <a:bodyPr/>
          <a:lstStyle/>
          <a:p>
            <a:r>
              <a:rPr lang="zh-CN" altLang="fr-FR" dirty="0"/>
              <a:t>智汇三三 </a:t>
            </a:r>
            <a:r>
              <a:rPr lang="fr-FR" altLang="zh-CN" dirty="0"/>
              <a:t>-</a:t>
            </a:r>
            <a:r>
              <a:rPr lang="zh-CN" altLang="fr-FR" dirty="0"/>
              <a:t> 区块链技术在文化领域内的应用分析</a:t>
            </a:r>
            <a:endParaRPr lang="fr-FR"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1882" y="3837385"/>
            <a:ext cx="3459069" cy="2680778"/>
          </a:xfrm>
          <a:prstGeom prst="rect">
            <a:avLst/>
          </a:prstGeo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1883" y="1291616"/>
            <a:ext cx="3459069" cy="2496777"/>
          </a:xfrm>
          <a:prstGeom prst="rect">
            <a:avLst/>
          </a:prstGeom>
        </p:spPr>
      </p:pic>
    </p:spTree>
    <p:extLst>
      <p:ext uri="{BB962C8B-B14F-4D97-AF65-F5344CB8AC3E}">
        <p14:creationId xmlns:p14="http://schemas.microsoft.com/office/powerpoint/2010/main" val="41959168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1101483" y="4149080"/>
            <a:ext cx="3402095" cy="2173989"/>
          </a:xfrm>
        </p:spPr>
        <p:txBody>
          <a:bodyPr/>
          <a:lstStyle/>
          <a:p>
            <a:pPr algn="just"/>
            <a:r>
              <a:rPr lang="zh-CN" altLang="fr-FR" sz="1200" dirty="0" smtClean="0"/>
              <a:t>区块链技术的基本原理</a:t>
            </a:r>
            <a:endParaRPr lang="fr-FR" altLang="zh-CN" sz="1200" dirty="0" smtClean="0"/>
          </a:p>
          <a:p>
            <a:pPr algn="just"/>
            <a:r>
              <a:rPr lang="zh-CN" altLang="fr-FR" sz="1200" dirty="0"/>
              <a:t>区块</a:t>
            </a:r>
            <a:r>
              <a:rPr lang="zh-CN" altLang="fr-FR" sz="1200" dirty="0" smtClean="0"/>
              <a:t>链与共享经济</a:t>
            </a:r>
            <a:endParaRPr lang="fr-FR" altLang="zh-CN" sz="1200" dirty="0" smtClean="0"/>
          </a:p>
          <a:p>
            <a:pPr algn="just"/>
            <a:r>
              <a:rPr lang="zh-CN" altLang="fr-FR" sz="1200" dirty="0"/>
              <a:t>区块</a:t>
            </a:r>
            <a:r>
              <a:rPr lang="zh-CN" altLang="fr-FR" sz="1200" dirty="0" smtClean="0"/>
              <a:t>链与金融证券</a:t>
            </a:r>
            <a:endParaRPr lang="fr-FR" altLang="zh-CN" sz="1200" dirty="0"/>
          </a:p>
          <a:p>
            <a:pPr algn="just"/>
            <a:r>
              <a:rPr lang="zh-CN" altLang="fr-FR" sz="1200" dirty="0" smtClean="0"/>
              <a:t>区</a:t>
            </a:r>
            <a:r>
              <a:rPr lang="zh-CN" altLang="fr-FR" sz="1200" dirty="0"/>
              <a:t>块</a:t>
            </a:r>
            <a:r>
              <a:rPr lang="zh-CN" altLang="fr-FR" sz="1200" dirty="0" smtClean="0"/>
              <a:t>链在文化领域的应用</a:t>
            </a:r>
            <a:endParaRPr lang="fr-FR" altLang="zh-CN" sz="1200" dirty="0" smtClean="0"/>
          </a:p>
          <a:p>
            <a:pPr algn="just"/>
            <a:r>
              <a:rPr lang="zh-CN" altLang="fr-FR" sz="1200" dirty="0"/>
              <a:t>区块</a:t>
            </a:r>
            <a:r>
              <a:rPr lang="zh-CN" altLang="fr-FR" sz="1200" dirty="0" smtClean="0"/>
              <a:t>链在食品安全溯源方面的应用</a:t>
            </a:r>
            <a:endParaRPr lang="fr-FR" altLang="zh-CN" sz="1200" dirty="0" smtClean="0"/>
          </a:p>
          <a:p>
            <a:pPr marL="0" indent="0" algn="just">
              <a:buNone/>
            </a:pPr>
            <a:endParaRPr lang="fr-FR" altLang="zh-CN" dirty="0"/>
          </a:p>
          <a:p>
            <a:pPr marL="637200" lvl="1" indent="0" algn="just">
              <a:buNone/>
            </a:pPr>
            <a:endParaRPr lang="fr-FR" altLang="zh-CN" dirty="0" smtClean="0"/>
          </a:p>
          <a:p>
            <a:pPr marL="637200" lvl="1" indent="0" algn="just">
              <a:buNone/>
            </a:pPr>
            <a:endParaRPr lang="fr-FR" altLang="zh-CN" dirty="0"/>
          </a:p>
          <a:p>
            <a:pPr marL="637200" lvl="1" indent="0" algn="just">
              <a:buNone/>
            </a:pPr>
            <a:endParaRPr lang="fr-FR" altLang="zh-CN" dirty="0" smtClean="0"/>
          </a:p>
        </p:txBody>
      </p:sp>
      <p:sp>
        <p:nvSpPr>
          <p:cNvPr id="3" name="Titre 2"/>
          <p:cNvSpPr>
            <a:spLocks noGrp="1"/>
          </p:cNvSpPr>
          <p:nvPr>
            <p:ph type="title"/>
          </p:nvPr>
        </p:nvSpPr>
        <p:spPr/>
        <p:txBody>
          <a:bodyPr/>
          <a:lstStyle/>
          <a:p>
            <a:pPr algn="l"/>
            <a:r>
              <a:rPr lang="zh-CN" altLang="fr-FR" dirty="0"/>
              <a:t>区块</a:t>
            </a:r>
            <a:r>
              <a:rPr lang="zh-CN" altLang="fr-FR" dirty="0" smtClean="0"/>
              <a:t>链可能颠覆的行业</a:t>
            </a:r>
            <a:endParaRPr lang="fr-FR" dirty="0"/>
          </a:p>
        </p:txBody>
      </p:sp>
      <p:sp>
        <p:nvSpPr>
          <p:cNvPr id="4" name="Espace réservé de la date 3"/>
          <p:cNvSpPr>
            <a:spLocks noGrp="1"/>
          </p:cNvSpPr>
          <p:nvPr>
            <p:ph type="dt" sz="half" idx="10"/>
          </p:nvPr>
        </p:nvSpPr>
        <p:spPr/>
        <p:txBody>
          <a:bodyPr/>
          <a:lstStyle/>
          <a:p>
            <a:r>
              <a:rPr lang="fr-FR" dirty="0"/>
              <a:t>201</a:t>
            </a:r>
            <a:r>
              <a:rPr lang="fr-FR" altLang="zh-CN" dirty="0"/>
              <a:t>8</a:t>
            </a:r>
            <a:r>
              <a:rPr lang="zh-CN" altLang="fr-FR" dirty="0"/>
              <a:t>年</a:t>
            </a:r>
            <a:r>
              <a:rPr lang="fr-FR" altLang="zh-CN" dirty="0"/>
              <a:t>4</a:t>
            </a:r>
            <a:r>
              <a:rPr lang="zh-CN" altLang="fr-FR" dirty="0"/>
              <a:t>月</a:t>
            </a:r>
            <a:r>
              <a:rPr lang="fr-FR" altLang="zh-CN" dirty="0"/>
              <a:t>18</a:t>
            </a:r>
            <a:r>
              <a:rPr lang="zh-CN" altLang="fr-FR" dirty="0"/>
              <a:t>日</a:t>
            </a:r>
            <a:endParaRPr lang="fr-FR" dirty="0"/>
          </a:p>
        </p:txBody>
      </p:sp>
      <p:sp>
        <p:nvSpPr>
          <p:cNvPr id="5" name="Espace réservé du numéro de diapositive 4"/>
          <p:cNvSpPr>
            <a:spLocks noGrp="1"/>
          </p:cNvSpPr>
          <p:nvPr>
            <p:ph type="sldNum" sz="quarter" idx="11"/>
          </p:nvPr>
        </p:nvSpPr>
        <p:spPr/>
        <p:txBody>
          <a:bodyPr/>
          <a:lstStyle/>
          <a:p>
            <a:fld id="{BE86CC1D-CF5B-4CF4-8187-47EFC36A8EF3}" type="slidenum">
              <a:rPr lang="fr-FR" smtClean="0"/>
              <a:pPr/>
              <a:t>15</a:t>
            </a:fld>
            <a:endParaRPr lang="fr-FR" dirty="0"/>
          </a:p>
        </p:txBody>
      </p:sp>
      <p:sp>
        <p:nvSpPr>
          <p:cNvPr id="6" name="Espace réservé du pied de page 5"/>
          <p:cNvSpPr>
            <a:spLocks noGrp="1"/>
          </p:cNvSpPr>
          <p:nvPr>
            <p:ph type="ftr" sz="quarter" idx="12"/>
          </p:nvPr>
        </p:nvSpPr>
        <p:spPr/>
        <p:txBody>
          <a:bodyPr/>
          <a:lstStyle/>
          <a:p>
            <a:r>
              <a:rPr lang="zh-CN" altLang="fr-FR" dirty="0"/>
              <a:t>智汇三三 </a:t>
            </a:r>
            <a:r>
              <a:rPr lang="fr-FR" altLang="zh-CN" dirty="0"/>
              <a:t>-</a:t>
            </a:r>
            <a:r>
              <a:rPr lang="zh-CN" altLang="fr-FR" dirty="0"/>
              <a:t> 区块链技术在文化领域内的应用分析</a:t>
            </a:r>
            <a:endParaRPr lang="fr-FR" dirty="0"/>
          </a:p>
        </p:txBody>
      </p:sp>
      <p:pic>
        <p:nvPicPr>
          <p:cNvPr id="9" name="Image 8"/>
          <p:cNvPicPr>
            <a:picLocks noChangeAspect="1"/>
          </p:cNvPicPr>
          <p:nvPr/>
        </p:nvPicPr>
        <p:blipFill>
          <a:blip r:embed="rId3"/>
          <a:stretch>
            <a:fillRect/>
          </a:stretch>
        </p:blipFill>
        <p:spPr>
          <a:xfrm>
            <a:off x="4644008" y="1388886"/>
            <a:ext cx="2043123" cy="2394870"/>
          </a:xfrm>
          <a:prstGeom prst="rect">
            <a:avLst/>
          </a:prstGeom>
        </p:spPr>
      </p:pic>
      <p:pic>
        <p:nvPicPr>
          <p:cNvPr id="10" name="Imag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5113" y="1431163"/>
            <a:ext cx="1602799" cy="2137065"/>
          </a:xfrm>
          <a:prstGeom prst="rect">
            <a:avLst/>
          </a:prstGeom>
        </p:spPr>
      </p:pic>
      <p:sp>
        <p:nvSpPr>
          <p:cNvPr id="11" name="Espace réservé du contenu 1"/>
          <p:cNvSpPr txBox="1">
            <a:spLocks/>
          </p:cNvSpPr>
          <p:nvPr/>
        </p:nvSpPr>
        <p:spPr>
          <a:xfrm>
            <a:off x="4644008" y="4149080"/>
            <a:ext cx="4221718" cy="2016224"/>
          </a:xfrm>
          <a:prstGeom prst="rect">
            <a:avLst/>
          </a:prstGeom>
        </p:spPr>
        <p:txBody>
          <a:bodyPr vert="horz" lIns="91440" tIns="45720" rIns="91440" bIns="45720" rtlCol="0">
            <a:noAutofit/>
          </a:bodyPr>
          <a:lstStyle>
            <a:lvl1pPr marL="594000" indent="-594000" algn="l" defTabSz="914400" rtl="0" eaLnBrk="1" latinLnBrk="0" hangingPunct="1">
              <a:spcBef>
                <a:spcPts val="1800"/>
              </a:spcBef>
              <a:buFontTx/>
              <a:buBlip>
                <a:blip r:embed="rId5"/>
              </a:buBlip>
              <a:defRPr sz="1800" kern="1200">
                <a:solidFill>
                  <a:schemeClr val="tx1"/>
                </a:solidFill>
                <a:latin typeface="Microsoft Sans Serif" pitchFamily="34" charset="0"/>
                <a:ea typeface="+mn-ea"/>
                <a:cs typeface="Microsoft Sans Serif" pitchFamily="34" charset="0"/>
              </a:defRPr>
            </a:lvl1pPr>
            <a:lvl2pPr marL="925200" indent="-288000" algn="l" defTabSz="914400" rtl="0" eaLnBrk="1" latinLnBrk="0" hangingPunct="1">
              <a:spcBef>
                <a:spcPct val="20000"/>
              </a:spcBef>
              <a:buFontTx/>
              <a:buBlip>
                <a:blip r:embed="rId6"/>
              </a:buBlip>
              <a:defRPr sz="1400" kern="1200" baseline="0">
                <a:solidFill>
                  <a:schemeClr val="tx1"/>
                </a:solidFill>
                <a:latin typeface="Microsoft Sans Serif" pitchFamily="34" charset="0"/>
                <a:ea typeface="+mn-ea"/>
                <a:cs typeface="Microsoft Sans Serif" pitchFamily="34" charset="0"/>
              </a:defRPr>
            </a:lvl2pPr>
            <a:lvl3pPr marL="1213200" indent="-252000" algn="l" defTabSz="914400" rtl="0" eaLnBrk="1" latinLnBrk="0" hangingPunct="1">
              <a:spcBef>
                <a:spcPts val="264"/>
              </a:spcBef>
              <a:buFontTx/>
              <a:buBlip>
                <a:blip r:embed="rId7"/>
              </a:buBlip>
              <a:defRPr sz="1300" kern="1200">
                <a:solidFill>
                  <a:srgbClr val="808080"/>
                </a:solidFill>
                <a:latin typeface="Microsoft Sans Serif" pitchFamily="34" charset="0"/>
                <a:ea typeface="+mn-ea"/>
                <a:cs typeface="Microsoft Sans Serif" pitchFamily="34" charset="0"/>
              </a:defRPr>
            </a:lvl3pPr>
            <a:lvl4pPr marL="1465200" indent="-216000" algn="l" defTabSz="914400" rtl="0" eaLnBrk="1" latinLnBrk="0" hangingPunct="1">
              <a:spcBef>
                <a:spcPct val="20000"/>
              </a:spcBef>
              <a:buFontTx/>
              <a:buBlip>
                <a:blip r:embed="rId8"/>
              </a:buBlip>
              <a:defRPr sz="1100" b="1" kern="1200">
                <a:solidFill>
                  <a:srgbClr val="808080"/>
                </a:solidFill>
                <a:latin typeface="Microsoft Sans Serif" pitchFamily="34" charset="0"/>
                <a:ea typeface="+mn-ea"/>
                <a:cs typeface="Microsoft Sans Serif" pitchFamily="34" charset="0"/>
              </a:defRPr>
            </a:lvl4pPr>
            <a:lvl5pPr marL="1677600" indent="-180000" algn="l" defTabSz="914400" rtl="0" eaLnBrk="1" latinLnBrk="0" hangingPunct="1">
              <a:spcBef>
                <a:spcPct val="20000"/>
              </a:spcBef>
              <a:buFont typeface="Arial" pitchFamily="34" charset="0"/>
              <a:buChar char="»"/>
              <a:defRPr sz="1000" b="0" kern="1200">
                <a:solidFill>
                  <a:schemeClr val="tx1"/>
                </a:solidFill>
                <a:latin typeface="Microsoft Sans Serif" pitchFamily="34" charset="0"/>
                <a:ea typeface="+mn-ea"/>
                <a:cs typeface="Microsoft Sans Serif"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zh-CN" altLang="fr-FR" sz="1200" dirty="0" smtClean="0"/>
              <a:t>区块链在慈善公益行业的应用</a:t>
            </a:r>
            <a:endParaRPr lang="fr-FR" altLang="zh-CN" sz="1200" dirty="0" smtClean="0"/>
          </a:p>
          <a:p>
            <a:pPr algn="just"/>
            <a:r>
              <a:rPr lang="zh-CN" altLang="fr-FR" sz="1200" dirty="0" smtClean="0"/>
              <a:t>区块链在法律行业的应用</a:t>
            </a:r>
            <a:endParaRPr lang="fr-FR" altLang="zh-CN" sz="1200" dirty="0" smtClean="0"/>
          </a:p>
          <a:p>
            <a:pPr algn="just"/>
            <a:r>
              <a:rPr lang="zh-CN" altLang="fr-FR" sz="1200" dirty="0" smtClean="0"/>
              <a:t>区块链在医疗行业的应用</a:t>
            </a:r>
            <a:endParaRPr lang="fr-FR" altLang="zh-CN" sz="1200" dirty="0" smtClean="0"/>
          </a:p>
          <a:p>
            <a:pPr algn="just"/>
            <a:r>
              <a:rPr lang="zh-CN" altLang="fr-FR" sz="1200" dirty="0" smtClean="0"/>
              <a:t>区块链在能源领域的应用</a:t>
            </a:r>
            <a:endParaRPr lang="fr-FR" altLang="zh-CN" sz="1200" dirty="0" smtClean="0"/>
          </a:p>
          <a:p>
            <a:pPr algn="just"/>
            <a:r>
              <a:rPr lang="zh-CN" altLang="fr-FR" sz="1200" dirty="0"/>
              <a:t>区块链数字资</a:t>
            </a:r>
            <a:r>
              <a:rPr lang="zh-CN" altLang="fr-FR" sz="1200" dirty="0" smtClean="0"/>
              <a:t>产（</a:t>
            </a:r>
            <a:r>
              <a:rPr lang="zh-CN" altLang="fr-FR" sz="1200" dirty="0"/>
              <a:t>积分，优惠券， 预付卡 ）的</a:t>
            </a:r>
            <a:r>
              <a:rPr lang="zh-CN" altLang="fr-FR" sz="1200" dirty="0" smtClean="0"/>
              <a:t>应用</a:t>
            </a:r>
            <a:endParaRPr lang="fr-FR" altLang="zh-CN" sz="1200" dirty="0" smtClean="0"/>
          </a:p>
          <a:p>
            <a:pPr marL="0" indent="0" algn="just">
              <a:buNone/>
            </a:pPr>
            <a:endParaRPr lang="fr-FR" altLang="zh-CN" dirty="0" smtClean="0"/>
          </a:p>
          <a:p>
            <a:pPr marL="637200" lvl="1" indent="0" algn="just">
              <a:buFontTx/>
              <a:buNone/>
            </a:pPr>
            <a:endParaRPr lang="fr-FR" altLang="zh-CN" dirty="0" smtClean="0"/>
          </a:p>
          <a:p>
            <a:pPr marL="637200" lvl="1" indent="0" algn="just">
              <a:buFontTx/>
              <a:buNone/>
            </a:pPr>
            <a:endParaRPr lang="fr-FR" altLang="zh-CN" dirty="0" smtClean="0"/>
          </a:p>
          <a:p>
            <a:pPr marL="637200" lvl="1" indent="0" algn="just">
              <a:buFontTx/>
              <a:buNone/>
            </a:pPr>
            <a:endParaRPr lang="fr-FR" altLang="zh-CN" dirty="0" smtClean="0"/>
          </a:p>
          <a:p>
            <a:pPr marL="637200" lvl="1" indent="0" algn="just">
              <a:buFontTx/>
              <a:buNone/>
            </a:pPr>
            <a:endParaRPr lang="fr-FR" altLang="zh-CN" dirty="0" smtClean="0"/>
          </a:p>
          <a:p>
            <a:pPr marL="637200" lvl="1" indent="0" algn="just">
              <a:buFontTx/>
              <a:buNone/>
            </a:pPr>
            <a:endParaRPr lang="fr-FR" altLang="zh-CN" dirty="0" smtClean="0"/>
          </a:p>
          <a:p>
            <a:pPr marL="637200" lvl="1" indent="0" algn="just">
              <a:buFontTx/>
              <a:buNone/>
            </a:pPr>
            <a:endParaRPr lang="fr-FR" altLang="zh-CN" dirty="0" smtClean="0"/>
          </a:p>
          <a:p>
            <a:pPr marL="637200" lvl="1" indent="0" algn="just">
              <a:buFontTx/>
              <a:buNone/>
            </a:pPr>
            <a:endParaRPr lang="fr-FR" altLang="zh-CN" dirty="0" smtClean="0"/>
          </a:p>
        </p:txBody>
      </p:sp>
      <p:pic>
        <p:nvPicPr>
          <p:cNvPr id="12" name="Image 11"/>
          <p:cNvPicPr>
            <a:picLocks noChangeAspect="1"/>
          </p:cNvPicPr>
          <p:nvPr/>
        </p:nvPicPr>
        <p:blipFill>
          <a:blip r:embed="rId9"/>
          <a:stretch>
            <a:fillRect/>
          </a:stretch>
        </p:blipFill>
        <p:spPr>
          <a:xfrm>
            <a:off x="1061883" y="1364654"/>
            <a:ext cx="3364143" cy="2169229"/>
          </a:xfrm>
          <a:prstGeom prst="rect">
            <a:avLst/>
          </a:prstGeom>
        </p:spPr>
      </p:pic>
    </p:spTree>
    <p:extLst>
      <p:ext uri="{BB962C8B-B14F-4D97-AF65-F5344CB8AC3E}">
        <p14:creationId xmlns:p14="http://schemas.microsoft.com/office/powerpoint/2010/main" val="26772449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3891" y="1772816"/>
            <a:ext cx="6686549" cy="2262781"/>
          </a:xfrm>
        </p:spPr>
        <p:txBody>
          <a:bodyPr numCol="1">
            <a:normAutofit/>
          </a:bodyPr>
          <a:lstStyle/>
          <a:p>
            <a:pPr algn="ctr"/>
            <a:r>
              <a:rPr lang="zh-CN" altLang="fr-FR" dirty="0" smtClean="0"/>
              <a:t> 谢谢大家</a:t>
            </a:r>
            <a:r>
              <a:rPr lang="fr-FR" dirty="0"/>
              <a:t>！</a:t>
            </a:r>
            <a:endParaRPr lang="fr-FR" b="1"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28"/>
            <a:ext cx="4095750" cy="4095750"/>
          </a:xfrm>
          <a:prstGeom prst="rect">
            <a:avLst/>
          </a:prstGeom>
        </p:spPr>
      </p:pic>
      <p:sp>
        <p:nvSpPr>
          <p:cNvPr id="5" name="Espace réservé de la date 3"/>
          <p:cNvSpPr>
            <a:spLocks noGrp="1"/>
          </p:cNvSpPr>
          <p:nvPr>
            <p:ph type="dt" sz="half" idx="10"/>
          </p:nvPr>
        </p:nvSpPr>
        <p:spPr>
          <a:xfrm>
            <a:off x="1143000" y="6567156"/>
            <a:ext cx="1124744" cy="246221"/>
          </a:xfrm>
        </p:spPr>
        <p:txBody>
          <a:bodyPr/>
          <a:lstStyle/>
          <a:p>
            <a:r>
              <a:rPr lang="fr-FR" dirty="0"/>
              <a:t>201</a:t>
            </a:r>
            <a:r>
              <a:rPr lang="fr-FR" altLang="zh-CN" dirty="0"/>
              <a:t>8</a:t>
            </a:r>
            <a:r>
              <a:rPr lang="zh-CN" altLang="fr-FR" dirty="0"/>
              <a:t>年</a:t>
            </a:r>
            <a:r>
              <a:rPr lang="fr-FR" altLang="zh-CN" dirty="0"/>
              <a:t>4</a:t>
            </a:r>
            <a:r>
              <a:rPr lang="zh-CN" altLang="fr-FR" dirty="0"/>
              <a:t>月</a:t>
            </a:r>
            <a:r>
              <a:rPr lang="fr-FR" altLang="zh-CN" dirty="0"/>
              <a:t>18</a:t>
            </a:r>
            <a:r>
              <a:rPr lang="zh-CN" altLang="fr-FR" dirty="0"/>
              <a:t>日</a:t>
            </a:r>
            <a:endParaRPr lang="fr-FR" dirty="0"/>
          </a:p>
        </p:txBody>
      </p:sp>
      <p:sp>
        <p:nvSpPr>
          <p:cNvPr id="7" name="Espace réservé du pied de page 5"/>
          <p:cNvSpPr>
            <a:spLocks noGrp="1"/>
          </p:cNvSpPr>
          <p:nvPr>
            <p:ph type="ftr" sz="quarter" idx="12"/>
          </p:nvPr>
        </p:nvSpPr>
        <p:spPr>
          <a:xfrm>
            <a:off x="4067900" y="6574139"/>
            <a:ext cx="2592376" cy="230832"/>
          </a:xfrm>
        </p:spPr>
        <p:txBody>
          <a:bodyPr/>
          <a:lstStyle/>
          <a:p>
            <a:pPr algn="ctr"/>
            <a:r>
              <a:rPr lang="zh-CN" altLang="fr-FR" dirty="0"/>
              <a:t>智汇三三 </a:t>
            </a:r>
            <a:r>
              <a:rPr lang="fr-FR" altLang="zh-CN" dirty="0"/>
              <a:t>-</a:t>
            </a:r>
            <a:r>
              <a:rPr lang="zh-CN" altLang="fr-FR" dirty="0"/>
              <a:t> 区块链技术在文化领域内的应用分析</a:t>
            </a:r>
            <a:endParaRPr lang="fr-FR" dirty="0"/>
          </a:p>
        </p:txBody>
      </p:sp>
    </p:spTree>
    <p:extLst>
      <p:ext uri="{BB962C8B-B14F-4D97-AF65-F5344CB8AC3E}">
        <p14:creationId xmlns:p14="http://schemas.microsoft.com/office/powerpoint/2010/main" val="669540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lgn="just"/>
            <a:r>
              <a:rPr lang="zh-CN" altLang="fr-FR" dirty="0" smtClean="0"/>
              <a:t>区块链（</a:t>
            </a:r>
            <a:r>
              <a:rPr lang="fr-FR" altLang="zh-CN" dirty="0" smtClean="0"/>
              <a:t>blockchain</a:t>
            </a:r>
            <a:r>
              <a:rPr lang="zh-CN" altLang="fr-FR" dirty="0" smtClean="0"/>
              <a:t>）</a:t>
            </a:r>
            <a:endParaRPr lang="fr-FR" altLang="zh-CN" dirty="0" smtClean="0"/>
          </a:p>
          <a:p>
            <a:pPr algn="just"/>
            <a:endParaRPr lang="fr-FR" altLang="zh-CN" dirty="0"/>
          </a:p>
          <a:p>
            <a:pPr algn="just"/>
            <a:endParaRPr lang="fr-FR" altLang="zh-CN" dirty="0" smtClean="0"/>
          </a:p>
          <a:p>
            <a:pPr algn="just"/>
            <a:endParaRPr lang="fr-FR" altLang="zh-CN" dirty="0"/>
          </a:p>
          <a:p>
            <a:pPr marL="0" indent="0" algn="just">
              <a:buNone/>
            </a:pPr>
            <a:endParaRPr lang="fr-FR" altLang="zh-CN" dirty="0" smtClean="0"/>
          </a:p>
          <a:p>
            <a:pPr algn="just"/>
            <a:r>
              <a:rPr lang="zh-CN" altLang="fr-FR" dirty="0"/>
              <a:t>比</a:t>
            </a:r>
            <a:r>
              <a:rPr lang="zh-CN" altLang="fr-FR" dirty="0" smtClean="0"/>
              <a:t>特币（</a:t>
            </a:r>
            <a:r>
              <a:rPr lang="fr-FR" altLang="zh-CN" dirty="0" smtClean="0"/>
              <a:t>bitcoin</a:t>
            </a:r>
            <a:r>
              <a:rPr lang="zh-CN" altLang="fr-FR" dirty="0" smtClean="0"/>
              <a:t>）</a:t>
            </a:r>
            <a:endParaRPr lang="fr-FR" altLang="zh-CN" dirty="0" smtClean="0"/>
          </a:p>
        </p:txBody>
      </p:sp>
      <p:sp>
        <p:nvSpPr>
          <p:cNvPr id="3" name="Titre 2"/>
          <p:cNvSpPr>
            <a:spLocks noGrp="1"/>
          </p:cNvSpPr>
          <p:nvPr>
            <p:ph type="title"/>
          </p:nvPr>
        </p:nvSpPr>
        <p:spPr/>
        <p:txBody>
          <a:bodyPr/>
          <a:lstStyle/>
          <a:p>
            <a:pPr algn="l"/>
            <a:r>
              <a:rPr lang="zh-CN" altLang="fr-FR" dirty="0" smtClean="0"/>
              <a:t>什么是区块链 </a:t>
            </a:r>
            <a:r>
              <a:rPr lang="fr-FR" altLang="zh-CN" dirty="0" smtClean="0"/>
              <a:t>?</a:t>
            </a:r>
            <a:endParaRPr lang="fr-FR" dirty="0"/>
          </a:p>
        </p:txBody>
      </p:sp>
      <p:sp>
        <p:nvSpPr>
          <p:cNvPr id="4" name="Espace réservé de la date 3"/>
          <p:cNvSpPr>
            <a:spLocks noGrp="1"/>
          </p:cNvSpPr>
          <p:nvPr>
            <p:ph type="dt" sz="half" idx="10"/>
          </p:nvPr>
        </p:nvSpPr>
        <p:spPr/>
        <p:txBody>
          <a:bodyPr/>
          <a:lstStyle/>
          <a:p>
            <a:r>
              <a:rPr lang="fr-FR" dirty="0" smtClean="0"/>
              <a:t>201</a:t>
            </a:r>
            <a:r>
              <a:rPr lang="fr-FR" altLang="zh-CN" dirty="0" smtClean="0"/>
              <a:t>8</a:t>
            </a:r>
            <a:r>
              <a:rPr lang="zh-CN" altLang="fr-FR" dirty="0" smtClean="0"/>
              <a:t>年</a:t>
            </a:r>
            <a:r>
              <a:rPr lang="fr-FR" altLang="zh-CN" dirty="0" smtClean="0"/>
              <a:t>4</a:t>
            </a:r>
            <a:r>
              <a:rPr lang="zh-CN" altLang="fr-FR" dirty="0" smtClean="0"/>
              <a:t>月</a:t>
            </a:r>
            <a:r>
              <a:rPr lang="fr-FR" altLang="zh-CN" dirty="0" smtClean="0"/>
              <a:t>18</a:t>
            </a:r>
            <a:r>
              <a:rPr lang="zh-CN" altLang="fr-FR" dirty="0" smtClean="0"/>
              <a:t>日</a:t>
            </a:r>
            <a:endParaRPr lang="fr-FR" dirty="0"/>
          </a:p>
        </p:txBody>
      </p:sp>
      <p:sp>
        <p:nvSpPr>
          <p:cNvPr id="5" name="Espace réservé du numéro de diapositive 4"/>
          <p:cNvSpPr>
            <a:spLocks noGrp="1"/>
          </p:cNvSpPr>
          <p:nvPr>
            <p:ph type="sldNum" sz="quarter" idx="11"/>
          </p:nvPr>
        </p:nvSpPr>
        <p:spPr/>
        <p:txBody>
          <a:bodyPr/>
          <a:lstStyle/>
          <a:p>
            <a:fld id="{BE86CC1D-CF5B-4CF4-8187-47EFC36A8EF3}" type="slidenum">
              <a:rPr lang="fr-FR" smtClean="0"/>
              <a:pPr/>
              <a:t>2</a:t>
            </a:fld>
            <a:endParaRPr lang="fr-FR" dirty="0"/>
          </a:p>
        </p:txBody>
      </p:sp>
      <p:sp>
        <p:nvSpPr>
          <p:cNvPr id="6" name="Espace réservé du pied de page 5"/>
          <p:cNvSpPr>
            <a:spLocks noGrp="1"/>
          </p:cNvSpPr>
          <p:nvPr>
            <p:ph type="ftr" sz="quarter" idx="12"/>
          </p:nvPr>
        </p:nvSpPr>
        <p:spPr/>
        <p:txBody>
          <a:bodyPr/>
          <a:lstStyle/>
          <a:p>
            <a:r>
              <a:rPr lang="zh-CN" altLang="fr-FR" dirty="0"/>
              <a:t>智汇三三 </a:t>
            </a:r>
            <a:r>
              <a:rPr lang="fr-FR" altLang="zh-CN" dirty="0"/>
              <a:t>-</a:t>
            </a:r>
            <a:r>
              <a:rPr lang="zh-CN" altLang="fr-FR" dirty="0"/>
              <a:t> 区块链技术在文化领域内的应用分析</a:t>
            </a:r>
            <a:endParaRPr lang="fr-FR" dirty="0"/>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215774"/>
            <a:ext cx="3191504" cy="2194159"/>
          </a:xfrm>
          <a:prstGeom prst="rect">
            <a:avLst/>
          </a:prstGeom>
        </p:spPr>
      </p:pic>
      <p:pic>
        <p:nvPicPr>
          <p:cNvPr id="11" name="Image 10"/>
          <p:cNvPicPr>
            <a:picLocks noChangeAspect="1"/>
          </p:cNvPicPr>
          <p:nvPr/>
        </p:nvPicPr>
        <p:blipFill>
          <a:blip r:embed="rId4"/>
          <a:stretch>
            <a:fillRect/>
          </a:stretch>
        </p:blipFill>
        <p:spPr>
          <a:xfrm>
            <a:off x="4520661" y="4149080"/>
            <a:ext cx="3242843" cy="1757031"/>
          </a:xfrm>
          <a:prstGeom prst="rect">
            <a:avLst/>
          </a:prstGeom>
        </p:spPr>
      </p:pic>
    </p:spTree>
    <p:extLst>
      <p:ext uri="{BB962C8B-B14F-4D97-AF65-F5344CB8AC3E}">
        <p14:creationId xmlns:p14="http://schemas.microsoft.com/office/powerpoint/2010/main" val="1019747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lgn="just"/>
            <a:r>
              <a:rPr lang="zh-CN" altLang="fr-FR" dirty="0" smtClean="0"/>
              <a:t>区块链的最大特点</a:t>
            </a:r>
            <a:r>
              <a:rPr lang="fr-FR" altLang="zh-CN" dirty="0" smtClean="0"/>
              <a:t>?</a:t>
            </a:r>
          </a:p>
        </p:txBody>
      </p:sp>
      <p:sp>
        <p:nvSpPr>
          <p:cNvPr id="3" name="Titre 2"/>
          <p:cNvSpPr>
            <a:spLocks noGrp="1"/>
          </p:cNvSpPr>
          <p:nvPr>
            <p:ph type="title"/>
          </p:nvPr>
        </p:nvSpPr>
        <p:spPr/>
        <p:txBody>
          <a:bodyPr/>
          <a:lstStyle/>
          <a:p>
            <a:pPr algn="l"/>
            <a:r>
              <a:rPr lang="zh-CN" altLang="fr-FR" dirty="0"/>
              <a:t>区块</a:t>
            </a:r>
            <a:r>
              <a:rPr lang="zh-CN" altLang="fr-FR" dirty="0" smtClean="0"/>
              <a:t>链 </a:t>
            </a:r>
            <a:r>
              <a:rPr lang="fr-FR" altLang="zh-CN" dirty="0" smtClean="0"/>
              <a:t>-</a:t>
            </a:r>
            <a:r>
              <a:rPr lang="zh-CN" altLang="fr-FR" dirty="0" smtClean="0"/>
              <a:t> 技术特点</a:t>
            </a:r>
            <a:endParaRPr lang="fr-FR" dirty="0"/>
          </a:p>
        </p:txBody>
      </p:sp>
      <p:sp>
        <p:nvSpPr>
          <p:cNvPr id="4" name="Espace réservé de la date 3"/>
          <p:cNvSpPr>
            <a:spLocks noGrp="1"/>
          </p:cNvSpPr>
          <p:nvPr>
            <p:ph type="dt" sz="half" idx="10"/>
          </p:nvPr>
        </p:nvSpPr>
        <p:spPr/>
        <p:txBody>
          <a:bodyPr/>
          <a:lstStyle/>
          <a:p>
            <a:r>
              <a:rPr lang="fr-FR" dirty="0"/>
              <a:t>201</a:t>
            </a:r>
            <a:r>
              <a:rPr lang="fr-FR" altLang="zh-CN" dirty="0"/>
              <a:t>8</a:t>
            </a:r>
            <a:r>
              <a:rPr lang="zh-CN" altLang="fr-FR" dirty="0"/>
              <a:t>年</a:t>
            </a:r>
            <a:r>
              <a:rPr lang="fr-FR" altLang="zh-CN" dirty="0"/>
              <a:t>4</a:t>
            </a:r>
            <a:r>
              <a:rPr lang="zh-CN" altLang="fr-FR" dirty="0"/>
              <a:t>月</a:t>
            </a:r>
            <a:r>
              <a:rPr lang="fr-FR" altLang="zh-CN" dirty="0"/>
              <a:t>18</a:t>
            </a:r>
            <a:r>
              <a:rPr lang="zh-CN" altLang="fr-FR" dirty="0"/>
              <a:t>日</a:t>
            </a:r>
            <a:endParaRPr lang="fr-FR" dirty="0"/>
          </a:p>
        </p:txBody>
      </p:sp>
      <p:sp>
        <p:nvSpPr>
          <p:cNvPr id="5" name="Espace réservé du numéro de diapositive 4"/>
          <p:cNvSpPr>
            <a:spLocks noGrp="1"/>
          </p:cNvSpPr>
          <p:nvPr>
            <p:ph type="sldNum" sz="quarter" idx="11"/>
          </p:nvPr>
        </p:nvSpPr>
        <p:spPr/>
        <p:txBody>
          <a:bodyPr/>
          <a:lstStyle/>
          <a:p>
            <a:fld id="{BE86CC1D-CF5B-4CF4-8187-47EFC36A8EF3}" type="slidenum">
              <a:rPr lang="fr-FR" smtClean="0"/>
              <a:pPr/>
              <a:t>3</a:t>
            </a:fld>
            <a:endParaRPr lang="fr-FR" dirty="0"/>
          </a:p>
        </p:txBody>
      </p:sp>
      <p:sp>
        <p:nvSpPr>
          <p:cNvPr id="6" name="Espace réservé du pied de page 5"/>
          <p:cNvSpPr>
            <a:spLocks noGrp="1"/>
          </p:cNvSpPr>
          <p:nvPr>
            <p:ph type="ftr" sz="quarter" idx="12"/>
          </p:nvPr>
        </p:nvSpPr>
        <p:spPr/>
        <p:txBody>
          <a:bodyPr/>
          <a:lstStyle/>
          <a:p>
            <a:r>
              <a:rPr lang="zh-CN" altLang="fr-FR" dirty="0"/>
              <a:t>智汇三三 </a:t>
            </a:r>
            <a:r>
              <a:rPr lang="fr-FR" altLang="zh-CN" dirty="0"/>
              <a:t>-</a:t>
            </a:r>
            <a:r>
              <a:rPr lang="zh-CN" altLang="fr-FR" dirty="0"/>
              <a:t> 区块链技术在文化领域内的应用分析</a:t>
            </a:r>
            <a:endParaRPr lang="fr-FR" dirty="0"/>
          </a:p>
        </p:txBody>
      </p:sp>
      <p:graphicFrame>
        <p:nvGraphicFramePr>
          <p:cNvPr id="8" name="Diagramme 7"/>
          <p:cNvGraphicFramePr/>
          <p:nvPr>
            <p:extLst>
              <p:ext uri="{D42A27DB-BD31-4B8C-83A1-F6EECF244321}">
                <p14:modId xmlns:p14="http://schemas.microsoft.com/office/powerpoint/2010/main" val="3885630821"/>
              </p:ext>
            </p:extLst>
          </p:nvPr>
        </p:nvGraphicFramePr>
        <p:xfrm>
          <a:off x="1524000" y="188528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0108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lgn="just"/>
            <a:r>
              <a:rPr lang="zh-CN" altLang="fr-FR" dirty="0" smtClean="0"/>
              <a:t>机器信任</a:t>
            </a:r>
            <a:endParaRPr lang="fr-FR" altLang="zh-CN" dirty="0" smtClean="0"/>
          </a:p>
          <a:p>
            <a:pPr lvl="1" algn="just"/>
            <a:r>
              <a:rPr lang="zh-CN" altLang="fr-FR" dirty="0" smtClean="0"/>
              <a:t>“</a:t>
            </a:r>
            <a:r>
              <a:rPr lang="zh-CN" altLang="fr-FR" dirty="0"/>
              <a:t>怎么证明我妈是我妈</a:t>
            </a:r>
            <a:r>
              <a:rPr lang="zh-CN" altLang="fr-FR" dirty="0" smtClean="0"/>
              <a:t>”</a:t>
            </a:r>
            <a:r>
              <a:rPr lang="fr-FR" altLang="zh-CN" dirty="0" smtClean="0"/>
              <a:t>-</a:t>
            </a:r>
            <a:r>
              <a:rPr lang="zh-CN" altLang="fr-FR" dirty="0" smtClean="0"/>
              <a:t> </a:t>
            </a:r>
            <a:r>
              <a:rPr lang="zh-CN" altLang="fr-FR" dirty="0"/>
              <a:t>这其实是一个直接用区块链就能解决的问</a:t>
            </a:r>
            <a:r>
              <a:rPr lang="zh-CN" altLang="fr-FR" dirty="0" smtClean="0"/>
              <a:t>题</a:t>
            </a:r>
            <a:endParaRPr lang="fr-FR" altLang="zh-CN" dirty="0" smtClean="0"/>
          </a:p>
          <a:p>
            <a:pPr lvl="1" algn="just"/>
            <a:r>
              <a:rPr lang="zh-CN" altLang="fr-FR" dirty="0"/>
              <a:t>出生证、房产证、婚姻</a:t>
            </a:r>
            <a:r>
              <a:rPr lang="zh-CN" altLang="fr-FR" dirty="0" smtClean="0"/>
              <a:t>证</a:t>
            </a:r>
            <a:endParaRPr lang="fr-FR" altLang="zh-CN" dirty="0" smtClean="0"/>
          </a:p>
          <a:p>
            <a:pPr lvl="1" algn="just"/>
            <a:r>
              <a:rPr lang="zh-CN" altLang="fr-FR" dirty="0"/>
              <a:t>人是善变的，而机器是不会撒谎的，区块链有望带领我们从</a:t>
            </a:r>
            <a:r>
              <a:rPr lang="zh-CN" altLang="fr-FR" b="1" dirty="0"/>
              <a:t>个人信任、制度信任进入到机器信任的时代</a:t>
            </a:r>
            <a:r>
              <a:rPr lang="zh-CN" altLang="fr-FR" b="1" dirty="0" smtClean="0"/>
              <a:t>。</a:t>
            </a:r>
            <a:endParaRPr lang="fr-FR" altLang="zh-CN" b="1" dirty="0" smtClean="0"/>
          </a:p>
          <a:p>
            <a:pPr lvl="1" algn="just"/>
            <a:r>
              <a:rPr lang="zh-CN" altLang="fr-FR" dirty="0"/>
              <a:t>区块链技术则用代码构建了一个最低成本的信任方式 </a:t>
            </a:r>
            <a:r>
              <a:rPr lang="fr-FR" altLang="zh-CN" dirty="0"/>
              <a:t>—— </a:t>
            </a:r>
            <a:r>
              <a:rPr lang="zh-CN" altLang="fr-FR" b="1" dirty="0"/>
              <a:t>机器信</a:t>
            </a:r>
            <a:r>
              <a:rPr lang="zh-CN" altLang="fr-FR" b="1" dirty="0" smtClean="0"/>
              <a:t>任</a:t>
            </a:r>
            <a:endParaRPr lang="fr-FR" altLang="zh-CN" dirty="0"/>
          </a:p>
          <a:p>
            <a:pPr algn="just"/>
            <a:r>
              <a:rPr lang="zh-CN" altLang="fr-FR" dirty="0"/>
              <a:t>价值传</a:t>
            </a:r>
            <a:r>
              <a:rPr lang="zh-CN" altLang="fr-FR" dirty="0" smtClean="0"/>
              <a:t>递</a:t>
            </a:r>
            <a:endParaRPr lang="fr-FR" altLang="zh-CN" dirty="0" smtClean="0"/>
          </a:p>
          <a:p>
            <a:pPr lvl="1" algn="just"/>
            <a:r>
              <a:rPr lang="zh-CN" altLang="fr-FR" dirty="0"/>
              <a:t>人类正处于一场从物理世界向虚拟世界迁徙的历史性运动</a:t>
            </a:r>
            <a:r>
              <a:rPr lang="zh-CN" altLang="fr-FR" dirty="0" smtClean="0"/>
              <a:t>中，所以</a:t>
            </a:r>
            <a:r>
              <a:rPr lang="zh-CN" altLang="fr-FR" dirty="0"/>
              <a:t>人类的财富也将渐渐往互联网转移，这已经是既成事</a:t>
            </a:r>
            <a:r>
              <a:rPr lang="zh-CN" altLang="fr-FR" dirty="0" smtClean="0"/>
              <a:t>实</a:t>
            </a:r>
            <a:endParaRPr lang="fr-FR" altLang="zh-CN" dirty="0" smtClean="0"/>
          </a:p>
          <a:p>
            <a:pPr lvl="1" algn="just"/>
            <a:r>
              <a:rPr lang="zh-CN" altLang="fr-FR" dirty="0"/>
              <a:t>传统的互联网不是为传递价值而生，互联网上信息的传输，本质是信息的拷贝</a:t>
            </a:r>
            <a:endParaRPr lang="fr-FR" altLang="zh-CN" dirty="0" smtClean="0"/>
          </a:p>
          <a:p>
            <a:pPr lvl="1" algn="just"/>
            <a:r>
              <a:rPr lang="zh-CN" altLang="fr-FR" dirty="0"/>
              <a:t>区块链是第一个能够实现价值传递的网</a:t>
            </a:r>
            <a:r>
              <a:rPr lang="zh-CN" altLang="fr-FR" dirty="0" smtClean="0"/>
              <a:t>络</a:t>
            </a:r>
            <a:endParaRPr lang="fr-FR" dirty="0"/>
          </a:p>
          <a:p>
            <a:pPr algn="just"/>
            <a:r>
              <a:rPr lang="zh-CN" altLang="fr-FR" dirty="0" smtClean="0"/>
              <a:t>智能合约</a:t>
            </a:r>
            <a:endParaRPr lang="fr-FR" altLang="zh-CN" dirty="0"/>
          </a:p>
          <a:p>
            <a:pPr lvl="1" algn="just"/>
            <a:r>
              <a:rPr lang="zh-CN" altLang="fr-FR" dirty="0" smtClean="0"/>
              <a:t>概</a:t>
            </a:r>
            <a:r>
              <a:rPr lang="zh-CN" altLang="fr-FR" dirty="0"/>
              <a:t>念于</a:t>
            </a:r>
            <a:r>
              <a:rPr lang="fr-FR" dirty="0"/>
              <a:t>1994</a:t>
            </a:r>
            <a:r>
              <a:rPr lang="zh-CN" altLang="fr-FR" dirty="0"/>
              <a:t>年由</a:t>
            </a:r>
            <a:r>
              <a:rPr lang="fr-FR" dirty="0"/>
              <a:t>Nick Szabo</a:t>
            </a:r>
            <a:r>
              <a:rPr lang="zh-CN" altLang="fr-FR" dirty="0"/>
              <a:t>首次提</a:t>
            </a:r>
            <a:r>
              <a:rPr lang="zh-CN" altLang="fr-FR" dirty="0" smtClean="0"/>
              <a:t>出</a:t>
            </a:r>
            <a:endParaRPr lang="fr-FR" altLang="zh-CN" dirty="0" smtClean="0"/>
          </a:p>
          <a:p>
            <a:pPr lvl="1" algn="just"/>
            <a:r>
              <a:rPr lang="zh-CN" altLang="fr-FR" dirty="0"/>
              <a:t>执行合约条款的计算机交易协议</a:t>
            </a:r>
            <a:endParaRPr lang="fr-FR" dirty="0"/>
          </a:p>
          <a:p>
            <a:pPr algn="just"/>
            <a:endParaRPr lang="fr-FR" altLang="zh-CN" dirty="0" smtClean="0"/>
          </a:p>
          <a:p>
            <a:pPr marL="0" indent="0" algn="just">
              <a:buNone/>
            </a:pPr>
            <a:endParaRPr lang="fr-FR" altLang="zh-CN" dirty="0" smtClean="0"/>
          </a:p>
        </p:txBody>
      </p:sp>
      <p:sp>
        <p:nvSpPr>
          <p:cNvPr id="3" name="Titre 2"/>
          <p:cNvSpPr>
            <a:spLocks noGrp="1"/>
          </p:cNvSpPr>
          <p:nvPr>
            <p:ph type="title"/>
          </p:nvPr>
        </p:nvSpPr>
        <p:spPr/>
        <p:txBody>
          <a:bodyPr/>
          <a:lstStyle/>
          <a:p>
            <a:pPr algn="l"/>
            <a:r>
              <a:rPr lang="zh-CN" altLang="fr-FR" dirty="0" smtClean="0"/>
              <a:t>区</a:t>
            </a:r>
            <a:r>
              <a:rPr lang="zh-CN" altLang="fr-FR" dirty="0"/>
              <a:t>块</a:t>
            </a:r>
            <a:r>
              <a:rPr lang="zh-CN" altLang="fr-FR" dirty="0" smtClean="0"/>
              <a:t>链 </a:t>
            </a:r>
            <a:r>
              <a:rPr lang="fr-FR" altLang="zh-CN" dirty="0" smtClean="0"/>
              <a:t>– </a:t>
            </a:r>
            <a:r>
              <a:rPr lang="zh-CN" altLang="fr-FR" dirty="0" smtClean="0"/>
              <a:t>价值</a:t>
            </a:r>
            <a:endParaRPr lang="fr-FR" dirty="0"/>
          </a:p>
        </p:txBody>
      </p:sp>
      <p:sp>
        <p:nvSpPr>
          <p:cNvPr id="4" name="Espace réservé de la date 3"/>
          <p:cNvSpPr>
            <a:spLocks noGrp="1"/>
          </p:cNvSpPr>
          <p:nvPr>
            <p:ph type="dt" sz="half" idx="10"/>
          </p:nvPr>
        </p:nvSpPr>
        <p:spPr/>
        <p:txBody>
          <a:bodyPr/>
          <a:lstStyle/>
          <a:p>
            <a:r>
              <a:rPr lang="fr-FR" dirty="0" smtClean="0"/>
              <a:t>201</a:t>
            </a:r>
            <a:r>
              <a:rPr lang="fr-FR" altLang="zh-CN" dirty="0" smtClean="0"/>
              <a:t>8</a:t>
            </a:r>
            <a:r>
              <a:rPr lang="zh-CN" altLang="fr-FR" dirty="0" smtClean="0"/>
              <a:t>年</a:t>
            </a:r>
            <a:r>
              <a:rPr lang="fr-FR" altLang="zh-CN" dirty="0" smtClean="0"/>
              <a:t>4</a:t>
            </a:r>
            <a:r>
              <a:rPr lang="zh-CN" altLang="fr-FR" dirty="0" smtClean="0"/>
              <a:t>月</a:t>
            </a:r>
            <a:r>
              <a:rPr lang="fr-FR" altLang="zh-CN" dirty="0" smtClean="0"/>
              <a:t>18</a:t>
            </a:r>
            <a:r>
              <a:rPr lang="zh-CN" altLang="fr-FR" dirty="0" smtClean="0"/>
              <a:t>日</a:t>
            </a:r>
            <a:endParaRPr lang="fr-FR" dirty="0"/>
          </a:p>
        </p:txBody>
      </p:sp>
      <p:sp>
        <p:nvSpPr>
          <p:cNvPr id="5" name="Espace réservé du numéro de diapositive 4"/>
          <p:cNvSpPr>
            <a:spLocks noGrp="1"/>
          </p:cNvSpPr>
          <p:nvPr>
            <p:ph type="sldNum" sz="quarter" idx="11"/>
          </p:nvPr>
        </p:nvSpPr>
        <p:spPr/>
        <p:txBody>
          <a:bodyPr/>
          <a:lstStyle/>
          <a:p>
            <a:fld id="{BE86CC1D-CF5B-4CF4-8187-47EFC36A8EF3}" type="slidenum">
              <a:rPr lang="fr-FR" smtClean="0"/>
              <a:pPr/>
              <a:t>4</a:t>
            </a:fld>
            <a:endParaRPr lang="fr-FR" dirty="0"/>
          </a:p>
        </p:txBody>
      </p:sp>
      <p:sp>
        <p:nvSpPr>
          <p:cNvPr id="6" name="Espace réservé du pied de page 5"/>
          <p:cNvSpPr>
            <a:spLocks noGrp="1"/>
          </p:cNvSpPr>
          <p:nvPr>
            <p:ph type="ftr" sz="quarter" idx="12"/>
          </p:nvPr>
        </p:nvSpPr>
        <p:spPr/>
        <p:txBody>
          <a:bodyPr/>
          <a:lstStyle/>
          <a:p>
            <a:r>
              <a:rPr lang="zh-CN" altLang="fr-FR" dirty="0"/>
              <a:t>智汇三三 </a:t>
            </a:r>
            <a:r>
              <a:rPr lang="fr-FR" altLang="zh-CN" dirty="0"/>
              <a:t>-</a:t>
            </a:r>
            <a:r>
              <a:rPr lang="zh-CN" altLang="fr-FR" dirty="0"/>
              <a:t> 区块链技术在文化领域内的应用分析</a:t>
            </a:r>
            <a:endParaRPr lang="fr-FR" dirty="0"/>
          </a:p>
        </p:txBody>
      </p:sp>
    </p:spTree>
    <p:extLst>
      <p:ext uri="{BB962C8B-B14F-4D97-AF65-F5344CB8AC3E}">
        <p14:creationId xmlns:p14="http://schemas.microsoft.com/office/powerpoint/2010/main" val="2350336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altLang="zh-CN" sz="1600" dirty="0" smtClean="0"/>
              <a:t>2013</a:t>
            </a:r>
            <a:r>
              <a:rPr lang="zh-CN" altLang="fr-FR" sz="1600" dirty="0" smtClean="0"/>
              <a:t>年</a:t>
            </a:r>
            <a:r>
              <a:rPr lang="zh-CN" altLang="fr-FR" sz="1600" dirty="0"/>
              <a:t>末，以太坊创始</a:t>
            </a:r>
            <a:r>
              <a:rPr lang="zh-CN" altLang="fr-FR" sz="1600" dirty="0" smtClean="0"/>
              <a:t>人程序员</a:t>
            </a:r>
            <a:r>
              <a:rPr lang="fr-FR" sz="1600" dirty="0" err="1" smtClean="0"/>
              <a:t>Vitalik</a:t>
            </a:r>
            <a:r>
              <a:rPr lang="fr-FR" sz="1600" dirty="0" smtClean="0"/>
              <a:t> </a:t>
            </a:r>
            <a:r>
              <a:rPr lang="fr-FR" sz="1600" dirty="0" err="1"/>
              <a:t>Buterin</a:t>
            </a:r>
            <a:r>
              <a:rPr lang="zh-CN" altLang="fr-FR" sz="1600" dirty="0"/>
              <a:t>发布了以太坊初版白皮</a:t>
            </a:r>
            <a:r>
              <a:rPr lang="zh-CN" altLang="fr-FR" sz="1600" dirty="0" smtClean="0"/>
              <a:t>书</a:t>
            </a:r>
            <a:endParaRPr lang="fr-FR" altLang="zh-CN" sz="1600" dirty="0" smtClean="0"/>
          </a:p>
          <a:p>
            <a:r>
              <a:rPr lang="zh-CN" altLang="fr-FR" sz="1600" dirty="0" smtClean="0"/>
              <a:t>一</a:t>
            </a:r>
            <a:r>
              <a:rPr lang="zh-CN" altLang="fr-FR" sz="1600" dirty="0"/>
              <a:t>个开源的有智能合约功能的公共区块链平</a:t>
            </a:r>
            <a:r>
              <a:rPr lang="zh-CN" altLang="fr-FR" sz="1600" dirty="0" smtClean="0"/>
              <a:t>台</a:t>
            </a:r>
            <a:endParaRPr lang="fr-FR" altLang="zh-CN" sz="1600" dirty="0" smtClean="0"/>
          </a:p>
          <a:p>
            <a:r>
              <a:rPr lang="fr-FR" altLang="zh-CN" sz="1600" dirty="0"/>
              <a:t>2016</a:t>
            </a:r>
            <a:r>
              <a:rPr lang="zh-CN" altLang="fr-FR" sz="1600" dirty="0"/>
              <a:t>年初，以太坊的技术得到市场认可</a:t>
            </a:r>
            <a:r>
              <a:rPr lang="zh-CN" altLang="fr-FR" sz="1600" dirty="0" smtClean="0"/>
              <a:t>，以太币价</a:t>
            </a:r>
            <a:r>
              <a:rPr lang="zh-CN" altLang="fr-FR" sz="1600" dirty="0"/>
              <a:t>格开始暴</a:t>
            </a:r>
            <a:r>
              <a:rPr lang="zh-CN" altLang="fr-FR" sz="1600" dirty="0" smtClean="0"/>
              <a:t>涨</a:t>
            </a:r>
            <a:endParaRPr lang="fr-FR" altLang="zh-CN" sz="1600" dirty="0" smtClean="0"/>
          </a:p>
          <a:p>
            <a:r>
              <a:rPr lang="zh-CN" altLang="fr-FR" sz="1600" dirty="0"/>
              <a:t>企业软件公司也正测试用以太坊作为各种用途</a:t>
            </a:r>
            <a:r>
              <a:rPr lang="zh-CN" altLang="fr-FR" sz="1600" dirty="0" smtClean="0"/>
              <a:t>。开始使用这项技术的知名公</a:t>
            </a:r>
            <a:r>
              <a:rPr lang="zh-CN" altLang="fr-FR" sz="1600" dirty="0"/>
              <a:t>司包括</a:t>
            </a:r>
            <a:r>
              <a:rPr lang="zh-CN" altLang="fr-FR" sz="1600" dirty="0">
                <a:hlinkClick r:id="rId3"/>
              </a:rPr>
              <a:t>微软</a:t>
            </a:r>
            <a:r>
              <a:rPr lang="zh-CN" altLang="fr-FR" sz="1600" dirty="0"/>
              <a:t>、</a:t>
            </a:r>
            <a:r>
              <a:rPr lang="fr-FR" altLang="zh-CN" sz="1600" dirty="0">
                <a:hlinkClick r:id="rId4"/>
              </a:rPr>
              <a:t>IBM</a:t>
            </a:r>
            <a:r>
              <a:rPr lang="zh-CN" altLang="fr-FR" sz="1600" dirty="0"/>
              <a:t>、</a:t>
            </a:r>
            <a:r>
              <a:rPr lang="zh-CN" altLang="fr-FR" sz="1600" dirty="0">
                <a:hlinkClick r:id="rId5"/>
              </a:rPr>
              <a:t>摩根大</a:t>
            </a:r>
            <a:r>
              <a:rPr lang="zh-CN" altLang="fr-FR" sz="1600" dirty="0" smtClean="0">
                <a:hlinkClick r:id="rId5"/>
              </a:rPr>
              <a:t>通</a:t>
            </a:r>
            <a:r>
              <a:rPr lang="zh-CN" altLang="fr-FR" sz="1600" dirty="0" smtClean="0"/>
              <a:t>等</a:t>
            </a:r>
            <a:endParaRPr lang="fr-FR" sz="1600" dirty="0"/>
          </a:p>
          <a:p>
            <a:pPr marL="0" indent="0" algn="just">
              <a:buNone/>
            </a:pPr>
            <a:endParaRPr lang="fr-FR" altLang="zh-CN" dirty="0" smtClean="0"/>
          </a:p>
          <a:p>
            <a:pPr marL="0" indent="0" algn="just">
              <a:buNone/>
            </a:pPr>
            <a:endParaRPr lang="fr-FR" altLang="zh-CN" dirty="0"/>
          </a:p>
          <a:p>
            <a:pPr marL="0" indent="0" algn="just">
              <a:buNone/>
            </a:pPr>
            <a:endParaRPr lang="fr-FR" altLang="zh-CN" dirty="0" smtClean="0"/>
          </a:p>
          <a:p>
            <a:pPr marL="0" indent="0" algn="just">
              <a:buNone/>
            </a:pPr>
            <a:endParaRPr lang="fr-FR" altLang="zh-CN" dirty="0" smtClean="0"/>
          </a:p>
        </p:txBody>
      </p:sp>
      <p:sp>
        <p:nvSpPr>
          <p:cNvPr id="3" name="Titre 2"/>
          <p:cNvSpPr>
            <a:spLocks noGrp="1"/>
          </p:cNvSpPr>
          <p:nvPr>
            <p:ph type="title"/>
          </p:nvPr>
        </p:nvSpPr>
        <p:spPr/>
        <p:txBody>
          <a:bodyPr/>
          <a:lstStyle/>
          <a:p>
            <a:pPr algn="l"/>
            <a:r>
              <a:rPr lang="zh-CN" altLang="fr-FR" dirty="0"/>
              <a:t>区块链（</a:t>
            </a:r>
            <a:r>
              <a:rPr lang="fr-FR" altLang="zh-CN" dirty="0"/>
              <a:t> 2.0 </a:t>
            </a:r>
            <a:r>
              <a:rPr lang="zh-CN" altLang="fr-FR" dirty="0"/>
              <a:t>） </a:t>
            </a:r>
            <a:r>
              <a:rPr lang="fr-FR" altLang="zh-CN" dirty="0"/>
              <a:t>–</a:t>
            </a:r>
            <a:r>
              <a:rPr lang="zh-CN" altLang="fr-FR" dirty="0"/>
              <a:t> 以太坊 </a:t>
            </a:r>
            <a:endParaRPr lang="fr-FR" dirty="0"/>
          </a:p>
        </p:txBody>
      </p:sp>
      <p:sp>
        <p:nvSpPr>
          <p:cNvPr id="4" name="Espace réservé de la date 3"/>
          <p:cNvSpPr>
            <a:spLocks noGrp="1"/>
          </p:cNvSpPr>
          <p:nvPr>
            <p:ph type="dt" sz="half" idx="10"/>
          </p:nvPr>
        </p:nvSpPr>
        <p:spPr/>
        <p:txBody>
          <a:bodyPr/>
          <a:lstStyle/>
          <a:p>
            <a:r>
              <a:rPr lang="fr-FR" dirty="0" smtClean="0"/>
              <a:t>201</a:t>
            </a:r>
            <a:r>
              <a:rPr lang="fr-FR" altLang="zh-CN" dirty="0" smtClean="0"/>
              <a:t>8</a:t>
            </a:r>
            <a:r>
              <a:rPr lang="zh-CN" altLang="fr-FR" dirty="0" smtClean="0"/>
              <a:t>年</a:t>
            </a:r>
            <a:r>
              <a:rPr lang="fr-FR" altLang="zh-CN" dirty="0" smtClean="0"/>
              <a:t>4</a:t>
            </a:r>
            <a:r>
              <a:rPr lang="zh-CN" altLang="fr-FR" dirty="0" smtClean="0"/>
              <a:t>月</a:t>
            </a:r>
            <a:r>
              <a:rPr lang="fr-FR" altLang="zh-CN" dirty="0" smtClean="0"/>
              <a:t>18</a:t>
            </a:r>
            <a:r>
              <a:rPr lang="zh-CN" altLang="fr-FR" dirty="0" smtClean="0"/>
              <a:t>日</a:t>
            </a:r>
            <a:endParaRPr lang="fr-FR" dirty="0"/>
          </a:p>
        </p:txBody>
      </p:sp>
      <p:sp>
        <p:nvSpPr>
          <p:cNvPr id="5" name="Espace réservé du numéro de diapositive 4"/>
          <p:cNvSpPr>
            <a:spLocks noGrp="1"/>
          </p:cNvSpPr>
          <p:nvPr>
            <p:ph type="sldNum" sz="quarter" idx="11"/>
          </p:nvPr>
        </p:nvSpPr>
        <p:spPr/>
        <p:txBody>
          <a:bodyPr/>
          <a:lstStyle/>
          <a:p>
            <a:fld id="{BE86CC1D-CF5B-4CF4-8187-47EFC36A8EF3}" type="slidenum">
              <a:rPr lang="fr-FR" smtClean="0"/>
              <a:pPr/>
              <a:t>5</a:t>
            </a:fld>
            <a:endParaRPr lang="fr-FR" dirty="0"/>
          </a:p>
        </p:txBody>
      </p:sp>
      <p:sp>
        <p:nvSpPr>
          <p:cNvPr id="6" name="Espace réservé du pied de page 5"/>
          <p:cNvSpPr>
            <a:spLocks noGrp="1"/>
          </p:cNvSpPr>
          <p:nvPr>
            <p:ph type="ftr" sz="quarter" idx="12"/>
          </p:nvPr>
        </p:nvSpPr>
        <p:spPr/>
        <p:txBody>
          <a:bodyPr/>
          <a:lstStyle/>
          <a:p>
            <a:r>
              <a:rPr lang="zh-CN" altLang="fr-FR" dirty="0"/>
              <a:t>智汇三三 </a:t>
            </a:r>
            <a:r>
              <a:rPr lang="fr-FR" altLang="zh-CN" dirty="0"/>
              <a:t>-</a:t>
            </a:r>
            <a:r>
              <a:rPr lang="zh-CN" altLang="fr-FR" dirty="0"/>
              <a:t> 区块链技术在文化领域内的应用分析</a:t>
            </a:r>
            <a:endParaRPr lang="fr-FR" dirty="0"/>
          </a:p>
        </p:txBody>
      </p:sp>
      <p:pic>
        <p:nvPicPr>
          <p:cNvPr id="7" name="Imag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33880" y="3650719"/>
            <a:ext cx="3459275" cy="2075565"/>
          </a:xfrm>
          <a:prstGeom prst="rect">
            <a:avLst/>
          </a:prstGeom>
        </p:spPr>
      </p:pic>
      <p:pic>
        <p:nvPicPr>
          <p:cNvPr id="8" name="Imag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1600" y="3650719"/>
            <a:ext cx="4151130" cy="2075565"/>
          </a:xfrm>
          <a:prstGeom prst="rect">
            <a:avLst/>
          </a:prstGeom>
        </p:spPr>
      </p:pic>
    </p:spTree>
    <p:extLst>
      <p:ext uri="{BB962C8B-B14F-4D97-AF65-F5344CB8AC3E}">
        <p14:creationId xmlns:p14="http://schemas.microsoft.com/office/powerpoint/2010/main" val="2634783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Image 32" descr="Histo- support barre-1.png"/>
          <p:cNvPicPr>
            <a:picLocks noChangeAspect="1"/>
          </p:cNvPicPr>
          <p:nvPr/>
        </p:nvPicPr>
        <p:blipFill>
          <a:blip r:embed="rId3" cstate="print"/>
          <a:stretch>
            <a:fillRect/>
          </a:stretch>
        </p:blipFill>
        <p:spPr>
          <a:xfrm>
            <a:off x="517831" y="5538993"/>
            <a:ext cx="8398742" cy="434057"/>
          </a:xfrm>
          <a:prstGeom prst="rect">
            <a:avLst/>
          </a:prstGeom>
        </p:spPr>
      </p:pic>
      <p:pic>
        <p:nvPicPr>
          <p:cNvPr id="34" name="Image 33" descr="Histo-curseur.png"/>
          <p:cNvPicPr>
            <a:picLocks noChangeAspect="1"/>
          </p:cNvPicPr>
          <p:nvPr/>
        </p:nvPicPr>
        <p:blipFill>
          <a:blip r:embed="rId4" cstate="print"/>
          <a:stretch>
            <a:fillRect/>
          </a:stretch>
        </p:blipFill>
        <p:spPr>
          <a:xfrm>
            <a:off x="1907704" y="5301208"/>
            <a:ext cx="352983" cy="501831"/>
          </a:xfrm>
          <a:prstGeom prst="rect">
            <a:avLst/>
          </a:prstGeom>
        </p:spPr>
      </p:pic>
      <p:sp>
        <p:nvSpPr>
          <p:cNvPr id="2" name="Espace réservé du contenu 1"/>
          <p:cNvSpPr>
            <a:spLocks noGrp="1"/>
          </p:cNvSpPr>
          <p:nvPr>
            <p:ph idx="1"/>
          </p:nvPr>
        </p:nvSpPr>
        <p:spPr>
          <a:xfrm>
            <a:off x="323528" y="1145736"/>
            <a:ext cx="8820472" cy="5078546"/>
          </a:xfrm>
        </p:spPr>
        <p:txBody>
          <a:bodyPr/>
          <a:lstStyle/>
          <a:p>
            <a:endParaRPr lang="fr-FR" dirty="0" smtClean="0"/>
          </a:p>
          <a:p>
            <a:endParaRPr lang="fr-FR" dirty="0"/>
          </a:p>
          <a:p>
            <a:pPr marL="0" indent="0">
              <a:buNone/>
            </a:pPr>
            <a:endParaRPr lang="fr-FR" dirty="0"/>
          </a:p>
        </p:txBody>
      </p:sp>
      <p:sp>
        <p:nvSpPr>
          <p:cNvPr id="3" name="Titre 2"/>
          <p:cNvSpPr>
            <a:spLocks noGrp="1"/>
          </p:cNvSpPr>
          <p:nvPr>
            <p:ph type="title"/>
          </p:nvPr>
        </p:nvSpPr>
        <p:spPr/>
        <p:txBody>
          <a:bodyPr>
            <a:normAutofit fontScale="90000"/>
          </a:bodyPr>
          <a:lstStyle/>
          <a:p>
            <a:pPr algn="l"/>
            <a:r>
              <a:rPr lang="zh-CN" altLang="fr-FR" dirty="0"/>
              <a:t>历史与趋</a:t>
            </a:r>
            <a:r>
              <a:rPr lang="zh-CN" altLang="fr-FR" dirty="0" smtClean="0"/>
              <a:t>势 </a:t>
            </a:r>
            <a:r>
              <a:rPr lang="fr-FR" altLang="zh-CN" dirty="0" smtClean="0"/>
              <a:t>-</a:t>
            </a:r>
            <a:r>
              <a:rPr lang="zh-CN" altLang="fr-FR" dirty="0" smtClean="0"/>
              <a:t> 区</a:t>
            </a:r>
            <a:r>
              <a:rPr lang="zh-CN" altLang="fr-FR" dirty="0"/>
              <a:t>块链发展的六个阶段</a:t>
            </a:r>
            <a:br>
              <a:rPr lang="zh-CN" altLang="fr-FR" dirty="0"/>
            </a:br>
            <a:endParaRPr lang="fr-FR" dirty="0"/>
          </a:p>
        </p:txBody>
      </p:sp>
      <p:sp>
        <p:nvSpPr>
          <p:cNvPr id="4" name="Espace réservé de la date 3"/>
          <p:cNvSpPr>
            <a:spLocks noGrp="1"/>
          </p:cNvSpPr>
          <p:nvPr>
            <p:ph type="dt" sz="half" idx="10"/>
          </p:nvPr>
        </p:nvSpPr>
        <p:spPr/>
        <p:txBody>
          <a:bodyPr/>
          <a:lstStyle/>
          <a:p>
            <a:r>
              <a:rPr lang="fr-FR" dirty="0"/>
              <a:t>201</a:t>
            </a:r>
            <a:r>
              <a:rPr lang="fr-FR" altLang="zh-CN" dirty="0"/>
              <a:t>8</a:t>
            </a:r>
            <a:r>
              <a:rPr lang="zh-CN" altLang="fr-FR" dirty="0"/>
              <a:t>年</a:t>
            </a:r>
            <a:r>
              <a:rPr lang="fr-FR" altLang="zh-CN" dirty="0"/>
              <a:t>4</a:t>
            </a:r>
            <a:r>
              <a:rPr lang="zh-CN" altLang="fr-FR" dirty="0"/>
              <a:t>月</a:t>
            </a:r>
            <a:r>
              <a:rPr lang="fr-FR" altLang="zh-CN" dirty="0"/>
              <a:t>18</a:t>
            </a:r>
            <a:r>
              <a:rPr lang="zh-CN" altLang="fr-FR" dirty="0"/>
              <a:t>日</a:t>
            </a:r>
            <a:endParaRPr lang="fr-FR" dirty="0"/>
          </a:p>
        </p:txBody>
      </p:sp>
      <p:sp>
        <p:nvSpPr>
          <p:cNvPr id="5" name="Espace réservé du numéro de diapositive 4"/>
          <p:cNvSpPr>
            <a:spLocks noGrp="1"/>
          </p:cNvSpPr>
          <p:nvPr>
            <p:ph type="sldNum" sz="quarter" idx="11"/>
          </p:nvPr>
        </p:nvSpPr>
        <p:spPr/>
        <p:txBody>
          <a:bodyPr/>
          <a:lstStyle/>
          <a:p>
            <a:fld id="{BE86CC1D-CF5B-4CF4-8187-47EFC36A8EF3}" type="slidenum">
              <a:rPr lang="fr-FR" smtClean="0"/>
              <a:pPr/>
              <a:t>6</a:t>
            </a:fld>
            <a:endParaRPr lang="fr-FR" dirty="0"/>
          </a:p>
        </p:txBody>
      </p:sp>
      <p:sp>
        <p:nvSpPr>
          <p:cNvPr id="6" name="Espace réservé du pied de page 5"/>
          <p:cNvSpPr>
            <a:spLocks noGrp="1"/>
          </p:cNvSpPr>
          <p:nvPr>
            <p:ph type="ftr" sz="quarter" idx="12"/>
          </p:nvPr>
        </p:nvSpPr>
        <p:spPr/>
        <p:txBody>
          <a:bodyPr/>
          <a:lstStyle/>
          <a:p>
            <a:r>
              <a:rPr lang="zh-CN" altLang="fr-FR" dirty="0"/>
              <a:t>智汇三三 </a:t>
            </a:r>
            <a:r>
              <a:rPr lang="fr-FR" altLang="zh-CN" dirty="0"/>
              <a:t>-</a:t>
            </a:r>
            <a:r>
              <a:rPr lang="zh-CN" altLang="fr-FR" dirty="0"/>
              <a:t> 区块链技术在文化领域内的应用分析</a:t>
            </a:r>
            <a:endParaRPr lang="fr-FR" dirty="0"/>
          </a:p>
        </p:txBody>
      </p:sp>
      <p:grpSp>
        <p:nvGrpSpPr>
          <p:cNvPr id="9" name="Groupe 8"/>
          <p:cNvGrpSpPr/>
          <p:nvPr/>
        </p:nvGrpSpPr>
        <p:grpSpPr>
          <a:xfrm>
            <a:off x="1558925" y="5901117"/>
            <a:ext cx="6451095" cy="333877"/>
            <a:chOff x="742251" y="5341555"/>
            <a:chExt cx="3439853" cy="333877"/>
          </a:xfrm>
        </p:grpSpPr>
        <p:sp>
          <p:nvSpPr>
            <p:cNvPr id="10" name="ZoneTexte 9"/>
            <p:cNvSpPr txBox="1"/>
            <p:nvPr/>
          </p:nvSpPr>
          <p:spPr>
            <a:xfrm>
              <a:off x="742251" y="5341555"/>
              <a:ext cx="642942" cy="323165"/>
            </a:xfrm>
            <a:prstGeom prst="rect">
              <a:avLst/>
            </a:prstGeom>
            <a:noFill/>
          </p:spPr>
          <p:txBody>
            <a:bodyPr wrap="square" rtlCol="0">
              <a:spAutoFit/>
            </a:bodyPr>
            <a:lstStyle/>
            <a:p>
              <a:r>
                <a:rPr lang="fr-FR" sz="1500" dirty="0" smtClean="0">
                  <a:solidFill>
                    <a:schemeClr val="tx2"/>
                  </a:solidFill>
                </a:rPr>
                <a:t>200</a:t>
              </a:r>
              <a:r>
                <a:rPr lang="fr-FR" altLang="zh-CN" sz="1500" dirty="0" smtClean="0">
                  <a:solidFill>
                    <a:schemeClr val="tx2"/>
                  </a:solidFill>
                </a:rPr>
                <a:t>7-2009</a:t>
              </a:r>
              <a:endParaRPr lang="fr-FR" sz="1500" dirty="0" smtClean="0">
                <a:solidFill>
                  <a:schemeClr val="tx2"/>
                </a:solidFill>
              </a:endParaRPr>
            </a:p>
          </p:txBody>
        </p:sp>
        <p:sp>
          <p:nvSpPr>
            <p:cNvPr id="11" name="ZoneTexte 10"/>
            <p:cNvSpPr txBox="1"/>
            <p:nvPr/>
          </p:nvSpPr>
          <p:spPr>
            <a:xfrm>
              <a:off x="1465772" y="5352267"/>
              <a:ext cx="642942" cy="323165"/>
            </a:xfrm>
            <a:prstGeom prst="rect">
              <a:avLst/>
            </a:prstGeom>
            <a:noFill/>
          </p:spPr>
          <p:txBody>
            <a:bodyPr wrap="square" rtlCol="0">
              <a:spAutoFit/>
            </a:bodyPr>
            <a:lstStyle/>
            <a:p>
              <a:r>
                <a:rPr lang="fr-FR" sz="1500" dirty="0" smtClean="0">
                  <a:solidFill>
                    <a:schemeClr val="tx2"/>
                  </a:solidFill>
                </a:rPr>
                <a:t>201</a:t>
              </a:r>
              <a:r>
                <a:rPr lang="fr-FR" altLang="zh-CN" sz="1500" dirty="0" smtClean="0">
                  <a:solidFill>
                    <a:schemeClr val="tx2"/>
                  </a:solidFill>
                </a:rPr>
                <a:t>0-2012</a:t>
              </a:r>
              <a:endParaRPr lang="fr-FR" sz="1500" dirty="0">
                <a:solidFill>
                  <a:schemeClr val="tx2"/>
                </a:solidFill>
              </a:endParaRPr>
            </a:p>
          </p:txBody>
        </p:sp>
        <p:sp>
          <p:nvSpPr>
            <p:cNvPr id="12" name="ZoneTexte 11"/>
            <p:cNvSpPr txBox="1"/>
            <p:nvPr/>
          </p:nvSpPr>
          <p:spPr>
            <a:xfrm>
              <a:off x="2195298" y="5352267"/>
              <a:ext cx="642942" cy="323165"/>
            </a:xfrm>
            <a:prstGeom prst="rect">
              <a:avLst/>
            </a:prstGeom>
            <a:noFill/>
          </p:spPr>
          <p:txBody>
            <a:bodyPr wrap="square" rtlCol="0">
              <a:spAutoFit/>
            </a:bodyPr>
            <a:lstStyle/>
            <a:p>
              <a:r>
                <a:rPr lang="fr-FR" sz="1500" dirty="0" smtClean="0">
                  <a:solidFill>
                    <a:schemeClr val="tx2"/>
                  </a:solidFill>
                </a:rPr>
                <a:t>201</a:t>
              </a:r>
              <a:r>
                <a:rPr lang="fr-FR" altLang="zh-CN" sz="1500" dirty="0" smtClean="0">
                  <a:solidFill>
                    <a:schemeClr val="tx2"/>
                  </a:solidFill>
                </a:rPr>
                <a:t>3-2015</a:t>
              </a:r>
              <a:endParaRPr lang="fr-FR" sz="1500" dirty="0">
                <a:solidFill>
                  <a:schemeClr val="tx2"/>
                </a:solidFill>
              </a:endParaRPr>
            </a:p>
          </p:txBody>
        </p:sp>
        <p:sp>
          <p:nvSpPr>
            <p:cNvPr id="13" name="ZoneTexte 12"/>
            <p:cNvSpPr txBox="1"/>
            <p:nvPr/>
          </p:nvSpPr>
          <p:spPr>
            <a:xfrm>
              <a:off x="2886428" y="5352267"/>
              <a:ext cx="642942" cy="323165"/>
            </a:xfrm>
            <a:prstGeom prst="rect">
              <a:avLst/>
            </a:prstGeom>
            <a:noFill/>
          </p:spPr>
          <p:txBody>
            <a:bodyPr wrap="square" rtlCol="0">
              <a:spAutoFit/>
            </a:bodyPr>
            <a:lstStyle/>
            <a:p>
              <a:r>
                <a:rPr lang="fr-FR" sz="1500" dirty="0" smtClean="0">
                  <a:solidFill>
                    <a:schemeClr val="tx2"/>
                  </a:solidFill>
                </a:rPr>
                <a:t>2016-2018</a:t>
              </a:r>
              <a:endParaRPr lang="fr-FR" sz="1500" dirty="0">
                <a:solidFill>
                  <a:schemeClr val="tx2"/>
                </a:solidFill>
              </a:endParaRPr>
            </a:p>
          </p:txBody>
        </p:sp>
        <p:sp>
          <p:nvSpPr>
            <p:cNvPr id="14" name="ZoneTexte 13"/>
            <p:cNvSpPr txBox="1"/>
            <p:nvPr/>
          </p:nvSpPr>
          <p:spPr>
            <a:xfrm>
              <a:off x="3539162" y="5352267"/>
              <a:ext cx="642942" cy="323165"/>
            </a:xfrm>
            <a:prstGeom prst="rect">
              <a:avLst/>
            </a:prstGeom>
            <a:noFill/>
          </p:spPr>
          <p:txBody>
            <a:bodyPr wrap="square" rtlCol="0">
              <a:spAutoFit/>
            </a:bodyPr>
            <a:lstStyle/>
            <a:p>
              <a:r>
                <a:rPr lang="fr-FR" sz="1500" dirty="0" smtClean="0">
                  <a:solidFill>
                    <a:schemeClr val="tx2"/>
                  </a:solidFill>
                </a:rPr>
                <a:t>2019-2021</a:t>
              </a:r>
              <a:endParaRPr lang="fr-FR" sz="1500" dirty="0">
                <a:solidFill>
                  <a:schemeClr val="tx2"/>
                </a:solidFill>
              </a:endParaRPr>
            </a:p>
          </p:txBody>
        </p:sp>
      </p:grpSp>
      <p:cxnSp>
        <p:nvCxnSpPr>
          <p:cNvPr id="15" name="Connecteur droit 14"/>
          <p:cNvCxnSpPr/>
          <p:nvPr/>
        </p:nvCxnSpPr>
        <p:spPr>
          <a:xfrm flipH="1" flipV="1">
            <a:off x="2084978" y="4725144"/>
            <a:ext cx="1" cy="561364"/>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1116988" y="4340423"/>
            <a:ext cx="1935981" cy="538609"/>
          </a:xfrm>
          <a:prstGeom prst="rect">
            <a:avLst/>
          </a:prstGeom>
          <a:noFill/>
        </p:spPr>
        <p:txBody>
          <a:bodyPr wrap="square" lIns="0" tIns="0" rIns="0" bIns="0" rtlCol="0">
            <a:spAutoFit/>
          </a:bodyPr>
          <a:lstStyle/>
          <a:p>
            <a:r>
              <a:rPr lang="zh-CN" altLang="fr-FR" sz="1500" b="1" dirty="0"/>
              <a:t>技</a:t>
            </a:r>
            <a:r>
              <a:rPr lang="zh-CN" altLang="fr-FR" sz="1500" b="1" dirty="0" smtClean="0"/>
              <a:t>术实验阶段</a:t>
            </a:r>
            <a:endParaRPr lang="fr-FR" sz="1500" b="1" dirty="0" smtClean="0"/>
          </a:p>
          <a:p>
            <a:r>
              <a:rPr lang="zh-CN" altLang="fr-FR" sz="1000" dirty="0"/>
              <a:t>化名中本聪的比特币创始</a:t>
            </a:r>
            <a:r>
              <a:rPr lang="zh-CN" altLang="fr-FR" sz="1000" dirty="0" smtClean="0"/>
              <a:t>人，</a:t>
            </a:r>
            <a:r>
              <a:rPr lang="fr-FR" altLang="zh-CN" sz="1000" dirty="0"/>
              <a:t>2008</a:t>
            </a:r>
            <a:r>
              <a:rPr lang="zh-CN" altLang="fr-FR" sz="1000" dirty="0"/>
              <a:t>年</a:t>
            </a:r>
            <a:r>
              <a:rPr lang="fr-FR" altLang="zh-CN" sz="1000" dirty="0"/>
              <a:t>10</a:t>
            </a:r>
            <a:r>
              <a:rPr lang="zh-CN" altLang="fr-FR" sz="1000" dirty="0"/>
              <a:t>月</a:t>
            </a:r>
            <a:r>
              <a:rPr lang="fr-FR" altLang="zh-CN" sz="1000" dirty="0"/>
              <a:t>31</a:t>
            </a:r>
            <a:r>
              <a:rPr lang="zh-CN" altLang="fr-FR" sz="1000" dirty="0"/>
              <a:t>日发布了</a:t>
            </a:r>
            <a:r>
              <a:rPr lang="fr-FR" altLang="zh-CN" sz="1000" dirty="0"/>
              <a:t>《</a:t>
            </a:r>
            <a:r>
              <a:rPr lang="zh-CN" altLang="fr-FR" sz="1000" dirty="0"/>
              <a:t>比特币白皮书</a:t>
            </a:r>
            <a:r>
              <a:rPr lang="fr-FR" altLang="zh-CN" sz="1000" dirty="0"/>
              <a:t>》</a:t>
            </a:r>
            <a:endParaRPr lang="fr-FR" sz="1000" dirty="0"/>
          </a:p>
        </p:txBody>
      </p:sp>
      <p:cxnSp>
        <p:nvCxnSpPr>
          <p:cNvPr id="17" name="Connecteur droit 16"/>
          <p:cNvCxnSpPr/>
          <p:nvPr/>
        </p:nvCxnSpPr>
        <p:spPr>
          <a:xfrm>
            <a:off x="3494252" y="4144652"/>
            <a:ext cx="1" cy="137257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2846180" y="3501008"/>
            <a:ext cx="1280134" cy="523220"/>
          </a:xfrm>
          <a:prstGeom prst="rect">
            <a:avLst/>
          </a:prstGeom>
          <a:noFill/>
        </p:spPr>
        <p:txBody>
          <a:bodyPr wrap="square" lIns="0" tIns="0" rIns="0" bIns="0" rtlCol="0">
            <a:spAutoFit/>
          </a:bodyPr>
          <a:lstStyle/>
          <a:p>
            <a:r>
              <a:rPr lang="zh-CN" altLang="fr-FR" sz="1400" b="1" dirty="0" smtClean="0"/>
              <a:t>极</a:t>
            </a:r>
            <a:r>
              <a:rPr lang="zh-CN" altLang="fr-FR" sz="1400" b="1" dirty="0"/>
              <a:t>客小众阶</a:t>
            </a:r>
            <a:r>
              <a:rPr lang="zh-CN" altLang="fr-FR" sz="1400" b="1" dirty="0" smtClean="0"/>
              <a:t>段</a:t>
            </a:r>
            <a:endParaRPr lang="fr-FR" altLang="zh-CN" sz="1400" b="1" dirty="0" smtClean="0"/>
          </a:p>
          <a:p>
            <a:r>
              <a:rPr lang="fr-FR" altLang="zh-CN" sz="1000" dirty="0"/>
              <a:t>2010</a:t>
            </a:r>
            <a:r>
              <a:rPr lang="zh-CN" altLang="fr-FR" sz="1000" dirty="0"/>
              <a:t>年</a:t>
            </a:r>
            <a:r>
              <a:rPr lang="fr-FR" altLang="zh-CN" sz="1000" dirty="0"/>
              <a:t>2</a:t>
            </a:r>
            <a:r>
              <a:rPr lang="zh-CN" altLang="fr-FR" sz="1000" dirty="0"/>
              <a:t>月</a:t>
            </a:r>
            <a:r>
              <a:rPr lang="fr-FR" altLang="zh-CN" sz="1000" dirty="0"/>
              <a:t>6</a:t>
            </a:r>
            <a:r>
              <a:rPr lang="zh-CN" altLang="fr-FR" sz="1000" dirty="0"/>
              <a:t>日诞生了第一个比特币交易所</a:t>
            </a:r>
            <a:endParaRPr lang="fr-FR" sz="1000" dirty="0"/>
          </a:p>
        </p:txBody>
      </p:sp>
      <p:sp>
        <p:nvSpPr>
          <p:cNvPr id="20" name="Rectangle 19"/>
          <p:cNvSpPr/>
          <p:nvPr/>
        </p:nvSpPr>
        <p:spPr>
          <a:xfrm>
            <a:off x="3501468" y="5614456"/>
            <a:ext cx="136800" cy="118800"/>
          </a:xfrm>
          <a:prstGeom prst="rect">
            <a:avLst/>
          </a:prstGeom>
          <a:gradFill flip="none" rotWithShape="1">
            <a:gsLst>
              <a:gs pos="0">
                <a:schemeClr val="accent1"/>
              </a:gs>
              <a:gs pos="100000">
                <a:schemeClr val="bg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3429460" y="5595855"/>
            <a:ext cx="136800" cy="136800"/>
          </a:xfrm>
          <a:prstGeom prst="ellipse">
            <a:avLst/>
          </a:prstGeom>
          <a:gradFill flip="none" rotWithShape="1">
            <a:gsLst>
              <a:gs pos="0">
                <a:schemeClr val="tx1">
                  <a:lumMod val="90000"/>
                  <a:lumOff val="10000"/>
                </a:schemeClr>
              </a:gs>
              <a:gs pos="100000">
                <a:schemeClr val="bg1">
                  <a:lumMod val="75000"/>
                </a:schemeClr>
              </a:gs>
            </a:gsLst>
            <a:lin ang="5400000" scaled="1"/>
            <a:tileRect/>
          </a:gra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p:cNvSpPr/>
          <p:nvPr/>
        </p:nvSpPr>
        <p:spPr>
          <a:xfrm>
            <a:off x="4789906" y="5614456"/>
            <a:ext cx="136800" cy="118800"/>
          </a:xfrm>
          <a:prstGeom prst="rect">
            <a:avLst/>
          </a:prstGeom>
          <a:gradFill flip="none" rotWithShape="1">
            <a:gsLst>
              <a:gs pos="0">
                <a:schemeClr val="accent1"/>
              </a:gs>
              <a:gs pos="100000">
                <a:schemeClr val="bg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4723519" y="5595855"/>
            <a:ext cx="136800" cy="136800"/>
          </a:xfrm>
          <a:prstGeom prst="ellipse">
            <a:avLst/>
          </a:prstGeom>
          <a:gradFill flip="none" rotWithShape="1">
            <a:gsLst>
              <a:gs pos="0">
                <a:schemeClr val="tx1">
                  <a:lumMod val="90000"/>
                  <a:lumOff val="10000"/>
                </a:schemeClr>
              </a:gs>
              <a:gs pos="100000">
                <a:schemeClr val="bg1">
                  <a:lumMod val="75000"/>
                </a:schemeClr>
              </a:gs>
            </a:gsLst>
            <a:lin ang="5400000" scaled="1"/>
            <a:tileRect/>
          </a:gra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7" name="Connecteur droit 26"/>
          <p:cNvCxnSpPr/>
          <p:nvPr/>
        </p:nvCxnSpPr>
        <p:spPr>
          <a:xfrm>
            <a:off x="4856956" y="3284984"/>
            <a:ext cx="0" cy="223224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4217193" y="2982699"/>
            <a:ext cx="1269519" cy="246221"/>
          </a:xfrm>
          <a:prstGeom prst="rect">
            <a:avLst/>
          </a:prstGeom>
          <a:noFill/>
        </p:spPr>
        <p:txBody>
          <a:bodyPr wrap="square" lIns="0" tIns="0" rIns="0" bIns="0" rtlCol="0">
            <a:spAutoFit/>
          </a:bodyPr>
          <a:lstStyle/>
          <a:p>
            <a:r>
              <a:rPr lang="zh-CN" altLang="fr-FR" sz="1600" b="1" dirty="0"/>
              <a:t>市场酝酿阶段</a:t>
            </a:r>
            <a:endParaRPr lang="fr-FR" sz="1000" dirty="0"/>
          </a:p>
        </p:txBody>
      </p:sp>
      <p:cxnSp>
        <p:nvCxnSpPr>
          <p:cNvPr id="37" name="Connecteur droit 36"/>
          <p:cNvCxnSpPr/>
          <p:nvPr/>
        </p:nvCxnSpPr>
        <p:spPr>
          <a:xfrm flipH="1">
            <a:off x="6084168" y="2636912"/>
            <a:ext cx="21343" cy="2865845"/>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ZoneTexte 37"/>
          <p:cNvSpPr txBox="1"/>
          <p:nvPr/>
        </p:nvSpPr>
        <p:spPr>
          <a:xfrm>
            <a:off x="5508104" y="2473496"/>
            <a:ext cx="1249198" cy="141064"/>
          </a:xfrm>
          <a:prstGeom prst="rect">
            <a:avLst/>
          </a:prstGeom>
          <a:noFill/>
        </p:spPr>
        <p:txBody>
          <a:bodyPr wrap="square" lIns="0" tIns="0" rIns="0" bIns="0" rtlCol="0">
            <a:spAutoFit/>
          </a:bodyPr>
          <a:lstStyle/>
          <a:p>
            <a:pPr>
              <a:lnSpc>
                <a:spcPts val="1100"/>
              </a:lnSpc>
            </a:pPr>
            <a:r>
              <a:rPr lang="zh-CN" altLang="fr-FR" sz="1600" b="1" dirty="0"/>
              <a:t>进入主流阶段</a:t>
            </a:r>
            <a:endParaRPr lang="fr-FR" sz="1600" b="1" dirty="0" smtClean="0"/>
          </a:p>
        </p:txBody>
      </p:sp>
      <p:sp>
        <p:nvSpPr>
          <p:cNvPr id="40" name="Rectangle 39"/>
          <p:cNvSpPr/>
          <p:nvPr/>
        </p:nvSpPr>
        <p:spPr>
          <a:xfrm>
            <a:off x="6165764" y="5614456"/>
            <a:ext cx="136800" cy="118800"/>
          </a:xfrm>
          <a:prstGeom prst="rect">
            <a:avLst/>
          </a:prstGeom>
          <a:gradFill flip="none" rotWithShape="1">
            <a:gsLst>
              <a:gs pos="0">
                <a:schemeClr val="accent1"/>
              </a:gs>
              <a:gs pos="100000">
                <a:schemeClr val="bg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Ellipse 38"/>
          <p:cNvSpPr/>
          <p:nvPr/>
        </p:nvSpPr>
        <p:spPr>
          <a:xfrm>
            <a:off x="6093756" y="5596456"/>
            <a:ext cx="136800" cy="136800"/>
          </a:xfrm>
          <a:prstGeom prst="ellipse">
            <a:avLst/>
          </a:prstGeom>
          <a:gradFill flip="none" rotWithShape="1">
            <a:gsLst>
              <a:gs pos="0">
                <a:schemeClr val="tx1">
                  <a:lumMod val="90000"/>
                  <a:lumOff val="10000"/>
                </a:schemeClr>
              </a:gs>
              <a:gs pos="100000">
                <a:schemeClr val="bg1">
                  <a:lumMod val="75000"/>
                </a:schemeClr>
              </a:gs>
            </a:gsLst>
            <a:lin ang="5400000" scaled="1"/>
            <a:tileRect/>
          </a:gra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Rectangle 42"/>
          <p:cNvSpPr/>
          <p:nvPr/>
        </p:nvSpPr>
        <p:spPr>
          <a:xfrm>
            <a:off x="7387528" y="5607240"/>
            <a:ext cx="136800" cy="118800"/>
          </a:xfrm>
          <a:prstGeom prst="rect">
            <a:avLst/>
          </a:prstGeom>
          <a:gradFill flip="none" rotWithShape="1">
            <a:gsLst>
              <a:gs pos="0">
                <a:schemeClr val="accent1"/>
              </a:gs>
              <a:gs pos="100000">
                <a:schemeClr val="bg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Ellipse 43"/>
          <p:cNvSpPr/>
          <p:nvPr/>
        </p:nvSpPr>
        <p:spPr>
          <a:xfrm>
            <a:off x="7315520" y="5589240"/>
            <a:ext cx="136800" cy="136800"/>
          </a:xfrm>
          <a:prstGeom prst="ellipse">
            <a:avLst/>
          </a:prstGeom>
          <a:gradFill flip="none" rotWithShape="1">
            <a:gsLst>
              <a:gs pos="0">
                <a:schemeClr val="tx1">
                  <a:lumMod val="90000"/>
                  <a:lumOff val="10000"/>
                </a:schemeClr>
              </a:gs>
              <a:gs pos="100000">
                <a:schemeClr val="bg1">
                  <a:lumMod val="75000"/>
                </a:schemeClr>
              </a:gs>
            </a:gsLst>
            <a:lin ang="5400000" scaled="1"/>
            <a:tileRect/>
          </a:gra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5" name="Connecteur droit 44"/>
          <p:cNvCxnSpPr/>
          <p:nvPr/>
        </p:nvCxnSpPr>
        <p:spPr>
          <a:xfrm flipH="1">
            <a:off x="7380312" y="2041663"/>
            <a:ext cx="24950" cy="344190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7" name="ZoneTexte 46"/>
          <p:cNvSpPr txBox="1"/>
          <p:nvPr/>
        </p:nvSpPr>
        <p:spPr>
          <a:xfrm>
            <a:off x="6732240" y="1772816"/>
            <a:ext cx="1278090" cy="141064"/>
          </a:xfrm>
          <a:prstGeom prst="rect">
            <a:avLst/>
          </a:prstGeom>
          <a:noFill/>
        </p:spPr>
        <p:txBody>
          <a:bodyPr wrap="square" lIns="0" tIns="0" rIns="0" bIns="0" rtlCol="0">
            <a:spAutoFit/>
          </a:bodyPr>
          <a:lstStyle/>
          <a:p>
            <a:pPr>
              <a:lnSpc>
                <a:spcPts val="1100"/>
              </a:lnSpc>
            </a:pPr>
            <a:r>
              <a:rPr lang="zh-CN" altLang="fr-FR" sz="1600" b="1" dirty="0"/>
              <a:t>产业落地阶段</a:t>
            </a:r>
            <a:endParaRPr lang="fr-FR" sz="1600" b="1" dirty="0" smtClean="0"/>
          </a:p>
        </p:txBody>
      </p:sp>
      <p:sp>
        <p:nvSpPr>
          <p:cNvPr id="35" name="Rectangle 34"/>
          <p:cNvSpPr/>
          <p:nvPr/>
        </p:nvSpPr>
        <p:spPr>
          <a:xfrm>
            <a:off x="8539656" y="5607240"/>
            <a:ext cx="136800" cy="118800"/>
          </a:xfrm>
          <a:prstGeom prst="rect">
            <a:avLst/>
          </a:prstGeom>
          <a:gradFill flip="none" rotWithShape="1">
            <a:gsLst>
              <a:gs pos="0">
                <a:schemeClr val="accent1"/>
              </a:gs>
              <a:gs pos="100000">
                <a:schemeClr val="bg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Ellipse 35"/>
          <p:cNvSpPr/>
          <p:nvPr/>
        </p:nvSpPr>
        <p:spPr>
          <a:xfrm>
            <a:off x="8467648" y="5589240"/>
            <a:ext cx="136800" cy="136800"/>
          </a:xfrm>
          <a:prstGeom prst="ellipse">
            <a:avLst/>
          </a:prstGeom>
          <a:gradFill flip="none" rotWithShape="1">
            <a:gsLst>
              <a:gs pos="0">
                <a:schemeClr val="tx1">
                  <a:lumMod val="90000"/>
                  <a:lumOff val="10000"/>
                </a:schemeClr>
              </a:gs>
              <a:gs pos="100000">
                <a:schemeClr val="bg1">
                  <a:lumMod val="75000"/>
                </a:schemeClr>
              </a:gs>
            </a:gsLst>
            <a:lin ang="5400000" scaled="1"/>
            <a:tileRect/>
          </a:gra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1" name="Connecteur droit 40"/>
          <p:cNvCxnSpPr>
            <a:stCxn id="42" idx="2"/>
          </p:cNvCxnSpPr>
          <p:nvPr/>
        </p:nvCxnSpPr>
        <p:spPr>
          <a:xfrm flipH="1">
            <a:off x="8439091" y="1625848"/>
            <a:ext cx="12314" cy="387690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2" name="ZoneTexte 41"/>
          <p:cNvSpPr txBox="1"/>
          <p:nvPr/>
        </p:nvSpPr>
        <p:spPr>
          <a:xfrm>
            <a:off x="7812360" y="1484784"/>
            <a:ext cx="1278090" cy="141064"/>
          </a:xfrm>
          <a:prstGeom prst="rect">
            <a:avLst/>
          </a:prstGeom>
          <a:noFill/>
        </p:spPr>
        <p:txBody>
          <a:bodyPr wrap="square" lIns="0" tIns="0" rIns="0" bIns="0" rtlCol="0">
            <a:spAutoFit/>
          </a:bodyPr>
          <a:lstStyle/>
          <a:p>
            <a:pPr>
              <a:lnSpc>
                <a:spcPts val="1100"/>
              </a:lnSpc>
            </a:pPr>
            <a:r>
              <a:rPr lang="zh-CN" altLang="fr-FR" sz="1600" b="1" dirty="0"/>
              <a:t>产</a:t>
            </a:r>
            <a:r>
              <a:rPr lang="zh-CN" altLang="fr-FR" sz="1600" b="1" dirty="0" smtClean="0"/>
              <a:t>业</a:t>
            </a:r>
            <a:r>
              <a:rPr lang="zh-CN" altLang="fr-FR" sz="1600" b="1" dirty="0"/>
              <a:t>成熟</a:t>
            </a:r>
            <a:r>
              <a:rPr lang="zh-CN" altLang="fr-FR" sz="1600" b="1" dirty="0" smtClean="0"/>
              <a:t>阶</a:t>
            </a:r>
            <a:r>
              <a:rPr lang="zh-CN" altLang="fr-FR" sz="1600" b="1" dirty="0"/>
              <a:t>段</a:t>
            </a:r>
            <a:endParaRPr lang="fr-FR" sz="1600" b="1" dirty="0" smtClean="0"/>
          </a:p>
        </p:txBody>
      </p:sp>
      <p:sp>
        <p:nvSpPr>
          <p:cNvPr id="46" name="ZoneTexte 45"/>
          <p:cNvSpPr txBox="1"/>
          <p:nvPr/>
        </p:nvSpPr>
        <p:spPr>
          <a:xfrm>
            <a:off x="7974740" y="5914147"/>
            <a:ext cx="1205772" cy="323165"/>
          </a:xfrm>
          <a:prstGeom prst="rect">
            <a:avLst/>
          </a:prstGeom>
          <a:noFill/>
        </p:spPr>
        <p:txBody>
          <a:bodyPr wrap="square" rtlCol="0">
            <a:spAutoFit/>
          </a:bodyPr>
          <a:lstStyle/>
          <a:p>
            <a:r>
              <a:rPr lang="fr-FR" sz="1500" dirty="0" smtClean="0">
                <a:solidFill>
                  <a:schemeClr val="tx2"/>
                </a:solidFill>
              </a:rPr>
              <a:t>20</a:t>
            </a:r>
            <a:r>
              <a:rPr lang="fr-FR" altLang="zh-CN" sz="1500" dirty="0" smtClean="0">
                <a:solidFill>
                  <a:schemeClr val="tx2"/>
                </a:solidFill>
              </a:rPr>
              <a:t>22</a:t>
            </a:r>
            <a:r>
              <a:rPr lang="fr-FR" sz="1500" dirty="0" smtClean="0">
                <a:solidFill>
                  <a:schemeClr val="tx2"/>
                </a:solidFill>
              </a:rPr>
              <a:t>-202</a:t>
            </a:r>
            <a:r>
              <a:rPr lang="fr-FR" altLang="zh-CN" sz="1500" dirty="0" smtClean="0">
                <a:solidFill>
                  <a:schemeClr val="tx2"/>
                </a:solidFill>
              </a:rPr>
              <a:t>5</a:t>
            </a:r>
            <a:endParaRPr lang="fr-FR" sz="1500" dirty="0">
              <a:solidFill>
                <a:schemeClr val="tx2"/>
              </a:solidFill>
            </a:endParaRPr>
          </a:p>
        </p:txBody>
      </p:sp>
    </p:spTree>
    <p:extLst>
      <p:ext uri="{BB962C8B-B14F-4D97-AF65-F5344CB8AC3E}">
        <p14:creationId xmlns:p14="http://schemas.microsoft.com/office/powerpoint/2010/main" val="1042673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marL="637200" lvl="1" indent="0" algn="just">
              <a:buNone/>
            </a:pPr>
            <a:endParaRPr lang="fr-FR" altLang="zh-CN" dirty="0" smtClean="0"/>
          </a:p>
          <a:p>
            <a:pPr marL="637200" lvl="1" indent="0" algn="just">
              <a:buNone/>
            </a:pPr>
            <a:endParaRPr lang="fr-FR" sz="1200" dirty="0"/>
          </a:p>
        </p:txBody>
      </p:sp>
      <p:sp>
        <p:nvSpPr>
          <p:cNvPr id="3" name="Titre 2"/>
          <p:cNvSpPr>
            <a:spLocks noGrp="1"/>
          </p:cNvSpPr>
          <p:nvPr>
            <p:ph type="title"/>
          </p:nvPr>
        </p:nvSpPr>
        <p:spPr/>
        <p:txBody>
          <a:bodyPr>
            <a:normAutofit/>
          </a:bodyPr>
          <a:lstStyle/>
          <a:p>
            <a:pPr algn="l"/>
            <a:r>
              <a:rPr lang="zh-CN" altLang="fr-FR" dirty="0"/>
              <a:t>区块</a:t>
            </a:r>
            <a:r>
              <a:rPr lang="zh-CN" altLang="fr-FR" dirty="0" smtClean="0"/>
              <a:t>链 </a:t>
            </a:r>
            <a:r>
              <a:rPr lang="fr-FR" altLang="zh-CN" dirty="0" smtClean="0"/>
              <a:t>– </a:t>
            </a:r>
            <a:r>
              <a:rPr lang="zh-CN" altLang="fr-FR" dirty="0"/>
              <a:t>技</a:t>
            </a:r>
            <a:r>
              <a:rPr lang="zh-CN" altLang="fr-FR" dirty="0" smtClean="0"/>
              <a:t>术名词</a:t>
            </a:r>
            <a:endParaRPr lang="fr-FR" dirty="0"/>
          </a:p>
        </p:txBody>
      </p:sp>
      <p:sp>
        <p:nvSpPr>
          <p:cNvPr id="4" name="Espace réservé de la date 3"/>
          <p:cNvSpPr>
            <a:spLocks noGrp="1"/>
          </p:cNvSpPr>
          <p:nvPr>
            <p:ph type="dt" sz="half" idx="10"/>
          </p:nvPr>
        </p:nvSpPr>
        <p:spPr/>
        <p:txBody>
          <a:bodyPr/>
          <a:lstStyle/>
          <a:p>
            <a:r>
              <a:rPr lang="fr-FR" dirty="0"/>
              <a:t>201</a:t>
            </a:r>
            <a:r>
              <a:rPr lang="fr-FR" altLang="zh-CN" dirty="0"/>
              <a:t>8</a:t>
            </a:r>
            <a:r>
              <a:rPr lang="zh-CN" altLang="fr-FR" dirty="0"/>
              <a:t>年</a:t>
            </a:r>
            <a:r>
              <a:rPr lang="fr-FR" altLang="zh-CN" dirty="0"/>
              <a:t>4</a:t>
            </a:r>
            <a:r>
              <a:rPr lang="zh-CN" altLang="fr-FR" dirty="0"/>
              <a:t>月</a:t>
            </a:r>
            <a:r>
              <a:rPr lang="fr-FR" altLang="zh-CN" dirty="0"/>
              <a:t>18</a:t>
            </a:r>
            <a:r>
              <a:rPr lang="zh-CN" altLang="fr-FR" dirty="0"/>
              <a:t>日</a:t>
            </a:r>
            <a:endParaRPr lang="fr-FR" dirty="0"/>
          </a:p>
        </p:txBody>
      </p:sp>
      <p:sp>
        <p:nvSpPr>
          <p:cNvPr id="5" name="Espace réservé du numéro de diapositive 4"/>
          <p:cNvSpPr>
            <a:spLocks noGrp="1"/>
          </p:cNvSpPr>
          <p:nvPr>
            <p:ph type="sldNum" sz="quarter" idx="11"/>
          </p:nvPr>
        </p:nvSpPr>
        <p:spPr/>
        <p:txBody>
          <a:bodyPr/>
          <a:lstStyle/>
          <a:p>
            <a:fld id="{BE86CC1D-CF5B-4CF4-8187-47EFC36A8EF3}" type="slidenum">
              <a:rPr lang="fr-FR" smtClean="0"/>
              <a:pPr/>
              <a:t>7</a:t>
            </a:fld>
            <a:endParaRPr lang="fr-FR" dirty="0"/>
          </a:p>
        </p:txBody>
      </p:sp>
      <p:sp>
        <p:nvSpPr>
          <p:cNvPr id="6" name="Espace réservé du pied de page 5"/>
          <p:cNvSpPr>
            <a:spLocks noGrp="1"/>
          </p:cNvSpPr>
          <p:nvPr>
            <p:ph type="ftr" sz="quarter" idx="12"/>
          </p:nvPr>
        </p:nvSpPr>
        <p:spPr/>
        <p:txBody>
          <a:bodyPr/>
          <a:lstStyle/>
          <a:p>
            <a:r>
              <a:rPr lang="zh-CN" altLang="fr-FR" dirty="0"/>
              <a:t>智汇三三 </a:t>
            </a:r>
            <a:r>
              <a:rPr lang="fr-FR" altLang="zh-CN" dirty="0"/>
              <a:t>-</a:t>
            </a:r>
            <a:r>
              <a:rPr lang="zh-CN" altLang="fr-FR" dirty="0"/>
              <a:t> 区块链技术在文化领域内的应用分析</a:t>
            </a:r>
            <a:endParaRPr lang="fr-FR" dirty="0"/>
          </a:p>
        </p:txBody>
      </p:sp>
      <p:graphicFrame>
        <p:nvGraphicFramePr>
          <p:cNvPr id="8" name="Diagramme 7"/>
          <p:cNvGraphicFramePr/>
          <p:nvPr>
            <p:extLst>
              <p:ext uri="{D42A27DB-BD31-4B8C-83A1-F6EECF244321}">
                <p14:modId xmlns:p14="http://schemas.microsoft.com/office/powerpoint/2010/main" val="1143079445"/>
              </p:ext>
            </p:extLst>
          </p:nvPr>
        </p:nvGraphicFramePr>
        <p:xfrm>
          <a:off x="1403648" y="1268760"/>
          <a:ext cx="6264696" cy="3312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Espace réservé du contenu 1"/>
          <p:cNvSpPr txBox="1">
            <a:spLocks/>
          </p:cNvSpPr>
          <p:nvPr/>
        </p:nvSpPr>
        <p:spPr>
          <a:xfrm>
            <a:off x="285452" y="4885927"/>
            <a:ext cx="4574580" cy="1681227"/>
          </a:xfrm>
          <a:prstGeom prst="rect">
            <a:avLst/>
          </a:prstGeom>
        </p:spPr>
        <p:txBody>
          <a:bodyPr vert="horz" lIns="91440" tIns="45720" rIns="91440" bIns="45720" rtlCol="0">
            <a:noAutofit/>
          </a:bodyPr>
          <a:lstStyle>
            <a:lvl1pPr marL="594000" indent="-594000" algn="l" defTabSz="914400" rtl="0" eaLnBrk="1" latinLnBrk="0" hangingPunct="1">
              <a:spcBef>
                <a:spcPts val="1800"/>
              </a:spcBef>
              <a:buFontTx/>
              <a:buBlip>
                <a:blip r:embed="rId8"/>
              </a:buBlip>
              <a:defRPr sz="1800" kern="1200">
                <a:solidFill>
                  <a:schemeClr val="tx1"/>
                </a:solidFill>
                <a:latin typeface="Microsoft Sans Serif" pitchFamily="34" charset="0"/>
                <a:ea typeface="+mn-ea"/>
                <a:cs typeface="Microsoft Sans Serif" pitchFamily="34" charset="0"/>
              </a:defRPr>
            </a:lvl1pPr>
            <a:lvl2pPr marL="925200" indent="-288000" algn="l" defTabSz="914400" rtl="0" eaLnBrk="1" latinLnBrk="0" hangingPunct="1">
              <a:spcBef>
                <a:spcPct val="20000"/>
              </a:spcBef>
              <a:buFontTx/>
              <a:buBlip>
                <a:blip r:embed="rId9"/>
              </a:buBlip>
              <a:defRPr sz="1400" kern="1200" baseline="0">
                <a:solidFill>
                  <a:schemeClr val="tx1"/>
                </a:solidFill>
                <a:latin typeface="Microsoft Sans Serif" pitchFamily="34" charset="0"/>
                <a:ea typeface="+mn-ea"/>
                <a:cs typeface="Microsoft Sans Serif" pitchFamily="34" charset="0"/>
              </a:defRPr>
            </a:lvl2pPr>
            <a:lvl3pPr marL="1213200" indent="-252000" algn="l" defTabSz="914400" rtl="0" eaLnBrk="1" latinLnBrk="0" hangingPunct="1">
              <a:spcBef>
                <a:spcPts val="264"/>
              </a:spcBef>
              <a:buFontTx/>
              <a:buBlip>
                <a:blip r:embed="rId10"/>
              </a:buBlip>
              <a:defRPr sz="1300" kern="1200">
                <a:solidFill>
                  <a:srgbClr val="808080"/>
                </a:solidFill>
                <a:latin typeface="Microsoft Sans Serif" pitchFamily="34" charset="0"/>
                <a:ea typeface="+mn-ea"/>
                <a:cs typeface="Microsoft Sans Serif" pitchFamily="34" charset="0"/>
              </a:defRPr>
            </a:lvl3pPr>
            <a:lvl4pPr marL="1465200" indent="-216000" algn="l" defTabSz="914400" rtl="0" eaLnBrk="1" latinLnBrk="0" hangingPunct="1">
              <a:spcBef>
                <a:spcPct val="20000"/>
              </a:spcBef>
              <a:buFontTx/>
              <a:buBlip>
                <a:blip r:embed="rId11"/>
              </a:buBlip>
              <a:defRPr sz="1100" b="1" kern="1200">
                <a:solidFill>
                  <a:srgbClr val="808080"/>
                </a:solidFill>
                <a:latin typeface="Microsoft Sans Serif" pitchFamily="34" charset="0"/>
                <a:ea typeface="+mn-ea"/>
                <a:cs typeface="Microsoft Sans Serif" pitchFamily="34" charset="0"/>
              </a:defRPr>
            </a:lvl4pPr>
            <a:lvl5pPr marL="1677600" indent="-180000" algn="l" defTabSz="914400" rtl="0" eaLnBrk="1" latinLnBrk="0" hangingPunct="1">
              <a:spcBef>
                <a:spcPct val="20000"/>
              </a:spcBef>
              <a:buFont typeface="Arial" pitchFamily="34" charset="0"/>
              <a:buChar char="»"/>
              <a:defRPr sz="1000" b="0" kern="1200">
                <a:solidFill>
                  <a:schemeClr val="tx1"/>
                </a:solidFill>
                <a:latin typeface="Microsoft Sans Serif" pitchFamily="34" charset="0"/>
                <a:ea typeface="+mn-ea"/>
                <a:cs typeface="Microsoft Sans Serif"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r>
              <a:rPr lang="zh-CN" altLang="fr-FR" sz="1200" dirty="0"/>
              <a:t>以太坊</a:t>
            </a:r>
            <a:r>
              <a:rPr lang="fr-FR" altLang="zh-CN" sz="1200" dirty="0"/>
              <a:t>(</a:t>
            </a:r>
            <a:r>
              <a:rPr lang="fr-FR" sz="1200" dirty="0" err="1"/>
              <a:t>Ethereum</a:t>
            </a:r>
            <a:r>
              <a:rPr lang="fr-FR" sz="1200" dirty="0"/>
              <a:t>)</a:t>
            </a:r>
            <a:endParaRPr lang="fr-FR" altLang="zh-CN" sz="1200" dirty="0"/>
          </a:p>
          <a:p>
            <a:pPr lvl="1" algn="just"/>
            <a:r>
              <a:rPr lang="zh-CN" altLang="fr-FR" sz="1200" dirty="0"/>
              <a:t>智能合约</a:t>
            </a:r>
            <a:r>
              <a:rPr lang="fr-FR" sz="1200" dirty="0"/>
              <a:t>(Smart </a:t>
            </a:r>
            <a:r>
              <a:rPr lang="fr-FR" sz="1200" dirty="0" err="1"/>
              <a:t>Contract</a:t>
            </a:r>
            <a:r>
              <a:rPr lang="fr-FR" sz="1200" dirty="0" smtClean="0"/>
              <a:t>)</a:t>
            </a:r>
            <a:endParaRPr lang="fr-FR" altLang="zh-CN" sz="1200" dirty="0" smtClean="0"/>
          </a:p>
          <a:p>
            <a:pPr lvl="1" algn="just"/>
            <a:r>
              <a:rPr lang="zh-CN" altLang="fr-FR" dirty="0" smtClean="0"/>
              <a:t>地</a:t>
            </a:r>
            <a:r>
              <a:rPr lang="zh-CN" altLang="fr-FR" sz="1200" dirty="0"/>
              <a:t>址</a:t>
            </a:r>
            <a:r>
              <a:rPr lang="fr-FR" altLang="zh-CN" sz="1200" dirty="0"/>
              <a:t>(</a:t>
            </a:r>
            <a:r>
              <a:rPr lang="fr-FR" sz="1200" dirty="0" err="1" smtClean="0"/>
              <a:t>Address</a:t>
            </a:r>
            <a:r>
              <a:rPr lang="fr-FR" sz="1200" dirty="0" smtClean="0"/>
              <a:t>)</a:t>
            </a:r>
          </a:p>
          <a:p>
            <a:pPr lvl="2" algn="just"/>
            <a:r>
              <a:rPr lang="fr-FR" sz="1200" dirty="0" smtClean="0"/>
              <a:t>1NVL791XZCEWGxY7co6zgP5EkB1jf2dv9m</a:t>
            </a:r>
            <a:endParaRPr lang="fr-FR" altLang="zh-CN" sz="1200" dirty="0" smtClean="0"/>
          </a:p>
          <a:p>
            <a:pPr lvl="1" algn="just"/>
            <a:r>
              <a:rPr lang="zh-CN" altLang="fr-FR" sz="1200" dirty="0" smtClean="0"/>
              <a:t>共</a:t>
            </a:r>
            <a:r>
              <a:rPr lang="zh-CN" altLang="fr-FR" sz="1200" dirty="0"/>
              <a:t>识机制</a:t>
            </a:r>
          </a:p>
          <a:p>
            <a:pPr lvl="2" algn="just"/>
            <a:r>
              <a:rPr lang="zh-CN" altLang="fr-FR" sz="1100" dirty="0" smtClean="0"/>
              <a:t>工</a:t>
            </a:r>
            <a:r>
              <a:rPr lang="zh-CN" altLang="fr-FR" sz="1100" dirty="0"/>
              <a:t>作量证明（</a:t>
            </a:r>
            <a:r>
              <a:rPr lang="fr-FR" sz="1100" dirty="0"/>
              <a:t>Proof of </a:t>
            </a:r>
            <a:r>
              <a:rPr lang="fr-FR" sz="1100" dirty="0" err="1"/>
              <a:t>Work，PoW</a:t>
            </a:r>
            <a:r>
              <a:rPr lang="fr-FR" sz="1100" dirty="0" smtClean="0"/>
              <a:t>）</a:t>
            </a:r>
          </a:p>
          <a:p>
            <a:pPr lvl="2" algn="just"/>
            <a:r>
              <a:rPr lang="zh-CN" altLang="fr-FR" sz="1100" dirty="0"/>
              <a:t>权益证明</a:t>
            </a:r>
            <a:r>
              <a:rPr lang="zh-CN" altLang="fr-FR" sz="1100" dirty="0" smtClean="0"/>
              <a:t>（</a:t>
            </a:r>
            <a:r>
              <a:rPr lang="fr-FR" altLang="zh-CN" sz="1100" dirty="0" smtClean="0"/>
              <a:t>Proof</a:t>
            </a:r>
            <a:r>
              <a:rPr lang="zh-CN" altLang="fr-FR" sz="1100" dirty="0" smtClean="0"/>
              <a:t> </a:t>
            </a:r>
            <a:r>
              <a:rPr lang="fr-FR" altLang="zh-CN" sz="1100" dirty="0" smtClean="0"/>
              <a:t>of</a:t>
            </a:r>
            <a:r>
              <a:rPr lang="zh-CN" altLang="fr-FR" sz="1100" dirty="0" smtClean="0"/>
              <a:t> </a:t>
            </a:r>
            <a:r>
              <a:rPr lang="fr-FR" altLang="zh-CN" sz="1100" dirty="0" err="1" smtClean="0"/>
              <a:t>stake</a:t>
            </a:r>
            <a:r>
              <a:rPr lang="fr-FR" sz="1100" dirty="0" err="1" smtClean="0"/>
              <a:t>，</a:t>
            </a:r>
            <a:r>
              <a:rPr lang="fr-FR" altLang="zh-CN" sz="1100" dirty="0" err="1" smtClean="0"/>
              <a:t>POS</a:t>
            </a:r>
            <a:r>
              <a:rPr lang="zh-CN" altLang="fr-FR" sz="1100" dirty="0"/>
              <a:t>）</a:t>
            </a:r>
            <a:endParaRPr lang="fr-FR" altLang="zh-CN" sz="1100" dirty="0" smtClean="0"/>
          </a:p>
        </p:txBody>
      </p:sp>
      <p:sp>
        <p:nvSpPr>
          <p:cNvPr id="12" name="Espace réservé du contenu 1"/>
          <p:cNvSpPr txBox="1">
            <a:spLocks/>
          </p:cNvSpPr>
          <p:nvPr/>
        </p:nvSpPr>
        <p:spPr>
          <a:xfrm>
            <a:off x="4427984" y="4947335"/>
            <a:ext cx="4716016" cy="1598772"/>
          </a:xfrm>
          <a:prstGeom prst="rect">
            <a:avLst/>
          </a:prstGeom>
        </p:spPr>
        <p:txBody>
          <a:bodyPr vert="horz" lIns="91440" tIns="45720" rIns="91440" bIns="45720" rtlCol="0">
            <a:noAutofit/>
          </a:bodyPr>
          <a:lstStyle>
            <a:lvl1pPr marL="594000" indent="-594000" algn="l" defTabSz="914400" rtl="0" eaLnBrk="1" latinLnBrk="0" hangingPunct="1">
              <a:spcBef>
                <a:spcPts val="1800"/>
              </a:spcBef>
              <a:buFontTx/>
              <a:buBlip>
                <a:blip r:embed="rId8"/>
              </a:buBlip>
              <a:defRPr sz="1800" kern="1200">
                <a:solidFill>
                  <a:schemeClr val="tx1"/>
                </a:solidFill>
                <a:latin typeface="Microsoft Sans Serif" pitchFamily="34" charset="0"/>
                <a:ea typeface="+mn-ea"/>
                <a:cs typeface="Microsoft Sans Serif" pitchFamily="34" charset="0"/>
              </a:defRPr>
            </a:lvl1pPr>
            <a:lvl2pPr marL="925200" indent="-288000" algn="l" defTabSz="914400" rtl="0" eaLnBrk="1" latinLnBrk="0" hangingPunct="1">
              <a:spcBef>
                <a:spcPct val="20000"/>
              </a:spcBef>
              <a:buFontTx/>
              <a:buBlip>
                <a:blip r:embed="rId9"/>
              </a:buBlip>
              <a:defRPr sz="1400" kern="1200" baseline="0">
                <a:solidFill>
                  <a:schemeClr val="tx1"/>
                </a:solidFill>
                <a:latin typeface="Microsoft Sans Serif" pitchFamily="34" charset="0"/>
                <a:ea typeface="+mn-ea"/>
                <a:cs typeface="Microsoft Sans Serif" pitchFamily="34" charset="0"/>
              </a:defRPr>
            </a:lvl2pPr>
            <a:lvl3pPr marL="1213200" indent="-252000" algn="l" defTabSz="914400" rtl="0" eaLnBrk="1" latinLnBrk="0" hangingPunct="1">
              <a:spcBef>
                <a:spcPts val="264"/>
              </a:spcBef>
              <a:buFontTx/>
              <a:buBlip>
                <a:blip r:embed="rId10"/>
              </a:buBlip>
              <a:defRPr sz="1300" kern="1200">
                <a:solidFill>
                  <a:srgbClr val="808080"/>
                </a:solidFill>
                <a:latin typeface="Microsoft Sans Serif" pitchFamily="34" charset="0"/>
                <a:ea typeface="+mn-ea"/>
                <a:cs typeface="Microsoft Sans Serif" pitchFamily="34" charset="0"/>
              </a:defRPr>
            </a:lvl3pPr>
            <a:lvl4pPr marL="1465200" indent="-216000" algn="l" defTabSz="914400" rtl="0" eaLnBrk="1" latinLnBrk="0" hangingPunct="1">
              <a:spcBef>
                <a:spcPct val="20000"/>
              </a:spcBef>
              <a:buFontTx/>
              <a:buBlip>
                <a:blip r:embed="rId11"/>
              </a:buBlip>
              <a:defRPr sz="1100" b="1" kern="1200">
                <a:solidFill>
                  <a:srgbClr val="808080"/>
                </a:solidFill>
                <a:latin typeface="Microsoft Sans Serif" pitchFamily="34" charset="0"/>
                <a:ea typeface="+mn-ea"/>
                <a:cs typeface="Microsoft Sans Serif" pitchFamily="34" charset="0"/>
              </a:defRPr>
            </a:lvl4pPr>
            <a:lvl5pPr marL="1677600" indent="-180000" algn="l" defTabSz="914400" rtl="0" eaLnBrk="1" latinLnBrk="0" hangingPunct="1">
              <a:spcBef>
                <a:spcPct val="20000"/>
              </a:spcBef>
              <a:buFont typeface="Arial" pitchFamily="34" charset="0"/>
              <a:buChar char="»"/>
              <a:defRPr sz="1000" b="0" kern="1200">
                <a:solidFill>
                  <a:schemeClr val="tx1"/>
                </a:solidFill>
                <a:latin typeface="Microsoft Sans Serif" pitchFamily="34" charset="0"/>
                <a:ea typeface="+mn-ea"/>
                <a:cs typeface="Microsoft Sans Serif"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r>
              <a:rPr lang="zh-CN" altLang="fr-FR" sz="1200" dirty="0" smtClean="0"/>
              <a:t>代币</a:t>
            </a:r>
            <a:r>
              <a:rPr lang="fr-FR" altLang="zh-CN" sz="1200" dirty="0" smtClean="0"/>
              <a:t>(</a:t>
            </a:r>
            <a:r>
              <a:rPr lang="fr-FR" sz="1200" dirty="0" err="1"/>
              <a:t>Token</a:t>
            </a:r>
            <a:r>
              <a:rPr lang="fr-FR" sz="1200" dirty="0"/>
              <a:t>)</a:t>
            </a:r>
            <a:endParaRPr lang="fr-FR" sz="1200" dirty="0" smtClean="0"/>
          </a:p>
          <a:p>
            <a:pPr lvl="1" algn="just"/>
            <a:r>
              <a:rPr lang="fr-FR" altLang="zh-CN" sz="1200" dirty="0"/>
              <a:t>51%</a:t>
            </a:r>
            <a:r>
              <a:rPr lang="zh-CN" altLang="fr-FR" sz="1200" dirty="0"/>
              <a:t>攻</a:t>
            </a:r>
            <a:r>
              <a:rPr lang="zh-CN" altLang="fr-FR" sz="1200" dirty="0" smtClean="0"/>
              <a:t>击</a:t>
            </a:r>
            <a:endParaRPr lang="fr-FR" altLang="zh-CN" sz="1200" dirty="0" smtClean="0"/>
          </a:p>
          <a:p>
            <a:pPr lvl="1" algn="just"/>
            <a:r>
              <a:rPr lang="zh-CN" altLang="fr-FR" sz="1200" dirty="0" smtClean="0"/>
              <a:t>哈希</a:t>
            </a:r>
            <a:r>
              <a:rPr lang="zh-CN" altLang="fr-FR" sz="1200" dirty="0"/>
              <a:t>值</a:t>
            </a:r>
            <a:r>
              <a:rPr lang="fr-FR" altLang="zh-CN" sz="1200" dirty="0" smtClean="0"/>
              <a:t>(Hash</a:t>
            </a:r>
            <a:r>
              <a:rPr lang="fr-FR" sz="1200" dirty="0" smtClean="0"/>
              <a:t>)</a:t>
            </a:r>
            <a:endParaRPr lang="fr-FR" sz="1200" dirty="0"/>
          </a:p>
          <a:p>
            <a:pPr lvl="1" algn="just"/>
            <a:r>
              <a:rPr lang="zh-CN" altLang="fr-FR" sz="1200" dirty="0"/>
              <a:t>去中心化自治组</a:t>
            </a:r>
            <a:r>
              <a:rPr lang="zh-CN" altLang="fr-FR" sz="1200" dirty="0" smtClean="0"/>
              <a:t>织</a:t>
            </a:r>
            <a:r>
              <a:rPr lang="fr-FR" sz="1200" dirty="0" err="1"/>
              <a:t>DAO（Decentralized</a:t>
            </a:r>
            <a:r>
              <a:rPr lang="fr-FR" sz="1200" dirty="0"/>
              <a:t> </a:t>
            </a:r>
            <a:r>
              <a:rPr lang="fr-FR" sz="1200" dirty="0" err="1"/>
              <a:t>Autonomous</a:t>
            </a:r>
            <a:r>
              <a:rPr lang="fr-FR" sz="1200" dirty="0"/>
              <a:t> </a:t>
            </a:r>
            <a:r>
              <a:rPr lang="fr-FR" sz="1200" dirty="0" err="1"/>
              <a:t>Organization</a:t>
            </a:r>
            <a:r>
              <a:rPr lang="fr-FR" sz="1200" dirty="0" smtClean="0"/>
              <a:t>）</a:t>
            </a:r>
          </a:p>
          <a:p>
            <a:pPr lvl="1" algn="just"/>
            <a:r>
              <a:rPr lang="fr-FR" sz="1200" dirty="0" err="1"/>
              <a:t>Dapp</a:t>
            </a:r>
            <a:r>
              <a:rPr lang="fr-FR" sz="1200" dirty="0"/>
              <a:t>(</a:t>
            </a:r>
            <a:r>
              <a:rPr lang="zh-CN" altLang="fr-FR" sz="1200" dirty="0"/>
              <a:t>去中心化应用</a:t>
            </a:r>
            <a:r>
              <a:rPr lang="fr-FR" altLang="zh-CN" sz="1200" dirty="0" smtClean="0"/>
              <a:t>)</a:t>
            </a:r>
          </a:p>
          <a:p>
            <a:pPr lvl="1" algn="just"/>
            <a:r>
              <a:rPr lang="zh-CN" altLang="fr-FR" sz="1200" dirty="0"/>
              <a:t>公有</a:t>
            </a:r>
            <a:r>
              <a:rPr lang="zh-CN" altLang="fr-FR" sz="1200" dirty="0" smtClean="0"/>
              <a:t>链</a:t>
            </a:r>
            <a:r>
              <a:rPr lang="fr-FR" altLang="zh-CN" sz="1200" dirty="0" smtClean="0"/>
              <a:t>/</a:t>
            </a:r>
            <a:r>
              <a:rPr lang="zh-CN" altLang="fr-FR" sz="1200" dirty="0"/>
              <a:t>联盟</a:t>
            </a:r>
            <a:r>
              <a:rPr lang="zh-CN" altLang="fr-FR" sz="1200" dirty="0" smtClean="0"/>
              <a:t>链</a:t>
            </a:r>
            <a:r>
              <a:rPr lang="fr-FR" altLang="zh-CN" sz="1200" dirty="0" smtClean="0"/>
              <a:t>/</a:t>
            </a:r>
            <a:r>
              <a:rPr lang="zh-CN" altLang="fr-FR" sz="1200" dirty="0"/>
              <a:t>私有链</a:t>
            </a:r>
          </a:p>
          <a:p>
            <a:pPr lvl="1" algn="just"/>
            <a:endParaRPr lang="fr-FR" altLang="zh-CN" sz="1200" dirty="0" smtClean="0"/>
          </a:p>
        </p:txBody>
      </p:sp>
    </p:spTree>
    <p:extLst>
      <p:ext uri="{BB962C8B-B14F-4D97-AF65-F5344CB8AC3E}">
        <p14:creationId xmlns:p14="http://schemas.microsoft.com/office/powerpoint/2010/main" val="732655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algn="l"/>
            <a:r>
              <a:rPr lang="zh-CN" altLang="fr-FR" dirty="0"/>
              <a:t>区块</a:t>
            </a:r>
            <a:r>
              <a:rPr lang="zh-CN" altLang="fr-FR" dirty="0" smtClean="0"/>
              <a:t>链定位</a:t>
            </a:r>
            <a:endParaRPr lang="fr-FR" dirty="0"/>
          </a:p>
        </p:txBody>
      </p:sp>
      <p:sp>
        <p:nvSpPr>
          <p:cNvPr id="4" name="Espace réservé de la date 3"/>
          <p:cNvSpPr>
            <a:spLocks noGrp="1"/>
          </p:cNvSpPr>
          <p:nvPr>
            <p:ph type="dt" sz="half" idx="10"/>
          </p:nvPr>
        </p:nvSpPr>
        <p:spPr/>
        <p:txBody>
          <a:bodyPr/>
          <a:lstStyle/>
          <a:p>
            <a:r>
              <a:rPr lang="fr-FR" dirty="0"/>
              <a:t>201</a:t>
            </a:r>
            <a:r>
              <a:rPr lang="fr-FR" altLang="zh-CN" dirty="0"/>
              <a:t>8</a:t>
            </a:r>
            <a:r>
              <a:rPr lang="zh-CN" altLang="fr-FR" dirty="0"/>
              <a:t>年</a:t>
            </a:r>
            <a:r>
              <a:rPr lang="fr-FR" altLang="zh-CN" dirty="0"/>
              <a:t>4</a:t>
            </a:r>
            <a:r>
              <a:rPr lang="zh-CN" altLang="fr-FR" dirty="0"/>
              <a:t>月</a:t>
            </a:r>
            <a:r>
              <a:rPr lang="fr-FR" altLang="zh-CN" dirty="0"/>
              <a:t>18</a:t>
            </a:r>
            <a:r>
              <a:rPr lang="zh-CN" altLang="fr-FR" dirty="0"/>
              <a:t>日</a:t>
            </a:r>
            <a:endParaRPr lang="fr-FR" dirty="0"/>
          </a:p>
        </p:txBody>
      </p:sp>
      <p:sp>
        <p:nvSpPr>
          <p:cNvPr id="5" name="Espace réservé du numéro de diapositive 4"/>
          <p:cNvSpPr>
            <a:spLocks noGrp="1"/>
          </p:cNvSpPr>
          <p:nvPr>
            <p:ph type="sldNum" sz="quarter" idx="11"/>
          </p:nvPr>
        </p:nvSpPr>
        <p:spPr/>
        <p:txBody>
          <a:bodyPr/>
          <a:lstStyle/>
          <a:p>
            <a:fld id="{BE86CC1D-CF5B-4CF4-8187-47EFC36A8EF3}" type="slidenum">
              <a:rPr lang="fr-FR" smtClean="0"/>
              <a:pPr/>
              <a:t>8</a:t>
            </a:fld>
            <a:endParaRPr lang="fr-FR" dirty="0"/>
          </a:p>
        </p:txBody>
      </p:sp>
      <p:sp>
        <p:nvSpPr>
          <p:cNvPr id="6" name="Espace réservé du pied de page 5"/>
          <p:cNvSpPr>
            <a:spLocks noGrp="1"/>
          </p:cNvSpPr>
          <p:nvPr>
            <p:ph type="ftr" sz="quarter" idx="12"/>
          </p:nvPr>
        </p:nvSpPr>
        <p:spPr/>
        <p:txBody>
          <a:bodyPr/>
          <a:lstStyle/>
          <a:p>
            <a:r>
              <a:rPr lang="zh-CN" altLang="fr-FR" dirty="0" smtClean="0"/>
              <a:t>智汇三三 </a:t>
            </a:r>
            <a:r>
              <a:rPr lang="fr-FR" altLang="zh-CN" dirty="0" smtClean="0"/>
              <a:t>-</a:t>
            </a:r>
            <a:r>
              <a:rPr lang="zh-CN" altLang="fr-FR" dirty="0" smtClean="0"/>
              <a:t> 区块链技术在文化领域内的应用分析</a:t>
            </a:r>
            <a:endParaRPr lang="fr-FR" dirty="0"/>
          </a:p>
        </p:txBody>
      </p:sp>
      <p:graphicFrame>
        <p:nvGraphicFramePr>
          <p:cNvPr id="2" name="Diagramme 1"/>
          <p:cNvGraphicFramePr/>
          <p:nvPr>
            <p:extLst>
              <p:ext uri="{D42A27DB-BD31-4B8C-83A1-F6EECF244321}">
                <p14:modId xmlns:p14="http://schemas.microsoft.com/office/powerpoint/2010/main" val="69825297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70356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lgn="just"/>
            <a:r>
              <a:rPr lang="zh-CN" altLang="fr-FR" dirty="0" smtClean="0"/>
              <a:t>区块链的应用场景</a:t>
            </a:r>
            <a:endParaRPr lang="fr-FR" altLang="zh-CN" dirty="0" smtClean="0"/>
          </a:p>
          <a:p>
            <a:pPr lvl="1" algn="just"/>
            <a:r>
              <a:rPr lang="zh-CN" altLang="fr-FR" dirty="0"/>
              <a:t>区块链作为无人管理的分布式数据</a:t>
            </a:r>
            <a:r>
              <a:rPr lang="zh-CN" altLang="fr-FR" dirty="0" smtClean="0"/>
              <a:t>库</a:t>
            </a:r>
            <a:endParaRPr lang="fr-FR" altLang="zh-CN" dirty="0" smtClean="0"/>
          </a:p>
          <a:p>
            <a:pPr lvl="1" algn="just"/>
            <a:endParaRPr lang="fr-FR" altLang="zh-CN" dirty="0"/>
          </a:p>
          <a:p>
            <a:pPr lvl="1" algn="just"/>
            <a:r>
              <a:rPr lang="zh-CN" altLang="fr-FR" dirty="0"/>
              <a:t>但是，为了保证数据的可靠性，区块链也有自己的代价</a:t>
            </a:r>
            <a:r>
              <a:rPr lang="zh-CN" altLang="fr-FR" dirty="0" smtClean="0"/>
              <a:t>。</a:t>
            </a:r>
            <a:endParaRPr lang="fr-FR" altLang="zh-CN" dirty="0" smtClean="0"/>
          </a:p>
          <a:p>
            <a:pPr lvl="2" algn="just"/>
            <a:r>
              <a:rPr lang="zh-CN" altLang="fr-FR" dirty="0" smtClean="0"/>
              <a:t>一</a:t>
            </a:r>
            <a:r>
              <a:rPr lang="zh-CN" altLang="fr-FR" dirty="0"/>
              <a:t>是效</a:t>
            </a:r>
            <a:r>
              <a:rPr lang="zh-CN" altLang="fr-FR" dirty="0" smtClean="0"/>
              <a:t>率</a:t>
            </a:r>
            <a:endParaRPr lang="fr-FR" altLang="zh-CN" dirty="0" smtClean="0"/>
          </a:p>
          <a:p>
            <a:pPr lvl="2" algn="just"/>
            <a:r>
              <a:rPr lang="zh-CN" altLang="fr-FR" dirty="0" smtClean="0"/>
              <a:t>二</a:t>
            </a:r>
            <a:r>
              <a:rPr lang="zh-CN" altLang="fr-FR" dirty="0"/>
              <a:t>是能</a:t>
            </a:r>
            <a:r>
              <a:rPr lang="zh-CN" altLang="fr-FR" dirty="0" smtClean="0"/>
              <a:t>耗</a:t>
            </a:r>
            <a:endParaRPr lang="fr-FR" altLang="zh-CN" dirty="0" smtClean="0"/>
          </a:p>
          <a:p>
            <a:pPr marL="961200" lvl="2" indent="0" algn="just">
              <a:buNone/>
            </a:pPr>
            <a:endParaRPr lang="fr-FR" altLang="zh-CN" dirty="0" smtClean="0"/>
          </a:p>
          <a:p>
            <a:pPr lvl="1" algn="just"/>
            <a:r>
              <a:rPr lang="zh-CN" altLang="fr-FR" dirty="0"/>
              <a:t>因此，区块链的适用场景，其</a:t>
            </a:r>
            <a:r>
              <a:rPr lang="zh-CN" altLang="fr-FR" dirty="0" smtClean="0"/>
              <a:t>实</a:t>
            </a:r>
            <a:r>
              <a:rPr lang="zh-CN" altLang="fr-FR" dirty="0"/>
              <a:t>是</a:t>
            </a:r>
            <a:r>
              <a:rPr lang="zh-CN" altLang="fr-FR" dirty="0" smtClean="0"/>
              <a:t>有</a:t>
            </a:r>
            <a:r>
              <a:rPr lang="zh-CN" altLang="fr-FR" dirty="0"/>
              <a:t>条件的</a:t>
            </a:r>
            <a:r>
              <a:rPr lang="zh-CN" altLang="fr-FR" dirty="0" smtClean="0"/>
              <a:t>。</a:t>
            </a:r>
            <a:endParaRPr lang="fr-FR" altLang="zh-CN" dirty="0" smtClean="0"/>
          </a:p>
          <a:p>
            <a:pPr lvl="2" algn="just"/>
            <a:r>
              <a:rPr lang="zh-CN" altLang="fr-FR" dirty="0"/>
              <a:t>不存在所有成员都信任的管理当</a:t>
            </a:r>
            <a:r>
              <a:rPr lang="zh-CN" altLang="fr-FR" dirty="0" smtClean="0"/>
              <a:t>局</a:t>
            </a:r>
            <a:endParaRPr lang="fr-FR" altLang="zh-CN" dirty="0" smtClean="0"/>
          </a:p>
          <a:p>
            <a:pPr lvl="2" algn="just"/>
            <a:r>
              <a:rPr lang="zh-CN" altLang="fr-FR" dirty="0"/>
              <a:t>写入的数据不要求实时使</a:t>
            </a:r>
            <a:r>
              <a:rPr lang="zh-CN" altLang="fr-FR" dirty="0" smtClean="0"/>
              <a:t>用</a:t>
            </a:r>
            <a:endParaRPr lang="fr-FR" altLang="zh-CN" dirty="0" smtClean="0"/>
          </a:p>
          <a:p>
            <a:pPr lvl="2" algn="just"/>
            <a:r>
              <a:rPr lang="zh-CN" altLang="fr-FR" dirty="0"/>
              <a:t>挖矿的收益能够弥补本身的成</a:t>
            </a:r>
            <a:r>
              <a:rPr lang="zh-CN" altLang="fr-FR" dirty="0" smtClean="0"/>
              <a:t>本</a:t>
            </a:r>
            <a:endParaRPr lang="fr-FR" altLang="zh-CN" dirty="0" smtClean="0"/>
          </a:p>
          <a:p>
            <a:pPr marL="961200" lvl="2" indent="0" algn="just">
              <a:buNone/>
            </a:pPr>
            <a:endParaRPr lang="fr-FR" altLang="zh-CN" dirty="0"/>
          </a:p>
          <a:p>
            <a:pPr lvl="1" algn="just"/>
            <a:r>
              <a:rPr lang="zh-CN" altLang="fr-FR" dirty="0"/>
              <a:t>如果无法满足上述的条件，那么传统</a:t>
            </a:r>
            <a:r>
              <a:rPr lang="zh-CN" altLang="fr-FR" dirty="0" smtClean="0"/>
              <a:t>的数</a:t>
            </a:r>
            <a:r>
              <a:rPr lang="zh-CN" altLang="fr-FR" dirty="0"/>
              <a:t>据库是更好的解决方案。</a:t>
            </a:r>
            <a:endParaRPr lang="fr-FR" dirty="0"/>
          </a:p>
          <a:p>
            <a:pPr marL="961200" lvl="2" indent="0" algn="just">
              <a:buNone/>
            </a:pPr>
            <a:endParaRPr lang="fr-FR" altLang="zh-CN" dirty="0" smtClean="0"/>
          </a:p>
          <a:p>
            <a:pPr algn="just"/>
            <a:r>
              <a:rPr lang="zh-CN" altLang="fr-FR" dirty="0"/>
              <a:t>区块</a:t>
            </a:r>
            <a:r>
              <a:rPr lang="zh-CN" altLang="fr-FR" dirty="0" smtClean="0"/>
              <a:t>链解决了数字经济时代的两大问题：</a:t>
            </a:r>
            <a:endParaRPr lang="fr-FR" altLang="zh-CN" dirty="0" smtClean="0"/>
          </a:p>
          <a:p>
            <a:pPr lvl="1" algn="just"/>
            <a:r>
              <a:rPr lang="zh-CN" altLang="fr-FR" dirty="0" smtClean="0"/>
              <a:t>一是流向可见</a:t>
            </a:r>
            <a:endParaRPr lang="fr-FR" altLang="zh-CN" dirty="0" smtClean="0"/>
          </a:p>
          <a:p>
            <a:pPr lvl="1" algn="just"/>
            <a:r>
              <a:rPr lang="zh-CN" altLang="fr-FR" dirty="0" smtClean="0"/>
              <a:t>二是近乎零信任成本</a:t>
            </a:r>
            <a:endParaRPr lang="fr-FR" altLang="zh-CN" dirty="0" smtClean="0"/>
          </a:p>
          <a:p>
            <a:pPr marL="637200" lvl="1" indent="0" algn="just">
              <a:buNone/>
            </a:pPr>
            <a:endParaRPr lang="fr-FR" altLang="zh-CN" dirty="0" smtClean="0"/>
          </a:p>
          <a:p>
            <a:pPr marL="637200" lvl="1" indent="0" algn="just">
              <a:buNone/>
            </a:pPr>
            <a:r>
              <a:rPr lang="zh-CN" altLang="fr-FR" dirty="0" smtClean="0"/>
              <a:t>          </a:t>
            </a:r>
            <a:endParaRPr lang="fr-FR" altLang="zh-CN" dirty="0" smtClean="0"/>
          </a:p>
          <a:p>
            <a:pPr marL="637200" lvl="1" indent="0" algn="just">
              <a:buNone/>
            </a:pPr>
            <a:r>
              <a:rPr lang="zh-CN" altLang="fr-FR" dirty="0" smtClean="0"/>
              <a:t>                  </a:t>
            </a:r>
            <a:endParaRPr lang="fr-FR" altLang="zh-CN" dirty="0" smtClean="0"/>
          </a:p>
          <a:p>
            <a:pPr marL="637200" lvl="1" indent="0" algn="just">
              <a:buNone/>
            </a:pPr>
            <a:endParaRPr lang="fr-FR" altLang="zh-CN" dirty="0" smtClean="0"/>
          </a:p>
        </p:txBody>
      </p:sp>
      <p:sp>
        <p:nvSpPr>
          <p:cNvPr id="3" name="Titre 2"/>
          <p:cNvSpPr>
            <a:spLocks noGrp="1"/>
          </p:cNvSpPr>
          <p:nvPr>
            <p:ph type="title"/>
          </p:nvPr>
        </p:nvSpPr>
        <p:spPr/>
        <p:txBody>
          <a:bodyPr/>
          <a:lstStyle/>
          <a:p>
            <a:pPr algn="l"/>
            <a:r>
              <a:rPr lang="zh-CN" altLang="fr-FR" dirty="0"/>
              <a:t>区块</a:t>
            </a:r>
            <a:r>
              <a:rPr lang="zh-CN" altLang="fr-FR" dirty="0" smtClean="0"/>
              <a:t>链场景与数字经</a:t>
            </a:r>
            <a:r>
              <a:rPr lang="zh-CN" altLang="fr-FR" dirty="0"/>
              <a:t>济</a:t>
            </a:r>
            <a:endParaRPr lang="fr-FR" dirty="0"/>
          </a:p>
        </p:txBody>
      </p:sp>
      <p:sp>
        <p:nvSpPr>
          <p:cNvPr id="4" name="Espace réservé de la date 3"/>
          <p:cNvSpPr>
            <a:spLocks noGrp="1"/>
          </p:cNvSpPr>
          <p:nvPr>
            <p:ph type="dt" sz="half" idx="10"/>
          </p:nvPr>
        </p:nvSpPr>
        <p:spPr/>
        <p:txBody>
          <a:bodyPr/>
          <a:lstStyle/>
          <a:p>
            <a:r>
              <a:rPr lang="fr-FR" dirty="0"/>
              <a:t>201</a:t>
            </a:r>
            <a:r>
              <a:rPr lang="fr-FR" altLang="zh-CN" dirty="0"/>
              <a:t>8</a:t>
            </a:r>
            <a:r>
              <a:rPr lang="zh-CN" altLang="fr-FR" dirty="0"/>
              <a:t>年</a:t>
            </a:r>
            <a:r>
              <a:rPr lang="fr-FR" altLang="zh-CN" dirty="0"/>
              <a:t>4</a:t>
            </a:r>
            <a:r>
              <a:rPr lang="zh-CN" altLang="fr-FR" dirty="0"/>
              <a:t>月</a:t>
            </a:r>
            <a:r>
              <a:rPr lang="fr-FR" altLang="zh-CN" dirty="0"/>
              <a:t>18</a:t>
            </a:r>
            <a:r>
              <a:rPr lang="zh-CN" altLang="fr-FR" dirty="0"/>
              <a:t>日</a:t>
            </a:r>
            <a:endParaRPr lang="fr-FR" dirty="0"/>
          </a:p>
        </p:txBody>
      </p:sp>
      <p:sp>
        <p:nvSpPr>
          <p:cNvPr id="5" name="Espace réservé du numéro de diapositive 4"/>
          <p:cNvSpPr>
            <a:spLocks noGrp="1"/>
          </p:cNvSpPr>
          <p:nvPr>
            <p:ph type="sldNum" sz="quarter" idx="11"/>
          </p:nvPr>
        </p:nvSpPr>
        <p:spPr/>
        <p:txBody>
          <a:bodyPr/>
          <a:lstStyle/>
          <a:p>
            <a:fld id="{BE86CC1D-CF5B-4CF4-8187-47EFC36A8EF3}" type="slidenum">
              <a:rPr lang="fr-FR" smtClean="0"/>
              <a:pPr/>
              <a:t>9</a:t>
            </a:fld>
            <a:endParaRPr lang="fr-FR" dirty="0"/>
          </a:p>
        </p:txBody>
      </p:sp>
      <p:sp>
        <p:nvSpPr>
          <p:cNvPr id="6" name="Espace réservé du pied de page 5"/>
          <p:cNvSpPr>
            <a:spLocks noGrp="1"/>
          </p:cNvSpPr>
          <p:nvPr>
            <p:ph type="ftr" sz="quarter" idx="12"/>
          </p:nvPr>
        </p:nvSpPr>
        <p:spPr/>
        <p:txBody>
          <a:bodyPr/>
          <a:lstStyle/>
          <a:p>
            <a:r>
              <a:rPr lang="zh-CN" altLang="fr-FR" dirty="0"/>
              <a:t>智汇三三 </a:t>
            </a:r>
            <a:r>
              <a:rPr lang="fr-FR" altLang="zh-CN" dirty="0"/>
              <a:t>-</a:t>
            </a:r>
            <a:r>
              <a:rPr lang="zh-CN" altLang="fr-FR" dirty="0"/>
              <a:t> 区块链技术在文化领域内的应用分析</a:t>
            </a:r>
            <a:endParaRPr lang="fr-FR" dirty="0"/>
          </a:p>
        </p:txBody>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6135" y="2425360"/>
            <a:ext cx="2844709" cy="1507696"/>
          </a:xfrm>
          <a:prstGeom prst="rect">
            <a:avLst/>
          </a:prstGeom>
        </p:spPr>
      </p:pic>
    </p:spTree>
    <p:extLst>
      <p:ext uri="{BB962C8B-B14F-4D97-AF65-F5344CB8AC3E}">
        <p14:creationId xmlns:p14="http://schemas.microsoft.com/office/powerpoint/2010/main" val="2180213389"/>
      </p:ext>
    </p:extLst>
  </p:cSld>
  <p:clrMapOvr>
    <a:masterClrMapping/>
  </p:clrMapOvr>
  <p:timing>
    <p:tnLst>
      <p:par>
        <p:cTn id="1" dur="indefinite" restart="never" nodeType="tmRoot"/>
      </p:par>
    </p:tnLst>
  </p:timing>
</p:sld>
</file>

<file path=ppt/theme/theme1.xml><?xml version="1.0" encoding="utf-8"?>
<a:theme xmlns:a="http://schemas.openxmlformats.org/drawingml/2006/main" name="Modèle de diaporama SG">
  <a:themeElements>
    <a:clrScheme name="Sully Group">
      <a:dk1>
        <a:srgbClr val="2D2835"/>
      </a:dk1>
      <a:lt1>
        <a:sysClr val="window" lastClr="FFFFFF"/>
      </a:lt1>
      <a:dk2>
        <a:srgbClr val="000000"/>
      </a:dk2>
      <a:lt2>
        <a:srgbClr val="B60363"/>
      </a:lt2>
      <a:accent1>
        <a:srgbClr val="6E1E67"/>
      </a:accent1>
      <a:accent2>
        <a:srgbClr val="C4BFC3"/>
      </a:accent2>
      <a:accent3>
        <a:srgbClr val="EFC4EB"/>
      </a:accent3>
      <a:accent4>
        <a:srgbClr val="B60363"/>
      </a:accent4>
      <a:accent5>
        <a:srgbClr val="6E1E67"/>
      </a:accent5>
      <a:accent6>
        <a:srgbClr val="FC7FC2"/>
      </a:accent6>
      <a:hlink>
        <a:srgbClr val="B60363"/>
      </a:hlink>
      <a:folHlink>
        <a:srgbClr val="6E1E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60000"/>
            <a:lumOff val="40000"/>
            <a:alpha val="7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TM03090430[[fn=Bande de couleurs]]</Template>
  <TotalTime>10872</TotalTime>
  <Words>8345</Words>
  <Application>Microsoft Office PowerPoint</Application>
  <PresentationFormat>Affichage à l'écran (4:3)</PresentationFormat>
  <Paragraphs>342</Paragraphs>
  <Slides>16</Slides>
  <Notes>16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宋体</vt:lpstr>
      <vt:lpstr>Arial</vt:lpstr>
      <vt:lpstr>Calibri</vt:lpstr>
      <vt:lpstr>Microsoft Sans Serif</vt:lpstr>
      <vt:lpstr>Modèle de diaporama SG</vt:lpstr>
      <vt:lpstr>区块链技术 在文化领域内的应用分析</vt:lpstr>
      <vt:lpstr>什么是区块链 ?</vt:lpstr>
      <vt:lpstr>区块链 - 技术特点</vt:lpstr>
      <vt:lpstr>区块链 – 价值</vt:lpstr>
      <vt:lpstr>区块链（ 2.0 ） – 以太坊 </vt:lpstr>
      <vt:lpstr>历史与趋势 - 区块链发展的六个阶段 </vt:lpstr>
      <vt:lpstr>区块链 – 技术名词</vt:lpstr>
      <vt:lpstr>区块链定位</vt:lpstr>
      <vt:lpstr>区块链场景与数字经济</vt:lpstr>
      <vt:lpstr>区块链文化领域应用</vt:lpstr>
      <vt:lpstr>区块链文化领域应用 – 音乐版权区块链（产业链上游）</vt:lpstr>
      <vt:lpstr>区块链文化领域应用 – 粉丝经济（产业链下游 ）</vt:lpstr>
      <vt:lpstr>区块链文化领域应用 – 游戏</vt:lpstr>
      <vt:lpstr>区块链在文化产业的应用趋势</vt:lpstr>
      <vt:lpstr>区块链可能颠覆的行业</vt:lpstr>
      <vt:lpstr> 谢谢大家！</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Réunion de lancement</dc:title>
  <dc:creator>olivier.montes</dc:creator>
  <cp:lastModifiedBy>LIU Shiming</cp:lastModifiedBy>
  <cp:revision>2230</cp:revision>
  <dcterms:created xsi:type="dcterms:W3CDTF">2012-03-23T09:48:04Z</dcterms:created>
  <dcterms:modified xsi:type="dcterms:W3CDTF">2018-04-18T04:00:35Z</dcterms:modified>
</cp:coreProperties>
</file>