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320" r:id="rId4"/>
    <p:sldId id="359" r:id="rId5"/>
    <p:sldId id="380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8" r:id="rId14"/>
    <p:sldId id="367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401" r:id="rId24"/>
    <p:sldId id="402" r:id="rId25"/>
    <p:sldId id="403" r:id="rId26"/>
    <p:sldId id="404" r:id="rId27"/>
    <p:sldId id="377" r:id="rId28"/>
    <p:sldId id="378" r:id="rId29"/>
    <p:sldId id="379" r:id="rId30"/>
    <p:sldId id="414" r:id="rId31"/>
    <p:sldId id="405" r:id="rId32"/>
    <p:sldId id="409" r:id="rId33"/>
    <p:sldId id="411" r:id="rId34"/>
    <p:sldId id="412" r:id="rId35"/>
    <p:sldId id="406" r:id="rId36"/>
    <p:sldId id="407" r:id="rId37"/>
    <p:sldId id="413" r:id="rId38"/>
    <p:sldId id="424" r:id="rId3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82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13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914400" marR="0" indent="-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914400" marR="0" indent="-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91440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 typeface="Arial" panose="020B0604020202020204"/>
        <a:buNone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://www.unicode.org/emoji/charts/" TargetMode="External"/><Relationship Id="rId1" Type="http://schemas.openxmlformats.org/officeDocument/2006/relationships/hyperlink" Target="http://www.unicode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"/>
          <p:cNvSpPr txBox="1"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537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解构赋值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允许按照一定模式，从数组和对象中提取值，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并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对变量进行赋值，这被称为解构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赋值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数组</a:t>
            </a:r>
            <a:r>
              <a:rPr lang="zh-CN" altLang="zh-CN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解构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let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[a, b, c] = [1, 2, 3];</a:t>
            </a:r>
            <a:endParaRPr lang="en-US" altLang="zh-CN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- 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顺序对应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对象</a:t>
            </a:r>
            <a:r>
              <a:rPr lang="zh-CN" altLang="zh-CN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解构</a:t>
            </a:r>
            <a:endParaRPr lang="zh-CN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{ foo, bar } = { foo: "aaa", bar: "bbb" }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 key 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值对应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921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解构赋值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别名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{ foo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f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bar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b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} = { foo: "aaa", bar: "bbb" }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 foo: </a:t>
            </a:r>
            <a:r>
              <a:rPr lang="zh-CN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原始名称</a:t>
            </a:r>
            <a:endParaRPr lang="zh-CN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 f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：别名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2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多重解构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{ foo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[a, b]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} = { foo: 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[10,20]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bar: "bbb" }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解构赋值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let {left: L, top: T} = getComputedStyle('#box')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937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扩展运算符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...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把数组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/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对象转成参数序列（使用逗号分隔的序列）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['a,'b','c'] =&gt; 'a','b','c'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{left:100,top:200} =&gt; left: 100, top: 200</a:t>
            </a:r>
            <a:endParaRPr kumimoji="0" lang="en-US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扩展运算符 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Math.max()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数组、对象合并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15745"/>
            <a:ext cx="80733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字符串扩展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unicode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表示法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1"/>
              </a:rPr>
              <a:t>http://www.unicode.org/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  <a:hlinkClick r:id="rId1"/>
            </a:endParaRPr>
          </a:p>
          <a:p>
            <a:pPr marL="457200" marR="0" lvl="1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-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  <a:hlinkClick r:id="rId2"/>
              </a:rPr>
              <a:t>http://www.unicode.org/emoji/charts/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模板字符串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模板字符串</a:t>
            </a:r>
            <a:endParaRPr lang="zh-CN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`</a:t>
            </a:r>
            <a:r>
              <a:rPr kumimoji="0" lang="zh-CN" altLang="en-US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字符串内容</a:t>
            </a: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`</a:t>
            </a:r>
            <a:endParaRPr kumimoji="0" lang="en-US" altLang="zh-CN" sz="220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变量表达式解析：</a:t>
            </a: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`${</a:t>
            </a:r>
            <a:r>
              <a:rPr kumimoji="0" lang="zh-CN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表达式</a:t>
            </a: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}`</a:t>
            </a:r>
            <a:endParaRPr kumimoji="0" lang="en-US" altLang="zh-CN" sz="220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数值扩展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二进制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0b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八进制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0o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ES6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之前：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开头表示八进制）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十进制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非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0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开头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十六进制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0x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数组扩展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扩展运算符的使用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829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对象扩展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对象简洁表示法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当对象的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key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与对应的属性所引用的变量或函数同名的时候，可以简写成一个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属性名表达式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对象的属性名可以接收表达式做为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key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，表达式计算的结果作为最终的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key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260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迭代协议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规定了迭代与实现的逻辑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迭代器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具体的迭代实现逻辑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迭代对象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可被迭代的对象 - 实现了[Symbol.iterator]方法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迭代语句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for...in：以原始插入的顺序迭代对象的可枚举属性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for...of：根据迭代对象的迭代器具体实现迭代对象数据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函数扩展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函数参数默认值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rest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剩余参数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箭头函数</a:t>
            </a:r>
            <a:endParaRPr kumimoji="0" lang="zh-CN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基本格式</a:t>
            </a:r>
            <a:endParaRPr kumimoji="0" lang="zh-CN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	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(</a:t>
            </a:r>
            <a:r>
              <a:rPr kumimoji="0" lang="zh-CN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参数列表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) =&gt; {</a:t>
            </a:r>
            <a:r>
              <a:rPr kumimoji="0" lang="zh-CN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函数体</a:t>
            </a: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}</a:t>
            </a:r>
            <a:endParaRPr kumimoji="0" lang="en-US" altLang="zh-CN" sz="1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参数</a:t>
            </a:r>
            <a:endParaRPr kumimoji="0" lang="zh-CN" altLang="zh-CN" sz="1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返回值</a:t>
            </a:r>
            <a:endParaRPr kumimoji="0" lang="zh-CN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2804158"/>
            <a:ext cx="8229600" cy="11430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Node+TS+Koa 全栈开发</a:t>
            </a: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 </a:t>
            </a:r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箭头函数 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注意事项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内部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this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对象指向创建期上下文对象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不能作为构造函数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没有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arguments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不能作为生成器函数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845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内置对象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String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Number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Array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Object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WeakSet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Map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WeakMap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String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startWith()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endWith()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includes()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repeat()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Number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isFinite()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isNaN()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parseInt()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parseFloat()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829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Array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includes()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every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some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filter()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map()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reduce()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Object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Object.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assign()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Object.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create()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Object.</a:t>
            </a:r>
            <a:r>
              <a:rPr lang="en-US" altLang="zh-CN" sz="2200" dirty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freeze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	</a:t>
            </a:r>
            <a:r>
              <a:rPr lang="en-US" altLang="zh-CN" sz="220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Object.</a:t>
            </a: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Calibri" panose="020F0502020204030204"/>
              </a:rPr>
              <a:t>defineProperty()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F50A64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集合：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它类似于数组，但是成员的值都是唯一的，没有重复的值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，并且是无序的。</a:t>
            </a:r>
            <a:endParaRPr lang="en-US" altLang="zh-CN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Set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是一个构造函数，可以传入一个可迭代对象初始化默认值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Set</a:t>
            </a:r>
            <a:r>
              <a:rPr kumimoji="0" lang="zh-CN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数组去重</a:t>
            </a:r>
            <a:endParaRPr kumimoji="0" lang="zh-CN" altLang="zh-CN" sz="2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506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Map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映射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它类似于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对象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但是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key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值可以任何类型的值，而不仅仅局限于字符串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Map</a:t>
            </a:r>
            <a:r>
              <a:rPr kumimoji="0" lang="zh-CN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lang="zh-CN" alt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类数据私有化</a:t>
            </a:r>
            <a:endParaRPr kumimoji="0" lang="zh-CN" altLang="en-US" sz="2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321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WeakMap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映射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：类似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Map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，但是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key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必须是对象，特点是 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key 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是弱引用的，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GC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机制不考虑回收问题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WeakMap</a:t>
            </a:r>
            <a:r>
              <a:rPr lang="zh-CN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 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- 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案例</a:t>
            </a:r>
            <a:endParaRPr kumimoji="0" lang="zh-CN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类数据私有化优化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399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class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class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关键字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用来声明一个类</a:t>
            </a:r>
            <a:endParaRPr kumimoji="0" lang="zh-CN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constructor</a:t>
            </a:r>
            <a:endParaRPr lang="zh-CN" alt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kumimoji="0" lang="zh-CN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构造函数</a:t>
            </a:r>
            <a:endParaRPr kumimoji="0" lang="zh-CN" altLang="zh-CN" sz="220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extends</a:t>
            </a:r>
            <a:endParaRPr lang="zh-CN" altLang="en-US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继承</a:t>
            </a:r>
            <a:endParaRPr lang="zh-CN" altLang="en-US" sz="22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super</a:t>
            </a:r>
            <a:endParaRPr lang="en-US" altLang="zh-CN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kumimoji="0" lang="zh-CN" altLang="en-US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父类</a:t>
            </a:r>
            <a:r>
              <a:rPr kumimoji="0" lang="en-US" altLang="zh-CN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-</a:t>
            </a:r>
            <a:r>
              <a:rPr kumimoji="0" lang="zh-CN" altLang="en-US" sz="2200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超类</a:t>
            </a:r>
            <a:endParaRPr kumimoji="0" lang="zh-CN" altLang="en-US" sz="2200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学前须知</a:t>
            </a:r>
            <a:endParaRPr 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83055"/>
            <a:ext cx="8229600" cy="3644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报名我们这个课程，我们会赠送前置视频半年的在线观看权限激活码《vue.js 基础入门》《精品实战案例，四步搞定 VUE》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视频激活码领取方式：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1、私聊联系班级微信群内的客服领取，如果开课后1周后，没有联系客服领取的同学视为放弃领取该前置视频的激活码。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2、如果已经是妙味VIP视频会员，该前置视频是可以免费在VIP视频库内观看的。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813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异步编程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同步与异步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回调</a:t>
            </a:r>
            <a:endParaRPr kumimoji="0" lang="zh-CN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回调地狱</a:t>
            </a:r>
            <a:endParaRPr kumimoji="0" lang="en-US" altLang="zh-C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752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对象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ES6的Promise对象是一个构造函数，用来生成Promise实例。下面是Promise对象的基本用法。</a:t>
            </a:r>
            <a:endParaRPr lang="zh-CN" altLang="en-US" sz="2200" strike="noStrike" noProof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所谓Promise对象，就是代表了未来某个将要发生的事件（通常是一个异步操作）。它的好处在于，有了Promise对象，就可以将异步操作以同步操作的流程表达出来，避免了层层嵌套的回调函数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1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lang="en-US" altLang="zh-CN" sz="22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zh-CN" sz="2200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实例</a:t>
            </a:r>
            <a:endParaRPr lang="zh-CN" altLang="zh-CN" sz="22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2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kumimoji="0" lang="en-US" altLang="zh-CN" sz="2200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new Promise(function(resolve,reject){})</a:t>
            </a:r>
            <a:endParaRPr kumimoji="0" lang="en-US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029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then()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promise.then(resolve,reject)</a:t>
            </a:r>
            <a:endParaRPr lang="en-US" altLang="zh-CN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返回新的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对象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1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catch</a:t>
            </a:r>
            <a:r>
              <a:rPr 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()</a:t>
            </a:r>
            <a:endParaRPr lang="zh-CN" altLang="zh-CN" sz="2200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2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kumimoji="0" lang="en-US" altLang="zh-CN" sz="2200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捕获前一个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抛出的错误</a:t>
            </a:r>
            <a:endParaRPr kumimoji="0" lang="en-US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2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lang="en-US" altLang="zh-CN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Promise.all</a:t>
            </a:r>
            <a:endParaRPr lang="en-US" altLang="zh-CN" b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lvl="2" eaLnBrk="1" fontAlgn="base" hangingPunct="1">
              <a:lnSpc>
                <a:spcPct val="150000"/>
              </a:lnSpc>
              <a:buClr>
                <a:srgbClr val="F50A64"/>
              </a:buClr>
            </a:pPr>
            <a:r>
              <a:rPr kumimoji="0" lang="en-US" altLang="zh-CN" b="1" i="0" u="none" strike="noStrike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Promise.all方法用于将多个Promise实例，包装成一个新的Promise实例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，当所有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都成功的时候，整个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Promise.all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才成功</a:t>
            </a:r>
            <a:endParaRPr kumimoji="0" lang="zh-CN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721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Promise.race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与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Promise.all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方法类似将多个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包装成一个新的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实例</a:t>
            </a:r>
            <a:endParaRPr lang="zh-CN" altLang="en-US" sz="2200" strike="noStrike" noProof="1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但是其中有一项的状态发生改变新的实例的状态就会随着改变</a:t>
            </a:r>
            <a:endParaRPr kumimoji="0" lang="zh-CN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845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Generator函数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在形式上，Generator是一个普通函数，但是有两个特征。一是，function命令与函数名之间有一个星号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	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二是，函数体内部使用yield语句，定义遍历器的每个成员，即不同的内部状态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迭代</a:t>
            </a:r>
            <a:endParaRPr kumimoji="0" lang="zh-CN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generator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返回一个迭代函数，调用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next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方法才能执行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generator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函数中的每一个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yield</a:t>
            </a:r>
            <a:endParaRPr kumimoji="0" lang="en-US" altLang="zh-CN" sz="2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自执行Generator函数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co</a:t>
            </a:r>
            <a:r>
              <a:rPr 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函数：自动化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generator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函数调用器</a:t>
            </a:r>
            <a:endParaRPr kumimoji="0" lang="en-US" altLang="zh-CN" sz="2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3228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async函数 </a:t>
            </a:r>
            <a:r>
              <a:rPr lang="en-US" b="1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 ES7+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只要函数名之前加上async关键字，就表明该函数内部有异步操作。该异步操作应该返回一个Promise对象，前面用await关键字注明。当函数执行的时候，一旦遇到await就会先返回，等到触发的异步操作完成，再接着执行函数体内后面的语句</a:t>
            </a:r>
            <a:endParaRPr kumimoji="0" lang="zh-CN" altLang="zh-CN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768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练习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 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理解异步编程，熟悉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Generator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与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aSync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的使用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 </a:t>
            </a:r>
            <a:r>
              <a:rPr lang="zh-CN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有一个保存 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N 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个图片 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url 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的数组，使用 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Promise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Generator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以及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aSync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实现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循环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同步加载，完成下面代码以实现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width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height</a:t>
            </a:r>
            <a:r>
              <a:rPr lang="zh-CN" altLang="en-US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的正确输出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for (let i=0; i&lt;urls.length; i++) {</a:t>
            </a:r>
            <a:endParaRPr lang="en-US" altLang="zh-CN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let rs = loadResouce(urls[i]);</a:t>
            </a:r>
            <a:endParaRPr lang="en-US" altLang="zh-CN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	console.log(rs.width, rs.height);</a:t>
            </a:r>
            <a:endParaRPr lang="en-US" altLang="zh-CN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20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}</a:t>
            </a:r>
            <a:endParaRPr lang="zh-CN" altLang="en-US" sz="2200" dirty="0">
              <a:solidFill>
                <a:srgbClr val="3F3F3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914400" lvl="3" indent="0" eaLnBrk="1" fontAlgn="base" hangingPunct="1">
              <a:lnSpc>
                <a:spcPct val="150000"/>
              </a:lnSpc>
              <a:buClr>
                <a:srgbClr val="F50A64"/>
              </a:buClr>
              <a:buFont typeface="Wingdings" panose="05000000000000000000" charset="0"/>
              <a:buNone/>
            </a:pPr>
            <a:endParaRPr kumimoji="0" lang="zh-CN" altLang="en-US" sz="2200" b="1" i="0" u="none" strike="noStrike" cap="none" spc="0" normalizeH="0" baseline="0" dirty="0">
              <a:ln>
                <a:noFill/>
              </a:ln>
              <a:solidFill>
                <a:srgbClr val="3F3F3F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学前须知</a:t>
            </a:r>
            <a:endParaRPr 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83055"/>
            <a:ext cx="8229600" cy="4660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《vue.js 基础入门》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视频观看地址：https://study.miaov.com/study/show/chapter/445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《精品实战案例，四步搞定 VUE》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视频观看地址：https://study.miaov.com/study/show/chapter/385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课件下载方式：QQ群文件 （未加群的小伙伴别忘记加群喔，QQ群号：607364911  ）</a:t>
            </a: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solidFill>
                  <a:srgbClr val="F50A6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521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数据类型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Number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Boolean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String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Null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Undefined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Object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endParaRPr kumimoji="0" lang="en-US" altLang="zh-CN" sz="2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类型的值通过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函数生成，相同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函数返回的值是唯一的</a:t>
            </a:r>
            <a:endParaRPr kumimoji="0" lang="zh-CN" alt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Symbol</a:t>
            </a:r>
            <a:r>
              <a:rPr kumimoji="0" lang="zh-CN" alt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函数可以接收字符串作为参数，但是即使相同参数返回的也是唯一值，即 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Symbol('miaov') != Symbol('miaov')</a:t>
            </a:r>
            <a:endParaRPr kumimoji="0" lang="en-US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2490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Symbol</a:t>
            </a:r>
            <a:r>
              <a:rPr kumimoji="0" lang="zh-CN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不能作为构造函数使用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</a:t>
            </a:r>
            <a:endParaRPr kumimoji="0" lang="zh-CN" altLang="zh-CN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私有变量</a:t>
            </a:r>
            <a:endParaRPr kumimoji="0" lang="en-US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5121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变量声明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var</a:t>
            </a:r>
            <a:r>
              <a:rPr kumimoji="0" 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let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、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F50A64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const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块作用域</a:t>
            </a:r>
            <a:endParaRPr kumimoji="0" lang="zh-CN" altLang="zh-CN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由 {} 包含的代码块</a:t>
            </a:r>
            <a:r>
              <a:rPr kumimoji="0" 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所产生的作用域</a:t>
            </a:r>
            <a:endParaRPr kumimoji="0" 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var</a:t>
            </a:r>
            <a:endParaRPr kumimoji="0" lang="en-US" altLang="zh-CN" sz="2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支持变量声明预解析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不支持块作用域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允许重复声明</a:t>
            </a:r>
            <a:endParaRPr kumimoji="0" lang="en-US" altLang="zh-CN" sz="2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endParaRPr kumimoji="0" lang="en-US" altLang="zh-CN" sz="2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4845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let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不支持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变量声明预解析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（先声明后使用）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支持块作用域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允许重复声明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（暂存死区）</a:t>
            </a:r>
            <a:endParaRPr kumimoji="0" lang="en-US" altLang="zh-CN" sz="2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const</a:t>
            </a:r>
            <a:endParaRPr kumimoji="0" lang="zh-CN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不支持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变量声明预解析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（先声明后使用）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支持块作用域</a:t>
            </a:r>
            <a:endParaRPr kumimoji="0" lang="en-US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lang="zh-CN" alt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不</a:t>
            </a:r>
            <a:r>
              <a:rPr lang="en-US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允许重复声明</a:t>
            </a:r>
            <a:r>
              <a:rPr lang="zh-CN" sz="2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（暂存死区）</a:t>
            </a:r>
            <a:endParaRPr lang="zh-CN" sz="2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zh-CN" sz="2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常量（值一旦确定，不允许修改，所以必须初始化）</a:t>
            </a:r>
            <a:endParaRPr kumimoji="0" lang="zh-CN" altLang="zh-CN" sz="22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act 课程大纲"/>
          <p:cNvSpPr txBox="1">
            <a:spLocks noGrp="1"/>
          </p:cNvSpPr>
          <p:nvPr>
            <p:ph type="title" idx="4294967295"/>
          </p:nvPr>
        </p:nvSpPr>
        <p:spPr>
          <a:xfrm>
            <a:off x="457200" y="507998"/>
            <a:ext cx="8229600" cy="1143004"/>
          </a:xfrm>
          <a:prstGeom prst="rect">
            <a:avLst/>
          </a:prstGeom>
        </p:spPr>
        <p:txBody>
          <a:bodyPr/>
          <a:lstStyle>
            <a:lvl1pPr marL="0" indent="0" algn="l">
              <a:defRPr sz="3200" b="1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ECMAScript 2015+</a:t>
            </a:r>
            <a:endParaRPr lang="en-US" altLang="zh-CN">
              <a:solidFill>
                <a:srgbClr val="F50A6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1507490"/>
            <a:ext cx="8073390" cy="1290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实例</a:t>
            </a:r>
            <a:endParaRPr kumimoji="0" lang="zh-CN" altLang="zh-CN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	</a:t>
            </a:r>
            <a:r>
              <a:rPr kumimoji="0" lang="zh-CN" altLang="en-US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选项卡、定时器</a:t>
            </a:r>
            <a:r>
              <a:rPr kumimoji="0" lang="en-US" altLang="zh-CN" sz="2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……</a:t>
            </a:r>
            <a:endParaRPr kumimoji="0" lang="en-US" altLang="zh-CN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_6">
  <a:themeElements>
    <a:clrScheme name="2_Office 主题_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_Office 主题_6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_Office 主题_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3880</Words>
  <Application>WPS 演示</Application>
  <PresentationFormat>全屏显示(4:3)</PresentationFormat>
  <Paragraphs>312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Arial</vt:lpstr>
      <vt:lpstr>微软雅黑</vt:lpstr>
      <vt:lpstr>Arial Unicode MS</vt:lpstr>
      <vt:lpstr>Wingdings</vt:lpstr>
      <vt:lpstr>Calibri</vt:lpstr>
      <vt:lpstr>2_Office 主题_6</vt:lpstr>
      <vt:lpstr> </vt:lpstr>
      <vt:lpstr>Node+TS+Koa 全栈开发</vt:lpstr>
      <vt:lpstr>学前须知</vt:lpstr>
      <vt:lpstr>学前须知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  <vt:lpstr>ECMAScript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>zMouse</cp:lastModifiedBy>
  <cp:revision>592</cp:revision>
  <dcterms:created xsi:type="dcterms:W3CDTF">2018-08-02T03:38:00Z</dcterms:created>
  <dcterms:modified xsi:type="dcterms:W3CDTF">2018-08-13T14:15:18Z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