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320" r:id="rId4"/>
    <p:sldId id="508" r:id="rId5"/>
    <p:sldId id="509" r:id="rId6"/>
    <p:sldId id="510" r:id="rId7"/>
    <p:sldId id="511" r:id="rId8"/>
    <p:sldId id="512" r:id="rId9"/>
    <p:sldId id="513" r:id="rId10"/>
    <p:sldId id="514" r:id="rId11"/>
    <p:sldId id="516" r:id="rId12"/>
    <p:sldId id="517" r:id="rId13"/>
    <p:sldId id="518" r:id="rId14"/>
    <p:sldId id="519" r:id="rId15"/>
    <p:sldId id="520" r:id="rId16"/>
    <p:sldId id="521" r:id="rId17"/>
    <p:sldId id="522" r:id="rId18"/>
    <p:sldId id="523" r:id="rId19"/>
    <p:sldId id="515" r:id="rId20"/>
    <p:sldId id="524" r:id="rId21"/>
    <p:sldId id="525" r:id="rId22"/>
    <p:sldId id="526" r:id="rId23"/>
    <p:sldId id="527" r:id="rId24"/>
    <p:sldId id="528" r:id="rId25"/>
    <p:sldId id="532" r:id="rId26"/>
    <p:sldId id="529" r:id="rId27"/>
    <p:sldId id="530"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17" y="-82"/>
      </p:cViewPr>
      <p:guideLst>
        <p:guide orient="horz" pos="212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p:txBody>
      </p:sp>
      <p:sp>
        <p:nvSpPr>
          <p:cNvPr id="223" name="Shape 22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0" name="标题文本"/>
          <p:cNvSpPr txBox="1">
            <a:spLocks noGrp="1"/>
          </p:cNvSpPr>
          <p:nvPr>
            <p:ph type="title" hasCustomPrompt="1"/>
          </p:nvPr>
        </p:nvSpPr>
        <p:spPr>
          <a:prstGeom prst="rect">
            <a:avLst/>
          </a:prstGeom>
        </p:spPr>
        <p:txBody>
          <a:bodyPr/>
          <a:lstStyle/>
          <a:p>
            <a:r>
              <a:t>标题文本</a:t>
            </a:r>
          </a:p>
        </p:txBody>
      </p:sp>
      <p:sp>
        <p:nvSpPr>
          <p:cNvPr id="9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9" name="标题文本"/>
          <p:cNvSpPr txBox="1">
            <a:spLocks noGrp="1"/>
          </p:cNvSpPr>
          <p:nvPr>
            <p:ph type="title" hasCustomPrompt="1"/>
          </p:nvPr>
        </p:nvSpPr>
        <p:spPr>
          <a:prstGeom prst="rect">
            <a:avLst/>
          </a:prstGeom>
        </p:spPr>
        <p:txBody>
          <a:bodyPr/>
          <a:lstStyle/>
          <a:p>
            <a:r>
              <a:t>标题文本</a:t>
            </a:r>
          </a:p>
        </p:txBody>
      </p:sp>
      <p:sp>
        <p:nvSpPr>
          <p:cNvPr id="10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8" name="标题文本"/>
          <p:cNvSpPr txBox="1">
            <a:spLocks noGrp="1"/>
          </p:cNvSpPr>
          <p:nvPr>
            <p:ph type="title" hasCustomPrompt="1"/>
          </p:nvPr>
        </p:nvSpPr>
        <p:spPr>
          <a:prstGeom prst="rect">
            <a:avLst/>
          </a:prstGeom>
        </p:spPr>
        <p:txBody>
          <a:bodyPr/>
          <a:lstStyle/>
          <a:p>
            <a:r>
              <a:t>标题文本</a:t>
            </a:r>
          </a:p>
        </p:txBody>
      </p:sp>
      <p:sp>
        <p:nvSpPr>
          <p:cNvPr id="10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标题文本"/>
          <p:cNvSpPr txBox="1">
            <a:spLocks noGrp="1"/>
          </p:cNvSpPr>
          <p:nvPr>
            <p:ph type="title" hasCustomPrompt="1"/>
          </p:nvPr>
        </p:nvSpPr>
        <p:spPr>
          <a:prstGeom prst="rect">
            <a:avLst/>
          </a:prstGeom>
        </p:spPr>
        <p:txBody>
          <a:bodyPr/>
          <a:lstStyle/>
          <a:p>
            <a:r>
              <a:t>标题文本</a:t>
            </a:r>
          </a:p>
        </p:txBody>
      </p:sp>
      <p:sp>
        <p:nvSpPr>
          <p:cNvPr id="11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标题文本"/>
          <p:cNvSpPr txBox="1">
            <a:spLocks noGrp="1"/>
          </p:cNvSpPr>
          <p:nvPr>
            <p:ph type="title" hasCustomPrompt="1"/>
          </p:nvPr>
        </p:nvSpPr>
        <p:spPr>
          <a:prstGeom prst="rect">
            <a:avLst/>
          </a:prstGeom>
        </p:spPr>
        <p:txBody>
          <a:bodyPr/>
          <a:lstStyle/>
          <a:p>
            <a:r>
              <a:t>标题文本</a:t>
            </a:r>
          </a:p>
        </p:txBody>
      </p:sp>
      <p:sp>
        <p:nvSpPr>
          <p:cNvPr id="1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标题文本"/>
          <p:cNvSpPr txBox="1">
            <a:spLocks noGrp="1"/>
          </p:cNvSpPr>
          <p:nvPr>
            <p:ph type="title" hasCustomPrompt="1"/>
          </p:nvPr>
        </p:nvSpPr>
        <p:spPr>
          <a:prstGeom prst="rect">
            <a:avLst/>
          </a:prstGeom>
        </p:spPr>
        <p:txBody>
          <a:bodyPr/>
          <a:lstStyle/>
          <a:p>
            <a:r>
              <a:t>标题文本</a:t>
            </a:r>
          </a:p>
        </p:txBody>
      </p:sp>
      <p:sp>
        <p:nvSpPr>
          <p:cNvPr id="13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标题文本"/>
          <p:cNvSpPr txBox="1">
            <a:spLocks noGrp="1"/>
          </p:cNvSpPr>
          <p:nvPr>
            <p:ph type="title" hasCustomPrompt="1"/>
          </p:nvPr>
        </p:nvSpPr>
        <p:spPr>
          <a:prstGeom prst="rect">
            <a:avLst/>
          </a:prstGeom>
        </p:spPr>
        <p:txBody>
          <a:bodyPr/>
          <a:lstStyle/>
          <a:p>
            <a:r>
              <a:t>标题文本</a:t>
            </a:r>
          </a:p>
        </p:txBody>
      </p:sp>
      <p:sp>
        <p:nvSpPr>
          <p:cNvPr id="14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3" name="标题文本"/>
          <p:cNvSpPr txBox="1">
            <a:spLocks noGrp="1"/>
          </p:cNvSpPr>
          <p:nvPr>
            <p:ph type="title" hasCustomPrompt="1"/>
          </p:nvPr>
        </p:nvSpPr>
        <p:spPr>
          <a:prstGeom prst="rect">
            <a:avLst/>
          </a:prstGeom>
        </p:spPr>
        <p:txBody>
          <a:bodyPr/>
          <a:lstStyle/>
          <a:p>
            <a:r>
              <a:t>标题文本</a:t>
            </a:r>
          </a:p>
        </p:txBody>
      </p:sp>
      <p:sp>
        <p:nvSpPr>
          <p:cNvPr id="15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2" name="标题文本"/>
          <p:cNvSpPr txBox="1">
            <a:spLocks noGrp="1"/>
          </p:cNvSpPr>
          <p:nvPr>
            <p:ph type="title" hasCustomPrompt="1"/>
          </p:nvPr>
        </p:nvSpPr>
        <p:spPr>
          <a:prstGeom prst="rect">
            <a:avLst/>
          </a:prstGeom>
        </p:spPr>
        <p:txBody>
          <a:bodyPr/>
          <a:lstStyle/>
          <a:p>
            <a:r>
              <a:t>标题文本</a:t>
            </a:r>
          </a:p>
        </p:txBody>
      </p:sp>
      <p:sp>
        <p:nvSpPr>
          <p:cNvPr id="16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71" name="标题文本"/>
          <p:cNvSpPr txBox="1">
            <a:spLocks noGrp="1"/>
          </p:cNvSpPr>
          <p:nvPr>
            <p:ph type="title" hasCustomPrompt="1"/>
          </p:nvPr>
        </p:nvSpPr>
        <p:spPr>
          <a:prstGeom prst="rect">
            <a:avLst/>
          </a:prstGeom>
        </p:spPr>
        <p:txBody>
          <a:bodyPr/>
          <a:lstStyle/>
          <a:p>
            <a:r>
              <a:t>标题文本</a:t>
            </a:r>
          </a:p>
        </p:txBody>
      </p:sp>
      <p:sp>
        <p:nvSpPr>
          <p:cNvPr id="17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7" name="标题文本"/>
          <p:cNvSpPr txBox="1">
            <a:spLocks noGrp="1"/>
          </p:cNvSpPr>
          <p:nvPr>
            <p:ph type="title" hasCustomPrompt="1"/>
          </p:nvPr>
        </p:nvSpPr>
        <p:spPr>
          <a:prstGeom prst="rect">
            <a:avLst/>
          </a:prstGeom>
        </p:spPr>
        <p:txBody>
          <a:bodyPr/>
          <a:lstStyle/>
          <a:p>
            <a:r>
              <a:t>标题文本</a:t>
            </a:r>
          </a:p>
        </p:txBody>
      </p:sp>
      <p:sp>
        <p:nvSpPr>
          <p:cNvPr id="18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6" name="标题文本"/>
          <p:cNvSpPr txBox="1">
            <a:spLocks noGrp="1"/>
          </p:cNvSpPr>
          <p:nvPr>
            <p:ph type="title" hasCustomPrompt="1"/>
          </p:nvPr>
        </p:nvSpPr>
        <p:spPr>
          <a:prstGeom prst="rect">
            <a:avLst/>
          </a:prstGeom>
        </p:spPr>
        <p:txBody>
          <a:bodyPr/>
          <a:lstStyle/>
          <a:p>
            <a:r>
              <a:t>标题文本</a:t>
            </a:r>
          </a:p>
        </p:txBody>
      </p:sp>
      <p:sp>
        <p:nvSpPr>
          <p:cNvPr id="19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5" name="标题文本"/>
          <p:cNvSpPr txBox="1">
            <a:spLocks noGrp="1"/>
          </p:cNvSpPr>
          <p:nvPr>
            <p:ph type="title" hasCustomPrompt="1"/>
          </p:nvPr>
        </p:nvSpPr>
        <p:spPr>
          <a:prstGeom prst="rect">
            <a:avLst/>
          </a:prstGeom>
        </p:spPr>
        <p:txBody>
          <a:bodyPr/>
          <a:lstStyle/>
          <a:p>
            <a:r>
              <a:t>标题文本</a:t>
            </a:r>
          </a:p>
        </p:txBody>
      </p:sp>
      <p:sp>
        <p:nvSpPr>
          <p:cNvPr id="20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4" name="标题文本"/>
          <p:cNvSpPr txBox="1">
            <a:spLocks noGrp="1"/>
          </p:cNvSpPr>
          <p:nvPr>
            <p:ph type="title" hasCustomPrompt="1"/>
          </p:nvPr>
        </p:nvSpPr>
        <p:spPr>
          <a:prstGeom prst="rect">
            <a:avLst/>
          </a:prstGeom>
        </p:spPr>
        <p:txBody>
          <a:bodyPr/>
          <a:lstStyle/>
          <a:p>
            <a:r>
              <a:t>标题文本</a:t>
            </a:r>
          </a:p>
        </p:txBody>
      </p:sp>
      <p:sp>
        <p:nvSpPr>
          <p:cNvPr id="21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356350"/>
            <a:ext cx="2133600" cy="365125"/>
          </a:xfrm>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a:xfrm>
            <a:off x="3124200" y="6356350"/>
            <a:ext cx="2895600" cy="365125"/>
          </a:xfrm>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prstGeom prst="rect">
            <a:avLst/>
          </a:prstGeom>
        </p:spPr>
        <p:txBody>
          <a:bodyPr/>
          <a:lstStyle/>
          <a:p>
            <a:r>
              <a:t>标题文本</a:t>
            </a:r>
          </a:p>
        </p:txBody>
      </p:sp>
      <p:sp>
        <p:nvSpPr>
          <p:cNvPr id="3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4" name="标题文本"/>
          <p:cNvSpPr txBox="1">
            <a:spLocks noGrp="1"/>
          </p:cNvSpPr>
          <p:nvPr>
            <p:ph type="title" hasCustomPrompt="1"/>
          </p:nvPr>
        </p:nvSpPr>
        <p:spPr>
          <a:prstGeom prst="rect">
            <a:avLst/>
          </a:prstGeom>
        </p:spPr>
        <p:txBody>
          <a:bodyPr/>
          <a:lstStyle/>
          <a:p>
            <a:r>
              <a:t>标题文本</a:t>
            </a:r>
          </a:p>
        </p:txBody>
      </p:sp>
      <p:sp>
        <p:nvSpPr>
          <p:cNvPr id="7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1.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6" cstate="print"/>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6"/>
            <a:ext cx="8229600" cy="1143002"/>
          </a:xfrm>
          <a:prstGeom prst="rect">
            <a:avLst/>
          </a:prstGeom>
          <a:ln w="12700">
            <a:miter lim="400000"/>
          </a:ln>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13147" y="6406786"/>
            <a:ext cx="273654" cy="264253"/>
          </a:xfrm>
          <a:prstGeom prst="rect">
            <a:avLst/>
          </a:prstGeom>
          <a:ln w="12700">
            <a:miter lim="400000"/>
          </a:ln>
        </p:spPr>
        <p:txBody>
          <a:bodyPr wrap="none" lIns="45718" tIns="45718" rIns="45718" bIns="45718" anchor="ctr">
            <a:spAutoFit/>
          </a:bodyPr>
          <a:lstStyle>
            <a:lvl1pPr algn="r">
              <a:defRPr sz="1200">
                <a:solidFill>
                  <a:srgbClr val="898989"/>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med"/>
  <p:txStyles>
    <p:titleStyle>
      <a:lvl1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91440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22860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27432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32004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36576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25" name="Title"/>
          <p:cNvSpPr txBox="1">
            <a:spLocks noGrp="1"/>
          </p:cNvSpPr>
          <p:nvPr>
            <p:ph type="title" idx="4294967295"/>
          </p:nvPr>
        </p:nvSpPr>
        <p:spPr>
          <a:xfrm>
            <a:off x="838200" y="365125"/>
            <a:ext cx="10515600" cy="1325563"/>
          </a:xfrm>
          <a:prstGeom prst="rect">
            <a:avLst/>
          </a:prstGeom>
        </p:spPr>
        <p:txBody>
          <a:bodyPr/>
          <a:lstStyle>
            <a:lvl1pPr>
              <a:defRPr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监听</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一台计算机的数据都是通过网卡等设备进行传输的（发送和接受），那么也就是意味着我们电脑中运行的各种不同的软件使用可能都是同一块网卡</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为了解决程序与程序之间数据传输，所以一个应用程序在使用网卡发送和接收数据的时候，需要指定你要监听的网卡（一台机器可能有多块网卡），同时还要指定一个端口号</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端口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似我们去银行办理业务的窗口，不同的端口为不同的应用程序进行服务，当一个程序需要接收来自某块网卡设备的数据的时候，需要指定监听的端口，同时发送数据到某个地址（网卡）的数据也要指定接收方的端口号</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发送数据的端口由系统分配</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一个应用程序可以同时监听多个网卡的多个端口</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一个端口只能同时被一个程序监听</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如果一个程序尝试监听一个已经被其他程序监听的端口，就会报端口占用的错误</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399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数据传输协议</a:t>
            </a:r>
            <a:endPar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有了网络</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定位</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协议，然后再需要做的是定义和选择一个数据的传输协议了</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TCP</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可靠的、面向连接的协议</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、传输效率低</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效率要求相对低，但对准确性要求相对高的场景</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文件传输</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接受邮件、远程登录</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UDP</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不可靠的</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、无连接的服务、传输效率高</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-效率要求相对高，对准确性要求相对低的场景</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在线视频、网络语音电话</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 (数据报)</a:t>
            </a:r>
            <a:endPar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dgram模块提供了 UDP 数据包 socket 的实现</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socket又称"套接字"，应用程序通常通过"套接字"向网络发出请求或者应答网络请求</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，其本质上就是一套用于实现网络数据交换的接口</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API</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dgram = require('dgram')</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 (</a:t>
            </a:r>
            <a:r>
              <a:rPr kumimoji="0" 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UDP</a:t>
            </a: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dgram.Socket 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创建一个特定 type 的dgram.Socket 对象</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server = new dgram.Socket()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cosnt server = dgram.createSocket(type[, callback])</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type: 'udp4' 或 'udp6'</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 (</a:t>
            </a:r>
            <a:r>
              <a:rPr lang="en-US" b="1">
                <a:latin typeface="微软雅黑" panose="020B0503020204020204" charset="-122"/>
                <a:ea typeface="微软雅黑" panose="020B0503020204020204" charset="-122"/>
                <a:cs typeface="微软雅黑" panose="020B0503020204020204" charset="-122"/>
                <a:sym typeface="Calibri" panose="020F0502020204030204"/>
              </a:rPr>
              <a:t>UDP</a:t>
            </a: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绑定（监听）端口</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server.bind([port][, address][, callback])</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prot: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未指定则由系统分配</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address: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默认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0.0.0.0</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，表示所有地址</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/IP</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callback: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绑定成功后的回调</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关闭服务</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server.close()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 (</a:t>
            </a:r>
            <a:r>
              <a:rPr lang="en-US" b="1">
                <a:latin typeface="微软雅黑" panose="020B0503020204020204" charset="-122"/>
                <a:ea typeface="微软雅黑" panose="020B0503020204020204" charset="-122"/>
                <a:cs typeface="微软雅黑" panose="020B0503020204020204" charset="-122"/>
                <a:sym typeface="Calibri" panose="020F0502020204030204"/>
              </a:rPr>
              <a:t>UDP</a:t>
            </a: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事件</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close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error</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listening</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message</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228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dgram (</a:t>
            </a:r>
            <a:r>
              <a:rPr lang="en-US" b="1">
                <a:latin typeface="微软雅黑" panose="020B0503020204020204" charset="-122"/>
                <a:ea typeface="微软雅黑" panose="020B0503020204020204" charset="-122"/>
                <a:cs typeface="微软雅黑" panose="020B0503020204020204" charset="-122"/>
                <a:sym typeface="Calibri" panose="020F0502020204030204"/>
              </a:rPr>
              <a:t>UDP</a:t>
            </a:r>
            <a:r>
              <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发送数据</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server.send(msg, port, [address])</a:t>
            </a:r>
            <a:endPar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msg: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发送的数据（字符串</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/Buffer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关闭服务</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server.close()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353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TCP</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模块提供了创建基于流的 TCP 或 IPC 服务器(net.createServer())和客户端(net.createConnection()) 的异步网络 API</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require('net')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服务端：提供服务，被连接，被请求的一方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客户端：获取服务，发起连接，请求的一方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net.Server 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创建服务端对象</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server = new net.Server()</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server = net.createServer([</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port[, host]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监听端口，处理请求</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server.listen(</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端口</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端口：</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：默认为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0.0.0.0</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，表示所有</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2804158"/>
            <a:ext cx="8229600" cy="1143004"/>
          </a:xfrm>
          <a:prstGeom prst="rect">
            <a:avLst/>
          </a:prstGeom>
        </p:spPr>
        <p:txBody>
          <a:bodyPr>
            <a:normAutofit fontScale="90000"/>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a:solidFill>
                  <a:srgbClr val="F50A64"/>
                </a:solidFill>
                <a:effectLst>
                  <a:outerShdw blurRad="38100" dist="19050" dir="2700000" algn="tl" rotWithShape="0">
                    <a:schemeClr val="dk1">
                      <a:alpha val="40000"/>
                    </a:schemeClr>
                  </a:outerShdw>
                </a:effectLst>
              </a:rPr>
              <a:t>Node+TS+Koa 全栈开发</a:t>
            </a:r>
            <a:br>
              <a:rPr>
                <a:solidFill>
                  <a:srgbClr val="F50A64"/>
                </a:solidFill>
                <a:effectLst>
                  <a:outerShdw blurRad="38100" dist="19050" dir="2700000" algn="tl" rotWithShape="0">
                    <a:schemeClr val="dk1">
                      <a:alpha val="40000"/>
                    </a:schemeClr>
                  </a:outerShdw>
                </a:effectLst>
              </a:rPr>
            </a:br>
            <a:br>
              <a:rPr>
                <a:solidFill>
                  <a:srgbClr val="F50A64"/>
                </a:solidFill>
                <a:effectLst>
                  <a:outerShdw blurRad="38100" dist="19050" dir="2700000" algn="tl" rotWithShape="0">
                    <a:schemeClr val="dk1">
                      <a:alpha val="40000"/>
                    </a:schemeClr>
                  </a:outerShdw>
                </a:effectLst>
              </a:rPr>
            </a:br>
            <a:r>
              <a:rPr lang="en-US">
                <a:solidFill>
                  <a:srgbClr val="F50A64"/>
                </a:solidFill>
                <a:effectLst>
                  <a:outerShdw blurRad="38100" dist="19050" dir="2700000" algn="tl" rotWithShape="0">
                    <a:schemeClr val="dk1">
                      <a:alpha val="40000"/>
                    </a:schemeClr>
                  </a:outerShdw>
                </a:effectLst>
              </a:rPr>
              <a:t>Node.js - </a:t>
            </a:r>
            <a:r>
              <a:rPr lang="zh-CN" altLang="en-US">
                <a:solidFill>
                  <a:srgbClr val="F50A64"/>
                </a:solidFill>
                <a:effectLst>
                  <a:outerShdw blurRad="38100" dist="19050" dir="2700000" algn="tl" rotWithShape="0">
                    <a:schemeClr val="dk1">
                      <a:alpha val="40000"/>
                    </a:schemeClr>
                  </a:outerShdw>
                </a:effectLst>
              </a:rPr>
              <a:t>网络</a:t>
            </a:r>
            <a:endParaRPr lang="zh-CN" altLang="en-US">
              <a:solidFill>
                <a:srgbClr val="F50A64"/>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TCP：先连接，后传输</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net.Socket 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创建客户端端对象</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socket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new net.</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Socket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const socket = </a:t>
            </a:r>
            <a:r>
              <a:rPr kumimoji="0" lang="en-US" altLang="zh-CN" sz="2200" b="0" i="0" u="none" strike="noStrike" cap="none" spc="0" normalizeH="0" baseline="0">
                <a:latin typeface="微软雅黑" panose="020B0503020204020204" charset="-122"/>
                <a:ea typeface="微软雅黑" panose="020B0503020204020204" charset="-122"/>
                <a:cs typeface="微软雅黑" panose="020B0503020204020204" charset="-122"/>
                <a:sym typeface="Calibri" panose="020F0502020204030204"/>
              </a:rPr>
              <a:t>net.createConnection(port[, host][, connectListener])</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353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net.Socket 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write(data[, encoding][, callback])</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在 socket 上发送数据。第二个参数制定了字符串的编码 - 默认是 UTF8 编码</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end([data][, encoding])</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半关闭 socket。例如发送一个 FIN 包。服务端仍可以发送数据</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如果指定了 data，则相当于调用 socket.write(data, encoding) 之后再调用 socket.end()</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845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事件</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net.Server 类</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listening</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error</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connection</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函数的第一个参数是一个net.Socket实例对象，数据的传输就是通过</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socket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对象来实现</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close</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事件</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net.Socket 类</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connect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error</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data</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end</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数据包</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在数据传输过程中不仅仅只有主体数据（你要发送的主要内容），还包括了一些其他的数据信息，比如发送端的</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IP</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、端口等，以方便接受者对数据进行处理与回复</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如果发送的数据比较大的话，还会对发送的数据进行分包，每一个包中包含有一部分主体数据以及上面提到的额外信息，接收方在接收到数据以后会数据包进行整合等一系列操作</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这种传输规则就是数据传输协议中的规定，不同的协议对传输规则有不同的规定</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属性</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socket.remoteAddress</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socket.remotePort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Net </a:t>
            </a: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模块</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TCP</a:t>
            </a:r>
            <a:r>
              <a:rPr lang="zh-CN" altLang="en-US" b="1">
                <a:latin typeface="微软雅黑" panose="020B0503020204020204" charset="-122"/>
                <a:ea typeface="微软雅黑" panose="020B0503020204020204" charset="-122"/>
                <a:cs typeface="微软雅黑" panose="020B0503020204020204" charset="-122"/>
                <a:sym typeface="Calibri" panose="020F0502020204030204"/>
              </a:rPr>
              <a:t>）</a:t>
            </a:r>
            <a:endParaRPr lang="zh-CN" altLang="en-US" b="1">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b="1">
                <a:latin typeface="微软雅黑" panose="020B0503020204020204" charset="-122"/>
                <a:ea typeface="微软雅黑" panose="020B0503020204020204" charset="-122"/>
                <a:cs typeface="微软雅黑" panose="020B0503020204020204" charset="-122"/>
                <a:sym typeface="Calibri" panose="020F0502020204030204"/>
              </a:rPr>
              <a:t>	</a:t>
            </a:r>
            <a:r>
              <a:rPr lang="zh-CN" sz="2200">
                <a:latin typeface="微软雅黑" panose="020B0503020204020204" charset="-122"/>
                <a:ea typeface="微软雅黑" panose="020B0503020204020204" charset="-122"/>
                <a:cs typeface="微软雅黑" panose="020B0503020204020204" charset="-122"/>
                <a:sym typeface="Calibri" panose="020F0502020204030204"/>
              </a:rPr>
              <a:t>数据传输协议</a:t>
            </a:r>
            <a:endParaRPr lang="zh-CN" sz="22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内容</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格式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结构组织</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解析规则</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传输规则</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en-US">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937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网络</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为了能够让不同的计算机之间进行数据共享（分享），就需要在不同的计算机之间建立一种连接，通过某种方式连接在一起的计算机之间就组成了一个网络，在同一个网络中的计算机就可以通过一些制定好的规则进行通信与数据传输了</a:t>
            </a: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两个重点</a:t>
            </a:r>
            <a:endPar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连接</a:t>
            </a:r>
            <a:r>
              <a:rPr kumimoji="0" lang="zh-CN"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（定位）</a:t>
            </a:r>
            <a:endParaRPr kumimoji="0"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传输</a:t>
            </a:r>
            <a:endParaRPr kumimoji="0"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如何连接？</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连接方式</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网线</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无线</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蓝牙</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光</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如何连接？</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无论哪种方式，都需要在电脑中有对应的硬件设备来处理这些</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要共享（传输）的</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数据</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网线/无线 =&gt; 网卡（无线网卡）</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蓝牙 =&gt; 蓝牙模块（硬件）</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这些硬件的一个重要作用就是用来连接和转发数据的</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要传输数据，首先最重要的是能够让不同的计算机之间能定位找到对方，所以这些用来联网的设备都会有一个用来标识自己在某个网络中的位置的方式</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如何连接？</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网卡</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每一块网卡都有一个自己的唯一编号（地址）：MAC</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每一个块网卡在连接到某个网络的时候会拥有一个固定（或动态分配）的编号（地址）：IP 地址</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a:t>
            </a:r>
            <a:r>
              <a:rPr lang="zh-CN" b="1">
                <a:latin typeface="微软雅黑" panose="020B0503020204020204" charset="-122"/>
                <a:ea typeface="微软雅黑" panose="020B0503020204020204" charset="-122"/>
                <a:cs typeface="微软雅黑" panose="020B0503020204020204" charset="-122"/>
                <a:sym typeface="Calibri" panose="020F0502020204030204"/>
              </a:rPr>
              <a:t>定位</a:t>
            </a: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a:t>
            </a:r>
            <a:endParaRPr kumimoji="0" 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Internet Protocol，也</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称为</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网络协议</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IP协议</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所谓协议就是一套规则，而IP协议就是为了能够让计算互连的一种规则，为了标识每台连入网络中的计算机（网卡）的唯一性，每个连入网络的网卡都会绑定一个IP地址（固定-买断、临时分配）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如何定位？</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IP地址格式</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x.x.x.x，x 表示一个字节的值，一个字节是 8 位，所以一个 x 能表示的值为：0-255 之间，一个 IP地址 由4个字节组成，所以 IP地址的表示范围为：0.0.0.0 - 255.255.255.255，这套规则目前是 IP 协议的第四个版本中的定义，所以也称为：IPV4，不过就现在计算机发展来说，这套规则能够表示的地址已经很明显不够使用了，所以最新的一套IP协议规则是IPV6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a:t>
            </a:r>
            <a:r>
              <a:rPr lang="zh-CN" altLang="en-US">
                <a:effectLst>
                  <a:outerShdw blurRad="38100" dist="19050" dir="2700000" algn="tl" rotWithShape="0">
                    <a:schemeClr val="dk1">
                      <a:alpha val="40000"/>
                    </a:schemeClr>
                  </a:outerShdw>
                </a:effectLst>
                <a:sym typeface="+mn-ea"/>
              </a:rPr>
              <a:t>网络</a:t>
            </a:r>
            <a:endParaRPr lang="zh-CN" altLang="zh-CN">
              <a:solidFill>
                <a:srgbClr val="F50A64"/>
              </a:solidFill>
              <a:effectLst>
                <a:outerShdw blurRad="38100" dist="19050" dir="2700000" algn="tl" rotWithShape="0">
                  <a:schemeClr val="dk1">
                    <a:alpha val="40000"/>
                  </a:schemeClr>
                </a:outerShdw>
              </a:effectLst>
            </a:endParaRPr>
          </a:p>
        </p:txBody>
      </p:sp>
      <p:sp>
        <p:nvSpPr>
          <p:cNvPr id="2" name="文本框 1"/>
          <p:cNvSpPr txBox="1"/>
          <p:nvPr/>
        </p:nvSpPr>
        <p:spPr>
          <a:xfrm>
            <a:off x="457200" y="1507490"/>
            <a:ext cx="8073390" cy="4752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如何连接？</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IP分配</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IP 地址的使用是有一定规则和规划的 			- 127.0.0.1 : 本地回环网络地址（其实就是自己CALL自己的一个快捷方式）</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（192.168.0.1 - 192.168.255.254 / 172.16.0.1 - 172.31.255.254 / 10.0.0.1 - 10.255.255.254）局部网络（局域网）使用</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其他</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3632</Words>
  <Application>WPS 演示</Application>
  <PresentationFormat>全屏显示(4:3)</PresentationFormat>
  <Paragraphs>229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vt:lpstr>
      <vt:lpstr>Arial</vt:lpstr>
      <vt:lpstr>微软雅黑</vt:lpstr>
      <vt:lpstr>Arial Unicode MS</vt:lpstr>
      <vt:lpstr>2_Office 主题_6</vt:lpstr>
      <vt:lpstr> </vt:lpstr>
      <vt:lpstr>Node+TS+Koa 全栈开发  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lpstr>Node.js - 网络</vt:lpstr>
    </vt:vector>
  </TitlesOfParts>
  <Company>miaov.com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Node-网络</dc:title>
  <dc:creator>zMouse@miaov.com</dc:creator>
  <dc:subject>Node-网络</dc:subject>
  <cp:lastModifiedBy>WPS_1528094282</cp:lastModifiedBy>
  <cp:revision>1751</cp:revision>
  <dcterms:created xsi:type="dcterms:W3CDTF">2018-08-29T17:33:00Z</dcterms:created>
  <dcterms:modified xsi:type="dcterms:W3CDTF">2018-08-30T14:14:29Z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