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8"/>
  </p:notesMasterIdLst>
  <p:sldIdLst>
    <p:sldId id="256" r:id="rId3"/>
    <p:sldId id="320" r:id="rId4"/>
    <p:sldId id="508" r:id="rId5"/>
    <p:sldId id="421" r:id="rId6"/>
    <p:sldId id="496" r:id="rId7"/>
    <p:sldId id="497" r:id="rId8"/>
    <p:sldId id="499" r:id="rId9"/>
    <p:sldId id="500" r:id="rId10"/>
    <p:sldId id="501" r:id="rId11"/>
    <p:sldId id="502" r:id="rId12"/>
    <p:sldId id="503" r:id="rId13"/>
    <p:sldId id="504" r:id="rId14"/>
    <p:sldId id="505" r:id="rId15"/>
    <p:sldId id="506" r:id="rId16"/>
    <p:sldId id="507" r:id="rId17"/>
    <p:sldId id="509" r:id="rId18"/>
    <p:sldId id="510" r:id="rId19"/>
    <p:sldId id="511" r:id="rId20"/>
    <p:sldId id="512" r:id="rId21"/>
    <p:sldId id="513" r:id="rId22"/>
    <p:sldId id="514" r:id="rId23"/>
    <p:sldId id="515" r:id="rId24"/>
    <p:sldId id="516" r:id="rId25"/>
    <p:sldId id="517" r:id="rId26"/>
    <p:sldId id="518" r:id="rId27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clrMru>
    <a:srgbClr val="F50A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917" y="-82"/>
      </p:cViewPr>
      <p:guideLst>
        <p:guide orient="horz" pos="2126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notesMaster" Target="notesMasters/notesMaster1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223" name="Shape 22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 panose="020F0502020204030204"/>
      </a:defRPr>
    </a:lvl1pPr>
    <a:lvl2pPr indent="228600" latinLnBrk="0">
      <a:defRPr sz="1200">
        <a:latin typeface="+mn-lt"/>
        <a:ea typeface="+mn-ea"/>
        <a:cs typeface="+mn-cs"/>
        <a:sym typeface="Calibri" panose="020F0502020204030204"/>
      </a:defRPr>
    </a:lvl2pPr>
    <a:lvl3pPr indent="457200" latinLnBrk="0">
      <a:defRPr sz="1200">
        <a:latin typeface="+mn-lt"/>
        <a:ea typeface="+mn-ea"/>
        <a:cs typeface="+mn-cs"/>
        <a:sym typeface="Calibri" panose="020F0502020204030204"/>
      </a:defRPr>
    </a:lvl3pPr>
    <a:lvl4pPr indent="685800" latinLnBrk="0">
      <a:defRPr sz="1200">
        <a:latin typeface="+mn-lt"/>
        <a:ea typeface="+mn-ea"/>
        <a:cs typeface="+mn-cs"/>
        <a:sym typeface="Calibri" panose="020F0502020204030204"/>
      </a:defRPr>
    </a:lvl4pPr>
    <a:lvl5pPr indent="914400" latinLnBrk="0">
      <a:defRPr sz="1200">
        <a:latin typeface="+mn-lt"/>
        <a:ea typeface="+mn-ea"/>
        <a:cs typeface="+mn-cs"/>
        <a:sym typeface="Calibri" panose="020F0502020204030204"/>
      </a:defRPr>
    </a:lvl5pPr>
    <a:lvl6pPr indent="1143000" latinLnBrk="0">
      <a:defRPr sz="1200">
        <a:latin typeface="+mn-lt"/>
        <a:ea typeface="+mn-ea"/>
        <a:cs typeface="+mn-cs"/>
        <a:sym typeface="Calibri" panose="020F0502020204030204"/>
      </a:defRPr>
    </a:lvl6pPr>
    <a:lvl7pPr indent="1371600" latinLnBrk="0">
      <a:defRPr sz="1200">
        <a:latin typeface="+mn-lt"/>
        <a:ea typeface="+mn-ea"/>
        <a:cs typeface="+mn-cs"/>
        <a:sym typeface="Calibri" panose="020F0502020204030204"/>
      </a:defRPr>
    </a:lvl7pPr>
    <a:lvl8pPr indent="1600200" latinLnBrk="0">
      <a:defRPr sz="1200">
        <a:latin typeface="+mn-lt"/>
        <a:ea typeface="+mn-ea"/>
        <a:cs typeface="+mn-cs"/>
        <a:sym typeface="Calibri" panose="020F0502020204030204"/>
      </a:defRPr>
    </a:lvl8pPr>
    <a:lvl9pPr indent="1828800" latinLnBrk="0">
      <a:defRPr sz="1200">
        <a:latin typeface="+mn-lt"/>
        <a:ea typeface="+mn-ea"/>
        <a:cs typeface="+mn-cs"/>
        <a:sym typeface="Calibri" panose="020F0502020204030204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2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91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00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09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1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18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1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27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2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36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45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4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54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5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63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6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72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7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21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88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8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97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9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206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0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215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1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p>
            <a:pPr lvl="0" fontAlgn="base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p>
            <a:pPr lvl="0" fontAlgn="base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0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9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8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7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6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75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7" Type="http://schemas.openxmlformats.org/officeDocument/2006/relationships/theme" Target="../theme/theme1.xml"/><Relationship Id="rId26" Type="http://schemas.openxmlformats.org/officeDocument/2006/relationships/image" Target="../media/image1.jpeg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6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14300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8413147" y="6406786"/>
            <a:ext cx="273654" cy="264253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9898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</p:sldLayoutIdLst>
  <p:transition spd="med"/>
  <p:txStyles>
    <p:titleStyle>
      <a:lvl1pPr marL="914400" marR="0" indent="-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L="914400" marR="0" indent="-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L="914400" marR="0" indent="-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L="914400" marR="0" indent="-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L="914400" marR="0" indent="-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L="914400" marR="0" indent="-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L="91440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L="91440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L="91440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L="783590" marR="0" indent="-32639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L="0" marR="0" indent="22860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Tx/>
        <a:buFont typeface="Arial" panose="020B0604020202020204"/>
        <a:buNone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L="0" marR="0" indent="27432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Tx/>
        <a:buFont typeface="Arial" panose="020B0604020202020204"/>
        <a:buNone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L="0" marR="0" indent="3200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Tx/>
        <a:buFont typeface="Arial" panose="020B0604020202020204"/>
        <a:buNone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L="0" marR="0" indent="36576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Tx/>
        <a:buFont typeface="Arial" panose="020B0604020202020204"/>
        <a:buNone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hyperlink" Target="https://electronjs.org/docs/api/browser-window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hyperlink" Target="https://electronjs.org/docs/api/menu-ite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Title"/>
          <p:cNvSpPr txBox="1">
            <a:spLocks noGrp="1"/>
          </p:cNvSpPr>
          <p:nvPr>
            <p:ph type="title" idx="4294967295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 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Node.js - </a:t>
            </a:r>
            <a:r>
              <a:rPr lang="en-US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Electron</a:t>
            </a:r>
            <a:endParaRPr lang="zh-CN" altLang="zh-CN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493776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Electron &amp; Node.js</a:t>
            </a:r>
            <a:endParaRPr kumimoji="0" lang="en-US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同时，在 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Electron 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中，也提供了大量的 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API 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去帮助我们开发桌面应用程序，我们可以通过 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require('electron') </a:t>
            </a:r>
            <a:r>
              <a:rPr kumimoji="0" lang="zh-CN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来引入它们，需要注意的是，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API 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是区分进程类型的，也就是有的 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API 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只能在特定（主进程或渲染进程中进行使用）</a:t>
            </a:r>
            <a:endParaRPr kumimoji="0" lang="zh-CN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安装</a:t>
            </a:r>
            <a:endParaRPr kumimoji="0" lang="zh-CN" altLang="en-US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altLang="en-US" sz="220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npm i electron</a:t>
            </a:r>
            <a:endParaRPr kumimoji="0" lang="zh-CN" altLang="en-US" sz="220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require('electron')</a:t>
            </a:r>
            <a:endParaRPr kumimoji="0" lang="en-US" altLang="zh-CN" sz="220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Node.js - </a:t>
            </a:r>
            <a:r>
              <a:rPr lang="en-US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Electron</a:t>
            </a:r>
            <a:endParaRPr lang="zh-CN" altLang="zh-CN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37369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app</a:t>
            </a:r>
            <a:r>
              <a:rPr kumimoji="0" lang="zh-CN" altLang="zh-CN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 对象</a:t>
            </a:r>
            <a:endParaRPr kumimoji="0" lang="en-US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该对象提供了一系列的事件用来控制整个应用程序的生命周期，从打开到关闭，如：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ready</a:t>
            </a:r>
            <a:r>
              <a:rPr kumimoji="0" lang="zh-CN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、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window-all-closed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、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quit……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同时也提供了一些方法来管理应用程序的状态与行为，如：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quit()</a:t>
            </a:r>
            <a:r>
              <a:rPr kumimoji="0" lang="zh-CN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、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relaunch()</a:t>
            </a:r>
            <a:r>
              <a:rPr kumimoji="0" lang="zh-CN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、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hide()</a:t>
            </a:r>
            <a:r>
              <a:rPr kumimoji="0" lang="zh-CN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、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show()……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Node.js - </a:t>
            </a:r>
            <a:r>
              <a:rPr lang="en-US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Electron</a:t>
            </a:r>
            <a:endParaRPr lang="zh-CN" altLang="zh-CN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32289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altLang="zh-CN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BrowserWindow</a:t>
            </a:r>
            <a:r>
              <a:rPr kumimoji="0" lang="zh-CN" altLang="zh-CN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 类</a:t>
            </a:r>
            <a:endParaRPr kumimoji="0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创建和控制浏览器窗口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new BrowserWindow( [options] )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options</a:t>
            </a:r>
            <a:r>
              <a:rPr lang="zh-CN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：窗口选项 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- 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  <a:hlinkClick r:id="rId1" tooltip="" action="ppaction://hlinkfile"/>
              </a:rPr>
              <a:t>https://electronjs.org/docs/api/browser-window</a:t>
            </a:r>
            <a:endParaRPr lang="en-US" alt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Node.js - </a:t>
            </a:r>
            <a:r>
              <a:rPr lang="en-US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Electron</a:t>
            </a:r>
            <a:endParaRPr lang="zh-CN" altLang="zh-CN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221361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altLang="zh-CN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BrowserWindow</a:t>
            </a:r>
            <a:r>
              <a:rPr kumimoji="0" lang="zh-CN" altLang="zh-CN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 对象</a:t>
            </a:r>
            <a:endParaRPr kumimoji="0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每一个 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BrowserWindow 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对象的实例都是一个独立的渲染进程，同时该对象也提供了各种用于操控的 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API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，包括：事件、属性、方法</a:t>
            </a:r>
            <a:endParaRPr lang="en-US" alt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Node.js - </a:t>
            </a:r>
            <a:r>
              <a:rPr lang="en-US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Electron</a:t>
            </a:r>
            <a:endParaRPr lang="zh-CN" altLang="zh-CN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37369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altLang="zh-CN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BrowserWindow</a:t>
            </a:r>
            <a:r>
              <a:rPr kumimoji="0" lang="zh-CN" altLang="zh-CN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 对象</a:t>
            </a:r>
            <a:endParaRPr kumimoji="0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实例</a:t>
            </a:r>
            <a:r>
              <a:rPr kumimoji="0" lang="zh-CN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事件</a:t>
            </a:r>
            <a:endParaRPr kumimoji="0" lang="zh-CN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close</a:t>
            </a:r>
            <a:r>
              <a:rPr kumimoji="0" lang="zh-CN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、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closed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、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focus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、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blur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、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show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、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hide……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实例</a:t>
            </a:r>
            <a:r>
              <a:rPr kumimoji="0" lang="zh-CN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属性</a:t>
            </a:r>
            <a:endParaRPr kumimoji="0" lang="zh-CN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webContents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：窗口包含的内容对象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id</a:t>
            </a:r>
            <a:r>
              <a:rPr kumimoji="0" lang="zh-CN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：窗口的唯一 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ID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Node.js - </a:t>
            </a:r>
            <a:r>
              <a:rPr lang="en-US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Electron</a:t>
            </a:r>
            <a:endParaRPr lang="zh-CN" altLang="zh-CN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47529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altLang="zh-CN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BrowserWindow</a:t>
            </a:r>
            <a:r>
              <a:rPr kumimoji="0" lang="zh-CN" altLang="zh-CN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 对象</a:t>
            </a:r>
            <a:endParaRPr kumimoji="0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实例方法</a:t>
            </a:r>
            <a:endParaRPr kumimoji="0" lang="zh-CN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close()</a:t>
            </a:r>
            <a:r>
              <a:rPr kumimoji="0" lang="zh-CN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、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show()</a:t>
            </a:r>
            <a:r>
              <a:rPr kumimoji="0" lang="zh-CN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、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hide()</a:t>
            </a:r>
            <a:r>
              <a:rPr kumimoji="0" lang="zh-CN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、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maximize()</a:t>
            </a:r>
            <a:r>
              <a:rPr kumimoji="0" lang="zh-CN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、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unmaximize()</a:t>
            </a:r>
            <a:r>
              <a:rPr kumimoji="0" lang="zh-CN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、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setSize()</a:t>
            </a:r>
            <a:r>
              <a:rPr kumimoji="0" lang="zh-CN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、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getSize()</a:t>
            </a:r>
            <a:r>
              <a:rPr kumimoji="0" lang="zh-CN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、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setPosition()</a:t>
            </a:r>
            <a:r>
              <a:rPr kumimoji="0" lang="zh-CN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、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getPosition()</a:t>
            </a:r>
            <a:r>
              <a:rPr kumimoji="0" lang="zh-CN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、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setTitle()</a:t>
            </a:r>
            <a:r>
              <a:rPr kumimoji="0" lang="zh-CN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、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getTitle()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loadFile()</a:t>
            </a:r>
            <a:r>
              <a:rPr kumimoji="0" lang="zh-CN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 ： 加载页面（这就是我们要显示的内容了），页面地址使用相对路径，相对路径相对于应用程序根目录</a:t>
            </a:r>
            <a:endParaRPr kumimoji="0" lang="zh-CN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loadURL() :</a:t>
            </a:r>
            <a:r>
              <a:rPr kumimoji="0" lang="zh-CN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 使用 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URL 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协议加载文件，可以是 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http </a:t>
            </a:r>
            <a:r>
              <a:rPr kumimoji="0" lang="zh-CN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协议，也可以是 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file 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协议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Node.js - </a:t>
            </a:r>
            <a:r>
              <a:rPr lang="en-US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Electron</a:t>
            </a:r>
            <a:endParaRPr lang="zh-CN" altLang="zh-CN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42449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窗口</a:t>
            </a:r>
            <a:endParaRPr kumimoji="0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一般窗口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无边框窗口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BrowserWindow</a:t>
            </a:r>
            <a:r>
              <a:rPr kumimoji="0" lang="zh-CN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 的 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options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frame 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 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false</a:t>
            </a:r>
            <a:endParaRPr kumimoji="0" lang="zh-CN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透明窗口</a:t>
            </a:r>
            <a:endParaRPr kumimoji="0" lang="zh-CN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BrowserWindow</a:t>
            </a:r>
            <a:r>
              <a:rPr lang="zh-CN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 的 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options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transparent 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 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true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Node.js - </a:t>
            </a:r>
            <a:r>
              <a:rPr lang="en-US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Electron</a:t>
            </a:r>
            <a:endParaRPr lang="zh-CN" altLang="zh-CN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52609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窗口</a:t>
            </a:r>
            <a:endParaRPr kumimoji="0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父子窗口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BrowserWindow</a:t>
            </a:r>
            <a:r>
              <a:rPr kumimoji="0" lang="zh-CN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 的 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options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parent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 父窗口对象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kumimoji="0" lang="zh-CN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子窗口永远显示在父窗口的前面</a:t>
            </a:r>
            <a:endParaRPr kumimoji="0" lang="zh-CN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模态窗口</a:t>
            </a:r>
            <a:endParaRPr kumimoji="0" lang="zh-CN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BrowserWindow</a:t>
            </a:r>
            <a:r>
              <a:rPr lang="zh-CN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 的 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options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parent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 父窗口对象</a:t>
            </a:r>
            <a:endParaRPr lang="zh-CN" altLang="en-US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modal : true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kumimoji="0" lang="zh-CN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子窗口会禁用父窗口</a:t>
            </a:r>
            <a:endParaRPr kumimoji="0" lang="zh-CN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Node.js - </a:t>
            </a:r>
            <a:r>
              <a:rPr lang="en-US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Electron</a:t>
            </a:r>
            <a:endParaRPr lang="zh-CN" altLang="zh-CN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332168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菜单</a:t>
            </a:r>
            <a:endParaRPr kumimoji="0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创建原生应用菜单和上下文菜单</a:t>
            </a:r>
            <a:endParaRPr kumimoji="0" lang="zh-CN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sz="26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Menu 类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创建新菜单</a:t>
            </a:r>
            <a:endParaRPr kumimoji="0" lang="zh-CN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new Menu()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Node.js - </a:t>
            </a:r>
            <a:r>
              <a:rPr lang="en-US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Electron</a:t>
            </a:r>
            <a:endParaRPr lang="zh-CN" altLang="zh-CN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40138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添加菜单项目</a:t>
            </a:r>
            <a:endParaRPr kumimoji="0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添加菜单项到应用程序菜单和上下文菜单中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MenuItem 类</a:t>
            </a:r>
            <a:endParaRPr kumimoji="0" 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altLang="en-US" sz="220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new MenuItem( </a:t>
            </a:r>
            <a:r>
              <a:rPr kumimoji="0" lang="en-US" altLang="zh-CN" sz="220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[options] </a:t>
            </a:r>
            <a:r>
              <a:rPr kumimoji="0" lang="zh-CN" altLang="en-US" sz="220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)</a:t>
            </a:r>
            <a:endParaRPr kumimoji="0" lang="zh-CN" altLang="en-US" sz="220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kumimoji="0" lang="zh-CN" altLang="en-US" sz="220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options : </a:t>
            </a:r>
            <a:r>
              <a:rPr kumimoji="0" lang="zh-CN" altLang="en-US" sz="220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  <a:hlinkClick r:id="rId1" tooltip="" action="ppaction://hlinkfile"/>
              </a:rPr>
              <a:t>https://electronjs.org/docs/api/menu-item</a:t>
            </a:r>
            <a:endParaRPr kumimoji="0" lang="en-US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2804158"/>
            <a:ext cx="8229600" cy="1143004"/>
          </a:xfrm>
          <a:prstGeom prst="rect">
            <a:avLst/>
          </a:prstGeom>
        </p:spPr>
        <p:txBody>
          <a:bodyPr>
            <a:normAutofit fontScale="90000"/>
          </a:bodyPr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Node+TS+Koa 全栈开发</a:t>
            </a:r>
            <a:br>
              <a:rPr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br>
              <a:rPr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GUI - Electron</a:t>
            </a:r>
            <a:endParaRPr lang="en-US" altLang="zh-CN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Node.js - </a:t>
            </a:r>
            <a:r>
              <a:rPr lang="en-US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Electron</a:t>
            </a:r>
            <a:endParaRPr lang="zh-CN" altLang="zh-CN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221361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添加菜单项目</a:t>
            </a:r>
            <a:endParaRPr kumimoji="0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注意事项：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当菜单有子菜单的时候，父菜单的 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type 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应设置为 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submenu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Node.js - </a:t>
            </a:r>
            <a:r>
              <a:rPr lang="en-US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Electron</a:t>
            </a:r>
            <a:endParaRPr lang="zh-CN" altLang="zh-CN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392176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添加菜单项目到指定菜单</a:t>
            </a:r>
            <a:endParaRPr kumimoji="0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菜单实例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.append(</a:t>
            </a:r>
            <a:r>
              <a:rPr kumimoji="0" lang="zh-CN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菜单项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)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lang="zh-CN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菜单实例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.insert(</a:t>
            </a:r>
            <a:r>
              <a:rPr lang="zh-CN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位置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, </a:t>
            </a:r>
            <a:r>
              <a:rPr lang="zh-CN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菜单项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)</a:t>
            </a:r>
            <a:endParaRPr lang="en-US" alt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把菜单添加到应用程序顶层</a:t>
            </a:r>
            <a:endParaRPr kumimoji="0" 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altLang="zh-CN" sz="220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Menu.setApplicationMenu(menu对象)</a:t>
            </a:r>
            <a:endParaRPr kumimoji="0" lang="zh-CN" altLang="zh-CN" sz="220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Node.js - </a:t>
            </a:r>
            <a:r>
              <a:rPr lang="en-US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Electron</a:t>
            </a:r>
            <a:endParaRPr lang="zh-CN" altLang="zh-CN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42449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作为右键（上下文）菜单</a:t>
            </a:r>
            <a:endParaRPr kumimoji="0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菜单实例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.popup(options)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options</a:t>
            </a:r>
            <a:r>
              <a:rPr lang="zh-CN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</a:t>
            </a:r>
            <a:endParaRPr lang="zh-CN" alt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window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：指定窗口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x/y : </a:t>
            </a:r>
            <a:r>
              <a:rPr kumimoji="0" lang="zh-CN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位置</a:t>
            </a:r>
            <a:endParaRPr kumimoji="0" lang="zh-CN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callback : </a:t>
            </a:r>
            <a:r>
              <a:rPr kumimoji="0" lang="zh-CN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关闭后的回调</a:t>
            </a:r>
            <a:endParaRPr kumimoji="0" lang="zh-CN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lang="zh-CN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菜单实例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.closePopup()</a:t>
            </a:r>
            <a:endParaRPr lang="en-US" alt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kumimoji="0" lang="zh-CN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关闭上下文菜单</a:t>
            </a:r>
            <a:endParaRPr kumimoji="0" lang="zh-CN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Node.js - </a:t>
            </a:r>
            <a:r>
              <a:rPr lang="en-US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Electron</a:t>
            </a:r>
            <a:endParaRPr lang="zh-CN" altLang="zh-CN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272161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快速构建菜单项</a:t>
            </a:r>
            <a:endParaRPr kumimoji="0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Menu.buildFromTemplate(template)</a:t>
            </a:r>
            <a:endParaRPr kumimoji="0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template</a:t>
            </a:r>
            <a:r>
              <a:rPr lang="zh-CN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</a:t>
            </a:r>
            <a:endParaRPr lang="zh-CN" alt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template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是一个数组，用于快速构建 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MenuItem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Node.js - </a:t>
            </a:r>
            <a:r>
              <a:rPr lang="en-US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Electron</a:t>
            </a:r>
            <a:endParaRPr lang="zh-CN" altLang="zh-CN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47529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数据共享与通信</a:t>
            </a:r>
            <a:endParaRPr kumimoji="0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通过浏览器 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API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Storage API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IndexedDB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Electron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remote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在渲染进程中使用主进程模块	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webContents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渲染以及控制 web 页面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Node.js - </a:t>
            </a:r>
            <a:r>
              <a:rPr lang="en-US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Electron</a:t>
            </a:r>
            <a:endParaRPr lang="zh-CN" altLang="zh-CN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45218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进程通信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IPC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：Inter-Process Communication，进程通信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ipcMain</a:t>
            </a:r>
            <a:endParaRPr kumimoji="0" 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en-US" altLang="zh-CN" sz="220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从主进程到渲染进程的异步通信</a:t>
            </a:r>
            <a:endParaRPr kumimoji="0" lang="en-US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ipcRenderer</a:t>
            </a:r>
            <a:endParaRPr kumimoji="0" 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从渲染器进程到主进程的异步通信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en-US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Electron</a:t>
            </a:r>
            <a:endParaRPr lang="zh-CN" altLang="zh-CN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170561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CLI - </a:t>
            </a:r>
            <a:r>
              <a:rPr kumimoji="0" lang="zh-CN" altLang="en-US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遗留问题</a:t>
            </a:r>
            <a:endParaRPr kumimoji="0" lang="en-US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- commander 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多个参数获取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- 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全局 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install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en-US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Electron</a:t>
            </a:r>
            <a:endParaRPr lang="zh-CN" altLang="zh-CN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32289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GUI</a:t>
            </a:r>
            <a:endParaRPr kumimoji="0" lang="en-US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图形用户界面（Graphical User Interface，简称 GUI，又称图形用户接口）是指采用图形方式显示的计算机操作用户界面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与 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CLI 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相比，图形界面对于普通用户在视觉和操作上更加容易接受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Node.js - </a:t>
            </a:r>
            <a:r>
              <a:rPr lang="en-US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Electron</a:t>
            </a:r>
            <a:endParaRPr lang="zh-CN" altLang="zh-CN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42449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zh-CN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基于</a:t>
            </a:r>
            <a:r>
              <a:rPr kumimoji="0" lang="en-US" altLang="zh-CN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Node.js</a:t>
            </a:r>
            <a:r>
              <a:rPr kumimoji="0" lang="zh-CN" altLang="zh-CN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的</a:t>
            </a:r>
            <a:r>
              <a:rPr kumimoji="0" lang="en-US" altLang="zh-CN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GUI</a:t>
            </a:r>
            <a:r>
              <a:rPr kumimoji="0" lang="zh-CN" altLang="en-US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框架</a:t>
            </a:r>
            <a:endParaRPr kumimoji="0" lang="en-US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NW.JS</a:t>
            </a:r>
            <a:r>
              <a:rPr kumimoji="0" 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（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Node-Webkit</a:t>
            </a:r>
            <a:r>
              <a:rPr kumimoji="0" 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）</a:t>
            </a:r>
            <a:endParaRPr kumimoji="0" 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Electron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endParaRPr kumimoji="0" lang="zh-CN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使用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HTML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、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CSS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、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JavaScript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来构建 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UI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、处理与用户的交互，同时不约而同的使用了开源浏览器 Chromium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使用 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Node.js 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来访问 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浏览器 之外的内容，比如系统、文件、网络等等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……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zh-CN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基础篇</a:t>
            </a:r>
            <a:endParaRPr lang="zh-CN" altLang="zh-CN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272161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Electron</a:t>
            </a:r>
            <a:endParaRPr kumimoji="0" lang="en-US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使用 JavaScript, HTML 和 CSS 构建跨平台的桌面应用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当前最新版本：2.0.8</a:t>
            </a:r>
            <a:endParaRPr kumimoji="0" lang="zh-CN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Node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版本：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8.9.3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Chromium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61.0.3163.100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Node.js - </a:t>
            </a:r>
            <a:r>
              <a:rPr lang="en-US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Electron</a:t>
            </a:r>
            <a:endParaRPr lang="zh-CN" altLang="zh-CN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32289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构建项目</a:t>
            </a:r>
            <a:endParaRPr kumimoji="0" lang="en-US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npm init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设置项目入口文件：</a:t>
            </a:r>
            <a:endParaRPr kumimoji="0" lang="zh-CN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“main”: “index.js”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项目入口文件是 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Electron 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第一个加载的文件，是整个项目的入口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Node.js - </a:t>
            </a:r>
            <a:r>
              <a:rPr lang="en-US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Electron</a:t>
            </a:r>
            <a:endParaRPr lang="zh-CN" altLang="zh-CN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47529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主进程与渲染进程</a:t>
            </a:r>
            <a:endParaRPr kumimoji="0" lang="en-US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在 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Electron 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中，被 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Electron 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直接运行的脚本（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package.json 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中指定的 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main 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脚本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）被称为主进程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在 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Electron 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中用来展示界面的 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web 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页面都运行在一个独立的，属于它自己的渲染进程中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我们可以通过主进程来创建 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web 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页面，但一个 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web 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页面被销毁的时候，对应的渲染进程也会被终止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主进程管理所有的 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web 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页面和它们对应的渲染进程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一个应用程序有且仅有一个主进程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Node.js - </a:t>
            </a:r>
            <a:r>
              <a:rPr lang="en-US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Electron</a:t>
            </a:r>
            <a:endParaRPr lang="zh-CN" altLang="zh-CN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32289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Electron &amp; Node.js</a:t>
            </a:r>
            <a:endParaRPr kumimoji="0" lang="en-US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在 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Electron 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中，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Electron 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同时为 主进程 与 渲染进程暴露了 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Node.js 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的所有接口，也就是说，我们可以在 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Electron 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的主进程 与 渲染进程 中使用 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Node.js 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的 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API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在 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Electron 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中使用 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Node.js API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theme/theme1.xml><?xml version="1.0" encoding="utf-8"?>
<a:theme xmlns:a="http://schemas.openxmlformats.org/drawingml/2006/main" name="2_Office 主题_6">
  <a:themeElements>
    <a:clrScheme name="2_Office 主题_6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2_Office 主题_6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2_Office 主题_6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_6">
  <a:themeElements>
    <a:clrScheme name="2_Office 主题_6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2_Office 主题_6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2_Office 主题_6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3078</Words>
  <Application>WPS 演示</Application>
  <PresentationFormat>全屏显示(4:3)</PresentationFormat>
  <Paragraphs>204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3" baseType="lpstr">
      <vt:lpstr>Arial</vt:lpstr>
      <vt:lpstr>宋体</vt:lpstr>
      <vt:lpstr>Wingdings</vt:lpstr>
      <vt:lpstr>Calibri</vt:lpstr>
      <vt:lpstr>Arial</vt:lpstr>
      <vt:lpstr>微软雅黑</vt:lpstr>
      <vt:lpstr>Arial Unicode MS</vt:lpstr>
      <vt:lpstr>2_Office 主题_6</vt:lpstr>
      <vt:lpstr> </vt:lpstr>
      <vt:lpstr>Node+TS+Koa 全栈开发  Node.js - 基础篇</vt:lpstr>
      <vt:lpstr>Node.js - Electron</vt:lpstr>
      <vt:lpstr>Node.js - 基础篇</vt:lpstr>
      <vt:lpstr>Node.js - 基础篇</vt:lpstr>
      <vt:lpstr>Node.js - 基础篇</vt:lpstr>
      <vt:lpstr>Node.js - 基础篇</vt:lpstr>
      <vt:lpstr>Node.js - 基础篇</vt:lpstr>
      <vt:lpstr>Node.js - 基础篇</vt:lpstr>
      <vt:lpstr>Node.js - Electron</vt:lpstr>
      <vt:lpstr>Node.js - Electron</vt:lpstr>
      <vt:lpstr>Node.js - Electron</vt:lpstr>
      <vt:lpstr>Node.js - Electron</vt:lpstr>
      <vt:lpstr>Node.js - Electron</vt:lpstr>
      <vt:lpstr>Node.js - Electron</vt:lpstr>
      <vt:lpstr>Node.js - Electron</vt:lpstr>
      <vt:lpstr>Node.js - Electron</vt:lpstr>
      <vt:lpstr>Node.js - Electron</vt:lpstr>
      <vt:lpstr>Node.js - Electron</vt:lpstr>
      <vt:lpstr>Node.js - Electron</vt:lpstr>
      <vt:lpstr>Node.js - Electron</vt:lpstr>
      <vt:lpstr>Node.js - Electron</vt:lpstr>
      <vt:lpstr>Node.js - Electron</vt:lpstr>
      <vt:lpstr>Node.js - Electron</vt:lpstr>
      <vt:lpstr>Node.js - Electron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/>
  <cp:lastModifiedBy>zMouse</cp:lastModifiedBy>
  <cp:revision>1407</cp:revision>
  <dcterms:created xsi:type="dcterms:W3CDTF">2018-08-02T03:38:00Z</dcterms:created>
  <dcterms:modified xsi:type="dcterms:W3CDTF">2018-08-27T11:43:26Z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2052-10.1.0.7469</vt:lpwstr>
  </property>
</Properties>
</file>