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8" r:id="rId11"/>
    <p:sldId id="279" r:id="rId12"/>
    <p:sldId id="280" r:id="rId13"/>
    <p:sldId id="282" r:id="rId14"/>
    <p:sldId id="283" r:id="rId15"/>
    <p:sldId id="284" r:id="rId16"/>
    <p:sldId id="267" r:id="rId17"/>
    <p:sldId id="268" r:id="rId18"/>
    <p:sldId id="270" r:id="rId19"/>
    <p:sldId id="269" r:id="rId20"/>
    <p:sldId id="271" r:id="rId21"/>
    <p:sldId id="273" r:id="rId22"/>
    <p:sldId id="272" r:id="rId23"/>
    <p:sldId id="274" r:id="rId24"/>
    <p:sldId id="275" r:id="rId25"/>
    <p:sldId id="276" r:id="rId26"/>
    <p:sldId id="277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cschool.cn/hadoop/fgr61jyf.html" TargetMode="External"/><Relationship Id="rId3" Type="http://schemas.openxmlformats.org/officeDocument/2006/relationships/hyperlink" Target="https://www.w3cschool.cn/zookeeper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进一步理解列存储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6140"/>
              </p:ext>
            </p:extLst>
          </p:nvPr>
        </p:nvGraphicFramePr>
        <p:xfrm>
          <a:off x="2263272" y="1973177"/>
          <a:ext cx="5494422" cy="2430380"/>
        </p:xfrm>
        <a:graphic>
          <a:graphicData uri="http://schemas.openxmlformats.org/drawingml/2006/table">
            <a:tbl>
              <a:tblPr/>
              <a:tblGrid>
                <a:gridCol w="1831474"/>
                <a:gridCol w="1831474"/>
                <a:gridCol w="1831474"/>
              </a:tblGrid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age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is-I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6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行存储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58263"/>
              </p:ext>
            </p:extLst>
          </p:nvPr>
        </p:nvGraphicFramePr>
        <p:xfrm>
          <a:off x="1578476" y="2300304"/>
          <a:ext cx="7912100" cy="10261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2019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charset="0"/>
                        </a:rPr>
                        <a:t/>
                      </a:r>
                      <a:br>
                        <a:rPr lang="en-US">
                          <a:effectLst/>
                          <a:latin typeface="Helvetica" charset="0"/>
                        </a:rPr>
                      </a:b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charset="0"/>
                        </a:rPr>
                        <a:t/>
                      </a:r>
                      <a:br>
                        <a:rPr lang="en-US">
                          <a:effectLst/>
                          <a:latin typeface="Helvetica" charset="0"/>
                        </a:rPr>
                      </a:b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列存储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35453"/>
              </p:ext>
            </p:extLst>
          </p:nvPr>
        </p:nvGraphicFramePr>
        <p:xfrm>
          <a:off x="1901658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5857"/>
              </p:ext>
            </p:extLst>
          </p:nvPr>
        </p:nvGraphicFramePr>
        <p:xfrm>
          <a:off x="5655510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71600" y="1951370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5887" y="1951369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增加一列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31588"/>
              </p:ext>
            </p:extLst>
          </p:nvPr>
        </p:nvGraphicFramePr>
        <p:xfrm>
          <a:off x="2263272" y="1973177"/>
          <a:ext cx="5494424" cy="2430380"/>
        </p:xfrm>
        <a:graphic>
          <a:graphicData uri="http://schemas.openxmlformats.org/drawingml/2006/table">
            <a:tbl>
              <a:tblPr/>
              <a:tblGrid>
                <a:gridCol w="1373606"/>
                <a:gridCol w="1373606"/>
                <a:gridCol w="1373606"/>
                <a:gridCol w="1373606"/>
              </a:tblGrid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age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birith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2001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is-I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1999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2019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行存储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108430"/>
              </p:ext>
            </p:extLst>
          </p:nvPr>
        </p:nvGraphicFramePr>
        <p:xfrm>
          <a:off x="1578476" y="2300304"/>
          <a:ext cx="7912100" cy="10261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2001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1999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Helvetica" charset="0"/>
                        </a:rPr>
                        <a:t>1</a:t>
                      </a:r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Helvetica" charset="0"/>
                        </a:rPr>
                        <a:t>2019</a:t>
                      </a:r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1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列存储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1658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245"/>
              </p:ext>
            </p:extLst>
          </p:nvPr>
        </p:nvGraphicFramePr>
        <p:xfrm>
          <a:off x="5655510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fi-FI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71600" y="1951370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5887" y="1951369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7085"/>
              </p:ext>
            </p:extLst>
          </p:nvPr>
        </p:nvGraphicFramePr>
        <p:xfrm>
          <a:off x="9222623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fi-FI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2001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1999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2019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63000" y="1951369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Server3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702968"/>
            <a:ext cx="9601200" cy="3581400"/>
          </a:xfrm>
        </p:spPr>
        <p:txBody>
          <a:bodyPr/>
          <a:lstStyle/>
          <a:p>
            <a:r>
              <a:rPr lang="zh-CN" altLang="en-US" dirty="0"/>
              <a:t>通过上图我们可以得出</a:t>
            </a:r>
            <a:r>
              <a:rPr lang="en-US" altLang="zh-CN" dirty="0" err="1"/>
              <a:t>Hbase</a:t>
            </a:r>
            <a:r>
              <a:rPr lang="zh-CN" altLang="en-US" dirty="0"/>
              <a:t>中的每张表都按照一定的范围被分割成多个子表（</a:t>
            </a:r>
            <a:r>
              <a:rPr lang="en-US" altLang="zh-CN" dirty="0" err="1"/>
              <a:t>HRegion</a:t>
            </a:r>
            <a:r>
              <a:rPr lang="zh-CN" altLang="en-US" dirty="0"/>
              <a:t>），默认一个</a:t>
            </a:r>
            <a:r>
              <a:rPr lang="en-US" altLang="zh-CN" dirty="0" err="1"/>
              <a:t>HRegion</a:t>
            </a:r>
            <a:r>
              <a:rPr lang="zh-CN" altLang="en-US" dirty="0"/>
              <a:t>超过 </a:t>
            </a:r>
            <a:r>
              <a:rPr lang="en-US" altLang="zh-CN" dirty="0"/>
              <a:t>256M </a:t>
            </a:r>
            <a:r>
              <a:rPr lang="zh-CN" altLang="en-US" dirty="0"/>
              <a:t>就要被分割成两个，由 </a:t>
            </a:r>
            <a:r>
              <a:rPr lang="en-US" altLang="zh-CN" dirty="0" err="1"/>
              <a:t>HRegionServer</a:t>
            </a:r>
            <a:r>
              <a:rPr lang="zh-CN" altLang="en-US" dirty="0"/>
              <a:t>管理，管理哪些</a:t>
            </a:r>
            <a:r>
              <a:rPr lang="en-US" altLang="zh-CN" dirty="0" err="1"/>
              <a:t>HRegion</a:t>
            </a:r>
            <a:r>
              <a:rPr lang="zh-CN" altLang="en-US" dirty="0"/>
              <a:t>由</a:t>
            </a:r>
            <a:r>
              <a:rPr lang="en-US" altLang="zh-CN" dirty="0" err="1"/>
              <a:t>HMaster</a:t>
            </a:r>
            <a:r>
              <a:rPr lang="zh-CN" altLang="en-US" dirty="0"/>
              <a:t>分配。 </a:t>
            </a:r>
            <a:endParaRPr lang="en-US" dirty="0"/>
          </a:p>
        </p:txBody>
      </p:sp>
      <p:pic>
        <p:nvPicPr>
          <p:cNvPr id="8194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31" y="1243392"/>
            <a:ext cx="8337884" cy="435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8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593156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Client：包含访问HBase的接口，并维护cache来加快对HBase的访问</a:t>
            </a:r>
            <a:r>
              <a:rPr lang="en-US" dirty="0"/>
              <a:t>。</a:t>
            </a:r>
          </a:p>
          <a:p>
            <a:r>
              <a:rPr lang="en-US" dirty="0"/>
              <a:t>Zookeeper：HBase依赖Zookeeper，默认情况下HBase管理Zookeeper实例（启动或关闭Zookeeper），</a:t>
            </a:r>
            <a:r>
              <a:rPr lang="en-US" dirty="0" err="1"/>
              <a:t>Master与RegionServers启动时会向Zookeeper注册。Zookeeper的作用如下</a:t>
            </a:r>
            <a:r>
              <a:rPr lang="en-US" dirty="0"/>
              <a:t>：</a:t>
            </a:r>
          </a:p>
          <a:p>
            <a:pPr lvl="1"/>
            <a:r>
              <a:rPr lang="en-US" i="0" dirty="0" err="1"/>
              <a:t>保证任何时候，集群中只有一个master</a:t>
            </a:r>
            <a:endParaRPr lang="en-US" i="0" dirty="0"/>
          </a:p>
          <a:p>
            <a:pPr lvl="1"/>
            <a:r>
              <a:rPr lang="en-US" i="0" dirty="0" err="1"/>
              <a:t>存储所有Region的寻址入口</a:t>
            </a:r>
            <a:endParaRPr lang="en-US" i="0" dirty="0"/>
          </a:p>
          <a:p>
            <a:pPr lvl="1"/>
            <a:r>
              <a:rPr lang="en-US" i="0" dirty="0" err="1"/>
              <a:t>实时监控Region</a:t>
            </a:r>
            <a:r>
              <a:rPr lang="en-US" i="0" dirty="0"/>
              <a:t> </a:t>
            </a:r>
            <a:r>
              <a:rPr lang="en-US" i="0" dirty="0" err="1"/>
              <a:t>server的上线和下线信息。并实时通知给master</a:t>
            </a:r>
            <a:endParaRPr lang="en-US" i="0" dirty="0"/>
          </a:p>
          <a:p>
            <a:pPr lvl="1"/>
            <a:r>
              <a:rPr lang="en-US" i="0" dirty="0" err="1"/>
              <a:t>存储HBase的schema和table元数据</a:t>
            </a:r>
            <a:endParaRPr lang="en-US" i="0" dirty="0"/>
          </a:p>
          <a:p>
            <a:r>
              <a:rPr lang="en-US" dirty="0"/>
              <a:t>HRegionServer：用来维护master分配给他的region，处理对这些region的io请求；负责切分正在运行过程中变的过大的region。</a:t>
            </a:r>
          </a:p>
          <a:p>
            <a:endParaRPr lang="en-US" dirty="0"/>
          </a:p>
        </p:txBody>
      </p:sp>
      <p:pic>
        <p:nvPicPr>
          <p:cNvPr id="9218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47" y="0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593156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HRegion：HBase表在行的方向上分隔为多个Region。Region是HBase中分布式存储和负载均衡的最小单元，即不同的region可以分别在不同的Region Server上，但同一个Region是不会拆分到多个server上。Region按大小分隔，每个表一般是只有一个region，当region的某个列族达到一个阈值（默认256M）时就会分成两个新的region。</a:t>
            </a:r>
          </a:p>
          <a:p>
            <a:r>
              <a:rPr lang="en-US" dirty="0"/>
              <a:t>Store：每一个Region由一个或多个Store组成，至少是一个Store，HBase会把一起访问的数据放在一个Store里面，即为每个ColumnFamily建一个Store，如果有几个ColumnFamily，也就有几个Store。一个Store由一个memStore和0或者多个StoreFile组成。Store的大小被HBase用来判断是否需要切分Region。</a:t>
            </a:r>
          </a:p>
          <a:p>
            <a:r>
              <a:rPr lang="en-US" dirty="0"/>
              <a:t>StoreFile：memStore内存中的数据写到文件后就是StoreFile，StoreFile底层是以HFile的格式保存。 </a:t>
            </a:r>
          </a:p>
        </p:txBody>
      </p:sp>
      <p:pic>
        <p:nvPicPr>
          <p:cNvPr id="9218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47" y="0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4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5931568" cy="4572000"/>
          </a:xfrm>
        </p:spPr>
        <p:txBody>
          <a:bodyPr>
            <a:normAutofit/>
          </a:bodyPr>
          <a:lstStyle/>
          <a:p>
            <a:r>
              <a:rPr lang="en-US" dirty="0" err="1"/>
              <a:t>HLog：HLog记录数据的所有变更，可以用来恢复文件，一旦region</a:t>
            </a:r>
            <a:r>
              <a:rPr lang="en-US" dirty="0"/>
              <a:t> server </a:t>
            </a:r>
            <a:r>
              <a:rPr lang="en-US" dirty="0" err="1"/>
              <a:t>宕机，就可以从log中进行恢复</a:t>
            </a:r>
            <a:r>
              <a:rPr lang="en-US" dirty="0"/>
              <a:t>。</a:t>
            </a:r>
          </a:p>
          <a:p>
            <a:r>
              <a:rPr lang="en-US" dirty="0" err="1"/>
              <a:t>LogFlusher：一个LogFlusher的类是用来调用HLog.optionalSync</a:t>
            </a:r>
            <a:r>
              <a:rPr lang="en-US" dirty="0"/>
              <a:t>()的</a:t>
            </a:r>
            <a:r>
              <a:rPr lang="en-US" dirty="0" smtClean="0"/>
              <a:t>。</a:t>
            </a:r>
            <a:endParaRPr lang="en-US" dirty="0"/>
          </a:p>
        </p:txBody>
      </p:sp>
      <p:pic>
        <p:nvPicPr>
          <p:cNvPr id="9218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47" y="0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4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简介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/>
              <a:t>Hadoop</a:t>
            </a:r>
            <a:r>
              <a:rPr lang="zh-CN" altLang="en-US" dirty="0"/>
              <a:t>项目的子项目，是</a:t>
            </a:r>
            <a:r>
              <a:rPr lang="en-US" altLang="zh-CN" dirty="0"/>
              <a:t>Hadoop Database</a:t>
            </a:r>
            <a:r>
              <a:rPr lang="zh-CN" altLang="en-US" dirty="0"/>
              <a:t>的简称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是一个高可靠性、高性能、面向列、可伸缩的分布式存储系统，利用</a:t>
            </a:r>
            <a:r>
              <a:rPr lang="en-US" altLang="zh-CN" dirty="0" err="1"/>
              <a:t>HBase</a:t>
            </a:r>
            <a:r>
              <a:rPr lang="zh-CN" altLang="en-US" dirty="0"/>
              <a:t>技术可在廉价</a:t>
            </a:r>
            <a:r>
              <a:rPr lang="en-US" altLang="zh-CN" dirty="0"/>
              <a:t>PC Server</a:t>
            </a:r>
            <a:r>
              <a:rPr lang="zh-CN" altLang="en-US" dirty="0"/>
              <a:t>上搭建起大规模结构化存储集群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不同于一般的关系数据库，它是一个适合于非结构化数据存储的数据库，</a:t>
            </a:r>
            <a:r>
              <a:rPr lang="en-US" altLang="zh-CN" dirty="0" err="1"/>
              <a:t>HBase</a:t>
            </a:r>
            <a:r>
              <a:rPr lang="zh-CN" altLang="en-US" dirty="0"/>
              <a:t>基于列的而不是基于行的模式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26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的应用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HBase是用来当有需要写重的应用程序</a:t>
            </a:r>
            <a:r>
              <a:rPr lang="en-US" dirty="0"/>
              <a:t>。</a:t>
            </a:r>
          </a:p>
          <a:p>
            <a:r>
              <a:rPr lang="en-US" dirty="0" err="1"/>
              <a:t>HBase可以帮助快速随机访问数据</a:t>
            </a:r>
            <a:r>
              <a:rPr lang="en-US" dirty="0"/>
              <a:t>。</a:t>
            </a:r>
          </a:p>
          <a:p>
            <a:r>
              <a:rPr lang="en-US" dirty="0" err="1"/>
              <a:t>HBase被许多公司所采纳，例如，Facebook、Twitter、Yahoo</a:t>
            </a:r>
            <a:r>
              <a:rPr lang="en-US" dirty="0"/>
              <a:t>!、</a:t>
            </a:r>
            <a:r>
              <a:rPr lang="en-US" dirty="0" err="1"/>
              <a:t>Adobe、OpenPlaces、WorldLingo等等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42914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的体系结构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的体系结构是一个主从式的结构，主节点</a:t>
            </a:r>
            <a:r>
              <a:rPr lang="en-US" altLang="zh-CN" dirty="0" err="1"/>
              <a:t>Hmaster</a:t>
            </a:r>
            <a:r>
              <a:rPr lang="zh-CN" altLang="en-US" dirty="0"/>
              <a:t>在整个集群当中只有一个在运行，从节点</a:t>
            </a:r>
            <a:r>
              <a:rPr lang="en-US" altLang="zh-CN" dirty="0" err="1"/>
              <a:t>HRegionServer</a:t>
            </a:r>
            <a:r>
              <a:rPr lang="zh-CN" altLang="en-US" dirty="0"/>
              <a:t>有很 多个在运行，主节点</a:t>
            </a:r>
            <a:r>
              <a:rPr lang="en-US" altLang="zh-CN" dirty="0" err="1"/>
              <a:t>Hmaster</a:t>
            </a:r>
            <a:r>
              <a:rPr lang="zh-CN" altLang="en-US" dirty="0"/>
              <a:t>与从节点</a:t>
            </a:r>
            <a:r>
              <a:rPr lang="en-US" altLang="zh-CN" dirty="0" err="1"/>
              <a:t>HRegionServer</a:t>
            </a:r>
            <a:r>
              <a:rPr lang="zh-CN" altLang="en-US" dirty="0"/>
              <a:t>实际上指的是不同的物理机器，即有一个机器上面跑的进程是</a:t>
            </a:r>
            <a:r>
              <a:rPr lang="en-US" altLang="zh-CN" dirty="0" err="1"/>
              <a:t>Hmaster</a:t>
            </a:r>
            <a:r>
              <a:rPr lang="zh-CN" altLang="en-US" dirty="0"/>
              <a:t>，很多机器上面跑的进程是</a:t>
            </a:r>
            <a:r>
              <a:rPr lang="en-US" altLang="zh-CN" dirty="0" err="1"/>
              <a:t>HRegionServer</a:t>
            </a:r>
            <a:r>
              <a:rPr lang="zh-CN" altLang="en-US" dirty="0"/>
              <a:t>，</a:t>
            </a:r>
            <a:r>
              <a:rPr lang="en-US" altLang="zh-CN" dirty="0" err="1"/>
              <a:t>Hmaster</a:t>
            </a:r>
            <a:r>
              <a:rPr lang="zh-CN" altLang="en-US" dirty="0"/>
              <a:t>没有单点问题，</a:t>
            </a:r>
            <a:r>
              <a:rPr lang="en-US" altLang="zh-CN" dirty="0" err="1"/>
              <a:t>Hbase</a:t>
            </a:r>
            <a:r>
              <a:rPr lang="zh-CN" altLang="en-US" dirty="0"/>
              <a:t>集群当中可以启动多个</a:t>
            </a:r>
            <a:r>
              <a:rPr lang="en-US" altLang="zh-CN" dirty="0" err="1"/>
              <a:t>Hmaster</a:t>
            </a:r>
            <a:r>
              <a:rPr lang="zh-CN" altLang="en-US" dirty="0"/>
              <a:t>，但是通过</a:t>
            </a:r>
            <a:r>
              <a:rPr lang="en-US" altLang="zh-CN" dirty="0"/>
              <a:t>zookeeper</a:t>
            </a:r>
            <a:r>
              <a:rPr lang="zh-CN" altLang="en-US" dirty="0"/>
              <a:t>的事件处理机制保证整个集群当中只有一个</a:t>
            </a:r>
            <a:r>
              <a:rPr lang="en-US" altLang="zh-CN" dirty="0" err="1"/>
              <a:t>Hmaster</a:t>
            </a:r>
            <a:r>
              <a:rPr lang="zh-CN" altLang="en-US" dirty="0"/>
              <a:t>在运行。 </a:t>
            </a:r>
            <a:endParaRPr lang="en-US" dirty="0"/>
          </a:p>
        </p:txBody>
      </p:sp>
      <p:pic>
        <p:nvPicPr>
          <p:cNvPr id="4" name="Picture 2" descr="https://img-blog.csdn.net/20160517203027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4" y="3189402"/>
            <a:ext cx="6424864" cy="352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8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img-blog.csdn.net/20160518112608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2171700"/>
            <a:ext cx="112109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10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8" y="2348313"/>
            <a:ext cx="4788568" cy="4196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Table</a:t>
            </a:r>
            <a:r>
              <a:rPr lang="zh-CN" altLang="en-US" sz="2400" dirty="0"/>
              <a:t>随着记录数不断增加而变大后，</a:t>
            </a:r>
            <a:r>
              <a:rPr lang="en-US" altLang="zh-CN" sz="2400" dirty="0"/>
              <a:t>Table</a:t>
            </a:r>
            <a:r>
              <a:rPr lang="zh-CN" altLang="en-US" sz="2400" dirty="0"/>
              <a:t>在行的方向上会被切分成多个</a:t>
            </a:r>
            <a:r>
              <a:rPr lang="en-US" altLang="zh-CN" sz="2400" dirty="0"/>
              <a:t>Region</a:t>
            </a:r>
            <a:r>
              <a:rPr lang="zh-CN" altLang="en-US" sz="2400" dirty="0"/>
              <a:t>，一个</a:t>
            </a:r>
            <a:r>
              <a:rPr lang="en-US" altLang="zh-CN" sz="2400" dirty="0"/>
              <a:t>Region</a:t>
            </a:r>
            <a:r>
              <a:rPr lang="zh-CN" altLang="en-US" sz="2400" dirty="0"/>
              <a:t>由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startkey,endkey</a:t>
            </a:r>
            <a:r>
              <a:rPr lang="en-US" altLang="zh-CN" sz="2400" dirty="0"/>
              <a:t>) </a:t>
            </a:r>
            <a:r>
              <a:rPr lang="zh-CN" altLang="en-US" sz="2400" dirty="0"/>
              <a:t>表示，每个</a:t>
            </a:r>
            <a:r>
              <a:rPr lang="en-US" altLang="zh-CN" sz="2400" dirty="0"/>
              <a:t>Region</a:t>
            </a:r>
            <a:r>
              <a:rPr lang="zh-CN" altLang="en-US" sz="2400" dirty="0"/>
              <a:t>会被</a:t>
            </a:r>
            <a:r>
              <a:rPr lang="en-US" altLang="zh-CN" sz="2400" dirty="0"/>
              <a:t>Master</a:t>
            </a:r>
            <a:r>
              <a:rPr lang="zh-CN" altLang="en-US" sz="2400" dirty="0"/>
              <a:t>分散到不同的</a:t>
            </a:r>
            <a:r>
              <a:rPr lang="en-US" altLang="zh-CN" sz="2400" dirty="0" err="1"/>
              <a:t>HRegionServer</a:t>
            </a:r>
            <a:r>
              <a:rPr lang="zh-CN" altLang="en-US" sz="2400" dirty="0"/>
              <a:t>上面进行存储，类似于我的</a:t>
            </a:r>
            <a:r>
              <a:rPr lang="en-US" altLang="zh-CN" sz="2400" dirty="0"/>
              <a:t>block</a:t>
            </a:r>
            <a:r>
              <a:rPr lang="zh-CN" altLang="en-US" sz="2400" dirty="0"/>
              <a:t>块会被分散到不同的</a:t>
            </a:r>
            <a:r>
              <a:rPr lang="en-US" altLang="zh-CN" sz="2400" dirty="0" err="1"/>
              <a:t>DataNode</a:t>
            </a:r>
            <a:r>
              <a:rPr lang="zh-CN" altLang="en-US" sz="2400" dirty="0"/>
              <a:t>节点上面进行存储。下面是</a:t>
            </a:r>
            <a:r>
              <a:rPr lang="en-US" altLang="zh-CN" sz="2400" dirty="0" err="1"/>
              <a:t>Hbase</a:t>
            </a:r>
            <a:r>
              <a:rPr lang="zh-CN" altLang="en-US" sz="2400" dirty="0"/>
              <a:t>表中的数据与</a:t>
            </a:r>
            <a:r>
              <a:rPr lang="en-US" altLang="zh-CN" sz="2400" dirty="0" err="1"/>
              <a:t>HRegionServer</a:t>
            </a:r>
            <a:r>
              <a:rPr lang="zh-CN" altLang="en-US" sz="2400" dirty="0"/>
              <a:t>的分布关系，如图所示： </a:t>
            </a:r>
            <a:endParaRPr lang="en-US" sz="2400" dirty="0"/>
          </a:p>
        </p:txBody>
      </p:sp>
      <p:pic>
        <p:nvPicPr>
          <p:cNvPr id="14338" name="Picture 2" descr="https://img-blog.csdn.net/20160518092800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53" y="128757"/>
            <a:ext cx="6609348" cy="44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4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Zookeeper集群的作用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①通过</a:t>
            </a:r>
            <a:r>
              <a:rPr lang="en-US" altLang="zh-CN" dirty="0" err="1"/>
              <a:t>zk</a:t>
            </a:r>
            <a:r>
              <a:rPr lang="zh-CN" altLang="en-US" dirty="0"/>
              <a:t>集群的事件处理机制，可以保证集群中只有一个运行的</a:t>
            </a:r>
            <a:r>
              <a:rPr lang="en-US" altLang="zh-CN" dirty="0" err="1"/>
              <a:t>Hmater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/>
              <a:t>Zookeeper</a:t>
            </a:r>
            <a:r>
              <a:rPr lang="zh-CN" altLang="en-US" dirty="0"/>
              <a:t>集群中记录了</a:t>
            </a:r>
            <a:r>
              <a:rPr lang="en-US" altLang="zh-CN" dirty="0"/>
              <a:t>-ROOT-</a:t>
            </a:r>
            <a:r>
              <a:rPr lang="zh-CN" altLang="en-US" dirty="0"/>
              <a:t>表的位置 </a:t>
            </a:r>
            <a:endParaRPr lang="en-US" altLang="zh-CN" dirty="0" smtClean="0"/>
          </a:p>
          <a:p>
            <a:r>
              <a:rPr lang="en-US" dirty="0"/>
              <a:t>③Zookeeper集群实时监控着HRegionServer这些服务器的状态，将HRegionServer的上线和下线信息实时通知给Hmaster节点，使得Hmaster节点可以随时感知各个HRegionServer的健康状态。 </a:t>
            </a:r>
          </a:p>
        </p:txBody>
      </p:sp>
    </p:spTree>
    <p:extLst>
      <p:ext uri="{BB962C8B-B14F-4D97-AF65-F5344CB8AC3E}">
        <p14:creationId xmlns:p14="http://schemas.microsoft.com/office/powerpoint/2010/main" val="40488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的查询实现只提供两种方式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按指定RowKey获取唯一一条记录，get方法（</a:t>
            </a:r>
            <a:r>
              <a:rPr lang="en-US" sz="3200" b="1" dirty="0" err="1"/>
              <a:t>org.apache.hadoop.hbase.client.Get</a:t>
            </a:r>
            <a:r>
              <a:rPr lang="en-US" sz="3200" dirty="0"/>
              <a:t>）</a:t>
            </a:r>
          </a:p>
          <a:p>
            <a:r>
              <a:rPr lang="en-US" sz="3200" dirty="0" err="1" smtClean="0"/>
              <a:t>按指定的条件获取一批记录</a:t>
            </a:r>
            <a:r>
              <a:rPr lang="en-US" sz="3200" dirty="0" err="1"/>
              <a:t>，scan方法（</a:t>
            </a:r>
            <a:r>
              <a:rPr lang="en-US" sz="3200" b="1" dirty="0" err="1"/>
              <a:t>org.apache.hadoop.hbase.client.Scan</a:t>
            </a:r>
            <a:r>
              <a:rPr lang="en-US" sz="3200" dirty="0"/>
              <a:t>）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30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zh-CN" altLang="en-US" dirty="0"/>
              <a:t>从</a:t>
            </a:r>
            <a:r>
              <a:rPr lang="en-US" altLang="zh-CN" dirty="0"/>
              <a:t>20120901</a:t>
            </a:r>
            <a:r>
              <a:rPr lang="zh-CN" altLang="en-US" dirty="0"/>
              <a:t>到</a:t>
            </a:r>
            <a:r>
              <a:rPr lang="en-US" altLang="zh-CN" dirty="0"/>
              <a:t>20120914</a:t>
            </a:r>
            <a:r>
              <a:rPr lang="zh-CN" altLang="en-US" dirty="0"/>
              <a:t>期间创建的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89" y="1992901"/>
            <a:ext cx="8771021" cy="48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0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=1</a:t>
            </a:r>
            <a:r>
              <a:rPr lang="zh-CN" altLang="en-US" dirty="0" smtClean="0"/>
              <a:t>的所有内容？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Category=</a:t>
            </a:r>
            <a:r>
              <a:rPr lang="zh-CN" altLang="en-US" dirty="0" smtClean="0"/>
              <a:t>综艺的内容？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60" y="0"/>
            <a:ext cx="7238040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设计原则</a:t>
            </a:r>
            <a:r>
              <a:rPr lang="en-US" altLang="zh-CN" dirty="0" smtClean="0"/>
              <a:t>——</a:t>
            </a:r>
            <a:r>
              <a:rPr lang="en-US" altLang="zh-CN" b="1" dirty="0" err="1"/>
              <a:t>rowkey</a:t>
            </a:r>
            <a:r>
              <a:rPr lang="zh-CN" altLang="en-US" b="1" dirty="0"/>
              <a:t>长度原则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rowkey</a:t>
            </a:r>
            <a:r>
              <a:rPr lang="zh-CN" altLang="en-US" dirty="0"/>
              <a:t>是一个二进制码流，可以是任意字符串，最大长度 </a:t>
            </a:r>
            <a:r>
              <a:rPr lang="en-US" altLang="zh-CN" i="1" dirty="0"/>
              <a:t>64kb</a:t>
            </a:r>
            <a:r>
              <a:rPr lang="zh-CN" altLang="en-US" dirty="0"/>
              <a:t> ，实际应用中一般为</a:t>
            </a:r>
            <a:r>
              <a:rPr lang="en-US" altLang="zh-CN" dirty="0"/>
              <a:t>10-100bytes</a:t>
            </a:r>
            <a:r>
              <a:rPr lang="zh-CN" altLang="en-US" dirty="0"/>
              <a:t>，以 </a:t>
            </a:r>
            <a:r>
              <a:rPr lang="en-US" altLang="zh-CN" dirty="0"/>
              <a:t>byte[]</a:t>
            </a:r>
            <a:r>
              <a:rPr lang="zh-CN" altLang="en-US" dirty="0"/>
              <a:t> 形式保存，一般设计成定长。</a:t>
            </a:r>
          </a:p>
          <a:p>
            <a:r>
              <a:rPr lang="zh-CN" altLang="en-US" dirty="0"/>
              <a:t>建议越短越好，不要超过</a:t>
            </a:r>
            <a:r>
              <a:rPr lang="en-US" altLang="zh-CN" dirty="0"/>
              <a:t>16</a:t>
            </a:r>
            <a:r>
              <a:rPr lang="zh-CN" altLang="en-US" dirty="0"/>
              <a:t>个字节，原因如下：</a:t>
            </a:r>
          </a:p>
          <a:p>
            <a:r>
              <a:rPr lang="zh-CN" altLang="en-US" dirty="0"/>
              <a:t>数据的持久化文件</a:t>
            </a:r>
            <a:r>
              <a:rPr lang="en-US" altLang="zh-CN" dirty="0" err="1"/>
              <a:t>HFile</a:t>
            </a:r>
            <a:r>
              <a:rPr lang="zh-CN" altLang="en-US" dirty="0"/>
              <a:t>中是按照</a:t>
            </a:r>
            <a:r>
              <a:rPr lang="en-US" altLang="zh-CN" dirty="0" err="1"/>
              <a:t>KeyValue</a:t>
            </a:r>
            <a:r>
              <a:rPr lang="zh-CN" altLang="en-US" dirty="0"/>
              <a:t>存储的，如果</a:t>
            </a:r>
            <a:r>
              <a:rPr lang="en-US" altLang="zh-CN" dirty="0" err="1"/>
              <a:t>rowkey</a:t>
            </a:r>
            <a:r>
              <a:rPr lang="zh-CN" altLang="en-US" dirty="0"/>
              <a:t>过长，比如超过</a:t>
            </a:r>
            <a:r>
              <a:rPr lang="en-US" altLang="zh-CN" dirty="0"/>
              <a:t>100</a:t>
            </a:r>
            <a:r>
              <a:rPr lang="zh-CN" altLang="en-US" dirty="0"/>
              <a:t>字节，</a:t>
            </a:r>
            <a:r>
              <a:rPr lang="en-US" altLang="zh-CN" dirty="0"/>
              <a:t>1000w</a:t>
            </a:r>
            <a:r>
              <a:rPr lang="zh-CN" altLang="en-US" dirty="0"/>
              <a:t>行数据，光</a:t>
            </a:r>
            <a:r>
              <a:rPr lang="en-US" altLang="zh-CN" dirty="0" err="1"/>
              <a:t>rowkey</a:t>
            </a:r>
            <a:r>
              <a:rPr lang="zh-CN" altLang="en-US" dirty="0"/>
              <a:t>就要占用</a:t>
            </a:r>
            <a:r>
              <a:rPr lang="en-US" altLang="zh-CN" dirty="0"/>
              <a:t>100*1000w=10</a:t>
            </a:r>
            <a:r>
              <a:rPr lang="zh-CN" altLang="en-US" dirty="0"/>
              <a:t>亿个字节，将近</a:t>
            </a:r>
            <a:r>
              <a:rPr lang="en-US" altLang="zh-CN" dirty="0"/>
              <a:t>1G</a:t>
            </a:r>
            <a:r>
              <a:rPr lang="zh-CN" altLang="en-US" dirty="0"/>
              <a:t>数据，这样会极大影响</a:t>
            </a:r>
            <a:r>
              <a:rPr lang="en-US" altLang="zh-CN" dirty="0" err="1"/>
              <a:t>HFile</a:t>
            </a:r>
            <a:r>
              <a:rPr lang="zh-CN" altLang="en-US" dirty="0"/>
              <a:t>的存储效率；</a:t>
            </a:r>
          </a:p>
          <a:p>
            <a:r>
              <a:rPr lang="en-US" altLang="zh-CN" dirty="0" err="1"/>
              <a:t>MemStore</a:t>
            </a:r>
            <a:r>
              <a:rPr lang="zh-CN" altLang="en-US" dirty="0"/>
              <a:t>将缓存部分数据到内存，如果</a:t>
            </a:r>
            <a:r>
              <a:rPr lang="en-US" altLang="zh-CN" dirty="0" err="1"/>
              <a:t>rowkey</a:t>
            </a:r>
            <a:r>
              <a:rPr lang="zh-CN" altLang="en-US" dirty="0"/>
              <a:t>字段过长，内存的有效利用率就会降低，系统不能缓存更多的数据，这样会降低检索效率。</a:t>
            </a:r>
          </a:p>
          <a:p>
            <a:r>
              <a:rPr lang="zh-CN" altLang="en-US" dirty="0"/>
              <a:t>目前操作系统都是</a:t>
            </a:r>
            <a:r>
              <a:rPr lang="en-US" altLang="zh-CN" dirty="0"/>
              <a:t>64</a:t>
            </a:r>
            <a:r>
              <a:rPr lang="zh-CN" altLang="en-US" dirty="0"/>
              <a:t>位系统，内存</a:t>
            </a:r>
            <a:r>
              <a:rPr lang="en-US" altLang="zh-CN" dirty="0"/>
              <a:t>8</a:t>
            </a:r>
            <a:r>
              <a:rPr lang="zh-CN" altLang="en-US" dirty="0"/>
              <a:t>字节对齐，控制在</a:t>
            </a:r>
            <a:r>
              <a:rPr lang="en-US" altLang="zh-CN" dirty="0"/>
              <a:t>16</a:t>
            </a:r>
            <a:r>
              <a:rPr lang="zh-CN" altLang="en-US" dirty="0"/>
              <a:t>个字节，</a:t>
            </a:r>
            <a:r>
              <a:rPr lang="en-US" altLang="zh-CN" dirty="0"/>
              <a:t>8</a:t>
            </a:r>
            <a:r>
              <a:rPr lang="zh-CN" altLang="en-US" dirty="0"/>
              <a:t>字节的整数倍利用了操作系统的最佳特性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rowkey散列原则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rowkey</a:t>
            </a:r>
            <a:r>
              <a:rPr lang="zh-CN" altLang="en-US" dirty="0"/>
              <a:t>按照时间戳的方式递增，不要将时间放在二进制码的前面，建议将</a:t>
            </a:r>
            <a:r>
              <a:rPr lang="en-US" altLang="zh-CN" dirty="0" err="1"/>
              <a:t>rowkey</a:t>
            </a:r>
            <a:r>
              <a:rPr lang="zh-CN" altLang="en-US" dirty="0"/>
              <a:t>的高位作为散列字段，由程序随机生成，低位放时间字段，这样将提高数据均衡分布在每个</a:t>
            </a:r>
            <a:r>
              <a:rPr lang="en-US" altLang="zh-CN" dirty="0" err="1"/>
              <a:t>RegionServer</a:t>
            </a:r>
            <a:r>
              <a:rPr lang="zh-CN" altLang="en-US" dirty="0"/>
              <a:t>，以实现负载均衡的几率。如果没有散列字段，首字段直接是时间信息，所有的数据都会集中在一个</a:t>
            </a:r>
            <a:r>
              <a:rPr lang="en-US" altLang="zh-CN" dirty="0" err="1"/>
              <a:t>RegionServer</a:t>
            </a:r>
            <a:r>
              <a:rPr lang="zh-CN" altLang="en-US" dirty="0"/>
              <a:t>上，这样在数据检索的时候负载会集中在个别的</a:t>
            </a:r>
            <a:r>
              <a:rPr lang="en-US" altLang="zh-CN" dirty="0" err="1"/>
              <a:t>RegionServer</a:t>
            </a:r>
            <a:r>
              <a:rPr lang="zh-CN" altLang="en-US" dirty="0"/>
              <a:t>上，造成热点问题，会降低查询效率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概述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HBase是</a:t>
            </a:r>
            <a:r>
              <a:rPr lang="en-US" u="sng" dirty="0">
                <a:hlinkClick r:id="rId2"/>
              </a:rPr>
              <a:t>Hadoop</a:t>
            </a:r>
            <a:r>
              <a:rPr lang="en-US" dirty="0"/>
              <a:t>的生态系统，是建立在Hadoop文件系统（HDFS）之上的分布式、面向列的数据库，通过利用Hadoop的文件系统提供容错能力。如果你需要进行实时读写或者随机访问大规模的数据集的时候，请考虑使用HBase！</a:t>
            </a:r>
          </a:p>
          <a:p>
            <a:r>
              <a:rPr lang="en-US" dirty="0" err="1"/>
              <a:t>HBase作为Google</a:t>
            </a:r>
            <a:r>
              <a:rPr lang="en-US" dirty="0"/>
              <a:t> </a:t>
            </a:r>
            <a:r>
              <a:rPr lang="en-US" dirty="0" err="1"/>
              <a:t>Bigtable的开源实现，Google</a:t>
            </a:r>
            <a:r>
              <a:rPr lang="en-US" dirty="0"/>
              <a:t> </a:t>
            </a:r>
            <a:r>
              <a:rPr lang="en-US" dirty="0" err="1"/>
              <a:t>Bigtable利用GFS作为其文件存储系统类似，则HBase利用Hadoop</a:t>
            </a:r>
            <a:r>
              <a:rPr lang="en-US" dirty="0"/>
              <a:t> HDFS作为其文件存储系统；Google通过运行MapReduce来处理Bigtable中的海量数据，同样，HBase利用Hadoop </a:t>
            </a:r>
            <a:r>
              <a:rPr lang="en-US" dirty="0" err="1"/>
              <a:t>MapReduce来处理HBase中的海量数据；Google</a:t>
            </a:r>
            <a:r>
              <a:rPr lang="en-US" dirty="0"/>
              <a:t> </a:t>
            </a:r>
            <a:r>
              <a:rPr lang="en-US" dirty="0" err="1"/>
              <a:t>Bigtable利用Chubby作为协同服务，HBase利用</a:t>
            </a:r>
            <a:r>
              <a:rPr lang="en-US" u="sng" dirty="0" err="1">
                <a:hlinkClick r:id="rId3"/>
              </a:rPr>
              <a:t>Zookeeper</a:t>
            </a:r>
            <a:r>
              <a:rPr lang="en-US" dirty="0" err="1"/>
              <a:t>作为对应</a:t>
            </a:r>
            <a:r>
              <a:rPr 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rowkey唯一原则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必须在设计上保证其唯一性，</a:t>
            </a:r>
            <a:r>
              <a:rPr lang="en-US" altLang="zh-CN" dirty="0" err="1"/>
              <a:t>rowkey</a:t>
            </a:r>
            <a:r>
              <a:rPr lang="zh-CN" altLang="en-US" dirty="0"/>
              <a:t>是按照字典顺序排序存储的，因此，设计</a:t>
            </a:r>
            <a:r>
              <a:rPr lang="en-US" altLang="zh-CN" dirty="0" err="1"/>
              <a:t>rowkey</a:t>
            </a:r>
            <a:r>
              <a:rPr lang="zh-CN" altLang="en-US" dirty="0"/>
              <a:t>的时候，要充分利用这个排序的特点，将经常读取的数据存储到一块，将最近可能会被访问的数据放到一块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4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什么是热点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中的行是按照</a:t>
            </a:r>
            <a:r>
              <a:rPr lang="en-US" altLang="zh-CN" dirty="0" err="1"/>
              <a:t>rowkey</a:t>
            </a:r>
            <a:r>
              <a:rPr lang="zh-CN" altLang="en-US" dirty="0"/>
              <a:t>的字典顺序排序的，这种设计优化了</a:t>
            </a:r>
            <a:r>
              <a:rPr lang="en-US" altLang="zh-CN" dirty="0"/>
              <a:t>scan</a:t>
            </a:r>
            <a:r>
              <a:rPr lang="zh-CN" altLang="en-US" dirty="0"/>
              <a:t>操作，可以将相关的行以及会被一起读取的行存取在临近位置，便于</a:t>
            </a:r>
            <a:r>
              <a:rPr lang="en-US" altLang="zh-CN" dirty="0"/>
              <a:t>scan</a:t>
            </a:r>
            <a:r>
              <a:rPr lang="zh-CN" altLang="en-US" dirty="0"/>
              <a:t>。然而糟糕的</a:t>
            </a:r>
            <a:r>
              <a:rPr lang="en-US" altLang="zh-CN" dirty="0" err="1"/>
              <a:t>rowkey</a:t>
            </a:r>
            <a:r>
              <a:rPr lang="zh-CN" altLang="en-US" dirty="0"/>
              <a:t>设计是热点的源头。 热点发生在大量的</a:t>
            </a:r>
            <a:r>
              <a:rPr lang="en-US" altLang="zh-CN" dirty="0"/>
              <a:t>client</a:t>
            </a:r>
            <a:r>
              <a:rPr lang="zh-CN" altLang="en-US" dirty="0"/>
              <a:t>直接访问集群的一个或极少数个节点（访问可能是读，写或者其他操作）。大量访问会使热点</a:t>
            </a:r>
            <a:r>
              <a:rPr lang="en-US" altLang="zh-CN" dirty="0"/>
              <a:t>region</a:t>
            </a:r>
            <a:r>
              <a:rPr lang="zh-CN" altLang="en-US" dirty="0"/>
              <a:t>所在的单个机器超出自身承受能力，引起性能下降甚至</a:t>
            </a:r>
            <a:r>
              <a:rPr lang="en-US" altLang="zh-CN" dirty="0"/>
              <a:t>region</a:t>
            </a:r>
            <a:r>
              <a:rPr lang="zh-CN" altLang="en-US" dirty="0"/>
              <a:t>不可用，这也会影响同一个</a:t>
            </a:r>
            <a:r>
              <a:rPr lang="en-US" altLang="zh-CN" dirty="0" err="1"/>
              <a:t>RegionServer</a:t>
            </a:r>
            <a:r>
              <a:rPr lang="zh-CN" altLang="en-US" dirty="0"/>
              <a:t>上的其他</a:t>
            </a:r>
            <a:r>
              <a:rPr lang="en-US" altLang="zh-CN" dirty="0"/>
              <a:t>region</a:t>
            </a:r>
            <a:r>
              <a:rPr lang="zh-CN" altLang="en-US" dirty="0"/>
              <a:t>，由于主机无法服务其他</a:t>
            </a:r>
            <a:r>
              <a:rPr lang="en-US" altLang="zh-CN" dirty="0"/>
              <a:t>region</a:t>
            </a:r>
            <a:r>
              <a:rPr lang="zh-CN" altLang="en-US" dirty="0"/>
              <a:t>的请求。 设计良好的数据访问模式以使集群被充分，均衡的利用。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解决热点问题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加</a:t>
            </a:r>
            <a:r>
              <a:rPr lang="zh-CN" altLang="en-US" b="1" dirty="0" smtClean="0"/>
              <a:t>盐</a:t>
            </a:r>
            <a:endParaRPr lang="en-US" altLang="zh-CN" b="1" dirty="0" smtClean="0"/>
          </a:p>
          <a:p>
            <a:pPr lvl="1"/>
            <a:r>
              <a:rPr lang="zh-CN" altLang="en-US" i="0" dirty="0"/>
              <a:t>在</a:t>
            </a:r>
            <a:r>
              <a:rPr lang="en-US" altLang="zh-CN" i="0" dirty="0" err="1"/>
              <a:t>rowkey</a:t>
            </a:r>
            <a:r>
              <a:rPr lang="zh-CN" altLang="en-US" i="0" dirty="0"/>
              <a:t>的前面增加随机数</a:t>
            </a:r>
            <a:endParaRPr lang="en-US" altLang="zh-CN" b="1" dirty="0" smtClean="0"/>
          </a:p>
          <a:p>
            <a:r>
              <a:rPr lang="zh-CN" altLang="en-US" b="1" dirty="0" smtClean="0"/>
              <a:t>哈</a:t>
            </a:r>
            <a:r>
              <a:rPr lang="zh-CN" altLang="en-US" b="1" dirty="0"/>
              <a:t>希</a:t>
            </a:r>
            <a:endParaRPr lang="zh-CN" altLang="en-US" b="1" dirty="0"/>
          </a:p>
          <a:p>
            <a:r>
              <a:rPr lang="en-US" b="1" dirty="0" err="1"/>
              <a:t>翻转key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57" y="2107532"/>
            <a:ext cx="7880686" cy="448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6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HBase处理数据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Hadoop</a:t>
            </a:r>
            <a:r>
              <a:rPr lang="zh-CN" altLang="en-US" dirty="0"/>
              <a:t>是一个高容错、高延时的分布式文件系统和高并发的批处理系统，但是它不适用于提供实时计算；</a:t>
            </a:r>
            <a:r>
              <a:rPr lang="en-US" altLang="zh-CN" dirty="0" err="1"/>
              <a:t>HBase</a:t>
            </a:r>
            <a:r>
              <a:rPr lang="zh-CN" altLang="en-US" dirty="0"/>
              <a:t>是可以提供实时计算的分布式数据库，数据被保存在</a:t>
            </a:r>
            <a:r>
              <a:rPr lang="en-US" altLang="zh-CN" dirty="0"/>
              <a:t>HDFS</a:t>
            </a:r>
            <a:r>
              <a:rPr lang="zh-CN" altLang="en-US" dirty="0"/>
              <a:t>分布式文件系统上，由</a:t>
            </a:r>
            <a:r>
              <a:rPr lang="en-US" altLang="zh-CN" dirty="0"/>
              <a:t>HDFS</a:t>
            </a:r>
            <a:r>
              <a:rPr lang="zh-CN" altLang="en-US" dirty="0"/>
              <a:t>保证期高容错性，但是再生产环境中，</a:t>
            </a:r>
            <a:r>
              <a:rPr lang="en-US" altLang="zh-CN" dirty="0" err="1"/>
              <a:t>HBase</a:t>
            </a:r>
            <a:r>
              <a:rPr lang="zh-CN" altLang="en-US" dirty="0"/>
              <a:t>是如何基于</a:t>
            </a:r>
            <a:r>
              <a:rPr lang="en-US" altLang="zh-CN" dirty="0" err="1"/>
              <a:t>hadoop</a:t>
            </a:r>
            <a:r>
              <a:rPr lang="zh-CN" altLang="en-US" dirty="0"/>
              <a:t>提供实时性呢？ </a:t>
            </a:r>
            <a:r>
              <a:rPr lang="en-US" altLang="zh-CN" dirty="0" err="1"/>
              <a:t>HBase</a:t>
            </a:r>
            <a:r>
              <a:rPr lang="zh-CN" altLang="en-US" dirty="0"/>
              <a:t>上的数据是以</a:t>
            </a:r>
            <a:r>
              <a:rPr lang="en-US" altLang="zh-CN" dirty="0" err="1"/>
              <a:t>StoreFile</a:t>
            </a:r>
            <a:r>
              <a:rPr lang="en-US" altLang="zh-CN" dirty="0"/>
              <a:t>(</a:t>
            </a:r>
            <a:r>
              <a:rPr lang="en-US" altLang="zh-CN" dirty="0" err="1"/>
              <a:t>HFile</a:t>
            </a:r>
            <a:r>
              <a:rPr lang="en-US" altLang="zh-CN" dirty="0"/>
              <a:t>)</a:t>
            </a:r>
            <a:r>
              <a:rPr lang="zh-CN" altLang="en-US" dirty="0"/>
              <a:t>二进制流的形式存储在</a:t>
            </a:r>
            <a:r>
              <a:rPr lang="en-US" altLang="zh-CN" dirty="0"/>
              <a:t>HDFS</a:t>
            </a:r>
            <a:r>
              <a:rPr lang="zh-CN" altLang="en-US" dirty="0"/>
              <a:t>上</a:t>
            </a:r>
            <a:r>
              <a:rPr lang="en-US" altLang="zh-CN" dirty="0"/>
              <a:t>block</a:t>
            </a:r>
            <a:r>
              <a:rPr lang="zh-CN" altLang="en-US" dirty="0"/>
              <a:t>块儿中；但是</a:t>
            </a:r>
            <a:r>
              <a:rPr lang="en-US" altLang="zh-CN" dirty="0"/>
              <a:t>HDFS</a:t>
            </a:r>
            <a:r>
              <a:rPr lang="zh-CN" altLang="en-US" dirty="0"/>
              <a:t>并不知道的</a:t>
            </a:r>
            <a:r>
              <a:rPr lang="en-US" altLang="zh-CN" dirty="0" err="1"/>
              <a:t>HBase</a:t>
            </a:r>
            <a:r>
              <a:rPr lang="zh-CN" altLang="en-US" dirty="0"/>
              <a:t>用于存储什么，它只把存储文件认为是二进制文件，也就是说，</a:t>
            </a:r>
            <a:r>
              <a:rPr lang="en-US" altLang="zh-CN" dirty="0" err="1"/>
              <a:t>HBase</a:t>
            </a:r>
            <a:r>
              <a:rPr lang="zh-CN" altLang="en-US" dirty="0"/>
              <a:t>的存储数据对于</a:t>
            </a:r>
            <a:r>
              <a:rPr lang="en-US" altLang="zh-CN" dirty="0"/>
              <a:t>HDFS</a:t>
            </a:r>
            <a:r>
              <a:rPr lang="zh-CN" altLang="en-US" dirty="0"/>
              <a:t>文件系统是透明的。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HBase与HDFS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32119"/>
              </p:ext>
            </p:extLst>
          </p:nvPr>
        </p:nvGraphicFramePr>
        <p:xfrm>
          <a:off x="1130966" y="1937083"/>
          <a:ext cx="10262938" cy="4162928"/>
        </p:xfrm>
        <a:graphic>
          <a:graphicData uri="http://schemas.openxmlformats.org/drawingml/2006/table">
            <a:tbl>
              <a:tblPr/>
              <a:tblGrid>
                <a:gridCol w="5131469"/>
                <a:gridCol w="5131469"/>
              </a:tblGrid>
              <a:tr h="4870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HDFS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HBase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80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HDFS</a:t>
                      </a:r>
                      <a:r>
                        <a:rPr lang="zh-CN" altLang="en-US">
                          <a:effectLst/>
                        </a:rPr>
                        <a:t>适于存储大容量文件的分布式文件系统。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>
                          <a:effectLst/>
                        </a:rPr>
                        <a:t>HBase</a:t>
                      </a:r>
                      <a:r>
                        <a:rPr lang="zh-CN" altLang="en-US" dirty="0">
                          <a:effectLst/>
                        </a:rPr>
                        <a:t>是建立在</a:t>
                      </a:r>
                      <a:r>
                        <a:rPr lang="en-US" altLang="zh-CN" dirty="0">
                          <a:effectLst/>
                        </a:rPr>
                        <a:t>HDFS</a:t>
                      </a:r>
                      <a:r>
                        <a:rPr lang="zh-CN" altLang="en-US" dirty="0">
                          <a:effectLst/>
                        </a:rPr>
                        <a:t>之上的数据库。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0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HDFS</a:t>
                      </a:r>
                      <a:r>
                        <a:rPr lang="zh-CN" altLang="en-US" dirty="0">
                          <a:effectLst/>
                        </a:rPr>
                        <a:t>不支持快速单独记录查找。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>
                          <a:effectLst/>
                        </a:rPr>
                        <a:t>HBase</a:t>
                      </a:r>
                      <a:r>
                        <a:rPr lang="zh-CN" altLang="en-US" dirty="0">
                          <a:effectLst/>
                        </a:rPr>
                        <a:t>提供在较大的表快速查找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80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HDFS</a:t>
                      </a:r>
                      <a:r>
                        <a:rPr lang="zh-CN" altLang="en-US">
                          <a:effectLst/>
                        </a:rPr>
                        <a:t>提供了高延迟批量处理</a:t>
                      </a:r>
                      <a:r>
                        <a:rPr lang="en-US" altLang="zh-CN">
                          <a:effectLst/>
                        </a:rPr>
                        <a:t>;</a:t>
                      </a:r>
                      <a:r>
                        <a:rPr lang="zh-CN" altLang="en-US">
                          <a:effectLst/>
                        </a:rPr>
                        <a:t>没有批处理概念。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HBase</a:t>
                      </a:r>
                      <a:r>
                        <a:rPr lang="zh-CN" altLang="en-US">
                          <a:effectLst/>
                        </a:rPr>
                        <a:t>提供了数十亿条记录低延迟访问单个行记录（随机存取）。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9001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HDFS</a:t>
                      </a:r>
                      <a:r>
                        <a:rPr lang="zh-CN" altLang="en-US">
                          <a:effectLst/>
                        </a:rPr>
                        <a:t>提供的数据只能顺序访问。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>
                          <a:effectLst/>
                        </a:rPr>
                        <a:t>HBase</a:t>
                      </a:r>
                      <a:r>
                        <a:rPr lang="zh-CN" altLang="en-US" dirty="0">
                          <a:effectLst/>
                        </a:rPr>
                        <a:t>内部使用哈希表和提供随机接入，并且其存储索引，可将在</a:t>
                      </a:r>
                      <a:r>
                        <a:rPr lang="en-US" altLang="zh-CN" dirty="0">
                          <a:effectLst/>
                        </a:rPr>
                        <a:t>HDFS</a:t>
                      </a:r>
                      <a:r>
                        <a:rPr lang="zh-CN" altLang="en-US" dirty="0">
                          <a:effectLst/>
                        </a:rPr>
                        <a:t>文件中的数据进行快速查找。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flipV="1">
            <a:off x="905970" y="2445382"/>
            <a:ext cx="140950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5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数据模型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通过表格的模式存储数据，每个表格由列和行组成，其中，每个列又被划分为若干个列族（</a:t>
            </a:r>
            <a:r>
              <a:rPr lang="en-US" altLang="zh-CN" dirty="0"/>
              <a:t>row family</a:t>
            </a:r>
            <a:r>
              <a:rPr lang="zh-CN" altLang="en-US" dirty="0"/>
              <a:t>），请参考下面的图：</a:t>
            </a:r>
            <a:endParaRPr lang="en-US" dirty="0"/>
          </a:p>
        </p:txBody>
      </p:sp>
      <p:pic>
        <p:nvPicPr>
          <p:cNvPr id="3074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21" y="2902618"/>
            <a:ext cx="5991726" cy="385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逻辑数据模型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10304272" cy="41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2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物理数据模型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6136"/>
            <a:ext cx="5955632" cy="53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455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</TotalTime>
  <Words>1415</Words>
  <Application>Microsoft Macintosh PowerPoint</Application>
  <PresentationFormat>Widescreen</PresentationFormat>
  <Paragraphs>201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Franklin Gothic Book</vt:lpstr>
      <vt:lpstr>Helvetica</vt:lpstr>
      <vt:lpstr>Helvetica Neue</vt:lpstr>
      <vt:lpstr>华文楷体</vt:lpstr>
      <vt:lpstr>Arial</vt:lpstr>
      <vt:lpstr>Crop</vt:lpstr>
      <vt:lpstr>Hbase介绍</vt:lpstr>
      <vt:lpstr>HBase 简介 </vt:lpstr>
      <vt:lpstr>HBase 概述 </vt:lpstr>
      <vt:lpstr>PowerPoint Presentation</vt:lpstr>
      <vt:lpstr>HBase处理数据 </vt:lpstr>
      <vt:lpstr>HBase与HDFS </vt:lpstr>
      <vt:lpstr>HBase 数据模型 </vt:lpstr>
      <vt:lpstr>逻辑数据模型</vt:lpstr>
      <vt:lpstr>物理数据模型</vt:lpstr>
      <vt:lpstr>进一步理解列存储</vt:lpstr>
      <vt:lpstr>MYSQL行存储</vt:lpstr>
      <vt:lpstr>HBASE列存储</vt:lpstr>
      <vt:lpstr>增加一列</vt:lpstr>
      <vt:lpstr>MYSQL行存储</vt:lpstr>
      <vt:lpstr>HBASE列存储</vt:lpstr>
      <vt:lpstr>Hbase架构</vt:lpstr>
      <vt:lpstr>PowerPoint Presentation</vt:lpstr>
      <vt:lpstr>PowerPoint Presentation</vt:lpstr>
      <vt:lpstr>PowerPoint Presentation</vt:lpstr>
      <vt:lpstr>HBase 的应用 </vt:lpstr>
      <vt:lpstr>Hbase的体系结构</vt:lpstr>
      <vt:lpstr>PowerPoint Presentation</vt:lpstr>
      <vt:lpstr>PowerPoint Presentation</vt:lpstr>
      <vt:lpstr>Zookeeper集群的作用</vt:lpstr>
      <vt:lpstr>HBase的查询实现只提供两种方式</vt:lpstr>
      <vt:lpstr>查询从20120901到20120914期间创建的文件?</vt:lpstr>
      <vt:lpstr>PowerPoint Presentation</vt:lpstr>
      <vt:lpstr>rowkey设计原则——rowkey长度原则 </vt:lpstr>
      <vt:lpstr>rowkey散列原则  </vt:lpstr>
      <vt:lpstr>rowkey唯一原则 </vt:lpstr>
      <vt:lpstr>什么是热点</vt:lpstr>
      <vt:lpstr>解决热点问题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Hbase介绍</dc:title>
  <dc:creator>Microsoft Office User</dc:creator>
  <cp:lastModifiedBy>Microsoft Office User</cp:lastModifiedBy>
  <cp:revision>19</cp:revision>
  <dcterms:created xsi:type="dcterms:W3CDTF">2019-06-14T07:46:22Z</dcterms:created>
  <dcterms:modified xsi:type="dcterms:W3CDTF">2019-06-17T03:24:42Z</dcterms:modified>
</cp:coreProperties>
</file>