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31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0" r:id="rId22"/>
    <p:sldId id="303" r:id="rId23"/>
    <p:sldId id="304" r:id="rId24"/>
    <p:sldId id="305" r:id="rId25"/>
    <p:sldId id="306" r:id="rId26"/>
    <p:sldId id="301" r:id="rId27"/>
    <p:sldId id="299" r:id="rId28"/>
    <p:sldId id="307" r:id="rId29"/>
    <p:sldId id="277" r:id="rId30"/>
    <p:sldId id="278" r:id="rId31"/>
    <p:sldId id="279" r:id="rId32"/>
    <p:sldId id="280" r:id="rId33"/>
    <p:sldId id="281" r:id="rId34"/>
    <p:sldId id="282" r:id="rId35"/>
    <p:sldId id="283" r:id="rId36"/>
    <p:sldId id="284" r:id="rId37"/>
    <p:sldId id="287" r:id="rId38"/>
    <p:sldId id="291" r:id="rId39"/>
    <p:sldId id="289" r:id="rId40"/>
    <p:sldId id="285" r:id="rId41"/>
    <p:sldId id="293" r:id="rId42"/>
    <p:sldId id="286" r:id="rId43"/>
    <p:sldId id="308" r:id="rId44"/>
    <p:sldId id="309" r:id="rId45"/>
    <p:sldId id="310" r:id="rId46"/>
    <p:sldId id="311" r:id="rId47"/>
    <p:sldId id="312" r:id="rId48"/>
    <p:sldId id="313" r:id="rId49"/>
    <p:sldId id="314" r:id="rId50"/>
    <p:sldId id="315" r:id="rId51"/>
    <p:sldId id="294" r:id="rId52"/>
    <p:sldId id="295" r:id="rId53"/>
    <p:sldId id="296" r:id="rId54"/>
    <p:sldId id="29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9969"/>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2D670-CC8E-8E49-A251-13CE5A1C3302}" type="datetimeFigureOut">
              <a:rPr lang="en-US" smtClean="0"/>
              <a:t>6/17/19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9EB8A-9EFD-7848-96C9-31C7DFC374C3}" type="slidenum">
              <a:rPr lang="en-US" smtClean="0"/>
              <a:t>‹#›</a:t>
            </a:fld>
            <a:endParaRPr lang="en-US"/>
          </a:p>
        </p:txBody>
      </p:sp>
    </p:spTree>
    <p:extLst>
      <p:ext uri="{BB962C8B-B14F-4D97-AF65-F5344CB8AC3E}">
        <p14:creationId xmlns:p14="http://schemas.microsoft.com/office/powerpoint/2010/main" val="21132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www.w3cschool.cn/zookeeper/zookeeper_api.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s://zookeeper.apache.org/doc/r3.5.5/javaExampl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 Id="rId3" Type="http://schemas.openxmlformats.org/officeDocument/2006/relationships/hyperlink" Target="http://www.dengshenyu.com/java/%E5%88%86%E5%B8%83%E5%BC%8F%E7%B3%BB%E7%BB%9F/2017/10/23/zookeeper-distributed-lock.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关于“</a:t>
            </a:r>
            <a:r>
              <a:rPr lang="en-US" altLang="zh-CN" sz="1200" b="0" i="0" kern="1200" dirty="0" err="1" smtClean="0">
                <a:solidFill>
                  <a:schemeClr val="tx1"/>
                </a:solidFill>
                <a:effectLst/>
                <a:latin typeface="+mn-lt"/>
                <a:ea typeface="+mn-ea"/>
                <a:cs typeface="+mn-cs"/>
              </a:rPr>
              <a:t>ZooKeeper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这个项目的名字，其实也有一段趣闻。在立项初期，考虑到之前内部很多项目都是使用动物的名字来命名的（例如著名的</a:t>
            </a:r>
            <a:r>
              <a:rPr lang="en-US" altLang="zh-CN" sz="1200" b="0" i="0" kern="1200" dirty="0" smtClean="0">
                <a:solidFill>
                  <a:schemeClr val="tx1"/>
                </a:solidFill>
                <a:effectLst/>
                <a:latin typeface="+mn-lt"/>
                <a:ea typeface="+mn-ea"/>
                <a:cs typeface="+mn-cs"/>
              </a:rPr>
              <a:t>Pig</a:t>
            </a:r>
            <a:r>
              <a:rPr lang="zh-CN" altLang="en-US" sz="1200" b="0" i="0" kern="1200" dirty="0" smtClean="0">
                <a:solidFill>
                  <a:schemeClr val="tx1"/>
                </a:solidFill>
                <a:effectLst/>
                <a:latin typeface="+mn-lt"/>
                <a:ea typeface="+mn-ea"/>
                <a:cs typeface="+mn-cs"/>
              </a:rPr>
              <a:t>项目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雅虎的工程师希望给这个项目也取一个动物的名字。时任研究院的首席科学家</a:t>
            </a:r>
            <a:r>
              <a:rPr lang="en-US" altLang="zh-CN" sz="1200" b="0" i="0" kern="1200" dirty="0" err="1" smtClean="0">
                <a:solidFill>
                  <a:schemeClr val="tx1"/>
                </a:solidFill>
                <a:effectLst/>
                <a:latin typeface="+mn-lt"/>
                <a:ea typeface="+mn-ea"/>
                <a:cs typeface="+mn-cs"/>
              </a:rPr>
              <a:t>RaghuRamakrishnan</a:t>
            </a:r>
            <a:r>
              <a:rPr lang="zh-CN" altLang="en-US" sz="1200" b="0" i="0" kern="1200" dirty="0" smtClean="0">
                <a:solidFill>
                  <a:schemeClr val="tx1"/>
                </a:solidFill>
                <a:effectLst/>
                <a:latin typeface="+mn-lt"/>
                <a:ea typeface="+mn-ea"/>
                <a:cs typeface="+mn-cs"/>
              </a:rPr>
              <a:t>开玩笑地说：“在这样下去，我们这儿就变成动物园了！”此话一出，大家纷纷表示就叫动物园管理员吧一一一因为各个以动物命名的分布式组件放在一起，</a:t>
            </a:r>
            <a:r>
              <a:rPr lang="zh-CN" altLang="en-US" sz="1200" b="1" i="0" kern="1200" dirty="0" smtClean="0">
                <a:solidFill>
                  <a:schemeClr val="tx1"/>
                </a:solidFill>
                <a:effectLst/>
                <a:latin typeface="+mn-lt"/>
                <a:ea typeface="+mn-ea"/>
                <a:cs typeface="+mn-cs"/>
              </a:rPr>
              <a:t>雅虎的整个分布式系统看上去就像一个大型的动物园了，而</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正好要用来进行分布式环境的协调一一于是，</a:t>
            </a:r>
            <a:r>
              <a:rPr lang="en-US" altLang="zh-CN" sz="1200" b="1" i="0" kern="1200" dirty="0" smtClean="0">
                <a:solidFill>
                  <a:schemeClr val="tx1"/>
                </a:solidFill>
                <a:effectLst/>
                <a:latin typeface="+mn-lt"/>
                <a:ea typeface="+mn-ea"/>
                <a:cs typeface="+mn-cs"/>
              </a:rPr>
              <a:t>Zookeeper</a:t>
            </a:r>
            <a:r>
              <a:rPr lang="zh-CN" altLang="en-US" sz="1200" b="1" i="0" kern="1200" dirty="0" smtClean="0">
                <a:solidFill>
                  <a:schemeClr val="tx1"/>
                </a:solidFill>
                <a:effectLst/>
                <a:latin typeface="+mn-lt"/>
                <a:ea typeface="+mn-ea"/>
                <a:cs typeface="+mn-cs"/>
              </a:rPr>
              <a:t>的名字也就由此诞生了。</a:t>
            </a:r>
            <a:endParaRPr lang="zh-CN" alt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2</a:t>
            </a:fld>
            <a:endParaRPr lang="en-US"/>
          </a:p>
        </p:txBody>
      </p:sp>
    </p:spTree>
    <p:extLst>
      <p:ext uri="{BB962C8B-B14F-4D97-AF65-F5344CB8AC3E}">
        <p14:creationId xmlns:p14="http://schemas.microsoft.com/office/powerpoint/2010/main" val="34649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https://www.w3cschool.cn/zookeeper/zookeeper_api.html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37</a:t>
            </a:fld>
            <a:endParaRPr lang="en-US"/>
          </a:p>
        </p:txBody>
      </p:sp>
    </p:spTree>
    <p:extLst>
      <p:ext uri="{BB962C8B-B14F-4D97-AF65-F5344CB8AC3E}">
        <p14:creationId xmlns:p14="http://schemas.microsoft.com/office/powerpoint/2010/main" val="95991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https://zookeeper.apache.org/doc/r3.5.5/javaExample.html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39</a:t>
            </a:fld>
            <a:endParaRPr lang="en-US"/>
          </a:p>
        </p:txBody>
      </p:sp>
    </p:spTree>
    <p:extLst>
      <p:ext uri="{BB962C8B-B14F-4D97-AF65-F5344CB8AC3E}">
        <p14:creationId xmlns:p14="http://schemas.microsoft.com/office/powerpoint/2010/main" val="25616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http://www.dengshenyu.com/java/%E5%88%86%E5%B8%83%E5%BC%8F%E7%B3%BB%E7%BB%9F/2017/10/23/zookeeper-distributed-lock.html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51</a:t>
            </a:fld>
            <a:endParaRPr lang="en-US"/>
          </a:p>
        </p:txBody>
      </p:sp>
    </p:spTree>
    <p:extLst>
      <p:ext uri="{BB962C8B-B14F-4D97-AF65-F5344CB8AC3E}">
        <p14:creationId xmlns:p14="http://schemas.microsoft.com/office/powerpoint/2010/main" val="24229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8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591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6/17/19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1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4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6/17/19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6/17/19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672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6/17/19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4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6/17/19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96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6/17/19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631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6/17/19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693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uanlan.zhihu.com/p/3178074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taq.taobao.or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Zookeeper</a:t>
            </a:r>
            <a:r>
              <a:rPr lang="zh-CN" altLang="en-US" dirty="0" smtClean="0"/>
              <a:t>介绍与实战</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717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的架构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ooKeeperçæ¶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995" y="1737360"/>
            <a:ext cx="6795437" cy="524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640474"/>
              </p:ext>
            </p:extLst>
          </p:nvPr>
        </p:nvGraphicFramePr>
        <p:xfrm>
          <a:off x="1097278" y="962526"/>
          <a:ext cx="9719110" cy="5654841"/>
        </p:xfrm>
        <a:graphic>
          <a:graphicData uri="http://schemas.openxmlformats.org/drawingml/2006/table">
            <a:tbl>
              <a:tblPr/>
              <a:tblGrid>
                <a:gridCol w="3125806"/>
                <a:gridCol w="6593304"/>
              </a:tblGrid>
              <a:tr h="365935">
                <a:tc>
                  <a:txBody>
                    <a:bodyPr/>
                    <a:lstStyle/>
                    <a:p>
                      <a:r>
                        <a:rPr lang="en-US" sz="1400">
                          <a:effectLst/>
                        </a:rPr>
                        <a:t>部分</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zh-TW" altLang="en-US" sz="1400">
                          <a:effectLst/>
                        </a:rPr>
                        <a:t>描述</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2218483">
                <a:tc>
                  <a:txBody>
                    <a:bodyPr/>
                    <a:lstStyle/>
                    <a:p>
                      <a:pPr fontAlgn="t"/>
                      <a:r>
                        <a:rPr lang="en-US" sz="1400">
                          <a:effectLst/>
                        </a:rPr>
                        <a:t>Client（客户端）</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solidFill>
                            <a:srgbClr val="333333"/>
                          </a:solidFill>
                          <a:effectLst/>
                        </a:rPr>
                        <a:t>客户端，我们的分布式应用集群中的一个节点，从服务器访问信息。对于特定的时间间隔，每个客户端向服务器发送消息以使服务器知道客户端是活跃的。</a:t>
                      </a:r>
                    </a:p>
                    <a:p>
                      <a:pPr fontAlgn="t"/>
                      <a:r>
                        <a:rPr lang="zh-CN" altLang="en-US" sz="1400" dirty="0">
                          <a:solidFill>
                            <a:srgbClr val="333333"/>
                          </a:solidFill>
                          <a:effectLst/>
                        </a:rPr>
                        <a:t>类似地，当客户端连接时，服务器发送确认码。如果连接的服务器没有响应，客户端会自动将消息重定向到另一个服务器。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Server（服务器）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服务器，我们的</a:t>
                      </a:r>
                      <a:r>
                        <a:rPr lang="en-US" altLang="zh-CN" sz="1400">
                          <a:effectLst/>
                        </a:rPr>
                        <a:t>ZooKeeper</a:t>
                      </a:r>
                      <a:r>
                        <a:rPr lang="zh-CN" altLang="en-US" sz="1400">
                          <a:effectLst/>
                        </a:rPr>
                        <a:t>总体中的一个节点，为客户端提供所有的服务。向客户端发送确认码以告知服务器是活跃的。</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74693">
                <a:tc>
                  <a:txBody>
                    <a:bodyPr/>
                    <a:lstStyle/>
                    <a:p>
                      <a:pPr fontAlgn="t"/>
                      <a:r>
                        <a:rPr lang="en-US" sz="1400">
                          <a:effectLst/>
                        </a:rPr>
                        <a:t>Ensemble</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altLang="zh-CN" sz="1400" dirty="0" err="1">
                          <a:effectLst/>
                        </a:rPr>
                        <a:t>ZooKeeper</a:t>
                      </a:r>
                      <a:r>
                        <a:rPr lang="zh-CN" altLang="en-US" sz="1400" dirty="0">
                          <a:effectLst/>
                        </a:rPr>
                        <a:t>服务器组。形成</a:t>
                      </a:r>
                      <a:r>
                        <a:rPr lang="en-US" altLang="zh-CN" sz="1400" dirty="0">
                          <a:effectLst/>
                        </a:rPr>
                        <a:t>ensemble</a:t>
                      </a:r>
                      <a:r>
                        <a:rPr lang="zh-CN" altLang="en-US" sz="1400" dirty="0">
                          <a:effectLst/>
                        </a:rPr>
                        <a:t>所需的最小节点数为</a:t>
                      </a:r>
                      <a:r>
                        <a:rPr lang="en-US" altLang="zh-CN" sz="1400" dirty="0">
                          <a:effectLst/>
                        </a:rPr>
                        <a:t>3</a:t>
                      </a:r>
                      <a:r>
                        <a:rPr lang="zh-CN" altLang="en-US" sz="1400" dirty="0">
                          <a:effectLst/>
                        </a:rPr>
                        <a:t>。</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Leader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服务器节点，如果任何连接的节点失败，则执行自动恢复。</a:t>
                      </a:r>
                      <a:r>
                        <a:rPr lang="en-US" altLang="zh-CN" sz="1400">
                          <a:effectLst/>
                        </a:rPr>
                        <a:t>Leader</a:t>
                      </a:r>
                      <a:r>
                        <a:rPr lang="zh-CN" altLang="en-US" sz="1400">
                          <a:effectLst/>
                        </a:rPr>
                        <a:t>在服务启动时被选举。</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28830">
                <a:tc>
                  <a:txBody>
                    <a:bodyPr/>
                    <a:lstStyle/>
                    <a:p>
                      <a:pPr fontAlgn="t"/>
                      <a:r>
                        <a:rPr lang="en-US" sz="1400">
                          <a:effectLst/>
                        </a:rPr>
                        <a:t>Follower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effectLst/>
                        </a:rPr>
                        <a:t>跟随</a:t>
                      </a:r>
                      <a:r>
                        <a:rPr lang="en-US" altLang="zh-CN" sz="1400" dirty="0">
                          <a:effectLst/>
                        </a:rPr>
                        <a:t>leader</a:t>
                      </a:r>
                      <a:r>
                        <a:rPr lang="zh-CN" altLang="en-US" sz="1400" dirty="0">
                          <a:effectLst/>
                        </a:rPr>
                        <a:t>指令的服务器节点。</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573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层次命名</a:t>
            </a:r>
            <a:r>
              <a:rPr lang="zh-CN" altLang="en-US" b="1" dirty="0" smtClean="0"/>
              <a:t>空间</a:t>
            </a:r>
            <a:endParaRPr lang="en-US" dirty="0"/>
          </a:p>
        </p:txBody>
      </p:sp>
      <p:sp>
        <p:nvSpPr>
          <p:cNvPr id="3" name="Content Placeholder 2"/>
          <p:cNvSpPr>
            <a:spLocks noGrp="1"/>
          </p:cNvSpPr>
          <p:nvPr>
            <p:ph idx="1"/>
          </p:nvPr>
        </p:nvSpPr>
        <p:spPr/>
        <p:txBody>
          <a:bodyPr/>
          <a:lstStyle/>
          <a:p>
            <a:r>
              <a:rPr lang="zh-CN" altLang="en-US" dirty="0"/>
              <a:t>下图描述了用于内存表示的</a:t>
            </a:r>
            <a:r>
              <a:rPr lang="en-US" altLang="zh-CN" dirty="0" err="1"/>
              <a:t>ZooKeeper</a:t>
            </a:r>
            <a:r>
              <a:rPr lang="zh-CN" altLang="en-US" dirty="0"/>
              <a:t>文件系统的树结构。</a:t>
            </a:r>
            <a:r>
              <a:rPr lang="en-US" altLang="zh-CN" dirty="0" err="1"/>
              <a:t>ZooKeeper</a:t>
            </a:r>
            <a:r>
              <a:rPr lang="zh-CN" altLang="en-US" dirty="0"/>
              <a:t>节点称为</a:t>
            </a:r>
            <a:r>
              <a:rPr lang="zh-CN" altLang="en-US" b="1" dirty="0"/>
              <a:t> </a:t>
            </a:r>
            <a:r>
              <a:rPr lang="en-US" altLang="zh-CN" b="1" dirty="0" err="1"/>
              <a:t>znode</a:t>
            </a:r>
            <a:r>
              <a:rPr lang="en-US" altLang="zh-CN" b="1" dirty="0"/>
              <a:t> </a:t>
            </a:r>
            <a:r>
              <a:rPr lang="zh-CN" altLang="en-US" dirty="0"/>
              <a:t>。每个</a:t>
            </a:r>
            <a:r>
              <a:rPr lang="en-US" altLang="zh-CN" dirty="0" err="1"/>
              <a:t>znode</a:t>
            </a:r>
            <a:r>
              <a:rPr lang="zh-CN" altLang="en-US" dirty="0"/>
              <a:t>由一个名称标识，并用路径</a:t>
            </a:r>
            <a:r>
              <a:rPr lang="en-US" altLang="zh-CN" dirty="0"/>
              <a:t>(/)</a:t>
            </a:r>
            <a:r>
              <a:rPr lang="zh-CN" altLang="en-US" dirty="0"/>
              <a:t>序列分隔。</a:t>
            </a:r>
            <a:endParaRPr lang="en-US" dirty="0"/>
          </a:p>
        </p:txBody>
      </p:sp>
      <p:pic>
        <p:nvPicPr>
          <p:cNvPr id="4098" name="Picture 2" descr="å±å½åç©º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80" y="2609850"/>
            <a:ext cx="5715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0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在图中，首先有一个由“</a:t>
            </a:r>
            <a:r>
              <a:rPr lang="en-US" altLang="zh-CN" dirty="0"/>
              <a:t>/”</a:t>
            </a:r>
            <a:r>
              <a:rPr lang="zh-CN" altLang="en-US" dirty="0"/>
              <a:t>分隔的</a:t>
            </a:r>
            <a:r>
              <a:rPr lang="en-US" altLang="zh-CN" dirty="0" err="1"/>
              <a:t>znode</a:t>
            </a:r>
            <a:r>
              <a:rPr lang="zh-CN" altLang="en-US" dirty="0"/>
              <a:t>。在根目录下，你有两个逻辑命名空间</a:t>
            </a:r>
            <a:r>
              <a:rPr lang="zh-CN" altLang="en-US" b="1" dirty="0"/>
              <a:t> </a:t>
            </a:r>
            <a:r>
              <a:rPr lang="en-US" altLang="zh-CN" b="1" dirty="0" err="1"/>
              <a:t>config</a:t>
            </a:r>
            <a:r>
              <a:rPr lang="en-US" altLang="zh-CN" b="1" dirty="0"/>
              <a:t> </a:t>
            </a:r>
            <a:r>
              <a:rPr lang="zh-CN" altLang="en-US" dirty="0"/>
              <a:t>和</a:t>
            </a:r>
            <a:r>
              <a:rPr lang="zh-CN" altLang="en-US" b="1" dirty="0"/>
              <a:t> </a:t>
            </a:r>
            <a:r>
              <a:rPr lang="en-US" altLang="zh-CN" b="1" dirty="0"/>
              <a:t>workers </a:t>
            </a:r>
            <a:r>
              <a:rPr lang="zh-CN" altLang="en-US" dirty="0"/>
              <a:t>。</a:t>
            </a:r>
          </a:p>
          <a:p>
            <a:r>
              <a:rPr lang="en-US" altLang="zh-CN" b="1" dirty="0" err="1"/>
              <a:t>config</a:t>
            </a:r>
            <a:r>
              <a:rPr lang="en-US" altLang="zh-CN" b="1" dirty="0"/>
              <a:t> </a:t>
            </a:r>
            <a:r>
              <a:rPr lang="zh-CN" altLang="en-US" dirty="0"/>
              <a:t>命名空间用于集中式配置管理，</a:t>
            </a:r>
            <a:r>
              <a:rPr lang="en-US" altLang="zh-CN" b="1" dirty="0"/>
              <a:t>workers </a:t>
            </a:r>
            <a:r>
              <a:rPr lang="zh-CN" altLang="en-US" dirty="0"/>
              <a:t>命名空间用于命名。</a:t>
            </a:r>
          </a:p>
          <a:p>
            <a:r>
              <a:rPr lang="zh-CN" altLang="en-US" dirty="0"/>
              <a:t>在</a:t>
            </a:r>
            <a:r>
              <a:rPr lang="zh-CN" altLang="en-US" b="1" dirty="0"/>
              <a:t> </a:t>
            </a:r>
            <a:r>
              <a:rPr lang="en-US" altLang="zh-CN" b="1" dirty="0" err="1"/>
              <a:t>config</a:t>
            </a:r>
            <a:r>
              <a:rPr lang="en-US" altLang="zh-CN" b="1" dirty="0"/>
              <a:t> </a:t>
            </a:r>
            <a:r>
              <a:rPr lang="zh-CN" altLang="en-US" dirty="0"/>
              <a:t>命名空间下，每个</a:t>
            </a:r>
            <a:r>
              <a:rPr lang="en-US" altLang="zh-CN" dirty="0" err="1"/>
              <a:t>znode</a:t>
            </a:r>
            <a:r>
              <a:rPr lang="zh-CN" altLang="en-US" dirty="0"/>
              <a:t>最多可存储</a:t>
            </a:r>
            <a:r>
              <a:rPr lang="en-US" altLang="zh-CN" dirty="0"/>
              <a:t>1MB</a:t>
            </a:r>
            <a:r>
              <a:rPr lang="zh-CN" altLang="en-US" dirty="0"/>
              <a:t>的数据。这与</a:t>
            </a:r>
            <a:r>
              <a:rPr lang="en-US" altLang="zh-CN" dirty="0"/>
              <a:t>UNIX</a:t>
            </a:r>
            <a:r>
              <a:rPr lang="zh-CN" altLang="en-US" dirty="0"/>
              <a:t>文件系统相类似，除了父</a:t>
            </a:r>
            <a:r>
              <a:rPr lang="en-US" altLang="zh-CN" dirty="0" err="1"/>
              <a:t>znode</a:t>
            </a:r>
            <a:r>
              <a:rPr lang="zh-CN" altLang="en-US" dirty="0"/>
              <a:t>也可以存储数据。这种结构的主要目的是存储同步数据并描述</a:t>
            </a:r>
            <a:r>
              <a:rPr lang="en-US" altLang="zh-CN" dirty="0" err="1"/>
              <a:t>znode</a:t>
            </a:r>
            <a:r>
              <a:rPr lang="zh-CN" altLang="en-US" dirty="0"/>
              <a:t>的元数据。此结构称为</a:t>
            </a:r>
            <a:r>
              <a:rPr lang="zh-CN" altLang="en-US" b="1" dirty="0"/>
              <a:t> </a:t>
            </a:r>
            <a:r>
              <a:rPr lang="en-US" altLang="zh-CN" b="1" dirty="0" err="1"/>
              <a:t>ZooKeeper</a:t>
            </a:r>
            <a:r>
              <a:rPr lang="zh-CN" altLang="en-US" b="1" dirty="0"/>
              <a:t>数据模型</a:t>
            </a:r>
            <a:r>
              <a:rPr lang="zh-CN" altLang="en-US" dirty="0" smtClean="0"/>
              <a:t>。</a:t>
            </a:r>
            <a:endParaRPr lang="zh-CN" altLang="en-US" dirty="0"/>
          </a:p>
        </p:txBody>
      </p:sp>
    </p:spTree>
    <p:extLst>
      <p:ext uri="{BB962C8B-B14F-4D97-AF65-F5344CB8AC3E}">
        <p14:creationId xmlns:p14="http://schemas.microsoft.com/office/powerpoint/2010/main" val="163081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err="1"/>
              <a:t>ZooKeeper</a:t>
            </a:r>
            <a:r>
              <a:rPr lang="zh-CN" altLang="en-US" dirty="0"/>
              <a:t>数据模型中的每个</a:t>
            </a:r>
            <a:r>
              <a:rPr lang="en-US" altLang="zh-CN" dirty="0" err="1"/>
              <a:t>znode</a:t>
            </a:r>
            <a:r>
              <a:rPr lang="zh-CN" altLang="en-US" dirty="0"/>
              <a:t>都维护着一个</a:t>
            </a:r>
            <a:r>
              <a:rPr lang="zh-CN" altLang="en-US" b="1" dirty="0"/>
              <a:t> </a:t>
            </a:r>
            <a:r>
              <a:rPr lang="en-US" altLang="zh-CN" b="1" dirty="0"/>
              <a:t>stat </a:t>
            </a:r>
            <a:r>
              <a:rPr lang="zh-CN" altLang="en-US" dirty="0"/>
              <a:t>结构。一个</a:t>
            </a:r>
            <a:r>
              <a:rPr lang="en-US" altLang="zh-CN" dirty="0"/>
              <a:t>stat</a:t>
            </a:r>
            <a:r>
              <a:rPr lang="zh-CN" altLang="en-US" dirty="0"/>
              <a:t>仅提供一个</a:t>
            </a:r>
            <a:r>
              <a:rPr lang="en-US" altLang="zh-CN" dirty="0" err="1"/>
              <a:t>znode</a:t>
            </a:r>
            <a:r>
              <a:rPr lang="zh-CN" altLang="en-US" dirty="0"/>
              <a:t>的</a:t>
            </a:r>
            <a:r>
              <a:rPr lang="zh-CN" altLang="en-US" b="1" dirty="0"/>
              <a:t>元数据</a:t>
            </a:r>
            <a:r>
              <a:rPr lang="zh-CN" altLang="en-US" dirty="0"/>
              <a:t>。它由版本号，操作控制列表</a:t>
            </a:r>
            <a:r>
              <a:rPr lang="en-US" altLang="zh-CN" dirty="0"/>
              <a:t>(ACL)</a:t>
            </a:r>
            <a:r>
              <a:rPr lang="zh-CN" altLang="en-US" dirty="0"/>
              <a:t>，时间戳和数据长度组成。</a:t>
            </a:r>
          </a:p>
          <a:p>
            <a:r>
              <a:rPr lang="zh-CN" altLang="en-US" b="1" dirty="0"/>
              <a:t>版本号</a:t>
            </a:r>
            <a:r>
              <a:rPr lang="zh-CN" altLang="en-US" dirty="0"/>
              <a:t> </a:t>
            </a:r>
            <a:r>
              <a:rPr lang="en-US" altLang="zh-CN" dirty="0"/>
              <a:t>- </a:t>
            </a:r>
            <a:r>
              <a:rPr lang="zh-CN" altLang="en-US" dirty="0"/>
              <a:t>每个</a:t>
            </a:r>
            <a:r>
              <a:rPr lang="en-US" altLang="zh-CN" dirty="0" err="1"/>
              <a:t>znode</a:t>
            </a:r>
            <a:r>
              <a:rPr lang="zh-CN" altLang="en-US" dirty="0"/>
              <a:t>都有版本号，这意味着每当与</a:t>
            </a:r>
            <a:r>
              <a:rPr lang="en-US" altLang="zh-CN" dirty="0" err="1"/>
              <a:t>znode</a:t>
            </a:r>
            <a:r>
              <a:rPr lang="zh-CN" altLang="en-US" dirty="0"/>
              <a:t>相关联的数据发生变化时，其对应的版本号也会增加。当多个</a:t>
            </a:r>
            <a:r>
              <a:rPr lang="en-US" altLang="zh-CN" dirty="0"/>
              <a:t>zookeeper</a:t>
            </a:r>
            <a:r>
              <a:rPr lang="zh-CN" altLang="en-US" dirty="0"/>
              <a:t>客户端尝试在同一</a:t>
            </a:r>
            <a:r>
              <a:rPr lang="en-US" altLang="zh-CN" dirty="0" err="1"/>
              <a:t>znode</a:t>
            </a:r>
            <a:r>
              <a:rPr lang="zh-CN" altLang="en-US" dirty="0"/>
              <a:t>上执行操作时，版本号的使用就很重要。</a:t>
            </a:r>
          </a:p>
          <a:p>
            <a:r>
              <a:rPr lang="zh-CN" altLang="en-US" b="1" dirty="0"/>
              <a:t>操作控制列表</a:t>
            </a:r>
            <a:r>
              <a:rPr lang="en-US" altLang="zh-CN" b="1" dirty="0"/>
              <a:t>(ACL)</a:t>
            </a:r>
            <a:r>
              <a:rPr lang="zh-CN" altLang="en-US" dirty="0"/>
              <a:t> </a:t>
            </a:r>
            <a:r>
              <a:rPr lang="en-US" altLang="zh-CN" dirty="0"/>
              <a:t>- ACL</a:t>
            </a:r>
            <a:r>
              <a:rPr lang="zh-CN" altLang="en-US" dirty="0"/>
              <a:t>基本上是访问</a:t>
            </a:r>
            <a:r>
              <a:rPr lang="en-US" altLang="zh-CN" dirty="0" err="1"/>
              <a:t>znode</a:t>
            </a:r>
            <a:r>
              <a:rPr lang="zh-CN" altLang="en-US" dirty="0"/>
              <a:t>的认证机制。它管理所有</a:t>
            </a:r>
            <a:r>
              <a:rPr lang="en-US" altLang="zh-CN" dirty="0" err="1"/>
              <a:t>znode</a:t>
            </a:r>
            <a:r>
              <a:rPr lang="zh-CN" altLang="en-US" dirty="0"/>
              <a:t>读取和写入操作。</a:t>
            </a:r>
          </a:p>
          <a:p>
            <a:r>
              <a:rPr lang="zh-CN" altLang="en-US" b="1" dirty="0"/>
              <a:t>时间戳</a:t>
            </a:r>
            <a:r>
              <a:rPr lang="zh-CN" altLang="en-US" dirty="0"/>
              <a:t> </a:t>
            </a:r>
            <a:r>
              <a:rPr lang="en-US" altLang="zh-CN" dirty="0"/>
              <a:t>- </a:t>
            </a:r>
            <a:r>
              <a:rPr lang="zh-CN" altLang="en-US" dirty="0"/>
              <a:t>时间戳表示创建和修改</a:t>
            </a:r>
            <a:r>
              <a:rPr lang="en-US" altLang="zh-CN" dirty="0" err="1"/>
              <a:t>znode</a:t>
            </a:r>
            <a:r>
              <a:rPr lang="zh-CN" altLang="en-US" dirty="0"/>
              <a:t>所经过的时间。它通常以毫秒为单位。</a:t>
            </a:r>
            <a:r>
              <a:rPr lang="en-US" altLang="zh-CN" dirty="0" err="1"/>
              <a:t>ZooKeeper</a:t>
            </a:r>
            <a:r>
              <a:rPr lang="zh-CN" altLang="en-US" dirty="0"/>
              <a:t>从“事务</a:t>
            </a:r>
            <a:r>
              <a:rPr lang="en-US" altLang="zh-CN" dirty="0"/>
              <a:t>ID"(</a:t>
            </a:r>
            <a:r>
              <a:rPr lang="en-US" altLang="zh-CN" dirty="0" err="1"/>
              <a:t>zxid</a:t>
            </a:r>
            <a:r>
              <a:rPr lang="en-US" altLang="zh-CN" dirty="0"/>
              <a:t>)</a:t>
            </a:r>
            <a:r>
              <a:rPr lang="zh-CN" altLang="en-US" dirty="0"/>
              <a:t>标识</a:t>
            </a:r>
            <a:r>
              <a:rPr lang="en-US" altLang="zh-CN" dirty="0" err="1"/>
              <a:t>znode</a:t>
            </a:r>
            <a:r>
              <a:rPr lang="zh-CN" altLang="en-US" dirty="0"/>
              <a:t>的每个更改。</a:t>
            </a:r>
            <a:r>
              <a:rPr lang="en-US" altLang="zh-CN" b="1" dirty="0" err="1"/>
              <a:t>Zxid</a:t>
            </a:r>
            <a:r>
              <a:rPr lang="en-US" altLang="zh-CN" b="1" dirty="0"/>
              <a:t> </a:t>
            </a:r>
            <a:r>
              <a:rPr lang="zh-CN" altLang="en-US" dirty="0"/>
              <a:t>是唯一的，并且为每个事务保留时间，以便你可以轻松地确定从一个请求到另一个请求所经过的时间。</a:t>
            </a:r>
          </a:p>
          <a:p>
            <a:r>
              <a:rPr lang="zh-CN" altLang="en-US" b="1" dirty="0"/>
              <a:t>数据长度</a:t>
            </a:r>
            <a:r>
              <a:rPr lang="zh-CN" altLang="en-US" dirty="0"/>
              <a:t> </a:t>
            </a:r>
            <a:r>
              <a:rPr lang="en-US" altLang="zh-CN" dirty="0"/>
              <a:t>- </a:t>
            </a:r>
            <a:r>
              <a:rPr lang="zh-CN" altLang="en-US" dirty="0"/>
              <a:t>存储在</a:t>
            </a:r>
            <a:r>
              <a:rPr lang="en-US" altLang="zh-CN" dirty="0" err="1"/>
              <a:t>znode</a:t>
            </a:r>
            <a:r>
              <a:rPr lang="zh-CN" altLang="en-US" dirty="0"/>
              <a:t>中的数据总量是数据长度。你最多可以存储</a:t>
            </a:r>
            <a:r>
              <a:rPr lang="en-US" altLang="zh-CN" dirty="0"/>
              <a:t>1MB</a:t>
            </a:r>
            <a:r>
              <a:rPr lang="zh-CN" altLang="en-US" dirty="0"/>
              <a:t>的数据。</a:t>
            </a:r>
          </a:p>
          <a:p>
            <a:endParaRPr lang="en-US" dirty="0"/>
          </a:p>
        </p:txBody>
      </p:sp>
    </p:spTree>
    <p:extLst>
      <p:ext uri="{BB962C8B-B14F-4D97-AF65-F5344CB8AC3E}">
        <p14:creationId xmlns:p14="http://schemas.microsoft.com/office/powerpoint/2010/main" val="96061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Znode的类型</a:t>
            </a:r>
            <a:endParaRPr lang="en-US" b="1" dirty="0"/>
          </a:p>
        </p:txBody>
      </p:sp>
      <p:sp>
        <p:nvSpPr>
          <p:cNvPr id="3" name="Content Placeholder 2"/>
          <p:cNvSpPr>
            <a:spLocks noGrp="1"/>
          </p:cNvSpPr>
          <p:nvPr>
            <p:ph idx="1"/>
          </p:nvPr>
        </p:nvSpPr>
        <p:spPr/>
        <p:txBody>
          <a:bodyPr/>
          <a:lstStyle/>
          <a:p>
            <a:r>
              <a:rPr lang="en-US" altLang="zh-CN" dirty="0" err="1"/>
              <a:t>Znode</a:t>
            </a:r>
            <a:r>
              <a:rPr lang="zh-CN" altLang="en-US" dirty="0"/>
              <a:t>被分为持久（</a:t>
            </a:r>
            <a:r>
              <a:rPr lang="en-US" altLang="zh-CN" dirty="0"/>
              <a:t>persistent</a:t>
            </a:r>
            <a:r>
              <a:rPr lang="zh-CN" altLang="en-US" dirty="0"/>
              <a:t>）节点，顺序（</a:t>
            </a:r>
            <a:r>
              <a:rPr lang="en-US" altLang="zh-CN" dirty="0"/>
              <a:t>sequential</a:t>
            </a:r>
            <a:r>
              <a:rPr lang="zh-CN" altLang="en-US" dirty="0"/>
              <a:t>）节点和临时（</a:t>
            </a:r>
            <a:r>
              <a:rPr lang="en-US" altLang="zh-CN" dirty="0"/>
              <a:t>ephemeral</a:t>
            </a:r>
            <a:r>
              <a:rPr lang="zh-CN" altLang="en-US" dirty="0"/>
              <a:t>）节点。</a:t>
            </a:r>
          </a:p>
          <a:p>
            <a:r>
              <a:rPr lang="zh-CN" altLang="en-US" b="1" dirty="0"/>
              <a:t>持久节点 </a:t>
            </a:r>
            <a:r>
              <a:rPr lang="zh-CN" altLang="en-US" dirty="0"/>
              <a:t> </a:t>
            </a:r>
            <a:r>
              <a:rPr lang="en-US" altLang="zh-CN" dirty="0"/>
              <a:t>- </a:t>
            </a:r>
            <a:r>
              <a:rPr lang="zh-CN" altLang="en-US" dirty="0"/>
              <a:t>即使在创建该特定</a:t>
            </a:r>
            <a:r>
              <a:rPr lang="en-US" altLang="zh-CN" dirty="0" err="1"/>
              <a:t>znode</a:t>
            </a:r>
            <a:r>
              <a:rPr lang="zh-CN" altLang="en-US" dirty="0"/>
              <a:t>的客户端断开连接后，持久节点仍然存在。默认情况下，除非另有说明，否则所有</a:t>
            </a:r>
            <a:r>
              <a:rPr lang="en-US" altLang="zh-CN" dirty="0" err="1"/>
              <a:t>znode</a:t>
            </a:r>
            <a:r>
              <a:rPr lang="zh-CN" altLang="en-US" dirty="0"/>
              <a:t>都是持久的。</a:t>
            </a:r>
          </a:p>
          <a:p>
            <a:r>
              <a:rPr lang="zh-CN" altLang="en-US" b="1" dirty="0"/>
              <a:t>临时节点 </a:t>
            </a:r>
            <a:r>
              <a:rPr lang="en-US" altLang="zh-CN" dirty="0"/>
              <a:t>- </a:t>
            </a:r>
            <a:r>
              <a:rPr lang="zh-CN" altLang="en-US" dirty="0"/>
              <a:t>客户端活跃时，临时节点就是有效的。当客户端与</a:t>
            </a:r>
            <a:r>
              <a:rPr lang="en-US" altLang="zh-CN" dirty="0" err="1"/>
              <a:t>ZooKeeper</a:t>
            </a:r>
            <a:r>
              <a:rPr lang="zh-CN" altLang="en-US" dirty="0"/>
              <a:t>集合断开连接时，临时节点会自动删除。因此，只有临时节点不允许有子节点。如果临时节点被删除，则下一个合适的节点将填充其位置。临时节点在</a:t>
            </a:r>
            <a:r>
              <a:rPr lang="en-US" altLang="zh-CN" dirty="0"/>
              <a:t>leader</a:t>
            </a:r>
            <a:r>
              <a:rPr lang="zh-CN" altLang="en-US" dirty="0"/>
              <a:t>选举中起着重要作用。</a:t>
            </a:r>
          </a:p>
          <a:p>
            <a:r>
              <a:rPr lang="zh-CN" altLang="en-US" b="1" dirty="0"/>
              <a:t>顺序节点 </a:t>
            </a:r>
            <a:r>
              <a:rPr lang="en-US" altLang="zh-CN" dirty="0"/>
              <a:t>- </a:t>
            </a:r>
            <a:r>
              <a:rPr lang="zh-CN" altLang="en-US" dirty="0"/>
              <a:t>顺序节点可以是持久的或临时的。当一个新的</a:t>
            </a:r>
            <a:r>
              <a:rPr lang="en-US" altLang="zh-CN" dirty="0" err="1"/>
              <a:t>znode</a:t>
            </a:r>
            <a:r>
              <a:rPr lang="zh-CN" altLang="en-US" dirty="0"/>
              <a:t>被创建为一个顺序节点时，</a:t>
            </a:r>
            <a:r>
              <a:rPr lang="en-US" altLang="zh-CN" dirty="0" err="1"/>
              <a:t>ZooKeeper</a:t>
            </a:r>
            <a:r>
              <a:rPr lang="zh-CN" altLang="en-US" dirty="0"/>
              <a:t>通过将</a:t>
            </a:r>
            <a:r>
              <a:rPr lang="en-US" altLang="zh-CN" dirty="0"/>
              <a:t>10</a:t>
            </a:r>
            <a:r>
              <a:rPr lang="zh-CN" altLang="en-US" dirty="0"/>
              <a:t>位的序列号附加到原始名称来设置</a:t>
            </a:r>
            <a:r>
              <a:rPr lang="en-US" altLang="zh-CN" dirty="0" err="1"/>
              <a:t>znode</a:t>
            </a:r>
            <a:r>
              <a:rPr lang="zh-CN" altLang="en-US" dirty="0"/>
              <a:t>的路径。例如，如果将具有路径</a:t>
            </a:r>
            <a:r>
              <a:rPr lang="zh-CN" altLang="en-US" b="1" dirty="0"/>
              <a:t> </a:t>
            </a:r>
            <a:r>
              <a:rPr lang="en-US" altLang="zh-CN" b="1" dirty="0"/>
              <a:t>/</a:t>
            </a:r>
            <a:r>
              <a:rPr lang="en-US" altLang="zh-CN" b="1" dirty="0" err="1"/>
              <a:t>myapp</a:t>
            </a:r>
            <a:r>
              <a:rPr lang="en-US" altLang="zh-CN" b="1" dirty="0"/>
              <a:t> </a:t>
            </a:r>
            <a:r>
              <a:rPr lang="zh-CN" altLang="en-US" dirty="0"/>
              <a:t>的</a:t>
            </a:r>
            <a:r>
              <a:rPr lang="en-US" altLang="zh-CN" dirty="0" err="1"/>
              <a:t>znode</a:t>
            </a:r>
            <a:r>
              <a:rPr lang="zh-CN" altLang="en-US" dirty="0"/>
              <a:t>创建为顺序节点，则</a:t>
            </a:r>
            <a:r>
              <a:rPr lang="en-US" altLang="zh-CN" dirty="0" err="1"/>
              <a:t>ZooKeeper</a:t>
            </a:r>
            <a:r>
              <a:rPr lang="zh-CN" altLang="en-US" dirty="0"/>
              <a:t>会将路径更改为</a:t>
            </a:r>
            <a:r>
              <a:rPr lang="zh-CN" altLang="en-US" b="1" dirty="0"/>
              <a:t> </a:t>
            </a:r>
            <a:r>
              <a:rPr lang="en-US" altLang="zh-CN" b="1" dirty="0"/>
              <a:t>/myapp0000000001 </a:t>
            </a:r>
            <a:r>
              <a:rPr lang="zh-CN" altLang="en-US" dirty="0"/>
              <a:t>，并将下一个序列号设置为</a:t>
            </a:r>
            <a:r>
              <a:rPr lang="en-US" altLang="zh-CN" dirty="0"/>
              <a:t>0000000002</a:t>
            </a:r>
            <a:r>
              <a:rPr lang="zh-CN" altLang="en-US" dirty="0"/>
              <a:t>。如果两个顺序节点是同时创建的，那么</a:t>
            </a:r>
            <a:r>
              <a:rPr lang="en-US" altLang="zh-CN" dirty="0" err="1"/>
              <a:t>ZooKeeper</a:t>
            </a:r>
            <a:r>
              <a:rPr lang="zh-CN" altLang="en-US" dirty="0"/>
              <a:t>不会对每个</a:t>
            </a:r>
            <a:r>
              <a:rPr lang="en-US" altLang="zh-CN" dirty="0" err="1"/>
              <a:t>znode</a:t>
            </a:r>
            <a:r>
              <a:rPr lang="zh-CN" altLang="en-US" dirty="0"/>
              <a:t>使用相同的数字。顺序节点在锁定和同步中起重要作用。</a:t>
            </a:r>
          </a:p>
          <a:p>
            <a:endParaRPr lang="en-US" dirty="0"/>
          </a:p>
        </p:txBody>
      </p:sp>
    </p:spTree>
    <p:extLst>
      <p:ext uri="{BB962C8B-B14F-4D97-AF65-F5344CB8AC3E}">
        <p14:creationId xmlns:p14="http://schemas.microsoft.com/office/powerpoint/2010/main" val="171297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Sessions（会话</a:t>
            </a:r>
            <a:r>
              <a:rPr lang="en-US" b="1" dirty="0"/>
              <a:t>）</a:t>
            </a:r>
          </a:p>
        </p:txBody>
      </p:sp>
      <p:sp>
        <p:nvSpPr>
          <p:cNvPr id="3" name="Content Placeholder 2"/>
          <p:cNvSpPr>
            <a:spLocks noGrp="1"/>
          </p:cNvSpPr>
          <p:nvPr>
            <p:ph idx="1"/>
          </p:nvPr>
        </p:nvSpPr>
        <p:spPr/>
        <p:txBody>
          <a:bodyPr/>
          <a:lstStyle/>
          <a:p>
            <a:r>
              <a:rPr lang="zh-CN" altLang="en-US" dirty="0"/>
              <a:t>会话对于</a:t>
            </a:r>
            <a:r>
              <a:rPr lang="en-US" altLang="zh-CN" dirty="0" err="1"/>
              <a:t>ZooKeeper</a:t>
            </a:r>
            <a:r>
              <a:rPr lang="zh-CN" altLang="en-US" dirty="0"/>
              <a:t>的操作非常重要。会话中的请求按</a:t>
            </a:r>
            <a:r>
              <a:rPr lang="en-US" altLang="zh-CN" dirty="0"/>
              <a:t>FIFO</a:t>
            </a:r>
            <a:r>
              <a:rPr lang="zh-CN" altLang="en-US" dirty="0"/>
              <a:t>顺序执行。一旦客户端连接到服务器，将建立会话并向客户端分配</a:t>
            </a:r>
            <a:r>
              <a:rPr lang="zh-CN" altLang="en-US" b="1" dirty="0"/>
              <a:t>会话</a:t>
            </a:r>
            <a:r>
              <a:rPr lang="en-US" altLang="zh-CN" b="1" dirty="0"/>
              <a:t>ID </a:t>
            </a:r>
            <a:r>
              <a:rPr lang="zh-CN" altLang="en-US" dirty="0"/>
              <a:t>。</a:t>
            </a:r>
          </a:p>
          <a:p>
            <a:r>
              <a:rPr lang="zh-CN" altLang="en-US" dirty="0"/>
              <a:t>客户端以特定的时间间隔发送</a:t>
            </a:r>
            <a:r>
              <a:rPr lang="zh-CN" altLang="en-US" b="1" dirty="0"/>
              <a:t>心跳</a:t>
            </a:r>
            <a:r>
              <a:rPr lang="zh-CN" altLang="en-US" dirty="0"/>
              <a:t>以保持会话有效。如果</a:t>
            </a:r>
            <a:r>
              <a:rPr lang="en-US" altLang="zh-CN" dirty="0" err="1"/>
              <a:t>ZooKeeper</a:t>
            </a:r>
            <a:r>
              <a:rPr lang="zh-CN" altLang="en-US" dirty="0"/>
              <a:t>集合在超过服务器开启时指定的期间（会话超时）都没有从客户端接收到心跳，则它会判定客户端死机。</a:t>
            </a:r>
          </a:p>
          <a:p>
            <a:r>
              <a:rPr lang="zh-CN" altLang="en-US" dirty="0"/>
              <a:t>会话超时通常以毫秒为单位。当会话由于任何原因结束时，在该会话期间创建的临时节点也会被删除。</a:t>
            </a:r>
          </a:p>
          <a:p>
            <a:r>
              <a:rPr lang="zh-CN" altLang="en-US" dirty="0"/>
              <a:t/>
            </a:r>
            <a:br>
              <a:rPr lang="zh-CN" altLang="en-US" dirty="0"/>
            </a:br>
            <a:endParaRPr lang="en-US" dirty="0"/>
          </a:p>
        </p:txBody>
      </p:sp>
    </p:spTree>
    <p:extLst>
      <p:ext uri="{BB962C8B-B14F-4D97-AF65-F5344CB8AC3E}">
        <p14:creationId xmlns:p14="http://schemas.microsoft.com/office/powerpoint/2010/main" val="839302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Watches（监视</a:t>
            </a:r>
            <a:r>
              <a:rPr lang="en-US" b="1" dirty="0" smtClean="0"/>
              <a:t>）</a:t>
            </a:r>
            <a:endParaRPr lang="en-US" dirty="0"/>
          </a:p>
        </p:txBody>
      </p:sp>
      <p:sp>
        <p:nvSpPr>
          <p:cNvPr id="3" name="Content Placeholder 2"/>
          <p:cNvSpPr>
            <a:spLocks noGrp="1"/>
          </p:cNvSpPr>
          <p:nvPr>
            <p:ph idx="1"/>
          </p:nvPr>
        </p:nvSpPr>
        <p:spPr/>
        <p:txBody>
          <a:bodyPr/>
          <a:lstStyle/>
          <a:p>
            <a:r>
              <a:rPr lang="zh-CN" altLang="en-US" dirty="0"/>
              <a:t>监视是一种简单的机制，使客户端收到关于</a:t>
            </a:r>
            <a:r>
              <a:rPr lang="en-US" altLang="zh-CN" dirty="0" err="1"/>
              <a:t>ZooKeeper</a:t>
            </a:r>
            <a:r>
              <a:rPr lang="zh-CN" altLang="en-US" dirty="0"/>
              <a:t>集合中的更改的通知。客户端可以在读取特定</a:t>
            </a:r>
            <a:r>
              <a:rPr lang="en-US" altLang="zh-CN" dirty="0" err="1"/>
              <a:t>znode</a:t>
            </a:r>
            <a:r>
              <a:rPr lang="zh-CN" altLang="en-US" dirty="0"/>
              <a:t>时设置</a:t>
            </a:r>
            <a:r>
              <a:rPr lang="en-US" altLang="zh-CN" dirty="0"/>
              <a:t>Watches</a:t>
            </a:r>
            <a:r>
              <a:rPr lang="zh-CN" altLang="en-US" dirty="0"/>
              <a:t>。</a:t>
            </a:r>
            <a:r>
              <a:rPr lang="en-US" altLang="zh-CN" dirty="0"/>
              <a:t>Watches</a:t>
            </a:r>
            <a:r>
              <a:rPr lang="zh-CN" altLang="en-US" dirty="0"/>
              <a:t>会向注册的客户端发送任何</a:t>
            </a:r>
            <a:r>
              <a:rPr lang="en-US" altLang="zh-CN" dirty="0" err="1"/>
              <a:t>znode</a:t>
            </a:r>
            <a:r>
              <a:rPr lang="zh-CN" altLang="en-US" dirty="0"/>
              <a:t>（客户端注册表）更改的通知。</a:t>
            </a:r>
          </a:p>
          <a:p>
            <a:r>
              <a:rPr lang="en-US" altLang="zh-CN" dirty="0" err="1"/>
              <a:t>Znode</a:t>
            </a:r>
            <a:r>
              <a:rPr lang="zh-CN" altLang="en-US" dirty="0"/>
              <a:t>更改是与</a:t>
            </a:r>
            <a:r>
              <a:rPr lang="en-US" altLang="zh-CN" dirty="0" err="1"/>
              <a:t>znode</a:t>
            </a:r>
            <a:r>
              <a:rPr lang="zh-CN" altLang="en-US" dirty="0"/>
              <a:t>相关的数据的修改或</a:t>
            </a:r>
            <a:r>
              <a:rPr lang="en-US" altLang="zh-CN" dirty="0" err="1"/>
              <a:t>znode</a:t>
            </a:r>
            <a:r>
              <a:rPr lang="zh-CN" altLang="en-US" dirty="0"/>
              <a:t>的子项中的更改。只触发一次</a:t>
            </a:r>
            <a:r>
              <a:rPr lang="en-US" altLang="zh-CN" dirty="0"/>
              <a:t>watches</a:t>
            </a:r>
            <a:r>
              <a:rPr lang="zh-CN" altLang="en-US" dirty="0"/>
              <a:t>。如果客户端想要再次通知，则必须通过另一个读取操作来完成。当连接会话过期时，客户端将与服务器断开连接，相关的</a:t>
            </a:r>
            <a:r>
              <a:rPr lang="en-US" altLang="zh-CN" dirty="0"/>
              <a:t>watches</a:t>
            </a:r>
            <a:r>
              <a:rPr lang="zh-CN" altLang="en-US" dirty="0"/>
              <a:t>也将被删除。</a:t>
            </a:r>
          </a:p>
          <a:p>
            <a:endParaRPr lang="en-US" dirty="0"/>
          </a:p>
        </p:txBody>
      </p:sp>
    </p:spTree>
    <p:extLst>
      <p:ext uri="{BB962C8B-B14F-4D97-AF65-F5344CB8AC3E}">
        <p14:creationId xmlns:p14="http://schemas.microsoft.com/office/powerpoint/2010/main" val="15169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工作流</a:t>
            </a:r>
            <a:endParaRPr lang="en-US" dirty="0"/>
          </a:p>
        </p:txBody>
      </p:sp>
      <p:sp>
        <p:nvSpPr>
          <p:cNvPr id="3" name="Content Placeholder 2"/>
          <p:cNvSpPr>
            <a:spLocks noGrp="1"/>
          </p:cNvSpPr>
          <p:nvPr>
            <p:ph idx="1"/>
          </p:nvPr>
        </p:nvSpPr>
        <p:spPr/>
        <p:txBody>
          <a:bodyPr>
            <a:normAutofit fontScale="92500"/>
          </a:bodyPr>
          <a:lstStyle/>
          <a:p>
            <a:r>
              <a:rPr lang="zh-CN" altLang="en-US" dirty="0"/>
              <a:t>一旦</a:t>
            </a:r>
            <a:r>
              <a:rPr lang="en-US" altLang="zh-CN" dirty="0" err="1"/>
              <a:t>ZooKeeper</a:t>
            </a:r>
            <a:r>
              <a:rPr lang="zh-CN" altLang="en-US" dirty="0"/>
              <a:t>集合启动，它将等待客户端连接。客户端将连接到</a:t>
            </a:r>
            <a:r>
              <a:rPr lang="en-US" altLang="zh-CN" dirty="0" err="1"/>
              <a:t>ZooKeeper</a:t>
            </a:r>
            <a:r>
              <a:rPr lang="zh-CN" altLang="en-US" dirty="0"/>
              <a:t>集合中的一个节点。它可以是</a:t>
            </a:r>
            <a:r>
              <a:rPr lang="en-US" altLang="zh-CN" dirty="0"/>
              <a:t>leader</a:t>
            </a:r>
            <a:r>
              <a:rPr lang="zh-CN" altLang="en-US" dirty="0"/>
              <a:t>或</a:t>
            </a:r>
            <a:r>
              <a:rPr lang="en-US" altLang="zh-CN" dirty="0"/>
              <a:t>follower</a:t>
            </a:r>
            <a:r>
              <a:rPr lang="zh-CN" altLang="en-US" dirty="0"/>
              <a:t>节点。一旦客户端被连接，节点将向特定客户端分配会话</a:t>
            </a:r>
            <a:r>
              <a:rPr lang="en-US" altLang="zh-CN" dirty="0"/>
              <a:t>ID</a:t>
            </a:r>
            <a:r>
              <a:rPr lang="zh-CN" altLang="en-US" dirty="0"/>
              <a:t>并向该客户端发送确认。如果客户端没有收到确认，它将尝试连接</a:t>
            </a:r>
            <a:r>
              <a:rPr lang="en-US" altLang="zh-CN" dirty="0" err="1"/>
              <a:t>ZooKeeper</a:t>
            </a:r>
            <a:r>
              <a:rPr lang="zh-CN" altLang="en-US" dirty="0"/>
              <a:t>集合中的另一个节点。 一旦连接到节点，客户端将以有规律的间隔向节点发送心跳，以确保连接不会丢失。</a:t>
            </a:r>
          </a:p>
          <a:p>
            <a:r>
              <a:rPr lang="zh-CN" altLang="en-US" b="1" dirty="0"/>
              <a:t>如果客户端想要读取特定的</a:t>
            </a:r>
            <a:r>
              <a:rPr lang="en-US" altLang="zh-CN" b="1" dirty="0" err="1"/>
              <a:t>znode</a:t>
            </a:r>
            <a:r>
              <a:rPr lang="zh-CN" altLang="en-US" b="1" dirty="0"/>
              <a:t>，</a:t>
            </a:r>
            <a:r>
              <a:rPr lang="zh-CN" altLang="en-US" dirty="0"/>
              <a:t>它将会向具有</a:t>
            </a:r>
            <a:r>
              <a:rPr lang="en-US" altLang="zh-CN" dirty="0" err="1"/>
              <a:t>znode</a:t>
            </a:r>
            <a:r>
              <a:rPr lang="zh-CN" altLang="en-US" dirty="0"/>
              <a:t>路径的节点发送</a:t>
            </a:r>
            <a:r>
              <a:rPr lang="zh-CN" altLang="en-US" b="1" dirty="0"/>
              <a:t>读取请求</a:t>
            </a:r>
            <a:r>
              <a:rPr lang="zh-CN" altLang="en-US" dirty="0"/>
              <a:t>，并且节点通过从其自己的数据库获取来返回所请求的</a:t>
            </a:r>
            <a:r>
              <a:rPr lang="en-US" altLang="zh-CN" dirty="0" err="1"/>
              <a:t>znode</a:t>
            </a:r>
            <a:r>
              <a:rPr lang="zh-CN" altLang="en-US" dirty="0"/>
              <a:t>。为此，在</a:t>
            </a:r>
            <a:r>
              <a:rPr lang="en-US" altLang="zh-CN" dirty="0" err="1"/>
              <a:t>ZooKeeper</a:t>
            </a:r>
            <a:r>
              <a:rPr lang="zh-CN" altLang="en-US" dirty="0"/>
              <a:t>集合中读取速度很快。</a:t>
            </a:r>
          </a:p>
          <a:p>
            <a:r>
              <a:rPr lang="zh-CN" altLang="en-US" b="1" dirty="0"/>
              <a:t>如果客户端想要将数据存储在</a:t>
            </a:r>
            <a:r>
              <a:rPr lang="en-US" altLang="zh-CN" b="1" dirty="0" err="1"/>
              <a:t>ZooKeeper</a:t>
            </a:r>
            <a:r>
              <a:rPr lang="zh-CN" altLang="en-US" b="1" dirty="0"/>
              <a:t>集合中</a:t>
            </a:r>
            <a:r>
              <a:rPr lang="zh-CN" altLang="en-US" dirty="0"/>
              <a:t>，则会将</a:t>
            </a:r>
            <a:r>
              <a:rPr lang="en-US" altLang="zh-CN" dirty="0" err="1"/>
              <a:t>znode</a:t>
            </a:r>
            <a:r>
              <a:rPr lang="zh-CN" altLang="en-US" dirty="0"/>
              <a:t>路径和数据发送到服务器。连接的服务器将该请求转发给</a:t>
            </a:r>
            <a:r>
              <a:rPr lang="en-US" altLang="zh-CN" dirty="0"/>
              <a:t>leader</a:t>
            </a:r>
            <a:r>
              <a:rPr lang="zh-CN" altLang="en-US" dirty="0"/>
              <a:t>，然后</a:t>
            </a:r>
            <a:r>
              <a:rPr lang="en-US" altLang="zh-CN" dirty="0"/>
              <a:t>leader</a:t>
            </a:r>
            <a:r>
              <a:rPr lang="zh-CN" altLang="en-US" dirty="0"/>
              <a:t>将向所有的</a:t>
            </a:r>
            <a:r>
              <a:rPr lang="en-US" altLang="zh-CN" dirty="0"/>
              <a:t>follower</a:t>
            </a:r>
            <a:r>
              <a:rPr lang="zh-CN" altLang="en-US" dirty="0"/>
              <a:t>重新发出写入请求。如果只有大部分节点成功响应，而写入请求成功，则成功返回代码将被发送到客户端。 否则，写入请求失败。绝大多数节点被称为</a:t>
            </a:r>
            <a:r>
              <a:rPr lang="zh-CN" altLang="en-US" b="1" dirty="0"/>
              <a:t> </a:t>
            </a:r>
            <a:r>
              <a:rPr lang="en-US" altLang="zh-CN" b="1" dirty="0"/>
              <a:t>Quorum </a:t>
            </a:r>
            <a:r>
              <a:rPr lang="zh-CN" altLang="en-US" dirty="0"/>
              <a:t>。</a:t>
            </a:r>
          </a:p>
          <a:p>
            <a:r>
              <a:rPr lang="zh-CN" altLang="en-US" dirty="0"/>
              <a:t/>
            </a:r>
            <a:br>
              <a:rPr lang="zh-CN" altLang="en-US" dirty="0"/>
            </a:br>
            <a:endParaRPr lang="en-US" dirty="0"/>
          </a:p>
        </p:txBody>
      </p:sp>
    </p:spTree>
    <p:extLst>
      <p:ext uri="{BB962C8B-B14F-4D97-AF65-F5344CB8AC3E}">
        <p14:creationId xmlns:p14="http://schemas.microsoft.com/office/powerpoint/2010/main" val="104619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集合中的节点</a:t>
            </a:r>
            <a:endParaRPr lang="en-US" dirty="0"/>
          </a:p>
        </p:txBody>
      </p:sp>
      <p:sp>
        <p:nvSpPr>
          <p:cNvPr id="3" name="Content Placeholder 2"/>
          <p:cNvSpPr>
            <a:spLocks noGrp="1"/>
          </p:cNvSpPr>
          <p:nvPr>
            <p:ph idx="1"/>
          </p:nvPr>
        </p:nvSpPr>
        <p:spPr/>
        <p:txBody>
          <a:bodyPr>
            <a:normAutofit/>
          </a:bodyPr>
          <a:lstStyle/>
          <a:p>
            <a:r>
              <a:rPr lang="zh-CN" altLang="en-US" dirty="0"/>
              <a:t>让我们分析在</a:t>
            </a:r>
            <a:r>
              <a:rPr lang="en-US" altLang="zh-CN" dirty="0" err="1"/>
              <a:t>ZooKeeper</a:t>
            </a:r>
            <a:r>
              <a:rPr lang="zh-CN" altLang="en-US" dirty="0"/>
              <a:t>集合中拥有不同数量的节点的效果。</a:t>
            </a:r>
          </a:p>
          <a:p>
            <a:r>
              <a:rPr lang="zh-CN" altLang="en-US" dirty="0"/>
              <a:t>如果我们有</a:t>
            </a:r>
            <a:r>
              <a:rPr lang="zh-CN" altLang="en-US" b="1" dirty="0"/>
              <a:t>单个节点</a:t>
            </a:r>
            <a:r>
              <a:rPr lang="zh-CN" altLang="en-US" dirty="0"/>
              <a:t>，则当该节点故障时，</a:t>
            </a:r>
            <a:r>
              <a:rPr lang="en-US" altLang="zh-CN" dirty="0" err="1"/>
              <a:t>ZooKeeper</a:t>
            </a:r>
            <a:r>
              <a:rPr lang="zh-CN" altLang="en-US" dirty="0"/>
              <a:t>集合将故障。它有助于“单点故障</a:t>
            </a:r>
            <a:r>
              <a:rPr lang="en-US" altLang="zh-CN" dirty="0"/>
              <a:t>"</a:t>
            </a:r>
            <a:r>
              <a:rPr lang="zh-CN" altLang="en-US" dirty="0"/>
              <a:t>，不建议在生产环境中使用。</a:t>
            </a:r>
          </a:p>
          <a:p>
            <a:r>
              <a:rPr lang="zh-CN" altLang="en-US" dirty="0"/>
              <a:t>如果我们有</a:t>
            </a:r>
            <a:r>
              <a:rPr lang="zh-CN" altLang="en-US" b="1" dirty="0"/>
              <a:t>两个节点</a:t>
            </a:r>
            <a:r>
              <a:rPr lang="zh-CN" altLang="en-US" dirty="0"/>
              <a:t>而一个节点故障，我们没有占多数，因为两个中的一个不是多数。</a:t>
            </a:r>
          </a:p>
          <a:p>
            <a:r>
              <a:rPr lang="zh-CN" altLang="en-US" dirty="0"/>
              <a:t>如果我们有</a:t>
            </a:r>
            <a:r>
              <a:rPr lang="zh-CN" altLang="en-US" b="1" dirty="0"/>
              <a:t>三个节点</a:t>
            </a:r>
            <a:r>
              <a:rPr lang="zh-CN" altLang="en-US" dirty="0"/>
              <a:t>而一个节点故障，那么我们有大多数，因此，这是最低要求。</a:t>
            </a:r>
            <a:r>
              <a:rPr lang="en-US" altLang="zh-CN" dirty="0" err="1"/>
              <a:t>ZooKeeper</a:t>
            </a:r>
            <a:r>
              <a:rPr lang="zh-CN" altLang="en-US" dirty="0"/>
              <a:t>集合在实际生产环境中必须至少有三个节点。</a:t>
            </a:r>
          </a:p>
          <a:p>
            <a:r>
              <a:rPr lang="zh-CN" altLang="en-US" dirty="0"/>
              <a:t>如果我们有</a:t>
            </a:r>
            <a:r>
              <a:rPr lang="zh-CN" altLang="en-US" b="1" dirty="0"/>
              <a:t>四个节点</a:t>
            </a:r>
            <a:r>
              <a:rPr lang="zh-CN" altLang="en-US" dirty="0"/>
              <a:t>而两个节点故障，它将再次故障。类似于有三个节点，额外节点不用于任何目的，因此，最好添加奇数的节点，例如</a:t>
            </a:r>
            <a:r>
              <a:rPr lang="en-US" altLang="zh-CN" dirty="0"/>
              <a:t>3</a:t>
            </a:r>
            <a:r>
              <a:rPr lang="zh-CN" altLang="en-US" dirty="0"/>
              <a:t>，</a:t>
            </a:r>
            <a:r>
              <a:rPr lang="en-US" altLang="zh-CN" dirty="0"/>
              <a:t>5</a:t>
            </a:r>
            <a:r>
              <a:rPr lang="zh-CN" altLang="en-US" dirty="0"/>
              <a:t>，</a:t>
            </a:r>
            <a:r>
              <a:rPr lang="en-US" altLang="zh-CN" dirty="0"/>
              <a:t>7</a:t>
            </a:r>
            <a:r>
              <a:rPr lang="zh-CN" altLang="en-US" dirty="0"/>
              <a:t>。</a:t>
            </a:r>
          </a:p>
          <a:p>
            <a:r>
              <a:rPr lang="zh-CN" altLang="en-US" dirty="0"/>
              <a:t>我们知道写入过程比</a:t>
            </a:r>
            <a:r>
              <a:rPr lang="en-US" altLang="zh-CN" dirty="0" err="1"/>
              <a:t>ZooKeeper</a:t>
            </a:r>
            <a:r>
              <a:rPr lang="zh-CN" altLang="en-US" dirty="0"/>
              <a:t>集合中的读取过程要贵，因为所有节点都需要在数据库中写入相同的数据。因此，对于平衡的环境拥有较少数量（例如</a:t>
            </a:r>
            <a:r>
              <a:rPr lang="en-US" altLang="zh-CN" dirty="0"/>
              <a:t>3</a:t>
            </a:r>
            <a:r>
              <a:rPr lang="zh-CN" altLang="en-US" dirty="0"/>
              <a:t>，</a:t>
            </a:r>
            <a:r>
              <a:rPr lang="en-US" altLang="zh-CN" dirty="0"/>
              <a:t>5</a:t>
            </a:r>
            <a:r>
              <a:rPr lang="zh-CN" altLang="en-US" dirty="0"/>
              <a:t>，</a:t>
            </a:r>
            <a:r>
              <a:rPr lang="en-US" altLang="zh-CN" dirty="0"/>
              <a:t>7</a:t>
            </a:r>
            <a:r>
              <a:rPr lang="zh-CN" altLang="en-US" dirty="0"/>
              <a:t>）的节点比拥有大量的节点要好。</a:t>
            </a:r>
          </a:p>
          <a:p>
            <a:endParaRPr lang="en-US" dirty="0"/>
          </a:p>
        </p:txBody>
      </p:sp>
    </p:spTree>
    <p:extLst>
      <p:ext uri="{BB962C8B-B14F-4D97-AF65-F5344CB8AC3E}">
        <p14:creationId xmlns:p14="http://schemas.microsoft.com/office/powerpoint/2010/main" val="151308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概述</a:t>
            </a:r>
            <a:endParaRPr lang="en-US" dirty="0"/>
          </a:p>
        </p:txBody>
      </p:sp>
      <p:sp>
        <p:nvSpPr>
          <p:cNvPr id="3" name="Content Placeholder 2"/>
          <p:cNvSpPr>
            <a:spLocks noGrp="1"/>
          </p:cNvSpPr>
          <p:nvPr>
            <p:ph idx="1"/>
          </p:nvPr>
        </p:nvSpPr>
        <p:spPr/>
        <p:txBody>
          <a:bodyPr>
            <a:normAutofit/>
          </a:bodyPr>
          <a:lstStyle/>
          <a:p>
            <a:r>
              <a:rPr lang="en-US" altLang="zh-CN" dirty="0">
                <a:solidFill>
                  <a:schemeClr val="tx1"/>
                </a:solidFill>
              </a:rPr>
              <a:t>Zookeeper</a:t>
            </a:r>
            <a:r>
              <a:rPr lang="zh-CN" altLang="en-US" dirty="0">
                <a:solidFill>
                  <a:schemeClr val="tx1"/>
                </a:solidFill>
              </a:rPr>
              <a:t>最早起源于雅虎研究院的一个研究小组。在当时，研究人员发现，在雅虎内部很多大型系统基本都需要依赖一个类似的系统来进行分布式协调，但是这些系统往往都存在分布式单点问题。所以，</a:t>
            </a:r>
            <a:r>
              <a:rPr lang="zh-CN" altLang="en-US" b="1" dirty="0">
                <a:solidFill>
                  <a:schemeClr val="tx1"/>
                </a:solidFill>
              </a:rPr>
              <a:t>雅虎的开发人员就试图开发一个通用的无单点问题的分布式协调框架，以便让开发人员将精力集中在处理业务逻辑上</a:t>
            </a:r>
            <a:r>
              <a:rPr lang="zh-CN" altLang="en-US" b="1" dirty="0" smtClean="0">
                <a:solidFill>
                  <a:schemeClr val="tx1"/>
                </a:solidFill>
              </a:rPr>
              <a:t>。</a:t>
            </a:r>
            <a:endParaRPr lang="en-US" altLang="zh-CN" dirty="0" smtClean="0"/>
          </a:p>
          <a:p>
            <a:r>
              <a:rPr lang="en-US" altLang="zh-CN" dirty="0" err="1" smtClean="0"/>
              <a:t>ZooKeeper</a:t>
            </a:r>
            <a:r>
              <a:rPr lang="zh-CN" altLang="en-US" dirty="0"/>
              <a:t>是一种分布式协调服务，用于管理大型主机。在分布式环境中协调和管理服务是一个复杂的过程。</a:t>
            </a:r>
            <a:r>
              <a:rPr lang="en-US" altLang="zh-CN" dirty="0" err="1"/>
              <a:t>ZooKeeper</a:t>
            </a:r>
            <a:r>
              <a:rPr lang="zh-CN" altLang="en-US" dirty="0"/>
              <a:t>通过其简单的架构和</a:t>
            </a:r>
            <a:r>
              <a:rPr lang="en-US" altLang="zh-CN" dirty="0"/>
              <a:t>API</a:t>
            </a:r>
            <a:r>
              <a:rPr lang="zh-CN" altLang="en-US" dirty="0"/>
              <a:t>解决了这个问题。</a:t>
            </a:r>
            <a:r>
              <a:rPr lang="en-US" altLang="zh-CN" dirty="0" err="1"/>
              <a:t>ZooKeeper</a:t>
            </a:r>
            <a:r>
              <a:rPr lang="zh-CN" altLang="en-US" dirty="0"/>
              <a:t>允许开发人员专注于核心应用程序逻辑，而不必担心应用程序的分布式特性。</a:t>
            </a:r>
          </a:p>
          <a:p>
            <a:r>
              <a:rPr lang="en-US" altLang="zh-CN" dirty="0" err="1"/>
              <a:t>ZooKeeper</a:t>
            </a:r>
            <a:r>
              <a:rPr lang="zh-CN" altLang="en-US" dirty="0"/>
              <a:t>框架最初是在“</a:t>
            </a:r>
            <a:r>
              <a:rPr lang="en-US" altLang="zh-CN" dirty="0"/>
              <a:t>Yahoo!"</a:t>
            </a:r>
            <a:r>
              <a:rPr lang="zh-CN" altLang="en-US" dirty="0"/>
              <a:t>上构建的，用于以简单而稳健的方式访问他们的应用程序。 后来，</a:t>
            </a:r>
            <a:r>
              <a:rPr lang="en-US" altLang="zh-CN" dirty="0"/>
              <a:t>Apache </a:t>
            </a:r>
            <a:r>
              <a:rPr lang="en-US" altLang="zh-CN" dirty="0" err="1"/>
              <a:t>ZooKeeper</a:t>
            </a:r>
            <a:r>
              <a:rPr lang="zh-CN" altLang="en-US" dirty="0"/>
              <a:t>成为</a:t>
            </a:r>
            <a:r>
              <a:rPr lang="en-US" altLang="zh-CN" dirty="0"/>
              <a:t>Hadoop</a:t>
            </a:r>
            <a:r>
              <a:rPr lang="zh-CN" altLang="en-US" dirty="0"/>
              <a:t>，</a:t>
            </a:r>
            <a:r>
              <a:rPr lang="en-US" altLang="zh-CN" dirty="0" err="1"/>
              <a:t>HBase</a:t>
            </a:r>
            <a:r>
              <a:rPr lang="zh-CN" altLang="en-US" dirty="0"/>
              <a:t>和其他分布式框架使用的有组织服务的标准。 例如，</a:t>
            </a:r>
            <a:r>
              <a:rPr lang="en-US" altLang="zh-CN" dirty="0"/>
              <a:t>Apache </a:t>
            </a:r>
            <a:r>
              <a:rPr lang="en-US" altLang="zh-CN" dirty="0" err="1"/>
              <a:t>HBase</a:t>
            </a:r>
            <a:r>
              <a:rPr lang="zh-CN" altLang="en-US" dirty="0"/>
              <a:t>使用</a:t>
            </a:r>
            <a:r>
              <a:rPr lang="en-US" altLang="zh-CN" dirty="0" err="1"/>
              <a:t>ZooKeeper</a:t>
            </a:r>
            <a:r>
              <a:rPr lang="zh-CN" altLang="en-US" dirty="0"/>
              <a:t>跟踪分布式数据的状态。</a:t>
            </a:r>
          </a:p>
          <a:p>
            <a:r>
              <a:rPr lang="zh-CN" altLang="en-US" dirty="0"/>
              <a:t/>
            </a:r>
            <a:br>
              <a:rPr lang="zh-CN" altLang="en-US" dirty="0"/>
            </a:br>
            <a:endParaRPr lang="en-US" dirty="0"/>
          </a:p>
        </p:txBody>
      </p:sp>
    </p:spTree>
    <p:extLst>
      <p:ext uri="{BB962C8B-B14F-4D97-AF65-F5344CB8AC3E}">
        <p14:creationId xmlns:p14="http://schemas.microsoft.com/office/powerpoint/2010/main" val="170617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下图描述了</a:t>
            </a:r>
            <a:r>
              <a:rPr lang="en-US" altLang="zh-CN" dirty="0" err="1"/>
              <a:t>ZooKeeper</a:t>
            </a:r>
            <a:r>
              <a:rPr lang="zh-CN" altLang="en-US" dirty="0"/>
              <a:t>工作流，后面的表说明了它的不同组件。</a:t>
            </a:r>
          </a:p>
          <a:p>
            <a:endParaRPr lang="en-US" dirty="0"/>
          </a:p>
        </p:txBody>
      </p:sp>
      <p:pic>
        <p:nvPicPr>
          <p:cNvPr id="5122" name="Picture 2" descr="ookeeper - å·¥ä½æ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04" y="2056677"/>
            <a:ext cx="6845969" cy="513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Leader</a:t>
            </a:r>
            <a:r>
              <a:rPr lang="en-US" b="1" dirty="0" err="1" smtClean="0"/>
              <a:t>选举算法</a:t>
            </a:r>
            <a:endParaRPr lang="en-US" dirty="0"/>
          </a:p>
        </p:txBody>
      </p:sp>
      <p:sp>
        <p:nvSpPr>
          <p:cNvPr id="3" name="Content Placeholder 2"/>
          <p:cNvSpPr>
            <a:spLocks noGrp="1"/>
          </p:cNvSpPr>
          <p:nvPr>
            <p:ph idx="1"/>
          </p:nvPr>
        </p:nvSpPr>
        <p:spPr/>
        <p:txBody>
          <a:bodyPr>
            <a:normAutofit/>
          </a:bodyPr>
          <a:lstStyle/>
          <a:p>
            <a:r>
              <a:rPr lang="zh-CN" altLang="en-US" b="1" dirty="0"/>
              <a:t>为什么要有</a:t>
            </a:r>
            <a:r>
              <a:rPr lang="en-US" altLang="zh-CN" b="1" dirty="0"/>
              <a:t>Leader</a:t>
            </a:r>
            <a:r>
              <a:rPr lang="zh-CN" altLang="en-US" b="1" dirty="0"/>
              <a:t>节点</a:t>
            </a:r>
          </a:p>
          <a:p>
            <a:pPr lvl="1"/>
            <a:r>
              <a:rPr lang="zh-CN" altLang="en-US" dirty="0"/>
              <a:t>分布式系统中，如果所有节点的功能都是一样的，那么在保持数据的一致性上一顶会面临较大考验，当然现在有很多方式能保持数据的一致性，但是在性能上定会有较大损失。所以最好有一个节点来协调整个分布式集群的服务</a:t>
            </a:r>
            <a:r>
              <a:rPr lang="zh-CN" altLang="en-US" dirty="0" smtClean="0"/>
              <a:t>。</a:t>
            </a:r>
            <a:endParaRPr lang="en-US" altLang="zh-CN" dirty="0" smtClean="0"/>
          </a:p>
          <a:p>
            <a:r>
              <a:rPr lang="zh-CN" altLang="en-US" b="1" dirty="0"/>
              <a:t>为什么只有一个</a:t>
            </a:r>
            <a:r>
              <a:rPr lang="en-US" altLang="zh-CN" b="1" dirty="0"/>
              <a:t>Leader</a:t>
            </a:r>
            <a:r>
              <a:rPr lang="zh-CN" altLang="en-US" b="1" dirty="0"/>
              <a:t>节点</a:t>
            </a:r>
          </a:p>
          <a:p>
            <a:pPr lvl="1"/>
            <a:r>
              <a:rPr lang="zh-CN" altLang="en-US" dirty="0"/>
              <a:t>想象一下，如果存在多个</a:t>
            </a:r>
            <a:r>
              <a:rPr lang="en-US" altLang="zh-CN" dirty="0"/>
              <a:t>Leader</a:t>
            </a:r>
            <a:r>
              <a:rPr lang="zh-CN" altLang="en-US" dirty="0"/>
              <a:t>节点，这就像一山不容二虎似的，当存在多个领导者的时候，局面一定会失控；相反，如果没有领到者，那么局面也会失控。所以需要有</a:t>
            </a:r>
            <a:r>
              <a:rPr lang="en-US" altLang="zh-CN" dirty="0"/>
              <a:t>Leader</a:t>
            </a:r>
            <a:r>
              <a:rPr lang="zh-CN" altLang="en-US" dirty="0"/>
              <a:t>节点，而且只能有一个</a:t>
            </a:r>
            <a:r>
              <a:rPr lang="zh-CN" altLang="en-US" dirty="0" smtClean="0"/>
              <a:t>。</a:t>
            </a:r>
          </a:p>
          <a:p>
            <a:r>
              <a:rPr lang="en-US" altLang="zh-CN" b="1" dirty="0" smtClean="0"/>
              <a:t>Leader</a:t>
            </a:r>
            <a:r>
              <a:rPr lang="zh-CN" altLang="en-US" b="1" dirty="0" smtClean="0"/>
              <a:t>节点是怎么选出来的</a:t>
            </a:r>
          </a:p>
          <a:p>
            <a:pPr lvl="1"/>
            <a:r>
              <a:rPr lang="zh-CN" altLang="en-US" dirty="0"/>
              <a:t>在</a:t>
            </a:r>
            <a:r>
              <a:rPr lang="en-US" altLang="zh-CN" dirty="0"/>
              <a:t>3.4.0</a:t>
            </a:r>
            <a:r>
              <a:rPr lang="zh-CN" altLang="en-US" dirty="0"/>
              <a:t>后的</a:t>
            </a:r>
            <a:r>
              <a:rPr lang="en-US" altLang="zh-CN" dirty="0"/>
              <a:t>Zookeeper</a:t>
            </a:r>
            <a:r>
              <a:rPr lang="zh-CN" altLang="en-US" dirty="0"/>
              <a:t>的版本只保留了</a:t>
            </a:r>
            <a:r>
              <a:rPr lang="en-US" altLang="zh-CN" dirty="0"/>
              <a:t>TCP</a:t>
            </a:r>
            <a:r>
              <a:rPr lang="zh-CN" altLang="en-US" dirty="0"/>
              <a:t>版本的</a:t>
            </a:r>
            <a:r>
              <a:rPr lang="en-US" altLang="zh-CN" dirty="0" err="1"/>
              <a:t>FastLeaderElection</a:t>
            </a:r>
            <a:r>
              <a:rPr lang="zh-CN" altLang="en-US" dirty="0"/>
              <a:t>选举算法。当一台机器进入</a:t>
            </a:r>
            <a:r>
              <a:rPr lang="en-US" altLang="zh-CN" dirty="0"/>
              <a:t>Leader</a:t>
            </a:r>
            <a:r>
              <a:rPr lang="zh-CN" altLang="en-US" dirty="0"/>
              <a:t>选举时，当前集群可能会处于以下两种状态</a:t>
            </a:r>
          </a:p>
        </p:txBody>
      </p:sp>
    </p:spTree>
    <p:extLst>
      <p:ext uri="{BB962C8B-B14F-4D97-AF65-F5344CB8AC3E}">
        <p14:creationId xmlns:p14="http://schemas.microsoft.com/office/powerpoint/2010/main" val="143532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第一次投票</a:t>
            </a:r>
            <a:endParaRPr lang="en-US" dirty="0"/>
          </a:p>
        </p:txBody>
      </p:sp>
      <p:sp>
        <p:nvSpPr>
          <p:cNvPr id="3" name="Content Placeholder 2"/>
          <p:cNvSpPr>
            <a:spLocks noGrp="1"/>
          </p:cNvSpPr>
          <p:nvPr>
            <p:ph idx="1"/>
          </p:nvPr>
        </p:nvSpPr>
        <p:spPr/>
        <p:txBody>
          <a:bodyPr/>
          <a:lstStyle/>
          <a:p>
            <a:r>
              <a:rPr lang="zh-CN" altLang="en-US" dirty="0"/>
              <a:t>无论哪种导致进行</a:t>
            </a:r>
            <a:r>
              <a:rPr lang="en-US" altLang="zh-CN" dirty="0"/>
              <a:t>Leader</a:t>
            </a:r>
            <a:r>
              <a:rPr lang="zh-CN" altLang="en-US" dirty="0"/>
              <a:t>选举，集群的所有机器都处于试图选举出一个</a:t>
            </a:r>
            <a:r>
              <a:rPr lang="en-US" altLang="zh-CN" dirty="0"/>
              <a:t>Leader</a:t>
            </a:r>
            <a:r>
              <a:rPr lang="zh-CN" altLang="en-US" dirty="0"/>
              <a:t>的状态，即</a:t>
            </a:r>
            <a:r>
              <a:rPr lang="en-US" altLang="zh-CN" dirty="0"/>
              <a:t>LOOKING</a:t>
            </a:r>
            <a:r>
              <a:rPr lang="zh-CN" altLang="en-US" dirty="0"/>
              <a:t>状态，</a:t>
            </a:r>
            <a:r>
              <a:rPr lang="en-US" altLang="zh-CN" dirty="0"/>
              <a:t>LOOKING</a:t>
            </a:r>
            <a:r>
              <a:rPr lang="zh-CN" altLang="en-US" dirty="0"/>
              <a:t>机器会向所有其他机器发送消息，该消息称为投票。投票中包含了</a:t>
            </a:r>
            <a:r>
              <a:rPr lang="en-US" altLang="zh-CN" dirty="0"/>
              <a:t>SID</a:t>
            </a:r>
            <a:r>
              <a:rPr lang="zh-CN" altLang="en-US" dirty="0"/>
              <a:t>（服务器的唯一标识）和</a:t>
            </a:r>
            <a:r>
              <a:rPr lang="en-US" altLang="zh-CN" dirty="0"/>
              <a:t>ZXID</a:t>
            </a:r>
            <a:r>
              <a:rPr lang="zh-CN" altLang="en-US" dirty="0"/>
              <a:t>（事务</a:t>
            </a:r>
            <a:r>
              <a:rPr lang="en-US" altLang="zh-CN" dirty="0"/>
              <a:t>ID</a:t>
            </a:r>
            <a:r>
              <a:rPr lang="zh-CN" altLang="en-US" dirty="0"/>
              <a:t>），</a:t>
            </a:r>
            <a:r>
              <a:rPr lang="en-US" altLang="zh-CN" dirty="0"/>
              <a:t>(SID, ZXID)</a:t>
            </a:r>
            <a:r>
              <a:rPr lang="zh-CN" altLang="en-US" dirty="0"/>
              <a:t>形式来标识一次投票信息。假定</a:t>
            </a:r>
            <a:r>
              <a:rPr lang="en-US" altLang="zh-CN" dirty="0"/>
              <a:t>Zookeeper</a:t>
            </a:r>
            <a:r>
              <a:rPr lang="zh-CN" altLang="en-US" dirty="0"/>
              <a:t>由</a:t>
            </a:r>
            <a:r>
              <a:rPr lang="en-US" altLang="zh-CN" dirty="0"/>
              <a:t>5</a:t>
            </a:r>
            <a:r>
              <a:rPr lang="zh-CN" altLang="en-US" dirty="0"/>
              <a:t>台机器组成，</a:t>
            </a:r>
            <a:r>
              <a:rPr lang="en-US" altLang="zh-CN" dirty="0"/>
              <a:t>SID</a:t>
            </a:r>
            <a:r>
              <a:rPr lang="zh-CN" altLang="en-US" dirty="0"/>
              <a:t>分别为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ZXID</a:t>
            </a:r>
            <a:r>
              <a:rPr lang="zh-CN" altLang="en-US" dirty="0"/>
              <a:t>分别为</a:t>
            </a:r>
            <a:r>
              <a:rPr lang="en-US" altLang="zh-CN" dirty="0"/>
              <a:t>9</a:t>
            </a:r>
            <a:r>
              <a:rPr lang="zh-CN" altLang="en-US" dirty="0"/>
              <a:t>、</a:t>
            </a:r>
            <a:r>
              <a:rPr lang="en-US" altLang="zh-CN" dirty="0"/>
              <a:t>9</a:t>
            </a:r>
            <a:r>
              <a:rPr lang="zh-CN" altLang="en-US" dirty="0"/>
              <a:t>、</a:t>
            </a:r>
            <a:r>
              <a:rPr lang="en-US" altLang="zh-CN" dirty="0"/>
              <a:t>9</a:t>
            </a:r>
            <a:r>
              <a:rPr lang="zh-CN" altLang="en-US" dirty="0"/>
              <a:t>、</a:t>
            </a:r>
            <a:r>
              <a:rPr lang="en-US" altLang="zh-CN" dirty="0"/>
              <a:t>8</a:t>
            </a:r>
            <a:r>
              <a:rPr lang="zh-CN" altLang="en-US" dirty="0"/>
              <a:t>、</a:t>
            </a:r>
            <a:r>
              <a:rPr lang="en-US" altLang="zh-CN" dirty="0"/>
              <a:t>8</a:t>
            </a:r>
            <a:r>
              <a:rPr lang="zh-CN" altLang="en-US" dirty="0"/>
              <a:t>，并且此时</a:t>
            </a:r>
            <a:r>
              <a:rPr lang="en-US" altLang="zh-CN" dirty="0"/>
              <a:t>SID</a:t>
            </a:r>
            <a:r>
              <a:rPr lang="zh-CN" altLang="en-US" dirty="0"/>
              <a:t>为</a:t>
            </a:r>
            <a:r>
              <a:rPr lang="en-US" altLang="zh-CN" dirty="0"/>
              <a:t>2</a:t>
            </a:r>
            <a:r>
              <a:rPr lang="zh-CN" altLang="en-US" dirty="0"/>
              <a:t>的机器是</a:t>
            </a:r>
            <a:r>
              <a:rPr lang="en-US" altLang="zh-CN" dirty="0"/>
              <a:t>Leader</a:t>
            </a:r>
            <a:r>
              <a:rPr lang="zh-CN" altLang="en-US" dirty="0"/>
              <a:t>机器，某一时刻，</a:t>
            </a:r>
            <a:r>
              <a:rPr lang="en-US" altLang="zh-CN" dirty="0"/>
              <a:t>1</a:t>
            </a:r>
            <a:r>
              <a:rPr lang="zh-CN" altLang="en-US" dirty="0"/>
              <a:t>、</a:t>
            </a:r>
            <a:r>
              <a:rPr lang="en-US" altLang="zh-CN" dirty="0"/>
              <a:t>2</a:t>
            </a:r>
            <a:r>
              <a:rPr lang="zh-CN" altLang="en-US" dirty="0"/>
              <a:t>所在机器出现故障，因此集群开始进行</a:t>
            </a:r>
            <a:r>
              <a:rPr lang="en-US" altLang="zh-CN" dirty="0"/>
              <a:t>Leader</a:t>
            </a:r>
            <a:r>
              <a:rPr lang="zh-CN" altLang="en-US" dirty="0"/>
              <a:t>选举。在第一次投票时，每台机器都会将自己作为投票对象，于是</a:t>
            </a:r>
            <a:r>
              <a:rPr lang="en-US" altLang="zh-CN" dirty="0"/>
              <a:t>SID</a:t>
            </a:r>
            <a:r>
              <a:rPr lang="zh-CN" altLang="en-US" dirty="0"/>
              <a:t>为</a:t>
            </a:r>
            <a:r>
              <a:rPr lang="en-US" altLang="zh-CN" dirty="0"/>
              <a:t>3</a:t>
            </a:r>
            <a:r>
              <a:rPr lang="zh-CN" altLang="en-US" dirty="0"/>
              <a:t>、</a:t>
            </a:r>
            <a:r>
              <a:rPr lang="en-US" altLang="zh-CN" dirty="0"/>
              <a:t>4</a:t>
            </a:r>
            <a:r>
              <a:rPr lang="zh-CN" altLang="en-US" dirty="0"/>
              <a:t>、</a:t>
            </a:r>
            <a:r>
              <a:rPr lang="en-US" altLang="zh-CN" dirty="0"/>
              <a:t>5</a:t>
            </a:r>
            <a:r>
              <a:rPr lang="zh-CN" altLang="en-US" dirty="0"/>
              <a:t>的机器投票情况分别为</a:t>
            </a:r>
            <a:r>
              <a:rPr lang="en-US" altLang="zh-CN" dirty="0"/>
              <a:t>(3, 9)</a:t>
            </a:r>
            <a:r>
              <a:rPr lang="zh-CN" altLang="en-US" dirty="0"/>
              <a:t>，</a:t>
            </a:r>
            <a:r>
              <a:rPr lang="en-US" altLang="zh-CN" dirty="0"/>
              <a:t>(4, 8)</a:t>
            </a:r>
            <a:r>
              <a:rPr lang="zh-CN" altLang="en-US" dirty="0"/>
              <a:t>， </a:t>
            </a:r>
            <a:r>
              <a:rPr lang="en-US" altLang="zh-CN" dirty="0"/>
              <a:t>(5, 8)</a:t>
            </a:r>
            <a:r>
              <a:rPr lang="zh-CN" altLang="en-US" dirty="0"/>
              <a:t>。</a:t>
            </a:r>
            <a:endParaRPr lang="en-US" dirty="0"/>
          </a:p>
        </p:txBody>
      </p:sp>
    </p:spTree>
    <p:extLst>
      <p:ext uri="{BB962C8B-B14F-4D97-AF65-F5344CB8AC3E}">
        <p14:creationId xmlns:p14="http://schemas.microsoft.com/office/powerpoint/2010/main" val="3896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变更投票</a:t>
            </a:r>
            <a:endParaRPr lang="en-US" dirty="0"/>
          </a:p>
        </p:txBody>
      </p:sp>
      <p:sp>
        <p:nvSpPr>
          <p:cNvPr id="3" name="Content Placeholder 2"/>
          <p:cNvSpPr>
            <a:spLocks noGrp="1"/>
          </p:cNvSpPr>
          <p:nvPr>
            <p:ph idx="1"/>
          </p:nvPr>
        </p:nvSpPr>
        <p:spPr/>
        <p:txBody>
          <a:bodyPr/>
          <a:lstStyle/>
          <a:p>
            <a:r>
              <a:rPr lang="zh-CN" altLang="en-US" dirty="0"/>
              <a:t>每台机器发出投票后，也会收到其他机器的投票，每台机器会根据一定规则来处理收到的其他机器的投票，并以此来决定是否需要变更自己的投票，这个规则也是整个</a:t>
            </a:r>
            <a:r>
              <a:rPr lang="en-US" altLang="zh-CN" dirty="0"/>
              <a:t>Leader</a:t>
            </a:r>
            <a:r>
              <a:rPr lang="zh-CN" altLang="en-US" dirty="0"/>
              <a:t>选举算法的核心所在，其中术语描述</a:t>
            </a:r>
            <a:r>
              <a:rPr lang="zh-CN" altLang="en-US" dirty="0" smtClean="0"/>
              <a:t>如下</a:t>
            </a:r>
            <a:endParaRPr lang="en-US" altLang="zh-CN" dirty="0" smtClean="0"/>
          </a:p>
          <a:p>
            <a:pPr lvl="1"/>
            <a:r>
              <a:rPr lang="en-US" altLang="zh-CN" b="1" dirty="0" err="1" smtClean="0"/>
              <a:t>vote_sid</a:t>
            </a:r>
            <a:r>
              <a:rPr lang="zh-CN" altLang="en-US" dirty="0"/>
              <a:t>：接收到的投票中所推举</a:t>
            </a:r>
            <a:r>
              <a:rPr lang="en-US" altLang="zh-CN" dirty="0"/>
              <a:t>Leader</a:t>
            </a:r>
            <a:r>
              <a:rPr lang="zh-CN" altLang="en-US" dirty="0"/>
              <a:t>服务器的</a:t>
            </a:r>
            <a:r>
              <a:rPr lang="en-US" altLang="zh-CN" dirty="0"/>
              <a:t>SID</a:t>
            </a:r>
            <a:r>
              <a:rPr lang="zh-CN" altLang="en-US" dirty="0"/>
              <a:t>。</a:t>
            </a:r>
          </a:p>
          <a:p>
            <a:pPr lvl="1"/>
            <a:r>
              <a:rPr lang="en-US" altLang="zh-CN" b="1" dirty="0" err="1" smtClean="0"/>
              <a:t>vote_zxid</a:t>
            </a:r>
            <a:r>
              <a:rPr lang="zh-CN" altLang="en-US" dirty="0"/>
              <a:t>：接收到的投票中所推举</a:t>
            </a:r>
            <a:r>
              <a:rPr lang="en-US" altLang="zh-CN" dirty="0"/>
              <a:t>Leader</a:t>
            </a:r>
            <a:r>
              <a:rPr lang="zh-CN" altLang="en-US" dirty="0"/>
              <a:t>服务器的</a:t>
            </a:r>
            <a:r>
              <a:rPr lang="en-US" altLang="zh-CN" dirty="0"/>
              <a:t>ZXID</a:t>
            </a:r>
            <a:r>
              <a:rPr lang="zh-CN" altLang="en-US" dirty="0"/>
              <a:t>。</a:t>
            </a:r>
          </a:p>
          <a:p>
            <a:pPr lvl="1"/>
            <a:r>
              <a:rPr lang="en-US" altLang="zh-CN" b="1" dirty="0" err="1" smtClean="0"/>
              <a:t>self_sid</a:t>
            </a:r>
            <a:r>
              <a:rPr lang="zh-CN" altLang="en-US" dirty="0"/>
              <a:t>：当前服务器自己的</a:t>
            </a:r>
            <a:r>
              <a:rPr lang="en-US" altLang="zh-CN" dirty="0"/>
              <a:t>SID</a:t>
            </a:r>
            <a:r>
              <a:rPr lang="zh-CN" altLang="en-US" dirty="0"/>
              <a:t>。</a:t>
            </a:r>
          </a:p>
          <a:p>
            <a:pPr lvl="1"/>
            <a:r>
              <a:rPr lang="en-US" altLang="zh-CN" b="1" dirty="0" err="1" smtClean="0"/>
              <a:t>self_zxid</a:t>
            </a:r>
            <a:r>
              <a:rPr lang="zh-CN" altLang="en-US" dirty="0"/>
              <a:t>：当前服务器自己的</a:t>
            </a:r>
            <a:r>
              <a:rPr lang="en-US" altLang="zh-CN" dirty="0"/>
              <a:t>ZXID</a:t>
            </a:r>
            <a:r>
              <a:rPr lang="zh-CN" altLang="en-US" dirty="0"/>
              <a:t>。</a:t>
            </a:r>
          </a:p>
          <a:p>
            <a:pPr lvl="1"/>
            <a:endParaRPr lang="en-US" dirty="0"/>
          </a:p>
        </p:txBody>
      </p:sp>
    </p:spTree>
    <p:extLst>
      <p:ext uri="{BB962C8B-B14F-4D97-AF65-F5344CB8AC3E}">
        <p14:creationId xmlns:p14="http://schemas.microsoft.com/office/powerpoint/2010/main" val="354087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处理规则</a:t>
            </a:r>
            <a:endParaRPr lang="en-US" dirty="0"/>
          </a:p>
        </p:txBody>
      </p:sp>
      <p:sp>
        <p:nvSpPr>
          <p:cNvPr id="3" name="Content Placeholder 2"/>
          <p:cNvSpPr>
            <a:spLocks noGrp="1"/>
          </p:cNvSpPr>
          <p:nvPr>
            <p:ph idx="1"/>
          </p:nvPr>
        </p:nvSpPr>
        <p:spPr/>
        <p:txBody>
          <a:bodyPr/>
          <a:lstStyle/>
          <a:p>
            <a:r>
              <a:rPr lang="zh-CN" altLang="en-US" dirty="0"/>
              <a:t>规则一：如果</a:t>
            </a:r>
            <a:r>
              <a:rPr lang="en-US" altLang="zh-CN" dirty="0" err="1"/>
              <a:t>vote_zxid</a:t>
            </a:r>
            <a:r>
              <a:rPr lang="zh-CN" altLang="en-US" dirty="0"/>
              <a:t>大于</a:t>
            </a:r>
            <a:r>
              <a:rPr lang="en-US" altLang="zh-CN" dirty="0" err="1"/>
              <a:t>self_zxid</a:t>
            </a:r>
            <a:r>
              <a:rPr lang="zh-CN" altLang="en-US" dirty="0"/>
              <a:t>，就认可当前收到的投票，并再次将该投票发送出去。</a:t>
            </a:r>
          </a:p>
          <a:p>
            <a:r>
              <a:rPr lang="zh-CN" altLang="en-US" dirty="0" smtClean="0"/>
              <a:t>规则</a:t>
            </a:r>
            <a:r>
              <a:rPr lang="zh-CN" altLang="en-US" dirty="0"/>
              <a:t>二：如果</a:t>
            </a:r>
            <a:r>
              <a:rPr lang="en-US" altLang="zh-CN" dirty="0" err="1"/>
              <a:t>vote_zxid</a:t>
            </a:r>
            <a:r>
              <a:rPr lang="zh-CN" altLang="en-US" dirty="0"/>
              <a:t>小于</a:t>
            </a:r>
            <a:r>
              <a:rPr lang="en-US" altLang="zh-CN" dirty="0" err="1"/>
              <a:t>self_zxid</a:t>
            </a:r>
            <a:r>
              <a:rPr lang="zh-CN" altLang="en-US" dirty="0"/>
              <a:t>，那么坚持自己的投票，不做任何变更。</a:t>
            </a:r>
          </a:p>
          <a:p>
            <a:r>
              <a:rPr lang="zh-CN" altLang="en-US" dirty="0" smtClean="0"/>
              <a:t>规则</a:t>
            </a:r>
            <a:r>
              <a:rPr lang="zh-CN" altLang="en-US" dirty="0"/>
              <a:t>三：如果</a:t>
            </a:r>
            <a:r>
              <a:rPr lang="en-US" altLang="zh-CN" dirty="0" err="1"/>
              <a:t>vote_zxid</a:t>
            </a:r>
            <a:r>
              <a:rPr lang="zh-CN" altLang="en-US" dirty="0"/>
              <a:t>等于</a:t>
            </a:r>
            <a:r>
              <a:rPr lang="en-US" altLang="zh-CN" dirty="0" err="1"/>
              <a:t>self_zxid</a:t>
            </a:r>
            <a:r>
              <a:rPr lang="zh-CN" altLang="en-US" dirty="0"/>
              <a:t>，那么就对比两者的</a:t>
            </a:r>
            <a:r>
              <a:rPr lang="en-US" altLang="zh-CN" dirty="0"/>
              <a:t>SID</a:t>
            </a:r>
            <a:r>
              <a:rPr lang="zh-CN" altLang="en-US" dirty="0"/>
              <a:t>，如果</a:t>
            </a:r>
            <a:r>
              <a:rPr lang="en-US" altLang="zh-CN" dirty="0" err="1"/>
              <a:t>vote_sid</a:t>
            </a:r>
            <a:r>
              <a:rPr lang="zh-CN" altLang="en-US" dirty="0"/>
              <a:t>大于</a:t>
            </a:r>
            <a:r>
              <a:rPr lang="en-US" altLang="zh-CN" dirty="0" err="1"/>
              <a:t>self_sid</a:t>
            </a:r>
            <a:r>
              <a:rPr lang="zh-CN" altLang="en-US" dirty="0"/>
              <a:t>，那么就认可当前收到的投票，并再次将该投票发送出去。</a:t>
            </a:r>
          </a:p>
          <a:p>
            <a:r>
              <a:rPr lang="zh-CN" altLang="en-US" dirty="0" smtClean="0"/>
              <a:t>规则</a:t>
            </a:r>
            <a:r>
              <a:rPr lang="zh-CN" altLang="en-US" dirty="0"/>
              <a:t>四：如果</a:t>
            </a:r>
            <a:r>
              <a:rPr lang="en-US" altLang="zh-CN" dirty="0" err="1"/>
              <a:t>vote_zxid</a:t>
            </a:r>
            <a:r>
              <a:rPr lang="zh-CN" altLang="en-US" dirty="0"/>
              <a:t>等于</a:t>
            </a:r>
            <a:r>
              <a:rPr lang="en-US" altLang="zh-CN" dirty="0" err="1"/>
              <a:t>self_zxid</a:t>
            </a:r>
            <a:r>
              <a:rPr lang="zh-CN" altLang="en-US" dirty="0"/>
              <a:t>，并且</a:t>
            </a:r>
            <a:r>
              <a:rPr lang="en-US" altLang="zh-CN" dirty="0" err="1"/>
              <a:t>vote_sid</a:t>
            </a:r>
            <a:r>
              <a:rPr lang="zh-CN" altLang="en-US" dirty="0"/>
              <a:t>小于</a:t>
            </a:r>
            <a:r>
              <a:rPr lang="en-US" altLang="zh-CN" dirty="0" err="1"/>
              <a:t>self_sid</a:t>
            </a:r>
            <a:r>
              <a:rPr lang="zh-CN" altLang="en-US" dirty="0"/>
              <a:t>，那么坚持自己的投票，不做任何变更。</a:t>
            </a:r>
          </a:p>
          <a:p>
            <a:endParaRPr lang="en-US" dirty="0"/>
          </a:p>
        </p:txBody>
      </p:sp>
    </p:spTree>
    <p:extLst>
      <p:ext uri="{BB962C8B-B14F-4D97-AF65-F5344CB8AC3E}">
        <p14:creationId xmlns:p14="http://schemas.microsoft.com/office/powerpoint/2010/main" val="189226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确定Leader</a:t>
            </a:r>
            <a:endParaRPr lang="en-US" dirty="0"/>
          </a:p>
        </p:txBody>
      </p:sp>
      <p:sp>
        <p:nvSpPr>
          <p:cNvPr id="3" name="Content Placeholder 2"/>
          <p:cNvSpPr>
            <a:spLocks noGrp="1"/>
          </p:cNvSpPr>
          <p:nvPr>
            <p:ph idx="1"/>
          </p:nvPr>
        </p:nvSpPr>
        <p:spPr/>
        <p:txBody>
          <a:bodyPr/>
          <a:lstStyle/>
          <a:p>
            <a:r>
              <a:rPr lang="zh-CN" altLang="en-US" dirty="0"/>
              <a:t>经过第二轮投票后，集群中的每台机器都会再次接收到其他机器的投票，然后开始统计投票，如果一台机器收到了超过半数的相同投票，那么这个投票对应的</a:t>
            </a:r>
            <a:r>
              <a:rPr lang="en-US" altLang="zh-CN" dirty="0"/>
              <a:t>SID</a:t>
            </a:r>
            <a:r>
              <a:rPr lang="zh-CN" altLang="en-US" dirty="0"/>
              <a:t>机器即为</a:t>
            </a:r>
            <a:r>
              <a:rPr lang="en-US" altLang="zh-CN" dirty="0"/>
              <a:t>Leader</a:t>
            </a:r>
            <a:r>
              <a:rPr lang="zh-CN" altLang="en-US" dirty="0"/>
              <a:t>。此时</a:t>
            </a:r>
            <a:r>
              <a:rPr lang="en-US" altLang="zh-CN" dirty="0"/>
              <a:t>Server3</a:t>
            </a:r>
            <a:r>
              <a:rPr lang="zh-CN" altLang="en-US" dirty="0"/>
              <a:t>将成为</a:t>
            </a:r>
            <a:r>
              <a:rPr lang="en-US" altLang="zh-CN" dirty="0"/>
              <a:t>Leader</a:t>
            </a:r>
            <a:r>
              <a:rPr lang="zh-CN" altLang="en-US" dirty="0"/>
              <a:t>。</a:t>
            </a:r>
          </a:p>
          <a:p>
            <a:r>
              <a:rPr lang="zh-CN" altLang="en-US" dirty="0"/>
              <a:t>　　由上面规则可知，通常那台服务器上的数据越新（</a:t>
            </a:r>
            <a:r>
              <a:rPr lang="en-US" altLang="zh-CN" dirty="0"/>
              <a:t>ZXID</a:t>
            </a:r>
            <a:r>
              <a:rPr lang="zh-CN" altLang="en-US" dirty="0"/>
              <a:t>会越大），其成为</a:t>
            </a:r>
            <a:r>
              <a:rPr lang="en-US" altLang="zh-CN" dirty="0"/>
              <a:t>Leader</a:t>
            </a:r>
            <a:r>
              <a:rPr lang="zh-CN" altLang="en-US" dirty="0"/>
              <a:t>的可能性越大，也就越能够保证数据的恢复。如果</a:t>
            </a:r>
            <a:r>
              <a:rPr lang="en-US" altLang="zh-CN" dirty="0"/>
              <a:t>ZXID</a:t>
            </a:r>
            <a:r>
              <a:rPr lang="zh-CN" altLang="en-US" dirty="0"/>
              <a:t>相同，则</a:t>
            </a:r>
            <a:r>
              <a:rPr lang="en-US" altLang="zh-CN" dirty="0"/>
              <a:t>SID</a:t>
            </a:r>
            <a:r>
              <a:rPr lang="zh-CN" altLang="en-US" dirty="0"/>
              <a:t>越大机会越大。</a:t>
            </a:r>
          </a:p>
          <a:p>
            <a:endParaRPr lang="en-US" dirty="0"/>
          </a:p>
        </p:txBody>
      </p:sp>
    </p:spTree>
    <p:extLst>
      <p:ext uri="{BB962C8B-B14F-4D97-AF65-F5344CB8AC3E}">
        <p14:creationId xmlns:p14="http://schemas.microsoft.com/office/powerpoint/2010/main" val="190425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leader</a:t>
            </a:r>
            <a:r>
              <a:rPr lang="zh-CN" altLang="en-US" dirty="0" smtClean="0"/>
              <a:t>选举</a:t>
            </a:r>
            <a:endParaRPr lang="en-US" dirty="0"/>
          </a:p>
        </p:txBody>
      </p:sp>
      <p:sp>
        <p:nvSpPr>
          <p:cNvPr id="3" name="Content Placeholder 2"/>
          <p:cNvSpPr>
            <a:spLocks noGrp="1"/>
          </p:cNvSpPr>
          <p:nvPr>
            <p:ph idx="1"/>
          </p:nvPr>
        </p:nvSpPr>
        <p:spPr/>
        <p:txBody>
          <a:bodyPr>
            <a:normAutofit/>
          </a:bodyPr>
          <a:lstStyle/>
          <a:p>
            <a:r>
              <a:rPr lang="zh-CN" altLang="en-US" b="1" dirty="0"/>
              <a:t>首次发送自己的投票</a:t>
            </a:r>
            <a:r>
              <a:rPr lang="zh-CN" altLang="en-US" b="1" dirty="0" smtClean="0"/>
              <a:t>值</a:t>
            </a:r>
            <a:endParaRPr lang="en-US" altLang="zh-CN" b="1" dirty="0" smtClean="0"/>
          </a:p>
          <a:p>
            <a:r>
              <a:rPr lang="zh-CN" altLang="en-US" dirty="0" smtClean="0"/>
              <a:t>每个</a:t>
            </a:r>
            <a:r>
              <a:rPr lang="en-US" altLang="zh-CN" dirty="0"/>
              <a:t>zookeeper</a:t>
            </a:r>
            <a:r>
              <a:rPr lang="zh-CN" altLang="en-US" dirty="0"/>
              <a:t>服务器发送自己选举的</a:t>
            </a:r>
            <a:r>
              <a:rPr lang="en-US" altLang="zh-CN" dirty="0"/>
              <a:t>leader,</a:t>
            </a:r>
            <a:r>
              <a:rPr lang="zh-CN" altLang="en-US" dirty="0"/>
              <a:t>这个协议中包含了以下几部分的数据，每台服务器将自己服务器的以上数据发送到集群中的其他服务器之后</a:t>
            </a:r>
            <a:r>
              <a:rPr lang="en-US" altLang="zh-CN" dirty="0"/>
              <a:t>,</a:t>
            </a:r>
            <a:r>
              <a:rPr lang="zh-CN" altLang="en-US" dirty="0"/>
              <a:t>同样的也需要接收来自其他服务器的</a:t>
            </a:r>
            <a:r>
              <a:rPr lang="zh-CN" altLang="en-US" dirty="0" smtClean="0"/>
              <a:t>数据</a:t>
            </a:r>
            <a:endParaRPr lang="en-US" altLang="zh-CN" dirty="0" smtClean="0"/>
          </a:p>
          <a:p>
            <a:pPr lvl="1"/>
            <a:r>
              <a:rPr lang="zh-CN" altLang="en-US" dirty="0"/>
              <a:t>所选举</a:t>
            </a:r>
            <a:r>
              <a:rPr lang="en-US" altLang="zh-CN" dirty="0"/>
              <a:t>leader</a:t>
            </a:r>
            <a:r>
              <a:rPr lang="zh-CN" altLang="en-US" dirty="0"/>
              <a:t>的</a:t>
            </a:r>
            <a:r>
              <a:rPr lang="en-US" altLang="zh-CN" dirty="0"/>
              <a:t>id(</a:t>
            </a:r>
            <a:r>
              <a:rPr lang="zh-CN" altLang="en-US" dirty="0"/>
              <a:t>就是配置文件中写好的每个服务器的</a:t>
            </a:r>
            <a:r>
              <a:rPr lang="en-US" altLang="zh-CN" dirty="0"/>
              <a:t>id) ,</a:t>
            </a:r>
            <a:r>
              <a:rPr lang="zh-CN" altLang="en-US" dirty="0"/>
              <a:t>在初始阶段</a:t>
            </a:r>
            <a:r>
              <a:rPr lang="en-US" altLang="zh-CN" dirty="0"/>
              <a:t>,</a:t>
            </a:r>
            <a:r>
              <a:rPr lang="zh-CN" altLang="en-US" dirty="0"/>
              <a:t>每台服务器的这个值都是自己服务器的</a:t>
            </a:r>
            <a:r>
              <a:rPr lang="en-US" altLang="zh-CN" dirty="0"/>
              <a:t>id,</a:t>
            </a:r>
            <a:r>
              <a:rPr lang="zh-CN" altLang="en-US" dirty="0"/>
              <a:t>也就是它们都选举自己为</a:t>
            </a:r>
            <a:r>
              <a:rPr lang="en-US" altLang="zh-CN" dirty="0"/>
              <a:t>leader. </a:t>
            </a:r>
            <a:endParaRPr lang="en-US" altLang="zh-CN" dirty="0" smtClean="0"/>
          </a:p>
          <a:p>
            <a:pPr lvl="1"/>
            <a:r>
              <a:rPr lang="zh-CN" altLang="en-US" dirty="0" smtClean="0"/>
              <a:t>服务器</a:t>
            </a:r>
            <a:r>
              <a:rPr lang="zh-CN" altLang="en-US" dirty="0"/>
              <a:t>最大数据的</a:t>
            </a:r>
            <a:r>
              <a:rPr lang="en-US" altLang="zh-CN" dirty="0"/>
              <a:t>id,</a:t>
            </a:r>
            <a:r>
              <a:rPr lang="zh-CN" altLang="en-US" dirty="0"/>
              <a:t>这个值大的服务器</a:t>
            </a:r>
            <a:r>
              <a:rPr lang="en-US" altLang="zh-CN" dirty="0"/>
              <a:t>,</a:t>
            </a:r>
            <a:r>
              <a:rPr lang="zh-CN" altLang="en-US" dirty="0"/>
              <a:t>说明存放了更新的数据</a:t>
            </a:r>
            <a:r>
              <a:rPr lang="en-US" altLang="zh-CN" dirty="0"/>
              <a:t>. </a:t>
            </a:r>
            <a:endParaRPr lang="en-US" altLang="zh-CN" dirty="0" smtClean="0"/>
          </a:p>
          <a:p>
            <a:pPr lvl="1"/>
            <a:r>
              <a:rPr lang="zh-CN" altLang="en-US" dirty="0" smtClean="0"/>
              <a:t>逻辑</a:t>
            </a:r>
            <a:r>
              <a:rPr lang="zh-CN" altLang="en-US" dirty="0"/>
              <a:t>时钟的值</a:t>
            </a:r>
            <a:r>
              <a:rPr lang="en-US" altLang="zh-CN" dirty="0"/>
              <a:t>,</a:t>
            </a:r>
            <a:r>
              <a:rPr lang="zh-CN" altLang="en-US" dirty="0"/>
              <a:t>这个值从</a:t>
            </a:r>
            <a:r>
              <a:rPr lang="en-US" altLang="zh-CN" dirty="0"/>
              <a:t>0</a:t>
            </a:r>
            <a:r>
              <a:rPr lang="zh-CN" altLang="en-US" dirty="0"/>
              <a:t>开始递增</a:t>
            </a:r>
            <a:r>
              <a:rPr lang="en-US" altLang="zh-CN" dirty="0"/>
              <a:t>,</a:t>
            </a:r>
            <a:r>
              <a:rPr lang="zh-CN" altLang="en-US" dirty="0"/>
              <a:t>每次选举对应一个值</a:t>
            </a:r>
            <a:r>
              <a:rPr lang="en-US" altLang="zh-CN" dirty="0"/>
              <a:t>,</a:t>
            </a:r>
            <a:r>
              <a:rPr lang="zh-CN" altLang="en-US" dirty="0"/>
              <a:t>也就是说</a:t>
            </a:r>
            <a:r>
              <a:rPr lang="en-US" altLang="zh-CN" dirty="0"/>
              <a:t>:</a:t>
            </a:r>
            <a:r>
              <a:rPr lang="zh-CN" altLang="en-US" dirty="0"/>
              <a:t>如果在同一次选举中</a:t>
            </a:r>
            <a:r>
              <a:rPr lang="en-US" altLang="zh-CN" dirty="0"/>
              <a:t>,</a:t>
            </a:r>
            <a:r>
              <a:rPr lang="zh-CN" altLang="en-US" dirty="0"/>
              <a:t>那么这个值应该是一致的</a:t>
            </a:r>
            <a:r>
              <a:rPr lang="en-US" altLang="zh-CN" dirty="0"/>
              <a:t>, </a:t>
            </a:r>
            <a:r>
              <a:rPr lang="zh-CN" altLang="en-US" dirty="0"/>
              <a:t>逻辑时钟值越大</a:t>
            </a:r>
            <a:r>
              <a:rPr lang="en-US" altLang="zh-CN" dirty="0"/>
              <a:t>,</a:t>
            </a:r>
            <a:r>
              <a:rPr lang="zh-CN" altLang="en-US" dirty="0"/>
              <a:t>说明这一次选举</a:t>
            </a:r>
            <a:r>
              <a:rPr lang="en-US" altLang="zh-CN" dirty="0"/>
              <a:t>leader</a:t>
            </a:r>
            <a:r>
              <a:rPr lang="zh-CN" altLang="en-US" dirty="0"/>
              <a:t>的进程更新</a:t>
            </a:r>
            <a:r>
              <a:rPr lang="en-US" altLang="zh-CN" dirty="0"/>
              <a:t>. </a:t>
            </a:r>
            <a:endParaRPr lang="en-US" altLang="zh-CN" dirty="0" smtClean="0"/>
          </a:p>
          <a:p>
            <a:pPr lvl="1"/>
            <a:r>
              <a:rPr lang="zh-CN" altLang="en-US" dirty="0" smtClean="0"/>
              <a:t>本机</a:t>
            </a:r>
            <a:r>
              <a:rPr lang="zh-CN" altLang="en-US" dirty="0"/>
              <a:t>在当前选举过程中的状态</a:t>
            </a:r>
            <a:r>
              <a:rPr lang="en-US" altLang="zh-CN" dirty="0"/>
              <a:t>,</a:t>
            </a:r>
            <a:r>
              <a:rPr lang="zh-CN" altLang="en-US" dirty="0"/>
              <a:t>有以下几种</a:t>
            </a:r>
            <a:r>
              <a:rPr lang="en-US" altLang="zh-CN" dirty="0"/>
              <a:t>, LOOKING, FOLLOWING,LEADING, OBSERVING</a:t>
            </a:r>
            <a:r>
              <a:rPr lang="en-US" altLang="zh-CN" dirty="0" smtClean="0"/>
              <a:t>.</a:t>
            </a:r>
            <a:endParaRPr lang="en-US" altLang="zh-CN" dirty="0"/>
          </a:p>
        </p:txBody>
      </p:sp>
    </p:spTree>
    <p:extLst>
      <p:ext uri="{BB962C8B-B14F-4D97-AF65-F5344CB8AC3E}">
        <p14:creationId xmlns:p14="http://schemas.microsoft.com/office/powerpoint/2010/main" val="1999159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images.jianshu.io/upload_images/6160085-de22099cbdc4c525?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242" y="0"/>
            <a:ext cx="3753853" cy="681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深入理解</a:t>
            </a:r>
            <a:r>
              <a:rPr lang="en-US" altLang="zh-CN" dirty="0" err="1" smtClean="0"/>
              <a:t>Paxos</a:t>
            </a:r>
            <a:endParaRPr lang="en-US" dirty="0"/>
          </a:p>
        </p:txBody>
      </p:sp>
      <p:sp>
        <p:nvSpPr>
          <p:cNvPr id="3" name="Content Placeholder 2"/>
          <p:cNvSpPr>
            <a:spLocks noGrp="1"/>
          </p:cNvSpPr>
          <p:nvPr>
            <p:ph idx="1"/>
          </p:nvPr>
        </p:nvSpPr>
        <p:spPr/>
        <p:txBody>
          <a:bodyPr/>
          <a:lstStyle/>
          <a:p>
            <a:r>
              <a:rPr lang="en-US" dirty="0">
                <a:hlinkClick r:id="rId2"/>
              </a:rPr>
              <a:t>https://zhuanlan.zhihu.com/p/31780743</a:t>
            </a:r>
            <a:endParaRPr lang="en-US" dirty="0"/>
          </a:p>
        </p:txBody>
      </p:sp>
    </p:spTree>
    <p:extLst>
      <p:ext uri="{BB962C8B-B14F-4D97-AF65-F5344CB8AC3E}">
        <p14:creationId xmlns:p14="http://schemas.microsoft.com/office/powerpoint/2010/main" val="129499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CLI</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命令行界面（</a:t>
            </a:r>
            <a:r>
              <a:rPr lang="en-US" altLang="zh-CN" dirty="0"/>
              <a:t>CLI</a:t>
            </a:r>
            <a:r>
              <a:rPr lang="zh-CN" altLang="en-US" dirty="0"/>
              <a:t>）用于与</a:t>
            </a:r>
            <a:r>
              <a:rPr lang="en-US" altLang="zh-CN" dirty="0" err="1"/>
              <a:t>ZooKeeper</a:t>
            </a:r>
            <a:r>
              <a:rPr lang="zh-CN" altLang="en-US" dirty="0"/>
              <a:t>集合进行交互以进行开发。它有助于调试和解决不同的选项。</a:t>
            </a:r>
            <a:br>
              <a:rPr lang="zh-CN" altLang="en-US" dirty="0"/>
            </a:br>
            <a:r>
              <a:rPr lang="nb-NO" dirty="0"/>
              <a:t>./</a:t>
            </a:r>
            <a:r>
              <a:rPr lang="nb-NO" dirty="0" err="1"/>
              <a:t>zkCli.sh</a:t>
            </a:r>
            <a:r>
              <a:rPr lang="nb-NO" dirty="0"/>
              <a:t> -server </a:t>
            </a:r>
            <a:r>
              <a:rPr lang="en-US" altLang="zh-CN" dirty="0" smtClean="0"/>
              <a:t>localhost</a:t>
            </a:r>
            <a:r>
              <a:rPr lang="nb-NO" dirty="0" smtClean="0"/>
              <a:t>:2181</a:t>
            </a:r>
            <a:endParaRPr lang="zh-CN" altLang="en-US" dirty="0"/>
          </a:p>
          <a:p>
            <a:r>
              <a:rPr lang="zh-CN" altLang="en-US" dirty="0"/>
              <a:t>要执行</a:t>
            </a:r>
            <a:r>
              <a:rPr lang="en-US" altLang="zh-CN" dirty="0" err="1"/>
              <a:t>ZooKeeper</a:t>
            </a:r>
            <a:r>
              <a:rPr lang="en-US" altLang="zh-CN" dirty="0"/>
              <a:t> CLI</a:t>
            </a:r>
            <a:r>
              <a:rPr lang="zh-CN" altLang="en-US" dirty="0"/>
              <a:t>操作，首先打开</a:t>
            </a:r>
            <a:r>
              <a:rPr lang="en-US" altLang="zh-CN" dirty="0" err="1"/>
              <a:t>ZooKeeper</a:t>
            </a:r>
            <a:r>
              <a:rPr lang="zh-CN" altLang="en-US" dirty="0" smtClean="0"/>
              <a:t>服务器，</a:t>
            </a:r>
            <a:r>
              <a:rPr lang="zh-CN" altLang="en-US" dirty="0"/>
              <a:t>然后打开</a:t>
            </a:r>
            <a:r>
              <a:rPr lang="en-US" altLang="zh-CN" dirty="0" err="1"/>
              <a:t>ZooKeeper</a:t>
            </a:r>
            <a:r>
              <a:rPr lang="zh-CN" altLang="en-US" dirty="0"/>
              <a:t>客户端（“</a:t>
            </a:r>
            <a:r>
              <a:rPr lang="en-US" altLang="zh-CN" dirty="0"/>
              <a:t>bin/</a:t>
            </a:r>
            <a:r>
              <a:rPr lang="en-US" altLang="zh-CN" dirty="0" err="1"/>
              <a:t>zkCli.sh</a:t>
            </a:r>
            <a:r>
              <a:rPr lang="en-US" altLang="zh-CN" dirty="0"/>
              <a:t>”</a:t>
            </a:r>
            <a:r>
              <a:rPr lang="zh-CN" altLang="en-US" dirty="0"/>
              <a:t>）。一旦客户端启动，你可以执行以下操作：</a:t>
            </a:r>
            <a:br>
              <a:rPr lang="zh-CN" altLang="en-US" dirty="0"/>
            </a:br>
            <a:r>
              <a:rPr lang="en-US" altLang="zh-CN" dirty="0"/>
              <a:t>1</a:t>
            </a:r>
            <a:r>
              <a:rPr lang="zh-CN" altLang="en-US" dirty="0"/>
              <a:t>、创建</a:t>
            </a:r>
            <a:r>
              <a:rPr lang="en-US" altLang="zh-CN" dirty="0" err="1"/>
              <a:t>znode</a:t>
            </a:r>
            <a:r>
              <a:rPr lang="zh-CN" altLang="en-US" dirty="0"/>
              <a:t/>
            </a:r>
            <a:br>
              <a:rPr lang="zh-CN" altLang="en-US" dirty="0"/>
            </a:br>
            <a:r>
              <a:rPr lang="en-US" altLang="zh-CN" dirty="0"/>
              <a:t>2</a:t>
            </a:r>
            <a:r>
              <a:rPr lang="zh-CN" altLang="en-US" dirty="0"/>
              <a:t>、获取数据</a:t>
            </a:r>
            <a:br>
              <a:rPr lang="zh-CN" altLang="en-US" dirty="0"/>
            </a:br>
            <a:r>
              <a:rPr lang="en-US" altLang="zh-CN" dirty="0"/>
              <a:t>3</a:t>
            </a:r>
            <a:r>
              <a:rPr lang="zh-CN" altLang="en-US" dirty="0"/>
              <a:t>、监视</a:t>
            </a:r>
            <a:r>
              <a:rPr lang="en-US" altLang="zh-CN" dirty="0" err="1"/>
              <a:t>znode</a:t>
            </a:r>
            <a:r>
              <a:rPr lang="zh-CN" altLang="en-US" dirty="0"/>
              <a:t>的变化</a:t>
            </a:r>
            <a:br>
              <a:rPr lang="zh-CN" altLang="en-US" dirty="0"/>
            </a:br>
            <a:r>
              <a:rPr lang="en-US" altLang="zh-CN" dirty="0"/>
              <a:t>4</a:t>
            </a:r>
            <a:r>
              <a:rPr lang="zh-CN" altLang="en-US" dirty="0"/>
              <a:t>、设置数据</a:t>
            </a:r>
            <a:br>
              <a:rPr lang="zh-CN" altLang="en-US" dirty="0"/>
            </a:br>
            <a:r>
              <a:rPr lang="en-US" altLang="zh-CN" dirty="0"/>
              <a:t>5</a:t>
            </a:r>
            <a:r>
              <a:rPr lang="zh-CN" altLang="en-US" dirty="0"/>
              <a:t>、创建</a:t>
            </a:r>
            <a:r>
              <a:rPr lang="en-US" altLang="zh-CN" dirty="0" err="1"/>
              <a:t>znode</a:t>
            </a:r>
            <a:r>
              <a:rPr lang="zh-CN" altLang="en-US" dirty="0"/>
              <a:t>的子节点</a:t>
            </a:r>
            <a:br>
              <a:rPr lang="zh-CN" altLang="en-US" dirty="0"/>
            </a:br>
            <a:r>
              <a:rPr lang="en-US" altLang="zh-CN" dirty="0"/>
              <a:t>6</a:t>
            </a:r>
            <a:r>
              <a:rPr lang="zh-CN" altLang="en-US" dirty="0"/>
              <a:t>、列出</a:t>
            </a:r>
            <a:r>
              <a:rPr lang="en-US" altLang="zh-CN" dirty="0" err="1"/>
              <a:t>znode</a:t>
            </a:r>
            <a:r>
              <a:rPr lang="zh-CN" altLang="en-US" dirty="0"/>
              <a:t>的子节点</a:t>
            </a:r>
            <a:br>
              <a:rPr lang="zh-CN" altLang="en-US" dirty="0"/>
            </a:br>
            <a:r>
              <a:rPr lang="en-US" altLang="zh-CN" dirty="0"/>
              <a:t>7</a:t>
            </a:r>
            <a:r>
              <a:rPr lang="zh-CN" altLang="en-US" dirty="0"/>
              <a:t>、检查状态</a:t>
            </a:r>
            <a:br>
              <a:rPr lang="zh-CN" altLang="en-US" dirty="0"/>
            </a:br>
            <a:r>
              <a:rPr lang="en-US" altLang="zh-CN" dirty="0"/>
              <a:t>8</a:t>
            </a:r>
            <a:r>
              <a:rPr lang="zh-CN" altLang="en-US" dirty="0"/>
              <a:t>、移除</a:t>
            </a:r>
            <a:r>
              <a:rPr lang="en-US" altLang="zh-CN" dirty="0"/>
              <a:t>/</a:t>
            </a:r>
            <a:r>
              <a:rPr lang="zh-CN" altLang="en-US" dirty="0"/>
              <a:t>删除</a:t>
            </a:r>
            <a:r>
              <a:rPr lang="en-US" altLang="zh-CN" dirty="0" err="1"/>
              <a:t>znode</a:t>
            </a:r>
            <a:endParaRPr lang="en-US" dirty="0"/>
          </a:p>
        </p:txBody>
      </p:sp>
    </p:spTree>
    <p:extLst>
      <p:ext uri="{BB962C8B-B14F-4D97-AF65-F5344CB8AC3E}">
        <p14:creationId xmlns:p14="http://schemas.microsoft.com/office/powerpoint/2010/main" val="20295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a:t>
            </a:r>
            <a:r>
              <a:rPr lang="zh-CN" altLang="en-US" b="1" dirty="0" smtClean="0"/>
              <a:t>应用</a:t>
            </a:r>
            <a:endParaRPr lang="en-US" dirty="0"/>
          </a:p>
        </p:txBody>
      </p:sp>
      <p:sp>
        <p:nvSpPr>
          <p:cNvPr id="3" name="Content Placeholder 2"/>
          <p:cNvSpPr>
            <a:spLocks noGrp="1"/>
          </p:cNvSpPr>
          <p:nvPr>
            <p:ph idx="1"/>
          </p:nvPr>
        </p:nvSpPr>
        <p:spPr/>
        <p:txBody>
          <a:bodyPr/>
          <a:lstStyle/>
          <a:p>
            <a:r>
              <a:rPr lang="zh-CN" altLang="en-US" dirty="0"/>
              <a:t>分布式应用可以在给定时间（同时）在网络中的多个系统上运行，通过协调它们以快速有效的方式完成特定任务。通常来说，对于复杂而耗时的任务，非分布式应用（运行在单个系统中）需要几个小时才能完成，而分布式应用通过使用所有系统涉及的计算能力可以在几分钟内完成。</a:t>
            </a:r>
          </a:p>
          <a:p>
            <a:r>
              <a:rPr lang="zh-CN" altLang="en-US" dirty="0"/>
              <a:t>通过将分布式应用配置为在更多系统上运行，可以进一步减少完成任务的时间。分布式应用正在运行的一组系统称为</a:t>
            </a:r>
            <a:r>
              <a:rPr lang="zh-CN" altLang="en-US" b="1" dirty="0"/>
              <a:t>集群</a:t>
            </a:r>
            <a:r>
              <a:rPr lang="zh-CN" altLang="en-US" dirty="0"/>
              <a:t>，而在集群中运行的每台机器被称为</a:t>
            </a:r>
            <a:r>
              <a:rPr lang="zh-CN" altLang="en-US" b="1" dirty="0"/>
              <a:t>节点</a:t>
            </a:r>
            <a:r>
              <a:rPr lang="zh-CN" altLang="en-US" dirty="0"/>
              <a:t>。</a:t>
            </a:r>
          </a:p>
          <a:p>
            <a:endParaRPr lang="en-US" dirty="0"/>
          </a:p>
        </p:txBody>
      </p:sp>
      <p:pic>
        <p:nvPicPr>
          <p:cNvPr id="1026" name="Picture 2" descr="ookeeper 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79" y="3857414"/>
            <a:ext cx="5715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8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创建</a:t>
            </a:r>
            <a:r>
              <a:rPr lang="en-US" b="1" dirty="0" err="1" smtClean="0"/>
              <a:t>Znodes</a:t>
            </a:r>
            <a:endParaRPr lang="en-US" dirty="0"/>
          </a:p>
        </p:txBody>
      </p:sp>
      <p:sp>
        <p:nvSpPr>
          <p:cNvPr id="3" name="Content Placeholder 2"/>
          <p:cNvSpPr>
            <a:spLocks noGrp="1"/>
          </p:cNvSpPr>
          <p:nvPr>
            <p:ph idx="1"/>
          </p:nvPr>
        </p:nvSpPr>
        <p:spPr/>
        <p:txBody>
          <a:bodyPr/>
          <a:lstStyle/>
          <a:p>
            <a:r>
              <a:rPr lang="zh-CN" altLang="en-US" dirty="0"/>
              <a:t>用给定的路径创建一个</a:t>
            </a:r>
            <a:r>
              <a:rPr lang="en-US" altLang="zh-CN" dirty="0" err="1"/>
              <a:t>znode</a:t>
            </a:r>
            <a:r>
              <a:rPr lang="zh-CN" altLang="en-US" dirty="0"/>
              <a:t>。</a:t>
            </a:r>
            <a:r>
              <a:rPr lang="en-US" altLang="zh-CN" dirty="0"/>
              <a:t>flag</a:t>
            </a:r>
            <a:r>
              <a:rPr lang="zh-CN" altLang="en-US" dirty="0"/>
              <a:t>参数指定创建的</a:t>
            </a:r>
            <a:r>
              <a:rPr lang="en-US" altLang="zh-CN" dirty="0" err="1"/>
              <a:t>znode</a:t>
            </a:r>
            <a:r>
              <a:rPr lang="zh-CN" altLang="en-US" dirty="0"/>
              <a:t>是临时的，持久的还是顺序的。默认情况下，所有</a:t>
            </a:r>
            <a:r>
              <a:rPr lang="en-US" altLang="zh-CN" dirty="0" err="1"/>
              <a:t>znode</a:t>
            </a:r>
            <a:r>
              <a:rPr lang="zh-CN" altLang="en-US" dirty="0"/>
              <a:t>都是持久的。</a:t>
            </a:r>
            <a:br>
              <a:rPr lang="zh-CN" altLang="en-US" dirty="0"/>
            </a:br>
            <a:r>
              <a:rPr lang="zh-CN" altLang="en-US" dirty="0"/>
              <a:t>当会话过期或客户端断开连接时，</a:t>
            </a:r>
            <a:r>
              <a:rPr lang="zh-CN" altLang="en-US" b="1" dirty="0"/>
              <a:t>临时节点</a:t>
            </a:r>
            <a:r>
              <a:rPr lang="zh-CN" altLang="en-US" dirty="0"/>
              <a:t>（</a:t>
            </a:r>
            <a:r>
              <a:rPr lang="en-US" altLang="zh-CN" dirty="0"/>
              <a:t>flag</a:t>
            </a:r>
            <a:r>
              <a:rPr lang="zh-CN" altLang="en-US" dirty="0"/>
              <a:t>：</a:t>
            </a:r>
            <a:r>
              <a:rPr lang="en-US" altLang="zh-CN" dirty="0"/>
              <a:t>-e</a:t>
            </a:r>
            <a:r>
              <a:rPr lang="zh-CN" altLang="en-US" dirty="0"/>
              <a:t>）将被自动删除。</a:t>
            </a:r>
            <a:br>
              <a:rPr lang="zh-CN" altLang="en-US" dirty="0"/>
            </a:br>
            <a:r>
              <a:rPr lang="zh-CN" altLang="en-US" b="1" dirty="0"/>
              <a:t>顺序节点</a:t>
            </a:r>
            <a:r>
              <a:rPr lang="zh-CN" altLang="en-US" dirty="0"/>
              <a:t>保证</a:t>
            </a:r>
            <a:r>
              <a:rPr lang="en-US" altLang="zh-CN" dirty="0" err="1"/>
              <a:t>znode</a:t>
            </a:r>
            <a:r>
              <a:rPr lang="zh-CN" altLang="en-US" dirty="0"/>
              <a:t>路径将是唯一的。</a:t>
            </a:r>
            <a:br>
              <a:rPr lang="zh-CN" altLang="en-US" dirty="0"/>
            </a:br>
            <a:r>
              <a:rPr lang="en-US" altLang="zh-CN" dirty="0" err="1"/>
              <a:t>ZooKeeper</a:t>
            </a:r>
            <a:r>
              <a:rPr lang="zh-CN" altLang="en-US" dirty="0"/>
              <a:t>集合将向</a:t>
            </a:r>
            <a:r>
              <a:rPr lang="en-US" altLang="zh-CN" dirty="0" err="1"/>
              <a:t>znode</a:t>
            </a:r>
            <a:r>
              <a:rPr lang="zh-CN" altLang="en-US" dirty="0"/>
              <a:t>路径填充</a:t>
            </a:r>
            <a:r>
              <a:rPr lang="en-US" altLang="zh-CN" dirty="0"/>
              <a:t>10</a:t>
            </a:r>
            <a:r>
              <a:rPr lang="zh-CN" altLang="en-US" dirty="0"/>
              <a:t>位序列号。例如，</a:t>
            </a:r>
            <a:r>
              <a:rPr lang="en-US" altLang="zh-CN" dirty="0" err="1"/>
              <a:t>znode</a:t>
            </a:r>
            <a:r>
              <a:rPr lang="zh-CN" altLang="en-US" dirty="0"/>
              <a:t>路径 </a:t>
            </a:r>
            <a:r>
              <a:rPr lang="en-US" altLang="zh-CN" dirty="0"/>
              <a:t>/</a:t>
            </a:r>
            <a:r>
              <a:rPr lang="en-US" altLang="zh-CN" dirty="0" err="1"/>
              <a:t>myapp</a:t>
            </a:r>
            <a:r>
              <a:rPr lang="en-US" altLang="zh-CN" dirty="0"/>
              <a:t> </a:t>
            </a:r>
            <a:r>
              <a:rPr lang="zh-CN" altLang="en-US" dirty="0"/>
              <a:t>将转换为</a:t>
            </a:r>
            <a:r>
              <a:rPr lang="en-US" altLang="zh-CN" dirty="0"/>
              <a:t>/myapp0000000001</a:t>
            </a:r>
            <a:r>
              <a:rPr lang="zh-CN" altLang="en-US" dirty="0"/>
              <a:t>，下一个序列号将为</a:t>
            </a:r>
            <a:r>
              <a:rPr lang="en-US" altLang="zh-CN" dirty="0"/>
              <a:t>/myapp0000000002</a:t>
            </a:r>
            <a:r>
              <a:rPr lang="zh-CN" altLang="en-US" dirty="0"/>
              <a:t>。如果没有指定</a:t>
            </a:r>
            <a:r>
              <a:rPr lang="en-US" altLang="zh-CN" dirty="0"/>
              <a:t>flag</a:t>
            </a:r>
            <a:r>
              <a:rPr lang="zh-CN" altLang="en-US" dirty="0"/>
              <a:t>，则</a:t>
            </a:r>
            <a:r>
              <a:rPr lang="en-US" altLang="zh-CN" dirty="0" err="1"/>
              <a:t>znode</a:t>
            </a:r>
            <a:r>
              <a:rPr lang="zh-CN" altLang="en-US" dirty="0"/>
              <a:t>被认为是持久的</a:t>
            </a:r>
            <a:r>
              <a:rPr lang="zh-CN" altLang="en-US" dirty="0" smtClean="0"/>
              <a:t>。</a:t>
            </a:r>
            <a:endParaRPr lang="en-US" altLang="zh-CN" dirty="0" smtClean="0"/>
          </a:p>
          <a:p>
            <a:r>
              <a:rPr lang="en-US" dirty="0"/>
              <a:t>create /path /</a:t>
            </a:r>
            <a:r>
              <a:rPr lang="en-US" dirty="0" smtClean="0"/>
              <a:t>data</a:t>
            </a:r>
          </a:p>
          <a:p>
            <a:endParaRPr lang="en-US" dirty="0"/>
          </a:p>
          <a:p>
            <a:r>
              <a:rPr lang="en-US" dirty="0"/>
              <a:t>create /</a:t>
            </a:r>
            <a:r>
              <a:rPr lang="en-US" dirty="0" err="1"/>
              <a:t>FirstZnode</a:t>
            </a:r>
            <a:r>
              <a:rPr lang="en-US" dirty="0"/>
              <a:t> “</a:t>
            </a:r>
            <a:r>
              <a:rPr lang="en-US" dirty="0" err="1"/>
              <a:t>Myfirstzookeeper</a:t>
            </a:r>
            <a:r>
              <a:rPr lang="en-US" dirty="0"/>
              <a:t>-app"</a:t>
            </a:r>
          </a:p>
        </p:txBody>
      </p:sp>
    </p:spTree>
    <p:extLst>
      <p:ext uri="{BB962C8B-B14F-4D97-AF65-F5344CB8AC3E}">
        <p14:creationId xmlns:p14="http://schemas.microsoft.com/office/powerpoint/2010/main" val="411597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a:t>
            </a:r>
            <a:r>
              <a:rPr lang="zh-CN" altLang="en-US" b="1" dirty="0" smtClean="0"/>
              <a:t>数据</a:t>
            </a:r>
            <a:endParaRPr lang="en-US" dirty="0"/>
          </a:p>
        </p:txBody>
      </p:sp>
      <p:sp>
        <p:nvSpPr>
          <p:cNvPr id="3" name="Content Placeholder 2"/>
          <p:cNvSpPr>
            <a:spLocks noGrp="1"/>
          </p:cNvSpPr>
          <p:nvPr>
            <p:ph idx="1"/>
          </p:nvPr>
        </p:nvSpPr>
        <p:spPr/>
        <p:txBody>
          <a:bodyPr/>
          <a:lstStyle/>
          <a:p>
            <a:r>
              <a:rPr lang="zh-CN" altLang="en-US" dirty="0"/>
              <a:t>它返回</a:t>
            </a:r>
            <a:r>
              <a:rPr lang="en-US" altLang="zh-CN" dirty="0" err="1"/>
              <a:t>znode</a:t>
            </a:r>
            <a:r>
              <a:rPr lang="zh-CN" altLang="en-US" dirty="0"/>
              <a:t>的关联数据和指定</a:t>
            </a:r>
            <a:r>
              <a:rPr lang="en-US" altLang="zh-CN" dirty="0" err="1"/>
              <a:t>znode</a:t>
            </a:r>
            <a:r>
              <a:rPr lang="zh-CN" altLang="en-US" dirty="0"/>
              <a:t>的元数据。你将获得信息，例如上次修改数据的时间，修改的位置以及数据的相关信息。此</a:t>
            </a:r>
            <a:r>
              <a:rPr lang="en-US" altLang="zh-CN" dirty="0"/>
              <a:t>CLI</a:t>
            </a:r>
            <a:r>
              <a:rPr lang="zh-CN" altLang="en-US" dirty="0"/>
              <a:t>还用于分配监视器以显示数据相关的通知。</a:t>
            </a:r>
          </a:p>
          <a:p>
            <a:r>
              <a:rPr lang="zh-CN" altLang="en-US" dirty="0" smtClean="0"/>
              <a:t>语法：</a:t>
            </a:r>
            <a:r>
              <a:rPr lang="zh-CN" altLang="en-US" dirty="0"/>
              <a:t/>
            </a:r>
            <a:br>
              <a:rPr lang="zh-CN" altLang="en-US" dirty="0"/>
            </a:br>
            <a:r>
              <a:rPr lang="en-US" dirty="0"/>
              <a:t>get /</a:t>
            </a:r>
            <a:r>
              <a:rPr lang="en-US" dirty="0" smtClean="0"/>
              <a:t>path</a:t>
            </a:r>
          </a:p>
          <a:p>
            <a:endParaRPr lang="en-US" dirty="0"/>
          </a:p>
          <a:p>
            <a:r>
              <a:rPr lang="en-US" dirty="0"/>
              <a:t>get /</a:t>
            </a:r>
            <a:r>
              <a:rPr lang="en-US" dirty="0" err="1"/>
              <a:t>FirstZnode</a:t>
            </a:r>
            <a:r>
              <a:rPr lang="en-US" dirty="0"/>
              <a:t> </a:t>
            </a:r>
          </a:p>
        </p:txBody>
      </p:sp>
    </p:spTree>
    <p:extLst>
      <p:ext uri="{BB962C8B-B14F-4D97-AF65-F5344CB8AC3E}">
        <p14:creationId xmlns:p14="http://schemas.microsoft.com/office/powerpoint/2010/main" val="1959968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Watch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08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创建子项</a:t>
            </a:r>
            <a:r>
              <a:rPr lang="en-US" altLang="zh-CN" b="1" dirty="0"/>
              <a:t>/</a:t>
            </a:r>
            <a:r>
              <a:rPr lang="zh-CN" altLang="en-US" b="1" dirty="0"/>
              <a:t>子</a:t>
            </a:r>
            <a:r>
              <a:rPr lang="zh-CN" altLang="en-US" b="1" dirty="0" smtClean="0"/>
              <a:t>节点</a:t>
            </a:r>
            <a:endParaRPr lang="en-US" dirty="0"/>
          </a:p>
        </p:txBody>
      </p:sp>
      <p:sp>
        <p:nvSpPr>
          <p:cNvPr id="3" name="Content Placeholder 2"/>
          <p:cNvSpPr>
            <a:spLocks noGrp="1"/>
          </p:cNvSpPr>
          <p:nvPr>
            <p:ph idx="1"/>
          </p:nvPr>
        </p:nvSpPr>
        <p:spPr/>
        <p:txBody>
          <a:bodyPr/>
          <a:lstStyle/>
          <a:p>
            <a:r>
              <a:rPr lang="en-US" dirty="0"/>
              <a:t>create /parent/path/</a:t>
            </a:r>
            <a:r>
              <a:rPr lang="en-US" dirty="0" err="1"/>
              <a:t>subnode</a:t>
            </a:r>
            <a:r>
              <a:rPr lang="en-US" dirty="0"/>
              <a:t>/path /</a:t>
            </a:r>
            <a:r>
              <a:rPr lang="en-US" dirty="0" smtClean="0"/>
              <a:t>data</a:t>
            </a:r>
          </a:p>
          <a:p>
            <a:endParaRPr lang="en-US" dirty="0"/>
          </a:p>
          <a:p>
            <a:r>
              <a:rPr lang="en-US" dirty="0"/>
              <a:t>create /</a:t>
            </a:r>
            <a:r>
              <a:rPr lang="en-US" dirty="0" err="1"/>
              <a:t>FirstZnode</a:t>
            </a:r>
            <a:r>
              <a:rPr lang="en-US" dirty="0"/>
              <a:t>/Child1 </a:t>
            </a:r>
            <a:r>
              <a:rPr lang="en-US" dirty="0" err="1"/>
              <a:t>firstchildren</a:t>
            </a:r>
            <a:endParaRPr lang="en-US" dirty="0"/>
          </a:p>
        </p:txBody>
      </p:sp>
    </p:spTree>
    <p:extLst>
      <p:ext uri="{BB962C8B-B14F-4D97-AF65-F5344CB8AC3E}">
        <p14:creationId xmlns:p14="http://schemas.microsoft.com/office/powerpoint/2010/main" val="357924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列出</a:t>
            </a:r>
            <a:r>
              <a:rPr lang="zh-CN" altLang="en-US" b="1" dirty="0" smtClean="0"/>
              <a:t>子项</a:t>
            </a:r>
            <a:endParaRPr lang="en-US" dirty="0"/>
          </a:p>
        </p:txBody>
      </p:sp>
      <p:sp>
        <p:nvSpPr>
          <p:cNvPr id="3" name="Content Placeholder 2"/>
          <p:cNvSpPr>
            <a:spLocks noGrp="1"/>
          </p:cNvSpPr>
          <p:nvPr>
            <p:ph idx="1"/>
          </p:nvPr>
        </p:nvSpPr>
        <p:spPr/>
        <p:txBody>
          <a:bodyPr/>
          <a:lstStyle/>
          <a:p>
            <a:r>
              <a:rPr lang="en-US" dirty="0"/>
              <a:t>ls /</a:t>
            </a:r>
            <a:r>
              <a:rPr lang="en-US" dirty="0" smtClean="0"/>
              <a:t>path</a:t>
            </a:r>
          </a:p>
          <a:p>
            <a:endParaRPr lang="en-US" dirty="0"/>
          </a:p>
          <a:p>
            <a:r>
              <a:rPr lang="en-US" dirty="0"/>
              <a:t>ls /</a:t>
            </a:r>
            <a:r>
              <a:rPr lang="en-US" dirty="0" err="1"/>
              <a:t>MyFirstZnode</a:t>
            </a:r>
            <a:endParaRPr lang="en-US" dirty="0"/>
          </a:p>
        </p:txBody>
      </p:sp>
    </p:spTree>
    <p:extLst>
      <p:ext uri="{BB962C8B-B14F-4D97-AF65-F5344CB8AC3E}">
        <p14:creationId xmlns:p14="http://schemas.microsoft.com/office/powerpoint/2010/main" val="16017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检查</a:t>
            </a:r>
            <a:r>
              <a:rPr lang="zh-CN" altLang="en-US" b="1" dirty="0" smtClean="0"/>
              <a:t>状态</a:t>
            </a:r>
            <a:endParaRPr lang="en-US" dirty="0"/>
          </a:p>
        </p:txBody>
      </p:sp>
      <p:sp>
        <p:nvSpPr>
          <p:cNvPr id="3" name="Content Placeholder 2"/>
          <p:cNvSpPr>
            <a:spLocks noGrp="1"/>
          </p:cNvSpPr>
          <p:nvPr>
            <p:ph idx="1"/>
          </p:nvPr>
        </p:nvSpPr>
        <p:spPr/>
        <p:txBody>
          <a:bodyPr/>
          <a:lstStyle/>
          <a:p>
            <a:r>
              <a:rPr lang="en-US" dirty="0"/>
              <a:t>stat /</a:t>
            </a:r>
            <a:r>
              <a:rPr lang="en-US" dirty="0" smtClean="0"/>
              <a:t>path</a:t>
            </a:r>
          </a:p>
          <a:p>
            <a:endParaRPr lang="en-US" dirty="0"/>
          </a:p>
          <a:p>
            <a:r>
              <a:rPr lang="en-US" dirty="0"/>
              <a:t>stat /</a:t>
            </a:r>
            <a:r>
              <a:rPr lang="en-US" dirty="0" err="1"/>
              <a:t>FirstZnode</a:t>
            </a:r>
            <a:endParaRPr lang="en-US" dirty="0"/>
          </a:p>
        </p:txBody>
      </p:sp>
    </p:spTree>
    <p:extLst>
      <p:ext uri="{BB962C8B-B14F-4D97-AF65-F5344CB8AC3E}">
        <p14:creationId xmlns:p14="http://schemas.microsoft.com/office/powerpoint/2010/main" val="154003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移除Znode</a:t>
            </a:r>
            <a:endParaRPr lang="en-US" b="1" dirty="0"/>
          </a:p>
        </p:txBody>
      </p:sp>
      <p:sp>
        <p:nvSpPr>
          <p:cNvPr id="3" name="Content Placeholder 2"/>
          <p:cNvSpPr>
            <a:spLocks noGrp="1"/>
          </p:cNvSpPr>
          <p:nvPr>
            <p:ph idx="1"/>
          </p:nvPr>
        </p:nvSpPr>
        <p:spPr/>
        <p:txBody>
          <a:bodyPr/>
          <a:lstStyle/>
          <a:p>
            <a:r>
              <a:rPr lang="zh-CN" altLang="en-US" dirty="0"/>
              <a:t>移除指定的</a:t>
            </a:r>
            <a:r>
              <a:rPr lang="en-US" altLang="zh-CN" dirty="0" err="1"/>
              <a:t>znode</a:t>
            </a:r>
            <a:r>
              <a:rPr lang="zh-CN" altLang="en-US" dirty="0"/>
              <a:t>并递归其所有子节点。只有在这样的</a:t>
            </a:r>
            <a:r>
              <a:rPr lang="en-US" altLang="zh-CN" dirty="0" err="1"/>
              <a:t>znode</a:t>
            </a:r>
            <a:r>
              <a:rPr lang="zh-CN" altLang="en-US" dirty="0"/>
              <a:t>可用的情况下才会发生。</a:t>
            </a:r>
            <a:endParaRPr lang="en-US" dirty="0" smtClean="0"/>
          </a:p>
          <a:p>
            <a:r>
              <a:rPr lang="en-US" dirty="0" err="1" smtClean="0"/>
              <a:t>rmr</a:t>
            </a:r>
            <a:r>
              <a:rPr lang="en-US" dirty="0" smtClean="0"/>
              <a:t> </a:t>
            </a:r>
            <a:r>
              <a:rPr lang="en-US" dirty="0"/>
              <a:t>/</a:t>
            </a:r>
            <a:r>
              <a:rPr lang="en-US" dirty="0" smtClean="0"/>
              <a:t>path</a:t>
            </a:r>
          </a:p>
          <a:p>
            <a:endParaRPr lang="en-US" dirty="0"/>
          </a:p>
          <a:p>
            <a:r>
              <a:rPr lang="en-US" dirty="0" err="1"/>
              <a:t>rmr</a:t>
            </a:r>
            <a:r>
              <a:rPr lang="en-US" dirty="0"/>
              <a:t> /</a:t>
            </a:r>
            <a:r>
              <a:rPr lang="en-US" dirty="0" err="1"/>
              <a:t>FirstZnode</a:t>
            </a:r>
            <a:endParaRPr lang="en-US" dirty="0"/>
          </a:p>
        </p:txBody>
      </p:sp>
    </p:spTree>
    <p:extLst>
      <p:ext uri="{BB962C8B-B14F-4D97-AF65-F5344CB8AC3E}">
        <p14:creationId xmlns:p14="http://schemas.microsoft.com/office/powerpoint/2010/main" val="1314303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Zookeeper</a:t>
            </a:r>
            <a:r>
              <a:rPr lang="zh-CN" altLang="en-US" dirty="0" smtClean="0"/>
              <a:t> </a:t>
            </a:r>
            <a:r>
              <a:rPr lang="en-US" altLang="zh-CN" dirty="0" smtClean="0"/>
              <a:t>API</a:t>
            </a:r>
            <a:endParaRPr lang="en-US" dirty="0"/>
          </a:p>
        </p:txBody>
      </p:sp>
      <p:sp>
        <p:nvSpPr>
          <p:cNvPr id="3" name="Content Placeholder 2"/>
          <p:cNvSpPr>
            <a:spLocks noGrp="1"/>
          </p:cNvSpPr>
          <p:nvPr>
            <p:ph idx="1"/>
          </p:nvPr>
        </p:nvSpPr>
        <p:spPr/>
        <p:txBody>
          <a:bodyPr/>
          <a:lstStyle/>
          <a:p>
            <a:r>
              <a:rPr lang="en-US" b="1" dirty="0"/>
              <a:t>connect </a:t>
            </a:r>
            <a:r>
              <a:rPr lang="en-US" dirty="0"/>
              <a:t>- </a:t>
            </a:r>
            <a:r>
              <a:rPr lang="en-US" dirty="0" err="1"/>
              <a:t>连接到ZooKeeper集合</a:t>
            </a:r>
            <a:endParaRPr lang="en-US" dirty="0"/>
          </a:p>
          <a:p>
            <a:r>
              <a:rPr lang="en-US" b="1" dirty="0"/>
              <a:t>create</a:t>
            </a:r>
            <a:r>
              <a:rPr lang="en-US" dirty="0"/>
              <a:t>- </a:t>
            </a:r>
            <a:r>
              <a:rPr lang="en-US" dirty="0" err="1"/>
              <a:t>创建znode</a:t>
            </a:r>
            <a:endParaRPr lang="en-US" dirty="0"/>
          </a:p>
          <a:p>
            <a:r>
              <a:rPr lang="en-US" b="1" dirty="0"/>
              <a:t>exists</a:t>
            </a:r>
            <a:r>
              <a:rPr lang="en-US" dirty="0"/>
              <a:t>- </a:t>
            </a:r>
            <a:r>
              <a:rPr lang="en-US" dirty="0" err="1"/>
              <a:t>检查znode是否存在及其信息</a:t>
            </a:r>
            <a:endParaRPr lang="en-US" dirty="0"/>
          </a:p>
          <a:p>
            <a:r>
              <a:rPr lang="en-US" b="1" dirty="0" err="1"/>
              <a:t>getData</a:t>
            </a:r>
            <a:r>
              <a:rPr lang="en-US" b="1" dirty="0"/>
              <a:t> </a:t>
            </a:r>
            <a:r>
              <a:rPr lang="en-US" dirty="0"/>
              <a:t>- </a:t>
            </a:r>
            <a:r>
              <a:rPr lang="en-US" dirty="0" err="1"/>
              <a:t>从特定的znode获取数据</a:t>
            </a:r>
            <a:endParaRPr lang="en-US" dirty="0"/>
          </a:p>
          <a:p>
            <a:r>
              <a:rPr lang="en-US" b="1" dirty="0" err="1"/>
              <a:t>setData</a:t>
            </a:r>
            <a:r>
              <a:rPr lang="en-US" b="1" dirty="0"/>
              <a:t> </a:t>
            </a:r>
            <a:r>
              <a:rPr lang="en-US" dirty="0"/>
              <a:t>- </a:t>
            </a:r>
            <a:r>
              <a:rPr lang="en-US" dirty="0" err="1"/>
              <a:t>在特定的znode中设置数据</a:t>
            </a:r>
            <a:endParaRPr lang="en-US" dirty="0"/>
          </a:p>
          <a:p>
            <a:r>
              <a:rPr lang="en-US" b="1" dirty="0" err="1"/>
              <a:t>getChildren</a:t>
            </a:r>
            <a:r>
              <a:rPr lang="en-US" b="1" dirty="0"/>
              <a:t> </a:t>
            </a:r>
            <a:r>
              <a:rPr lang="en-US" dirty="0"/>
              <a:t>- </a:t>
            </a:r>
            <a:r>
              <a:rPr lang="en-US" dirty="0" err="1"/>
              <a:t>获取特定znode中的所有子节点</a:t>
            </a:r>
            <a:endParaRPr lang="en-US" dirty="0"/>
          </a:p>
          <a:p>
            <a:r>
              <a:rPr lang="en-US" b="1" dirty="0"/>
              <a:t>delete </a:t>
            </a:r>
            <a:r>
              <a:rPr lang="en-US" dirty="0"/>
              <a:t>- </a:t>
            </a:r>
            <a:r>
              <a:rPr lang="en-US" dirty="0" err="1"/>
              <a:t>删除特定的znode及其所有子项</a:t>
            </a:r>
            <a:endParaRPr lang="en-US" dirty="0"/>
          </a:p>
          <a:p>
            <a:r>
              <a:rPr lang="en-US" b="1" dirty="0"/>
              <a:t>close </a:t>
            </a:r>
            <a:r>
              <a:rPr lang="en-US" dirty="0"/>
              <a:t>- </a:t>
            </a:r>
            <a:r>
              <a:rPr lang="en-US" dirty="0" smtClean="0"/>
              <a:t>关闭连接</a:t>
            </a:r>
            <a:endParaRPr lang="en-US" dirty="0"/>
          </a:p>
        </p:txBody>
      </p:sp>
    </p:spTree>
    <p:extLst>
      <p:ext uri="{BB962C8B-B14F-4D97-AF65-F5344CB8AC3E}">
        <p14:creationId xmlns:p14="http://schemas.microsoft.com/office/powerpoint/2010/main" val="2247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5731" y="-228600"/>
            <a:ext cx="8966767" cy="6858000"/>
          </a:xfrm>
          <a:prstGeom prst="rect">
            <a:avLst/>
          </a:prstGeom>
        </p:spPr>
      </p:pic>
    </p:spTree>
    <p:extLst>
      <p:ext uri="{BB962C8B-B14F-4D97-AF65-F5344CB8AC3E}">
        <p14:creationId xmlns:p14="http://schemas.microsoft.com/office/powerpoint/2010/main" val="637784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Curator</a:t>
            </a:r>
            <a:endParaRPr lang="en-US" dirty="0"/>
          </a:p>
        </p:txBody>
      </p:sp>
      <p:sp>
        <p:nvSpPr>
          <p:cNvPr id="3" name="Content Placeholder 2"/>
          <p:cNvSpPr>
            <a:spLocks noGrp="1"/>
          </p:cNvSpPr>
          <p:nvPr>
            <p:ph idx="1"/>
          </p:nvPr>
        </p:nvSpPr>
        <p:spPr/>
        <p:txBody>
          <a:bodyPr/>
          <a:lstStyle/>
          <a:p>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等。目前已经作为</a:t>
            </a:r>
            <a:r>
              <a:rPr lang="en-US" altLang="zh-CN" dirty="0"/>
              <a:t>Apache</a:t>
            </a:r>
            <a:r>
              <a:rPr lang="zh-CN" altLang="en-US" dirty="0"/>
              <a:t>的顶级项目出现，是最流行的</a:t>
            </a:r>
            <a:r>
              <a:rPr lang="en-US" altLang="zh-CN" dirty="0"/>
              <a:t>Zookeeper</a:t>
            </a:r>
            <a:r>
              <a:rPr lang="zh-CN" altLang="en-US" dirty="0"/>
              <a:t>客户端之一。从编码风格上来讲，它提供了基于</a:t>
            </a:r>
            <a:r>
              <a:rPr lang="en-US" altLang="zh-CN" dirty="0"/>
              <a:t>Fluent</a:t>
            </a:r>
            <a:r>
              <a:rPr lang="zh-CN" altLang="en-US" dirty="0"/>
              <a:t>的编程风格支持</a:t>
            </a:r>
            <a:r>
              <a:rPr lang="zh-CN" altLang="en-US" dirty="0" smtClean="0"/>
              <a:t>。</a:t>
            </a:r>
            <a:endParaRPr lang="zh-CN" altLang="en-US" dirty="0"/>
          </a:p>
        </p:txBody>
      </p:sp>
    </p:spTree>
    <p:extLst>
      <p:ext uri="{BB962C8B-B14F-4D97-AF65-F5344CB8AC3E}">
        <p14:creationId xmlns:p14="http://schemas.microsoft.com/office/powerpoint/2010/main" val="10416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优点</a:t>
            </a:r>
            <a:endParaRPr lang="en-US" dirty="0"/>
          </a:p>
        </p:txBody>
      </p:sp>
      <p:sp>
        <p:nvSpPr>
          <p:cNvPr id="3" name="Content Placeholder 2"/>
          <p:cNvSpPr>
            <a:spLocks noGrp="1"/>
          </p:cNvSpPr>
          <p:nvPr>
            <p:ph idx="1"/>
          </p:nvPr>
        </p:nvSpPr>
        <p:spPr/>
        <p:txBody>
          <a:bodyPr/>
          <a:lstStyle/>
          <a:p>
            <a:r>
              <a:rPr lang="zh-CN" altLang="en-US" b="1" dirty="0"/>
              <a:t>可靠性</a:t>
            </a:r>
            <a:r>
              <a:rPr lang="zh-CN" altLang="en-US" dirty="0"/>
              <a:t> </a:t>
            </a:r>
            <a:r>
              <a:rPr lang="en-US" altLang="zh-CN" dirty="0"/>
              <a:t>- </a:t>
            </a:r>
            <a:r>
              <a:rPr lang="zh-CN" altLang="en-US" dirty="0"/>
              <a:t>单个或几个系统的故障不会使整个系统出现故障。</a:t>
            </a:r>
          </a:p>
          <a:p>
            <a:r>
              <a:rPr lang="zh-CN" altLang="en-US" b="1" dirty="0"/>
              <a:t>可扩展性</a:t>
            </a:r>
            <a:r>
              <a:rPr lang="zh-CN" altLang="en-US" dirty="0"/>
              <a:t> </a:t>
            </a:r>
            <a:r>
              <a:rPr lang="en-US" altLang="zh-CN" dirty="0"/>
              <a:t>- </a:t>
            </a:r>
            <a:r>
              <a:rPr lang="zh-CN" altLang="en-US" dirty="0"/>
              <a:t>可以在需要时增加性能，通过添加更多机器，在应用程序配置中进行微小的更改，而不会有停机时间。</a:t>
            </a:r>
          </a:p>
          <a:p>
            <a:r>
              <a:rPr lang="zh-CN" altLang="en-US" b="1" dirty="0"/>
              <a:t>透明性</a:t>
            </a:r>
            <a:r>
              <a:rPr lang="zh-CN" altLang="en-US" dirty="0"/>
              <a:t> </a:t>
            </a:r>
            <a:r>
              <a:rPr lang="en-US" altLang="zh-CN" dirty="0"/>
              <a:t>- </a:t>
            </a:r>
            <a:r>
              <a:rPr lang="zh-CN" altLang="en-US" dirty="0"/>
              <a:t>隐藏系统的复杂性，并将其显示为单个实体</a:t>
            </a:r>
            <a:r>
              <a:rPr lang="en-US" altLang="zh-CN" dirty="0"/>
              <a:t>/</a:t>
            </a:r>
            <a:r>
              <a:rPr lang="zh-CN" altLang="en-US" dirty="0"/>
              <a:t>应用程序。</a:t>
            </a:r>
          </a:p>
          <a:p>
            <a:endParaRPr lang="en-US" dirty="0"/>
          </a:p>
        </p:txBody>
      </p:sp>
    </p:spTree>
    <p:extLst>
      <p:ext uri="{BB962C8B-B14F-4D97-AF65-F5344CB8AC3E}">
        <p14:creationId xmlns:p14="http://schemas.microsoft.com/office/powerpoint/2010/main" val="199105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a:t>
            </a:r>
            <a:r>
              <a:rPr lang="zh-CN" altLang="en-US" dirty="0" smtClean="0"/>
              <a:t>集成</a:t>
            </a:r>
            <a:r>
              <a:rPr lang="en-US" altLang="zh-CN" dirty="0" smtClean="0"/>
              <a:t>Zookeeper</a:t>
            </a:r>
            <a:endParaRPr lang="en-US" dirty="0"/>
          </a:p>
        </p:txBody>
      </p:sp>
      <p:sp>
        <p:nvSpPr>
          <p:cNvPr id="3" name="Content Placeholder 2"/>
          <p:cNvSpPr>
            <a:spLocks noGrp="1"/>
          </p:cNvSpPr>
          <p:nvPr>
            <p:ph idx="1"/>
          </p:nvPr>
        </p:nvSpPr>
        <p:spPr/>
        <p:txBody>
          <a:bodyPr/>
          <a:lstStyle/>
          <a:p>
            <a:r>
              <a:rPr lang="zh-CN" altLang="en-US" dirty="0" smtClean="0"/>
              <a:t>引入依赖</a:t>
            </a:r>
            <a:r>
              <a:rPr lang="en-US" dirty="0"/>
              <a:t/>
            </a:r>
            <a:br>
              <a:rPr lang="en-US" dirty="0"/>
            </a:br>
            <a:r>
              <a:rPr lang="en-US" dirty="0"/>
              <a:t/>
            </a:r>
            <a:br>
              <a:rPr lang="en-US" dirty="0"/>
            </a:br>
            <a:r>
              <a:rPr lang="en-US" dirty="0"/>
              <a:t>&lt;dependency&gt;</a:t>
            </a:r>
            <a:br>
              <a:rPr lang="en-US" dirty="0"/>
            </a:br>
            <a:r>
              <a:rPr lang="en-US" dirty="0"/>
              <a:t>  &lt;</a:t>
            </a:r>
            <a:r>
              <a:rPr lang="en-US" dirty="0" err="1"/>
              <a:t>groupId</a:t>
            </a:r>
            <a:r>
              <a:rPr lang="en-US" dirty="0"/>
              <a:t>&gt;</a:t>
            </a:r>
            <a:r>
              <a:rPr lang="en-US" dirty="0" err="1"/>
              <a:t>org.apache.curator</a:t>
            </a:r>
            <a:r>
              <a:rPr lang="en-US" dirty="0"/>
              <a:t>&lt;/</a:t>
            </a:r>
            <a:r>
              <a:rPr lang="en-US" dirty="0" err="1"/>
              <a:t>groupId</a:t>
            </a:r>
            <a:r>
              <a:rPr lang="en-US" dirty="0"/>
              <a:t>&gt;</a:t>
            </a:r>
            <a:br>
              <a:rPr lang="en-US" dirty="0"/>
            </a:br>
            <a:r>
              <a:rPr lang="en-US" dirty="0"/>
              <a:t>  &lt;</a:t>
            </a:r>
            <a:r>
              <a:rPr lang="en-US" dirty="0" err="1"/>
              <a:t>artifactId</a:t>
            </a:r>
            <a:r>
              <a:rPr lang="en-US" dirty="0"/>
              <a:t>&gt;curator-recipes&lt;/</a:t>
            </a:r>
            <a:r>
              <a:rPr lang="en-US" dirty="0" err="1"/>
              <a:t>artifactId</a:t>
            </a:r>
            <a:r>
              <a:rPr lang="en-US" dirty="0"/>
              <a:t>&gt;</a:t>
            </a:r>
            <a:br>
              <a:rPr lang="en-US" dirty="0"/>
            </a:br>
            <a:r>
              <a:rPr lang="en-US" dirty="0"/>
              <a:t>  &lt;</a:t>
            </a:r>
            <a:r>
              <a:rPr lang="en-US" dirty="0" smtClean="0"/>
              <a:t>version&gt;4.</a:t>
            </a:r>
            <a:r>
              <a:rPr lang="en-US" altLang="zh-CN" dirty="0" smtClean="0"/>
              <a:t>2</a:t>
            </a:r>
            <a:r>
              <a:rPr lang="en-US" dirty="0" smtClean="0"/>
              <a:t>.</a:t>
            </a:r>
            <a:r>
              <a:rPr lang="en-US" altLang="zh-CN" dirty="0" smtClean="0"/>
              <a:t>0</a:t>
            </a:r>
            <a:r>
              <a:rPr lang="en-US" dirty="0" smtClean="0"/>
              <a:t>&lt;/</a:t>
            </a:r>
            <a:r>
              <a:rPr lang="en-US" dirty="0"/>
              <a:t>version&gt;</a:t>
            </a:r>
            <a:br>
              <a:rPr lang="en-US" dirty="0"/>
            </a:br>
            <a:r>
              <a:rPr lang="en-US" dirty="0"/>
              <a:t>&lt;/dependency&gt;</a:t>
            </a:r>
          </a:p>
        </p:txBody>
      </p:sp>
    </p:spTree>
    <p:extLst>
      <p:ext uri="{BB962C8B-B14F-4D97-AF65-F5344CB8AC3E}">
        <p14:creationId xmlns:p14="http://schemas.microsoft.com/office/powerpoint/2010/main" val="850857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07680"/>
            <a:ext cx="12192000" cy="4459208"/>
          </a:xfrm>
          <a:prstGeom prst="rect">
            <a:avLst/>
          </a:prstGeom>
        </p:spPr>
      </p:pic>
    </p:spTree>
    <p:extLst>
      <p:ext uri="{BB962C8B-B14F-4D97-AF65-F5344CB8AC3E}">
        <p14:creationId xmlns:p14="http://schemas.microsoft.com/office/powerpoint/2010/main" val="1738194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ZooKeeper</a:t>
            </a:r>
            <a:r>
              <a:rPr lang="zh-CN" altLang="en-US" dirty="0" smtClean="0"/>
              <a:t>能做什么</a:t>
            </a:r>
            <a:endParaRPr lang="en-US" dirty="0"/>
          </a:p>
        </p:txBody>
      </p:sp>
      <p:sp>
        <p:nvSpPr>
          <p:cNvPr id="3" name="Content Placeholder 2"/>
          <p:cNvSpPr>
            <a:spLocks noGrp="1"/>
          </p:cNvSpPr>
          <p:nvPr>
            <p:ph idx="1"/>
          </p:nvPr>
        </p:nvSpPr>
        <p:spPr/>
        <p:txBody>
          <a:bodyPr/>
          <a:lstStyle/>
          <a:p>
            <a:r>
              <a:rPr lang="zh-CN" altLang="en-US" dirty="0" smtClean="0"/>
              <a:t>分布式锁</a:t>
            </a:r>
            <a:endParaRPr lang="en-US" altLang="zh-CN" dirty="0" smtClean="0"/>
          </a:p>
          <a:p>
            <a:r>
              <a:rPr lang="zh-CN" altLang="en-US" dirty="0" smtClean="0"/>
              <a:t>动态配置</a:t>
            </a:r>
            <a:endParaRPr lang="en-US" dirty="0"/>
          </a:p>
        </p:txBody>
      </p:sp>
    </p:spTree>
    <p:extLst>
      <p:ext uri="{BB962C8B-B14F-4D97-AF65-F5344CB8AC3E}">
        <p14:creationId xmlns:p14="http://schemas.microsoft.com/office/powerpoint/2010/main" val="28264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数据发布与订阅（配置中心）</a:t>
            </a:r>
            <a:endParaRPr lang="en-US" dirty="0"/>
          </a:p>
        </p:txBody>
      </p:sp>
      <p:sp>
        <p:nvSpPr>
          <p:cNvPr id="3" name="Content Placeholder 2"/>
          <p:cNvSpPr>
            <a:spLocks noGrp="1"/>
          </p:cNvSpPr>
          <p:nvPr>
            <p:ph idx="1"/>
          </p:nvPr>
        </p:nvSpPr>
        <p:spPr/>
        <p:txBody>
          <a:bodyPr>
            <a:normAutofit/>
          </a:bodyPr>
          <a:lstStyle/>
          <a:p>
            <a:r>
              <a:rPr lang="zh-CN" altLang="en-US" dirty="0"/>
              <a:t>发布与订阅模型，即所谓的配置中心，顾名思义就是发布者将数据发布到</a:t>
            </a:r>
            <a:r>
              <a:rPr lang="en-US" altLang="zh-CN" dirty="0"/>
              <a:t>ZK</a:t>
            </a:r>
            <a:r>
              <a:rPr lang="zh-CN" altLang="en-US" dirty="0"/>
              <a:t>节点上，供订阅者动态获取数据，实现配置信息的集中式管理和动态更新。例如全局的配置信息，服务式服务框架的服务地址列表等就非常适合使用</a:t>
            </a:r>
            <a:r>
              <a:rPr lang="zh-CN" altLang="en-US" dirty="0" smtClean="0"/>
              <a:t>。</a:t>
            </a:r>
            <a:endParaRPr lang="en-US" altLang="zh-CN" dirty="0" smtClean="0"/>
          </a:p>
          <a:p>
            <a:r>
              <a:rPr lang="zh-CN" altLang="en-US" i="1" dirty="0"/>
              <a:t>应用中用到的一些配置信息放到</a:t>
            </a:r>
            <a:r>
              <a:rPr lang="en-US" altLang="zh-CN" i="1" dirty="0"/>
              <a:t>ZK</a:t>
            </a:r>
            <a:r>
              <a:rPr lang="zh-CN" altLang="en-US" i="1" dirty="0"/>
              <a:t>上进行集中管理。这类场景通常是这样：应用在启动的时候会主动来获取一次配置，同时，在节点上注册一个</a:t>
            </a:r>
            <a:r>
              <a:rPr lang="en-US" altLang="zh-CN" i="1" dirty="0"/>
              <a:t>Watcher</a:t>
            </a:r>
            <a:r>
              <a:rPr lang="zh-CN" altLang="en-US" i="1" dirty="0"/>
              <a:t>，这样一来，以后每次配置有更新的时候，都会实时通知到订阅的客户端，从来达到获取最新配置信息的目的。 </a:t>
            </a:r>
            <a:r>
              <a:rPr lang="zh-CN" altLang="en-US" dirty="0"/>
              <a:t>分布式搜索服务中，索引的元信息和服务器集群机器的节点状态存放在</a:t>
            </a:r>
            <a:r>
              <a:rPr lang="en-US" altLang="zh-CN" dirty="0"/>
              <a:t>ZK</a:t>
            </a:r>
            <a:r>
              <a:rPr lang="zh-CN" altLang="en-US" dirty="0"/>
              <a:t>的一些指定节点，供各个客户端订阅使用。</a:t>
            </a:r>
            <a:br>
              <a:rPr lang="zh-CN" altLang="en-US" dirty="0"/>
            </a:br>
            <a:endParaRPr lang="en-US" dirty="0"/>
          </a:p>
        </p:txBody>
      </p:sp>
    </p:spTree>
    <p:extLst>
      <p:ext uri="{BB962C8B-B14F-4D97-AF65-F5344CB8AC3E}">
        <p14:creationId xmlns:p14="http://schemas.microsoft.com/office/powerpoint/2010/main" val="576129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负载均衡</a:t>
            </a:r>
            <a:endParaRPr lang="en-US" dirty="0"/>
          </a:p>
        </p:txBody>
      </p:sp>
      <p:sp>
        <p:nvSpPr>
          <p:cNvPr id="3" name="Content Placeholder 2"/>
          <p:cNvSpPr>
            <a:spLocks noGrp="1"/>
          </p:cNvSpPr>
          <p:nvPr>
            <p:ph idx="1"/>
          </p:nvPr>
        </p:nvSpPr>
        <p:spPr/>
        <p:txBody>
          <a:bodyPr/>
          <a:lstStyle/>
          <a:p>
            <a:r>
              <a:rPr lang="zh-CN" altLang="en-US" dirty="0"/>
              <a:t>这里说的负载均衡是指软负载均衡。在分布式环境中，为了保证高可用性，通常同一个应用或同一个服务的提供方都会部署多份，达到对等服务。而消费者就须要在这些对等的服务器中选择一个来执行相关的业务逻辑，其中比较典型的是消息中间件中的生产者，消费者负载均衡</a:t>
            </a:r>
            <a:r>
              <a:rPr lang="zh-CN" altLang="en-US" dirty="0" smtClean="0"/>
              <a:t>。</a:t>
            </a:r>
            <a:endParaRPr lang="en-US" altLang="zh-CN" dirty="0" smtClean="0"/>
          </a:p>
          <a:p>
            <a:r>
              <a:rPr lang="zh-CN" altLang="en-US" dirty="0"/>
              <a:t>消息中间件中发布者和订阅者的负载均衡，</a:t>
            </a:r>
            <a:r>
              <a:rPr lang="en-US" altLang="zh-CN" dirty="0" err="1"/>
              <a:t>linkedin</a:t>
            </a:r>
            <a:r>
              <a:rPr lang="zh-CN" altLang="en-US" dirty="0"/>
              <a:t>开源的</a:t>
            </a:r>
            <a:r>
              <a:rPr lang="en-US" altLang="zh-CN" dirty="0" err="1"/>
              <a:t>KafkaMQ</a:t>
            </a:r>
            <a:r>
              <a:rPr lang="zh-CN" altLang="en-US" dirty="0"/>
              <a:t>和阿里开源的</a:t>
            </a:r>
            <a:r>
              <a:rPr lang="en-US" altLang="zh-CN" dirty="0">
                <a:hlinkClick r:id="rId2"/>
              </a:rPr>
              <a:t>metaq</a:t>
            </a:r>
            <a:r>
              <a:rPr lang="zh-CN" altLang="en-US" dirty="0"/>
              <a:t>都是通过</a:t>
            </a:r>
            <a:r>
              <a:rPr lang="en-US" altLang="zh-CN" dirty="0"/>
              <a:t>zookeeper</a:t>
            </a:r>
            <a:r>
              <a:rPr lang="zh-CN" altLang="en-US" dirty="0"/>
              <a:t>来做到生产者、消费者的负载均衡。这里以</a:t>
            </a:r>
            <a:r>
              <a:rPr lang="en-US" altLang="zh-CN" dirty="0" err="1"/>
              <a:t>metaq</a:t>
            </a:r>
            <a:r>
              <a:rPr lang="zh-CN" altLang="en-US" dirty="0"/>
              <a:t>为例如讲下： 生产者负载均衡</a:t>
            </a:r>
            <a:r>
              <a:rPr lang="zh-CN" altLang="en-US" b="1" dirty="0"/>
              <a:t>：</a:t>
            </a:r>
            <a:r>
              <a:rPr lang="en-US" altLang="zh-CN" b="1" dirty="0" err="1"/>
              <a:t>metaq</a:t>
            </a:r>
            <a:r>
              <a:rPr lang="zh-CN" altLang="en-US" b="1" dirty="0"/>
              <a:t>发送消息的时候，生产者在发送消息的时候必须选择一台</a:t>
            </a:r>
            <a:r>
              <a:rPr lang="en-US" altLang="zh-CN" b="1" dirty="0"/>
              <a:t>broker</a:t>
            </a:r>
            <a:r>
              <a:rPr lang="zh-CN" altLang="en-US" b="1" dirty="0"/>
              <a:t>上的一个分区来发送消息，因此</a:t>
            </a:r>
            <a:r>
              <a:rPr lang="en-US" altLang="zh-CN" b="1" dirty="0" err="1"/>
              <a:t>metaq</a:t>
            </a:r>
            <a:r>
              <a:rPr lang="zh-CN" altLang="en-US" b="1" dirty="0"/>
              <a:t>在运行过程中，会把所有</a:t>
            </a:r>
            <a:r>
              <a:rPr lang="en-US" altLang="zh-CN" b="1" dirty="0"/>
              <a:t>broker</a:t>
            </a:r>
            <a:r>
              <a:rPr lang="zh-CN" altLang="en-US" b="1" dirty="0"/>
              <a:t>和对应的分区信息全部注册到</a:t>
            </a:r>
            <a:r>
              <a:rPr lang="en-US" altLang="zh-CN" b="1" dirty="0"/>
              <a:t>ZK</a:t>
            </a:r>
            <a:r>
              <a:rPr lang="zh-CN" altLang="en-US" b="1" dirty="0"/>
              <a:t>指定节点上，默认的策略是一个依次轮询的过程，生产者在通过</a:t>
            </a:r>
            <a:r>
              <a:rPr lang="en-US" altLang="zh-CN" b="1" dirty="0"/>
              <a:t>ZK</a:t>
            </a:r>
            <a:r>
              <a:rPr lang="zh-CN" altLang="en-US" b="1" dirty="0"/>
              <a:t>获取分区列表之后，会按照</a:t>
            </a:r>
            <a:r>
              <a:rPr lang="en-US" altLang="zh-CN" b="1" dirty="0" err="1"/>
              <a:t>brokerId</a:t>
            </a:r>
            <a:r>
              <a:rPr lang="zh-CN" altLang="en-US" b="1" dirty="0"/>
              <a:t>和</a:t>
            </a:r>
            <a:r>
              <a:rPr lang="en-US" altLang="zh-CN" b="1" dirty="0"/>
              <a:t>partition</a:t>
            </a:r>
            <a:r>
              <a:rPr lang="zh-CN" altLang="en-US" b="1" dirty="0"/>
              <a:t>的顺序排列组织成一个有序的分区列表，发送的时候按照从头到尾循环往复的方式选择一个分区来发送消息。</a:t>
            </a:r>
            <a:r>
              <a:rPr lang="zh-CN" altLang="en-US" dirty="0"/>
              <a:t>消费负载均衡：</a:t>
            </a:r>
            <a:endParaRPr lang="en-US" dirty="0"/>
          </a:p>
        </p:txBody>
      </p:sp>
    </p:spTree>
    <p:extLst>
      <p:ext uri="{BB962C8B-B14F-4D97-AF65-F5344CB8AC3E}">
        <p14:creationId xmlns:p14="http://schemas.microsoft.com/office/powerpoint/2010/main" val="28273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t>在消费过程中，一个消费者会消费一个或多个分区中的消息，但是一个分区只会由一个消费者来消费。</a:t>
            </a:r>
            <a:r>
              <a:rPr lang="en-US" altLang="zh-CN" b="1" dirty="0" err="1"/>
              <a:t>MetaQ</a:t>
            </a:r>
            <a:r>
              <a:rPr lang="zh-CN" altLang="en-US" b="1" dirty="0"/>
              <a:t>的消费策略是：</a:t>
            </a:r>
            <a:br>
              <a:rPr lang="zh-CN" altLang="en-US" b="1" dirty="0"/>
            </a:br>
            <a:r>
              <a:rPr lang="zh-CN" altLang="en-US" b="1" dirty="0"/>
              <a:t/>
            </a:r>
            <a:br>
              <a:rPr lang="zh-CN" altLang="en-US" b="1" dirty="0"/>
            </a:br>
            <a:r>
              <a:rPr lang="zh-CN" altLang="en-US" b="1" i="1" dirty="0"/>
              <a:t>每个分区针对同一个</a:t>
            </a:r>
            <a:r>
              <a:rPr lang="en-US" altLang="zh-CN" b="1" i="1" dirty="0"/>
              <a:t>group</a:t>
            </a:r>
            <a:r>
              <a:rPr lang="zh-CN" altLang="en-US" b="1" i="1" dirty="0"/>
              <a:t>只挂载一个消费者。 </a:t>
            </a:r>
            <a:r>
              <a:rPr lang="zh-CN" altLang="en-US" b="1" dirty="0"/>
              <a:t>如果同一个</a:t>
            </a:r>
            <a:r>
              <a:rPr lang="en-US" altLang="zh-CN" b="1" dirty="0"/>
              <a:t>group</a:t>
            </a:r>
            <a:r>
              <a:rPr lang="zh-CN" altLang="en-US" b="1" dirty="0"/>
              <a:t>的消费者数目大于分区数目，则多出来的消费者将不参与消费。</a:t>
            </a:r>
            <a:br>
              <a:rPr lang="zh-CN" altLang="en-US" b="1" dirty="0"/>
            </a:br>
            <a:r>
              <a:rPr lang="zh-CN" altLang="en-US" b="1" dirty="0"/>
              <a:t>* 如果同一个</a:t>
            </a:r>
            <a:r>
              <a:rPr lang="en-US" altLang="zh-CN" b="1" dirty="0"/>
              <a:t>group</a:t>
            </a:r>
            <a:r>
              <a:rPr lang="zh-CN" altLang="en-US" b="1" dirty="0"/>
              <a:t>的消费者数目小于分区数目，则有部分消费者需要额外承担消费任务。</a:t>
            </a:r>
            <a:br>
              <a:rPr lang="zh-CN" altLang="en-US" b="1" dirty="0"/>
            </a:br>
            <a:r>
              <a:rPr lang="zh-CN" altLang="en-US" b="1" dirty="0"/>
              <a:t>在某个消费者故障或者重启等情况下，其他消费者会感知到这一变化（通过 </a:t>
            </a:r>
            <a:r>
              <a:rPr lang="en-US" altLang="zh-CN" b="1" dirty="0"/>
              <a:t>zookeeper watch</a:t>
            </a:r>
            <a:r>
              <a:rPr lang="zh-CN" altLang="en-US" b="1" dirty="0"/>
              <a:t>消费者列表），然后重新进行负载均衡，保证所有的分区都有消费者进行消费。</a:t>
            </a:r>
            <a:endParaRPr lang="en-US" dirty="0"/>
          </a:p>
        </p:txBody>
      </p:sp>
    </p:spTree>
    <p:extLst>
      <p:ext uri="{BB962C8B-B14F-4D97-AF65-F5344CB8AC3E}">
        <p14:creationId xmlns:p14="http://schemas.microsoft.com/office/powerpoint/2010/main" val="27655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命名服务(Naming Service)</a:t>
            </a:r>
          </a:p>
        </p:txBody>
      </p:sp>
      <p:sp>
        <p:nvSpPr>
          <p:cNvPr id="3" name="Content Placeholder 2"/>
          <p:cNvSpPr>
            <a:spLocks noGrp="1"/>
          </p:cNvSpPr>
          <p:nvPr>
            <p:ph idx="1"/>
          </p:nvPr>
        </p:nvSpPr>
        <p:spPr/>
        <p:txBody>
          <a:bodyPr/>
          <a:lstStyle/>
          <a:p>
            <a:r>
              <a:rPr lang="zh-CN" altLang="en-US" dirty="0"/>
              <a:t>命名服务也是分布式系统中比较常见的一类场景。在分布式系统中，通过使用命名服务，客户端应用能够根据指定名字来获取资源或服务的地址，提供者等信息。被命名的实体通常可以是集群中的机器，提供的服务地址，远程对象等等</a:t>
            </a:r>
            <a:r>
              <a:rPr lang="en-US" altLang="zh-CN" dirty="0"/>
              <a:t>——</a:t>
            </a:r>
            <a:r>
              <a:rPr lang="zh-CN" altLang="en-US" dirty="0"/>
              <a:t>这些我们都可以统称他们为名字（</a:t>
            </a:r>
            <a:r>
              <a:rPr lang="en-US" altLang="zh-CN" dirty="0"/>
              <a:t>Name</a:t>
            </a:r>
            <a:r>
              <a:rPr lang="zh-CN" altLang="en-US" dirty="0"/>
              <a:t>）。其中较为常见的就是一些分布式服务框架中的服务地址列表。通过调用</a:t>
            </a:r>
            <a:r>
              <a:rPr lang="en-US" altLang="zh-CN" dirty="0"/>
              <a:t>ZK</a:t>
            </a:r>
            <a:r>
              <a:rPr lang="zh-CN" altLang="en-US" dirty="0"/>
              <a:t>提供的创建节点的</a:t>
            </a:r>
            <a:r>
              <a:rPr lang="en-US" altLang="zh-CN" dirty="0"/>
              <a:t>API</a:t>
            </a:r>
            <a:r>
              <a:rPr lang="zh-CN" altLang="en-US" dirty="0"/>
              <a:t>，能够很容易创建一个全局唯一的</a:t>
            </a:r>
            <a:r>
              <a:rPr lang="en-US" altLang="zh-CN" dirty="0"/>
              <a:t>path</a:t>
            </a:r>
            <a:r>
              <a:rPr lang="zh-CN" altLang="en-US" dirty="0"/>
              <a:t>，这个</a:t>
            </a:r>
            <a:r>
              <a:rPr lang="en-US" altLang="zh-CN" dirty="0"/>
              <a:t>path</a:t>
            </a:r>
            <a:r>
              <a:rPr lang="zh-CN" altLang="en-US" dirty="0"/>
              <a:t>就可以作为一个名称。</a:t>
            </a:r>
            <a:endParaRPr lang="en-US" dirty="0"/>
          </a:p>
        </p:txBody>
      </p:sp>
    </p:spTree>
    <p:extLst>
      <p:ext uri="{BB962C8B-B14F-4D97-AF65-F5344CB8AC3E}">
        <p14:creationId xmlns:p14="http://schemas.microsoft.com/office/powerpoint/2010/main" val="1378792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分布式通知</a:t>
            </a:r>
            <a:r>
              <a:rPr lang="en-US" altLang="zh-CN" dirty="0"/>
              <a:t>/</a:t>
            </a:r>
            <a:r>
              <a:rPr lang="zh-CN" altLang="en-US" dirty="0"/>
              <a:t>协调</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中特有</a:t>
            </a:r>
            <a:r>
              <a:rPr lang="en-US" altLang="zh-CN" dirty="0"/>
              <a:t>watcher</a:t>
            </a:r>
            <a:r>
              <a:rPr lang="zh-CN" altLang="en-US" dirty="0"/>
              <a:t>注册与异步通知机制，能够很好的实现分布式环境下不同系统之间的通知与协调，实现对数据变更的实时处理。使用方法通常是不同系统都对</a:t>
            </a:r>
            <a:r>
              <a:rPr lang="en-US" altLang="zh-CN" dirty="0"/>
              <a:t>ZK</a:t>
            </a:r>
            <a:r>
              <a:rPr lang="zh-CN" altLang="en-US" dirty="0"/>
              <a:t>上同一个</a:t>
            </a:r>
            <a:r>
              <a:rPr lang="en-US" altLang="zh-CN" dirty="0" err="1"/>
              <a:t>znode</a:t>
            </a:r>
            <a:r>
              <a:rPr lang="zh-CN" altLang="en-US" dirty="0"/>
              <a:t>进行注册，监听</a:t>
            </a:r>
            <a:r>
              <a:rPr lang="en-US" altLang="zh-CN" dirty="0" err="1"/>
              <a:t>znode</a:t>
            </a:r>
            <a:r>
              <a:rPr lang="zh-CN" altLang="en-US" dirty="0"/>
              <a:t>的变化（包括</a:t>
            </a:r>
            <a:r>
              <a:rPr lang="en-US" altLang="zh-CN" dirty="0" err="1"/>
              <a:t>znode</a:t>
            </a:r>
            <a:r>
              <a:rPr lang="zh-CN" altLang="en-US" dirty="0"/>
              <a:t>本身内容及子节点的），其中一个系统</a:t>
            </a:r>
            <a:r>
              <a:rPr lang="en-US" altLang="zh-CN" dirty="0"/>
              <a:t>update</a:t>
            </a:r>
            <a:r>
              <a:rPr lang="zh-CN" altLang="en-US" dirty="0"/>
              <a:t>了</a:t>
            </a:r>
            <a:r>
              <a:rPr lang="en-US" altLang="zh-CN" dirty="0" err="1"/>
              <a:t>znode</a:t>
            </a:r>
            <a:r>
              <a:rPr lang="zh-CN" altLang="en-US" dirty="0"/>
              <a:t>，那么另一个系统能够收到通知，并作出相应</a:t>
            </a:r>
            <a:r>
              <a:rPr lang="zh-CN" altLang="en-US" dirty="0" smtClean="0"/>
              <a:t>处理</a:t>
            </a:r>
            <a:endParaRPr lang="en-US" altLang="zh-CN" dirty="0" smtClean="0"/>
          </a:p>
          <a:p>
            <a:r>
              <a:rPr lang="zh-CN" altLang="en-US" i="1" dirty="0"/>
              <a:t>另一种心跳检测机制：检测系统和被检测系统之间并不直接关联起来，而是通过</a:t>
            </a:r>
            <a:r>
              <a:rPr lang="en-US" altLang="zh-CN" i="1" dirty="0" err="1"/>
              <a:t>zk</a:t>
            </a:r>
            <a:r>
              <a:rPr lang="zh-CN" altLang="en-US" i="1" dirty="0"/>
              <a:t>上某个节点关联，大大减少系统耦合。 </a:t>
            </a:r>
            <a:r>
              <a:rPr lang="zh-CN" altLang="en-US" dirty="0"/>
              <a:t>另一种系统调度模式：某系统有控制台和推送系统两部分组成，控制台的职责是控制推送系统进行相应的推送工作。管理人员在控制台作的一些操作，实际上是修改了</a:t>
            </a:r>
            <a:r>
              <a:rPr lang="en-US" altLang="zh-CN" dirty="0"/>
              <a:t>ZK</a:t>
            </a:r>
            <a:r>
              <a:rPr lang="zh-CN" altLang="en-US" dirty="0"/>
              <a:t>上某些节点的状态，而</a:t>
            </a:r>
            <a:r>
              <a:rPr lang="en-US" altLang="zh-CN" dirty="0"/>
              <a:t>ZK</a:t>
            </a:r>
            <a:r>
              <a:rPr lang="zh-CN" altLang="en-US" dirty="0"/>
              <a:t>就把这些变化通知给他们注册</a:t>
            </a:r>
            <a:r>
              <a:rPr lang="en-US" altLang="zh-CN" dirty="0"/>
              <a:t>Watcher</a:t>
            </a:r>
            <a:r>
              <a:rPr lang="zh-CN" altLang="en-US" dirty="0"/>
              <a:t>的客户端，即推送系统，于是，作出相应的推送任务。</a:t>
            </a:r>
            <a:br>
              <a:rPr lang="zh-CN" altLang="en-US" dirty="0"/>
            </a:br>
            <a:r>
              <a:rPr lang="zh-CN" altLang="en-US" dirty="0"/>
              <a:t>* 另一种工作汇报模式：一些类似于任务分发系统，子任务启动后，到</a:t>
            </a:r>
            <a:r>
              <a:rPr lang="en-US" altLang="zh-CN" dirty="0" err="1"/>
              <a:t>zk</a:t>
            </a:r>
            <a:r>
              <a:rPr lang="zh-CN" altLang="en-US" dirty="0"/>
              <a:t>来注册一个临时节点，并且定时将自己的进度进行汇报（将进度写回这个临时节点），这样任务管理者就能够实时知道任务进度。</a:t>
            </a:r>
            <a:br>
              <a:rPr lang="zh-CN" altLang="en-US" dirty="0"/>
            </a:br>
            <a:r>
              <a:rPr lang="zh-CN" altLang="en-US" dirty="0"/>
              <a:t>总之，使用</a:t>
            </a:r>
            <a:r>
              <a:rPr lang="en-US" altLang="zh-CN" dirty="0"/>
              <a:t>zookeeper</a:t>
            </a:r>
            <a:r>
              <a:rPr lang="zh-CN" altLang="en-US" dirty="0"/>
              <a:t>来进行分布式通知和协调能够大大降低系统之间的耦合</a:t>
            </a:r>
            <a:endParaRPr lang="en-US" dirty="0"/>
          </a:p>
        </p:txBody>
      </p:sp>
    </p:spTree>
    <p:extLst>
      <p:ext uri="{BB962C8B-B14F-4D97-AF65-F5344CB8AC3E}">
        <p14:creationId xmlns:p14="http://schemas.microsoft.com/office/powerpoint/2010/main" val="621843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i="1" dirty="0"/>
              <a:t>集群机器监控：这通常用于那种对集群中机器状态，机器在线率有较高要求的场景，能够快速对集群中机器变化作出响应。这样的场景中，往往有一个监控系统，实时检测集群机器是否存活。过去的做法通常是：监控系统通过某种手段（比如</a:t>
            </a:r>
            <a:r>
              <a:rPr lang="en-US" altLang="zh-CN" i="1" dirty="0"/>
              <a:t>ping</a:t>
            </a:r>
            <a:r>
              <a:rPr lang="zh-CN" altLang="en-US" i="1" dirty="0"/>
              <a:t>）定时检测每个机器，或者每个机器自己定时向监控系统汇报“我还活着”。 这种做法可行，但是存在两个比较明显的问题：</a:t>
            </a:r>
            <a:br>
              <a:rPr lang="zh-CN" altLang="en-US" i="1" dirty="0"/>
            </a:br>
            <a:r>
              <a:rPr lang="zh-CN" altLang="en-US" i="1" dirty="0"/>
              <a:t/>
            </a:r>
            <a:br>
              <a:rPr lang="zh-CN" altLang="en-US" i="1" dirty="0"/>
            </a:br>
            <a:r>
              <a:rPr lang="en-US" altLang="zh-CN" i="1" dirty="0"/>
              <a:t>1. </a:t>
            </a:r>
            <a:r>
              <a:rPr lang="zh-CN" altLang="en-US" i="1" dirty="0"/>
              <a:t>集群中机器有变动的时候，牵连修改的东西比较多。</a:t>
            </a:r>
            <a:br>
              <a:rPr lang="zh-CN" altLang="en-US" i="1" dirty="0"/>
            </a:br>
            <a:r>
              <a:rPr lang="en-US" altLang="zh-CN" i="1" dirty="0"/>
              <a:t>2. </a:t>
            </a:r>
            <a:r>
              <a:rPr lang="zh-CN" altLang="en-US" i="1" dirty="0"/>
              <a:t>有一定的延时。</a:t>
            </a:r>
            <a:endParaRPr lang="en-US" dirty="0"/>
          </a:p>
        </p:txBody>
      </p:sp>
    </p:spTree>
    <p:extLst>
      <p:ext uri="{BB962C8B-B14F-4D97-AF65-F5344CB8AC3E}">
        <p14:creationId xmlns:p14="http://schemas.microsoft.com/office/powerpoint/2010/main" val="469983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i="1" dirty="0"/>
              <a:t>利用</a:t>
            </a:r>
            <a:r>
              <a:rPr lang="en-US" altLang="zh-CN" i="1" dirty="0" err="1"/>
              <a:t>ZooKeeper</a:t>
            </a:r>
            <a:r>
              <a:rPr lang="zh-CN" altLang="en-US" i="1" dirty="0"/>
              <a:t>有两个特性，就可以实时另一种集群机器存活性监控系统：</a:t>
            </a:r>
            <a:br>
              <a:rPr lang="zh-CN" altLang="en-US" i="1" dirty="0"/>
            </a:br>
            <a:r>
              <a:rPr lang="zh-CN" altLang="en-US" i="1" dirty="0"/>
              <a:t/>
            </a:r>
            <a:br>
              <a:rPr lang="zh-CN" altLang="en-US" i="1" dirty="0"/>
            </a:br>
            <a:r>
              <a:rPr lang="en-US" altLang="zh-CN" i="1" dirty="0"/>
              <a:t>1. </a:t>
            </a:r>
            <a:r>
              <a:rPr lang="zh-CN" altLang="en-US" i="1" dirty="0"/>
              <a:t>客户端在节点 </a:t>
            </a:r>
            <a:r>
              <a:rPr lang="en-US" altLang="zh-CN" i="1" dirty="0"/>
              <a:t>x </a:t>
            </a:r>
            <a:r>
              <a:rPr lang="zh-CN" altLang="en-US" i="1" dirty="0"/>
              <a:t>上注册一个</a:t>
            </a:r>
            <a:r>
              <a:rPr lang="en-US" altLang="zh-CN" i="1" dirty="0"/>
              <a:t>Watcher</a:t>
            </a:r>
            <a:r>
              <a:rPr lang="zh-CN" altLang="en-US" i="1" dirty="0"/>
              <a:t>，那么如果 </a:t>
            </a:r>
            <a:r>
              <a:rPr lang="en-US" altLang="zh-CN" i="1" dirty="0"/>
              <a:t>x?</a:t>
            </a:r>
            <a:r>
              <a:rPr lang="zh-CN" altLang="en-US" i="1" dirty="0"/>
              <a:t>的子节点变化了，会通知该客户端。</a:t>
            </a:r>
            <a:br>
              <a:rPr lang="zh-CN" altLang="en-US" i="1" dirty="0"/>
            </a:br>
            <a:r>
              <a:rPr lang="en-US" altLang="zh-CN" i="1" dirty="0"/>
              <a:t>2. </a:t>
            </a:r>
            <a:r>
              <a:rPr lang="zh-CN" altLang="en-US" i="1" dirty="0"/>
              <a:t>创建</a:t>
            </a:r>
            <a:r>
              <a:rPr lang="en-US" altLang="zh-CN" i="1" dirty="0"/>
              <a:t>EPHEMERAL</a:t>
            </a:r>
            <a:r>
              <a:rPr lang="zh-CN" altLang="en-US" i="1" dirty="0"/>
              <a:t>类型的节点，一旦客户端和服务器的会话结束或过期，那么该节点就会消失。</a:t>
            </a:r>
            <a:br>
              <a:rPr lang="zh-CN" altLang="en-US" i="1" dirty="0"/>
            </a:br>
            <a:r>
              <a:rPr lang="zh-CN" altLang="en-US" i="1" dirty="0"/>
              <a:t/>
            </a:r>
            <a:br>
              <a:rPr lang="zh-CN" altLang="en-US" i="1" dirty="0"/>
            </a:br>
            <a:r>
              <a:rPr lang="zh-CN" altLang="en-US" i="1" dirty="0"/>
              <a:t>例如，监控系统在 </a:t>
            </a:r>
            <a:r>
              <a:rPr lang="en-US" altLang="zh-CN" i="1" dirty="0"/>
              <a:t>/</a:t>
            </a:r>
            <a:r>
              <a:rPr lang="en-US" altLang="zh-CN" i="1" dirty="0" err="1"/>
              <a:t>clusterServers</a:t>
            </a:r>
            <a:r>
              <a:rPr lang="en-US" altLang="zh-CN" i="1" dirty="0"/>
              <a:t> </a:t>
            </a:r>
            <a:r>
              <a:rPr lang="zh-CN" altLang="en-US" i="1" dirty="0"/>
              <a:t>节点上注册一个</a:t>
            </a:r>
            <a:r>
              <a:rPr lang="en-US" altLang="zh-CN" i="1" dirty="0"/>
              <a:t>Watcher</a:t>
            </a:r>
            <a:r>
              <a:rPr lang="zh-CN" altLang="en-US" i="1" dirty="0" smtClean="0"/>
              <a:t>，以后每动态加机器，那么就往 </a:t>
            </a:r>
            <a:r>
              <a:rPr lang="en-US" altLang="zh-CN" i="1" dirty="0" smtClean="0"/>
              <a:t>/</a:t>
            </a:r>
            <a:r>
              <a:rPr lang="en-US" altLang="zh-CN" i="1" dirty="0" err="1" smtClean="0"/>
              <a:t>clusterServers</a:t>
            </a:r>
            <a:r>
              <a:rPr lang="en-US" altLang="zh-CN" i="1" dirty="0" smtClean="0"/>
              <a:t> </a:t>
            </a:r>
            <a:r>
              <a:rPr lang="zh-CN" altLang="en-US" i="1" dirty="0" smtClean="0"/>
              <a:t>下创建一个 </a:t>
            </a:r>
            <a:r>
              <a:rPr lang="en-US" altLang="zh-CN" i="1" dirty="0" smtClean="0"/>
              <a:t>EPHEMERAL</a:t>
            </a:r>
            <a:r>
              <a:rPr lang="zh-CN" altLang="en-US" i="1" dirty="0" smtClean="0"/>
              <a:t>类型的节点：</a:t>
            </a:r>
            <a:r>
              <a:rPr lang="en-US" altLang="zh-CN" i="1" dirty="0" smtClean="0"/>
              <a:t>/</a:t>
            </a:r>
            <a:r>
              <a:rPr lang="en-US" altLang="zh-CN" i="1" dirty="0" err="1" smtClean="0"/>
              <a:t>clusterServers</a:t>
            </a:r>
            <a:r>
              <a:rPr lang="en-US" altLang="zh-CN" i="1" dirty="0" smtClean="0"/>
              <a:t>/{hostname}. </a:t>
            </a:r>
            <a:r>
              <a:rPr lang="zh-CN" altLang="en-US" i="1" dirty="0" smtClean="0"/>
              <a:t>这样，监控系统就能够实时知道机器的增减情况，至于后续处理就是监控系统</a:t>
            </a:r>
            <a:r>
              <a:rPr lang="zh-CN" altLang="en-US" i="1" dirty="0"/>
              <a:t>的业务了。 </a:t>
            </a:r>
            <a:r>
              <a:rPr lang="en-US" altLang="zh-CN" dirty="0"/>
              <a:t>Master</a:t>
            </a:r>
            <a:r>
              <a:rPr lang="zh-CN" altLang="en-US" dirty="0"/>
              <a:t>选举则是</a:t>
            </a:r>
            <a:r>
              <a:rPr lang="en-US" altLang="zh-CN" dirty="0"/>
              <a:t>zookeeper</a:t>
            </a:r>
            <a:r>
              <a:rPr lang="zh-CN" altLang="en-US" dirty="0"/>
              <a:t>中最为经典的应用场景了</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92107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挑战</a:t>
            </a:r>
            <a:endParaRPr lang="en-US" dirty="0"/>
          </a:p>
        </p:txBody>
      </p:sp>
      <p:sp>
        <p:nvSpPr>
          <p:cNvPr id="3" name="Content Placeholder 2"/>
          <p:cNvSpPr>
            <a:spLocks noGrp="1"/>
          </p:cNvSpPr>
          <p:nvPr>
            <p:ph idx="1"/>
          </p:nvPr>
        </p:nvSpPr>
        <p:spPr/>
        <p:txBody>
          <a:bodyPr/>
          <a:lstStyle/>
          <a:p>
            <a:r>
              <a:rPr lang="zh-CN" altLang="en-US" b="1" dirty="0"/>
              <a:t>竞争条件</a:t>
            </a:r>
            <a:r>
              <a:rPr lang="zh-CN" altLang="en-US" dirty="0"/>
              <a:t> </a:t>
            </a:r>
            <a:r>
              <a:rPr lang="en-US" altLang="zh-CN" dirty="0"/>
              <a:t>- </a:t>
            </a:r>
            <a:r>
              <a:rPr lang="zh-CN" altLang="en-US" dirty="0"/>
              <a:t>两个或多个机器尝试执行特定任务，实际上只需在任意给定时间由单个机器完成。例如，共享资源只能在任意给定时间由单个机器修改。</a:t>
            </a:r>
          </a:p>
          <a:p>
            <a:r>
              <a:rPr lang="zh-CN" altLang="en-US" b="1" dirty="0"/>
              <a:t>死锁</a:t>
            </a:r>
            <a:r>
              <a:rPr lang="zh-CN" altLang="en-US" dirty="0"/>
              <a:t> </a:t>
            </a:r>
            <a:r>
              <a:rPr lang="en-US" altLang="zh-CN" dirty="0"/>
              <a:t>- </a:t>
            </a:r>
            <a:r>
              <a:rPr lang="zh-CN" altLang="en-US" dirty="0"/>
              <a:t>两个或多个操作等待彼此无限期完成。</a:t>
            </a:r>
          </a:p>
          <a:p>
            <a:r>
              <a:rPr lang="zh-CN" altLang="en-US" b="1" dirty="0"/>
              <a:t>不一致</a:t>
            </a:r>
            <a:r>
              <a:rPr lang="zh-CN" altLang="en-US" dirty="0"/>
              <a:t> </a:t>
            </a:r>
            <a:r>
              <a:rPr lang="en-US" altLang="zh-CN" dirty="0"/>
              <a:t>- </a:t>
            </a:r>
            <a:r>
              <a:rPr lang="zh-CN" altLang="en-US" dirty="0"/>
              <a:t>数据的部分失败。</a:t>
            </a:r>
          </a:p>
          <a:p>
            <a:endParaRPr lang="en-US" dirty="0"/>
          </a:p>
        </p:txBody>
      </p:sp>
    </p:spTree>
    <p:extLst>
      <p:ext uri="{BB962C8B-B14F-4D97-AF65-F5344CB8AC3E}">
        <p14:creationId xmlns:p14="http://schemas.microsoft.com/office/powerpoint/2010/main" val="1158874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集群管理与</a:t>
            </a:r>
            <a:r>
              <a:rPr lang="en-US" altLang="zh-CN" dirty="0"/>
              <a:t>Master</a:t>
            </a:r>
            <a:r>
              <a:rPr lang="zh-CN" altLang="en-US" dirty="0"/>
              <a:t>选举</a:t>
            </a:r>
            <a:endParaRPr lang="en-US" dirty="0"/>
          </a:p>
        </p:txBody>
      </p:sp>
      <p:sp>
        <p:nvSpPr>
          <p:cNvPr id="3" name="Content Placeholder 2"/>
          <p:cNvSpPr>
            <a:spLocks noGrp="1"/>
          </p:cNvSpPr>
          <p:nvPr>
            <p:ph idx="1"/>
          </p:nvPr>
        </p:nvSpPr>
        <p:spPr/>
        <p:txBody>
          <a:bodyPr/>
          <a:lstStyle/>
          <a:p>
            <a:r>
              <a:rPr lang="zh-CN" altLang="en-US" dirty="0"/>
              <a:t>在分布式环境中，相同的业务应用分布在不同的机器上，有些业务逻辑（例如一些耗时的计算，网络</a:t>
            </a:r>
            <a:r>
              <a:rPr lang="en-US" altLang="zh-CN" dirty="0"/>
              <a:t>I/O</a:t>
            </a:r>
            <a:r>
              <a:rPr lang="zh-CN" altLang="en-US" dirty="0"/>
              <a:t>处理），往往只需要让整个集群中的某一台机器进行执行，其余机器可以共享这个结果，这样可以大大减少重复劳动，提高性能，于是这个</a:t>
            </a:r>
            <a:r>
              <a:rPr lang="en-US" altLang="zh-CN" dirty="0"/>
              <a:t>master</a:t>
            </a:r>
            <a:r>
              <a:rPr lang="zh-CN" altLang="en-US" dirty="0"/>
              <a:t>选举便是这种场景下的碰到的主要问题。</a:t>
            </a:r>
            <a:br>
              <a:rPr lang="zh-CN" altLang="en-US" dirty="0"/>
            </a:br>
            <a:r>
              <a:rPr lang="zh-CN" altLang="en-US" dirty="0"/>
              <a:t/>
            </a:r>
            <a:br>
              <a:rPr lang="zh-CN" altLang="en-US" dirty="0"/>
            </a:br>
            <a:r>
              <a:rPr lang="zh-CN" altLang="en-US" dirty="0"/>
              <a:t>利用</a:t>
            </a:r>
            <a:r>
              <a:rPr lang="en-US" altLang="zh-CN" dirty="0" err="1"/>
              <a:t>ZooKeeper</a:t>
            </a:r>
            <a:r>
              <a:rPr lang="zh-CN" altLang="en-US" dirty="0"/>
              <a:t>的强一致性，能够保证在分布式高并发情况下节点创建的全局唯一性，即：同时有多个客户端请求创建 </a:t>
            </a:r>
            <a:r>
              <a:rPr lang="en-US" altLang="zh-CN" dirty="0"/>
              <a:t>/</a:t>
            </a:r>
            <a:r>
              <a:rPr lang="en-US" altLang="zh-CN" dirty="0" err="1"/>
              <a:t>currentMaster</a:t>
            </a:r>
            <a:r>
              <a:rPr lang="en-US" altLang="zh-CN" dirty="0"/>
              <a:t> </a:t>
            </a:r>
            <a:r>
              <a:rPr lang="zh-CN" altLang="en-US" dirty="0"/>
              <a:t>节点，最终一定只有一个客户端请求能够创建成功。利用这个特性，就能很轻易的在分布式环境中进行集群选取了。</a:t>
            </a:r>
            <a:endParaRPr lang="en-US" dirty="0"/>
          </a:p>
        </p:txBody>
      </p:sp>
    </p:spTree>
    <p:extLst>
      <p:ext uri="{BB962C8B-B14F-4D97-AF65-F5344CB8AC3E}">
        <p14:creationId xmlns:p14="http://schemas.microsoft.com/office/powerpoint/2010/main" val="1305599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有序节点：假如当前有一个父节点为</a:t>
            </a:r>
            <a:r>
              <a:rPr lang="en-US" altLang="zh-CN" dirty="0"/>
              <a:t>/lock</a:t>
            </a:r>
            <a:r>
              <a:rPr lang="zh-CN" altLang="en-US" dirty="0"/>
              <a:t>，我们可以在这个父节点下面创建子节点；</a:t>
            </a:r>
            <a:r>
              <a:rPr lang="en-US" altLang="zh-CN" dirty="0"/>
              <a:t>zookeeper</a:t>
            </a:r>
            <a:r>
              <a:rPr lang="zh-CN" altLang="en-US" dirty="0"/>
              <a:t>提供了一个可选的有序特性，例如我们可以创建子节点“</a:t>
            </a:r>
            <a:r>
              <a:rPr lang="en-US" altLang="zh-CN" dirty="0"/>
              <a:t>/lock/node-”</a:t>
            </a:r>
            <a:r>
              <a:rPr lang="zh-CN" altLang="en-US" dirty="0"/>
              <a:t>并且指明有序，那么</a:t>
            </a:r>
            <a:r>
              <a:rPr lang="en-US" altLang="zh-CN" dirty="0"/>
              <a:t>zookeeper</a:t>
            </a:r>
            <a:r>
              <a:rPr lang="zh-CN" altLang="en-US" dirty="0"/>
              <a:t>在生成子节点时会根据当前的子节点数量自动添加整数序号，也就是说如果是第一个创建的子节点，那么生成的子节点为</a:t>
            </a:r>
            <a:r>
              <a:rPr lang="en-US" altLang="zh-CN" dirty="0"/>
              <a:t>/lock/node-0000000000</a:t>
            </a:r>
            <a:r>
              <a:rPr lang="zh-CN" altLang="en-US" dirty="0"/>
              <a:t>，下一个节点则为</a:t>
            </a:r>
            <a:r>
              <a:rPr lang="en-US" altLang="zh-CN" dirty="0"/>
              <a:t>/lock/node-0000000001</a:t>
            </a:r>
            <a:r>
              <a:rPr lang="zh-CN" altLang="en-US" dirty="0"/>
              <a:t>，依次类推。</a:t>
            </a:r>
          </a:p>
          <a:p>
            <a:r>
              <a:rPr lang="zh-CN" altLang="en-US" dirty="0"/>
              <a:t>临时节点：客户端可以建立一个临时节点，在会话结束或者会话超时后，</a:t>
            </a:r>
            <a:r>
              <a:rPr lang="en-US" altLang="zh-CN" dirty="0"/>
              <a:t>zookeeper</a:t>
            </a:r>
            <a:r>
              <a:rPr lang="zh-CN" altLang="en-US" dirty="0"/>
              <a:t>会自动删除该节点。</a:t>
            </a:r>
          </a:p>
          <a:p>
            <a:r>
              <a:rPr lang="zh-CN" altLang="en-US" dirty="0"/>
              <a:t>事件监听：在读取数据时，我们可以同时对节点设置事件监听，当节点数据或结构变化时，</a:t>
            </a:r>
            <a:r>
              <a:rPr lang="en-US" altLang="zh-CN" dirty="0"/>
              <a:t>zookeeper</a:t>
            </a:r>
            <a:r>
              <a:rPr lang="zh-CN" altLang="en-US" dirty="0"/>
              <a:t>会通知客户端。当前</a:t>
            </a:r>
            <a:r>
              <a:rPr lang="en-US" altLang="zh-CN" dirty="0"/>
              <a:t>zookeeper</a:t>
            </a:r>
            <a:r>
              <a:rPr lang="zh-CN" altLang="en-US" dirty="0"/>
              <a:t>有如下四种事件：</a:t>
            </a:r>
            <a:r>
              <a:rPr lang="en-US" altLang="zh-CN" dirty="0"/>
              <a:t>1</a:t>
            </a:r>
            <a:r>
              <a:rPr lang="zh-CN" altLang="en-US" dirty="0"/>
              <a:t>）节点创建；</a:t>
            </a:r>
            <a:r>
              <a:rPr lang="en-US" altLang="zh-CN" dirty="0"/>
              <a:t>2</a:t>
            </a:r>
            <a:r>
              <a:rPr lang="zh-CN" altLang="en-US" dirty="0"/>
              <a:t>）节点删除；</a:t>
            </a:r>
            <a:r>
              <a:rPr lang="en-US" altLang="zh-CN" dirty="0"/>
              <a:t>3</a:t>
            </a:r>
            <a:r>
              <a:rPr lang="zh-CN" altLang="en-US" dirty="0"/>
              <a:t>）节点数据修改；</a:t>
            </a:r>
            <a:r>
              <a:rPr lang="en-US" altLang="zh-CN" dirty="0"/>
              <a:t>4</a:t>
            </a:r>
            <a:r>
              <a:rPr lang="zh-CN" altLang="en-US" dirty="0"/>
              <a:t>）子节点变更</a:t>
            </a:r>
            <a:r>
              <a:rPr lang="zh-CN" altLang="en-US" dirty="0" smtClean="0"/>
              <a:t>。</a:t>
            </a:r>
            <a:endParaRPr lang="zh-CN" altLang="en-US" dirty="0"/>
          </a:p>
        </p:txBody>
      </p:sp>
    </p:spTree>
    <p:extLst>
      <p:ext uri="{BB962C8B-B14F-4D97-AF65-F5344CB8AC3E}">
        <p14:creationId xmlns:p14="http://schemas.microsoft.com/office/powerpoint/2010/main" val="1080902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客户端连接</a:t>
            </a:r>
            <a:r>
              <a:rPr lang="en-US" altLang="zh-CN" dirty="0"/>
              <a:t>zookeeper</a:t>
            </a:r>
            <a:r>
              <a:rPr lang="zh-CN" altLang="en-US" dirty="0"/>
              <a:t>，并在</a:t>
            </a:r>
            <a:r>
              <a:rPr lang="en-US" altLang="zh-CN" dirty="0"/>
              <a:t>/lock</a:t>
            </a:r>
            <a:r>
              <a:rPr lang="zh-CN" altLang="en-US" dirty="0"/>
              <a:t>下创建</a:t>
            </a:r>
            <a:r>
              <a:rPr lang="zh-CN" altLang="en-US" b="1" dirty="0"/>
              <a:t>临时的</a:t>
            </a:r>
            <a:r>
              <a:rPr lang="zh-CN" altLang="en-US" dirty="0"/>
              <a:t>且</a:t>
            </a:r>
            <a:r>
              <a:rPr lang="zh-CN" altLang="en-US" b="1" dirty="0"/>
              <a:t>有序的</a:t>
            </a:r>
            <a:r>
              <a:rPr lang="zh-CN" altLang="en-US" dirty="0"/>
              <a:t>子节点，第一个客户端对应的子节点为</a:t>
            </a:r>
            <a:r>
              <a:rPr lang="en-US" altLang="zh-CN" dirty="0"/>
              <a:t>/lock/lock-0000000000</a:t>
            </a:r>
            <a:r>
              <a:rPr lang="zh-CN" altLang="en-US" dirty="0"/>
              <a:t>，第二个为</a:t>
            </a:r>
            <a:r>
              <a:rPr lang="en-US" altLang="zh-CN" dirty="0"/>
              <a:t>/lock/lock-0000000001</a:t>
            </a:r>
            <a:r>
              <a:rPr lang="zh-CN" altLang="en-US" dirty="0"/>
              <a:t>，以此类推。</a:t>
            </a:r>
          </a:p>
          <a:p>
            <a:r>
              <a:rPr lang="zh-CN" altLang="en-US" dirty="0"/>
              <a:t>客户端获取</a:t>
            </a:r>
            <a:r>
              <a:rPr lang="en-US" altLang="zh-CN" dirty="0"/>
              <a:t>/lock</a:t>
            </a:r>
            <a:r>
              <a:rPr lang="zh-CN" altLang="en-US" dirty="0"/>
              <a:t>下的子节点列表，判断自己创建的子节点是否为当前子节点列表中</a:t>
            </a:r>
            <a:r>
              <a:rPr lang="zh-CN" altLang="en-US" b="1" dirty="0"/>
              <a:t>序号最小</a:t>
            </a:r>
            <a:r>
              <a:rPr lang="zh-CN" altLang="en-US" dirty="0"/>
              <a:t>的子节点，如果是则认为获得锁，否则监听</a:t>
            </a:r>
            <a:r>
              <a:rPr lang="en-US" altLang="zh-CN" dirty="0"/>
              <a:t>/lock</a:t>
            </a:r>
            <a:r>
              <a:rPr lang="zh-CN" altLang="en-US" dirty="0"/>
              <a:t>的子节点变更消息，获得子节点变更通知后重复此步骤直至获得锁；</a:t>
            </a:r>
          </a:p>
          <a:p>
            <a:r>
              <a:rPr lang="zh-CN" altLang="en-US" dirty="0"/>
              <a:t>执行业务代码；</a:t>
            </a:r>
          </a:p>
          <a:p>
            <a:r>
              <a:rPr lang="zh-CN" altLang="en-US" dirty="0"/>
              <a:t>完成业务流程后，删除对应的子节点释放锁</a:t>
            </a:r>
            <a:r>
              <a:rPr lang="zh-CN" altLang="en-US" dirty="0" smtClean="0"/>
              <a:t>。</a:t>
            </a:r>
            <a:endParaRPr lang="zh-CN" altLang="en-US" dirty="0"/>
          </a:p>
        </p:txBody>
      </p:sp>
    </p:spTree>
    <p:extLst>
      <p:ext uri="{BB962C8B-B14F-4D97-AF65-F5344CB8AC3E}">
        <p14:creationId xmlns:p14="http://schemas.microsoft.com/office/powerpoint/2010/main" val="302069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curator</a:t>
            </a:r>
            <a:r>
              <a:rPr lang="zh-CN" altLang="en-US" dirty="0" smtClean="0"/>
              <a:t>实现</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737360"/>
            <a:ext cx="9474200" cy="5016500"/>
          </a:xfrm>
          <a:prstGeom prst="rect">
            <a:avLst/>
          </a:prstGeom>
        </p:spPr>
      </p:pic>
    </p:spTree>
    <p:extLst>
      <p:ext uri="{BB962C8B-B14F-4D97-AF65-F5344CB8AC3E}">
        <p14:creationId xmlns:p14="http://schemas.microsoft.com/office/powerpoint/2010/main" val="608616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订单的动态打折配置：</a:t>
            </a:r>
            <a:endParaRPr lang="en-US" altLang="zh-CN" dirty="0" smtClean="0"/>
          </a:p>
          <a:p>
            <a:r>
              <a:rPr lang="zh-CN" altLang="en-US" dirty="0" smtClean="0"/>
              <a:t>在</a:t>
            </a:r>
            <a:r>
              <a:rPr lang="en-US" altLang="zh-CN" dirty="0" smtClean="0"/>
              <a:t>zookeeper</a:t>
            </a:r>
            <a:r>
              <a:rPr lang="zh-CN" altLang="en-US" dirty="0" smtClean="0"/>
              <a:t>中配置一个变量，</a:t>
            </a:r>
            <a:r>
              <a:rPr lang="en-US" altLang="zh-CN" dirty="0"/>
              <a:t>key=/</a:t>
            </a:r>
            <a:r>
              <a:rPr lang="en-US" altLang="zh-CN" dirty="0" err="1" smtClean="0"/>
              <a:t>newit</a:t>
            </a:r>
            <a:r>
              <a:rPr lang="en-US" altLang="zh-CN" dirty="0" smtClean="0"/>
              <a:t>/order-discount</a:t>
            </a:r>
            <a:r>
              <a:rPr lang="zh-CN" altLang="en-US" dirty="0" smtClean="0"/>
              <a:t>，用于保存全部订单的</a:t>
            </a:r>
            <a:r>
              <a:rPr lang="en-US" altLang="zh-CN" dirty="0" smtClean="0"/>
              <a:t>discount</a:t>
            </a:r>
            <a:r>
              <a:rPr lang="zh-CN" altLang="en-US" dirty="0" smtClean="0"/>
              <a:t>信息。</a:t>
            </a:r>
            <a:endParaRPr lang="en-US" altLang="zh-CN" dirty="0" smtClean="0"/>
          </a:p>
          <a:p>
            <a:r>
              <a:rPr lang="zh-CN" altLang="en-US" dirty="0" smtClean="0"/>
              <a:t>启动</a:t>
            </a:r>
            <a:r>
              <a:rPr lang="en-US" altLang="zh-CN" dirty="0" smtClean="0"/>
              <a:t>order-service</a:t>
            </a:r>
            <a:r>
              <a:rPr lang="zh-CN" altLang="en-US" dirty="0" smtClean="0"/>
              <a:t>时读取</a:t>
            </a:r>
            <a:r>
              <a:rPr lang="en-US" altLang="zh-CN" dirty="0"/>
              <a:t>/</a:t>
            </a:r>
            <a:r>
              <a:rPr lang="en-US" altLang="zh-CN" dirty="0" err="1" smtClean="0"/>
              <a:t>newit</a:t>
            </a:r>
            <a:r>
              <a:rPr lang="en-US" altLang="zh-CN" dirty="0" smtClean="0"/>
              <a:t>/order-discount</a:t>
            </a:r>
            <a:r>
              <a:rPr lang="zh-CN" altLang="en-US" dirty="0" smtClean="0"/>
              <a:t>，作为打折的依据，修改订单的成交价格</a:t>
            </a:r>
            <a:endParaRPr lang="en-US" altLang="zh-CN" dirty="0" smtClean="0"/>
          </a:p>
          <a:p>
            <a:r>
              <a:rPr lang="zh-CN" altLang="en-US" dirty="0" smtClean="0"/>
              <a:t>如果</a:t>
            </a:r>
            <a:r>
              <a:rPr lang="en-US" altLang="zh-CN" dirty="0"/>
              <a:t>/</a:t>
            </a:r>
            <a:r>
              <a:rPr lang="en-US" altLang="zh-CN" dirty="0" err="1" smtClean="0"/>
              <a:t>newit</a:t>
            </a:r>
            <a:r>
              <a:rPr lang="en-US" altLang="zh-CN" dirty="0" smtClean="0"/>
              <a:t>/order-discount</a:t>
            </a:r>
            <a:r>
              <a:rPr lang="zh-CN" altLang="en-US" dirty="0" smtClean="0"/>
              <a:t>出现了变化，</a:t>
            </a:r>
            <a:r>
              <a:rPr lang="en-US" altLang="zh-CN" dirty="0" smtClean="0"/>
              <a:t>order-service</a:t>
            </a:r>
            <a:r>
              <a:rPr lang="zh-CN" altLang="en-US" dirty="0" smtClean="0"/>
              <a:t>需要同步更新打折配置</a:t>
            </a:r>
            <a:endParaRPr lang="en-US" altLang="zh-CN" dirty="0" smtClean="0"/>
          </a:p>
          <a:p>
            <a:endParaRPr lang="en-US" dirty="0"/>
          </a:p>
          <a:p>
            <a:r>
              <a:rPr lang="zh-CN" altLang="en-US" dirty="0" smtClean="0"/>
              <a:t>附加题：</a:t>
            </a:r>
            <a:endParaRPr lang="en-US" altLang="zh-CN" dirty="0" smtClean="0"/>
          </a:p>
          <a:p>
            <a:r>
              <a:rPr lang="zh-CN" altLang="en-US" dirty="0" smtClean="0"/>
              <a:t>创建一个</a:t>
            </a:r>
            <a:r>
              <a:rPr lang="en-US" altLang="zh-CN" dirty="0" smtClean="0"/>
              <a:t>controller</a:t>
            </a:r>
            <a:r>
              <a:rPr lang="zh-CN" altLang="en-US" dirty="0" smtClean="0"/>
              <a:t>可以通过页面</a:t>
            </a:r>
            <a:r>
              <a:rPr lang="en-US" altLang="zh-CN" dirty="0" smtClean="0"/>
              <a:t>(URL)</a:t>
            </a:r>
            <a:r>
              <a:rPr lang="zh-CN" altLang="en-US" dirty="0" smtClean="0"/>
              <a:t>修改</a:t>
            </a:r>
            <a:r>
              <a:rPr lang="en-US" altLang="zh-CN" dirty="0"/>
              <a:t>/</a:t>
            </a:r>
            <a:r>
              <a:rPr lang="en-US" altLang="zh-CN" dirty="0" err="1"/>
              <a:t>newit</a:t>
            </a:r>
            <a:r>
              <a:rPr lang="en-US" altLang="zh-CN" dirty="0"/>
              <a:t>/order-discount</a:t>
            </a:r>
            <a:endParaRPr lang="en-US" dirty="0"/>
          </a:p>
        </p:txBody>
      </p:sp>
    </p:spTree>
    <p:extLst>
      <p:ext uri="{BB962C8B-B14F-4D97-AF65-F5344CB8AC3E}">
        <p14:creationId xmlns:p14="http://schemas.microsoft.com/office/powerpoint/2010/main" val="197653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什么是Apache</a:t>
            </a:r>
            <a:r>
              <a:rPr lang="en-US" b="1" dirty="0"/>
              <a:t> </a:t>
            </a:r>
            <a:r>
              <a:rPr lang="en-US" b="1" dirty="0" err="1" smtClean="0"/>
              <a:t>ZooKeeper</a:t>
            </a:r>
            <a:endParaRPr lang="en-US" dirty="0"/>
          </a:p>
        </p:txBody>
      </p:sp>
      <p:sp>
        <p:nvSpPr>
          <p:cNvPr id="3" name="Content Placeholder 2"/>
          <p:cNvSpPr>
            <a:spLocks noGrp="1"/>
          </p:cNvSpPr>
          <p:nvPr>
            <p:ph idx="1"/>
          </p:nvPr>
        </p:nvSpPr>
        <p:spPr>
          <a:xfrm>
            <a:off x="1097280" y="1845734"/>
            <a:ext cx="10058400" cy="4482878"/>
          </a:xfrm>
        </p:spPr>
        <p:txBody>
          <a:bodyPr>
            <a:normAutofit lnSpcReduction="10000"/>
          </a:bodyPr>
          <a:lstStyle/>
          <a:p>
            <a:r>
              <a:rPr lang="en-US" altLang="zh-CN" dirty="0"/>
              <a:t>Apache </a:t>
            </a:r>
            <a:r>
              <a:rPr lang="en-US" altLang="zh-CN" dirty="0" err="1"/>
              <a:t>ZooKeeper</a:t>
            </a:r>
            <a:r>
              <a:rPr lang="zh-CN" altLang="en-US" dirty="0"/>
              <a:t>是由集群（节点组）使用的一种服务，用于在自身之间协调，并通过稳健的同步技术维护共享数据。</a:t>
            </a:r>
            <a:r>
              <a:rPr lang="en-US" altLang="zh-CN" dirty="0" err="1"/>
              <a:t>ZooKeeper</a:t>
            </a:r>
            <a:r>
              <a:rPr lang="zh-CN" altLang="en-US" dirty="0"/>
              <a:t>本身是一个分布式应用程序，为写入分布式应用程序提供服务。</a:t>
            </a:r>
          </a:p>
          <a:p>
            <a:r>
              <a:rPr lang="en-US" altLang="zh-CN" dirty="0" err="1"/>
              <a:t>ZooKeeper</a:t>
            </a:r>
            <a:r>
              <a:rPr lang="zh-CN" altLang="en-US" dirty="0"/>
              <a:t>提供的常见服务如下 </a:t>
            </a:r>
            <a:r>
              <a:rPr lang="en-US" altLang="zh-CN" dirty="0"/>
              <a:t>:</a:t>
            </a:r>
          </a:p>
          <a:p>
            <a:pPr lvl="1"/>
            <a:r>
              <a:rPr lang="zh-CN" altLang="en-US" b="1" dirty="0"/>
              <a:t>命名服务</a:t>
            </a:r>
            <a:r>
              <a:rPr lang="zh-CN" altLang="en-US" dirty="0"/>
              <a:t> </a:t>
            </a:r>
            <a:r>
              <a:rPr lang="en-US" altLang="zh-CN" dirty="0"/>
              <a:t>- </a:t>
            </a:r>
            <a:r>
              <a:rPr lang="zh-CN" altLang="en-US" dirty="0"/>
              <a:t>按名称标识集群中的节点。它类似于</a:t>
            </a:r>
            <a:r>
              <a:rPr lang="en-US" altLang="zh-CN" dirty="0"/>
              <a:t>DNS</a:t>
            </a:r>
            <a:r>
              <a:rPr lang="zh-CN" altLang="en-US" dirty="0"/>
              <a:t>，但仅对于节点。</a:t>
            </a:r>
          </a:p>
          <a:p>
            <a:pPr lvl="1"/>
            <a:r>
              <a:rPr lang="zh-CN" altLang="en-US" b="1" dirty="0"/>
              <a:t>配置管理</a:t>
            </a:r>
            <a:r>
              <a:rPr lang="zh-CN" altLang="en-US" dirty="0"/>
              <a:t> </a:t>
            </a:r>
            <a:r>
              <a:rPr lang="en-US" altLang="zh-CN" dirty="0"/>
              <a:t>- </a:t>
            </a:r>
            <a:r>
              <a:rPr lang="zh-CN" altLang="en-US" dirty="0"/>
              <a:t>加入节点的最近的和最新的系统配置信息。</a:t>
            </a:r>
          </a:p>
          <a:p>
            <a:pPr lvl="1"/>
            <a:r>
              <a:rPr lang="zh-CN" altLang="en-US" b="1" dirty="0"/>
              <a:t>集群管理</a:t>
            </a:r>
            <a:r>
              <a:rPr lang="zh-CN" altLang="en-US" dirty="0"/>
              <a:t> </a:t>
            </a:r>
            <a:r>
              <a:rPr lang="en-US" altLang="zh-CN" dirty="0"/>
              <a:t>- </a:t>
            </a:r>
            <a:r>
              <a:rPr lang="zh-CN" altLang="en-US" dirty="0"/>
              <a:t>实时地在集群和节点状态中加入</a:t>
            </a:r>
            <a:r>
              <a:rPr lang="en-US" altLang="zh-CN" dirty="0"/>
              <a:t>/</a:t>
            </a:r>
            <a:r>
              <a:rPr lang="zh-CN" altLang="en-US" dirty="0"/>
              <a:t>离开节点。</a:t>
            </a:r>
          </a:p>
          <a:p>
            <a:pPr lvl="1"/>
            <a:r>
              <a:rPr lang="zh-CN" altLang="en-US" b="1" dirty="0"/>
              <a:t>选举算法</a:t>
            </a:r>
            <a:r>
              <a:rPr lang="zh-CN" altLang="en-US" dirty="0"/>
              <a:t> </a:t>
            </a:r>
            <a:r>
              <a:rPr lang="en-US" altLang="zh-CN" dirty="0"/>
              <a:t>- </a:t>
            </a:r>
            <a:r>
              <a:rPr lang="zh-CN" altLang="en-US" dirty="0"/>
              <a:t>选举一个节点作为协调目的的</a:t>
            </a:r>
            <a:r>
              <a:rPr lang="en-US" altLang="zh-CN" dirty="0"/>
              <a:t>leader</a:t>
            </a:r>
            <a:r>
              <a:rPr lang="zh-CN" altLang="en-US" dirty="0"/>
              <a:t>。</a:t>
            </a:r>
          </a:p>
          <a:p>
            <a:pPr lvl="1"/>
            <a:r>
              <a:rPr lang="zh-CN" altLang="en-US" b="1" dirty="0"/>
              <a:t>锁定和同步服务</a:t>
            </a:r>
            <a:r>
              <a:rPr lang="zh-CN" altLang="en-US" dirty="0"/>
              <a:t> </a:t>
            </a:r>
            <a:r>
              <a:rPr lang="en-US" altLang="zh-CN" dirty="0"/>
              <a:t>- </a:t>
            </a:r>
            <a:r>
              <a:rPr lang="zh-CN" altLang="en-US" dirty="0"/>
              <a:t>在修改数据的同时锁定数据。此机制可帮助你在连接其他分布式应用程序（如</a:t>
            </a:r>
            <a:r>
              <a:rPr lang="en-US" altLang="zh-CN" dirty="0"/>
              <a:t>Apache </a:t>
            </a:r>
            <a:r>
              <a:rPr lang="en-US" altLang="zh-CN" dirty="0" err="1"/>
              <a:t>HBase</a:t>
            </a:r>
            <a:r>
              <a:rPr lang="zh-CN" altLang="en-US" dirty="0"/>
              <a:t>）时进行自动故障恢复。</a:t>
            </a:r>
          </a:p>
          <a:p>
            <a:pPr lvl="1"/>
            <a:r>
              <a:rPr lang="zh-CN" altLang="en-US" b="1" dirty="0"/>
              <a:t>高度可靠的数据注册表</a:t>
            </a:r>
            <a:r>
              <a:rPr lang="zh-CN" altLang="en-US" dirty="0"/>
              <a:t> </a:t>
            </a:r>
            <a:r>
              <a:rPr lang="en-US" altLang="zh-CN" dirty="0"/>
              <a:t>- </a:t>
            </a:r>
            <a:r>
              <a:rPr lang="zh-CN" altLang="en-US" dirty="0"/>
              <a:t>即使在一个或几个节点关闭时也可以获得数据。</a:t>
            </a:r>
          </a:p>
          <a:p>
            <a:r>
              <a:rPr lang="zh-CN" altLang="en-US" dirty="0"/>
              <a:t>分布式应用程序提供了很多好处，但它们也抛出了一些复杂和难以解决的挑战。</a:t>
            </a:r>
            <a:r>
              <a:rPr lang="en-US" altLang="zh-CN" dirty="0" err="1"/>
              <a:t>ZooKeeper</a:t>
            </a:r>
            <a:r>
              <a:rPr lang="zh-CN" altLang="en-US" dirty="0"/>
              <a:t>框架提供了一个完整的机制来克服所有的挑战。竞争条件和死锁使用</a:t>
            </a:r>
            <a:r>
              <a:rPr lang="zh-CN" altLang="en-US" b="1" dirty="0"/>
              <a:t>故障安全同步方法</a:t>
            </a:r>
            <a:r>
              <a:rPr lang="zh-CN" altLang="en-US" dirty="0"/>
              <a:t>进行处理。另一个主要缺点是数据的不一致性，</a:t>
            </a:r>
            <a:r>
              <a:rPr lang="en-US" altLang="zh-CN" dirty="0" err="1"/>
              <a:t>ZooKeeper</a:t>
            </a:r>
            <a:r>
              <a:rPr lang="zh-CN" altLang="en-US" dirty="0"/>
              <a:t>使用</a:t>
            </a:r>
            <a:r>
              <a:rPr lang="zh-CN" altLang="en-US" b="1" dirty="0"/>
              <a:t>原子性</a:t>
            </a:r>
            <a:r>
              <a:rPr lang="zh-CN" altLang="en-US" dirty="0"/>
              <a:t>解析。</a:t>
            </a:r>
          </a:p>
          <a:p>
            <a:endParaRPr lang="en-US" dirty="0"/>
          </a:p>
        </p:txBody>
      </p:sp>
    </p:spTree>
    <p:extLst>
      <p:ext uri="{BB962C8B-B14F-4D97-AF65-F5344CB8AC3E}">
        <p14:creationId xmlns:p14="http://schemas.microsoft.com/office/powerpoint/2010/main" val="9022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的好处</a:t>
            </a:r>
            <a:endParaRPr lang="en-US" dirty="0"/>
          </a:p>
        </p:txBody>
      </p:sp>
      <p:sp>
        <p:nvSpPr>
          <p:cNvPr id="3" name="Content Placeholder 2"/>
          <p:cNvSpPr>
            <a:spLocks noGrp="1"/>
          </p:cNvSpPr>
          <p:nvPr>
            <p:ph idx="1"/>
          </p:nvPr>
        </p:nvSpPr>
        <p:spPr/>
        <p:txBody>
          <a:bodyPr/>
          <a:lstStyle/>
          <a:p>
            <a:r>
              <a:rPr lang="zh-CN" altLang="en-US" b="1" dirty="0"/>
              <a:t>简单的分布式协调过程</a:t>
            </a:r>
            <a:endParaRPr lang="zh-CN" altLang="en-US" dirty="0"/>
          </a:p>
          <a:p>
            <a:r>
              <a:rPr lang="zh-CN" altLang="en-US" b="1" dirty="0"/>
              <a:t>同步</a:t>
            </a:r>
            <a:r>
              <a:rPr lang="zh-CN" altLang="en-US" dirty="0"/>
              <a:t> </a:t>
            </a:r>
            <a:r>
              <a:rPr lang="en-US" altLang="zh-CN" dirty="0"/>
              <a:t>- </a:t>
            </a:r>
            <a:r>
              <a:rPr lang="zh-CN" altLang="en-US" dirty="0"/>
              <a:t>服务器进程之间的相互排斥和协作。此过程有助于</a:t>
            </a:r>
            <a:r>
              <a:rPr lang="en-US" altLang="zh-CN" dirty="0"/>
              <a:t>Apache </a:t>
            </a:r>
            <a:r>
              <a:rPr lang="en-US" altLang="zh-CN" dirty="0" err="1"/>
              <a:t>HBase</a:t>
            </a:r>
            <a:r>
              <a:rPr lang="zh-CN" altLang="en-US" dirty="0"/>
              <a:t>进行配置管理。</a:t>
            </a:r>
          </a:p>
          <a:p>
            <a:r>
              <a:rPr lang="zh-CN" altLang="en-US" b="1" dirty="0"/>
              <a:t>有序的消息</a:t>
            </a:r>
            <a:endParaRPr lang="zh-CN" altLang="en-US" dirty="0"/>
          </a:p>
          <a:p>
            <a:r>
              <a:rPr lang="zh-CN" altLang="en-US" b="1" dirty="0"/>
              <a:t>序列化</a:t>
            </a:r>
            <a:r>
              <a:rPr lang="zh-CN" altLang="en-US" dirty="0"/>
              <a:t> </a:t>
            </a:r>
            <a:r>
              <a:rPr lang="en-US" altLang="zh-CN" dirty="0"/>
              <a:t>- </a:t>
            </a:r>
            <a:r>
              <a:rPr lang="zh-CN" altLang="en-US" dirty="0"/>
              <a:t>根据特定规则对数据进行编码。确保应用程序运行一致。这种方法可以在</a:t>
            </a:r>
            <a:r>
              <a:rPr lang="en-US" altLang="zh-CN" dirty="0"/>
              <a:t>MapReduce</a:t>
            </a:r>
            <a:r>
              <a:rPr lang="zh-CN" altLang="en-US" dirty="0"/>
              <a:t>中用来协调队列以执行运行的线程。</a:t>
            </a:r>
          </a:p>
          <a:p>
            <a:r>
              <a:rPr lang="zh-CN" altLang="en-US" b="1" dirty="0"/>
              <a:t>可靠性</a:t>
            </a:r>
            <a:endParaRPr lang="zh-CN" altLang="en-US" dirty="0"/>
          </a:p>
          <a:p>
            <a:r>
              <a:rPr lang="zh-CN" altLang="en-US" b="1" dirty="0"/>
              <a:t>原子性</a:t>
            </a:r>
            <a:r>
              <a:rPr lang="zh-CN" altLang="en-US" dirty="0"/>
              <a:t> </a:t>
            </a:r>
            <a:r>
              <a:rPr lang="en-US" altLang="zh-CN" dirty="0"/>
              <a:t>- </a:t>
            </a:r>
            <a:r>
              <a:rPr lang="zh-CN" altLang="en-US" dirty="0"/>
              <a:t>数据转移完全成功或完全失败，但没有事务是部分的</a:t>
            </a:r>
            <a:r>
              <a:rPr lang="zh-CN" altLang="en-US" dirty="0" smtClean="0"/>
              <a:t>。</a:t>
            </a:r>
            <a:endParaRPr lang="zh-CN" altLang="en-US" dirty="0"/>
          </a:p>
        </p:txBody>
      </p:sp>
    </p:spTree>
    <p:extLst>
      <p:ext uri="{BB962C8B-B14F-4D97-AF65-F5344CB8AC3E}">
        <p14:creationId xmlns:p14="http://schemas.microsoft.com/office/powerpoint/2010/main" val="161330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安装</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安装</a:t>
            </a:r>
            <a:r>
              <a:rPr lang="en-US" altLang="zh-CN" dirty="0" smtClean="0"/>
              <a:t>JDK</a:t>
            </a:r>
          </a:p>
          <a:p>
            <a:r>
              <a:rPr lang="en-US" altLang="zh-CN" dirty="0" smtClean="0"/>
              <a:t>2.</a:t>
            </a:r>
            <a:r>
              <a:rPr lang="zh-CN" altLang="en-US" dirty="0" smtClean="0"/>
              <a:t> 下载</a:t>
            </a:r>
            <a:endParaRPr lang="en-US" altLang="zh-CN" dirty="0" smtClean="0"/>
          </a:p>
          <a:p>
            <a:endParaRPr lang="en-US" dirty="0"/>
          </a:p>
        </p:txBody>
      </p:sp>
    </p:spTree>
    <p:extLst>
      <p:ext uri="{BB962C8B-B14F-4D97-AF65-F5344CB8AC3E}">
        <p14:creationId xmlns:p14="http://schemas.microsoft.com/office/powerpoint/2010/main" val="34024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基础</a:t>
            </a:r>
            <a:endParaRPr lang="en-US" dirty="0"/>
          </a:p>
        </p:txBody>
      </p:sp>
      <p:sp>
        <p:nvSpPr>
          <p:cNvPr id="3" name="Content Placeholder 2"/>
          <p:cNvSpPr>
            <a:spLocks noGrp="1"/>
          </p:cNvSpPr>
          <p:nvPr>
            <p:ph idx="1"/>
          </p:nvPr>
        </p:nvSpPr>
        <p:spPr/>
        <p:txBody>
          <a:bodyPr/>
          <a:lstStyle/>
          <a:p>
            <a:r>
              <a:rPr lang="en-US" dirty="0" err="1"/>
              <a:t>在深入了解ZooKeeper的运作之前，让我们来看看ZooKeeper的基本概念。我们将在本章中讨论以下主题</a:t>
            </a:r>
            <a:r>
              <a:rPr lang="en-US" dirty="0"/>
              <a:t>：</a:t>
            </a:r>
            <a:br>
              <a:rPr lang="en-US" dirty="0"/>
            </a:br>
            <a:r>
              <a:rPr lang="en-US" dirty="0"/>
              <a:t>1、Architecture（架构）</a:t>
            </a:r>
            <a:br>
              <a:rPr lang="en-US" dirty="0"/>
            </a:br>
            <a:r>
              <a:rPr lang="en-US" dirty="0"/>
              <a:t>2、Hierarchical </a:t>
            </a:r>
            <a:r>
              <a:rPr lang="en-US" dirty="0" err="1"/>
              <a:t>namespace（层次命名空间</a:t>
            </a:r>
            <a:r>
              <a:rPr lang="en-US" dirty="0"/>
              <a:t>）</a:t>
            </a:r>
            <a:br>
              <a:rPr lang="en-US" dirty="0"/>
            </a:br>
            <a:r>
              <a:rPr lang="en-US" dirty="0"/>
              <a:t>3、Session（会话）</a:t>
            </a:r>
            <a:br>
              <a:rPr lang="en-US" dirty="0"/>
            </a:br>
            <a:r>
              <a:rPr lang="en-US" dirty="0"/>
              <a:t>4、Watches（监视）</a:t>
            </a:r>
          </a:p>
        </p:txBody>
      </p:sp>
    </p:spTree>
    <p:extLst>
      <p:ext uri="{BB962C8B-B14F-4D97-AF65-F5344CB8AC3E}">
        <p14:creationId xmlns:p14="http://schemas.microsoft.com/office/powerpoint/2010/main" val="558878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2022</TotalTime>
  <Words>3648</Words>
  <Application>Microsoft Macintosh PowerPoint</Application>
  <PresentationFormat>Widescreen</PresentationFormat>
  <Paragraphs>212</Paragraphs>
  <Slides>54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Calibri</vt:lpstr>
      <vt:lpstr>Calibri Light</vt:lpstr>
      <vt:lpstr>DengXian</vt:lpstr>
      <vt:lpstr>宋体</vt:lpstr>
      <vt:lpstr>Retrospect</vt:lpstr>
      <vt:lpstr>Zookeeper介绍与实战</vt:lpstr>
      <vt:lpstr>Zookeeper 概述</vt:lpstr>
      <vt:lpstr>分布式应用</vt:lpstr>
      <vt:lpstr>分布式应用的优点</vt:lpstr>
      <vt:lpstr>分布式应用的挑战</vt:lpstr>
      <vt:lpstr>什么是Apache ZooKeeper</vt:lpstr>
      <vt:lpstr>ZooKeeper的好处</vt:lpstr>
      <vt:lpstr>Zookeeper 安装</vt:lpstr>
      <vt:lpstr>Zookeeper 基础</vt:lpstr>
      <vt:lpstr>ZooKeeper的架构</vt:lpstr>
      <vt:lpstr>PowerPoint Presentation</vt:lpstr>
      <vt:lpstr>层次命名空间</vt:lpstr>
      <vt:lpstr>PowerPoint Presentation</vt:lpstr>
      <vt:lpstr>PowerPoint Presentation</vt:lpstr>
      <vt:lpstr>Znode的类型</vt:lpstr>
      <vt:lpstr>Sessions（会话）</vt:lpstr>
      <vt:lpstr>Watches（监视）</vt:lpstr>
      <vt:lpstr>Zookeeper 工作流</vt:lpstr>
      <vt:lpstr>ZooKeeper集合中的节点</vt:lpstr>
      <vt:lpstr>PowerPoint Presentation</vt:lpstr>
      <vt:lpstr>Leader选举算法</vt:lpstr>
      <vt:lpstr>第一次投票</vt:lpstr>
      <vt:lpstr>变更投票</vt:lpstr>
      <vt:lpstr>处理规则</vt:lpstr>
      <vt:lpstr>确定Leader</vt:lpstr>
      <vt:lpstr>leader选举</vt:lpstr>
      <vt:lpstr>PowerPoint Presentation</vt:lpstr>
      <vt:lpstr>深入理解Paxos</vt:lpstr>
      <vt:lpstr>Zookeeper CLI</vt:lpstr>
      <vt:lpstr>创建Znodes</vt:lpstr>
      <vt:lpstr>获取数据</vt:lpstr>
      <vt:lpstr>Watch</vt:lpstr>
      <vt:lpstr>创建子项/子节点</vt:lpstr>
      <vt:lpstr>列出子项</vt:lpstr>
      <vt:lpstr>检查状态</vt:lpstr>
      <vt:lpstr>移除Znode</vt:lpstr>
      <vt:lpstr>Zookeeper API</vt:lpstr>
      <vt:lpstr>PowerPoint Presentation</vt:lpstr>
      <vt:lpstr>Curator</vt:lpstr>
      <vt:lpstr>Java集成Zookeeper</vt:lpstr>
      <vt:lpstr>PowerPoint Presentation</vt:lpstr>
      <vt:lpstr>使用ZooKeeper能做什么</vt:lpstr>
      <vt:lpstr>数据发布与订阅（配置中心）</vt:lpstr>
      <vt:lpstr>负载均衡</vt:lpstr>
      <vt:lpstr>PowerPoint Presentation</vt:lpstr>
      <vt:lpstr>命名服务(Naming Service)</vt:lpstr>
      <vt:lpstr>分布式通知/协调</vt:lpstr>
      <vt:lpstr>集群管理与Master选举</vt:lpstr>
      <vt:lpstr>集群管理与Master选举</vt:lpstr>
      <vt:lpstr>集群管理与Master选举</vt:lpstr>
      <vt:lpstr>分布式锁</vt:lpstr>
      <vt:lpstr>分布式锁</vt:lpstr>
      <vt:lpstr>curator实现</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Zookeeper介绍与实战</dc:title>
  <dc:creator>Microsoft Office User</dc:creator>
  <cp:lastModifiedBy>Microsoft Office User</cp:lastModifiedBy>
  <cp:revision>40</cp:revision>
  <dcterms:created xsi:type="dcterms:W3CDTF">2019-06-04T06:47:33Z</dcterms:created>
  <dcterms:modified xsi:type="dcterms:W3CDTF">2019-06-17T08:26:11Z</dcterms:modified>
</cp:coreProperties>
</file>