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257" r:id="rId3"/>
    <p:sldId id="258" r:id="rId4"/>
    <p:sldId id="259" r:id="rId5"/>
    <p:sldId id="260" r:id="rId6"/>
    <p:sldId id="262" r:id="rId7"/>
    <p:sldId id="261"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3" r:id="rId30"/>
    <p:sldId id="285" r:id="rId31"/>
    <p:sldId id="286" r:id="rId32"/>
    <p:sldId id="287" r:id="rId33"/>
    <p:sldId id="288" r:id="rId34"/>
    <p:sldId id="289" r:id="rId35"/>
    <p:sldId id="290" r:id="rId36"/>
    <p:sldId id="291" r:id="rId37"/>
    <p:sldId id="293" r:id="rId38"/>
    <p:sldId id="292" r:id="rId39"/>
    <p:sldId id="295" r:id="rId40"/>
    <p:sldId id="29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6960"/>
  </p:normalViewPr>
  <p:slideViewPr>
    <p:cSldViewPr snapToGrid="0" snapToObjects="1">
      <p:cViewPr varScale="1">
        <p:scale>
          <a:sx n="96" d="100"/>
          <a:sy n="96" d="100"/>
        </p:scale>
        <p:origin x="11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ADCBF9-9A4C-814C-B572-F5BDCD63BD18}" type="datetimeFigureOut">
              <a:rPr lang="en-US" smtClean="0"/>
              <a:t>6/18/19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18CF20-7BF6-3445-841B-A07E023E5816}" type="slidenum">
              <a:rPr lang="en-US" smtClean="0"/>
              <a:t>‹#›</a:t>
            </a:fld>
            <a:endParaRPr lang="en-US"/>
          </a:p>
        </p:txBody>
      </p:sp>
    </p:spTree>
    <p:extLst>
      <p:ext uri="{BB962C8B-B14F-4D97-AF65-F5344CB8AC3E}">
        <p14:creationId xmlns:p14="http://schemas.microsoft.com/office/powerpoint/2010/main" val="10731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 Id="rId3" Type="http://schemas.openxmlformats.org/officeDocument/2006/relationships/hyperlink" Target="https://github.com/spring-cloud/spring-cloud-netflix/issues/2754"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 Id="rId3" Type="http://schemas.openxmlformats.org/officeDocument/2006/relationships/hyperlink" Target="https://stackoverflow.com/questions/42845084/cannot-find-discoveryclient-bean-error-in-spring-boot"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 Id="rId3" Type="http://schemas.openxmlformats.org/officeDocument/2006/relationships/hyperlink" Target="https://blog.csdn.net/gaowenhui2008/article/details/70237908"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https://github.com/spring-cloud/spring-cloud-netflix/issues/2754</a:t>
            </a:r>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Security</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Spring Boot 2 greatly simplifies the default security configuration and makes adding custom security easy. Rather than having several security-related auto-configurations, Spring Boot now has a single behavior that backs off as soon as you add your own </a:t>
            </a:r>
            <a:r>
              <a:rPr lang="en-US" sz="1200" b="0" i="0" kern="1200" dirty="0" err="1" smtClean="0">
                <a:solidFill>
                  <a:schemeClr val="tx1"/>
                </a:solidFill>
                <a:effectLst/>
                <a:latin typeface="+mn-lt"/>
                <a:ea typeface="+mn-ea"/>
                <a:cs typeface="+mn-cs"/>
              </a:rPr>
              <a:t>WebSecurityConfigurerAdapter</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You are affected if you were using any of the following properties:</a:t>
            </a:r>
          </a:p>
          <a:p>
            <a:endParaRPr lang="en-US" dirty="0"/>
          </a:p>
        </p:txBody>
      </p:sp>
      <p:sp>
        <p:nvSpPr>
          <p:cNvPr id="4" name="Slide Number Placeholder 3"/>
          <p:cNvSpPr>
            <a:spLocks noGrp="1"/>
          </p:cNvSpPr>
          <p:nvPr>
            <p:ph type="sldNum" sz="quarter" idx="10"/>
          </p:nvPr>
        </p:nvSpPr>
        <p:spPr/>
        <p:txBody>
          <a:bodyPr/>
          <a:lstStyle/>
          <a:p>
            <a:fld id="{5B18CF20-7BF6-3445-841B-A07E023E5816}" type="slidenum">
              <a:rPr lang="en-US" smtClean="0"/>
              <a:t>27</a:t>
            </a:fld>
            <a:endParaRPr lang="en-US"/>
          </a:p>
        </p:txBody>
      </p:sp>
    </p:spTree>
    <p:extLst>
      <p:ext uri="{BB962C8B-B14F-4D97-AF65-F5344CB8AC3E}">
        <p14:creationId xmlns:p14="http://schemas.microsoft.com/office/powerpoint/2010/main" val="2127749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https://stackoverflow.com/questions/42845084/cannot-find-discoveryclient-bean-error-in-spring-boot</a:t>
            </a:r>
            <a:endParaRPr lang="en-US" dirty="0"/>
          </a:p>
        </p:txBody>
      </p:sp>
      <p:sp>
        <p:nvSpPr>
          <p:cNvPr id="4" name="Slide Number Placeholder 3"/>
          <p:cNvSpPr>
            <a:spLocks noGrp="1"/>
          </p:cNvSpPr>
          <p:nvPr>
            <p:ph type="sldNum" sz="quarter" idx="10"/>
          </p:nvPr>
        </p:nvSpPr>
        <p:spPr/>
        <p:txBody>
          <a:bodyPr/>
          <a:lstStyle/>
          <a:p>
            <a:fld id="{5B18CF20-7BF6-3445-841B-A07E023E5816}" type="slidenum">
              <a:rPr lang="en-US" smtClean="0"/>
              <a:t>31</a:t>
            </a:fld>
            <a:endParaRPr lang="en-US"/>
          </a:p>
        </p:txBody>
      </p:sp>
    </p:spTree>
    <p:extLst>
      <p:ext uri="{BB962C8B-B14F-4D97-AF65-F5344CB8AC3E}">
        <p14:creationId xmlns:p14="http://schemas.microsoft.com/office/powerpoint/2010/main" val="1134537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https://blog.csdn.net/gaowenhui2008/article/details/70237908</a:t>
            </a:r>
            <a:r>
              <a:rPr lang="en-US" altLang="zh-CN" dirty="0" smtClean="0"/>
              <a:t>Eureka</a:t>
            </a:r>
            <a:r>
              <a:rPr lang="zh-CN" altLang="en-US" dirty="0" smtClean="0"/>
              <a:t>的优势</a:t>
            </a:r>
            <a:r>
              <a:rPr lang="en-US" altLang="zh-CN" dirty="0" smtClean="0"/>
              <a:t>1</a:t>
            </a:r>
            <a:r>
              <a:rPr lang="zh-CN" altLang="en-US" dirty="0" smtClean="0"/>
              <a:t>、在</a:t>
            </a:r>
            <a:r>
              <a:rPr lang="en-US" altLang="zh-CN" dirty="0" smtClean="0"/>
              <a:t>Eureka</a:t>
            </a:r>
            <a:r>
              <a:rPr lang="zh-CN" altLang="en-US" dirty="0" smtClean="0"/>
              <a:t>平台中，如果某台服务器宕机，</a:t>
            </a:r>
            <a:r>
              <a:rPr lang="en-US" altLang="zh-CN" dirty="0" smtClean="0"/>
              <a:t>Eureka</a:t>
            </a:r>
            <a:r>
              <a:rPr lang="zh-CN" altLang="en-US" dirty="0" smtClean="0"/>
              <a:t>不会有类似于</a:t>
            </a:r>
            <a:r>
              <a:rPr lang="en-US" altLang="zh-CN" dirty="0" err="1" smtClean="0"/>
              <a:t>ZooKeeper</a:t>
            </a:r>
            <a:r>
              <a:rPr lang="zh-CN" altLang="en-US" dirty="0" smtClean="0"/>
              <a:t>的选举</a:t>
            </a:r>
            <a:r>
              <a:rPr lang="en-US" altLang="zh-CN" dirty="0" smtClean="0"/>
              <a:t>leader</a:t>
            </a:r>
            <a:r>
              <a:rPr lang="zh-CN" altLang="en-US" dirty="0" smtClean="0"/>
              <a:t>的过程；客户端请求会自动切换到新的</a:t>
            </a:r>
            <a:r>
              <a:rPr lang="en-US" altLang="zh-CN" dirty="0" smtClean="0"/>
              <a:t>Eureka</a:t>
            </a:r>
            <a:r>
              <a:rPr lang="zh-CN" altLang="en-US" dirty="0" smtClean="0"/>
              <a:t>节点；当宕机的服务器重新恢复后，</a:t>
            </a:r>
            <a:r>
              <a:rPr lang="en-US" altLang="zh-CN" dirty="0" smtClean="0"/>
              <a:t>Eureka</a:t>
            </a:r>
            <a:r>
              <a:rPr lang="zh-CN" altLang="en-US" dirty="0" smtClean="0"/>
              <a:t>会再次将其纳入到服务器集群管理之中；而对于它来说，所有要做的无非是同步一些新的服务注册信息而已。所以，再也不用担心有“掉队”的服务器恢复以后，会从</a:t>
            </a:r>
            <a:r>
              <a:rPr lang="en-US" altLang="zh-CN" dirty="0" smtClean="0"/>
              <a:t>Eureka</a:t>
            </a:r>
            <a:r>
              <a:rPr lang="zh-CN" altLang="en-US" dirty="0" smtClean="0"/>
              <a:t>服务器集群中剔除出去的风险了。</a:t>
            </a:r>
            <a:r>
              <a:rPr lang="en-US" altLang="zh-CN" dirty="0" smtClean="0"/>
              <a:t>Eureka</a:t>
            </a:r>
            <a:r>
              <a:rPr lang="zh-CN" altLang="en-US" dirty="0" smtClean="0"/>
              <a:t>甚至被设计用来应付范围更广的网络分割故障，并实现“</a:t>
            </a:r>
            <a:r>
              <a:rPr lang="en-US" altLang="zh-CN" dirty="0" smtClean="0"/>
              <a:t>0”</a:t>
            </a:r>
            <a:r>
              <a:rPr lang="zh-CN" altLang="en-US" dirty="0" smtClean="0"/>
              <a:t>宕机维护需求。（多个</a:t>
            </a:r>
            <a:r>
              <a:rPr lang="en-US" altLang="zh-CN" dirty="0" smtClean="0"/>
              <a:t>zookeeper</a:t>
            </a:r>
            <a:r>
              <a:rPr lang="zh-CN" altLang="en-US" dirty="0" smtClean="0"/>
              <a:t>之间网络出现问题</a:t>
            </a:r>
            <a:r>
              <a:rPr lang="en-US" altLang="zh-CN" dirty="0" smtClean="0"/>
              <a:t>,</a:t>
            </a:r>
            <a:r>
              <a:rPr lang="zh-CN" altLang="en-US" dirty="0" smtClean="0"/>
              <a:t>造成出现多个</a:t>
            </a:r>
            <a:r>
              <a:rPr lang="en-US" altLang="zh-CN" dirty="0" smtClean="0"/>
              <a:t>leader</a:t>
            </a:r>
            <a:r>
              <a:rPr lang="zh-CN" altLang="en-US" dirty="0" smtClean="0"/>
              <a:t>，发生脑裂）当网络分割故障发生时，每个</a:t>
            </a:r>
            <a:r>
              <a:rPr lang="en-US" altLang="zh-CN" dirty="0" smtClean="0"/>
              <a:t>Eureka</a:t>
            </a:r>
            <a:r>
              <a:rPr lang="zh-CN" altLang="en-US" dirty="0" smtClean="0"/>
              <a:t>节点，会持续的对外提供服务（注：</a:t>
            </a:r>
            <a:r>
              <a:rPr lang="en-US" altLang="zh-CN" dirty="0" err="1" smtClean="0"/>
              <a:t>ZooKeeper</a:t>
            </a:r>
            <a:r>
              <a:rPr lang="zh-CN" altLang="en-US" dirty="0" smtClean="0"/>
              <a:t>不会）：接收新的服务注册同时将它们提供给下游的服务发现请求。这样一来，就可以实现在同一个子网中（</a:t>
            </a:r>
            <a:r>
              <a:rPr lang="en-US" altLang="zh-CN" dirty="0" smtClean="0"/>
              <a:t>same side of partition</a:t>
            </a:r>
            <a:r>
              <a:rPr lang="zh-CN" altLang="en-US" dirty="0" smtClean="0"/>
              <a:t>），新发布的服务仍然可以被发现与访问。</a:t>
            </a:r>
            <a:r>
              <a:rPr lang="en-US" altLang="zh-CN" dirty="0" smtClean="0"/>
              <a:t>2</a:t>
            </a:r>
            <a:r>
              <a:rPr lang="zh-CN" altLang="en-US" dirty="0" smtClean="0"/>
              <a:t>、正常配置下，</a:t>
            </a:r>
            <a:r>
              <a:rPr lang="en-US" altLang="zh-CN" dirty="0" smtClean="0"/>
              <a:t>Eureka</a:t>
            </a:r>
            <a:r>
              <a:rPr lang="zh-CN" altLang="en-US" dirty="0" smtClean="0"/>
              <a:t>内置了心跳服务，用于淘汰一些“濒死”的服务器；如果在</a:t>
            </a:r>
            <a:r>
              <a:rPr lang="en-US" altLang="zh-CN" dirty="0" smtClean="0"/>
              <a:t>Eureka</a:t>
            </a:r>
            <a:r>
              <a:rPr lang="zh-CN" altLang="en-US" dirty="0" smtClean="0"/>
              <a:t>中注册的服务，它的“心跳”变得迟缓时，</a:t>
            </a:r>
            <a:r>
              <a:rPr lang="en-US" altLang="zh-CN" dirty="0" smtClean="0"/>
              <a:t>Eureka</a:t>
            </a:r>
            <a:r>
              <a:rPr lang="zh-CN" altLang="en-US" dirty="0" smtClean="0"/>
              <a:t>会将其整个剔除出管理范围（这点有点像</a:t>
            </a:r>
            <a:r>
              <a:rPr lang="en-US" altLang="zh-CN" dirty="0" err="1" smtClean="0"/>
              <a:t>ZooKeeper</a:t>
            </a:r>
            <a:r>
              <a:rPr lang="zh-CN" altLang="en-US" dirty="0" smtClean="0"/>
              <a:t>的做法）。这是个很好的功能，但是当网络分割故障发生时，这也是非常危险的；因为，那些因为网络问题（注：心跳慢被剔除了）而被剔除出去的服务器本身是很”健康“的，只是因为网络分割故障把</a:t>
            </a:r>
            <a:r>
              <a:rPr lang="en-US" altLang="zh-CN" dirty="0" smtClean="0"/>
              <a:t>Eureka</a:t>
            </a:r>
            <a:r>
              <a:rPr lang="zh-CN" altLang="en-US" dirty="0" smtClean="0"/>
              <a:t>集群分割成了独立的子网而不能互访而已。幸运的是，</a:t>
            </a:r>
            <a:r>
              <a:rPr lang="en-US" altLang="zh-CN" dirty="0" smtClean="0"/>
              <a:t>Netflix</a:t>
            </a:r>
            <a:r>
              <a:rPr lang="zh-CN" altLang="en-US" dirty="0" smtClean="0"/>
              <a:t>考虑到了这个缺陷。如果</a:t>
            </a:r>
            <a:r>
              <a:rPr lang="en-US" altLang="zh-CN" dirty="0" smtClean="0"/>
              <a:t>Eureka</a:t>
            </a:r>
            <a:r>
              <a:rPr lang="zh-CN" altLang="en-US" dirty="0" smtClean="0"/>
              <a:t>服务节点在短时间里丢失了大量的心跳连接（注：可能发生了网络故障），那么这个</a:t>
            </a:r>
            <a:r>
              <a:rPr lang="en-US" altLang="zh-CN" dirty="0" smtClean="0"/>
              <a:t>Eureka</a:t>
            </a:r>
            <a:r>
              <a:rPr lang="zh-CN" altLang="en-US" dirty="0" smtClean="0"/>
              <a:t>节点会进入”自我保护模式“，同时保留那些“心跳死亡“的服务注册信息不过期。此时，这个</a:t>
            </a:r>
            <a:r>
              <a:rPr lang="en-US" altLang="zh-CN" dirty="0" smtClean="0"/>
              <a:t>Eureka</a:t>
            </a:r>
            <a:r>
              <a:rPr lang="zh-CN" altLang="en-US" dirty="0" smtClean="0"/>
              <a:t>节点对于新的服务还能提供注册服务，对于”死亡“的仍然保留，以防还有客户端向其发起请求。当网络故障恢复后，这个</a:t>
            </a:r>
            <a:r>
              <a:rPr lang="en-US" altLang="zh-CN" dirty="0" smtClean="0"/>
              <a:t>Eureka</a:t>
            </a:r>
            <a:r>
              <a:rPr lang="zh-CN" altLang="en-US" dirty="0" smtClean="0"/>
              <a:t>节点会退出”自我保护模式“。所以</a:t>
            </a:r>
            <a:r>
              <a:rPr lang="en-US" altLang="zh-CN" dirty="0" smtClean="0"/>
              <a:t>Eureka</a:t>
            </a:r>
            <a:r>
              <a:rPr lang="zh-CN" altLang="en-US" dirty="0" smtClean="0"/>
              <a:t>的哲学是，同时保留”好数据“与”坏数据“总比丢掉任何”好数据“要更好，所以这种模式在实践中非常有效。</a:t>
            </a:r>
            <a:r>
              <a:rPr lang="en-US" altLang="zh-CN" dirty="0" smtClean="0"/>
              <a:t>3</a:t>
            </a:r>
            <a:r>
              <a:rPr lang="zh-CN" altLang="en-US" dirty="0" smtClean="0"/>
              <a:t>、</a:t>
            </a:r>
            <a:r>
              <a:rPr lang="en-US" altLang="zh-CN" dirty="0" smtClean="0"/>
              <a:t>Eureka</a:t>
            </a:r>
            <a:r>
              <a:rPr lang="zh-CN" altLang="en-US" dirty="0" smtClean="0"/>
              <a:t>还有客户端缓存功能（注：</a:t>
            </a:r>
            <a:r>
              <a:rPr lang="en-US" altLang="zh-CN" dirty="0" smtClean="0"/>
              <a:t>Eureka</a:t>
            </a:r>
            <a:r>
              <a:rPr lang="zh-CN" altLang="en-US" dirty="0" smtClean="0"/>
              <a:t>分为客户端程序与服务器端程序两个部分，客户端程序负责向外提供注册与发现服务接口）。所以即便</a:t>
            </a:r>
            <a:r>
              <a:rPr lang="en-US" altLang="zh-CN" dirty="0" smtClean="0"/>
              <a:t>Eureka</a:t>
            </a:r>
            <a:r>
              <a:rPr lang="zh-CN" altLang="en-US" dirty="0" smtClean="0"/>
              <a:t>集群中所有节点都失效，或者发生网络分割故障导致客户端不能访问任何一台</a:t>
            </a:r>
            <a:r>
              <a:rPr lang="en-US" altLang="zh-CN" dirty="0" smtClean="0"/>
              <a:t>Eureka</a:t>
            </a:r>
            <a:r>
              <a:rPr lang="zh-CN" altLang="en-US" dirty="0" smtClean="0"/>
              <a:t>服务器；</a:t>
            </a:r>
            <a:r>
              <a:rPr lang="en-US" altLang="zh-CN" dirty="0" smtClean="0"/>
              <a:t>Eureka</a:t>
            </a:r>
            <a:r>
              <a:rPr lang="zh-CN" altLang="en-US" dirty="0" smtClean="0"/>
              <a:t>服务的消费者仍然可以通过</a:t>
            </a:r>
            <a:r>
              <a:rPr lang="en-US" altLang="zh-CN" dirty="0" smtClean="0"/>
              <a:t>Eureka</a:t>
            </a:r>
            <a:r>
              <a:rPr lang="zh-CN" altLang="en-US" dirty="0" smtClean="0"/>
              <a:t>客户端缓存来获取现有的服务注册信息。甚至最极端的环境下，所有正常的</a:t>
            </a:r>
            <a:r>
              <a:rPr lang="en-US" altLang="zh-CN" dirty="0" smtClean="0"/>
              <a:t>Eureka</a:t>
            </a:r>
            <a:r>
              <a:rPr lang="zh-CN" altLang="en-US" dirty="0" smtClean="0"/>
              <a:t>节点都不对请求产生相应，也没有更好的服务器解决方案来解决这种问题时；得益于</a:t>
            </a:r>
            <a:r>
              <a:rPr lang="en-US" altLang="zh-CN" dirty="0" smtClean="0"/>
              <a:t>Eureka</a:t>
            </a:r>
            <a:r>
              <a:rPr lang="zh-CN" altLang="en-US" dirty="0" smtClean="0"/>
              <a:t>的客户端缓存技术，消费者服务仍然可以通过</a:t>
            </a:r>
            <a:r>
              <a:rPr lang="en-US" altLang="zh-CN" dirty="0" smtClean="0"/>
              <a:t>Eureka</a:t>
            </a:r>
            <a:r>
              <a:rPr lang="zh-CN" altLang="en-US" dirty="0" smtClean="0"/>
              <a:t>客户端查询与获取注册服务信息，这点很重要。</a:t>
            </a:r>
            <a:r>
              <a:rPr lang="en-US" altLang="zh-CN" dirty="0" smtClean="0"/>
              <a:t>4</a:t>
            </a:r>
            <a:r>
              <a:rPr lang="zh-CN" altLang="en-US" dirty="0" smtClean="0"/>
              <a:t>、</a:t>
            </a:r>
            <a:r>
              <a:rPr lang="en-US" altLang="zh-CN" dirty="0" smtClean="0"/>
              <a:t>Eureka</a:t>
            </a:r>
            <a:r>
              <a:rPr lang="zh-CN" altLang="en-US" dirty="0" smtClean="0"/>
              <a:t>的构架保证了它能够成为</a:t>
            </a:r>
            <a:r>
              <a:rPr lang="en-US" altLang="zh-CN" dirty="0" smtClean="0"/>
              <a:t>Service</a:t>
            </a:r>
            <a:r>
              <a:rPr lang="zh-CN" altLang="en-US" dirty="0" smtClean="0"/>
              <a:t>发现服务。它相对与</a:t>
            </a:r>
            <a:r>
              <a:rPr lang="en-US" altLang="zh-CN" dirty="0" err="1" smtClean="0"/>
              <a:t>ZooKeeper</a:t>
            </a:r>
            <a:r>
              <a:rPr lang="zh-CN" altLang="en-US" dirty="0" smtClean="0"/>
              <a:t>来说剔除了</a:t>
            </a:r>
            <a:r>
              <a:rPr lang="en-US" altLang="zh-CN" dirty="0" smtClean="0"/>
              <a:t>Leader</a:t>
            </a:r>
            <a:r>
              <a:rPr lang="zh-CN" altLang="en-US" dirty="0" smtClean="0"/>
              <a:t>节点的选取或者事务日志机制，这样做有利于减少使用者维护的难度也保证了</a:t>
            </a:r>
            <a:r>
              <a:rPr lang="en-US" altLang="zh-CN" dirty="0" smtClean="0"/>
              <a:t>Eureka</a:t>
            </a:r>
            <a:r>
              <a:rPr lang="zh-CN" altLang="en-US" dirty="0" smtClean="0"/>
              <a:t>的在运行时的健壮性。而且</a:t>
            </a:r>
            <a:r>
              <a:rPr lang="en-US" altLang="zh-CN" dirty="0" smtClean="0"/>
              <a:t>Eureka</a:t>
            </a:r>
            <a:r>
              <a:rPr lang="zh-CN" altLang="en-US" dirty="0" smtClean="0"/>
              <a:t>就是为发现服务所设计的，它有独立的客户端程序库，同时提供心跳服务、服务健康监测、自动发布服务与自动刷新缓存的功能。但是，如果使用</a:t>
            </a:r>
            <a:r>
              <a:rPr lang="en-US" altLang="zh-CN" dirty="0" err="1" smtClean="0"/>
              <a:t>ZooKeeper</a:t>
            </a:r>
            <a:r>
              <a:rPr lang="zh-CN" altLang="en-US" dirty="0" smtClean="0"/>
              <a:t>你必须自己来实现这些功能。</a:t>
            </a:r>
            <a:r>
              <a:rPr lang="en-US" altLang="zh-CN" dirty="0" smtClean="0"/>
              <a:t>Eureka</a:t>
            </a:r>
            <a:r>
              <a:rPr lang="zh-CN" altLang="en-US" dirty="0" smtClean="0"/>
              <a:t>的所有库都是开源的，所有人都能看到与使用这些源代码，这比那些只有一两个人能看或者维护的客户端库要好。</a:t>
            </a:r>
            <a:r>
              <a:rPr lang="en-US" altLang="zh-CN" dirty="0" smtClean="0"/>
              <a:t>5</a:t>
            </a:r>
            <a:r>
              <a:rPr lang="zh-CN" altLang="en-US" dirty="0" smtClean="0"/>
              <a:t>、维护</a:t>
            </a:r>
            <a:r>
              <a:rPr lang="en-US" altLang="zh-CN" dirty="0" smtClean="0"/>
              <a:t>Eureka</a:t>
            </a:r>
            <a:r>
              <a:rPr lang="zh-CN" altLang="en-US" dirty="0" smtClean="0"/>
              <a:t>服务器也非常的简单，比如，切换一个节点只需要在现有</a:t>
            </a:r>
            <a:r>
              <a:rPr lang="en-US" altLang="zh-CN" dirty="0" smtClean="0"/>
              <a:t>EIP</a:t>
            </a:r>
            <a:r>
              <a:rPr lang="zh-CN" altLang="en-US" dirty="0" smtClean="0"/>
              <a:t>下移除一个现有的节点然后添加一个新的就行。</a:t>
            </a:r>
            <a:r>
              <a:rPr lang="en-US" altLang="zh-CN" dirty="0" smtClean="0"/>
              <a:t>Eureka</a:t>
            </a:r>
            <a:r>
              <a:rPr lang="zh-CN" altLang="en-US" dirty="0" smtClean="0"/>
              <a:t>提供了一个</a:t>
            </a:r>
            <a:r>
              <a:rPr lang="en-US" altLang="zh-CN" dirty="0" smtClean="0"/>
              <a:t>web-based</a:t>
            </a:r>
            <a:r>
              <a:rPr lang="zh-CN" altLang="en-US" dirty="0" smtClean="0"/>
              <a:t>的图形化的运维界面，在这个界面中可以查看</a:t>
            </a:r>
            <a:r>
              <a:rPr lang="en-US" altLang="zh-CN" dirty="0" smtClean="0"/>
              <a:t>Eureka</a:t>
            </a:r>
            <a:r>
              <a:rPr lang="zh-CN" altLang="en-US" dirty="0" smtClean="0"/>
              <a:t>所管理的注册服务的运行状态信息：是否健康，运行日志等。</a:t>
            </a:r>
            <a:r>
              <a:rPr lang="en-US" altLang="zh-CN" dirty="0" smtClean="0"/>
              <a:t>Eureka</a:t>
            </a:r>
            <a:r>
              <a:rPr lang="zh-CN" altLang="en-US" dirty="0" smtClean="0"/>
              <a:t>甚至提供了</a:t>
            </a:r>
            <a:r>
              <a:rPr lang="en-US" altLang="zh-CN" dirty="0" smtClean="0"/>
              <a:t>Restful-API</a:t>
            </a:r>
            <a:r>
              <a:rPr lang="zh-CN" altLang="en-US" dirty="0" smtClean="0"/>
              <a:t>接口，方便第三方程序集成</a:t>
            </a:r>
            <a:r>
              <a:rPr lang="en-US" altLang="zh-CN" dirty="0" smtClean="0"/>
              <a:t>Eureka</a:t>
            </a:r>
            <a:r>
              <a:rPr lang="zh-CN" altLang="en-US" dirty="0" smtClean="0"/>
              <a:t>的功能。</a:t>
            </a:r>
            <a:r>
              <a:rPr lang="en-US" altLang="zh-CN" dirty="0" err="1" smtClean="0"/>
              <a:t>ZooKeeper</a:t>
            </a:r>
            <a:r>
              <a:rPr lang="zh-CN" altLang="en-US" dirty="0" smtClean="0"/>
              <a:t>的劣势   在分布式系统领域有个著名的</a:t>
            </a:r>
            <a:r>
              <a:rPr lang="en-US" altLang="zh-CN" dirty="0" smtClean="0"/>
              <a:t>CAP</a:t>
            </a:r>
            <a:r>
              <a:rPr lang="zh-CN" altLang="en-US" dirty="0" smtClean="0"/>
              <a:t>定理（</a:t>
            </a:r>
            <a:r>
              <a:rPr lang="en-US" altLang="zh-CN" dirty="0" smtClean="0"/>
              <a:t>C-</a:t>
            </a:r>
            <a:r>
              <a:rPr lang="zh-CN" altLang="en-US" dirty="0" smtClean="0"/>
              <a:t>数据一致性；</a:t>
            </a:r>
            <a:r>
              <a:rPr lang="en-US" altLang="zh-CN" dirty="0" smtClean="0"/>
              <a:t>A-</a:t>
            </a:r>
            <a:r>
              <a:rPr lang="zh-CN" altLang="en-US" dirty="0" smtClean="0"/>
              <a:t>服务可用性；</a:t>
            </a:r>
            <a:r>
              <a:rPr lang="en-US" altLang="zh-CN" dirty="0" smtClean="0"/>
              <a:t>P-</a:t>
            </a:r>
            <a:r>
              <a:rPr lang="zh-CN" altLang="en-US" dirty="0" smtClean="0"/>
              <a:t>服务对网络分区故障的容错性，这三个特性在任何分布式系统中不能同时满足，最多同时满足两个）；</a:t>
            </a:r>
            <a:r>
              <a:rPr lang="en-US" altLang="zh-CN" dirty="0" err="1" smtClean="0"/>
              <a:t>ZooKeeper</a:t>
            </a:r>
            <a:r>
              <a:rPr lang="zh-CN" altLang="en-US" dirty="0" smtClean="0"/>
              <a:t>是个</a:t>
            </a:r>
            <a:r>
              <a:rPr lang="en-US" altLang="zh-CN" dirty="0" smtClean="0"/>
              <a:t>CP</a:t>
            </a:r>
            <a:r>
              <a:rPr lang="zh-CN" altLang="en-US" dirty="0" smtClean="0"/>
              <a:t>的，即任何时刻对</a:t>
            </a:r>
            <a:r>
              <a:rPr lang="en-US" altLang="zh-CN" dirty="0" err="1" smtClean="0"/>
              <a:t>ZooKeeper</a:t>
            </a:r>
            <a:r>
              <a:rPr lang="zh-CN" altLang="en-US" dirty="0" smtClean="0"/>
              <a:t>的访问请求能得到一致的数据结果，同时系统对网络分割具备容错性；但是它不能保证每次服务请求的可用性（注：也就是在极端环境下，</a:t>
            </a:r>
            <a:r>
              <a:rPr lang="en-US" altLang="zh-CN" dirty="0" err="1" smtClean="0"/>
              <a:t>ZooKeeper</a:t>
            </a:r>
            <a:r>
              <a:rPr lang="zh-CN" altLang="en-US" dirty="0" smtClean="0"/>
              <a:t>可能会丢弃一些请求，消费者程序需要重新请求才能获得结果）。但是别忘了，</a:t>
            </a:r>
            <a:r>
              <a:rPr lang="en-US" altLang="zh-CN" dirty="0" err="1" smtClean="0"/>
              <a:t>ZooKeeper</a:t>
            </a:r>
            <a:r>
              <a:rPr lang="zh-CN" altLang="en-US" dirty="0" smtClean="0"/>
              <a:t>是分布式协调服务，它的职责是保证数据（注：配置数据，状态数据）在其管辖下的所有服务之间保持同步、一致；所以就不难理解为什么</a:t>
            </a:r>
            <a:r>
              <a:rPr lang="en-US" altLang="zh-CN" dirty="0" err="1" smtClean="0"/>
              <a:t>ZooKeeper</a:t>
            </a:r>
            <a:r>
              <a:rPr lang="zh-CN" altLang="en-US" dirty="0" smtClean="0"/>
              <a:t>被设计成</a:t>
            </a:r>
            <a:r>
              <a:rPr lang="en-US" altLang="zh-CN" dirty="0" smtClean="0"/>
              <a:t>CP</a:t>
            </a:r>
            <a:r>
              <a:rPr lang="zh-CN" altLang="en-US" dirty="0" smtClean="0"/>
              <a:t>而不是</a:t>
            </a:r>
            <a:r>
              <a:rPr lang="en-US" altLang="zh-CN" dirty="0" smtClean="0"/>
              <a:t>AP</a:t>
            </a:r>
            <a:r>
              <a:rPr lang="zh-CN" altLang="en-US" dirty="0" smtClean="0"/>
              <a:t>特性的了，如果是</a:t>
            </a:r>
            <a:r>
              <a:rPr lang="en-US" altLang="zh-CN" dirty="0" smtClean="0"/>
              <a:t>AP</a:t>
            </a:r>
            <a:r>
              <a:rPr lang="zh-CN" altLang="en-US" dirty="0" smtClean="0"/>
              <a:t>的，那么将会带来恐怖的后果（注：</a:t>
            </a:r>
            <a:r>
              <a:rPr lang="en-US" altLang="zh-CN" dirty="0" err="1" smtClean="0"/>
              <a:t>ZooKeeper</a:t>
            </a:r>
            <a:r>
              <a:rPr lang="zh-CN" altLang="en-US" dirty="0" smtClean="0"/>
              <a:t>就像交叉路口的信号灯一样，你能想象在交通要道突然信号灯失灵的情况吗？）。而且，作为</a:t>
            </a:r>
            <a:r>
              <a:rPr lang="en-US" altLang="zh-CN" dirty="0" err="1" smtClean="0"/>
              <a:t>ZooKeeper</a:t>
            </a:r>
            <a:r>
              <a:rPr lang="zh-CN" altLang="en-US" dirty="0" smtClean="0"/>
              <a:t>的核心实现算法</a:t>
            </a:r>
            <a:r>
              <a:rPr lang="en-US" altLang="zh-CN" dirty="0" err="1" smtClean="0"/>
              <a:t>Zab</a:t>
            </a:r>
            <a:r>
              <a:rPr lang="zh-CN" altLang="en-US" dirty="0" smtClean="0"/>
              <a:t>，就是解决了分布式系统下数据如何在多个服务之间保持同步问题的。</a:t>
            </a:r>
            <a:r>
              <a:rPr lang="en-US" altLang="zh-CN" dirty="0" smtClean="0"/>
              <a:t>1</a:t>
            </a:r>
            <a:r>
              <a:rPr lang="zh-CN" altLang="en-US" dirty="0" smtClean="0"/>
              <a:t>、对于</a:t>
            </a:r>
            <a:r>
              <a:rPr lang="en-US" altLang="zh-CN" dirty="0" smtClean="0"/>
              <a:t>Service</a:t>
            </a:r>
            <a:r>
              <a:rPr lang="zh-CN" altLang="en-US" dirty="0" smtClean="0"/>
              <a:t>发现服务来说就算是返回了包含不实的信息的结果也比什么都不返回要好；再者，对于</a:t>
            </a:r>
            <a:r>
              <a:rPr lang="en-US" altLang="zh-CN" dirty="0" smtClean="0"/>
              <a:t>Service</a:t>
            </a:r>
            <a:r>
              <a:rPr lang="zh-CN" altLang="en-US" dirty="0" smtClean="0"/>
              <a:t>发现服务而言，宁可返回某服务</a:t>
            </a:r>
            <a:r>
              <a:rPr lang="en-US" altLang="zh-CN" dirty="0" smtClean="0"/>
              <a:t>5</a:t>
            </a:r>
            <a:r>
              <a:rPr lang="zh-CN" altLang="en-US" dirty="0" smtClean="0"/>
              <a:t>分钟之前在哪几个服务器上可用的信息，也不能因为暂时的网络故障而找不到可用的服务器，而不返回任何结果。所以说，用</a:t>
            </a:r>
            <a:r>
              <a:rPr lang="en-US" altLang="zh-CN" dirty="0" err="1" smtClean="0"/>
              <a:t>ZooKeeper</a:t>
            </a:r>
            <a:r>
              <a:rPr lang="zh-CN" altLang="en-US" dirty="0" smtClean="0"/>
              <a:t>来做</a:t>
            </a:r>
            <a:r>
              <a:rPr lang="en-US" altLang="zh-CN" dirty="0" smtClean="0"/>
              <a:t>Service</a:t>
            </a:r>
            <a:r>
              <a:rPr lang="zh-CN" altLang="en-US" dirty="0" smtClean="0"/>
              <a:t>发现服务是肯定错误的，如果你这么用就惨了！   如果被用作</a:t>
            </a:r>
            <a:r>
              <a:rPr lang="en-US" altLang="zh-CN" dirty="0" smtClean="0"/>
              <a:t>Service</a:t>
            </a:r>
            <a:r>
              <a:rPr lang="zh-CN" altLang="en-US" dirty="0" smtClean="0"/>
              <a:t>发现服务，</a:t>
            </a:r>
            <a:r>
              <a:rPr lang="en-US" altLang="zh-CN" dirty="0" err="1" smtClean="0"/>
              <a:t>ZooKeeper</a:t>
            </a:r>
            <a:r>
              <a:rPr lang="zh-CN" altLang="en-US" dirty="0" smtClean="0"/>
              <a:t>本身并没有正确的处理网络分割的问题；而在云端，网络分割问题跟其他类型的故障一样的确会发生；所以最好提前对这个问题做好</a:t>
            </a:r>
            <a:r>
              <a:rPr lang="en-US" altLang="zh-CN" dirty="0" smtClean="0"/>
              <a:t>100%</a:t>
            </a:r>
            <a:r>
              <a:rPr lang="zh-CN" altLang="en-US" dirty="0" smtClean="0"/>
              <a:t>的准备。就像</a:t>
            </a:r>
            <a:r>
              <a:rPr lang="en-US" altLang="zh-CN" dirty="0" smtClean="0"/>
              <a:t>Jepsen</a:t>
            </a:r>
            <a:r>
              <a:rPr lang="zh-CN" altLang="en-US" dirty="0" smtClean="0"/>
              <a:t>在</a:t>
            </a:r>
            <a:r>
              <a:rPr lang="en-US" altLang="zh-CN" dirty="0" err="1" smtClean="0"/>
              <a:t>ZooKeeper</a:t>
            </a:r>
            <a:r>
              <a:rPr lang="zh-CN" altLang="en-US" dirty="0" smtClean="0"/>
              <a:t>网站上发布的博客中所说：在</a:t>
            </a:r>
            <a:r>
              <a:rPr lang="en-US" altLang="zh-CN" dirty="0" err="1" smtClean="0"/>
              <a:t>ZooKeeper</a:t>
            </a:r>
            <a:r>
              <a:rPr lang="zh-CN" altLang="en-US" dirty="0" smtClean="0"/>
              <a:t>中，如果在同一个网络分区（</a:t>
            </a:r>
            <a:r>
              <a:rPr lang="en-US" altLang="zh-CN" dirty="0" smtClean="0"/>
              <a:t>partition</a:t>
            </a:r>
            <a:r>
              <a:rPr lang="zh-CN" altLang="en-US" dirty="0" smtClean="0"/>
              <a:t>）的节点数（</a:t>
            </a:r>
            <a:r>
              <a:rPr lang="en-US" altLang="zh-CN" dirty="0" smtClean="0"/>
              <a:t>nodes</a:t>
            </a:r>
            <a:r>
              <a:rPr lang="zh-CN" altLang="en-US" dirty="0" smtClean="0"/>
              <a:t>）数达不到</a:t>
            </a:r>
            <a:r>
              <a:rPr lang="en-US" altLang="zh-CN" dirty="0" err="1" smtClean="0"/>
              <a:t>ZooKeeper</a:t>
            </a:r>
            <a:r>
              <a:rPr lang="zh-CN" altLang="en-US" dirty="0" smtClean="0"/>
              <a:t>选取</a:t>
            </a:r>
            <a:r>
              <a:rPr lang="en-US" altLang="zh-CN" dirty="0" smtClean="0"/>
              <a:t>Leader</a:t>
            </a:r>
            <a:r>
              <a:rPr lang="zh-CN" altLang="en-US" dirty="0" smtClean="0"/>
              <a:t>节点的“法定人数”时，它们就会从</a:t>
            </a:r>
            <a:r>
              <a:rPr lang="en-US" altLang="zh-CN" dirty="0" err="1" smtClean="0"/>
              <a:t>ZooKeeper</a:t>
            </a:r>
            <a:r>
              <a:rPr lang="zh-CN" altLang="en-US" dirty="0" smtClean="0"/>
              <a:t>中断开，当然同时也就不能提供</a:t>
            </a:r>
            <a:r>
              <a:rPr lang="en-US" altLang="zh-CN" dirty="0" smtClean="0"/>
              <a:t>Service</a:t>
            </a:r>
            <a:r>
              <a:rPr lang="zh-CN" altLang="en-US" dirty="0" smtClean="0"/>
              <a:t>发现服务了。</a:t>
            </a:r>
            <a:r>
              <a:rPr lang="en-US" altLang="zh-CN" dirty="0" smtClean="0"/>
              <a:t>2</a:t>
            </a:r>
            <a:r>
              <a:rPr lang="zh-CN" altLang="en-US" dirty="0" smtClean="0"/>
              <a:t>、</a:t>
            </a:r>
            <a:r>
              <a:rPr lang="en-US" altLang="zh-CN" dirty="0" err="1" smtClean="0"/>
              <a:t>ZooKeeper</a:t>
            </a:r>
            <a:r>
              <a:rPr lang="zh-CN" altLang="en-US" dirty="0" smtClean="0"/>
              <a:t>下所有节点不可能保证任何时候都能缓存所有的服务注册信息。如果</a:t>
            </a:r>
            <a:r>
              <a:rPr lang="en-US" altLang="zh-CN" dirty="0" err="1" smtClean="0"/>
              <a:t>ZooKeeper</a:t>
            </a:r>
            <a:r>
              <a:rPr lang="zh-CN" altLang="en-US" dirty="0" smtClean="0"/>
              <a:t>下所有节点都断开了，或者集群中出现了网络分割的故障（注：由于交换机故障导致交换机底下的子网间不能互访）；那么</a:t>
            </a:r>
            <a:r>
              <a:rPr lang="en-US" altLang="zh-CN" dirty="0" err="1" smtClean="0"/>
              <a:t>ZooKeeper</a:t>
            </a:r>
            <a:r>
              <a:rPr lang="zh-CN" altLang="en-US" dirty="0" smtClean="0"/>
              <a:t>会将它们都从自己管理范围中剔除出去，外界就不能访问到这些节点了，即便这些节点本身是“健康”的，可以正常提供服务的；所以导致到达这些节点的服务请求被丢失了。（注：这也是为什么</a:t>
            </a:r>
            <a:r>
              <a:rPr lang="en-US" altLang="zh-CN" dirty="0" err="1" smtClean="0"/>
              <a:t>ZooKeeper</a:t>
            </a:r>
            <a:r>
              <a:rPr lang="zh-CN" altLang="en-US" dirty="0" smtClean="0"/>
              <a:t>不满足</a:t>
            </a:r>
            <a:r>
              <a:rPr lang="en-US" altLang="zh-CN" dirty="0" smtClean="0"/>
              <a:t>CAP</a:t>
            </a:r>
            <a:r>
              <a:rPr lang="zh-CN" altLang="en-US" dirty="0" smtClean="0"/>
              <a:t>中</a:t>
            </a:r>
            <a:r>
              <a:rPr lang="en-US" altLang="zh-CN" dirty="0" smtClean="0"/>
              <a:t>A</a:t>
            </a:r>
            <a:r>
              <a:rPr lang="zh-CN" altLang="en-US" dirty="0" smtClean="0"/>
              <a:t>的原因）</a:t>
            </a:r>
            <a:r>
              <a:rPr lang="en-US" altLang="zh-CN" dirty="0" smtClean="0"/>
              <a:t>3</a:t>
            </a:r>
            <a:r>
              <a:rPr lang="zh-CN" altLang="en-US" dirty="0" smtClean="0"/>
              <a:t>、更深层次的原因是，</a:t>
            </a:r>
            <a:r>
              <a:rPr lang="en-US" altLang="zh-CN" dirty="0" err="1" smtClean="0"/>
              <a:t>ZooKeeper</a:t>
            </a:r>
            <a:r>
              <a:rPr lang="zh-CN" altLang="en-US" dirty="0" smtClean="0"/>
              <a:t>是按照</a:t>
            </a:r>
            <a:r>
              <a:rPr lang="en-US" altLang="zh-CN" dirty="0" smtClean="0"/>
              <a:t>CP</a:t>
            </a:r>
            <a:r>
              <a:rPr lang="zh-CN" altLang="en-US" dirty="0" smtClean="0"/>
              <a:t>原则构建的，也就是说它能保证每个节点的数据保持一致，而为</a:t>
            </a:r>
            <a:r>
              <a:rPr lang="en-US" altLang="zh-CN" dirty="0" err="1" smtClean="0"/>
              <a:t>ZooKeeper</a:t>
            </a:r>
            <a:r>
              <a:rPr lang="zh-CN" altLang="en-US" dirty="0" smtClean="0"/>
              <a:t>加上缓存的做法的目的是为了让</a:t>
            </a:r>
            <a:r>
              <a:rPr lang="en-US" altLang="zh-CN" dirty="0" err="1" smtClean="0"/>
              <a:t>ZooKeeper</a:t>
            </a:r>
            <a:r>
              <a:rPr lang="zh-CN" altLang="en-US" dirty="0" smtClean="0"/>
              <a:t>变得更加可靠（</a:t>
            </a:r>
            <a:r>
              <a:rPr lang="en-US" altLang="zh-CN" dirty="0" smtClean="0"/>
              <a:t>available</a:t>
            </a:r>
            <a:r>
              <a:rPr lang="zh-CN" altLang="en-US" dirty="0" smtClean="0"/>
              <a:t>）；但是，</a:t>
            </a:r>
            <a:r>
              <a:rPr lang="en-US" altLang="zh-CN" dirty="0" err="1" smtClean="0"/>
              <a:t>ZooKeeper</a:t>
            </a:r>
            <a:r>
              <a:rPr lang="zh-CN" altLang="en-US" dirty="0" smtClean="0"/>
              <a:t>设计的本意是保持节点的数据一致，也就是</a:t>
            </a:r>
            <a:r>
              <a:rPr lang="en-US" altLang="zh-CN" dirty="0" smtClean="0"/>
              <a:t>CP</a:t>
            </a:r>
            <a:r>
              <a:rPr lang="zh-CN" altLang="en-US" dirty="0" smtClean="0"/>
              <a:t>。所以，这样一来，你可能既得不到一个数据一致的（</a:t>
            </a:r>
            <a:r>
              <a:rPr lang="en-US" altLang="zh-CN" dirty="0" smtClean="0"/>
              <a:t>CP</a:t>
            </a:r>
            <a:r>
              <a:rPr lang="zh-CN" altLang="en-US" dirty="0" smtClean="0"/>
              <a:t>）也得不到一个高可用的（</a:t>
            </a:r>
            <a:r>
              <a:rPr lang="en-US" altLang="zh-CN" dirty="0" smtClean="0"/>
              <a:t>AP</a:t>
            </a:r>
            <a:r>
              <a:rPr lang="zh-CN" altLang="en-US" dirty="0" smtClean="0"/>
              <a:t>）的</a:t>
            </a:r>
            <a:r>
              <a:rPr lang="en-US" altLang="zh-CN" dirty="0" smtClean="0"/>
              <a:t>Service</a:t>
            </a:r>
            <a:r>
              <a:rPr lang="zh-CN" altLang="en-US" dirty="0" smtClean="0"/>
              <a:t>发现服务了；因为，这相当于你在一个已有的</a:t>
            </a:r>
            <a:r>
              <a:rPr lang="en-US" altLang="zh-CN" dirty="0" smtClean="0"/>
              <a:t>CP</a:t>
            </a:r>
            <a:r>
              <a:rPr lang="zh-CN" altLang="en-US" dirty="0" smtClean="0"/>
              <a:t>系统上强制栓了一个</a:t>
            </a:r>
            <a:r>
              <a:rPr lang="en-US" altLang="zh-CN" dirty="0" smtClean="0"/>
              <a:t>AP</a:t>
            </a:r>
            <a:r>
              <a:rPr lang="zh-CN" altLang="en-US" dirty="0" smtClean="0"/>
              <a:t>的系统，这在本质上就行不通的！一个</a:t>
            </a:r>
            <a:r>
              <a:rPr lang="en-US" altLang="zh-CN" dirty="0" smtClean="0"/>
              <a:t>Service</a:t>
            </a:r>
            <a:r>
              <a:rPr lang="zh-CN" altLang="en-US" dirty="0" smtClean="0"/>
              <a:t>发现服务应该从一开始就被设计成高可用的才行！</a:t>
            </a:r>
            <a:r>
              <a:rPr lang="en-US" altLang="zh-CN" dirty="0" smtClean="0"/>
              <a:t>4</a:t>
            </a:r>
            <a:r>
              <a:rPr lang="zh-CN" altLang="en-US" dirty="0" smtClean="0"/>
              <a:t>、如果抛开</a:t>
            </a:r>
            <a:r>
              <a:rPr lang="en-US" altLang="zh-CN" dirty="0" smtClean="0"/>
              <a:t>CAP</a:t>
            </a:r>
            <a:r>
              <a:rPr lang="zh-CN" altLang="en-US" dirty="0" smtClean="0"/>
              <a:t>原理不管，正确的设置与维护</a:t>
            </a:r>
            <a:r>
              <a:rPr lang="en-US" altLang="zh-CN" dirty="0" err="1" smtClean="0"/>
              <a:t>ZooKeeper</a:t>
            </a:r>
            <a:r>
              <a:rPr lang="zh-CN" altLang="en-US" dirty="0" smtClean="0"/>
              <a:t>服务就非常的困难；错误会经常发生，导致很多工程被建立只是为了减轻维护</a:t>
            </a:r>
            <a:r>
              <a:rPr lang="en-US" altLang="zh-CN" dirty="0" err="1" smtClean="0"/>
              <a:t>ZooKeeper</a:t>
            </a:r>
            <a:r>
              <a:rPr lang="zh-CN" altLang="en-US" dirty="0" smtClean="0"/>
              <a:t>的难度。这些错误不仅存在与客户端而且还存在于</a:t>
            </a:r>
            <a:r>
              <a:rPr lang="en-US" altLang="zh-CN" dirty="0" err="1" smtClean="0"/>
              <a:t>ZooKeeper</a:t>
            </a:r>
            <a:r>
              <a:rPr lang="zh-CN" altLang="en-US" dirty="0" smtClean="0"/>
              <a:t>服务器本身。</a:t>
            </a:r>
            <a:r>
              <a:rPr lang="en-US" altLang="zh-CN" dirty="0" err="1" smtClean="0"/>
              <a:t>Knewton</a:t>
            </a:r>
            <a:r>
              <a:rPr lang="zh-CN" altLang="en-US" dirty="0" smtClean="0"/>
              <a:t>平台很多故障就是由于</a:t>
            </a:r>
            <a:r>
              <a:rPr lang="en-US" altLang="zh-CN" dirty="0" err="1" smtClean="0"/>
              <a:t>ZooKeeper</a:t>
            </a:r>
            <a:r>
              <a:rPr lang="zh-CN" altLang="en-US" dirty="0" smtClean="0"/>
              <a:t>使用不当而导致的。那些看似简单的操作，如：正确的重建观察者（</a:t>
            </a:r>
            <a:r>
              <a:rPr lang="en-US" altLang="zh-CN" dirty="0" smtClean="0"/>
              <a:t>reestablishing watcher</a:t>
            </a:r>
            <a:r>
              <a:rPr lang="zh-CN" altLang="en-US" dirty="0" smtClean="0"/>
              <a:t>）、客户端</a:t>
            </a:r>
            <a:r>
              <a:rPr lang="en-US" altLang="zh-CN" dirty="0" smtClean="0"/>
              <a:t>Session</a:t>
            </a:r>
            <a:r>
              <a:rPr lang="zh-CN" altLang="en-US" dirty="0" smtClean="0"/>
              <a:t>与异常的处理与在</a:t>
            </a:r>
            <a:r>
              <a:rPr lang="en-US" altLang="zh-CN" dirty="0" smtClean="0"/>
              <a:t>ZK</a:t>
            </a:r>
            <a:r>
              <a:rPr lang="zh-CN" altLang="en-US" dirty="0" smtClean="0"/>
              <a:t>窗口中管理内存都是非常容易导致</a:t>
            </a:r>
            <a:r>
              <a:rPr lang="en-US" altLang="zh-CN" dirty="0" err="1" smtClean="0"/>
              <a:t>ZooKeeper</a:t>
            </a:r>
            <a:r>
              <a:rPr lang="zh-CN" altLang="en-US" dirty="0" smtClean="0"/>
              <a:t>出错的。同时，我们确实也遇到过</a:t>
            </a:r>
            <a:r>
              <a:rPr lang="en-US" altLang="zh-CN" dirty="0" err="1" smtClean="0"/>
              <a:t>ZooKeeper</a:t>
            </a:r>
            <a:r>
              <a:rPr lang="zh-CN" altLang="en-US" dirty="0" smtClean="0"/>
              <a:t>的一些经典</a:t>
            </a:r>
            <a:r>
              <a:rPr lang="en-US" altLang="zh-CN" dirty="0" smtClean="0"/>
              <a:t>bug</a:t>
            </a:r>
            <a:r>
              <a:rPr lang="zh-CN" altLang="en-US" dirty="0" smtClean="0"/>
              <a:t>：</a:t>
            </a:r>
            <a:r>
              <a:rPr lang="en-US" altLang="zh-CN" dirty="0" smtClean="0"/>
              <a:t>ZooKeeper-1159 </a:t>
            </a:r>
            <a:r>
              <a:rPr lang="zh-CN" altLang="en-US" dirty="0" smtClean="0"/>
              <a:t>与</a:t>
            </a:r>
            <a:r>
              <a:rPr lang="en-US" altLang="zh-CN" dirty="0" smtClean="0"/>
              <a:t>ZooKeeper-1576</a:t>
            </a:r>
            <a:r>
              <a:rPr lang="zh-CN" altLang="en-US" dirty="0" smtClean="0"/>
              <a:t>；我们甚至在生产环境中遇到过</a:t>
            </a:r>
            <a:r>
              <a:rPr lang="en-US" altLang="zh-CN" dirty="0" err="1" smtClean="0"/>
              <a:t>ZooKeeper</a:t>
            </a:r>
            <a:r>
              <a:rPr lang="zh-CN" altLang="en-US" dirty="0" smtClean="0"/>
              <a:t>选举</a:t>
            </a:r>
            <a:r>
              <a:rPr lang="en-US" altLang="zh-CN" dirty="0" smtClean="0"/>
              <a:t>Leader</a:t>
            </a:r>
            <a:r>
              <a:rPr lang="zh-CN" altLang="en-US" dirty="0" smtClean="0"/>
              <a:t>节点失败的情况。这些问题之所以会出现，在于</a:t>
            </a:r>
            <a:r>
              <a:rPr lang="en-US" altLang="zh-CN" dirty="0" err="1" smtClean="0"/>
              <a:t>ZooKeeper</a:t>
            </a:r>
            <a:r>
              <a:rPr lang="zh-CN" altLang="en-US" dirty="0" smtClean="0"/>
              <a:t>需要管理与保障所管辖服务群的</a:t>
            </a:r>
            <a:r>
              <a:rPr lang="en-US" altLang="zh-CN" dirty="0" smtClean="0"/>
              <a:t>Session</a:t>
            </a:r>
            <a:r>
              <a:rPr lang="zh-CN" altLang="en-US" dirty="0" smtClean="0"/>
              <a:t>与网络连接资源（注：这些资源的管理在分布式系统环境下是极其困难的）；但是它不负责管理服务的发现，所以使用</a:t>
            </a:r>
            <a:r>
              <a:rPr lang="en-US" altLang="zh-CN" dirty="0" err="1" smtClean="0"/>
              <a:t>ZooKeeper</a:t>
            </a:r>
            <a:r>
              <a:rPr lang="zh-CN" altLang="en-US" dirty="0" smtClean="0"/>
              <a:t>当</a:t>
            </a:r>
            <a:r>
              <a:rPr lang="en-US" altLang="zh-CN" dirty="0" smtClean="0"/>
              <a:t>Service</a:t>
            </a:r>
            <a:r>
              <a:rPr lang="zh-CN" altLang="en-US" dirty="0" smtClean="0"/>
              <a:t>发现服务得不偿失。</a:t>
            </a:r>
          </a:p>
          <a:p>
            <a:r>
              <a:rPr lang="en-US" altLang="zh-CN" dirty="0" smtClean="0"/>
              <a:t>--------------------- </a:t>
            </a:r>
          </a:p>
          <a:p>
            <a:r>
              <a:rPr lang="zh-CN" altLang="en-US" dirty="0" smtClean="0"/>
              <a:t>作者：清</a:t>
            </a:r>
            <a:r>
              <a:rPr lang="en-US" altLang="zh-CN" dirty="0" smtClean="0"/>
              <a:t>_</a:t>
            </a:r>
            <a:r>
              <a:rPr lang="zh-CN" altLang="en-US" dirty="0" smtClean="0"/>
              <a:t>澈 </a:t>
            </a:r>
          </a:p>
          <a:p>
            <a:r>
              <a:rPr lang="zh-CN" altLang="en-US" dirty="0" smtClean="0"/>
              <a:t>来源：</a:t>
            </a:r>
            <a:r>
              <a:rPr lang="en-US" altLang="zh-CN" dirty="0" smtClean="0"/>
              <a:t>CSDN </a:t>
            </a:r>
          </a:p>
          <a:p>
            <a:r>
              <a:rPr lang="zh-CN" altLang="en-US" dirty="0" smtClean="0"/>
              <a:t>原文：</a:t>
            </a:r>
            <a:r>
              <a:rPr lang="en-US" altLang="zh-CN" dirty="0" smtClean="0"/>
              <a:t>https://</a:t>
            </a:r>
            <a:r>
              <a:rPr lang="en-US" altLang="zh-CN" dirty="0" err="1" smtClean="0"/>
              <a:t>blog.csdn.net</a:t>
            </a:r>
            <a:r>
              <a:rPr lang="en-US" altLang="zh-CN" dirty="0" smtClean="0"/>
              <a:t>/gaowenhui2008/article/details/70237908 </a:t>
            </a:r>
          </a:p>
          <a:p>
            <a:r>
              <a:rPr lang="zh-CN" altLang="en-US" dirty="0" smtClean="0"/>
              <a:t>版权声明：本文为博主原创文章，转载请附上博文链接！</a:t>
            </a:r>
            <a:endParaRPr lang="en-US" altLang="zh-CN" dirty="0" smtClean="0"/>
          </a:p>
        </p:txBody>
      </p:sp>
      <p:sp>
        <p:nvSpPr>
          <p:cNvPr id="4" name="Slide Number Placeholder 3"/>
          <p:cNvSpPr>
            <a:spLocks noGrp="1"/>
          </p:cNvSpPr>
          <p:nvPr>
            <p:ph type="sldNum" sz="quarter" idx="10"/>
          </p:nvPr>
        </p:nvSpPr>
        <p:spPr/>
        <p:txBody>
          <a:bodyPr/>
          <a:lstStyle/>
          <a:p>
            <a:fld id="{5B18CF20-7BF6-3445-841B-A07E023E5816}" type="slidenum">
              <a:rPr lang="en-US" smtClean="0"/>
              <a:t>39</a:t>
            </a:fld>
            <a:endParaRPr lang="en-US"/>
          </a:p>
        </p:txBody>
      </p:sp>
    </p:spTree>
    <p:extLst>
      <p:ext uri="{BB962C8B-B14F-4D97-AF65-F5344CB8AC3E}">
        <p14:creationId xmlns:p14="http://schemas.microsoft.com/office/powerpoint/2010/main" val="1269489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0648C07-6D1B-9E40-B729-5D10290FFE1C}" type="datetimeFigureOut">
              <a:rPr lang="en-US" smtClean="0"/>
              <a:t>6/17/19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03CB9C-5324-6140-884C-5D53EB83C31C}" type="slidenum">
              <a:rPr lang="en-US" smtClean="0"/>
              <a:t>‹#›</a:t>
            </a:fld>
            <a:endParaRPr lang="en-US"/>
          </a:p>
        </p:txBody>
      </p:sp>
    </p:spTree>
    <p:extLst>
      <p:ext uri="{BB962C8B-B14F-4D97-AF65-F5344CB8AC3E}">
        <p14:creationId xmlns:p14="http://schemas.microsoft.com/office/powerpoint/2010/main" val="223233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648C07-6D1B-9E40-B729-5D10290FFE1C}" type="datetimeFigureOut">
              <a:rPr lang="en-US" smtClean="0"/>
              <a:t>6/17/19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03CB9C-5324-6140-884C-5D53EB83C31C}" type="slidenum">
              <a:rPr lang="en-US" smtClean="0"/>
              <a:t>‹#›</a:t>
            </a:fld>
            <a:endParaRPr lang="en-US"/>
          </a:p>
        </p:txBody>
      </p:sp>
    </p:spTree>
    <p:extLst>
      <p:ext uri="{BB962C8B-B14F-4D97-AF65-F5344CB8AC3E}">
        <p14:creationId xmlns:p14="http://schemas.microsoft.com/office/powerpoint/2010/main" val="421029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648C07-6D1B-9E40-B729-5D10290FFE1C}" type="datetimeFigureOut">
              <a:rPr lang="en-US" smtClean="0"/>
              <a:t>6/17/19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03CB9C-5324-6140-884C-5D53EB83C31C}" type="slidenum">
              <a:rPr lang="en-US" smtClean="0"/>
              <a:t>‹#›</a:t>
            </a:fld>
            <a:endParaRPr lang="en-US"/>
          </a:p>
        </p:txBody>
      </p:sp>
    </p:spTree>
    <p:extLst>
      <p:ext uri="{BB962C8B-B14F-4D97-AF65-F5344CB8AC3E}">
        <p14:creationId xmlns:p14="http://schemas.microsoft.com/office/powerpoint/2010/main" val="282677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648C07-6D1B-9E40-B729-5D10290FFE1C}" type="datetimeFigureOut">
              <a:rPr lang="en-US" smtClean="0"/>
              <a:t>6/17/19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03CB9C-5324-6140-884C-5D53EB83C31C}" type="slidenum">
              <a:rPr lang="en-US" smtClean="0"/>
              <a:t>‹#›</a:t>
            </a:fld>
            <a:endParaRPr lang="en-US"/>
          </a:p>
        </p:txBody>
      </p:sp>
    </p:spTree>
    <p:extLst>
      <p:ext uri="{BB962C8B-B14F-4D97-AF65-F5344CB8AC3E}">
        <p14:creationId xmlns:p14="http://schemas.microsoft.com/office/powerpoint/2010/main" val="790387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648C07-6D1B-9E40-B729-5D10290FFE1C}" type="datetimeFigureOut">
              <a:rPr lang="en-US" smtClean="0"/>
              <a:t>6/17/19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03CB9C-5324-6140-884C-5D53EB83C31C}" type="slidenum">
              <a:rPr lang="en-US" smtClean="0"/>
              <a:t>‹#›</a:t>
            </a:fld>
            <a:endParaRPr lang="en-US"/>
          </a:p>
        </p:txBody>
      </p:sp>
    </p:spTree>
    <p:extLst>
      <p:ext uri="{BB962C8B-B14F-4D97-AF65-F5344CB8AC3E}">
        <p14:creationId xmlns:p14="http://schemas.microsoft.com/office/powerpoint/2010/main" val="273477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0648C07-6D1B-9E40-B729-5D10290FFE1C}" type="datetimeFigureOut">
              <a:rPr lang="en-US" smtClean="0"/>
              <a:t>6/17/19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03CB9C-5324-6140-884C-5D53EB83C31C}" type="slidenum">
              <a:rPr lang="en-US" smtClean="0"/>
              <a:t>‹#›</a:t>
            </a:fld>
            <a:endParaRPr lang="en-US"/>
          </a:p>
        </p:txBody>
      </p:sp>
    </p:spTree>
    <p:extLst>
      <p:ext uri="{BB962C8B-B14F-4D97-AF65-F5344CB8AC3E}">
        <p14:creationId xmlns:p14="http://schemas.microsoft.com/office/powerpoint/2010/main" val="720682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0648C07-6D1B-9E40-B729-5D10290FFE1C}" type="datetimeFigureOut">
              <a:rPr lang="en-US" smtClean="0"/>
              <a:t>6/17/19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03CB9C-5324-6140-884C-5D53EB83C31C}" type="slidenum">
              <a:rPr lang="en-US" smtClean="0"/>
              <a:t>‹#›</a:t>
            </a:fld>
            <a:endParaRPr lang="en-US"/>
          </a:p>
        </p:txBody>
      </p:sp>
    </p:spTree>
    <p:extLst>
      <p:ext uri="{BB962C8B-B14F-4D97-AF65-F5344CB8AC3E}">
        <p14:creationId xmlns:p14="http://schemas.microsoft.com/office/powerpoint/2010/main" val="702117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648C07-6D1B-9E40-B729-5D10290FFE1C}" type="datetimeFigureOut">
              <a:rPr lang="en-US" smtClean="0"/>
              <a:t>6/17/19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03CB9C-5324-6140-884C-5D53EB83C31C}" type="slidenum">
              <a:rPr lang="en-US" smtClean="0"/>
              <a:t>‹#›</a:t>
            </a:fld>
            <a:endParaRPr lang="en-US"/>
          </a:p>
        </p:txBody>
      </p:sp>
    </p:spTree>
    <p:extLst>
      <p:ext uri="{BB962C8B-B14F-4D97-AF65-F5344CB8AC3E}">
        <p14:creationId xmlns:p14="http://schemas.microsoft.com/office/powerpoint/2010/main" val="68686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648C07-6D1B-9E40-B729-5D10290FFE1C}" type="datetimeFigureOut">
              <a:rPr lang="en-US" smtClean="0"/>
              <a:t>6/17/19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03CB9C-5324-6140-884C-5D53EB83C31C}" type="slidenum">
              <a:rPr lang="en-US" smtClean="0"/>
              <a:t>‹#›</a:t>
            </a:fld>
            <a:endParaRPr lang="en-US"/>
          </a:p>
        </p:txBody>
      </p:sp>
    </p:spTree>
    <p:extLst>
      <p:ext uri="{BB962C8B-B14F-4D97-AF65-F5344CB8AC3E}">
        <p14:creationId xmlns:p14="http://schemas.microsoft.com/office/powerpoint/2010/main" val="1214917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648C07-6D1B-9E40-B729-5D10290FFE1C}" type="datetimeFigureOut">
              <a:rPr lang="en-US" smtClean="0"/>
              <a:t>6/17/19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03CB9C-5324-6140-884C-5D53EB83C31C}" type="slidenum">
              <a:rPr lang="en-US" smtClean="0"/>
              <a:t>‹#›</a:t>
            </a:fld>
            <a:endParaRPr lang="en-US"/>
          </a:p>
        </p:txBody>
      </p:sp>
    </p:spTree>
    <p:extLst>
      <p:ext uri="{BB962C8B-B14F-4D97-AF65-F5344CB8AC3E}">
        <p14:creationId xmlns:p14="http://schemas.microsoft.com/office/powerpoint/2010/main" val="840663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648C07-6D1B-9E40-B729-5D10290FFE1C}" type="datetimeFigureOut">
              <a:rPr lang="en-US" smtClean="0"/>
              <a:t>6/17/19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03CB9C-5324-6140-884C-5D53EB83C31C}" type="slidenum">
              <a:rPr lang="en-US" smtClean="0"/>
              <a:t>‹#›</a:t>
            </a:fld>
            <a:endParaRPr lang="en-US"/>
          </a:p>
        </p:txBody>
      </p:sp>
    </p:spTree>
    <p:extLst>
      <p:ext uri="{BB962C8B-B14F-4D97-AF65-F5344CB8AC3E}">
        <p14:creationId xmlns:p14="http://schemas.microsoft.com/office/powerpoint/2010/main" val="72935429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648C07-6D1B-9E40-B729-5D10290FFE1C}" type="datetimeFigureOut">
              <a:rPr lang="en-US" smtClean="0"/>
              <a:t>6/17/19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03CB9C-5324-6140-884C-5D53EB83C31C}" type="slidenum">
              <a:rPr lang="en-US" smtClean="0"/>
              <a:t>‹#›</a:t>
            </a:fld>
            <a:endParaRPr lang="en-US"/>
          </a:p>
        </p:txBody>
      </p:sp>
    </p:spTree>
    <p:extLst>
      <p:ext uri="{BB962C8B-B14F-4D97-AF65-F5344CB8AC3E}">
        <p14:creationId xmlns:p14="http://schemas.microsoft.com/office/powerpoint/2010/main" val="483762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hyperlink" Target="http://localhost:8761/eureka/apps"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netflix/eurek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服务注册与发现</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5637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启动类</a:t>
            </a:r>
            <a:endParaRPr lang="en-US" dirty="0"/>
          </a:p>
        </p:txBody>
      </p:sp>
      <p:sp>
        <p:nvSpPr>
          <p:cNvPr id="3" name="Content Placeholder 2"/>
          <p:cNvSpPr>
            <a:spLocks noGrp="1"/>
          </p:cNvSpPr>
          <p:nvPr>
            <p:ph idx="1"/>
          </p:nvPr>
        </p:nvSpPr>
        <p:spPr/>
        <p:txBody>
          <a:bodyPr/>
          <a:lstStyle/>
          <a:p>
            <a:r>
              <a:rPr lang="en-US" dirty="0"/>
              <a:t>@</a:t>
            </a:r>
            <a:r>
              <a:rPr lang="en-US" dirty="0" err="1"/>
              <a:t>EnableEurekaServer</a:t>
            </a:r>
            <a:endParaRPr lang="en-US" dirty="0"/>
          </a:p>
        </p:txBody>
      </p:sp>
      <p:pic>
        <p:nvPicPr>
          <p:cNvPr id="4" name="Picture 3"/>
          <p:cNvPicPr>
            <a:picLocks noChangeAspect="1"/>
          </p:cNvPicPr>
          <p:nvPr/>
        </p:nvPicPr>
        <p:blipFill>
          <a:blip r:embed="rId2"/>
          <a:stretch>
            <a:fillRect/>
          </a:stretch>
        </p:blipFill>
        <p:spPr>
          <a:xfrm>
            <a:off x="1093203" y="2610518"/>
            <a:ext cx="8826500" cy="2984500"/>
          </a:xfrm>
          <a:prstGeom prst="rect">
            <a:avLst/>
          </a:prstGeom>
        </p:spPr>
      </p:pic>
    </p:spTree>
    <p:extLst>
      <p:ext uri="{BB962C8B-B14F-4D97-AF65-F5344CB8AC3E}">
        <p14:creationId xmlns:p14="http://schemas.microsoft.com/office/powerpoint/2010/main" val="1070738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application.properties</a:t>
            </a:r>
            <a:endParaRPr lang="en-US" dirty="0"/>
          </a:p>
        </p:txBody>
      </p:sp>
      <p:sp>
        <p:nvSpPr>
          <p:cNvPr id="3" name="Content Placeholder 2"/>
          <p:cNvSpPr>
            <a:spLocks noGrp="1"/>
          </p:cNvSpPr>
          <p:nvPr>
            <p:ph idx="1"/>
          </p:nvPr>
        </p:nvSpPr>
        <p:spPr/>
        <p:txBody>
          <a:bodyPr/>
          <a:lstStyle/>
          <a:p>
            <a:r>
              <a:rPr lang="en-US" dirty="0" err="1" smtClean="0"/>
              <a:t>eureka.client.register</a:t>
            </a:r>
            <a:r>
              <a:rPr lang="en-US" dirty="0" smtClean="0"/>
              <a:t>-with-eureka</a:t>
            </a:r>
            <a:r>
              <a:rPr lang="zh-CN" altLang="en-US" dirty="0" smtClean="0"/>
              <a:t>表示是否将自己注册到</a:t>
            </a:r>
            <a:r>
              <a:rPr lang="en-US" altLang="zh-CN" dirty="0" smtClean="0"/>
              <a:t>Eureka</a:t>
            </a:r>
            <a:r>
              <a:rPr lang="zh-CN" altLang="en-US" dirty="0" smtClean="0"/>
              <a:t> </a:t>
            </a:r>
            <a:r>
              <a:rPr lang="en-US" altLang="zh-CN" dirty="0" smtClean="0"/>
              <a:t>Server</a:t>
            </a:r>
            <a:r>
              <a:rPr lang="zh-CN" altLang="en-US" dirty="0" smtClean="0"/>
              <a:t>上</a:t>
            </a:r>
            <a:endParaRPr lang="en-US" altLang="zh-CN" dirty="0" smtClean="0"/>
          </a:p>
          <a:p>
            <a:r>
              <a:rPr lang="en-US" dirty="0" err="1" smtClean="0"/>
              <a:t>eureka.client.fetch</a:t>
            </a:r>
            <a:r>
              <a:rPr lang="en-US" dirty="0" smtClean="0"/>
              <a:t>-registry</a:t>
            </a:r>
            <a:r>
              <a:rPr lang="zh-CN" altLang="en-US" dirty="0" smtClean="0"/>
              <a:t>表示是否从</a:t>
            </a:r>
            <a:r>
              <a:rPr lang="en-US" altLang="zh-CN" dirty="0" smtClean="0"/>
              <a:t>Eureka</a:t>
            </a:r>
            <a:r>
              <a:rPr lang="zh-CN" altLang="en-US" dirty="0" smtClean="0"/>
              <a:t> </a:t>
            </a:r>
            <a:r>
              <a:rPr lang="en-US" altLang="zh-CN" dirty="0" smtClean="0"/>
              <a:t>Server</a:t>
            </a:r>
            <a:r>
              <a:rPr lang="zh-CN" altLang="en-US" dirty="0" smtClean="0"/>
              <a:t>获取注册信息。因为这是一个单点的</a:t>
            </a:r>
            <a:r>
              <a:rPr lang="en-US" altLang="zh-CN" dirty="0" smtClean="0"/>
              <a:t>Eureka</a:t>
            </a:r>
            <a:r>
              <a:rPr lang="zh-CN" altLang="en-US" dirty="0" smtClean="0"/>
              <a:t> </a:t>
            </a:r>
            <a:r>
              <a:rPr lang="en-US" altLang="zh-CN" dirty="0" smtClean="0"/>
              <a:t>Server</a:t>
            </a:r>
            <a:r>
              <a:rPr lang="zh-CN" altLang="en-US" dirty="0" smtClean="0"/>
              <a:t>，不需要同步其他</a:t>
            </a:r>
            <a:r>
              <a:rPr lang="en-US" altLang="zh-CN" dirty="0" smtClean="0"/>
              <a:t>Eureka</a:t>
            </a:r>
            <a:r>
              <a:rPr lang="zh-CN" altLang="en-US" dirty="0" smtClean="0"/>
              <a:t> </a:t>
            </a:r>
            <a:r>
              <a:rPr lang="en-US" altLang="zh-CN" dirty="0" smtClean="0"/>
              <a:t>Server</a:t>
            </a:r>
            <a:r>
              <a:rPr lang="zh-CN" altLang="en-US" dirty="0" smtClean="0"/>
              <a:t>节点的数据</a:t>
            </a:r>
            <a:endParaRPr lang="en-US" altLang="zh-CN" dirty="0" smtClean="0"/>
          </a:p>
          <a:p>
            <a:r>
              <a:rPr lang="en-US" dirty="0" err="1" smtClean="0"/>
              <a:t>eureka.client.service-url.defaultZone</a:t>
            </a:r>
            <a:r>
              <a:rPr lang="zh-CN" altLang="en-US" dirty="0" smtClean="0"/>
              <a:t>设置与</a:t>
            </a:r>
            <a:r>
              <a:rPr lang="en-US" altLang="zh-CN" dirty="0" smtClean="0"/>
              <a:t>Eureka</a:t>
            </a:r>
            <a:r>
              <a:rPr lang="zh-CN" altLang="en-US" dirty="0" smtClean="0"/>
              <a:t> </a:t>
            </a:r>
            <a:r>
              <a:rPr lang="en-US" altLang="zh-CN" dirty="0" smtClean="0"/>
              <a:t>Server</a:t>
            </a:r>
            <a:r>
              <a:rPr lang="zh-CN" altLang="en-US" dirty="0" smtClean="0"/>
              <a:t>交互的地址，查询服务和注册服务都需要依赖这个地址</a:t>
            </a:r>
            <a:endParaRPr lang="en-US" dirty="0"/>
          </a:p>
        </p:txBody>
      </p:sp>
      <p:pic>
        <p:nvPicPr>
          <p:cNvPr id="4" name="Picture 3"/>
          <p:cNvPicPr>
            <a:picLocks noChangeAspect="1"/>
          </p:cNvPicPr>
          <p:nvPr/>
        </p:nvPicPr>
        <p:blipFill>
          <a:blip r:embed="rId2"/>
          <a:stretch>
            <a:fillRect/>
          </a:stretch>
        </p:blipFill>
        <p:spPr>
          <a:xfrm>
            <a:off x="1023353" y="4843463"/>
            <a:ext cx="8966200" cy="1333500"/>
          </a:xfrm>
          <a:prstGeom prst="rect">
            <a:avLst/>
          </a:prstGeom>
        </p:spPr>
      </p:pic>
    </p:spTree>
    <p:extLst>
      <p:ext uri="{BB962C8B-B14F-4D97-AF65-F5344CB8AC3E}">
        <p14:creationId xmlns:p14="http://schemas.microsoft.com/office/powerpoint/2010/main" val="708574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39834"/>
            <a:ext cx="12192000" cy="6778332"/>
          </a:xfrm>
          <a:prstGeom prst="rect">
            <a:avLst/>
          </a:prstGeom>
        </p:spPr>
      </p:pic>
    </p:spTree>
    <p:extLst>
      <p:ext uri="{BB962C8B-B14F-4D97-AF65-F5344CB8AC3E}">
        <p14:creationId xmlns:p14="http://schemas.microsoft.com/office/powerpoint/2010/main" val="1983229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将微服务注册到</a:t>
            </a:r>
            <a:r>
              <a:rPr lang="en-US" altLang="zh-CN" dirty="0" smtClean="0"/>
              <a:t>Eureka</a:t>
            </a:r>
            <a:r>
              <a:rPr lang="zh-CN" altLang="en-US" dirty="0" smtClean="0"/>
              <a:t> </a:t>
            </a:r>
            <a:r>
              <a:rPr lang="en-US" altLang="zh-CN" dirty="0" smtClean="0"/>
              <a:t>Server</a:t>
            </a:r>
            <a:r>
              <a:rPr lang="zh-CN" altLang="en-US" dirty="0" smtClean="0"/>
              <a:t>上</a:t>
            </a:r>
            <a:endParaRPr lang="en-US" dirty="0"/>
          </a:p>
        </p:txBody>
      </p:sp>
      <p:sp>
        <p:nvSpPr>
          <p:cNvPr id="3" name="Content Placeholder 2"/>
          <p:cNvSpPr>
            <a:spLocks noGrp="1"/>
          </p:cNvSpPr>
          <p:nvPr>
            <p:ph idx="1"/>
          </p:nvPr>
        </p:nvSpPr>
        <p:spPr/>
        <p:txBody>
          <a:bodyPr/>
          <a:lstStyle/>
          <a:p>
            <a:r>
              <a:rPr lang="zh-CN" altLang="en-US" dirty="0" smtClean="0"/>
              <a:t>添加依赖</a:t>
            </a:r>
            <a:endParaRPr lang="en-US" altLang="zh-CN" dirty="0" smtClean="0"/>
          </a:p>
          <a:p>
            <a:r>
              <a:rPr lang="en-US" dirty="0"/>
              <a:t>&lt;dependency&gt;</a:t>
            </a:r>
            <a:br>
              <a:rPr lang="en-US" dirty="0"/>
            </a:br>
            <a:r>
              <a:rPr lang="en-US" dirty="0"/>
              <a:t>  &lt;</a:t>
            </a:r>
            <a:r>
              <a:rPr lang="en-US" dirty="0" err="1"/>
              <a:t>groupId</a:t>
            </a:r>
            <a:r>
              <a:rPr lang="en-US" dirty="0"/>
              <a:t>&gt;</a:t>
            </a:r>
            <a:r>
              <a:rPr lang="en-US" dirty="0" err="1" smtClean="0"/>
              <a:t>org.springframework.cloud</a:t>
            </a:r>
            <a:r>
              <a:rPr lang="en-US" dirty="0"/>
              <a:t>&lt;/</a:t>
            </a:r>
            <a:r>
              <a:rPr lang="en-US" dirty="0" err="1"/>
              <a:t>groupId</a:t>
            </a:r>
            <a:r>
              <a:rPr lang="en-US" dirty="0"/>
              <a:t>&gt;</a:t>
            </a:r>
            <a:br>
              <a:rPr lang="en-US" dirty="0"/>
            </a:br>
            <a:r>
              <a:rPr lang="en-US" dirty="0"/>
              <a:t>  &lt;</a:t>
            </a:r>
            <a:r>
              <a:rPr lang="en-US" dirty="0" err="1"/>
              <a:t>artifactId</a:t>
            </a:r>
            <a:r>
              <a:rPr lang="en-US" dirty="0"/>
              <a:t>&gt;</a:t>
            </a:r>
            <a:r>
              <a:rPr lang="en-US" dirty="0" smtClean="0"/>
              <a:t>spring-cloud-starter-</a:t>
            </a:r>
            <a:r>
              <a:rPr lang="en-US" dirty="0" err="1" smtClean="0"/>
              <a:t>netflix</a:t>
            </a:r>
            <a:r>
              <a:rPr lang="en-US" dirty="0" smtClean="0"/>
              <a:t>-eureka-client</a:t>
            </a:r>
            <a:r>
              <a:rPr lang="en-US" dirty="0"/>
              <a:t>&lt;/</a:t>
            </a:r>
            <a:r>
              <a:rPr lang="en-US" dirty="0" err="1"/>
              <a:t>artifactId</a:t>
            </a:r>
            <a:r>
              <a:rPr lang="en-US" dirty="0"/>
              <a:t>&gt;</a:t>
            </a:r>
            <a:br>
              <a:rPr lang="en-US" dirty="0"/>
            </a:br>
            <a:r>
              <a:rPr lang="en-US" dirty="0"/>
              <a:t>  &lt;version&gt;</a:t>
            </a:r>
            <a:r>
              <a:rPr lang="en-US" dirty="0" smtClean="0"/>
              <a:t>2.1.1.RELEASE</a:t>
            </a:r>
            <a:r>
              <a:rPr lang="en-US" dirty="0"/>
              <a:t>&lt;/version&gt;</a:t>
            </a:r>
            <a:br>
              <a:rPr lang="en-US" dirty="0"/>
            </a:br>
            <a:r>
              <a:rPr lang="en-US" dirty="0"/>
              <a:t>&lt;/dependency&gt;</a:t>
            </a:r>
          </a:p>
        </p:txBody>
      </p:sp>
    </p:spTree>
    <p:extLst>
      <p:ext uri="{BB962C8B-B14F-4D97-AF65-F5344CB8AC3E}">
        <p14:creationId xmlns:p14="http://schemas.microsoft.com/office/powerpoint/2010/main" val="409487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application.properties</a:t>
            </a:r>
            <a:endParaRPr lang="en-US" dirty="0"/>
          </a:p>
        </p:txBody>
      </p:sp>
      <p:sp>
        <p:nvSpPr>
          <p:cNvPr id="3" name="Content Placeholder 2"/>
          <p:cNvSpPr>
            <a:spLocks noGrp="1"/>
          </p:cNvSpPr>
          <p:nvPr>
            <p:ph idx="1"/>
          </p:nvPr>
        </p:nvSpPr>
        <p:spPr/>
        <p:txBody>
          <a:bodyPr/>
          <a:lstStyle/>
          <a:p>
            <a:r>
              <a:rPr lang="en-US" altLang="zh-CN" dirty="0" err="1" smtClean="0"/>
              <a:t>spring.application.name</a:t>
            </a:r>
            <a:r>
              <a:rPr lang="zh-CN" altLang="en-US" dirty="0" smtClean="0"/>
              <a:t>用于指定注册到</a:t>
            </a:r>
            <a:r>
              <a:rPr lang="en-US" altLang="zh-CN" dirty="0" smtClean="0"/>
              <a:t>Eureka</a:t>
            </a:r>
            <a:r>
              <a:rPr lang="zh-CN" altLang="en-US" dirty="0" smtClean="0"/>
              <a:t> </a:t>
            </a:r>
            <a:r>
              <a:rPr lang="en-US" altLang="zh-CN" dirty="0" smtClean="0"/>
              <a:t>Server</a:t>
            </a:r>
            <a:r>
              <a:rPr lang="zh-CN" altLang="en-US" dirty="0" smtClean="0"/>
              <a:t>上的应用名称</a:t>
            </a:r>
            <a:endParaRPr lang="en-US" altLang="zh-CN" dirty="0" smtClean="0"/>
          </a:p>
          <a:p>
            <a:r>
              <a:rPr lang="en-US" dirty="0" err="1" smtClean="0"/>
              <a:t>eureka.instance.prefer</a:t>
            </a:r>
            <a:r>
              <a:rPr lang="en-US" dirty="0" smtClean="0"/>
              <a:t>-</a:t>
            </a:r>
            <a:r>
              <a:rPr lang="en-US" dirty="0" err="1" smtClean="0"/>
              <a:t>ip</a:t>
            </a:r>
            <a:r>
              <a:rPr lang="en-US" dirty="0" smtClean="0"/>
              <a:t>-address=</a:t>
            </a:r>
            <a:r>
              <a:rPr lang="en-US" b="1" dirty="0" smtClean="0"/>
              <a:t>true</a:t>
            </a:r>
            <a:r>
              <a:rPr lang="zh-CN" altLang="en-US" b="1" dirty="0" smtClean="0"/>
              <a:t>表示将自己的</a:t>
            </a:r>
            <a:r>
              <a:rPr lang="en-US" altLang="zh-CN" b="1" dirty="0" err="1" smtClean="0"/>
              <a:t>Ip</a:t>
            </a:r>
            <a:r>
              <a:rPr lang="zh-CN" altLang="en-US" b="1" dirty="0" smtClean="0"/>
              <a:t>注册到</a:t>
            </a:r>
            <a:r>
              <a:rPr lang="en-US" altLang="zh-CN" b="1" dirty="0" smtClean="0"/>
              <a:t>Eureka</a:t>
            </a:r>
            <a:r>
              <a:rPr lang="zh-CN" altLang="en-US" b="1" dirty="0" smtClean="0"/>
              <a:t> </a:t>
            </a:r>
            <a:r>
              <a:rPr lang="en-US" altLang="zh-CN" b="1" dirty="0" smtClean="0"/>
              <a:t>Server</a:t>
            </a:r>
            <a:r>
              <a:rPr lang="zh-CN" altLang="en-US" b="1" dirty="0" smtClean="0"/>
              <a:t>。若不设置该属性</a:t>
            </a:r>
            <a:r>
              <a:rPr lang="zh-CN" altLang="en-US" dirty="0" smtClean="0"/>
              <a:t>，则表示注册为服务所在操作系统的</a:t>
            </a:r>
            <a:r>
              <a:rPr lang="en-US" altLang="zh-CN" dirty="0" smtClean="0"/>
              <a:t>hostname</a:t>
            </a:r>
            <a:r>
              <a:rPr lang="zh-CN" altLang="en-US" dirty="0" smtClean="0"/>
              <a:t>到</a:t>
            </a:r>
            <a:r>
              <a:rPr lang="en-US" altLang="zh-CN" dirty="0" smtClean="0"/>
              <a:t>Eureka</a:t>
            </a:r>
            <a:r>
              <a:rPr lang="zh-CN" altLang="en-US" dirty="0" smtClean="0"/>
              <a:t> </a:t>
            </a:r>
            <a:r>
              <a:rPr lang="en-US" altLang="zh-CN" dirty="0" smtClean="0"/>
              <a:t>Server</a:t>
            </a:r>
            <a:endParaRPr lang="en-US" altLang="zh-CN" b="1" dirty="0" smtClean="0"/>
          </a:p>
        </p:txBody>
      </p:sp>
      <p:pic>
        <p:nvPicPr>
          <p:cNvPr id="4" name="Picture 3"/>
          <p:cNvPicPr>
            <a:picLocks noChangeAspect="1"/>
          </p:cNvPicPr>
          <p:nvPr/>
        </p:nvPicPr>
        <p:blipFill>
          <a:blip r:embed="rId2"/>
          <a:stretch>
            <a:fillRect/>
          </a:stretch>
        </p:blipFill>
        <p:spPr>
          <a:xfrm>
            <a:off x="1587500" y="4463715"/>
            <a:ext cx="9017000" cy="1371600"/>
          </a:xfrm>
          <a:prstGeom prst="rect">
            <a:avLst/>
          </a:prstGeom>
        </p:spPr>
      </p:pic>
    </p:spTree>
    <p:extLst>
      <p:ext uri="{BB962C8B-B14F-4D97-AF65-F5344CB8AC3E}">
        <p14:creationId xmlns:p14="http://schemas.microsoft.com/office/powerpoint/2010/main" val="662287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同理注册</a:t>
            </a:r>
            <a:r>
              <a:rPr lang="en-US" altLang="zh-CN" dirty="0" smtClean="0"/>
              <a:t>order-service</a:t>
            </a:r>
            <a:endParaRPr lang="en-US" dirty="0"/>
          </a:p>
        </p:txBody>
      </p:sp>
      <p:sp>
        <p:nvSpPr>
          <p:cNvPr id="3" name="Content Placeholder 2"/>
          <p:cNvSpPr>
            <a:spLocks noGrp="1"/>
          </p:cNvSpPr>
          <p:nvPr>
            <p:ph idx="1"/>
          </p:nvPr>
        </p:nvSpPr>
        <p:spPr/>
        <p:txBody>
          <a:bodyPr/>
          <a:lstStyle/>
          <a:p>
            <a:r>
              <a:rPr lang="en-US" dirty="0" err="1"/>
              <a:t>spring.application.name</a:t>
            </a:r>
            <a:r>
              <a:rPr lang="en-US" dirty="0"/>
              <a:t>=order-service</a:t>
            </a:r>
            <a:br>
              <a:rPr lang="en-US" dirty="0"/>
            </a:br>
            <a:r>
              <a:rPr lang="en-US" dirty="0"/>
              <a:t/>
            </a:r>
            <a:br>
              <a:rPr lang="en-US" dirty="0"/>
            </a:br>
            <a:r>
              <a:rPr lang="en-US" dirty="0" err="1"/>
              <a:t>eureka.client.service-url.defaultZone</a:t>
            </a:r>
            <a:r>
              <a:rPr lang="en-US" dirty="0"/>
              <a:t>=http://localhost:8761/eureka/</a:t>
            </a:r>
            <a:br>
              <a:rPr lang="en-US" dirty="0"/>
            </a:br>
            <a:r>
              <a:rPr lang="en-US" dirty="0" err="1"/>
              <a:t>eureka.instance.prefer</a:t>
            </a:r>
            <a:r>
              <a:rPr lang="en-US" dirty="0"/>
              <a:t>-</a:t>
            </a:r>
            <a:r>
              <a:rPr lang="en-US" dirty="0" err="1"/>
              <a:t>ip</a:t>
            </a:r>
            <a:r>
              <a:rPr lang="en-US" dirty="0"/>
              <a:t>-address=</a:t>
            </a:r>
            <a:r>
              <a:rPr lang="en-US" b="1" dirty="0"/>
              <a:t>true</a:t>
            </a:r>
            <a:endParaRPr lang="en-US" dirty="0"/>
          </a:p>
        </p:txBody>
      </p:sp>
    </p:spTree>
    <p:extLst>
      <p:ext uri="{BB962C8B-B14F-4D97-AF65-F5344CB8AC3E}">
        <p14:creationId xmlns:p14="http://schemas.microsoft.com/office/powerpoint/2010/main" val="2121497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60856"/>
            <a:ext cx="12192000" cy="6736288"/>
          </a:xfrm>
          <a:prstGeom prst="rect">
            <a:avLst/>
          </a:prstGeom>
        </p:spPr>
      </p:pic>
    </p:spTree>
    <p:extLst>
      <p:ext uri="{BB962C8B-B14F-4D97-AF65-F5344CB8AC3E}">
        <p14:creationId xmlns:p14="http://schemas.microsoft.com/office/powerpoint/2010/main" val="404431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zh-CN" altLang="en-US" dirty="0" smtClean="0"/>
              <a:t>在</a:t>
            </a:r>
            <a:r>
              <a:rPr lang="en-US" altLang="zh-CN" dirty="0" smtClean="0"/>
              <a:t>Spring</a:t>
            </a:r>
            <a:r>
              <a:rPr lang="zh-CN" altLang="en-US" dirty="0" smtClean="0"/>
              <a:t> </a:t>
            </a:r>
            <a:r>
              <a:rPr lang="en-US" altLang="zh-CN" dirty="0" smtClean="0"/>
              <a:t>Cloud</a:t>
            </a:r>
            <a:r>
              <a:rPr lang="zh-CN" altLang="en-US" dirty="0" smtClean="0"/>
              <a:t> </a:t>
            </a:r>
            <a:r>
              <a:rPr lang="en-US" altLang="zh-CN" dirty="0" err="1" smtClean="0"/>
              <a:t>Edgware</a:t>
            </a:r>
            <a:r>
              <a:rPr lang="zh-CN" altLang="en-US" dirty="0" smtClean="0"/>
              <a:t>之前，要想将微服务注册到</a:t>
            </a:r>
            <a:r>
              <a:rPr lang="en-US" altLang="zh-CN" dirty="0" smtClean="0"/>
              <a:t>Eureka</a:t>
            </a:r>
            <a:r>
              <a:rPr lang="zh-CN" altLang="en-US" dirty="0" smtClean="0"/>
              <a:t> </a:t>
            </a:r>
            <a:r>
              <a:rPr lang="en-US" altLang="zh-CN" dirty="0" smtClean="0"/>
              <a:t>Server</a:t>
            </a:r>
            <a:r>
              <a:rPr lang="zh-CN" altLang="en-US" dirty="0" smtClean="0"/>
              <a:t>上，必须在启动类上增加</a:t>
            </a:r>
            <a:r>
              <a:rPr lang="en-US" altLang="zh-CN" dirty="0" smtClean="0"/>
              <a:t>@</a:t>
            </a:r>
            <a:r>
              <a:rPr lang="en-US" altLang="zh-CN" dirty="0" err="1" smtClean="0"/>
              <a:t>EnableEurekaClient</a:t>
            </a:r>
            <a:endParaRPr lang="en-US" altLang="zh-CN" dirty="0" smtClean="0"/>
          </a:p>
          <a:p>
            <a:r>
              <a:rPr lang="zh-CN" altLang="en-US" dirty="0" smtClean="0"/>
              <a:t>在</a:t>
            </a:r>
            <a:r>
              <a:rPr lang="en-US" altLang="zh-CN" dirty="0" err="1" smtClean="0"/>
              <a:t>Edgware</a:t>
            </a:r>
            <a:r>
              <a:rPr lang="zh-CN" altLang="en-US" dirty="0" smtClean="0"/>
              <a:t>以及更高版本中，只需要添加相关依赖，就可以自动注册。</a:t>
            </a:r>
            <a:endParaRPr lang="en-US" altLang="zh-CN" dirty="0" smtClean="0"/>
          </a:p>
          <a:p>
            <a:r>
              <a:rPr lang="zh-CN" altLang="en-US" dirty="0" smtClean="0"/>
              <a:t>如果想关闭，可以通过</a:t>
            </a:r>
            <a:r>
              <a:rPr lang="en-US" altLang="zh-CN" dirty="0" err="1" smtClean="0"/>
              <a:t>spring.cloud.service-registry.auto-registration.enable</a:t>
            </a:r>
            <a:r>
              <a:rPr lang="en-US" altLang="zh-CN" dirty="0" smtClean="0"/>
              <a:t>=false</a:t>
            </a:r>
            <a:r>
              <a:rPr lang="zh-CN" altLang="en-US" dirty="0" smtClean="0"/>
              <a:t> 或 </a:t>
            </a:r>
            <a:r>
              <a:rPr lang="en-US" altLang="zh-CN" dirty="0" smtClean="0"/>
              <a:t>@EnableDiscoveryClient(autoRegister</a:t>
            </a:r>
            <a:r>
              <a:rPr lang="zh-CN" altLang="en-US" dirty="0" smtClean="0"/>
              <a:t> </a:t>
            </a:r>
            <a:r>
              <a:rPr lang="en-US" altLang="zh-CN" dirty="0" smtClean="0"/>
              <a:t>=</a:t>
            </a:r>
            <a:r>
              <a:rPr lang="zh-CN" altLang="en-US" dirty="0" smtClean="0"/>
              <a:t> </a:t>
            </a:r>
            <a:r>
              <a:rPr lang="en-US" altLang="zh-CN" dirty="0" smtClean="0"/>
              <a:t>false)</a:t>
            </a:r>
            <a:endParaRPr lang="en-US" dirty="0"/>
          </a:p>
        </p:txBody>
      </p:sp>
    </p:spTree>
    <p:extLst>
      <p:ext uri="{BB962C8B-B14F-4D97-AF65-F5344CB8AC3E}">
        <p14:creationId xmlns:p14="http://schemas.microsoft.com/office/powerpoint/2010/main" val="1295468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Eureka</a:t>
            </a:r>
            <a:r>
              <a:rPr lang="zh-CN" altLang="en-US" dirty="0" smtClean="0"/>
              <a:t> </a:t>
            </a:r>
            <a:r>
              <a:rPr lang="en-US" altLang="zh-CN" dirty="0" smtClean="0"/>
              <a:t>Server</a:t>
            </a:r>
            <a:r>
              <a:rPr lang="zh-CN" altLang="en-US" dirty="0" smtClean="0"/>
              <a:t>的高可用</a:t>
            </a:r>
            <a:endParaRPr lang="en-US" dirty="0"/>
          </a:p>
        </p:txBody>
      </p:sp>
      <p:sp>
        <p:nvSpPr>
          <p:cNvPr id="3" name="Content Placeholder 2"/>
          <p:cNvSpPr>
            <a:spLocks noGrp="1"/>
          </p:cNvSpPr>
          <p:nvPr>
            <p:ph idx="1"/>
          </p:nvPr>
        </p:nvSpPr>
        <p:spPr/>
        <p:txBody>
          <a:bodyPr/>
          <a:lstStyle/>
          <a:p>
            <a:r>
              <a:rPr lang="zh-CN" altLang="en-US" dirty="0" smtClean="0"/>
              <a:t>单点</a:t>
            </a:r>
            <a:r>
              <a:rPr lang="en-US" altLang="zh-CN" dirty="0" smtClean="0"/>
              <a:t>Eureka</a:t>
            </a:r>
            <a:r>
              <a:rPr lang="zh-CN" altLang="en-US" dirty="0" smtClean="0"/>
              <a:t> </a:t>
            </a:r>
            <a:r>
              <a:rPr lang="en-US" altLang="zh-CN" dirty="0" smtClean="0"/>
              <a:t>Server</a:t>
            </a:r>
            <a:r>
              <a:rPr lang="zh-CN" altLang="en-US" dirty="0" smtClean="0"/>
              <a:t>不适合线上生产环境</a:t>
            </a:r>
            <a:endParaRPr lang="en-US" altLang="zh-CN" dirty="0" smtClean="0"/>
          </a:p>
          <a:p>
            <a:r>
              <a:rPr lang="zh-CN" altLang="en-US" dirty="0" smtClean="0"/>
              <a:t>目标：搭建两个节点的</a:t>
            </a:r>
            <a:r>
              <a:rPr lang="en-US" altLang="zh-CN" dirty="0" smtClean="0"/>
              <a:t>Eureka</a:t>
            </a:r>
            <a:r>
              <a:rPr lang="zh-CN" altLang="en-US" dirty="0" smtClean="0"/>
              <a:t> </a:t>
            </a:r>
            <a:r>
              <a:rPr lang="en-US" altLang="zh-CN" dirty="0" smtClean="0"/>
              <a:t>Server</a:t>
            </a:r>
            <a:endParaRPr lang="en-US" dirty="0"/>
          </a:p>
        </p:txBody>
      </p:sp>
    </p:spTree>
    <p:extLst>
      <p:ext uri="{BB962C8B-B14F-4D97-AF65-F5344CB8AC3E}">
        <p14:creationId xmlns:p14="http://schemas.microsoft.com/office/powerpoint/2010/main" val="112834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修改本地</a:t>
            </a:r>
            <a:r>
              <a:rPr lang="en-US" altLang="zh-CN" dirty="0" smtClean="0"/>
              <a:t>host</a:t>
            </a:r>
            <a:endParaRPr lang="en-US" dirty="0"/>
          </a:p>
        </p:txBody>
      </p:sp>
      <p:sp>
        <p:nvSpPr>
          <p:cNvPr id="3" name="Content Placeholder 2"/>
          <p:cNvSpPr>
            <a:spLocks noGrp="1"/>
          </p:cNvSpPr>
          <p:nvPr>
            <p:ph idx="1"/>
          </p:nvPr>
        </p:nvSpPr>
        <p:spPr/>
        <p:txBody>
          <a:bodyPr/>
          <a:lstStyle/>
          <a:p>
            <a:r>
              <a:rPr lang="en-US" altLang="zh-CN" dirty="0" smtClean="0"/>
              <a:t>127.0.0.1</a:t>
            </a:r>
            <a:r>
              <a:rPr lang="zh-CN" altLang="en-US" dirty="0" smtClean="0"/>
              <a:t> </a:t>
            </a:r>
            <a:r>
              <a:rPr lang="en-US" altLang="zh-CN" dirty="0" smtClean="0"/>
              <a:t>peer1</a:t>
            </a:r>
            <a:r>
              <a:rPr lang="zh-CN" altLang="en-US" dirty="0" smtClean="0"/>
              <a:t> </a:t>
            </a:r>
            <a:r>
              <a:rPr lang="en-US" altLang="zh-CN" dirty="0" smtClean="0"/>
              <a:t>peer2</a:t>
            </a:r>
          </a:p>
          <a:p>
            <a:endParaRPr lang="en-US" dirty="0"/>
          </a:p>
          <a:p>
            <a:r>
              <a:rPr lang="en-US" altLang="zh-CN" dirty="0" smtClean="0"/>
              <a:t>c:\windows\System32\drivers\</a:t>
            </a:r>
            <a:r>
              <a:rPr lang="en-US" altLang="zh-CN" dirty="0" err="1" smtClean="0"/>
              <a:t>etc</a:t>
            </a:r>
            <a:r>
              <a:rPr lang="en-US" altLang="zh-CN" dirty="0" smtClean="0"/>
              <a:t>\hosts</a:t>
            </a:r>
            <a:endParaRPr lang="en-US" dirty="0"/>
          </a:p>
        </p:txBody>
      </p:sp>
    </p:spTree>
    <p:extLst>
      <p:ext uri="{BB962C8B-B14F-4D97-AF65-F5344CB8AC3E}">
        <p14:creationId xmlns:p14="http://schemas.microsoft.com/office/powerpoint/2010/main" val="1454245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服务发现简介</a:t>
            </a:r>
            <a:endParaRPr lang="en-US" dirty="0"/>
          </a:p>
        </p:txBody>
      </p:sp>
      <p:sp>
        <p:nvSpPr>
          <p:cNvPr id="3" name="Content Placeholder 2"/>
          <p:cNvSpPr>
            <a:spLocks noGrp="1"/>
          </p:cNvSpPr>
          <p:nvPr>
            <p:ph idx="1"/>
          </p:nvPr>
        </p:nvSpPr>
        <p:spPr>
          <a:xfrm>
            <a:off x="838200" y="1825624"/>
            <a:ext cx="10515600" cy="4803775"/>
          </a:xfrm>
        </p:spPr>
        <p:txBody>
          <a:bodyPr>
            <a:normAutofit/>
          </a:bodyPr>
          <a:lstStyle/>
          <a:p>
            <a:r>
              <a:rPr lang="zh-CN" altLang="en-US" dirty="0" smtClean="0"/>
              <a:t>服务消费者需要一个强大的服务发现机制，服务消费者使用这种机制获取服务提供者的网络信息。当服务提供者的信息发生变化，服务消费者也无需修改配置文件。</a:t>
            </a:r>
            <a:endParaRPr lang="en-US" altLang="zh-CN" dirty="0" smtClean="0"/>
          </a:p>
          <a:p>
            <a:r>
              <a:rPr lang="zh-CN" altLang="en-US" dirty="0" smtClean="0"/>
              <a:t>服务提供者， 服务消费者，服务发现组件三者关系：</a:t>
            </a:r>
            <a:endParaRPr lang="en-US" altLang="zh-CN" dirty="0" smtClean="0"/>
          </a:p>
          <a:p>
            <a:pPr lvl="1"/>
            <a:r>
              <a:rPr lang="zh-CN" altLang="en-US" dirty="0" smtClean="0"/>
              <a:t>各个微服务在启动时，将自己的网络地址等信息注册到服务发现组件中，服务发现组件会存储这些信息</a:t>
            </a:r>
            <a:endParaRPr lang="en-US" altLang="zh-CN" dirty="0" smtClean="0"/>
          </a:p>
          <a:p>
            <a:pPr lvl="1"/>
            <a:r>
              <a:rPr lang="zh-CN" altLang="en-US" dirty="0" smtClean="0"/>
              <a:t>服务消费者可从服务发现组件查询服务提供者的网络地址，并使用改地址调用服务提供者的接口</a:t>
            </a:r>
            <a:endParaRPr lang="en-US" altLang="zh-CN" dirty="0" smtClean="0"/>
          </a:p>
          <a:p>
            <a:pPr lvl="1"/>
            <a:r>
              <a:rPr lang="zh-CN" altLang="en-US" dirty="0" smtClean="0"/>
              <a:t>各个微服务与服务发现组件使用一定机制（例如心跳）通信。服务发现组件若长时间无法与某微服务实例通信，会注销该实例。</a:t>
            </a:r>
            <a:endParaRPr lang="en-US" altLang="zh-CN" dirty="0" smtClean="0"/>
          </a:p>
          <a:p>
            <a:pPr lvl="1"/>
            <a:r>
              <a:rPr lang="zh-CN" altLang="en-US" dirty="0" smtClean="0"/>
              <a:t>微服务网络地址变更（例如实例增减或者</a:t>
            </a:r>
            <a:r>
              <a:rPr lang="en-US" altLang="zh-CN" dirty="0" err="1" smtClean="0"/>
              <a:t>Ip</a:t>
            </a:r>
            <a:r>
              <a:rPr lang="zh-CN" altLang="en-US" dirty="0" smtClean="0"/>
              <a:t>端口发生变化）是，会重新注册到服务发现组件。</a:t>
            </a:r>
            <a:endParaRPr lang="en-US" altLang="zh-CN" dirty="0" smtClean="0"/>
          </a:p>
          <a:p>
            <a:pPr lvl="1"/>
            <a:endParaRPr lang="en-US" altLang="zh-CN" dirty="0" smtClean="0"/>
          </a:p>
        </p:txBody>
      </p:sp>
    </p:spTree>
    <p:extLst>
      <p:ext uri="{BB962C8B-B14F-4D97-AF65-F5344CB8AC3E}">
        <p14:creationId xmlns:p14="http://schemas.microsoft.com/office/powerpoint/2010/main" val="1863364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修改</a:t>
            </a:r>
            <a:r>
              <a:rPr lang="en-US" altLang="zh-CN" dirty="0" err="1" smtClean="0"/>
              <a:t>application.yml</a:t>
            </a:r>
            <a:endParaRPr lang="en-US" dirty="0"/>
          </a:p>
        </p:txBody>
      </p:sp>
      <p:sp>
        <p:nvSpPr>
          <p:cNvPr id="3" name="Content Placeholder 2"/>
          <p:cNvSpPr>
            <a:spLocks noGrp="1"/>
          </p:cNvSpPr>
          <p:nvPr>
            <p:ph idx="1"/>
          </p:nvPr>
        </p:nvSpPr>
        <p:spPr>
          <a:xfrm>
            <a:off x="838200" y="1825625"/>
            <a:ext cx="5358063" cy="4351338"/>
          </a:xfrm>
        </p:spPr>
        <p:txBody>
          <a:bodyPr/>
          <a:lstStyle/>
          <a:p>
            <a:r>
              <a:rPr lang="zh-CN" altLang="en-US" dirty="0" smtClean="0"/>
              <a:t>使用连字符</a:t>
            </a:r>
            <a:r>
              <a:rPr lang="en-US" altLang="zh-CN" dirty="0" smtClean="0"/>
              <a:t>(---)</a:t>
            </a:r>
            <a:r>
              <a:rPr lang="zh-CN" altLang="en-US" dirty="0" smtClean="0"/>
              <a:t>将</a:t>
            </a:r>
            <a:r>
              <a:rPr lang="en-US" altLang="zh-CN" dirty="0" err="1" smtClean="0"/>
              <a:t>application.yml</a:t>
            </a:r>
            <a:r>
              <a:rPr lang="zh-CN" altLang="en-US" dirty="0" smtClean="0"/>
              <a:t>分为</a:t>
            </a:r>
            <a:r>
              <a:rPr lang="en-US" altLang="zh-CN" dirty="0" smtClean="0"/>
              <a:t>3</a:t>
            </a:r>
            <a:r>
              <a:rPr lang="zh-CN" altLang="en-US" dirty="0" smtClean="0"/>
              <a:t>段</a:t>
            </a:r>
            <a:endParaRPr lang="en-US" altLang="zh-CN" dirty="0" smtClean="0"/>
          </a:p>
          <a:p>
            <a:r>
              <a:rPr lang="zh-CN" altLang="en-US" dirty="0" smtClean="0"/>
              <a:t>第一段没有指定</a:t>
            </a:r>
            <a:r>
              <a:rPr lang="en-US" altLang="zh-CN" dirty="0" smtClean="0"/>
              <a:t>profiles</a:t>
            </a:r>
            <a:r>
              <a:rPr lang="zh-CN" altLang="en-US" dirty="0" smtClean="0"/>
              <a:t>，全局通用</a:t>
            </a:r>
            <a:endParaRPr lang="en-US" altLang="zh-CN" dirty="0" smtClean="0"/>
          </a:p>
          <a:p>
            <a:r>
              <a:rPr lang="en-US" altLang="zh-CN" dirty="0" smtClean="0"/>
              <a:t>peer1</a:t>
            </a:r>
            <a:r>
              <a:rPr lang="zh-CN" altLang="en-US" dirty="0" smtClean="0"/>
              <a:t>指定的</a:t>
            </a:r>
            <a:r>
              <a:rPr lang="en-US" altLang="zh-CN" dirty="0" smtClean="0"/>
              <a:t>Eureka</a:t>
            </a:r>
            <a:r>
              <a:rPr lang="zh-CN" altLang="en-US" dirty="0" smtClean="0"/>
              <a:t> </a:t>
            </a:r>
            <a:r>
              <a:rPr lang="en-US" altLang="zh-CN" dirty="0" smtClean="0"/>
              <a:t>Service</a:t>
            </a:r>
            <a:r>
              <a:rPr lang="zh-CN" altLang="en-US" dirty="0" smtClean="0"/>
              <a:t>是</a:t>
            </a:r>
            <a:r>
              <a:rPr lang="en-US" altLang="zh-CN" dirty="0" smtClean="0"/>
              <a:t>peer2</a:t>
            </a:r>
          </a:p>
          <a:p>
            <a:endParaRPr lang="en-US" dirty="0"/>
          </a:p>
        </p:txBody>
      </p:sp>
      <p:pic>
        <p:nvPicPr>
          <p:cNvPr id="4" name="Picture 3"/>
          <p:cNvPicPr>
            <a:picLocks noChangeAspect="1"/>
          </p:cNvPicPr>
          <p:nvPr/>
        </p:nvPicPr>
        <p:blipFill>
          <a:blip r:embed="rId2"/>
          <a:stretch>
            <a:fillRect/>
          </a:stretch>
        </p:blipFill>
        <p:spPr>
          <a:xfrm>
            <a:off x="6442588" y="1690688"/>
            <a:ext cx="5749412" cy="4981575"/>
          </a:xfrm>
          <a:prstGeom prst="rect">
            <a:avLst/>
          </a:prstGeom>
        </p:spPr>
      </p:pic>
    </p:spTree>
    <p:extLst>
      <p:ext uri="{BB962C8B-B14F-4D97-AF65-F5344CB8AC3E}">
        <p14:creationId xmlns:p14="http://schemas.microsoft.com/office/powerpoint/2010/main" val="2048198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打包并启动</a:t>
            </a:r>
            <a:endParaRPr lang="en-US" dirty="0"/>
          </a:p>
        </p:txBody>
      </p:sp>
      <p:sp>
        <p:nvSpPr>
          <p:cNvPr id="3" name="Content Placeholder 2"/>
          <p:cNvSpPr>
            <a:spLocks noGrp="1"/>
          </p:cNvSpPr>
          <p:nvPr>
            <p:ph idx="1"/>
          </p:nvPr>
        </p:nvSpPr>
        <p:spPr/>
        <p:txBody>
          <a:bodyPr/>
          <a:lstStyle/>
          <a:p>
            <a:r>
              <a:rPr lang="en-US" dirty="0" err="1" smtClean="0"/>
              <a:t>mvn</a:t>
            </a:r>
            <a:r>
              <a:rPr lang="en-US" dirty="0" smtClean="0"/>
              <a:t> clean package -</a:t>
            </a:r>
            <a:r>
              <a:rPr lang="en-US" dirty="0" err="1" smtClean="0"/>
              <a:t>Dmaven.test.skip</a:t>
            </a:r>
            <a:r>
              <a:rPr lang="en-US" dirty="0" smtClean="0"/>
              <a:t>=true</a:t>
            </a:r>
          </a:p>
          <a:p>
            <a:endParaRPr lang="en-US" dirty="0"/>
          </a:p>
          <a:p>
            <a:r>
              <a:rPr lang="en-US" dirty="0" smtClean="0"/>
              <a:t>java -jar eureka-server-0.0.1-SNAPSHOT.jar --</a:t>
            </a:r>
            <a:r>
              <a:rPr lang="en-US" dirty="0" err="1" smtClean="0"/>
              <a:t>spring.profiles.active</a:t>
            </a:r>
            <a:r>
              <a:rPr lang="en-US" dirty="0" smtClean="0"/>
              <a:t>=peer2</a:t>
            </a:r>
            <a:endParaRPr lang="en-US" dirty="0"/>
          </a:p>
          <a:p>
            <a:r>
              <a:rPr lang="en-US" dirty="0" smtClean="0"/>
              <a:t>java -jar eureka-server-0.0.1-SNAPSHOT.jar --</a:t>
            </a:r>
            <a:r>
              <a:rPr lang="en-US" dirty="0" err="1" smtClean="0"/>
              <a:t>spring.profiles.active</a:t>
            </a:r>
            <a:r>
              <a:rPr lang="en-US" dirty="0" smtClean="0"/>
              <a:t>=peer</a:t>
            </a:r>
            <a:r>
              <a:rPr lang="en-US" altLang="zh-CN" dirty="0" smtClean="0"/>
              <a:t>1</a:t>
            </a:r>
            <a:endParaRPr lang="en-US" dirty="0"/>
          </a:p>
        </p:txBody>
      </p:sp>
    </p:spTree>
    <p:extLst>
      <p:ext uri="{BB962C8B-B14F-4D97-AF65-F5344CB8AC3E}">
        <p14:creationId xmlns:p14="http://schemas.microsoft.com/office/powerpoint/2010/main" val="1399730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601150"/>
            <a:ext cx="12192000" cy="5655699"/>
          </a:xfrm>
          <a:prstGeom prst="rect">
            <a:avLst/>
          </a:prstGeom>
        </p:spPr>
      </p:pic>
    </p:spTree>
    <p:extLst>
      <p:ext uri="{BB962C8B-B14F-4D97-AF65-F5344CB8AC3E}">
        <p14:creationId xmlns:p14="http://schemas.microsoft.com/office/powerpoint/2010/main" val="768629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更简单的方式配置</a:t>
            </a:r>
            <a:r>
              <a:rPr lang="en-US" altLang="zh-CN" dirty="0" smtClean="0"/>
              <a:t>Eureka</a:t>
            </a:r>
            <a:r>
              <a:rPr lang="zh-CN" altLang="en-US" dirty="0" smtClean="0"/>
              <a:t> </a:t>
            </a:r>
            <a:r>
              <a:rPr lang="en-US" altLang="zh-CN" dirty="0" smtClean="0"/>
              <a:t>Server</a:t>
            </a:r>
            <a:r>
              <a:rPr lang="zh-CN" altLang="en-US" dirty="0" smtClean="0"/>
              <a:t>集群</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886058" y="1888142"/>
            <a:ext cx="6467742" cy="4969858"/>
          </a:xfrm>
          <a:prstGeom prst="rect">
            <a:avLst/>
          </a:prstGeom>
        </p:spPr>
      </p:pic>
    </p:spTree>
    <p:extLst>
      <p:ext uri="{BB962C8B-B14F-4D97-AF65-F5344CB8AC3E}">
        <p14:creationId xmlns:p14="http://schemas.microsoft.com/office/powerpoint/2010/main" val="424928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将应用注册到</a:t>
            </a:r>
            <a:r>
              <a:rPr lang="en-US" altLang="zh-CN" dirty="0" smtClean="0"/>
              <a:t>Eureka</a:t>
            </a:r>
            <a:r>
              <a:rPr lang="zh-CN" altLang="en-US" dirty="0" smtClean="0"/>
              <a:t> </a:t>
            </a:r>
            <a:r>
              <a:rPr lang="en-US" altLang="zh-CN" dirty="0" smtClean="0"/>
              <a:t>Server</a:t>
            </a:r>
            <a:r>
              <a:rPr lang="zh-CN" altLang="en-US" dirty="0" smtClean="0"/>
              <a:t>集群上</a:t>
            </a:r>
            <a:endParaRPr lang="en-US" dirty="0"/>
          </a:p>
        </p:txBody>
      </p:sp>
      <p:sp>
        <p:nvSpPr>
          <p:cNvPr id="3" name="Content Placeholder 2"/>
          <p:cNvSpPr>
            <a:spLocks noGrp="1"/>
          </p:cNvSpPr>
          <p:nvPr>
            <p:ph idx="1"/>
          </p:nvPr>
        </p:nvSpPr>
        <p:spPr/>
        <p:txBody>
          <a:bodyPr/>
          <a:lstStyle/>
          <a:p>
            <a:r>
              <a:rPr lang="zh-CN" altLang="en-US" dirty="0" smtClean="0"/>
              <a:t>正常情况这两种配置是一样的</a:t>
            </a:r>
            <a:endParaRPr lang="en-US" altLang="zh-CN" dirty="0" smtClean="0"/>
          </a:p>
          <a:p>
            <a:r>
              <a:rPr lang="zh-CN" altLang="en-US" dirty="0" smtClean="0"/>
              <a:t>为了适应极端场景，建议配置多个</a:t>
            </a:r>
            <a:r>
              <a:rPr lang="en-US" altLang="zh-CN" dirty="0" smtClean="0"/>
              <a:t>Eureka</a:t>
            </a:r>
            <a:r>
              <a:rPr lang="zh-CN" altLang="en-US" dirty="0" smtClean="0"/>
              <a:t> </a:t>
            </a:r>
            <a:r>
              <a:rPr lang="en-US" altLang="zh-CN" dirty="0" smtClean="0"/>
              <a:t>Server</a:t>
            </a:r>
            <a:endParaRPr lang="en-US" dirty="0"/>
          </a:p>
        </p:txBody>
      </p:sp>
      <p:pic>
        <p:nvPicPr>
          <p:cNvPr id="4" name="Picture 3"/>
          <p:cNvPicPr>
            <a:picLocks noChangeAspect="1"/>
          </p:cNvPicPr>
          <p:nvPr/>
        </p:nvPicPr>
        <p:blipFill>
          <a:blip r:embed="rId2"/>
          <a:stretch>
            <a:fillRect/>
          </a:stretch>
        </p:blipFill>
        <p:spPr>
          <a:xfrm>
            <a:off x="1324142" y="5469340"/>
            <a:ext cx="8410074" cy="1388660"/>
          </a:xfrm>
          <a:prstGeom prst="rect">
            <a:avLst/>
          </a:prstGeom>
        </p:spPr>
      </p:pic>
      <p:pic>
        <p:nvPicPr>
          <p:cNvPr id="5" name="Picture 4"/>
          <p:cNvPicPr>
            <a:picLocks noChangeAspect="1"/>
          </p:cNvPicPr>
          <p:nvPr/>
        </p:nvPicPr>
        <p:blipFill>
          <a:blip r:embed="rId3"/>
          <a:stretch>
            <a:fillRect/>
          </a:stretch>
        </p:blipFill>
        <p:spPr>
          <a:xfrm>
            <a:off x="1324142" y="3863934"/>
            <a:ext cx="8966200" cy="1333500"/>
          </a:xfrm>
          <a:prstGeom prst="rect">
            <a:avLst/>
          </a:prstGeom>
        </p:spPr>
      </p:pic>
    </p:spTree>
    <p:extLst>
      <p:ext uri="{BB962C8B-B14F-4D97-AF65-F5344CB8AC3E}">
        <p14:creationId xmlns:p14="http://schemas.microsoft.com/office/powerpoint/2010/main" val="170223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用户认证</a:t>
            </a:r>
            <a:endParaRPr lang="en-US" dirty="0"/>
          </a:p>
        </p:txBody>
      </p:sp>
      <p:sp>
        <p:nvSpPr>
          <p:cNvPr id="3" name="Content Placeholder 2"/>
          <p:cNvSpPr>
            <a:spLocks noGrp="1"/>
          </p:cNvSpPr>
          <p:nvPr>
            <p:ph idx="1"/>
          </p:nvPr>
        </p:nvSpPr>
        <p:spPr/>
        <p:txBody>
          <a:bodyPr/>
          <a:lstStyle/>
          <a:p>
            <a:r>
              <a:rPr lang="zh-CN" altLang="en-US" dirty="0" smtClean="0"/>
              <a:t>前面的实例中，</a:t>
            </a:r>
            <a:r>
              <a:rPr lang="en-US" altLang="zh-CN" dirty="0" smtClean="0"/>
              <a:t>Eureka</a:t>
            </a:r>
            <a:r>
              <a:rPr lang="zh-CN" altLang="en-US" dirty="0" smtClean="0"/>
              <a:t> </a:t>
            </a:r>
            <a:r>
              <a:rPr lang="en-US" altLang="zh-CN" dirty="0" smtClean="0"/>
              <a:t>Server</a:t>
            </a:r>
            <a:r>
              <a:rPr lang="zh-CN" altLang="en-US" dirty="0" smtClean="0"/>
              <a:t>是可以匿名访问的</a:t>
            </a:r>
            <a:endParaRPr lang="en-US" altLang="zh-CN" dirty="0" smtClean="0"/>
          </a:p>
          <a:p>
            <a:r>
              <a:rPr lang="zh-CN" altLang="en-US" dirty="0" smtClean="0"/>
              <a:t>实际项目中，可能希望必须经过用户认证才允许访问</a:t>
            </a:r>
            <a:endParaRPr lang="en-US" altLang="zh-CN" dirty="0" smtClean="0"/>
          </a:p>
          <a:p>
            <a:endParaRPr lang="en-US" dirty="0"/>
          </a:p>
        </p:txBody>
      </p:sp>
    </p:spTree>
    <p:extLst>
      <p:ext uri="{BB962C8B-B14F-4D97-AF65-F5344CB8AC3E}">
        <p14:creationId xmlns:p14="http://schemas.microsoft.com/office/powerpoint/2010/main" val="491884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增加依赖</a:t>
            </a:r>
            <a:endParaRPr lang="en-US" dirty="0"/>
          </a:p>
        </p:txBody>
      </p:sp>
      <p:sp>
        <p:nvSpPr>
          <p:cNvPr id="3" name="Content Placeholder 2"/>
          <p:cNvSpPr>
            <a:spLocks noGrp="1"/>
          </p:cNvSpPr>
          <p:nvPr>
            <p:ph idx="1"/>
          </p:nvPr>
        </p:nvSpPr>
        <p:spPr/>
        <p:txBody>
          <a:bodyPr/>
          <a:lstStyle/>
          <a:p>
            <a:r>
              <a:rPr lang="en-US" dirty="0"/>
              <a:t>&lt;dependency&gt;</a:t>
            </a:r>
            <a:br>
              <a:rPr lang="en-US" dirty="0"/>
            </a:br>
            <a:r>
              <a:rPr lang="en-US" dirty="0"/>
              <a:t>  &lt;</a:t>
            </a:r>
            <a:r>
              <a:rPr lang="en-US" dirty="0" err="1"/>
              <a:t>groupId</a:t>
            </a:r>
            <a:r>
              <a:rPr lang="en-US" dirty="0"/>
              <a:t>&gt;</a:t>
            </a:r>
            <a:r>
              <a:rPr lang="en-US" dirty="0" err="1" smtClean="0"/>
              <a:t>org.springframework.boot</a:t>
            </a:r>
            <a:r>
              <a:rPr lang="en-US" dirty="0"/>
              <a:t>&lt;/</a:t>
            </a:r>
            <a:r>
              <a:rPr lang="en-US" dirty="0" err="1"/>
              <a:t>groupId</a:t>
            </a:r>
            <a:r>
              <a:rPr lang="en-US" dirty="0"/>
              <a:t>&gt;</a:t>
            </a:r>
            <a:br>
              <a:rPr lang="en-US" dirty="0"/>
            </a:br>
            <a:r>
              <a:rPr lang="en-US" dirty="0"/>
              <a:t>  &lt;</a:t>
            </a:r>
            <a:r>
              <a:rPr lang="en-US" dirty="0" err="1"/>
              <a:t>artifactId</a:t>
            </a:r>
            <a:r>
              <a:rPr lang="en-US" dirty="0"/>
              <a:t>&gt;</a:t>
            </a:r>
            <a:r>
              <a:rPr lang="en-US" dirty="0" smtClean="0"/>
              <a:t>spring-boot-starter-security</a:t>
            </a:r>
            <a:r>
              <a:rPr lang="en-US" dirty="0"/>
              <a:t>&lt;/</a:t>
            </a:r>
            <a:r>
              <a:rPr lang="en-US" dirty="0" err="1"/>
              <a:t>artifactId</a:t>
            </a:r>
            <a:r>
              <a:rPr lang="en-US" dirty="0"/>
              <a:t>&gt;</a:t>
            </a:r>
            <a:br>
              <a:rPr lang="en-US" dirty="0"/>
            </a:br>
            <a:r>
              <a:rPr lang="en-US" dirty="0"/>
              <a:t>&lt;/dependency</a:t>
            </a:r>
            <a:r>
              <a:rPr lang="en-US" dirty="0" smtClean="0"/>
              <a:t>&gt;</a:t>
            </a:r>
          </a:p>
          <a:p>
            <a:endParaRPr lang="en-US" dirty="0"/>
          </a:p>
        </p:txBody>
      </p:sp>
    </p:spTree>
    <p:extLst>
      <p:ext uri="{BB962C8B-B14F-4D97-AF65-F5344CB8AC3E}">
        <p14:creationId xmlns:p14="http://schemas.microsoft.com/office/powerpoint/2010/main" val="852308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Server</a:t>
            </a:r>
            <a:r>
              <a:rPr lang="zh-CN" altLang="en-US" dirty="0" smtClean="0"/>
              <a:t>配置文件</a:t>
            </a:r>
            <a:r>
              <a:rPr lang="en-US" altLang="zh-CN" dirty="0" err="1" smtClean="0"/>
              <a:t>application.properties</a:t>
            </a:r>
            <a:endParaRPr lang="en-US" dirty="0"/>
          </a:p>
        </p:txBody>
      </p:sp>
      <p:sp>
        <p:nvSpPr>
          <p:cNvPr id="3" name="Content Placeholder 2"/>
          <p:cNvSpPr>
            <a:spLocks noGrp="1"/>
          </p:cNvSpPr>
          <p:nvPr>
            <p:ph idx="1"/>
          </p:nvPr>
        </p:nvSpPr>
        <p:spPr/>
        <p:txBody>
          <a:bodyPr/>
          <a:lstStyle/>
          <a:p>
            <a:r>
              <a:rPr lang="en-US" dirty="0" err="1"/>
              <a:t>eureka.client.service-url.defaultZone</a:t>
            </a:r>
            <a:r>
              <a:rPr lang="en-US" dirty="0"/>
              <a:t>=http://newit:newit@localhost:8761/eureka/</a:t>
            </a:r>
            <a:endParaRPr lang="en-US" dirty="0" smtClean="0"/>
          </a:p>
          <a:p>
            <a:r>
              <a:rPr lang="zh-CN" altLang="en-US" dirty="0" smtClean="0"/>
              <a:t>低版本</a:t>
            </a:r>
            <a:endParaRPr lang="en-US" altLang="zh-CN" dirty="0" smtClean="0"/>
          </a:p>
          <a:p>
            <a:r>
              <a:rPr lang="en-US" dirty="0" err="1"/>
              <a:t>security.basic.enabled</a:t>
            </a:r>
            <a:r>
              <a:rPr lang="en-US" dirty="0"/>
              <a:t>=</a:t>
            </a:r>
            <a:r>
              <a:rPr lang="en-US" b="1" dirty="0"/>
              <a:t>true</a:t>
            </a:r>
            <a:endParaRPr lang="en-US" dirty="0" smtClean="0"/>
          </a:p>
          <a:p>
            <a:r>
              <a:rPr lang="en-US" dirty="0" err="1" smtClean="0"/>
              <a:t>spring.security.user.name</a:t>
            </a:r>
            <a:r>
              <a:rPr lang="en-US" dirty="0" smtClean="0"/>
              <a:t>=</a:t>
            </a:r>
            <a:r>
              <a:rPr lang="en-US" dirty="0" err="1" smtClean="0"/>
              <a:t>newit</a:t>
            </a:r>
            <a:endParaRPr lang="en-US" dirty="0" smtClean="0"/>
          </a:p>
          <a:p>
            <a:r>
              <a:rPr lang="en-US" dirty="0" err="1" smtClean="0"/>
              <a:t>spring.security.user.password</a:t>
            </a:r>
            <a:r>
              <a:rPr lang="en-US" dirty="0" smtClean="0"/>
              <a:t>=</a:t>
            </a:r>
            <a:r>
              <a:rPr lang="en-US" dirty="0" err="1" smtClean="0"/>
              <a:t>newit</a:t>
            </a:r>
            <a:endParaRPr lang="en-US" dirty="0" smtClean="0"/>
          </a:p>
          <a:p>
            <a:endParaRPr lang="en-US" dirty="0"/>
          </a:p>
        </p:txBody>
      </p:sp>
      <p:pic>
        <p:nvPicPr>
          <p:cNvPr id="4" name="Picture 3"/>
          <p:cNvPicPr>
            <a:picLocks noChangeAspect="1"/>
          </p:cNvPicPr>
          <p:nvPr/>
        </p:nvPicPr>
        <p:blipFill>
          <a:blip r:embed="rId3"/>
          <a:stretch>
            <a:fillRect/>
          </a:stretch>
        </p:blipFill>
        <p:spPr>
          <a:xfrm>
            <a:off x="7845112" y="3700921"/>
            <a:ext cx="4130842" cy="2979624"/>
          </a:xfrm>
          <a:prstGeom prst="rect">
            <a:avLst/>
          </a:prstGeom>
        </p:spPr>
      </p:pic>
    </p:spTree>
    <p:extLst>
      <p:ext uri="{BB962C8B-B14F-4D97-AF65-F5344CB8AC3E}">
        <p14:creationId xmlns:p14="http://schemas.microsoft.com/office/powerpoint/2010/main" val="14806246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65720" y="1825625"/>
            <a:ext cx="9660559" cy="5031315"/>
          </a:xfrm>
          <a:prstGeom prst="rect">
            <a:avLst/>
          </a:prstGeom>
        </p:spPr>
      </p:pic>
    </p:spTree>
    <p:extLst>
      <p:ext uri="{BB962C8B-B14F-4D97-AF65-F5344CB8AC3E}">
        <p14:creationId xmlns:p14="http://schemas.microsoft.com/office/powerpoint/2010/main" val="15026534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Eureka</a:t>
            </a:r>
            <a:r>
              <a:rPr lang="zh-CN" altLang="en-US" dirty="0" smtClean="0"/>
              <a:t>的元数据</a:t>
            </a:r>
            <a:endParaRPr lang="en-US" dirty="0"/>
          </a:p>
        </p:txBody>
      </p:sp>
      <p:sp>
        <p:nvSpPr>
          <p:cNvPr id="3" name="Content Placeholder 2"/>
          <p:cNvSpPr>
            <a:spLocks noGrp="1"/>
          </p:cNvSpPr>
          <p:nvPr>
            <p:ph idx="1"/>
          </p:nvPr>
        </p:nvSpPr>
        <p:spPr/>
        <p:txBody>
          <a:bodyPr/>
          <a:lstStyle/>
          <a:p>
            <a:r>
              <a:rPr lang="en-US" altLang="zh-CN" dirty="0" smtClean="0"/>
              <a:t>Eureka</a:t>
            </a:r>
            <a:r>
              <a:rPr lang="zh-CN" altLang="en-US" dirty="0" smtClean="0"/>
              <a:t>的元数据有两种，分别是标准元数据和自定义元数据</a:t>
            </a:r>
            <a:endParaRPr lang="en-US" altLang="zh-CN" dirty="0" smtClean="0"/>
          </a:p>
          <a:p>
            <a:r>
              <a:rPr lang="zh-CN" altLang="en-US" dirty="0" smtClean="0"/>
              <a:t>标准元数据指的是主机名、</a:t>
            </a:r>
            <a:r>
              <a:rPr lang="en-US" altLang="zh-CN" dirty="0" err="1" smtClean="0"/>
              <a:t>Ip</a:t>
            </a:r>
            <a:r>
              <a:rPr lang="zh-CN" altLang="en-US" dirty="0" smtClean="0"/>
              <a:t>地址、端口号、状态也和健康检查等，这些信息会被发布在服务注册表中，用于服务之间的调用</a:t>
            </a:r>
            <a:endParaRPr lang="en-US" altLang="zh-CN" dirty="0" smtClean="0"/>
          </a:p>
          <a:p>
            <a:r>
              <a:rPr lang="zh-CN" altLang="en-US" dirty="0" smtClean="0"/>
              <a:t>自定义元数据可以使用</a:t>
            </a:r>
            <a:r>
              <a:rPr lang="en-US" altLang="zh-CN" dirty="0" err="1" smtClean="0"/>
              <a:t>eureka.instance.metadata</a:t>
            </a:r>
            <a:r>
              <a:rPr lang="en-US" altLang="zh-CN" dirty="0" smtClean="0"/>
              <a:t>-map</a:t>
            </a:r>
            <a:r>
              <a:rPr lang="zh-CN" altLang="en-US" dirty="0" smtClean="0"/>
              <a:t>配置，这些元数据可以在远程客户端中访问，但一般不会改变客户端的行为，除非客户端知道该元数据的意义</a:t>
            </a:r>
            <a:endParaRPr lang="en-US" altLang="zh-CN" dirty="0" smtClean="0"/>
          </a:p>
          <a:p>
            <a:endParaRPr lang="en-US" dirty="0"/>
          </a:p>
        </p:txBody>
      </p:sp>
    </p:spTree>
    <p:extLst>
      <p:ext uri="{BB962C8B-B14F-4D97-AF65-F5344CB8AC3E}">
        <p14:creationId xmlns:p14="http://schemas.microsoft.com/office/powerpoint/2010/main" val="1305053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服务发现组件应具备</a:t>
            </a:r>
            <a:endParaRPr lang="en-US" dirty="0"/>
          </a:p>
        </p:txBody>
      </p:sp>
      <p:sp>
        <p:nvSpPr>
          <p:cNvPr id="3" name="Content Placeholder 2"/>
          <p:cNvSpPr>
            <a:spLocks noGrp="1"/>
          </p:cNvSpPr>
          <p:nvPr>
            <p:ph idx="1"/>
          </p:nvPr>
        </p:nvSpPr>
        <p:spPr/>
        <p:txBody>
          <a:bodyPr/>
          <a:lstStyle/>
          <a:p>
            <a:r>
              <a:rPr lang="zh-CN" altLang="en-US" dirty="0" smtClean="0"/>
              <a:t>服务注册表：是服务发现组件的核心，用来记录各个微服务的信息。</a:t>
            </a:r>
            <a:endParaRPr lang="en-US" altLang="zh-CN" dirty="0" smtClean="0"/>
          </a:p>
          <a:p>
            <a:r>
              <a:rPr lang="zh-CN" altLang="en-US" dirty="0" smtClean="0"/>
              <a:t>服务注册于服务发现</a:t>
            </a:r>
            <a:endParaRPr lang="en-US" altLang="zh-CN" dirty="0" smtClean="0"/>
          </a:p>
          <a:p>
            <a:r>
              <a:rPr lang="zh-CN" altLang="en-US" dirty="0" smtClean="0"/>
              <a:t>服务检查</a:t>
            </a:r>
            <a:endParaRPr lang="en-US" altLang="zh-CN" dirty="0" smtClean="0"/>
          </a:p>
          <a:p>
            <a:endParaRPr lang="en-US" dirty="0"/>
          </a:p>
        </p:txBody>
      </p:sp>
    </p:spTree>
    <p:extLst>
      <p:ext uri="{BB962C8B-B14F-4D97-AF65-F5344CB8AC3E}">
        <p14:creationId xmlns:p14="http://schemas.microsoft.com/office/powerpoint/2010/main" val="5074639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自定义元数据</a:t>
            </a:r>
            <a:endParaRPr lang="en-US" dirty="0"/>
          </a:p>
        </p:txBody>
      </p:sp>
      <p:pic>
        <p:nvPicPr>
          <p:cNvPr id="4" name="Picture 3"/>
          <p:cNvPicPr>
            <a:picLocks noChangeAspect="1"/>
          </p:cNvPicPr>
          <p:nvPr/>
        </p:nvPicPr>
        <p:blipFill>
          <a:blip r:embed="rId2"/>
          <a:stretch>
            <a:fillRect/>
          </a:stretch>
        </p:blipFill>
        <p:spPr>
          <a:xfrm>
            <a:off x="7197090" y="365125"/>
            <a:ext cx="5277262" cy="6492875"/>
          </a:xfrm>
          <a:prstGeom prst="rect">
            <a:avLst/>
          </a:prstGeom>
        </p:spPr>
      </p:pic>
      <p:sp>
        <p:nvSpPr>
          <p:cNvPr id="3" name="Content Placeholder 2"/>
          <p:cNvSpPr>
            <a:spLocks noGrp="1"/>
          </p:cNvSpPr>
          <p:nvPr>
            <p:ph idx="1"/>
          </p:nvPr>
        </p:nvSpPr>
        <p:spPr/>
        <p:txBody>
          <a:bodyPr/>
          <a:lstStyle/>
          <a:p>
            <a:r>
              <a:rPr lang="en-US" dirty="0" err="1"/>
              <a:t>eureka.instance.metadata</a:t>
            </a:r>
            <a:r>
              <a:rPr lang="en-US" dirty="0"/>
              <a:t>-</a:t>
            </a:r>
            <a:r>
              <a:rPr lang="en-US" dirty="0" err="1"/>
              <a:t>map.my</a:t>
            </a:r>
            <a:r>
              <a:rPr lang="en-US" dirty="0"/>
              <a:t>-metadata=from new </a:t>
            </a:r>
            <a:r>
              <a:rPr lang="en-US" dirty="0" smtClean="0"/>
              <a:t>it</a:t>
            </a:r>
          </a:p>
          <a:p>
            <a:endParaRPr lang="en-US" dirty="0"/>
          </a:p>
          <a:p>
            <a:r>
              <a:rPr lang="zh-CN" altLang="en-US" dirty="0" smtClean="0">
                <a:hlinkClick r:id="rId3"/>
              </a:rPr>
              <a:t>访问 </a:t>
            </a:r>
            <a:r>
              <a:rPr lang="en-US" dirty="0" smtClean="0">
                <a:hlinkClick r:id="rId3"/>
              </a:rPr>
              <a:t>http://localhost:8761/eureka/apps</a:t>
            </a:r>
            <a:endParaRPr lang="en-US" dirty="0" smtClean="0"/>
          </a:p>
          <a:p>
            <a:endParaRPr lang="en-US" dirty="0"/>
          </a:p>
        </p:txBody>
      </p:sp>
    </p:spTree>
    <p:extLst>
      <p:ext uri="{BB962C8B-B14F-4D97-AF65-F5344CB8AC3E}">
        <p14:creationId xmlns:p14="http://schemas.microsoft.com/office/powerpoint/2010/main" val="2082100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客户端获取元数据</a:t>
            </a: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3"/>
          <a:stretch>
            <a:fillRect/>
          </a:stretch>
        </p:blipFill>
        <p:spPr>
          <a:xfrm>
            <a:off x="7141066" y="0"/>
            <a:ext cx="6203873" cy="6858000"/>
          </a:xfrm>
          <a:prstGeom prst="rect">
            <a:avLst/>
          </a:prstGeom>
        </p:spPr>
      </p:pic>
      <p:pic>
        <p:nvPicPr>
          <p:cNvPr id="4" name="Picture 3"/>
          <p:cNvPicPr>
            <a:picLocks noChangeAspect="1"/>
          </p:cNvPicPr>
          <p:nvPr/>
        </p:nvPicPr>
        <p:blipFill>
          <a:blip r:embed="rId4"/>
          <a:stretch>
            <a:fillRect/>
          </a:stretch>
        </p:blipFill>
        <p:spPr>
          <a:xfrm>
            <a:off x="0" y="4635962"/>
            <a:ext cx="7548217" cy="1881520"/>
          </a:xfrm>
          <a:prstGeom prst="rect">
            <a:avLst/>
          </a:prstGeom>
        </p:spPr>
      </p:pic>
    </p:spTree>
    <p:extLst>
      <p:ext uri="{BB962C8B-B14F-4D97-AF65-F5344CB8AC3E}">
        <p14:creationId xmlns:p14="http://schemas.microsoft.com/office/powerpoint/2010/main" val="9025980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Eureka</a:t>
            </a:r>
            <a:r>
              <a:rPr lang="zh-CN" altLang="en-US" dirty="0" smtClean="0"/>
              <a:t>的自我保护模式</a:t>
            </a:r>
            <a:endParaRPr lang="en-US" dirty="0"/>
          </a:p>
        </p:txBody>
      </p:sp>
      <p:sp>
        <p:nvSpPr>
          <p:cNvPr id="4" name="Content Placeholder 3"/>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0" y="1650959"/>
            <a:ext cx="12192000" cy="4526004"/>
          </a:xfrm>
          <a:prstGeom prst="rect">
            <a:avLst/>
          </a:prstGeom>
        </p:spPr>
      </p:pic>
    </p:spTree>
    <p:extLst>
      <p:ext uri="{BB962C8B-B14F-4D97-AF65-F5344CB8AC3E}">
        <p14:creationId xmlns:p14="http://schemas.microsoft.com/office/powerpoint/2010/main" val="1311376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Eureka</a:t>
            </a:r>
            <a:r>
              <a:rPr lang="zh-CN" altLang="en-US" dirty="0" smtClean="0"/>
              <a:t>的自我保护模式</a:t>
            </a:r>
            <a:endParaRPr lang="en-US" dirty="0"/>
          </a:p>
        </p:txBody>
      </p:sp>
      <p:sp>
        <p:nvSpPr>
          <p:cNvPr id="3" name="Content Placeholder 2"/>
          <p:cNvSpPr>
            <a:spLocks noGrp="1"/>
          </p:cNvSpPr>
          <p:nvPr>
            <p:ph idx="1"/>
          </p:nvPr>
        </p:nvSpPr>
        <p:spPr/>
        <p:txBody>
          <a:bodyPr>
            <a:normAutofit lnSpcReduction="10000"/>
          </a:bodyPr>
          <a:lstStyle/>
          <a:p>
            <a:r>
              <a:rPr lang="zh-CN" altLang="en-US" dirty="0" smtClean="0"/>
              <a:t>默认情况下，如果</a:t>
            </a:r>
            <a:r>
              <a:rPr lang="en-US" altLang="zh-CN" dirty="0" smtClean="0"/>
              <a:t>Eureka</a:t>
            </a:r>
            <a:r>
              <a:rPr lang="zh-CN" altLang="en-US" dirty="0" smtClean="0"/>
              <a:t> </a:t>
            </a:r>
            <a:r>
              <a:rPr lang="en-US" altLang="zh-CN" dirty="0" smtClean="0"/>
              <a:t>Service</a:t>
            </a:r>
            <a:r>
              <a:rPr lang="zh-CN" altLang="en-US" dirty="0" smtClean="0"/>
              <a:t>在一定时间内没有收到某个微服务实例的心跳，</a:t>
            </a:r>
            <a:r>
              <a:rPr lang="en-US" altLang="zh-CN" dirty="0" smtClean="0"/>
              <a:t>Eureka</a:t>
            </a:r>
            <a:r>
              <a:rPr lang="zh-CN" altLang="en-US" dirty="0" smtClean="0"/>
              <a:t> </a:t>
            </a:r>
            <a:r>
              <a:rPr lang="en-US" altLang="zh-CN" dirty="0" smtClean="0"/>
              <a:t>Server</a:t>
            </a:r>
            <a:r>
              <a:rPr lang="zh-CN" altLang="en-US" dirty="0" smtClean="0"/>
              <a:t>将注销该实例。但是当网络分区故障发生时，微服务与</a:t>
            </a:r>
            <a:r>
              <a:rPr lang="en-US" altLang="zh-CN" dirty="0" smtClean="0"/>
              <a:t>Eureka</a:t>
            </a:r>
            <a:r>
              <a:rPr lang="zh-CN" altLang="en-US" dirty="0" smtClean="0"/>
              <a:t> </a:t>
            </a:r>
            <a:r>
              <a:rPr lang="en-US" altLang="zh-CN" dirty="0" smtClean="0"/>
              <a:t>Server</a:t>
            </a:r>
            <a:r>
              <a:rPr lang="zh-CN" altLang="en-US" dirty="0" smtClean="0"/>
              <a:t>之间无法正常通信，以上行为可能变得非常危险。因为微服务背身其实是健康的，此时本不应该注销这个微服务。</a:t>
            </a:r>
            <a:endParaRPr lang="en-US" altLang="zh-CN" dirty="0" smtClean="0"/>
          </a:p>
          <a:p>
            <a:r>
              <a:rPr lang="en-US" altLang="zh-CN" dirty="0" smtClean="0"/>
              <a:t>Eureka</a:t>
            </a:r>
            <a:r>
              <a:rPr lang="zh-CN" altLang="en-US" dirty="0" smtClean="0"/>
              <a:t>通过“自我保护模式”来解决这个问题：当</a:t>
            </a:r>
            <a:r>
              <a:rPr lang="en-US" altLang="zh-CN" dirty="0" smtClean="0"/>
              <a:t>Eureka</a:t>
            </a:r>
            <a:r>
              <a:rPr lang="zh-CN" altLang="en-US" dirty="0" smtClean="0"/>
              <a:t> </a:t>
            </a:r>
            <a:r>
              <a:rPr lang="en-US" altLang="zh-CN" dirty="0" smtClean="0"/>
              <a:t>Server</a:t>
            </a:r>
            <a:r>
              <a:rPr lang="zh-CN" altLang="en-US" dirty="0" smtClean="0"/>
              <a:t>节点在短时间内丢失过多客户端，那么这个节点就会进入自我保护模式。一旦进入该模式，</a:t>
            </a:r>
            <a:r>
              <a:rPr lang="en-US" altLang="zh-CN" dirty="0" smtClean="0"/>
              <a:t>Eureka</a:t>
            </a:r>
            <a:r>
              <a:rPr lang="zh-CN" altLang="en-US" dirty="0" smtClean="0"/>
              <a:t> </a:t>
            </a:r>
            <a:r>
              <a:rPr lang="en-US" altLang="zh-CN" dirty="0" smtClean="0"/>
              <a:t>Server</a:t>
            </a:r>
            <a:r>
              <a:rPr lang="zh-CN" altLang="en-US" dirty="0" smtClean="0"/>
              <a:t>就会保护注册表中的信息，不再删除服务注册表中的数据。</a:t>
            </a:r>
            <a:endParaRPr lang="en-US" altLang="zh-CN" dirty="0" smtClean="0"/>
          </a:p>
          <a:p>
            <a:r>
              <a:rPr lang="zh-CN" altLang="en-US" dirty="0" smtClean="0"/>
              <a:t>可以使用</a:t>
            </a:r>
            <a:r>
              <a:rPr lang="en-US" altLang="zh-CN" dirty="0" err="1" smtClean="0"/>
              <a:t>eureka.server.enable</a:t>
            </a:r>
            <a:r>
              <a:rPr lang="en-US" altLang="zh-CN" dirty="0" smtClean="0"/>
              <a:t>-self-preservation</a:t>
            </a:r>
            <a:r>
              <a:rPr lang="zh-CN" altLang="en-US" dirty="0" smtClean="0"/>
              <a:t> </a:t>
            </a:r>
            <a:r>
              <a:rPr lang="en-US" altLang="zh-CN" dirty="0"/>
              <a:t>=</a:t>
            </a:r>
            <a:r>
              <a:rPr lang="zh-CN" altLang="en-US" dirty="0" smtClean="0"/>
              <a:t> </a:t>
            </a:r>
            <a:r>
              <a:rPr lang="en-US" altLang="zh-CN" dirty="0" smtClean="0"/>
              <a:t>false</a:t>
            </a:r>
            <a:r>
              <a:rPr lang="zh-CN" altLang="en-US" dirty="0" smtClean="0"/>
              <a:t>禁用自我保护模式</a:t>
            </a:r>
            <a:endParaRPr lang="en-US" altLang="zh-CN" dirty="0" smtClean="0"/>
          </a:p>
        </p:txBody>
      </p:sp>
    </p:spTree>
    <p:extLst>
      <p:ext uri="{BB962C8B-B14F-4D97-AF65-F5344CB8AC3E}">
        <p14:creationId xmlns:p14="http://schemas.microsoft.com/office/powerpoint/2010/main" val="13869624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Eureka</a:t>
            </a:r>
            <a:r>
              <a:rPr lang="zh-CN" altLang="en-US" dirty="0" smtClean="0"/>
              <a:t>的健康检查</a:t>
            </a:r>
            <a:endParaRPr lang="en-US" dirty="0"/>
          </a:p>
        </p:txBody>
      </p:sp>
      <p:sp>
        <p:nvSpPr>
          <p:cNvPr id="3" name="Content Placeholder 2"/>
          <p:cNvSpPr>
            <a:spLocks noGrp="1"/>
          </p:cNvSpPr>
          <p:nvPr>
            <p:ph idx="1"/>
          </p:nvPr>
        </p:nvSpPr>
        <p:spPr/>
        <p:txBody>
          <a:bodyPr/>
          <a:lstStyle/>
          <a:p>
            <a:r>
              <a:rPr lang="en-US" altLang="zh-CN" dirty="0" smtClean="0"/>
              <a:t>Eureka</a:t>
            </a:r>
            <a:r>
              <a:rPr lang="zh-CN" altLang="en-US" dirty="0" smtClean="0"/>
              <a:t>的</a:t>
            </a:r>
            <a:r>
              <a:rPr lang="en-US" altLang="zh-CN" dirty="0" smtClean="0"/>
              <a:t>Status</a:t>
            </a:r>
            <a:r>
              <a:rPr lang="zh-CN" altLang="en-US" dirty="0" smtClean="0"/>
              <a:t>可能为</a:t>
            </a:r>
            <a:r>
              <a:rPr lang="en-US" altLang="zh-CN" dirty="0" smtClean="0"/>
              <a:t>UP</a:t>
            </a:r>
            <a:r>
              <a:rPr lang="zh-CN" altLang="en-US" dirty="0" smtClean="0"/>
              <a:t>、</a:t>
            </a:r>
            <a:r>
              <a:rPr lang="en-US" altLang="zh-CN" dirty="0" smtClean="0"/>
              <a:t>DOWN</a:t>
            </a:r>
            <a:r>
              <a:rPr lang="zh-CN" altLang="en-US" dirty="0" smtClean="0"/>
              <a:t>、</a:t>
            </a:r>
            <a:r>
              <a:rPr lang="en-US" altLang="zh-CN" dirty="0" smtClean="0"/>
              <a:t>OUT_OF_SERVICE</a:t>
            </a:r>
            <a:r>
              <a:rPr lang="zh-CN" altLang="en-US" dirty="0" smtClean="0"/>
              <a:t>、</a:t>
            </a:r>
            <a:r>
              <a:rPr lang="en-US" altLang="zh-CN" dirty="0" err="1" smtClean="0"/>
              <a:t>UNKNOwn</a:t>
            </a:r>
            <a:endParaRPr lang="en-US" altLang="zh-CN" dirty="0" smtClean="0"/>
          </a:p>
          <a:p>
            <a:r>
              <a:rPr lang="zh-CN" altLang="en-US" dirty="0" smtClean="0"/>
              <a:t>只有标记为</a:t>
            </a:r>
            <a:r>
              <a:rPr lang="en-US" altLang="zh-CN" dirty="0" smtClean="0"/>
              <a:t>UP</a:t>
            </a:r>
            <a:r>
              <a:rPr lang="zh-CN" altLang="en-US" dirty="0" smtClean="0"/>
              <a:t>的微服务会被请求</a:t>
            </a:r>
            <a:endParaRPr lang="en-US" altLang="zh-CN" dirty="0" smtClean="0"/>
          </a:p>
          <a:p>
            <a:r>
              <a:rPr lang="zh-CN" altLang="en-US" dirty="0" smtClean="0"/>
              <a:t>默认情况下，服务端与客户端的心跳保持正常，应用程序会时钟保持</a:t>
            </a:r>
            <a:r>
              <a:rPr lang="en-US" altLang="zh-CN" dirty="0" smtClean="0"/>
              <a:t>UP</a:t>
            </a:r>
            <a:r>
              <a:rPr lang="zh-CN" altLang="en-US" dirty="0" smtClean="0"/>
              <a:t> 状态</a:t>
            </a:r>
            <a:endParaRPr lang="en-US" altLang="zh-CN" dirty="0" smtClean="0"/>
          </a:p>
          <a:p>
            <a:r>
              <a:rPr lang="en-US" altLang="zh-CN" dirty="0" err="1" smtClean="0"/>
              <a:t>SpringBootActuator</a:t>
            </a:r>
            <a:r>
              <a:rPr lang="zh-CN" altLang="en-US" dirty="0" smtClean="0"/>
              <a:t>提供了</a:t>
            </a:r>
            <a:r>
              <a:rPr lang="en-US" altLang="zh-CN" dirty="0" smtClean="0"/>
              <a:t>/health</a:t>
            </a:r>
            <a:r>
              <a:rPr lang="zh-CN" altLang="en-US" dirty="0" smtClean="0"/>
              <a:t>端点</a:t>
            </a:r>
            <a:endParaRPr lang="en-US" altLang="zh-CN" dirty="0" smtClean="0"/>
          </a:p>
          <a:p>
            <a:r>
              <a:rPr lang="zh-CN" altLang="en-US" dirty="0" smtClean="0"/>
              <a:t>通过配置</a:t>
            </a:r>
            <a:r>
              <a:rPr lang="en-US" altLang="zh-CN" dirty="0" err="1" smtClean="0"/>
              <a:t>eureka.client.healthcheck.enabled</a:t>
            </a:r>
            <a:r>
              <a:rPr lang="en-US" altLang="zh-CN" dirty="0" smtClean="0"/>
              <a:t>=true</a:t>
            </a:r>
            <a:r>
              <a:rPr lang="zh-CN" altLang="en-US" dirty="0" smtClean="0"/>
              <a:t>可以开启健康检查</a:t>
            </a:r>
            <a:endParaRPr lang="en-US" altLang="zh-CN" dirty="0" smtClean="0"/>
          </a:p>
        </p:txBody>
      </p:sp>
    </p:spTree>
    <p:extLst>
      <p:ext uri="{BB962C8B-B14F-4D97-AF65-F5344CB8AC3E}">
        <p14:creationId xmlns:p14="http://schemas.microsoft.com/office/powerpoint/2010/main" val="13550490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Springboot</a:t>
            </a:r>
            <a:r>
              <a:rPr lang="zh-CN" altLang="en-US" dirty="0" smtClean="0"/>
              <a:t> </a:t>
            </a:r>
            <a:r>
              <a:rPr lang="en-US" altLang="zh-CN" dirty="0" smtClean="0"/>
              <a:t>Actuator</a:t>
            </a:r>
            <a:endParaRPr lang="en-US" dirty="0"/>
          </a:p>
        </p:txBody>
      </p:sp>
      <p:sp>
        <p:nvSpPr>
          <p:cNvPr id="3" name="Content Placeholder 2"/>
          <p:cNvSpPr>
            <a:spLocks noGrp="1"/>
          </p:cNvSpPr>
          <p:nvPr>
            <p:ph idx="1"/>
          </p:nvPr>
        </p:nvSpPr>
        <p:spPr/>
        <p:txBody>
          <a:bodyPr/>
          <a:lstStyle/>
          <a:p>
            <a:r>
              <a:rPr lang="en-US" dirty="0"/>
              <a:t>&lt;dependency&gt;</a:t>
            </a:r>
            <a:r>
              <a:rPr lang="en-US" dirty="0" smtClean="0"/>
              <a:t> </a:t>
            </a:r>
          </a:p>
          <a:p>
            <a:r>
              <a:rPr lang="en-US" dirty="0" smtClean="0"/>
              <a:t>&lt;</a:t>
            </a:r>
            <a:r>
              <a:rPr lang="en-US" dirty="0" err="1" smtClean="0"/>
              <a:t>groupId</a:t>
            </a:r>
            <a:r>
              <a:rPr lang="en-US" dirty="0" smtClean="0"/>
              <a:t>&gt;</a:t>
            </a:r>
            <a:r>
              <a:rPr lang="en-US" dirty="0" err="1" smtClean="0"/>
              <a:t>org.springframework.boot</a:t>
            </a:r>
            <a:r>
              <a:rPr lang="en-US" dirty="0"/>
              <a:t>&lt;/</a:t>
            </a:r>
            <a:r>
              <a:rPr lang="en-US" dirty="0" err="1"/>
              <a:t>groupId</a:t>
            </a:r>
            <a:r>
              <a:rPr lang="en-US" dirty="0"/>
              <a:t>&gt;</a:t>
            </a:r>
            <a:r>
              <a:rPr lang="en-US" dirty="0" smtClean="0"/>
              <a:t> </a:t>
            </a:r>
          </a:p>
          <a:p>
            <a:r>
              <a:rPr lang="en-US" dirty="0" smtClean="0"/>
              <a:t>&lt;</a:t>
            </a:r>
            <a:r>
              <a:rPr lang="en-US" dirty="0" err="1"/>
              <a:t>artifactId</a:t>
            </a:r>
            <a:r>
              <a:rPr lang="en-US" dirty="0"/>
              <a:t>&gt;</a:t>
            </a:r>
            <a:r>
              <a:rPr lang="en-US" dirty="0" smtClean="0"/>
              <a:t>spring-boot-starter-actuator</a:t>
            </a:r>
            <a:r>
              <a:rPr lang="en-US" dirty="0"/>
              <a:t>&lt;/</a:t>
            </a:r>
            <a:r>
              <a:rPr lang="en-US" dirty="0" err="1"/>
              <a:t>artifactId</a:t>
            </a:r>
            <a:r>
              <a:rPr lang="en-US" dirty="0"/>
              <a:t>&gt;</a:t>
            </a:r>
            <a:r>
              <a:rPr lang="en-US" dirty="0" smtClean="0"/>
              <a:t> </a:t>
            </a:r>
          </a:p>
          <a:p>
            <a:r>
              <a:rPr lang="en-US" dirty="0" smtClean="0"/>
              <a:t>&lt;/</a:t>
            </a:r>
            <a:r>
              <a:rPr lang="en-US" dirty="0"/>
              <a:t>dependency&gt;</a:t>
            </a:r>
          </a:p>
        </p:txBody>
      </p:sp>
    </p:spTree>
    <p:extLst>
      <p:ext uri="{BB962C8B-B14F-4D97-AF65-F5344CB8AC3E}">
        <p14:creationId xmlns:p14="http://schemas.microsoft.com/office/powerpoint/2010/main" val="1047065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在 Spring Boot 2.x </a:t>
            </a:r>
            <a:r>
              <a:rPr lang="en-US" dirty="0" smtClean="0"/>
              <a:t>中为了安全</a:t>
            </a:r>
            <a:r>
              <a:rPr lang="zh-CN" altLang="en-US" dirty="0" smtClean="0"/>
              <a:t>起见</a:t>
            </a:r>
            <a:r>
              <a:rPr lang="en-US" dirty="0" smtClean="0"/>
              <a:t>，Actuator </a:t>
            </a:r>
            <a:r>
              <a:rPr lang="en-US" dirty="0"/>
              <a:t>只开放了两个端点 </a:t>
            </a:r>
            <a:r>
              <a:rPr lang="en-US" dirty="0" smtClean="0"/>
              <a:t>/actuator/health</a:t>
            </a:r>
            <a:r>
              <a:rPr lang="en-US" dirty="0"/>
              <a:t> 和 </a:t>
            </a:r>
            <a:r>
              <a:rPr lang="en-US" dirty="0" smtClean="0"/>
              <a:t>/actuator/</a:t>
            </a:r>
            <a:r>
              <a:rPr lang="en-US" dirty="0" err="1" smtClean="0"/>
              <a:t>info</a:t>
            </a:r>
            <a:r>
              <a:rPr lang="en-US" dirty="0" err="1"/>
              <a:t>。</a:t>
            </a:r>
            <a:r>
              <a:rPr lang="en-US" dirty="0" err="1" smtClean="0"/>
              <a:t>可以在配置文件中设置打开</a:t>
            </a:r>
            <a:endParaRPr lang="en-US" dirty="0" smtClean="0"/>
          </a:p>
          <a:p>
            <a:pPr lvl="1"/>
            <a:r>
              <a:rPr lang="en-US" dirty="0" err="1" smtClean="0"/>
              <a:t>management.endpoints.web.exposure.include</a:t>
            </a:r>
            <a:r>
              <a:rPr lang="en-US" dirty="0" smtClean="0"/>
              <a:t>=*</a:t>
            </a:r>
          </a:p>
          <a:p>
            <a:r>
              <a:rPr lang="zh-CN" altLang="en-US" dirty="0" smtClean="0"/>
              <a:t>也可以打开部分</a:t>
            </a:r>
            <a:endParaRPr lang="en-US" altLang="zh-CN" dirty="0" smtClean="0"/>
          </a:p>
          <a:p>
            <a:pPr lvl="1"/>
            <a:r>
              <a:rPr lang="en-US" dirty="0" err="1" smtClean="0"/>
              <a:t>management.endpoints.web.exposure.exclude</a:t>
            </a:r>
            <a:r>
              <a:rPr lang="en-US" dirty="0" smtClean="0"/>
              <a:t>=</a:t>
            </a:r>
            <a:r>
              <a:rPr lang="en-US" dirty="0" err="1" smtClean="0"/>
              <a:t>beans,trace</a:t>
            </a:r>
            <a:endParaRPr lang="en-US" dirty="0"/>
          </a:p>
        </p:txBody>
      </p:sp>
    </p:spTree>
    <p:extLst>
      <p:ext uri="{BB962C8B-B14F-4D97-AF65-F5344CB8AC3E}">
        <p14:creationId xmlns:p14="http://schemas.microsoft.com/office/powerpoint/2010/main" val="92979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39575913"/>
              </p:ext>
            </p:extLst>
          </p:nvPr>
        </p:nvGraphicFramePr>
        <p:xfrm>
          <a:off x="106017" y="0"/>
          <a:ext cx="11648661" cy="7044338"/>
        </p:xfrm>
        <a:graphic>
          <a:graphicData uri="http://schemas.openxmlformats.org/drawingml/2006/table">
            <a:tbl>
              <a:tblPr/>
              <a:tblGrid>
                <a:gridCol w="1470992"/>
                <a:gridCol w="2597426"/>
                <a:gridCol w="7580243"/>
              </a:tblGrid>
              <a:tr h="275264">
                <a:tc>
                  <a:txBody>
                    <a:bodyPr/>
                    <a:lstStyle/>
                    <a:p>
                      <a:pPr algn="l"/>
                      <a:r>
                        <a:rPr lang="en-US" sz="1600" b="1" dirty="0">
                          <a:effectLst/>
                          <a:latin typeface="Microsoft YaHei" charset="-122"/>
                        </a:rPr>
                        <a:t>HTTP 方法</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1600" b="1">
                          <a:effectLst/>
                          <a:latin typeface="Microsoft YaHei" charset="-122"/>
                        </a:rPr>
                        <a:t>路径</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pPr algn="l"/>
                      <a:r>
                        <a:rPr lang="zh-TW" altLang="en-US" sz="1600" b="1">
                          <a:effectLst/>
                          <a:latin typeface="Microsoft YaHei" charset="-122"/>
                        </a:rPr>
                        <a:t>描述</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r>
              <a:tr h="277231">
                <a:tc>
                  <a:txBody>
                    <a:bodyPr/>
                    <a:lstStyle/>
                    <a:p>
                      <a:r>
                        <a:rPr lang="en-US" sz="1600">
                          <a:effectLst/>
                          <a:latin typeface="Microsoft YaHei" charset="-122"/>
                        </a:rPr>
                        <a:t>GET</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en-US" sz="1600">
                          <a:effectLst/>
                          <a:latin typeface="Microsoft YaHei" charset="-122"/>
                        </a:rPr>
                        <a:t>/auditevents</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zh-CN" altLang="en-US" sz="1600">
                          <a:effectLst/>
                          <a:latin typeface="Microsoft YaHei" charset="-122"/>
                        </a:rPr>
                        <a:t>显示应用暴露的审计事件 </a:t>
                      </a:r>
                      <a:r>
                        <a:rPr lang="en-US" altLang="zh-CN" sz="1600">
                          <a:effectLst/>
                          <a:latin typeface="Microsoft YaHei" charset="-122"/>
                        </a:rPr>
                        <a:t>(</a:t>
                      </a:r>
                      <a:r>
                        <a:rPr lang="zh-CN" altLang="en-US" sz="1600">
                          <a:effectLst/>
                          <a:latin typeface="Microsoft YaHei" charset="-122"/>
                        </a:rPr>
                        <a:t>比如认证进入、订单失败</a:t>
                      </a:r>
                      <a:r>
                        <a:rPr lang="en-US" altLang="zh-CN" sz="1600">
                          <a:effectLst/>
                          <a:latin typeface="Microsoft YaHei" charset="-122"/>
                        </a:rPr>
                        <a:t>)</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r>
              <a:tr h="277231">
                <a:tc>
                  <a:txBody>
                    <a:bodyPr/>
                    <a:lstStyle/>
                    <a:p>
                      <a:r>
                        <a:rPr lang="en-US" sz="1600">
                          <a:effectLst/>
                          <a:latin typeface="Microsoft YaHei" charset="-122"/>
                        </a:rPr>
                        <a:t>GET</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r>
                        <a:rPr lang="en-US" sz="1600">
                          <a:effectLst/>
                          <a:latin typeface="Microsoft YaHei" charset="-122"/>
                        </a:rPr>
                        <a:t>/beans</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r>
                        <a:rPr lang="zh-CN" altLang="en-US" sz="1600">
                          <a:effectLst/>
                          <a:latin typeface="Microsoft YaHei" charset="-122"/>
                        </a:rPr>
                        <a:t>描述应用程序上下文里全部的 </a:t>
                      </a:r>
                      <a:r>
                        <a:rPr lang="en-US" altLang="zh-CN" sz="1600">
                          <a:effectLst/>
                          <a:latin typeface="Microsoft YaHei" charset="-122"/>
                        </a:rPr>
                        <a:t>Bean</a:t>
                      </a:r>
                      <a:r>
                        <a:rPr lang="zh-CN" altLang="en-US" sz="1600">
                          <a:effectLst/>
                          <a:latin typeface="Microsoft YaHei" charset="-122"/>
                        </a:rPr>
                        <a:t>，以及它们的关系</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r>
              <a:tr h="509472">
                <a:tc>
                  <a:txBody>
                    <a:bodyPr/>
                    <a:lstStyle/>
                    <a:p>
                      <a:r>
                        <a:rPr lang="en-US" sz="1600">
                          <a:effectLst/>
                          <a:latin typeface="Microsoft YaHei" charset="-122"/>
                        </a:rPr>
                        <a:t>GET</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en-US" sz="1600">
                          <a:effectLst/>
                          <a:latin typeface="Microsoft YaHei" charset="-122"/>
                        </a:rPr>
                        <a:t>/conditions</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zh-CN" altLang="en-US" sz="1600">
                          <a:effectLst/>
                          <a:latin typeface="Microsoft YaHei" charset="-122"/>
                        </a:rPr>
                        <a:t>就是 </a:t>
                      </a:r>
                      <a:r>
                        <a:rPr lang="en-US" altLang="zh-CN" sz="1600">
                          <a:effectLst/>
                          <a:latin typeface="Microsoft YaHei" charset="-122"/>
                        </a:rPr>
                        <a:t>1.0 </a:t>
                      </a:r>
                      <a:r>
                        <a:rPr lang="zh-CN" altLang="en-US" sz="1600">
                          <a:effectLst/>
                          <a:latin typeface="Microsoft YaHei" charset="-122"/>
                        </a:rPr>
                        <a:t>的 </a:t>
                      </a:r>
                      <a:r>
                        <a:rPr lang="en-US" altLang="zh-CN" sz="1600">
                          <a:effectLst/>
                          <a:latin typeface="Microsoft YaHei" charset="-122"/>
                        </a:rPr>
                        <a:t>/autoconfig </a:t>
                      </a:r>
                      <a:r>
                        <a:rPr lang="zh-CN" altLang="en-US" sz="1600">
                          <a:effectLst/>
                          <a:latin typeface="Microsoft YaHei" charset="-122"/>
                        </a:rPr>
                        <a:t>，提供一份自动配置生效的条件情况，记录哪些自动配置条件通过了，哪些没通过</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r>
              <a:tr h="277231">
                <a:tc>
                  <a:txBody>
                    <a:bodyPr/>
                    <a:lstStyle/>
                    <a:p>
                      <a:r>
                        <a:rPr lang="en-US" sz="1600">
                          <a:effectLst/>
                          <a:latin typeface="Microsoft YaHei" charset="-122"/>
                        </a:rPr>
                        <a:t>GET</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r>
                        <a:rPr lang="en-US" sz="1600">
                          <a:effectLst/>
                          <a:latin typeface="Microsoft YaHei" charset="-122"/>
                        </a:rPr>
                        <a:t>/configprops</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r>
                        <a:rPr lang="zh-CN" altLang="en-US" sz="1600">
                          <a:effectLst/>
                          <a:latin typeface="Microsoft YaHei" charset="-122"/>
                        </a:rPr>
                        <a:t>描述配置属性</a:t>
                      </a:r>
                      <a:r>
                        <a:rPr lang="en-US" altLang="zh-CN" sz="1600">
                          <a:effectLst/>
                          <a:latin typeface="Microsoft YaHei" charset="-122"/>
                        </a:rPr>
                        <a:t>(</a:t>
                      </a:r>
                      <a:r>
                        <a:rPr lang="zh-CN" altLang="en-US" sz="1600">
                          <a:effectLst/>
                          <a:latin typeface="Microsoft YaHei" charset="-122"/>
                        </a:rPr>
                        <a:t>包含默认值</a:t>
                      </a:r>
                      <a:r>
                        <a:rPr lang="en-US" altLang="zh-CN" sz="1600">
                          <a:effectLst/>
                          <a:latin typeface="Microsoft YaHei" charset="-122"/>
                        </a:rPr>
                        <a:t>)</a:t>
                      </a:r>
                      <a:r>
                        <a:rPr lang="zh-CN" altLang="en-US" sz="1600">
                          <a:effectLst/>
                          <a:latin typeface="Microsoft YaHei" charset="-122"/>
                        </a:rPr>
                        <a:t>如何注入</a:t>
                      </a:r>
                      <a:r>
                        <a:rPr lang="en-US" altLang="zh-CN" sz="1600">
                          <a:effectLst/>
                          <a:latin typeface="Microsoft YaHei" charset="-122"/>
                        </a:rPr>
                        <a:t>Bean</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r>
              <a:tr h="275264">
                <a:tc>
                  <a:txBody>
                    <a:bodyPr/>
                    <a:lstStyle/>
                    <a:p>
                      <a:r>
                        <a:rPr lang="en-US" sz="1600">
                          <a:effectLst/>
                          <a:latin typeface="Microsoft YaHei" charset="-122"/>
                        </a:rPr>
                        <a:t>GET</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en-US" sz="1600">
                          <a:effectLst/>
                          <a:latin typeface="Microsoft YaHei" charset="-122"/>
                        </a:rPr>
                        <a:t>/env</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zh-CN" altLang="en-US" sz="1600">
                          <a:effectLst/>
                          <a:latin typeface="Microsoft YaHei" charset="-122"/>
                        </a:rPr>
                        <a:t>获取全部环境属性</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r>
              <a:tr h="275264">
                <a:tc>
                  <a:txBody>
                    <a:bodyPr/>
                    <a:lstStyle/>
                    <a:p>
                      <a:r>
                        <a:rPr lang="en-US" sz="1600">
                          <a:effectLst/>
                          <a:latin typeface="Microsoft YaHei" charset="-122"/>
                        </a:rPr>
                        <a:t>GET</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r>
                        <a:rPr lang="en-US" sz="1600">
                          <a:effectLst/>
                          <a:latin typeface="Microsoft YaHei" charset="-122"/>
                        </a:rPr>
                        <a:t>/env/{name}</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r>
                        <a:rPr lang="zh-CN" altLang="en-US" sz="1600">
                          <a:effectLst/>
                          <a:latin typeface="Microsoft YaHei" charset="-122"/>
                        </a:rPr>
                        <a:t>根据名称获取特定的环境属性值</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r>
              <a:tr h="277231">
                <a:tc>
                  <a:txBody>
                    <a:bodyPr/>
                    <a:lstStyle/>
                    <a:p>
                      <a:r>
                        <a:rPr lang="en-US" sz="1600">
                          <a:effectLst/>
                          <a:latin typeface="Microsoft YaHei" charset="-122"/>
                        </a:rPr>
                        <a:t>GET</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en-US" sz="1600">
                          <a:effectLst/>
                          <a:latin typeface="Microsoft YaHei" charset="-122"/>
                        </a:rPr>
                        <a:t>/flyway</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en-US" sz="1600">
                          <a:effectLst/>
                          <a:latin typeface="Microsoft YaHei" charset="-122"/>
                        </a:rPr>
                        <a:t>提供一份 Flyway 数据库迁移信息</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r>
              <a:tr h="277231">
                <a:tc>
                  <a:txBody>
                    <a:bodyPr/>
                    <a:lstStyle/>
                    <a:p>
                      <a:r>
                        <a:rPr lang="en-US" sz="1600">
                          <a:effectLst/>
                          <a:latin typeface="Microsoft YaHei" charset="-122"/>
                        </a:rPr>
                        <a:t>GET</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r>
                        <a:rPr lang="en-US" sz="1600">
                          <a:effectLst/>
                          <a:latin typeface="Microsoft YaHei" charset="-122"/>
                        </a:rPr>
                        <a:t>/liquidbase</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r>
                        <a:rPr lang="zh-CN" altLang="en-US" sz="1600">
                          <a:effectLst/>
                          <a:latin typeface="Microsoft YaHei" charset="-122"/>
                        </a:rPr>
                        <a:t>显示</a:t>
                      </a:r>
                      <a:r>
                        <a:rPr lang="en-US" altLang="zh-CN" sz="1600">
                          <a:effectLst/>
                          <a:latin typeface="Microsoft YaHei" charset="-122"/>
                        </a:rPr>
                        <a:t>Liquibase </a:t>
                      </a:r>
                      <a:r>
                        <a:rPr lang="zh-CN" altLang="en-US" sz="1600">
                          <a:effectLst/>
                          <a:latin typeface="Microsoft YaHei" charset="-122"/>
                        </a:rPr>
                        <a:t>数据库迁移的纤细信息</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r>
              <a:tr h="385714">
                <a:tc>
                  <a:txBody>
                    <a:bodyPr/>
                    <a:lstStyle/>
                    <a:p>
                      <a:r>
                        <a:rPr lang="en-US" sz="1600">
                          <a:effectLst/>
                          <a:latin typeface="Microsoft YaHei" charset="-122"/>
                        </a:rPr>
                        <a:t>GET</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en-US" sz="1600">
                          <a:effectLst/>
                          <a:latin typeface="Microsoft YaHei" charset="-122"/>
                        </a:rPr>
                        <a:t>/health</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zh-CN" altLang="en-US" sz="1600">
                          <a:effectLst/>
                          <a:latin typeface="Microsoft YaHei" charset="-122"/>
                        </a:rPr>
                        <a:t>报告应用程序的健康指标，这些值由 </a:t>
                      </a:r>
                      <a:r>
                        <a:rPr lang="en-US" altLang="zh-CN" sz="1600">
                          <a:effectLst/>
                          <a:latin typeface="Microsoft YaHei" charset="-122"/>
                        </a:rPr>
                        <a:t>HealthIndicator </a:t>
                      </a:r>
                      <a:r>
                        <a:rPr lang="zh-CN" altLang="en-US" sz="1600">
                          <a:effectLst/>
                          <a:latin typeface="Microsoft YaHei" charset="-122"/>
                        </a:rPr>
                        <a:t>的实现类提供</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r>
              <a:tr h="275264">
                <a:tc>
                  <a:txBody>
                    <a:bodyPr/>
                    <a:lstStyle/>
                    <a:p>
                      <a:r>
                        <a:rPr lang="en-US" sz="1600">
                          <a:effectLst/>
                          <a:latin typeface="Microsoft YaHei" charset="-122"/>
                        </a:rPr>
                        <a:t>GET</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r>
                        <a:rPr lang="en-US" sz="1600">
                          <a:effectLst/>
                          <a:latin typeface="Microsoft YaHei" charset="-122"/>
                        </a:rPr>
                        <a:t>/heapdump</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r>
                        <a:rPr lang="en-US" altLang="zh-CN" sz="1600">
                          <a:effectLst/>
                          <a:latin typeface="Microsoft YaHei" charset="-122"/>
                        </a:rPr>
                        <a:t>dump </a:t>
                      </a:r>
                      <a:r>
                        <a:rPr lang="zh-CN" altLang="en-US" sz="1600">
                          <a:effectLst/>
                          <a:latin typeface="Microsoft YaHei" charset="-122"/>
                        </a:rPr>
                        <a:t>一份应用的 </a:t>
                      </a:r>
                      <a:r>
                        <a:rPr lang="en-US" altLang="zh-CN" sz="1600">
                          <a:effectLst/>
                          <a:latin typeface="Microsoft YaHei" charset="-122"/>
                        </a:rPr>
                        <a:t>JVM </a:t>
                      </a:r>
                      <a:r>
                        <a:rPr lang="zh-CN" altLang="en-US" sz="1600">
                          <a:effectLst/>
                          <a:latin typeface="Microsoft YaHei" charset="-122"/>
                        </a:rPr>
                        <a:t>堆信息</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r>
              <a:tr h="277231">
                <a:tc>
                  <a:txBody>
                    <a:bodyPr/>
                    <a:lstStyle/>
                    <a:p>
                      <a:r>
                        <a:rPr lang="en-US" sz="1600">
                          <a:effectLst/>
                          <a:latin typeface="Microsoft YaHei" charset="-122"/>
                        </a:rPr>
                        <a:t>GET</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en-US" sz="1600" dirty="0">
                          <a:effectLst/>
                          <a:latin typeface="Microsoft YaHei" charset="-122"/>
                        </a:rPr>
                        <a:t>/</a:t>
                      </a:r>
                      <a:r>
                        <a:rPr lang="en-US" sz="1600" dirty="0" err="1">
                          <a:effectLst/>
                          <a:latin typeface="Microsoft YaHei" charset="-122"/>
                        </a:rPr>
                        <a:t>httptrace</a:t>
                      </a:r>
                      <a:endParaRPr lang="en-US" sz="1600" dirty="0">
                        <a:effectLst/>
                        <a:latin typeface="Microsoft YaHei" charset="-122"/>
                      </a:endParaRP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en-US" sz="1600">
                          <a:effectLst/>
                          <a:latin typeface="Microsoft YaHei" charset="-122"/>
                        </a:rPr>
                        <a:t>显示HTTP足迹，最近100个HTTP request/repsponse</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r>
              <a:tr h="277231">
                <a:tc>
                  <a:txBody>
                    <a:bodyPr/>
                    <a:lstStyle/>
                    <a:p>
                      <a:r>
                        <a:rPr lang="en-US" sz="1600">
                          <a:effectLst/>
                          <a:latin typeface="Microsoft YaHei" charset="-122"/>
                        </a:rPr>
                        <a:t>GET</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r>
                        <a:rPr lang="en-US" sz="1600">
                          <a:effectLst/>
                          <a:latin typeface="Microsoft YaHei" charset="-122"/>
                        </a:rPr>
                        <a:t>/info</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r>
                        <a:rPr lang="zh-CN" altLang="en-US" sz="1600">
                          <a:effectLst/>
                          <a:latin typeface="Microsoft YaHei" charset="-122"/>
                        </a:rPr>
                        <a:t>获取应用程序的定制信息，这些信息由</a:t>
                      </a:r>
                      <a:r>
                        <a:rPr lang="en-US" altLang="zh-CN" sz="1600">
                          <a:effectLst/>
                          <a:latin typeface="Microsoft YaHei" charset="-122"/>
                        </a:rPr>
                        <a:t>info</a:t>
                      </a:r>
                      <a:r>
                        <a:rPr lang="zh-CN" altLang="en-US" sz="1600">
                          <a:effectLst/>
                          <a:latin typeface="Microsoft YaHei" charset="-122"/>
                        </a:rPr>
                        <a:t>打头的属性提供</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r>
              <a:tr h="385714">
                <a:tc>
                  <a:txBody>
                    <a:bodyPr/>
                    <a:lstStyle/>
                    <a:p>
                      <a:r>
                        <a:rPr lang="en-US" sz="1600">
                          <a:effectLst/>
                          <a:latin typeface="Microsoft YaHei" charset="-122"/>
                        </a:rPr>
                        <a:t>GET</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en-US" sz="1600">
                          <a:effectLst/>
                          <a:latin typeface="Microsoft YaHei" charset="-122"/>
                        </a:rPr>
                        <a:t>/logfile</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en-US" sz="1600" dirty="0" err="1">
                          <a:effectLst/>
                          <a:latin typeface="Microsoft YaHei" charset="-122"/>
                        </a:rPr>
                        <a:t>返回log</a:t>
                      </a:r>
                      <a:r>
                        <a:rPr lang="en-US" sz="1600" dirty="0">
                          <a:effectLst/>
                          <a:latin typeface="Microsoft YaHei" charset="-122"/>
                        </a:rPr>
                        <a:t> </a:t>
                      </a:r>
                      <a:r>
                        <a:rPr lang="en-US" sz="1600" dirty="0" err="1">
                          <a:effectLst/>
                          <a:latin typeface="Microsoft YaHei" charset="-122"/>
                        </a:rPr>
                        <a:t>file中的内容</a:t>
                      </a:r>
                      <a:r>
                        <a:rPr lang="en-US" sz="1600" dirty="0">
                          <a:effectLst/>
                          <a:latin typeface="Microsoft YaHei" charset="-122"/>
                        </a:rPr>
                        <a:t>(如果 </a:t>
                      </a:r>
                      <a:r>
                        <a:rPr lang="en-US" sz="1600" dirty="0" err="1">
                          <a:effectLst/>
                          <a:latin typeface="Microsoft YaHei" charset="-122"/>
                        </a:rPr>
                        <a:t>logging.file</a:t>
                      </a:r>
                      <a:r>
                        <a:rPr lang="en-US" sz="1600" dirty="0">
                          <a:effectLst/>
                          <a:latin typeface="Microsoft YaHei" charset="-122"/>
                        </a:rPr>
                        <a:t> 或者 </a:t>
                      </a:r>
                      <a:r>
                        <a:rPr lang="en-US" sz="1600" dirty="0" err="1">
                          <a:effectLst/>
                          <a:latin typeface="Microsoft YaHei" charset="-122"/>
                        </a:rPr>
                        <a:t>logging.path</a:t>
                      </a:r>
                      <a:r>
                        <a:rPr lang="en-US" sz="1600" dirty="0">
                          <a:effectLst/>
                          <a:latin typeface="Microsoft YaHei" charset="-122"/>
                        </a:rPr>
                        <a:t> 被设置)</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r>
              <a:tr h="275264">
                <a:tc>
                  <a:txBody>
                    <a:bodyPr/>
                    <a:lstStyle/>
                    <a:p>
                      <a:r>
                        <a:rPr lang="en-US" sz="1600">
                          <a:effectLst/>
                          <a:latin typeface="Microsoft YaHei" charset="-122"/>
                        </a:rPr>
                        <a:t>GET</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r>
                        <a:rPr lang="en-US" sz="1600">
                          <a:effectLst/>
                          <a:latin typeface="Microsoft YaHei" charset="-122"/>
                        </a:rPr>
                        <a:t>/loggers</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r>
                        <a:rPr lang="zh-CN" altLang="en-US" sz="1600">
                          <a:effectLst/>
                          <a:latin typeface="Microsoft YaHei" charset="-122"/>
                        </a:rPr>
                        <a:t>显示和修改配置的</a:t>
                      </a:r>
                      <a:r>
                        <a:rPr lang="en-US" altLang="zh-CN" sz="1600">
                          <a:effectLst/>
                          <a:latin typeface="Microsoft YaHei" charset="-122"/>
                        </a:rPr>
                        <a:t>loggers</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r>
              <a:tr h="277231">
                <a:tc>
                  <a:txBody>
                    <a:bodyPr/>
                    <a:lstStyle/>
                    <a:p>
                      <a:r>
                        <a:rPr lang="en-US" sz="1600">
                          <a:effectLst/>
                          <a:latin typeface="Microsoft YaHei" charset="-122"/>
                        </a:rPr>
                        <a:t>GET</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en-US" sz="1600">
                          <a:effectLst/>
                          <a:latin typeface="Microsoft YaHei" charset="-122"/>
                        </a:rPr>
                        <a:t>/metrics</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zh-CN" altLang="en-US" sz="1600">
                          <a:effectLst/>
                          <a:latin typeface="Microsoft YaHei" charset="-122"/>
                        </a:rPr>
                        <a:t>报告各种应用程序度量信息，比如内存用量和</a:t>
                      </a:r>
                      <a:r>
                        <a:rPr lang="en-US" altLang="zh-CN" sz="1600">
                          <a:effectLst/>
                          <a:latin typeface="Microsoft YaHei" charset="-122"/>
                        </a:rPr>
                        <a:t>HTTP</a:t>
                      </a:r>
                      <a:r>
                        <a:rPr lang="zh-CN" altLang="en-US" sz="1600">
                          <a:effectLst/>
                          <a:latin typeface="Microsoft YaHei" charset="-122"/>
                        </a:rPr>
                        <a:t>请求计数</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r>
              <a:tr h="275264">
                <a:tc>
                  <a:txBody>
                    <a:bodyPr/>
                    <a:lstStyle/>
                    <a:p>
                      <a:r>
                        <a:rPr lang="en-US" sz="1600">
                          <a:effectLst/>
                          <a:latin typeface="Microsoft YaHei" charset="-122"/>
                        </a:rPr>
                        <a:t>GET</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r>
                        <a:rPr lang="en-US" sz="1600">
                          <a:effectLst/>
                          <a:latin typeface="Microsoft YaHei" charset="-122"/>
                        </a:rPr>
                        <a:t>/metrics/{name}</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r>
                        <a:rPr lang="zh-CN" altLang="en-US" sz="1600">
                          <a:effectLst/>
                          <a:latin typeface="Microsoft YaHei" charset="-122"/>
                        </a:rPr>
                        <a:t>报告指定名称的应用程序度量值</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r>
              <a:tr h="275264">
                <a:tc>
                  <a:txBody>
                    <a:bodyPr/>
                    <a:lstStyle/>
                    <a:p>
                      <a:r>
                        <a:rPr lang="en-US" sz="1600">
                          <a:effectLst/>
                          <a:latin typeface="Microsoft YaHei" charset="-122"/>
                        </a:rPr>
                        <a:t>GET</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en-US" sz="1600">
                          <a:effectLst/>
                          <a:latin typeface="Microsoft YaHei" charset="-122"/>
                        </a:rPr>
                        <a:t>/scheduledtasks</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zh-CN" altLang="en-US" sz="1600">
                          <a:effectLst/>
                          <a:latin typeface="Microsoft YaHei" charset="-122"/>
                        </a:rPr>
                        <a:t>展示应用中的定时任务信息</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r>
              <a:tr h="385714">
                <a:tc>
                  <a:txBody>
                    <a:bodyPr/>
                    <a:lstStyle/>
                    <a:p>
                      <a:r>
                        <a:rPr lang="en-US" sz="1600">
                          <a:effectLst/>
                          <a:latin typeface="Microsoft YaHei" charset="-122"/>
                        </a:rPr>
                        <a:t>GET</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r>
                        <a:rPr lang="en-US" sz="1600">
                          <a:effectLst/>
                          <a:latin typeface="Microsoft YaHei" charset="-122"/>
                        </a:rPr>
                        <a:t>/sessions</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r>
                        <a:rPr lang="en-US" sz="1600">
                          <a:effectLst/>
                          <a:latin typeface="Microsoft YaHei" charset="-122"/>
                        </a:rPr>
                        <a:t>如果我们使用了 Spring Session 展示应用中的 HTTP sessions 信息</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r>
              <a:tr h="385714">
                <a:tc>
                  <a:txBody>
                    <a:bodyPr/>
                    <a:lstStyle/>
                    <a:p>
                      <a:r>
                        <a:rPr lang="en-US" sz="1600">
                          <a:effectLst/>
                          <a:latin typeface="Microsoft YaHei" charset="-122"/>
                        </a:rPr>
                        <a:t>POST</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en-US" sz="1600">
                          <a:effectLst/>
                          <a:latin typeface="Microsoft YaHei" charset="-122"/>
                        </a:rPr>
                        <a:t>/shutdown</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en-US" sz="1600">
                          <a:effectLst/>
                          <a:latin typeface="Microsoft YaHei" charset="-122"/>
                        </a:rPr>
                        <a:t>关闭应用程序，要求endpoints.shutdown.enabled设置为true</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r>
              <a:tr h="385714">
                <a:tc>
                  <a:txBody>
                    <a:bodyPr/>
                    <a:lstStyle/>
                    <a:p>
                      <a:r>
                        <a:rPr lang="en-US" sz="1600">
                          <a:effectLst/>
                          <a:latin typeface="Microsoft YaHei" charset="-122"/>
                        </a:rPr>
                        <a:t>GET</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r>
                        <a:rPr lang="en-US" sz="1600">
                          <a:effectLst/>
                          <a:latin typeface="Microsoft YaHei" charset="-122"/>
                        </a:rPr>
                        <a:t>/mappings</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r>
                        <a:rPr lang="zh-CN" altLang="en-US" sz="1600">
                          <a:effectLst/>
                          <a:latin typeface="Microsoft YaHei" charset="-122"/>
                        </a:rPr>
                        <a:t>描述全部的 </a:t>
                      </a:r>
                      <a:r>
                        <a:rPr lang="en-US" altLang="zh-CN" sz="1600">
                          <a:effectLst/>
                          <a:latin typeface="Microsoft YaHei" charset="-122"/>
                        </a:rPr>
                        <a:t>URI</a:t>
                      </a:r>
                      <a:r>
                        <a:rPr lang="zh-CN" altLang="en-US" sz="1600">
                          <a:effectLst/>
                          <a:latin typeface="Microsoft YaHei" charset="-122"/>
                        </a:rPr>
                        <a:t>路径，以及它们和控制器</a:t>
                      </a:r>
                      <a:r>
                        <a:rPr lang="en-US" altLang="zh-CN" sz="1600">
                          <a:effectLst/>
                          <a:latin typeface="Microsoft YaHei" charset="-122"/>
                        </a:rPr>
                        <a:t>(</a:t>
                      </a:r>
                      <a:r>
                        <a:rPr lang="zh-CN" altLang="en-US" sz="1600">
                          <a:effectLst/>
                          <a:latin typeface="Microsoft YaHei" charset="-122"/>
                        </a:rPr>
                        <a:t>包含</a:t>
                      </a:r>
                      <a:r>
                        <a:rPr lang="en-US" altLang="zh-CN" sz="1600">
                          <a:effectLst/>
                          <a:latin typeface="Microsoft YaHei" charset="-122"/>
                        </a:rPr>
                        <a:t>Actuator</a:t>
                      </a:r>
                      <a:r>
                        <a:rPr lang="zh-CN" altLang="en-US" sz="1600">
                          <a:effectLst/>
                          <a:latin typeface="Microsoft YaHei" charset="-122"/>
                        </a:rPr>
                        <a:t>端点</a:t>
                      </a:r>
                      <a:r>
                        <a:rPr lang="en-US" altLang="zh-CN" sz="1600">
                          <a:effectLst/>
                          <a:latin typeface="Microsoft YaHei" charset="-122"/>
                        </a:rPr>
                        <a:t>)</a:t>
                      </a:r>
                      <a:r>
                        <a:rPr lang="zh-CN" altLang="en-US" sz="1600">
                          <a:effectLst/>
                          <a:latin typeface="Microsoft YaHei" charset="-122"/>
                        </a:rPr>
                        <a:t>的映射关系</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r>
              <a:tr h="275264">
                <a:tc>
                  <a:txBody>
                    <a:bodyPr/>
                    <a:lstStyle/>
                    <a:p>
                      <a:r>
                        <a:rPr lang="en-US" sz="1600">
                          <a:effectLst/>
                          <a:latin typeface="Microsoft YaHei" charset="-122"/>
                        </a:rPr>
                        <a:t>GET</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en-US" sz="1600">
                          <a:effectLst/>
                          <a:latin typeface="Microsoft YaHei" charset="-122"/>
                        </a:rPr>
                        <a:t>/threaddump</a:t>
                      </a:r>
                    </a:p>
                  </a:txBody>
                  <a:tcPr marL="46306" marR="46306" marT="21372" marB="21372"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endParaRPr lang="en-US" sz="1600" dirty="0"/>
                    </a:p>
                  </a:txBody>
                  <a:tcPr marL="25646" marR="25646" marT="12823" marB="12823">
                    <a:lnL w="12700" cap="flat" cmpd="sng" algn="ctr">
                      <a:solidFill>
                        <a:srgbClr val="DFE2E5"/>
                      </a:solidFill>
                      <a:prstDash val="solid"/>
                      <a:round/>
                      <a:headEnd type="none" w="med" len="med"/>
                      <a:tailEnd type="none" w="med" len="med"/>
                    </a:lnL>
                    <a:lnT w="12700" cap="flat" cmpd="sng" algn="ctr">
                      <a:solidFill>
                        <a:srgbClr val="DFE2E5"/>
                      </a:solidFill>
                      <a:prstDash val="solid"/>
                      <a:round/>
                      <a:headEnd type="none" w="med" len="med"/>
                      <a:tailEnd type="none" w="med" len="med"/>
                    </a:lnT>
                  </a:tcPr>
                </a:tc>
              </a:tr>
            </a:tbl>
          </a:graphicData>
        </a:graphic>
      </p:graphicFrame>
      <p:sp>
        <p:nvSpPr>
          <p:cNvPr id="3" name="Rectangle 1"/>
          <p:cNvSpPr>
            <a:spLocks noChangeArrowheads="1"/>
          </p:cNvSpPr>
          <p:nvPr/>
        </p:nvSpPr>
        <p:spPr bwMode="auto">
          <a:xfrm>
            <a:off x="4586288"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rPr>
              <a:t/>
            </a:r>
            <a:br>
              <a:rPr kumimoji="0" lang="en-US" altLang="en-US" sz="1800" b="0" i="0" u="none" strike="noStrike" cap="none" normalizeH="0" baseline="0">
                <a:ln>
                  <a:noFill/>
                </a:ln>
                <a:solidFill>
                  <a:schemeClr val="tx1"/>
                </a:solidFill>
                <a:effectLst/>
                <a:latin typeface="Arial" charset="0"/>
              </a:rPr>
            </a:br>
            <a:endParaRPr kumimoji="0" lang="en-US" alt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828672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health </a:t>
            </a:r>
            <a:r>
              <a:rPr lang="en-US" dirty="0" err="1"/>
              <a:t>通过合并几个健康指数检查应用的健康情况。Spring</a:t>
            </a:r>
            <a:r>
              <a:rPr lang="en-US" dirty="0"/>
              <a:t> Boot Actuator </a:t>
            </a:r>
            <a:r>
              <a:rPr lang="en-US" dirty="0" err="1"/>
              <a:t>有几个预定义的健康指标比如DataSourceHealthIndicator</a:t>
            </a:r>
            <a:r>
              <a:rPr lang="en-US" dirty="0"/>
              <a:t>, </a:t>
            </a:r>
            <a:r>
              <a:rPr lang="en-US" dirty="0" err="1"/>
              <a:t>DiskSpaceHealthIndicator</a:t>
            </a:r>
            <a:r>
              <a:rPr lang="en-US" dirty="0"/>
              <a:t>, </a:t>
            </a:r>
            <a:r>
              <a:rPr lang="en-US" dirty="0" err="1"/>
              <a:t>MongoHealthIndicator</a:t>
            </a:r>
            <a:r>
              <a:rPr lang="en-US" dirty="0"/>
              <a:t>, </a:t>
            </a:r>
            <a:r>
              <a:rPr lang="en-US" dirty="0" err="1"/>
              <a:t>RedisHealthIndicator等，它使用这些健康指标作为健康检查的一部分</a:t>
            </a:r>
            <a:r>
              <a:rPr lang="en-US" dirty="0"/>
              <a:t>。</a:t>
            </a:r>
          </a:p>
          <a:p>
            <a:r>
              <a:rPr lang="en-US" dirty="0"/>
              <a:t>举个例子，如果你的应用使用 </a:t>
            </a:r>
            <a:r>
              <a:rPr lang="en-US" dirty="0" err="1"/>
              <a:t>Redis，RedisHealthindicator</a:t>
            </a:r>
            <a:r>
              <a:rPr lang="en-US" dirty="0"/>
              <a:t> 将被当作检查的一部分；如果使用 </a:t>
            </a:r>
            <a:r>
              <a:rPr lang="en-US" dirty="0" err="1"/>
              <a:t>MongoDB，那么</a:t>
            </a:r>
            <a:r>
              <a:rPr lang="en-US" dirty="0" err="1" smtClean="0"/>
              <a:t>MongoHealthIndicator</a:t>
            </a:r>
            <a:r>
              <a:rPr lang="en-US" dirty="0"/>
              <a:t> 将被当作检查的一部分</a:t>
            </a:r>
            <a:r>
              <a:rPr lang="en-US" dirty="0" smtClean="0"/>
              <a:t>。</a:t>
            </a:r>
          </a:p>
          <a:p>
            <a:r>
              <a:rPr lang="zh-CN" altLang="en-US" dirty="0"/>
              <a:t>可以在配置文件中关闭特定的健康检查指标，比如关闭 </a:t>
            </a:r>
            <a:r>
              <a:rPr lang="en-US" altLang="zh-CN" dirty="0" err="1"/>
              <a:t>redis</a:t>
            </a:r>
            <a:r>
              <a:rPr lang="en-US" altLang="zh-CN" dirty="0"/>
              <a:t> </a:t>
            </a:r>
            <a:r>
              <a:rPr lang="zh-CN" altLang="en-US" dirty="0"/>
              <a:t>的健康检查</a:t>
            </a:r>
            <a:r>
              <a:rPr lang="zh-CN" altLang="en-US" dirty="0" smtClean="0"/>
              <a:t>：</a:t>
            </a:r>
            <a:endParaRPr lang="en-US" altLang="zh-CN" dirty="0"/>
          </a:p>
          <a:p>
            <a:pPr lvl="1"/>
            <a:r>
              <a:rPr lang="en-US" dirty="0" err="1" smtClean="0"/>
              <a:t>management.health.redise.enabled</a:t>
            </a:r>
            <a:r>
              <a:rPr lang="en-US" dirty="0" smtClean="0"/>
              <a:t>=false</a:t>
            </a:r>
            <a:endParaRPr lang="en-US" altLang="zh-CN" dirty="0" smtClean="0"/>
          </a:p>
          <a:p>
            <a:endParaRPr lang="en-US" dirty="0"/>
          </a:p>
        </p:txBody>
      </p:sp>
    </p:spTree>
    <p:extLst>
      <p:ext uri="{BB962C8B-B14F-4D97-AF65-F5344CB8AC3E}">
        <p14:creationId xmlns:p14="http://schemas.microsoft.com/office/powerpoint/2010/main" val="6620573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Eureka</a:t>
            </a:r>
            <a:r>
              <a:rPr lang="zh-CN" altLang="en-US" dirty="0" smtClean="0"/>
              <a:t>与</a:t>
            </a:r>
            <a:r>
              <a:rPr lang="en-US" altLang="zh-CN" dirty="0" err="1" smtClean="0"/>
              <a:t>ZooKeeper</a:t>
            </a:r>
            <a:r>
              <a:rPr lang="zh-CN" altLang="en-US" dirty="0" smtClean="0"/>
              <a:t>比较</a:t>
            </a:r>
            <a:endParaRPr lang="en-US" dirty="0"/>
          </a:p>
        </p:txBody>
      </p:sp>
      <p:sp>
        <p:nvSpPr>
          <p:cNvPr id="3" name="Content Placeholder 2"/>
          <p:cNvSpPr>
            <a:spLocks noGrp="1"/>
          </p:cNvSpPr>
          <p:nvPr>
            <p:ph idx="1"/>
          </p:nvPr>
        </p:nvSpPr>
        <p:spPr/>
        <p:txBody>
          <a:bodyPr/>
          <a:lstStyle/>
          <a:p>
            <a:r>
              <a:rPr lang="en-US" altLang="zh-CN" dirty="0"/>
              <a:t>Eureka</a:t>
            </a:r>
            <a:r>
              <a:rPr lang="zh-CN" altLang="en-US" dirty="0"/>
              <a:t>不会有类似于</a:t>
            </a:r>
            <a:r>
              <a:rPr lang="en-US" altLang="zh-CN" dirty="0" err="1"/>
              <a:t>ZooKeeper</a:t>
            </a:r>
            <a:r>
              <a:rPr lang="zh-CN" altLang="en-US" dirty="0"/>
              <a:t>的选举</a:t>
            </a:r>
            <a:r>
              <a:rPr lang="en-US" altLang="zh-CN" dirty="0"/>
              <a:t>leader</a:t>
            </a:r>
            <a:r>
              <a:rPr lang="zh-CN" altLang="en-US" dirty="0"/>
              <a:t>的过程；客户端请求会自动切换到新的</a:t>
            </a:r>
            <a:r>
              <a:rPr lang="en-US" altLang="zh-CN" dirty="0"/>
              <a:t>Eureka</a:t>
            </a:r>
            <a:r>
              <a:rPr lang="zh-CN" altLang="en-US" dirty="0" smtClean="0"/>
              <a:t>节点。正常</a:t>
            </a:r>
            <a:r>
              <a:rPr lang="zh-CN" altLang="en-US" dirty="0"/>
              <a:t>配置下，</a:t>
            </a:r>
            <a:r>
              <a:rPr lang="en-US" altLang="zh-CN" dirty="0"/>
              <a:t>Eureka</a:t>
            </a:r>
            <a:r>
              <a:rPr lang="zh-CN" altLang="en-US" dirty="0"/>
              <a:t>内置了心跳服务，用于淘汰一些“濒死”的</a:t>
            </a:r>
            <a:r>
              <a:rPr lang="zh-CN" altLang="en-US" dirty="0" smtClean="0"/>
              <a:t>服务器。</a:t>
            </a:r>
            <a:r>
              <a:rPr lang="zh-CN" altLang="en-US" dirty="0"/>
              <a:t> 自我保护</a:t>
            </a:r>
            <a:r>
              <a:rPr lang="zh-CN" altLang="en-US" dirty="0" smtClean="0"/>
              <a:t>模式，</a:t>
            </a:r>
            <a:r>
              <a:rPr lang="zh-CN" altLang="en-US" dirty="0"/>
              <a:t> </a:t>
            </a:r>
            <a:r>
              <a:rPr lang="en-US" altLang="zh-CN" dirty="0"/>
              <a:t>Eureka</a:t>
            </a:r>
            <a:r>
              <a:rPr lang="zh-CN" altLang="en-US" dirty="0"/>
              <a:t>的哲学是，同时保留”好数据“与”坏数据“总比丢掉任何”好数据“要更</a:t>
            </a:r>
            <a:r>
              <a:rPr lang="zh-CN" altLang="en-US" dirty="0" smtClean="0"/>
              <a:t>好。</a:t>
            </a:r>
            <a:endParaRPr lang="en-US" altLang="zh-CN" dirty="0" smtClean="0"/>
          </a:p>
          <a:p>
            <a:r>
              <a:rPr lang="en-US" altLang="zh-CN" dirty="0"/>
              <a:t>Eureka</a:t>
            </a:r>
            <a:r>
              <a:rPr lang="zh-CN" altLang="en-US" dirty="0"/>
              <a:t>还有客户端缓存</a:t>
            </a:r>
            <a:r>
              <a:rPr lang="zh-CN" altLang="en-US" dirty="0" smtClean="0"/>
              <a:t>功能</a:t>
            </a:r>
            <a:endParaRPr lang="en-US" altLang="zh-CN" dirty="0" smtClean="0"/>
          </a:p>
          <a:p>
            <a:r>
              <a:rPr lang="en-US" altLang="zh-CN" dirty="0" smtClean="0"/>
              <a:t>Eureka</a:t>
            </a:r>
            <a:r>
              <a:rPr lang="zh-CN" altLang="en-US" dirty="0" smtClean="0"/>
              <a:t>相对</a:t>
            </a:r>
            <a:r>
              <a:rPr lang="zh-CN" altLang="en-US" dirty="0"/>
              <a:t>与</a:t>
            </a:r>
            <a:r>
              <a:rPr lang="en-US" altLang="zh-CN" dirty="0" err="1"/>
              <a:t>ZooKeeper</a:t>
            </a:r>
            <a:r>
              <a:rPr lang="zh-CN" altLang="en-US" dirty="0"/>
              <a:t>来说剔除了</a:t>
            </a:r>
            <a:r>
              <a:rPr lang="en-US" altLang="zh-CN" dirty="0"/>
              <a:t>Leader</a:t>
            </a:r>
            <a:r>
              <a:rPr lang="zh-CN" altLang="en-US" dirty="0"/>
              <a:t>节点的选取或者事务日志机制，这样做有利于减少使用者维护的难度也保证了</a:t>
            </a:r>
            <a:r>
              <a:rPr lang="en-US" altLang="zh-CN" dirty="0"/>
              <a:t>Eureka</a:t>
            </a:r>
            <a:r>
              <a:rPr lang="zh-CN" altLang="en-US" dirty="0"/>
              <a:t>的在运行时的健壮</a:t>
            </a:r>
            <a:r>
              <a:rPr lang="zh-CN" altLang="en-US" dirty="0" smtClean="0"/>
              <a:t>性。</a:t>
            </a:r>
            <a:r>
              <a:rPr lang="zh-CN" altLang="en-US" dirty="0" smtClean="0"/>
              <a:t>（</a:t>
            </a:r>
            <a:r>
              <a:rPr lang="en-US" altLang="zh-CN" dirty="0" smtClean="0"/>
              <a:t>AP</a:t>
            </a:r>
            <a:r>
              <a:rPr lang="zh-CN" altLang="en-US" dirty="0" smtClean="0"/>
              <a:t>与</a:t>
            </a:r>
            <a:r>
              <a:rPr lang="en-US" altLang="zh-CN" dirty="0" smtClean="0"/>
              <a:t>CP</a:t>
            </a:r>
            <a:r>
              <a:rPr lang="zh-CN" altLang="en-US" dirty="0" smtClean="0"/>
              <a:t>）</a:t>
            </a:r>
            <a:endParaRPr lang="en-US" altLang="zh-CN" dirty="0" smtClean="0"/>
          </a:p>
          <a:p>
            <a:r>
              <a:rPr lang="zh-CN" altLang="en-US" dirty="0"/>
              <a:t>维护</a:t>
            </a:r>
            <a:r>
              <a:rPr lang="en-US" altLang="zh-CN" dirty="0"/>
              <a:t>Eureka</a:t>
            </a:r>
            <a:r>
              <a:rPr lang="zh-CN" altLang="en-US" dirty="0"/>
              <a:t>服务器也非常的简单</a:t>
            </a:r>
            <a:endParaRPr lang="en-US" altLang="zh-CN" dirty="0" smtClean="0"/>
          </a:p>
          <a:p>
            <a:endParaRPr lang="en-US" dirty="0"/>
          </a:p>
        </p:txBody>
      </p:sp>
    </p:spTree>
    <p:extLst>
      <p:ext uri="{BB962C8B-B14F-4D97-AF65-F5344CB8AC3E}">
        <p14:creationId xmlns:p14="http://schemas.microsoft.com/office/powerpoint/2010/main" val="268696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altLang="zh-CN" dirty="0" smtClean="0"/>
              <a:t>Spring</a:t>
            </a:r>
            <a:r>
              <a:rPr lang="zh-CN" altLang="en-US" dirty="0" smtClean="0"/>
              <a:t> </a:t>
            </a:r>
            <a:r>
              <a:rPr lang="en-US" altLang="zh-CN" dirty="0" smtClean="0"/>
              <a:t>Cloud</a:t>
            </a:r>
            <a:r>
              <a:rPr lang="zh-CN" altLang="en-US" dirty="0" smtClean="0"/>
              <a:t>提供了多种服务发现组件的支持</a:t>
            </a:r>
            <a:endParaRPr lang="en-US" altLang="zh-CN" dirty="0" smtClean="0"/>
          </a:p>
          <a:p>
            <a:pPr lvl="1"/>
            <a:r>
              <a:rPr lang="en-US" altLang="zh-CN" dirty="0" smtClean="0"/>
              <a:t>Eureka</a:t>
            </a:r>
          </a:p>
          <a:p>
            <a:pPr lvl="1"/>
            <a:r>
              <a:rPr lang="en-US" altLang="zh-CN" dirty="0" smtClean="0"/>
              <a:t>Consul</a:t>
            </a:r>
          </a:p>
          <a:p>
            <a:pPr lvl="1"/>
            <a:r>
              <a:rPr lang="en-US" altLang="zh-CN" dirty="0" err="1" smtClean="0"/>
              <a:t>ZooKeeper</a:t>
            </a:r>
            <a:endParaRPr lang="en-US" altLang="zh-CN" dirty="0" smtClean="0"/>
          </a:p>
          <a:p>
            <a:r>
              <a:rPr lang="zh-CN" altLang="en-US" dirty="0" smtClean="0"/>
              <a:t>我们主要介绍</a:t>
            </a:r>
            <a:r>
              <a:rPr lang="en-US" altLang="zh-CN" dirty="0" smtClean="0"/>
              <a:t>Eureka</a:t>
            </a:r>
            <a:endParaRPr lang="en-US" dirty="0"/>
          </a:p>
        </p:txBody>
      </p:sp>
    </p:spTree>
    <p:extLst>
      <p:ext uri="{BB962C8B-B14F-4D97-AF65-F5344CB8AC3E}">
        <p14:creationId xmlns:p14="http://schemas.microsoft.com/office/powerpoint/2010/main" val="11816789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上机实践</a:t>
            </a:r>
            <a:endParaRPr lang="en-US" dirty="0"/>
          </a:p>
        </p:txBody>
      </p:sp>
      <p:sp>
        <p:nvSpPr>
          <p:cNvPr id="3" name="Content Placeholder 2"/>
          <p:cNvSpPr>
            <a:spLocks noGrp="1"/>
          </p:cNvSpPr>
          <p:nvPr>
            <p:ph idx="1"/>
          </p:nvPr>
        </p:nvSpPr>
        <p:spPr/>
        <p:txBody>
          <a:bodyPr/>
          <a:lstStyle/>
          <a:p>
            <a:r>
              <a:rPr lang="zh-CN" altLang="en-US" dirty="0" smtClean="0"/>
              <a:t>启动</a:t>
            </a:r>
            <a:r>
              <a:rPr lang="en-US" altLang="zh-CN" dirty="0" smtClean="0"/>
              <a:t>2</a:t>
            </a:r>
            <a:r>
              <a:rPr lang="zh-CN" altLang="en-US" dirty="0" smtClean="0"/>
              <a:t>个</a:t>
            </a:r>
            <a:r>
              <a:rPr lang="en-US" altLang="zh-CN" dirty="0" smtClean="0"/>
              <a:t>Eureka</a:t>
            </a:r>
            <a:r>
              <a:rPr lang="zh-CN" altLang="en-US" dirty="0" smtClean="0"/>
              <a:t> </a:t>
            </a:r>
            <a:r>
              <a:rPr lang="en-US" altLang="zh-CN" dirty="0" smtClean="0"/>
              <a:t>Server</a:t>
            </a:r>
            <a:r>
              <a:rPr lang="zh-CN" altLang="en-US" dirty="0" smtClean="0"/>
              <a:t>实例，组成一个集群</a:t>
            </a:r>
            <a:endParaRPr lang="en-US" altLang="zh-CN" dirty="0" smtClean="0"/>
          </a:p>
          <a:p>
            <a:r>
              <a:rPr lang="zh-CN" altLang="en-US" dirty="0" smtClean="0"/>
              <a:t>将</a:t>
            </a:r>
            <a:r>
              <a:rPr lang="en-US" altLang="zh-CN" dirty="0" smtClean="0"/>
              <a:t>item-service/order-service/user-service</a:t>
            </a:r>
            <a:r>
              <a:rPr lang="zh-CN" altLang="en-US" dirty="0" smtClean="0"/>
              <a:t>注册到</a:t>
            </a:r>
            <a:r>
              <a:rPr lang="en-US" altLang="zh-CN" dirty="0" smtClean="0"/>
              <a:t>Eureka</a:t>
            </a:r>
            <a:r>
              <a:rPr lang="zh-CN" altLang="en-US" dirty="0" smtClean="0"/>
              <a:t> </a:t>
            </a:r>
            <a:r>
              <a:rPr lang="en-US" altLang="zh-CN" dirty="0" smtClean="0"/>
              <a:t>Server</a:t>
            </a:r>
            <a:r>
              <a:rPr lang="zh-CN" altLang="en-US" dirty="0" smtClean="0"/>
              <a:t>集群中</a:t>
            </a:r>
            <a:endParaRPr lang="en-US" altLang="zh-CN" dirty="0" smtClean="0"/>
          </a:p>
          <a:p>
            <a:r>
              <a:rPr lang="zh-CN" altLang="en-US" dirty="0" smtClean="0"/>
              <a:t>打开</a:t>
            </a:r>
            <a:r>
              <a:rPr lang="en-US" altLang="zh-CN" dirty="0" smtClean="0"/>
              <a:t>item-service/order-service/user-service</a:t>
            </a:r>
            <a:r>
              <a:rPr lang="zh-CN" altLang="en-US" dirty="0" smtClean="0"/>
              <a:t>的</a:t>
            </a:r>
            <a:r>
              <a:rPr lang="zh-CN" altLang="en-US" dirty="0" smtClean="0"/>
              <a:t>健康检查</a:t>
            </a:r>
            <a:endParaRPr lang="en-US" dirty="0"/>
          </a:p>
        </p:txBody>
      </p:sp>
    </p:spTree>
    <p:extLst>
      <p:ext uri="{BB962C8B-B14F-4D97-AF65-F5344CB8AC3E}">
        <p14:creationId xmlns:p14="http://schemas.microsoft.com/office/powerpoint/2010/main" val="624270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Eureka</a:t>
            </a:r>
            <a:r>
              <a:rPr lang="zh-CN" altLang="en-US" dirty="0" smtClean="0"/>
              <a:t>简介</a:t>
            </a:r>
            <a:endParaRPr lang="en-US" dirty="0"/>
          </a:p>
        </p:txBody>
      </p:sp>
      <p:sp>
        <p:nvSpPr>
          <p:cNvPr id="3" name="Content Placeholder 2"/>
          <p:cNvSpPr>
            <a:spLocks noGrp="1"/>
          </p:cNvSpPr>
          <p:nvPr>
            <p:ph idx="1"/>
          </p:nvPr>
        </p:nvSpPr>
        <p:spPr/>
        <p:txBody>
          <a:bodyPr/>
          <a:lstStyle/>
          <a:p>
            <a:r>
              <a:rPr lang="en-US" altLang="zh-CN" dirty="0" smtClean="0"/>
              <a:t>Eureka</a:t>
            </a:r>
            <a:r>
              <a:rPr lang="zh-CN" altLang="en-US" dirty="0" smtClean="0"/>
              <a:t>是</a:t>
            </a:r>
            <a:r>
              <a:rPr lang="en-US" altLang="zh-CN" dirty="0" smtClean="0"/>
              <a:t>Netflix</a:t>
            </a:r>
            <a:r>
              <a:rPr lang="zh-CN" altLang="en-US" dirty="0" smtClean="0"/>
              <a:t>开源的服务发现组件，本身是一个基于</a:t>
            </a:r>
            <a:r>
              <a:rPr lang="en-US" altLang="zh-CN" dirty="0" smtClean="0"/>
              <a:t>REST</a:t>
            </a:r>
            <a:r>
              <a:rPr lang="zh-CN" altLang="en-US" dirty="0" smtClean="0"/>
              <a:t>的服务。它包含</a:t>
            </a:r>
            <a:r>
              <a:rPr lang="en-US" altLang="zh-CN" dirty="0" smtClean="0"/>
              <a:t>Server</a:t>
            </a:r>
            <a:r>
              <a:rPr lang="zh-CN" altLang="en-US" dirty="0" smtClean="0"/>
              <a:t>和</a:t>
            </a:r>
            <a:r>
              <a:rPr lang="en-US" altLang="zh-CN" dirty="0" smtClean="0"/>
              <a:t>Client</a:t>
            </a:r>
            <a:r>
              <a:rPr lang="zh-CN" altLang="en-US" dirty="0" smtClean="0"/>
              <a:t>两部分。</a:t>
            </a:r>
            <a:r>
              <a:rPr lang="en-US" altLang="zh-CN" dirty="0" smtClean="0"/>
              <a:t>Spring</a:t>
            </a:r>
            <a:r>
              <a:rPr lang="zh-CN" altLang="en-US" dirty="0" smtClean="0"/>
              <a:t> </a:t>
            </a:r>
            <a:r>
              <a:rPr lang="en-US" altLang="zh-CN" dirty="0" smtClean="0"/>
              <a:t>Cloud</a:t>
            </a:r>
            <a:r>
              <a:rPr lang="zh-CN" altLang="en-US" dirty="0" smtClean="0"/>
              <a:t>将它集成在子项目</a:t>
            </a:r>
            <a:r>
              <a:rPr lang="en-US" altLang="zh-CN" dirty="0" smtClean="0"/>
              <a:t>Spring</a:t>
            </a:r>
            <a:r>
              <a:rPr lang="zh-CN" altLang="en-US" dirty="0" smtClean="0"/>
              <a:t> </a:t>
            </a:r>
            <a:r>
              <a:rPr lang="en-US" altLang="zh-CN" dirty="0" smtClean="0"/>
              <a:t>Cloud</a:t>
            </a:r>
            <a:r>
              <a:rPr lang="zh-CN" altLang="en-US" dirty="0" smtClean="0"/>
              <a:t> </a:t>
            </a:r>
            <a:r>
              <a:rPr lang="en-US" altLang="zh-CN" dirty="0" smtClean="0"/>
              <a:t>Netflix</a:t>
            </a:r>
            <a:r>
              <a:rPr lang="zh-CN" altLang="en-US" dirty="0" smtClean="0"/>
              <a:t>中，从而实现微服务的注册与发现。</a:t>
            </a:r>
            <a:endParaRPr lang="en-US" altLang="zh-CN" dirty="0" smtClean="0"/>
          </a:p>
          <a:p>
            <a:r>
              <a:rPr lang="en-US" dirty="0" smtClean="0">
                <a:hlinkClick r:id="rId2"/>
              </a:rPr>
              <a:t>https://github.com/netflix/eureka</a:t>
            </a:r>
            <a:endParaRPr lang="en-US" dirty="0"/>
          </a:p>
        </p:txBody>
      </p:sp>
    </p:spTree>
    <p:extLst>
      <p:ext uri="{BB962C8B-B14F-4D97-AF65-F5344CB8AC3E}">
        <p14:creationId xmlns:p14="http://schemas.microsoft.com/office/powerpoint/2010/main" val="1676131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Amazon</a:t>
            </a:r>
            <a:r>
              <a:rPr lang="zh-CN" altLang="en-US" dirty="0" smtClean="0"/>
              <a:t> </a:t>
            </a:r>
            <a:r>
              <a:rPr lang="en-US" altLang="zh-CN" dirty="0" smtClean="0"/>
              <a:t>Web</a:t>
            </a:r>
            <a:r>
              <a:rPr lang="zh-CN" altLang="en-US" dirty="0" smtClean="0"/>
              <a:t> </a:t>
            </a:r>
            <a:r>
              <a:rPr lang="en-US" altLang="zh-CN" dirty="0" smtClean="0"/>
              <a:t>Service</a:t>
            </a:r>
            <a:endParaRPr lang="en-US" dirty="0"/>
          </a:p>
        </p:txBody>
      </p:sp>
      <p:sp>
        <p:nvSpPr>
          <p:cNvPr id="3" name="Content Placeholder 2"/>
          <p:cNvSpPr>
            <a:spLocks noGrp="1"/>
          </p:cNvSpPr>
          <p:nvPr>
            <p:ph idx="1"/>
          </p:nvPr>
        </p:nvSpPr>
        <p:spPr/>
        <p:txBody>
          <a:bodyPr/>
          <a:lstStyle/>
          <a:p>
            <a:r>
              <a:rPr lang="en-US" altLang="zh-CN" dirty="0" smtClean="0"/>
              <a:t>Region</a:t>
            </a:r>
            <a:r>
              <a:rPr lang="zh-CN" altLang="en-US" dirty="0" smtClean="0"/>
              <a:t>表示</a:t>
            </a:r>
            <a:r>
              <a:rPr lang="en-US" altLang="zh-CN" dirty="0" smtClean="0"/>
              <a:t>AWS</a:t>
            </a:r>
            <a:r>
              <a:rPr lang="zh-CN" altLang="en-US" dirty="0" smtClean="0"/>
              <a:t>中的地理位置，各个</a:t>
            </a:r>
            <a:r>
              <a:rPr lang="en-US" altLang="zh-CN" dirty="0" smtClean="0"/>
              <a:t>Region</a:t>
            </a:r>
            <a:r>
              <a:rPr lang="zh-CN" altLang="en-US" dirty="0" smtClean="0"/>
              <a:t>之间完全隔离</a:t>
            </a:r>
            <a:endParaRPr lang="en-US" altLang="zh-CN" dirty="0" smtClean="0"/>
          </a:p>
          <a:p>
            <a:r>
              <a:rPr lang="zh-CN" altLang="en-US" dirty="0" smtClean="0"/>
              <a:t>每个</a:t>
            </a:r>
            <a:r>
              <a:rPr lang="en-US" altLang="zh-CN" dirty="0" smtClean="0"/>
              <a:t>Region</a:t>
            </a:r>
            <a:r>
              <a:rPr lang="zh-CN" altLang="en-US" dirty="0" smtClean="0"/>
              <a:t>都有多个</a:t>
            </a:r>
            <a:r>
              <a:rPr lang="en-US" altLang="zh-CN" dirty="0" smtClean="0"/>
              <a:t>Availability</a:t>
            </a:r>
            <a:r>
              <a:rPr lang="zh-CN" altLang="en-US" dirty="0" smtClean="0"/>
              <a:t> </a:t>
            </a:r>
            <a:r>
              <a:rPr lang="en-US" altLang="zh-CN" dirty="0" smtClean="0"/>
              <a:t>Zone</a:t>
            </a:r>
          </a:p>
          <a:p>
            <a:r>
              <a:rPr lang="zh-CN" altLang="en-US" dirty="0" smtClean="0"/>
              <a:t>可以将</a:t>
            </a:r>
            <a:r>
              <a:rPr lang="en-US" altLang="zh-CN" dirty="0" smtClean="0"/>
              <a:t>Availability</a:t>
            </a:r>
            <a:r>
              <a:rPr lang="zh-CN" altLang="en-US" dirty="0" smtClean="0"/>
              <a:t> </a:t>
            </a:r>
            <a:r>
              <a:rPr lang="en-US" altLang="zh-CN" dirty="0" smtClean="0"/>
              <a:t>Zone</a:t>
            </a:r>
            <a:r>
              <a:rPr lang="zh-CN" altLang="en-US" dirty="0" smtClean="0"/>
              <a:t>理解为机房，将</a:t>
            </a:r>
            <a:r>
              <a:rPr lang="en-US" altLang="zh-CN" dirty="0" smtClean="0"/>
              <a:t>Region</a:t>
            </a:r>
            <a:r>
              <a:rPr lang="zh-CN" altLang="en-US" dirty="0" smtClean="0"/>
              <a:t>理解为跨机房的</a:t>
            </a:r>
            <a:r>
              <a:rPr lang="en-US" altLang="zh-CN" dirty="0" smtClean="0"/>
              <a:t>Eureka</a:t>
            </a:r>
            <a:r>
              <a:rPr lang="zh-CN" altLang="en-US" dirty="0" smtClean="0"/>
              <a:t>集群</a:t>
            </a:r>
            <a:endParaRPr lang="en-US" dirty="0"/>
          </a:p>
        </p:txBody>
      </p:sp>
    </p:spTree>
    <p:extLst>
      <p:ext uri="{BB962C8B-B14F-4D97-AF65-F5344CB8AC3E}">
        <p14:creationId xmlns:p14="http://schemas.microsoft.com/office/powerpoint/2010/main" val="209472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Eureka</a:t>
            </a:r>
            <a:r>
              <a:rPr lang="zh-CN" altLang="en-US" dirty="0" smtClean="0"/>
              <a:t>原理</a:t>
            </a:r>
            <a:endParaRPr lang="en-US" dirty="0"/>
          </a:p>
        </p:txBody>
      </p:sp>
      <p:sp>
        <p:nvSpPr>
          <p:cNvPr id="3" name="Content Placeholder 2"/>
          <p:cNvSpPr>
            <a:spLocks noGrp="1"/>
          </p:cNvSpPr>
          <p:nvPr>
            <p:ph idx="1"/>
          </p:nvPr>
        </p:nvSpPr>
        <p:spPr>
          <a:xfrm>
            <a:off x="838200" y="1825625"/>
            <a:ext cx="3697705" cy="4351338"/>
          </a:xfrm>
        </p:spPr>
        <p:txBody>
          <a:bodyPr>
            <a:normAutofit/>
          </a:bodyPr>
          <a:lstStyle/>
          <a:p>
            <a:r>
              <a:rPr lang="en-US" altLang="zh-CN" dirty="0" smtClean="0"/>
              <a:t>Application</a:t>
            </a:r>
            <a:r>
              <a:rPr lang="zh-CN" altLang="en-US" dirty="0" smtClean="0"/>
              <a:t> </a:t>
            </a:r>
            <a:r>
              <a:rPr lang="en-US" altLang="zh-CN" dirty="0" smtClean="0"/>
              <a:t>Service</a:t>
            </a:r>
            <a:r>
              <a:rPr lang="zh-CN" altLang="en-US" dirty="0" smtClean="0"/>
              <a:t>：服务提供者</a:t>
            </a:r>
            <a:endParaRPr lang="en-US" altLang="zh-CN" dirty="0" smtClean="0"/>
          </a:p>
          <a:p>
            <a:r>
              <a:rPr lang="en-US" altLang="zh-CN" dirty="0" smtClean="0"/>
              <a:t>Application</a:t>
            </a:r>
            <a:r>
              <a:rPr lang="zh-CN" altLang="en-US" dirty="0" smtClean="0"/>
              <a:t> </a:t>
            </a:r>
            <a:r>
              <a:rPr lang="en-US" altLang="zh-CN" dirty="0" smtClean="0"/>
              <a:t>Client</a:t>
            </a:r>
            <a:r>
              <a:rPr lang="zh-CN" altLang="en-US" dirty="0" smtClean="0"/>
              <a:t>：服务消费者</a:t>
            </a:r>
            <a:endParaRPr lang="en-US" altLang="zh-CN" dirty="0" smtClean="0"/>
          </a:p>
          <a:p>
            <a:r>
              <a:rPr lang="en-US" altLang="zh-CN" dirty="0" smtClean="0"/>
              <a:t>Make</a:t>
            </a:r>
            <a:r>
              <a:rPr lang="zh-CN" altLang="en-US" dirty="0" smtClean="0"/>
              <a:t> </a:t>
            </a:r>
            <a:r>
              <a:rPr lang="en-US" altLang="zh-CN" dirty="0" smtClean="0"/>
              <a:t>Remote</a:t>
            </a:r>
            <a:r>
              <a:rPr lang="zh-CN" altLang="en-US" dirty="0" smtClean="0"/>
              <a:t> </a:t>
            </a:r>
            <a:r>
              <a:rPr lang="en-US" altLang="zh-CN" dirty="0" smtClean="0"/>
              <a:t>Client</a:t>
            </a:r>
            <a:r>
              <a:rPr lang="zh-CN" altLang="en-US" dirty="0" smtClean="0"/>
              <a:t>： </a:t>
            </a:r>
            <a:r>
              <a:rPr lang="en-US" altLang="zh-CN" dirty="0" smtClean="0"/>
              <a:t>RESTful</a:t>
            </a:r>
            <a:r>
              <a:rPr lang="zh-CN" altLang="en-US" dirty="0" smtClean="0"/>
              <a:t> </a:t>
            </a:r>
            <a:r>
              <a:rPr lang="en-US" altLang="zh-CN" dirty="0" smtClean="0"/>
              <a:t>API</a:t>
            </a:r>
            <a:r>
              <a:rPr lang="zh-CN" altLang="en-US" dirty="0" smtClean="0"/>
              <a:t>调用</a:t>
            </a:r>
            <a:endParaRPr lang="en-US" altLang="zh-CN" dirty="0" smtClean="0"/>
          </a:p>
          <a:p>
            <a:r>
              <a:rPr lang="en-US" altLang="zh-CN" dirty="0" smtClean="0"/>
              <a:t>us-east-1c</a:t>
            </a:r>
            <a:r>
              <a:rPr lang="zh-CN" altLang="en-US" dirty="0" smtClean="0"/>
              <a:t>、</a:t>
            </a:r>
            <a:r>
              <a:rPr lang="en-US" altLang="zh-CN" dirty="0" smtClean="0"/>
              <a:t>us-east-1d</a:t>
            </a:r>
            <a:r>
              <a:rPr lang="zh-CN" altLang="en-US" dirty="0" smtClean="0"/>
              <a:t>都是</a:t>
            </a:r>
            <a:r>
              <a:rPr lang="en-US" altLang="zh-CN" dirty="0" smtClean="0"/>
              <a:t>zone</a:t>
            </a:r>
            <a:r>
              <a:rPr lang="zh-CN" altLang="en-US" dirty="0" smtClean="0"/>
              <a:t>，属于</a:t>
            </a:r>
            <a:r>
              <a:rPr lang="en-US" altLang="zh-CN" dirty="0" smtClean="0"/>
              <a:t>us-east-1</a:t>
            </a:r>
            <a:r>
              <a:rPr lang="zh-CN" altLang="en-US" dirty="0" smtClean="0"/>
              <a:t>这个</a:t>
            </a:r>
            <a:r>
              <a:rPr lang="en-US" altLang="zh-CN" dirty="0" smtClean="0"/>
              <a:t>region</a:t>
            </a:r>
          </a:p>
        </p:txBody>
      </p:sp>
      <p:pic>
        <p:nvPicPr>
          <p:cNvPr id="1026" name="Picture 2" descr="ureka High level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4242" y="927225"/>
            <a:ext cx="7527758" cy="5645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571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Eureka</a:t>
            </a:r>
            <a:r>
              <a:rPr lang="zh-CN" altLang="en-US" dirty="0" smtClean="0"/>
              <a:t>原理</a:t>
            </a:r>
            <a:endParaRPr lang="en-US" dirty="0"/>
          </a:p>
        </p:txBody>
      </p:sp>
      <p:sp>
        <p:nvSpPr>
          <p:cNvPr id="3" name="Content Placeholder 2"/>
          <p:cNvSpPr>
            <a:spLocks noGrp="1"/>
          </p:cNvSpPr>
          <p:nvPr>
            <p:ph idx="1"/>
          </p:nvPr>
        </p:nvSpPr>
        <p:spPr>
          <a:xfrm>
            <a:off x="838200" y="1825625"/>
            <a:ext cx="3697705" cy="4351338"/>
          </a:xfrm>
        </p:spPr>
        <p:txBody>
          <a:bodyPr>
            <a:normAutofit/>
          </a:bodyPr>
          <a:lstStyle/>
          <a:p>
            <a:r>
              <a:rPr lang="en-US" altLang="zh-CN" dirty="0" smtClean="0"/>
              <a:t>Eureka</a:t>
            </a:r>
            <a:r>
              <a:rPr lang="zh-CN" altLang="en-US" dirty="0" smtClean="0"/>
              <a:t> </a:t>
            </a:r>
            <a:r>
              <a:rPr lang="en-US" altLang="zh-CN" dirty="0" smtClean="0"/>
              <a:t>Server</a:t>
            </a:r>
            <a:r>
              <a:rPr lang="zh-CN" altLang="en-US" dirty="0" smtClean="0"/>
              <a:t>提供服务发现的能力</a:t>
            </a:r>
            <a:endParaRPr lang="en-US" altLang="zh-CN" dirty="0" smtClean="0"/>
          </a:p>
          <a:p>
            <a:r>
              <a:rPr lang="zh-CN" altLang="en-US" dirty="0" smtClean="0"/>
              <a:t>启动后会周期性（默认</a:t>
            </a:r>
            <a:r>
              <a:rPr lang="en-US" altLang="zh-CN" dirty="0" smtClean="0"/>
              <a:t>30</a:t>
            </a:r>
            <a:r>
              <a:rPr lang="zh-CN" altLang="en-US" dirty="0" smtClean="0"/>
              <a:t>秒）发送心跳</a:t>
            </a:r>
            <a:endParaRPr lang="en-US" altLang="zh-CN" dirty="0" smtClean="0"/>
          </a:p>
          <a:p>
            <a:r>
              <a:rPr lang="zh-CN" altLang="en-US" dirty="0" smtClean="0"/>
              <a:t>如果一定时间（默认</a:t>
            </a:r>
            <a:r>
              <a:rPr lang="en-US" altLang="zh-CN" dirty="0" smtClean="0"/>
              <a:t>90</a:t>
            </a:r>
            <a:r>
              <a:rPr lang="zh-CN" altLang="en-US" dirty="0" smtClean="0"/>
              <a:t>秒）没有收到心跳，则注销</a:t>
            </a:r>
            <a:endParaRPr lang="en-US" altLang="zh-CN" dirty="0" smtClean="0"/>
          </a:p>
          <a:p>
            <a:r>
              <a:rPr lang="zh-CN" altLang="en-US" dirty="0" smtClean="0"/>
              <a:t>多个</a:t>
            </a:r>
            <a:r>
              <a:rPr lang="en-US" altLang="zh-CN" dirty="0" err="1" smtClean="0"/>
              <a:t>EurekaServer</a:t>
            </a:r>
            <a:r>
              <a:rPr lang="zh-CN" altLang="en-US" dirty="0" smtClean="0"/>
              <a:t>互相之间通过复制的方式进行数据同步</a:t>
            </a:r>
            <a:endParaRPr lang="en-US" altLang="zh-CN" dirty="0" smtClean="0"/>
          </a:p>
        </p:txBody>
      </p:sp>
      <p:pic>
        <p:nvPicPr>
          <p:cNvPr id="1026" name="Picture 2" descr="ureka High level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4242" y="927225"/>
            <a:ext cx="7527758" cy="5645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025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编写</a:t>
            </a:r>
            <a:r>
              <a:rPr lang="en-US" altLang="zh-CN" dirty="0" smtClean="0"/>
              <a:t>Eureka</a:t>
            </a:r>
            <a:r>
              <a:rPr lang="zh-CN" altLang="en-US" dirty="0" smtClean="0"/>
              <a:t> </a:t>
            </a:r>
            <a:r>
              <a:rPr lang="en-US" altLang="zh-CN" dirty="0" smtClean="0"/>
              <a:t>Server</a:t>
            </a:r>
            <a:endParaRPr lang="en-US" dirty="0"/>
          </a:p>
        </p:txBody>
      </p:sp>
      <p:sp>
        <p:nvSpPr>
          <p:cNvPr id="3" name="Content Placeholder 2"/>
          <p:cNvSpPr>
            <a:spLocks noGrp="1"/>
          </p:cNvSpPr>
          <p:nvPr>
            <p:ph idx="1"/>
          </p:nvPr>
        </p:nvSpPr>
        <p:spPr/>
        <p:txBody>
          <a:bodyPr/>
          <a:lstStyle/>
          <a:p>
            <a:r>
              <a:rPr lang="zh-CN" altLang="en-US" dirty="0" smtClean="0"/>
              <a:t>添加依赖</a:t>
            </a:r>
            <a:endParaRPr lang="en-US" altLang="zh-CN" dirty="0" smtClean="0"/>
          </a:p>
          <a:p>
            <a:r>
              <a:rPr lang="en-US" dirty="0"/>
              <a:t>&lt;dependency&gt;</a:t>
            </a:r>
            <a:br>
              <a:rPr lang="en-US" dirty="0"/>
            </a:br>
            <a:r>
              <a:rPr lang="en-US" dirty="0"/>
              <a:t>  &lt;</a:t>
            </a:r>
            <a:r>
              <a:rPr lang="en-US" dirty="0" err="1"/>
              <a:t>groupId</a:t>
            </a:r>
            <a:r>
              <a:rPr lang="en-US" dirty="0"/>
              <a:t>&gt;</a:t>
            </a:r>
            <a:r>
              <a:rPr lang="en-US" dirty="0" err="1" smtClean="0"/>
              <a:t>org.springframework.cloud</a:t>
            </a:r>
            <a:r>
              <a:rPr lang="en-US" dirty="0"/>
              <a:t>&lt;/</a:t>
            </a:r>
            <a:r>
              <a:rPr lang="en-US" dirty="0" err="1"/>
              <a:t>groupId</a:t>
            </a:r>
            <a:r>
              <a:rPr lang="en-US" dirty="0"/>
              <a:t>&gt;</a:t>
            </a:r>
            <a:br>
              <a:rPr lang="en-US" dirty="0"/>
            </a:br>
            <a:r>
              <a:rPr lang="en-US" dirty="0"/>
              <a:t>  &lt;</a:t>
            </a:r>
            <a:r>
              <a:rPr lang="en-US" dirty="0" err="1"/>
              <a:t>artifactId</a:t>
            </a:r>
            <a:r>
              <a:rPr lang="en-US" dirty="0"/>
              <a:t>&gt;</a:t>
            </a:r>
            <a:r>
              <a:rPr lang="en-US" dirty="0" smtClean="0"/>
              <a:t>spring-cloud-starter-</a:t>
            </a:r>
            <a:r>
              <a:rPr lang="en-US" dirty="0" err="1" smtClean="0"/>
              <a:t>netflix</a:t>
            </a:r>
            <a:r>
              <a:rPr lang="en-US" dirty="0" smtClean="0"/>
              <a:t>-eureka-server</a:t>
            </a:r>
            <a:r>
              <a:rPr lang="en-US" dirty="0"/>
              <a:t>&lt;/</a:t>
            </a:r>
            <a:r>
              <a:rPr lang="en-US" dirty="0" err="1"/>
              <a:t>artifactId</a:t>
            </a:r>
            <a:r>
              <a:rPr lang="en-US" dirty="0"/>
              <a:t>&gt;</a:t>
            </a:r>
            <a:br>
              <a:rPr lang="en-US" dirty="0"/>
            </a:br>
            <a:r>
              <a:rPr lang="en-US" dirty="0"/>
              <a:t>&lt;/dependency&gt;</a:t>
            </a:r>
          </a:p>
        </p:txBody>
      </p:sp>
    </p:spTree>
    <p:extLst>
      <p:ext uri="{BB962C8B-B14F-4D97-AF65-F5344CB8AC3E}">
        <p14:creationId xmlns:p14="http://schemas.microsoft.com/office/powerpoint/2010/main" val="423878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1308</TotalTime>
  <Words>2411</Words>
  <Application>Microsoft Macintosh PowerPoint</Application>
  <PresentationFormat>Widescreen</PresentationFormat>
  <Paragraphs>207</Paragraphs>
  <Slides>40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Calibri</vt:lpstr>
      <vt:lpstr>Calibri Light</vt:lpstr>
      <vt:lpstr>DengXian</vt:lpstr>
      <vt:lpstr>DengXian Light</vt:lpstr>
      <vt:lpstr>Microsoft YaHei</vt:lpstr>
      <vt:lpstr>新細明體</vt:lpstr>
      <vt:lpstr>Arial</vt:lpstr>
      <vt:lpstr>Office Theme</vt:lpstr>
      <vt:lpstr>服务注册与发现</vt:lpstr>
      <vt:lpstr>服务发现简介</vt:lpstr>
      <vt:lpstr>服务发现组件应具备</vt:lpstr>
      <vt:lpstr>PowerPoint Presentation</vt:lpstr>
      <vt:lpstr>Eureka简介</vt:lpstr>
      <vt:lpstr>Amazon Web Service</vt:lpstr>
      <vt:lpstr>Eureka原理</vt:lpstr>
      <vt:lpstr>Eureka原理</vt:lpstr>
      <vt:lpstr>编写Eureka Server</vt:lpstr>
      <vt:lpstr>启动类</vt:lpstr>
      <vt:lpstr>application.properties</vt:lpstr>
      <vt:lpstr>PowerPoint Presentation</vt:lpstr>
      <vt:lpstr>将微服务注册到Eureka Server上</vt:lpstr>
      <vt:lpstr>application.properties</vt:lpstr>
      <vt:lpstr>同理注册order-service</vt:lpstr>
      <vt:lpstr>PowerPoint Presentation</vt:lpstr>
      <vt:lpstr>PowerPoint Presentation</vt:lpstr>
      <vt:lpstr>Eureka Server的高可用</vt:lpstr>
      <vt:lpstr>修改本地host</vt:lpstr>
      <vt:lpstr>修改application.yml</vt:lpstr>
      <vt:lpstr>打包并启动</vt:lpstr>
      <vt:lpstr>PowerPoint Presentation</vt:lpstr>
      <vt:lpstr>更简单的方式配置Eureka Server集群</vt:lpstr>
      <vt:lpstr>将应用注册到Eureka Server集群上</vt:lpstr>
      <vt:lpstr>用户认证</vt:lpstr>
      <vt:lpstr>增加依赖</vt:lpstr>
      <vt:lpstr>Server配置文件application.properties</vt:lpstr>
      <vt:lpstr>PowerPoint Presentation</vt:lpstr>
      <vt:lpstr>Eureka的元数据</vt:lpstr>
      <vt:lpstr>自定义元数据</vt:lpstr>
      <vt:lpstr>客户端获取元数据</vt:lpstr>
      <vt:lpstr>Eureka的自我保护模式</vt:lpstr>
      <vt:lpstr>Eureka的自我保护模式</vt:lpstr>
      <vt:lpstr>Eureka的健康检查</vt:lpstr>
      <vt:lpstr>Springboot Actuator</vt:lpstr>
      <vt:lpstr>PowerPoint Presentation</vt:lpstr>
      <vt:lpstr>PowerPoint Presentation</vt:lpstr>
      <vt:lpstr>PowerPoint Presentation</vt:lpstr>
      <vt:lpstr>Eureka与ZooKeeper比较</vt:lpstr>
      <vt:lpstr>上机实践</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服务注册与发现</dc:title>
  <dc:creator>Microsoft Office User</dc:creator>
  <cp:lastModifiedBy>Microsoft Office User</cp:lastModifiedBy>
  <cp:revision>33</cp:revision>
  <dcterms:created xsi:type="dcterms:W3CDTF">2019-06-17T09:08:11Z</dcterms:created>
  <dcterms:modified xsi:type="dcterms:W3CDTF">2019-06-18T06:56:43Z</dcterms:modified>
</cp:coreProperties>
</file>