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https://wiki.linecorp.com/display/LINEDOCS/Coding+Style+Guide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core.safecrlf</a:t>
            </a:r>
          </a:p>
          <a:p>
            <a:pPr/>
            <a:r>
              <a:t>false - 不做任何检查</a:t>
            </a:r>
          </a:p>
          <a:p>
            <a:pPr/>
            <a:r>
              <a:t>warn - 在提交时检查并警告</a:t>
            </a:r>
          </a:p>
          <a:p>
            <a:pPr/>
            <a:r>
              <a:t>true - 在提交时检查，如果发现混用则拒绝提交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阿里巴巴Java开发手册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阿里巴巴Java开发手册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编程规约-代码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编程规约-代码格式</a:t>
            </a:r>
          </a:p>
        </p:txBody>
      </p:sp>
      <p:sp>
        <p:nvSpPr>
          <p:cNvPr id="149" name="1.3.1【强制】大括号的使用约定。如果是大括号内为空，则简洁地写成{}即可，不需要换行;如果 是非空代码块则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7763" indent="-397763" defTabSz="508254">
              <a:spcBef>
                <a:spcPts val="3600"/>
              </a:spcBef>
              <a:defRPr sz="3306"/>
            </a:pPr>
            <a:r>
              <a:t>1.3.1【强制】大括号的使用约定。如果是大括号内为空，则简洁地写成{}即可，不需要换行;如果 是非空代码块则: </a:t>
            </a:r>
          </a:p>
          <a:p>
            <a:pPr lvl="1" marL="795527" indent="-397763" defTabSz="508254">
              <a:spcBef>
                <a:spcPts val="3600"/>
              </a:spcBef>
              <a:defRPr sz="3306"/>
            </a:pPr>
            <a:r>
              <a:t>1) 左大括号前不换行。</a:t>
            </a:r>
          </a:p>
          <a:p>
            <a:pPr lvl="1" marL="795527" indent="-397763" defTabSz="508254">
              <a:spcBef>
                <a:spcPts val="3600"/>
              </a:spcBef>
              <a:defRPr sz="3306"/>
            </a:pPr>
            <a:r>
              <a:t>2) 左大括号后换行。</a:t>
            </a:r>
          </a:p>
          <a:p>
            <a:pPr lvl="1" marL="795527" indent="-397763" defTabSz="508254">
              <a:spcBef>
                <a:spcPts val="3600"/>
              </a:spcBef>
              <a:defRPr sz="3306"/>
            </a:pPr>
            <a:r>
              <a:t>3) 右大括号前换行。</a:t>
            </a:r>
          </a:p>
          <a:p>
            <a:pPr lvl="1" marL="795527" indent="-397763" defTabSz="508254">
              <a:spcBef>
                <a:spcPts val="3600"/>
              </a:spcBef>
              <a:defRPr sz="3306"/>
            </a:pPr>
            <a:r>
              <a:t>4) 右大括号后还有else等代码则不换行;表示终止的右大括号后必须换行。 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0550" y="2510366"/>
            <a:ext cx="9828838" cy="6965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编程规约-代码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编程规约-代码格式</a:t>
            </a:r>
          </a:p>
        </p:txBody>
      </p:sp>
      <p:sp>
        <p:nvSpPr>
          <p:cNvPr id="153" name="提问：LINE Codestyle中单行字符数限制是？…"/>
          <p:cNvSpPr txBox="1"/>
          <p:nvPr>
            <p:ph type="body" sz="half" idx="1"/>
          </p:nvPr>
        </p:nvSpPr>
        <p:spPr>
          <a:xfrm>
            <a:off x="952500" y="2590800"/>
            <a:ext cx="11099800" cy="3144177"/>
          </a:xfrm>
          <a:prstGeom prst="rect">
            <a:avLst/>
          </a:prstGeom>
        </p:spPr>
        <p:txBody>
          <a:bodyPr/>
          <a:lstStyle/>
          <a:p>
            <a:pPr/>
            <a:r>
              <a:t>提问：LINE Codestyle中单行字符数限制是？</a:t>
            </a:r>
          </a:p>
          <a:p>
            <a:pPr/>
            <a:r>
              <a:t>A：80  B：108 C：112  D：120</a:t>
            </a:r>
          </a:p>
        </p:txBody>
      </p:sp>
      <p:sp>
        <p:nvSpPr>
          <p:cNvPr id="154" name="1.3.7 【强制】单行字符数限制不超过 120 个"/>
          <p:cNvSpPr txBox="1"/>
          <p:nvPr/>
        </p:nvSpPr>
        <p:spPr>
          <a:xfrm>
            <a:off x="1000218" y="6013449"/>
            <a:ext cx="1022543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 algn="l">
              <a:spcBef>
                <a:spcPts val="4200"/>
              </a:spcBef>
              <a:buSzPct val="75000"/>
              <a:buChar char="•"/>
            </a:lvl1pPr>
          </a:lstStyle>
          <a:p>
            <a:pPr/>
            <a:r>
              <a:t>1.3.7 【强制】单行字符数限制不超过 120 个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编程规约-代码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编程规约-代码格式</a:t>
            </a:r>
          </a:p>
        </p:txBody>
      </p:sp>
      <p:sp>
        <p:nvSpPr>
          <p:cNvPr id="159" name="提问：Windows、Linux的换行符分别是？…"/>
          <p:cNvSpPr txBox="1"/>
          <p:nvPr>
            <p:ph type="body" sz="half" idx="1"/>
          </p:nvPr>
        </p:nvSpPr>
        <p:spPr>
          <a:xfrm>
            <a:off x="952500" y="2590800"/>
            <a:ext cx="11099800" cy="2579302"/>
          </a:xfrm>
          <a:prstGeom prst="rect">
            <a:avLst/>
          </a:prstGeom>
        </p:spPr>
        <p:txBody>
          <a:bodyPr/>
          <a:lstStyle/>
          <a:p>
            <a:pPr/>
            <a:r>
              <a:t>提问：Windows、Linux的换行符分别是？</a:t>
            </a:r>
          </a:p>
          <a:p>
            <a:pPr/>
            <a:r>
              <a:t>A:\r  B:\n C:\n\r D:\r\n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9516" y="7145866"/>
            <a:ext cx="6952024" cy="257930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1.3.9【强制】IDE的text file encoding设置为UTF-8"/>
          <p:cNvSpPr txBox="1"/>
          <p:nvPr/>
        </p:nvSpPr>
        <p:spPr>
          <a:xfrm>
            <a:off x="1031485" y="5770633"/>
            <a:ext cx="1143289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 algn="l">
              <a:spcBef>
                <a:spcPts val="4200"/>
              </a:spcBef>
              <a:buSzPct val="75000"/>
              <a:buChar char="•"/>
            </a:lvl1pPr>
          </a:lstStyle>
          <a:p>
            <a:pPr/>
            <a:r>
              <a:t>1.3.9【强制】IDE的text file encoding设置为UTF-8 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011" y="4735583"/>
            <a:ext cx="8418307" cy="4062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59" grpId="1"/>
      <p:bldP build="whole" bldLvl="1" animBg="1" rev="0" advAuto="0" spid="162" grpId="3"/>
      <p:bldP build="whole" bldLvl="1" animBg="1" rev="0" advAuto="0" spid="161" grpId="4"/>
      <p:bldP build="whole" bldLvl="1" animBg="1" rev="0" advAuto="0" spid="160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编程规约-OOP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编程规约-OOP规约</a:t>
            </a:r>
          </a:p>
        </p:txBody>
      </p:sp>
      <p:sp>
        <p:nvSpPr>
          <p:cNvPr id="167" name="提问：以下代码的运行结果？"/>
          <p:cNvSpPr txBox="1"/>
          <p:nvPr>
            <p:ph type="body" sz="quarter" idx="1"/>
          </p:nvPr>
        </p:nvSpPr>
        <p:spPr>
          <a:xfrm>
            <a:off x="952500" y="2590800"/>
            <a:ext cx="11099800" cy="1388468"/>
          </a:xfrm>
          <a:prstGeom prst="rect">
            <a:avLst/>
          </a:prstGeom>
        </p:spPr>
        <p:txBody>
          <a:bodyPr/>
          <a:lstStyle/>
          <a:p>
            <a:pPr/>
            <a:r>
              <a:t>提问：以下代码的运行结果？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433" y="3786716"/>
            <a:ext cx="7751795" cy="5825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1050" y="6639983"/>
            <a:ext cx="6774376" cy="289009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1.4.7【强制】所有的相同类型的包装类对象之间值的比较，全部使用 equals 方法比较。"/>
          <p:cNvSpPr txBox="1"/>
          <p:nvPr/>
        </p:nvSpPr>
        <p:spPr>
          <a:xfrm>
            <a:off x="848783" y="4293625"/>
            <a:ext cx="110998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1.4.7【强制】所有的相同类型的包装类对象之间值的比较，全部使用 equals 方法比较。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"/>
      <p:bldP build="whole" bldLvl="1" animBg="1" rev="0" advAuto="0" spid="168" grpId="3"/>
      <p:bldP build="whole" bldLvl="1" animBg="1" rev="0" advAuto="0" spid="169" grpId="4"/>
      <p:bldP build="whole" bldLvl="1" animBg="1" rev="0" advAuto="0" spid="170" grpId="5"/>
      <p:bldP build="whole" bldLvl="1" animBg="1" rev="0" advAuto="0" spid="16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编程规约-OOP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编程规约-OOP规约</a:t>
            </a:r>
          </a:p>
        </p:txBody>
      </p:sp>
      <p:sp>
        <p:nvSpPr>
          <p:cNvPr id="173" name="1.4.9【强制】定义 DO/DTO/VO 等 POJO 类时，不要设定任何属性默认值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1.4.9【强制】定义 DO/DTO/VO 等 POJO 类时，不要设定任何属性默认值。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1.4.11【强制】构造方法里面禁止加入任何业务逻辑，如果有初始化逻辑，请放在 init 方法中。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1.4.18【推荐】循环体内，字符串的连接方式，使用 StringBuilder 的 append 方法进行扩展。 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7991" y="6858000"/>
            <a:ext cx="7768818" cy="3080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编程规约-集合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编程规约-集合处理</a:t>
            </a:r>
          </a:p>
        </p:txBody>
      </p:sp>
      <p:sp>
        <p:nvSpPr>
          <p:cNvPr id="177" name="1.5.1【强制】关于 hashCode 和 equals 的处理，遵循如下规则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0331" indent="-370331" defTabSz="473201">
              <a:spcBef>
                <a:spcPts val="3400"/>
              </a:spcBef>
              <a:defRPr sz="3078"/>
            </a:pPr>
            <a:r>
              <a:t>1.5.1【强制】关于 </a:t>
            </a:r>
            <a:r>
              <a:rPr>
                <a:latin typeface="Times"/>
                <a:ea typeface="Times"/>
                <a:cs typeface="Times"/>
                <a:sym typeface="Times"/>
              </a:rPr>
              <a:t>hashCode </a:t>
            </a:r>
            <a:r>
              <a:t>和 </a:t>
            </a:r>
            <a:r>
              <a:rPr>
                <a:latin typeface="Times"/>
                <a:ea typeface="Times"/>
                <a:cs typeface="Times"/>
                <a:sym typeface="Times"/>
              </a:rPr>
              <a:t>equals </a:t>
            </a:r>
            <a:r>
              <a:t>的处理，遵循如下规则:</a:t>
            </a:r>
          </a:p>
          <a:p>
            <a:pPr lvl="1" marL="740663" indent="-370331" defTabSz="473201">
              <a:spcBef>
                <a:spcPts val="3400"/>
              </a:spcBef>
              <a:defRPr sz="3078"/>
            </a:pPr>
            <a:r>
              <a:rPr>
                <a:latin typeface="Times"/>
                <a:ea typeface="Times"/>
                <a:cs typeface="Times"/>
                <a:sym typeface="Times"/>
              </a:rPr>
              <a:t>1</a:t>
            </a:r>
            <a:r>
              <a:t>) 只要重写</a:t>
            </a:r>
            <a:r>
              <a:rPr>
                <a:latin typeface="Times"/>
                <a:ea typeface="Times"/>
                <a:cs typeface="Times"/>
                <a:sym typeface="Times"/>
              </a:rPr>
              <a:t>equals</a:t>
            </a:r>
            <a:r>
              <a:t>，就必须重写</a:t>
            </a:r>
            <a:r>
              <a:rPr>
                <a:latin typeface="Times"/>
                <a:ea typeface="Times"/>
                <a:cs typeface="Times"/>
                <a:sym typeface="Times"/>
              </a:rPr>
              <a:t>hashCode</a:t>
            </a:r>
            <a:r>
              <a:t>。</a:t>
            </a:r>
          </a:p>
          <a:p>
            <a:pPr lvl="1" marL="740663" indent="-370331" defTabSz="473201">
              <a:spcBef>
                <a:spcPts val="3400"/>
              </a:spcBef>
              <a:defRPr sz="3078"/>
            </a:pPr>
            <a:r>
              <a:rPr>
                <a:latin typeface="Times"/>
                <a:ea typeface="Times"/>
                <a:cs typeface="Times"/>
                <a:sym typeface="Times"/>
              </a:rPr>
              <a:t>2</a:t>
            </a:r>
            <a:r>
              <a:t>) 因为</a:t>
            </a:r>
            <a:r>
              <a:rPr>
                <a:latin typeface="Times"/>
                <a:ea typeface="Times"/>
                <a:cs typeface="Times"/>
                <a:sym typeface="Times"/>
              </a:rPr>
              <a:t>Set</a:t>
            </a:r>
            <a:r>
              <a:t>存储的是不重复的对象，依据</a:t>
            </a:r>
            <a:r>
              <a:rPr>
                <a:latin typeface="Times"/>
                <a:ea typeface="Times"/>
                <a:cs typeface="Times"/>
                <a:sym typeface="Times"/>
              </a:rPr>
              <a:t>hashCode</a:t>
            </a:r>
            <a:r>
              <a:t>和</a:t>
            </a:r>
            <a:r>
              <a:rPr>
                <a:latin typeface="Times"/>
                <a:ea typeface="Times"/>
                <a:cs typeface="Times"/>
                <a:sym typeface="Times"/>
              </a:rPr>
              <a:t>equals</a:t>
            </a:r>
            <a:r>
              <a:t>进行判断，所以</a:t>
            </a:r>
            <a:r>
              <a:rPr>
                <a:latin typeface="Times"/>
                <a:ea typeface="Times"/>
                <a:cs typeface="Times"/>
                <a:sym typeface="Times"/>
              </a:rPr>
              <a:t>Set</a:t>
            </a:r>
            <a:r>
              <a:t>存储的 对象必须重写这两个方法。</a:t>
            </a:r>
          </a:p>
          <a:p>
            <a:pPr lvl="1" marL="740663" indent="-370331" defTabSz="473201">
              <a:spcBef>
                <a:spcPts val="3400"/>
              </a:spcBef>
              <a:defRPr sz="3078"/>
            </a:pPr>
            <a:r>
              <a:rPr>
                <a:latin typeface="Times"/>
                <a:ea typeface="Times"/>
                <a:cs typeface="Times"/>
                <a:sym typeface="Times"/>
              </a:rPr>
              <a:t>3</a:t>
            </a:r>
            <a:r>
              <a:t>) 如果自定义对象作为</a:t>
            </a:r>
            <a:r>
              <a:rPr>
                <a:latin typeface="Times"/>
                <a:ea typeface="Times"/>
                <a:cs typeface="Times"/>
                <a:sym typeface="Times"/>
              </a:rPr>
              <a:t>Map</a:t>
            </a:r>
            <a:r>
              <a:t>的键，那么必须重写</a:t>
            </a:r>
            <a:r>
              <a:rPr>
                <a:latin typeface="Times"/>
                <a:ea typeface="Times"/>
                <a:cs typeface="Times"/>
                <a:sym typeface="Times"/>
              </a:rPr>
              <a:t>hashCode</a:t>
            </a:r>
            <a:r>
              <a:t>和</a:t>
            </a:r>
            <a:r>
              <a:rPr>
                <a:latin typeface="Times"/>
                <a:ea typeface="Times"/>
                <a:cs typeface="Times"/>
                <a:sym typeface="Times"/>
              </a:rPr>
              <a:t>equals</a:t>
            </a:r>
            <a:r>
              <a:t>。</a:t>
            </a:r>
          </a:p>
          <a:p>
            <a:pPr lvl="1" marL="740663" indent="-370331" defTabSz="473201">
              <a:spcBef>
                <a:spcPts val="3400"/>
              </a:spcBef>
              <a:defRPr sz="3078"/>
            </a:pPr>
            <a:r>
              <a:rPr>
                <a:solidFill>
                  <a:srgbClr val="977C00"/>
                </a:solidFill>
              </a:rPr>
              <a:t>说明:</a:t>
            </a:r>
            <a:r>
              <a:rPr>
                <a:latin typeface="Times"/>
                <a:ea typeface="Times"/>
                <a:cs typeface="Times"/>
                <a:sym typeface="Times"/>
              </a:rPr>
              <a:t>String </a:t>
            </a:r>
            <a:r>
              <a:t>重写了 </a:t>
            </a:r>
            <a:r>
              <a:rPr>
                <a:latin typeface="Times"/>
                <a:ea typeface="Times"/>
                <a:cs typeface="Times"/>
                <a:sym typeface="Times"/>
              </a:rPr>
              <a:t>hashCode </a:t>
            </a:r>
            <a:r>
              <a:t>和 </a:t>
            </a:r>
            <a:r>
              <a:rPr>
                <a:latin typeface="Times"/>
                <a:ea typeface="Times"/>
                <a:cs typeface="Times"/>
                <a:sym typeface="Times"/>
              </a:rPr>
              <a:t>equals </a:t>
            </a:r>
            <a:r>
              <a:t>方法，所以我们可以非常愉快地使用 </a:t>
            </a:r>
            <a:r>
              <a:rPr>
                <a:latin typeface="Times"/>
                <a:ea typeface="Times"/>
                <a:cs typeface="Times"/>
                <a:sym typeface="Times"/>
              </a:rPr>
              <a:t>String </a:t>
            </a:r>
            <a:r>
              <a:t>对象 作为 </a:t>
            </a:r>
            <a:r>
              <a:rPr>
                <a:latin typeface="Times"/>
                <a:ea typeface="Times"/>
                <a:cs typeface="Times"/>
                <a:sym typeface="Times"/>
              </a:rPr>
              <a:t>key </a:t>
            </a:r>
            <a:r>
              <a:t>来使用。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编程规约-集合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编程规约-集合处理</a:t>
            </a:r>
          </a:p>
        </p:txBody>
      </p:sp>
      <p:sp>
        <p:nvSpPr>
          <p:cNvPr id="180" name="提问：以下代码哪里有问题？"/>
          <p:cNvSpPr txBox="1"/>
          <p:nvPr>
            <p:ph type="body" sz="quarter" idx="1"/>
          </p:nvPr>
        </p:nvSpPr>
        <p:spPr>
          <a:xfrm>
            <a:off x="952500" y="2590800"/>
            <a:ext cx="11099800" cy="1021689"/>
          </a:xfrm>
          <a:prstGeom prst="rect">
            <a:avLst/>
          </a:prstGeom>
        </p:spPr>
        <p:txBody>
          <a:bodyPr/>
          <a:lstStyle/>
          <a:p>
            <a:pPr/>
            <a:r>
              <a:t>提问：以下代码哪里有问题？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3540521"/>
            <a:ext cx="11963400" cy="2861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9750" y="3373966"/>
            <a:ext cx="8920826" cy="6933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编程规约-集合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编程规约-集合处理</a:t>
            </a:r>
          </a:p>
        </p:txBody>
      </p:sp>
      <p:sp>
        <p:nvSpPr>
          <p:cNvPr id="185" name="1.5.7【强制】 不要在 foreach 循环里进行元素的 remove/add 操作。remove 元素请使用 Iterator 方式，如果并发操作，需要对 Iterator 对象加锁。"/>
          <p:cNvSpPr txBox="1"/>
          <p:nvPr>
            <p:ph type="body" sz="half" idx="1"/>
          </p:nvPr>
        </p:nvSpPr>
        <p:spPr>
          <a:xfrm>
            <a:off x="952500" y="2590800"/>
            <a:ext cx="11099800" cy="2513211"/>
          </a:xfrm>
          <a:prstGeom prst="rect">
            <a:avLst/>
          </a:prstGeom>
        </p:spPr>
        <p:txBody>
          <a:bodyPr/>
          <a:lstStyle/>
          <a:p>
            <a:pPr/>
            <a:r>
              <a:t>1.5.7【强制】 不要在 foreach 循环里进行元素的 remove/add 操作。remove 元素请使用 Iterator 方式，如果并发操作，需要对 Iterator 对象加锁。 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91" y="4836583"/>
            <a:ext cx="8483418" cy="53449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编程规约-集合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编程规约-集合处理</a:t>
            </a:r>
          </a:p>
        </p:txBody>
      </p:sp>
      <p:sp>
        <p:nvSpPr>
          <p:cNvPr id="189" name="提问：以下代码存在什么问题？"/>
          <p:cNvSpPr txBox="1"/>
          <p:nvPr>
            <p:ph type="body" sz="quarter" idx="1"/>
          </p:nvPr>
        </p:nvSpPr>
        <p:spPr>
          <a:xfrm>
            <a:off x="952500" y="2590800"/>
            <a:ext cx="11099800" cy="1144390"/>
          </a:xfrm>
          <a:prstGeom prst="rect">
            <a:avLst/>
          </a:prstGeom>
        </p:spPr>
        <p:txBody>
          <a:bodyPr/>
          <a:lstStyle/>
          <a:p>
            <a:pPr/>
            <a:r>
              <a:t>提问：以下代码存在什么问题？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566" y="3798689"/>
            <a:ext cx="12403668" cy="4077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编程规约-集合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编程规约-集合处理</a:t>
            </a:r>
          </a:p>
        </p:txBody>
      </p:sp>
      <p:sp>
        <p:nvSpPr>
          <p:cNvPr id="193" name="1.5.8【强制】 在 JDK7 版本及以上，Comparator 实现类要满足如下三个条件，不然 Arrays.sort， Collections.sort 会报 IllegalArgumentException 异常。说明:三个条件如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1.5.8【强制】 在 JDK7 版本及以上，Comparator 实现类要满足如下三个条件，不然 Arrays.sort， Collections.sort 会报 IllegalArgumentException 异常。说明:三个条件如下 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1) x，y的比较结果和y，x的比较结果相反。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2) x&gt;y，y&gt;z，则x&gt;z。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3) x=y，则x，z比较结果和y，z比较结果相同。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3" name="背景介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背景介绍</a:t>
            </a:r>
          </a:p>
          <a:p>
            <a:pPr/>
            <a:r>
              <a:t>插件安装</a:t>
            </a:r>
          </a:p>
          <a:p>
            <a:pPr/>
            <a:r>
              <a:t>全书目录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编程规约-并发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编程规约-并发处理</a:t>
            </a:r>
          </a:p>
        </p:txBody>
      </p:sp>
      <p:sp>
        <p:nvSpPr>
          <p:cNvPr id="196" name="提问：说明以下方法各个参数的含义"/>
          <p:cNvSpPr txBox="1"/>
          <p:nvPr>
            <p:ph type="body" sz="quarter" idx="1"/>
          </p:nvPr>
        </p:nvSpPr>
        <p:spPr>
          <a:xfrm>
            <a:off x="952500" y="2590800"/>
            <a:ext cx="11099800" cy="1155767"/>
          </a:xfrm>
          <a:prstGeom prst="rect">
            <a:avLst/>
          </a:prstGeom>
        </p:spPr>
        <p:txBody>
          <a:bodyPr/>
          <a:lstStyle/>
          <a:p>
            <a:pPr/>
            <a:r>
              <a:t>提问：说明以下方法各个参数的含义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86" y="3810066"/>
            <a:ext cx="12622028" cy="1806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1689" y="5679979"/>
            <a:ext cx="10301422" cy="2060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1689" y="7803763"/>
            <a:ext cx="10301422" cy="1622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2"/>
      <p:bldP build="whole" bldLvl="1" animBg="1" rev="0" advAuto="0" spid="19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编程规约-并发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编程规约-并发处理</a:t>
            </a:r>
          </a:p>
        </p:txBody>
      </p:sp>
      <p:sp>
        <p:nvSpPr>
          <p:cNvPr id="202" name="1.6.4【强制】线程池不允许使用 Executors 去创建，而是通过 ThreadPoolExecutor 的方式，这样 的处理方式让写的同学更加明确线程池的运行规则，规避资源耗尽的风险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1.6.4【强制】线程池不允许使用 Executors 去创建，而是通过 ThreadPoolExecutor 的方式，这样 的处理方式让写的同学更加明确线程池的运行规则，规避资源耗尽的风险。 </a:t>
            </a:r>
          </a:p>
          <a:p>
            <a:pPr lvl="1" marL="667512" indent="-333756" defTabSz="426466">
              <a:spcBef>
                <a:spcPts val="3000"/>
              </a:spcBef>
              <a:defRPr sz="2774"/>
            </a:pPr>
            <a:r>
              <a:t>说明:Executors 返回的线程池对象的弊端如下:</a:t>
            </a:r>
          </a:p>
          <a:p>
            <a:pPr lvl="2" marL="1001268" indent="-333756" defTabSz="426466">
              <a:spcBef>
                <a:spcPts val="3000"/>
              </a:spcBef>
              <a:defRPr sz="2774"/>
            </a:pPr>
            <a:r>
              <a:t>1)FixedThreadPool 和 SingleThreadPool: 允许的请求队列长度为 Integer.MAX_VALUE，可能会堆积大量的请求，从而导致 OOM。</a:t>
            </a:r>
          </a:p>
          <a:p>
            <a:pPr lvl="2" marL="1001268" indent="-333756" defTabSz="426466">
              <a:spcBef>
                <a:spcPts val="3000"/>
              </a:spcBef>
              <a:defRPr sz="2774"/>
            </a:pPr>
            <a:r>
              <a:t>2)CachedThreadPool 和 ScheduledThreadPool: 允许的创建线程数量为 Integer.MAX_VALUE，可能会创建大量的线程，从而导致 OOM。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编程规约-并发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编程规约-并发处理</a:t>
            </a:r>
          </a:p>
        </p:txBody>
      </p:sp>
      <p:sp>
        <p:nvSpPr>
          <p:cNvPr id="205" name="1.6.8【强制】并发修改同一记录时，避免更新丢失，需要加锁。要么在应用层加锁，要么在缓存加 锁，要么在数据库层使用乐观锁，使用 version 作为更新依据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1.6.8【强制】并发修改同一记录时，避免更新丢失，需要加锁。要么在应用层加锁，要么在缓存加 锁，要么在数据库层使用乐观锁，使用 version 作为更新依据。 </a:t>
            </a:r>
          </a:p>
          <a:p>
            <a:pPr lvl="1"/>
            <a:r>
              <a:t>说明:如果每次访问冲突概率小于 20%，推荐使用乐观锁，否则使用悲观锁。乐观锁的重试次 数不得小于 3 次。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编程规约-并发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编程规约-并发处理</a:t>
            </a:r>
          </a:p>
        </p:txBody>
      </p:sp>
      <p:sp>
        <p:nvSpPr>
          <p:cNvPr id="208" name="提问：以下代码有什么问题？"/>
          <p:cNvSpPr txBox="1"/>
          <p:nvPr>
            <p:ph type="body" sz="quarter" idx="1"/>
          </p:nvPr>
        </p:nvSpPr>
        <p:spPr>
          <a:xfrm>
            <a:off x="952500" y="2590800"/>
            <a:ext cx="11099800" cy="1040011"/>
          </a:xfrm>
          <a:prstGeom prst="rect">
            <a:avLst/>
          </a:prstGeom>
        </p:spPr>
        <p:txBody>
          <a:bodyPr/>
          <a:lstStyle/>
          <a:p>
            <a:pPr/>
            <a:r>
              <a:t>提问：以下代码有什么问题？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0889" y="3694310"/>
            <a:ext cx="9463022" cy="5289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编程规约-并发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编程规约-并发处理</a:t>
            </a:r>
          </a:p>
        </p:txBody>
      </p:sp>
      <p:sp>
        <p:nvSpPr>
          <p:cNvPr id="212" name="1.6.12【推荐】在并发场景下，通过双重检查锁(double-checked locking)实现延迟初始化的优化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/>
            <a:r>
              <a:t>1.6.12【推荐】在并发场景下，通过双重检查锁(double-checked locking)实现延迟初始化的优化。</a:t>
            </a:r>
          </a:p>
          <a:p>
            <a:pPr/>
            <a:r>
              <a:t>推荐解决方案中较为简单一种(适用于 JDK5 及以上版本)，将目标属性声明为 volatile 型。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编程规约-控制语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编程规约-控制语句</a:t>
            </a:r>
          </a:p>
        </p:txBody>
      </p:sp>
      <p:sp>
        <p:nvSpPr>
          <p:cNvPr id="215" name="1.7.3 【强制】在高并发场景中，避免使用”等于”判断作为中断或退出的条件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434340" indent="-434340" defTabSz="554990">
              <a:spcBef>
                <a:spcPts val="3900"/>
              </a:spcBef>
              <a:defRPr sz="3609"/>
            </a:pPr>
            <a:r>
              <a:t>1.7.3 【强制】在高并发场景中，避免使用”等于”判断作为中断或退出的条件。 </a:t>
            </a:r>
          </a:p>
          <a:p>
            <a:pPr lvl="1" marL="868680" indent="-434340" defTabSz="554990">
              <a:spcBef>
                <a:spcPts val="3900"/>
              </a:spcBef>
              <a:defRPr sz="3609"/>
            </a:pPr>
            <a:r>
              <a:t>说明:如果并发控制没有处理好，容易产生等值判断被“击穿”的情况，使用大于或小于的区间 判断条件来代替。</a:t>
            </a:r>
          </a:p>
          <a:p>
            <a:pPr lvl="1" marL="868680" indent="-434340" defTabSz="554990">
              <a:spcBef>
                <a:spcPts val="3900"/>
              </a:spcBef>
              <a:defRPr sz="3609"/>
            </a:pPr>
            <a:r>
              <a:t>反例:判断剩余奖品数量等于 0 时，终止发放奖品，但因为并发处理错误导致奖品数量瞬间变 成了负数，这样的话，活动无法终止。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编程规约-注释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编程规约-注释规约</a:t>
            </a:r>
          </a:p>
        </p:txBody>
      </p:sp>
      <p:sp>
        <p:nvSpPr>
          <p:cNvPr id="218" name="1.8.1 【强制】类、类属性、类方法的注释必须使用 Javadoc 规范，使用/**内容*/格式，不得使用 // xxx方式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297179" indent="-297179" defTabSz="379729">
              <a:spcBef>
                <a:spcPts val="2700"/>
              </a:spcBef>
              <a:defRPr sz="2470"/>
            </a:pPr>
            <a:r>
              <a:t>1.8.1 【强制】类、类属性、类方法的注释必须使用 Javadoc 规范，使用/**内容*/格式，不得使用 // xxx方式。</a:t>
            </a:r>
            <a:br/>
          </a:p>
          <a:p>
            <a:pPr marL="297179" indent="-297179" defTabSz="379729">
              <a:spcBef>
                <a:spcPts val="2700"/>
              </a:spcBef>
              <a:defRPr sz="2470"/>
            </a:pPr>
            <a:r>
              <a:t>1.8.3 【强制】所有的类都必须添加创建者和创建日期。 </a:t>
            </a:r>
            <a:br/>
          </a:p>
          <a:p>
            <a:pPr marL="297179" indent="-297179" defTabSz="379729">
              <a:spcBef>
                <a:spcPts val="2700"/>
              </a:spcBef>
              <a:defRPr sz="2470"/>
            </a:pPr>
            <a:r>
              <a:t>1.8.4 【强制】方法内部单行注释，在被注释语句上方另起一行，使用//注释。方法内部多行注释 </a:t>
            </a:r>
            <a:br/>
            <a:r>
              <a:t>使用/* */注释，注意与代码对齐。 </a:t>
            </a:r>
          </a:p>
          <a:p>
            <a:pPr marL="297179" indent="-297179" defTabSz="379729">
              <a:spcBef>
                <a:spcPts val="2700"/>
              </a:spcBef>
              <a:defRPr sz="2470"/>
            </a:pPr>
            <a:r>
              <a:t>1.8.11 11. 【参考】特殊注释标记，请注明标记人与标记时间。注意及时处理这些标记，通过标记扫描， 经常清理此类标记。线上故障有时候就是来源于这些标记处的代码。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21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异常日志-异常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异常日志-异常处理</a:t>
            </a:r>
          </a:p>
        </p:txBody>
      </p:sp>
      <p:sp>
        <p:nvSpPr>
          <p:cNvPr id="224" name="2.1.2 【强制】异常不要用来做流程控制，条件控制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2.1.2 【强制】异常不要用来做流程控制，条件控制。 </a:t>
            </a:r>
            <a:br/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2.1.6 【强制】finally 块必须对资源对象、流对象进行关闭，有异常也要做 try-catch。 </a:t>
            </a:r>
            <a:br/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2.1.7 【强制】不要在 finally 块中使用 return。</a:t>
            </a:r>
            <a:br/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2.1.10 【推荐】防止 NPE，是程序员的基本修养，注意 NPE 产生的场景。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异常日志-日志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异常日志-日志规约</a:t>
            </a:r>
          </a:p>
        </p:txBody>
      </p:sp>
      <p:sp>
        <p:nvSpPr>
          <p:cNvPr id="227" name="2.2.1 【强制】应用中不可直接使用日志系统(Log4j、Logback)中的 API，而应依赖使用日志框架 SLF4J 中的 API，使用门面模式的日志框架，有利于维护和各个类的日志处理方式统一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2.2.1 【强制】应用中不可直接使用日志系统(Log4j、Logback)中的 API，而应依赖使用日志框架 SLF4J 中的 API，使用门面模式的日志框架，有利于维护和各个类的日志处理方式统一。 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2.2.2 【强制】日志文件至少保存 15 天，因为有些异常具备以“周”为频次发生的特点。 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2.2.7 【推荐】谨慎地记录日志。生产环境禁止输出 debug 日志;有选择地输出 info 日志; 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2.2.9 【推荐】尽量用英文来描述日志错误信息，如果日志中的错误信息用英文描述不清楚的话使用 中文描述即可，否则容易产生歧义。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关于图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关于图书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" y="2781300"/>
            <a:ext cx="12636500" cy="591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3352800"/>
            <a:ext cx="12344400" cy="640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  <p:bldP build="whole" bldLvl="1" animBg="1" rev="0" advAuto="0" spid="127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30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单元测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单元测试</a:t>
            </a:r>
          </a:p>
        </p:txBody>
      </p:sp>
      <p:sp>
        <p:nvSpPr>
          <p:cNvPr id="233" name="3.1 【强制】好的单元测试必须遵守 AIR 原则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265175" indent="-265175" defTabSz="338835">
              <a:spcBef>
                <a:spcPts val="2400"/>
              </a:spcBef>
              <a:defRPr sz="2204"/>
            </a:pPr>
            <a:r>
              <a:t>3.1 【强制】好的单元测试必须遵守 AIR 原则。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说明:单元测试在线上运行时，感觉像空气(AIR)一样并不存在，但在测试质量的保障上， 却是非常关键的。好的单元测试宏观上来说，具有自动化、独立性、可重复执行的特点。 </a:t>
            </a:r>
          </a:p>
          <a:p>
            <a:pPr lvl="2" marL="795527" indent="-265175" defTabSz="338835">
              <a:spcBef>
                <a:spcPts val="2400"/>
              </a:spcBef>
              <a:defRPr sz="2204"/>
            </a:pPr>
            <a:r>
              <a:t>A:Automatic(自动化)</a:t>
            </a:r>
          </a:p>
          <a:p>
            <a:pPr lvl="2" marL="795527" indent="-265175" defTabSz="338835">
              <a:spcBef>
                <a:spcPts val="2400"/>
              </a:spcBef>
              <a:defRPr sz="2204"/>
            </a:pPr>
            <a:r>
              <a:t>I:Independent(独立性) </a:t>
            </a:r>
          </a:p>
          <a:p>
            <a:pPr lvl="2" marL="795527" indent="-265175" defTabSz="338835">
              <a:spcBef>
                <a:spcPts val="2400"/>
              </a:spcBef>
              <a:defRPr sz="2204"/>
            </a:pPr>
            <a:r>
              <a:t>R:Repeatable(可重复) </a:t>
            </a:r>
          </a:p>
          <a:p>
            <a:pPr marL="265175" indent="-265175" defTabSz="338835">
              <a:spcBef>
                <a:spcPts val="2400"/>
              </a:spcBef>
              <a:defRPr sz="2204"/>
            </a:pPr>
            <a:r>
              <a:t>3.8【推荐】单元测试的基本目标:语句覆盖率达到 70%;核心模块的语句覆盖率和分支覆盖率都要达到 100%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说明:在工程规约的应用分层中提到的 DAO 层，Manager 层，可重用度高的 Service，都应该 进行单元测试。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36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安全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安全规约</a:t>
            </a:r>
          </a:p>
        </p:txBody>
      </p:sp>
      <p:sp>
        <p:nvSpPr>
          <p:cNvPr id="239" name="4.1 【强制】隶属于用户个人的页面或者功能必须进行权限控制校验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402336" indent="-402336" defTabSz="514095">
              <a:spcBef>
                <a:spcPts val="3600"/>
              </a:spcBef>
              <a:defRPr sz="3343"/>
            </a:pPr>
            <a:r>
              <a:t>4.1 【强制】隶属于用户个人的页面或者功能必须进行权限控制校验。 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t>4.2 【强制】用户敏感数据禁止直接展示，必须对展示数据进行脱敏。 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t>4.5 【强制】禁止向 HTML 页面输出未经安全过滤或未正确转义的用户数据。 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t>4.6【强制】表单、AJAX 提交必须执行 CSRF 安全验证。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42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MySQL数据库-建表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MySQL数据库-建表规约</a:t>
            </a:r>
          </a:p>
        </p:txBody>
      </p:sp>
      <p:sp>
        <p:nvSpPr>
          <p:cNvPr id="245" name="5.1.1 【强制】表达是与否概念的字段，必须使用 is_xxx 的方式命名，数据类型是 unsigned tinyint (1 表示是，0 表示否)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5.1.1 【强制】表达是与否概念的字段，必须使用 is_xxx 的方式命名，数据类型是 unsigned tinyint (1 表示是，0 表示否)。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5.1.5 【强制】主键索引名为 pk_字段名;唯一索引名为 uk_字段名;普通索引名则为 idx_字段名。 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5.1.6 【强制】小数类型为 decimal，禁止使用 float 和 double。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5.1.9【强制】表必备三字段:id, gmt_create, gmt_modified。 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5.1.14 【推荐】单表行数超过 500 万行或者单表容量超过 2GB，才推荐进行分库分表。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MySQL数据库-索引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MySQL数据库-索引规约</a:t>
            </a:r>
          </a:p>
        </p:txBody>
      </p:sp>
      <p:sp>
        <p:nvSpPr>
          <p:cNvPr id="248" name="5.2.2 【强制】超过三个表禁止 join。需要 join 的字段，数据类型必须绝对一致;多表关联查询时， 保证被关联的字段需要有索引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5.2.2 【强制】超过三个表禁止 join。需要 join 的字段，数据类型必须绝对一致;多表关联查询时， 保证被关联的字段需要有索引。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5.2.4 【强制】页面搜索严禁左模糊或者全模糊，如果需要请走搜索引擎来解决。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5.2.8 【推荐】SQL 性能优化的目标:至少要达到 range 级别，要求是 ref 级别，如果可以是 consts 最好。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5.2.9 【推荐】建组合索引的时候，区分度最高的在最左边。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51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工程结构-应用分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工程结构-应用分层</a:t>
            </a:r>
          </a:p>
        </p:txBody>
      </p:sp>
      <p:sp>
        <p:nvSpPr>
          <p:cNvPr id="254" name="【推荐】"/>
          <p:cNvSpPr txBox="1"/>
          <p:nvPr>
            <p:ph type="body" sz="quarter" idx="1"/>
          </p:nvPr>
        </p:nvSpPr>
        <p:spPr>
          <a:xfrm>
            <a:off x="952500" y="2590800"/>
            <a:ext cx="11099800" cy="1135724"/>
          </a:xfrm>
          <a:prstGeom prst="rect">
            <a:avLst/>
          </a:prstGeom>
        </p:spPr>
        <p:txBody>
          <a:bodyPr/>
          <a:lstStyle/>
          <a:p>
            <a:pPr/>
            <a:r>
              <a:t>【推荐】 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4959" y="2561166"/>
            <a:ext cx="8227415" cy="7083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工程结构-应用分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工程结构-应用分层</a:t>
            </a:r>
          </a:p>
        </p:txBody>
      </p:sp>
      <p:sp>
        <p:nvSpPr>
          <p:cNvPr id="258" name="6.1.3 【参考】分层领域模型规约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5175" indent="-265175" defTabSz="338835">
              <a:spcBef>
                <a:spcPts val="2400"/>
              </a:spcBef>
              <a:defRPr sz="2204"/>
            </a:pPr>
            <a:r>
              <a:t>6.1.3 【参考】分层领域模型规约: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DO(Data Object):此对象与数据库表结构一一对应，通过 DAO 层向上传输数据源对象。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DTO(Data Transfer Object):数据传输对象，Service 或 Manager 向外传输的对象。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BO(Business Object):业务对象，由 Service 层输出的封装业务逻辑的对象。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AO(ApplicationObject):应用对象，在Web层与Service层之间抽象的复用对象模型， 极为贴近展示层，复用度不高。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VO(View Object):显示层对象，通常是 Web 向模板渲染引擎层传输的对象。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Query:数据查询对象，各层接收上层的查询请求。注意超过 2 个参数的查询封装，禁止使用 Map 类来传输。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3C名称的由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P3C名称的由来</a:t>
            </a:r>
          </a:p>
        </p:txBody>
      </p:sp>
      <p:sp>
        <p:nvSpPr>
          <p:cNvPr id="130" name="https://github.com/alibaba/p3c"/>
          <p:cNvSpPr txBox="1"/>
          <p:nvPr>
            <p:ph type="body" sz="quarter" idx="1"/>
          </p:nvPr>
        </p:nvSpPr>
        <p:spPr>
          <a:xfrm>
            <a:off x="952500" y="2590800"/>
            <a:ext cx="11099800" cy="1098418"/>
          </a:xfrm>
          <a:prstGeom prst="rect">
            <a:avLst/>
          </a:prstGeom>
        </p:spPr>
        <p:txBody>
          <a:bodyPr/>
          <a:lstStyle/>
          <a:p>
            <a:pPr/>
            <a:r>
              <a:t>https://github.com/alibaba/p3c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1198" y="4480850"/>
            <a:ext cx="6062404" cy="3394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工程结构-二方库依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工程结构-二方库依赖</a:t>
            </a:r>
          </a:p>
        </p:txBody>
      </p:sp>
      <p:sp>
        <p:nvSpPr>
          <p:cNvPr id="261" name="6.2.2 【强制】二方库版本号命名方式:主版本号.次版本号.修订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39" indent="-320039" defTabSz="408940">
              <a:spcBef>
                <a:spcPts val="2900"/>
              </a:spcBef>
              <a:defRPr sz="2660"/>
            </a:pPr>
            <a:r>
              <a:t>6.2.2 【强制】二方库版本号命名方式:主版本号.次版本号.修订号</a:t>
            </a:r>
          </a:p>
          <a:p>
            <a:pPr lvl="1" marL="640079" indent="-320039" defTabSz="408940">
              <a:spcBef>
                <a:spcPts val="2900"/>
              </a:spcBef>
              <a:defRPr sz="2660"/>
            </a:pPr>
            <a:r>
              <a:t>1) 主版本号:产品方向改变，或者大规模API不兼容，或者架构不兼容升级。</a:t>
            </a:r>
          </a:p>
          <a:p>
            <a:pPr lvl="1" marL="640079" indent="-320039" defTabSz="408940">
              <a:spcBef>
                <a:spcPts val="2900"/>
              </a:spcBef>
              <a:defRPr sz="2660"/>
            </a:pPr>
            <a:r>
              <a:t>2) 次版本号:保持相对兼容性，增加主要功能特性，影响范围极小的API不兼容修改。 </a:t>
            </a:r>
          </a:p>
          <a:p>
            <a:pPr lvl="1" marL="640079" indent="-320039" defTabSz="408940">
              <a:spcBef>
                <a:spcPts val="2900"/>
              </a:spcBef>
              <a:defRPr sz="2660"/>
            </a:pPr>
            <a:r>
              <a:t>3) 修订号:保持完全兼容性，修复BUG、新增次要功能特性等。 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6.2.3 【强制】线上应用不要依赖 SNAPSHOT 版本(安全包除外)。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6.2.8 【推荐】所有 pom 文件中的依赖声明放在&lt;dependencies&gt;语句块中，所有版本仲裁放在 &lt;dependencyManagement&gt;语句块中。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工程结构-服务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工程结构-服务器</a:t>
            </a:r>
          </a:p>
        </p:txBody>
      </p:sp>
      <p:sp>
        <p:nvSpPr>
          <p:cNvPr id="264" name="6.3.3 【推荐】给 JVM 环境参数设置-XX:+HeapDumpOnOutOfMemoryError 参数，让 JVM 碰到 OOM 场 景时输出 dump 信息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6.3.3 【推荐】给 JVM 环境参数设置-XX:+HeapDumpOnOutOfMemoryError 参数，让 JVM 碰到 OOM 场 景时输出 dump 信息。</a:t>
            </a:r>
          </a:p>
          <a:p>
            <a:pPr/>
            <a:r>
              <a:t>6.3.4 【推荐】在线上生产环境，JVM的Xms和Xmx设置一样大小的内存容量，避免在GC 后调整堆 大小带来的压力。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67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设计规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设计规范</a:t>
            </a:r>
          </a:p>
        </p:txBody>
      </p:sp>
      <p:sp>
        <p:nvSpPr>
          <p:cNvPr id="270" name="7.1 【强制】存储方案和底层数据结构的设计获得评审一致通过，并沉淀成为文档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7.1 【强制】存储方案和底层数据结构的设计获得评审一致通过，并沉淀成为文档。 </a:t>
            </a:r>
          </a:p>
          <a:p>
            <a:pPr/>
            <a:r>
              <a:t>7.2 【强制】在需求分析阶段，如果与系统交互的 User 超过一类并且相关的 User Case 超过 5 个， 使用用例图来表达更加清晰的结构化需求。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h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规约三个等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规约三个等级</a:t>
            </a:r>
          </a:p>
        </p:txBody>
      </p:sp>
      <p:sp>
        <p:nvSpPr>
          <p:cNvPr id="134" name="【强制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【强制】</a:t>
            </a:r>
          </a:p>
          <a:p>
            <a:pPr/>
            <a:r>
              <a:t>【推荐】</a:t>
            </a:r>
          </a:p>
          <a:p>
            <a:pPr/>
            <a:r>
              <a:t>【参考】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插件安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插件安装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2260600"/>
            <a:ext cx="10464800" cy="648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40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编程规约-命名风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编程规约-命名风格</a:t>
            </a:r>
          </a:p>
        </p:txBody>
      </p:sp>
      <p:sp>
        <p:nvSpPr>
          <p:cNvPr id="143" name="1.1.3【强制】类名使用 UpperCamelCa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1.1.3【强制】类名使用 UpperCamelCase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1.1.5【强制】常量命名全部大写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1.1.8【强制】POJO 类中布尔类型的变量，都不要加 is 前缀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1.1.11【推荐】使用尽量完整的单词 组合来表达其意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  <a:r>
              <a:t>正例：AtomicReferenceFieldUpdater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1.1.15【参考】枚举类名建议带上 Enum 后缀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编程规约-命名风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编程规约-命名风格</a:t>
            </a:r>
          </a:p>
        </p:txBody>
      </p:sp>
      <p:sp>
        <p:nvSpPr>
          <p:cNvPr id="146" name="【参考】各层命名规约: Service/DAO层方法命名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420624">
              <a:spcBef>
                <a:spcPts val="3000"/>
              </a:spcBef>
              <a:defRPr sz="2736"/>
            </a:pPr>
            <a:r>
              <a:t>【参考】各层命名规约: Service/DAO层方法命名规约 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1) 获取单个对象的方法用get做前缀。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2) 获取多个对象的方法用list做前缀，复数形式结尾如:listObjects。 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3) 获取统计值的方法用count做前缀。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4) 插入的方法用save/insert做前缀。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5) 删除的方法用remove/delete做前缀。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6) 修改的方法用update做前缀。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