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7" r:id="rId10"/>
    <p:sldId id="288" r:id="rId11"/>
    <p:sldId id="280" r:id="rId12"/>
    <p:sldId id="281" r:id="rId13"/>
    <p:sldId id="282" r:id="rId14"/>
    <p:sldId id="259" r:id="rId15"/>
    <p:sldId id="272" r:id="rId16"/>
    <p:sldId id="290" r:id="rId17"/>
    <p:sldId id="291" r:id="rId18"/>
    <p:sldId id="261" r:id="rId19"/>
    <p:sldId id="264" r:id="rId20"/>
    <p:sldId id="265" r:id="rId21"/>
    <p:sldId id="266" r:id="rId22"/>
    <p:sldId id="267" r:id="rId23"/>
    <p:sldId id="268" r:id="rId24"/>
    <p:sldId id="269" r:id="rId25"/>
    <p:sldId id="283" r:id="rId26"/>
    <p:sldId id="284" r:id="rId27"/>
    <p:sldId id="292" r:id="rId28"/>
    <p:sldId id="294" r:id="rId29"/>
    <p:sldId id="295" r:id="rId30"/>
    <p:sldId id="293" r:id="rId31"/>
    <p:sldId id="297" r:id="rId32"/>
    <p:sldId id="296" r:id="rId33"/>
    <p:sldId id="300" r:id="rId34"/>
    <p:sldId id="298" r:id="rId35"/>
    <p:sldId id="299" r:id="rId36"/>
    <p:sldId id="301" r:id="rId37"/>
    <p:sldId id="302" r:id="rId38"/>
    <p:sldId id="263" r:id="rId39"/>
    <p:sldId id="285" r:id="rId40"/>
    <p:sldId id="270" r:id="rId41"/>
    <p:sldId id="286" r:id="rId42"/>
    <p:sldId id="27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7"/>
    <p:restoredTop sz="80478"/>
  </p:normalViewPr>
  <p:slideViewPr>
    <p:cSldViewPr snapToGrid="0" snapToObjects="1">
      <p:cViewPr varScale="1">
        <p:scale>
          <a:sx n="89" d="100"/>
          <a:sy n="89" d="100"/>
        </p:scale>
        <p:origin x="8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8B955-F7D0-2C4F-8D4D-9CECDE125618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1702-7745-F84C-B6EA-074EC2BE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1702-7745-F84C-B6EA-074EC2BE2F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上百万行代码杂糅在一起，模块多，模块界限模糊，依赖关系不清晰</a:t>
            </a:r>
            <a:endParaRPr lang="en-US" altLang="zh-CN" dirty="0" smtClean="0"/>
          </a:p>
          <a:p>
            <a:r>
              <a:rPr lang="zh-CN" altLang="en-US" dirty="0" smtClean="0"/>
              <a:t>随着时间推移，需求变更和人员更换，会有越来越多的技术债务，不坏不修</a:t>
            </a:r>
            <a:endParaRPr lang="en-US" altLang="zh-CN" dirty="0" smtClean="0"/>
          </a:p>
          <a:p>
            <a:r>
              <a:rPr lang="zh-CN" altLang="en-US" dirty="0" smtClean="0"/>
              <a:t>构建和部署的时间变长，每次功能变更都要重新部署整个应用</a:t>
            </a:r>
            <a:endParaRPr lang="en-US" altLang="zh-CN" dirty="0" smtClean="0"/>
          </a:p>
          <a:p>
            <a:r>
              <a:rPr lang="zh-CN" altLang="en-US" dirty="0" smtClean="0"/>
              <a:t>某个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死循环，</a:t>
            </a:r>
            <a:r>
              <a:rPr lang="en-US" altLang="zh-CN" dirty="0" smtClean="0"/>
              <a:t>OOM</a:t>
            </a:r>
            <a:r>
              <a:rPr lang="zh-CN" altLang="en-US" dirty="0" smtClean="0"/>
              <a:t>就会导致整个应用的崩溃</a:t>
            </a:r>
            <a:endParaRPr lang="en-US" altLang="zh-CN" dirty="0" smtClean="0"/>
          </a:p>
          <a:p>
            <a:r>
              <a:rPr lang="zh-CN" altLang="en-US" dirty="0" smtClean="0"/>
              <a:t>只能作为一个整体来扩展，不能根据业务模块的需要。</a:t>
            </a:r>
            <a:endParaRPr lang="en-US" altLang="zh-CN" dirty="0" smtClean="0"/>
          </a:p>
          <a:p>
            <a:r>
              <a:rPr lang="zh-CN" altLang="en-US" dirty="0" smtClean="0"/>
              <a:t>例如，如果原有使用</a:t>
            </a:r>
            <a:r>
              <a:rPr lang="en-US" altLang="zh-CN" dirty="0" smtClean="0"/>
              <a:t>struts</a:t>
            </a:r>
            <a:r>
              <a:rPr lang="zh-CN" altLang="en-US" dirty="0" smtClean="0"/>
              <a:t>，很难切换到</a:t>
            </a:r>
            <a:r>
              <a:rPr lang="en-US" altLang="zh-CN" dirty="0" err="1" smtClean="0"/>
              <a:t>SpringMVC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1702-7745-F84C-B6EA-074EC2BE2F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一个单元只应该关注整个系统功能中单独、有界限的一部分。单一职责原则可以帮助我们更优雅的开发，敏捷的交互</a:t>
            </a:r>
            <a:endParaRPr lang="en-US" altLang="zh-CN" dirty="0" smtClean="0"/>
          </a:p>
          <a:p>
            <a:r>
              <a:rPr lang="zh-CN" altLang="en-US" dirty="0" smtClean="0"/>
              <a:t>每个微服务应该具备独立的业务能力、依赖与运行环境。在微服务架构中，服务是独立的业务单元，应该与其他服务高度解耦。每个微服务从开发、测试、构建、部署，都应该可以独立运行，而不依赖其他的服务。</a:t>
            </a:r>
            <a:endParaRPr lang="en-US" altLang="zh-CN" dirty="0" smtClean="0"/>
          </a:p>
          <a:p>
            <a:r>
              <a:rPr lang="zh-CN" altLang="en-US" dirty="0" smtClean="0"/>
              <a:t>微服务之间应该通过轻量级的通信机制进行交互，主要具备两点：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 体量比较轻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 应该是跨语言、跨平台的。例如</a:t>
            </a:r>
            <a:r>
              <a:rPr lang="en-US" altLang="zh-CN" baseline="0" dirty="0" smtClean="0"/>
              <a:t>REST</a:t>
            </a:r>
            <a:r>
              <a:rPr lang="zh-CN" altLang="en-US" baseline="0" dirty="0" smtClean="0"/>
              <a:t>是典型的轻量级通信机制。而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RMI</a:t>
            </a:r>
            <a:r>
              <a:rPr lang="zh-CN" altLang="en-US" baseline="0" dirty="0" smtClean="0"/>
              <a:t>协议不太符合轻量级通信机制的要求。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合理的粒度划分，不能太大也不能太小。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1702-7745-F84C-B6EA-074EC2BE2F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1、Bean自身的方法　　：　　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这个包括了Bean本身调用的方法和通过配置文件中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&lt;bean&gt;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的init-method和destroy-method指定的方法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2、Bean级生命周期接口方法　　：　　这个包括了BeanNameAware、BeanFactoryAware、InitializingBean和DiposableBean这些接口的方法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3、容器级生命周期接口方法　　：　　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这个包括了InstantiationAwareBeanPostProcessor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BeanPostProcessor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这两个接口实现，一般称它们的实现类为“后处理器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”。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4、工厂后处理器接口方法　　：　　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这个包括了AspectJWeavingEnabler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ConfigurationClassPostProcessor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CustomAutowireConfigurer等等非常有用的工厂后处理器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接口的方法。工厂后处理器也是容器级的。在应用上下文装配配置文件之后立即调用。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1702-7745-F84C-B6EA-074EC2BE2F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1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的流程是围绕</a:t>
            </a:r>
            <a:r>
              <a:rPr lang="en-US" altLang="zh-CN" dirty="0" err="1" smtClean="0"/>
              <a:t>DispatcherServlet</a:t>
            </a:r>
            <a:r>
              <a:rPr lang="zh-CN" altLang="en-US" dirty="0" smtClean="0"/>
              <a:t>而工作的。</a:t>
            </a:r>
            <a:endParaRPr lang="en-US" altLang="zh-CN" dirty="0" smtClean="0"/>
          </a:p>
          <a:p>
            <a:r>
              <a:rPr lang="zh-CN" altLang="en-US" dirty="0" smtClean="0"/>
              <a:t>在启动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是，会扫描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等注解，然后放到</a:t>
            </a:r>
            <a:r>
              <a:rPr lang="en-US" altLang="zh-CN" dirty="0" err="1" smtClean="0"/>
              <a:t>HandlerMapper</a:t>
            </a:r>
            <a:r>
              <a:rPr lang="zh-CN" altLang="en-US" dirty="0" smtClean="0"/>
              <a:t>的机制中存储，之后用户发起请求被</a:t>
            </a:r>
            <a:r>
              <a:rPr lang="en-US" altLang="zh-CN" dirty="0" err="1" smtClean="0"/>
              <a:t>DispatcherServlet</a:t>
            </a:r>
            <a:r>
              <a:rPr lang="zh-CN" altLang="en-US" dirty="0" smtClean="0"/>
              <a:t>拦截，通过</a:t>
            </a:r>
            <a:r>
              <a:rPr lang="en-US" altLang="zh-CN" dirty="0" err="1" smtClean="0"/>
              <a:t>HandlerMapper</a:t>
            </a:r>
            <a:r>
              <a:rPr lang="zh-CN" altLang="en-US" dirty="0" smtClean="0"/>
              <a:t>找到对应的控制器或者方法进行</a:t>
            </a:r>
            <a:r>
              <a:rPr lang="zh-CN" altLang="en-US" smtClean="0"/>
              <a:t>响应。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1702-7745-F84C-B6EA-074EC2BE2F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3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80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4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9F6D25-0D07-BB40-9D8F-729DC3A461E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微服务设计原则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单一职责原则</a:t>
            </a:r>
            <a:endParaRPr lang="en-US" altLang="zh-CN" dirty="0" smtClean="0"/>
          </a:p>
          <a:p>
            <a:r>
              <a:rPr lang="zh-CN" altLang="en-US" dirty="0" smtClean="0"/>
              <a:t>服务自治原则</a:t>
            </a:r>
            <a:endParaRPr lang="en-US" altLang="zh-CN" dirty="0" smtClean="0"/>
          </a:p>
          <a:p>
            <a:r>
              <a:rPr lang="zh-CN" altLang="en-US" dirty="0" smtClean="0"/>
              <a:t>轻量级通信原则</a:t>
            </a:r>
            <a:endParaRPr lang="en-US" altLang="zh-CN" dirty="0" smtClean="0"/>
          </a:p>
          <a:p>
            <a:r>
              <a:rPr lang="zh-CN" altLang="en-US" dirty="0" smtClean="0"/>
              <a:t>控制微服务的粒度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3" y="2448260"/>
            <a:ext cx="11884693" cy="28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3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微服务的优点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提升开发交流，每个服务足够内聚，足够小，代码容易理解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服务</a:t>
            </a:r>
            <a:r>
              <a:rPr lang="zh-CN" altLang="en-US" dirty="0"/>
              <a:t>独立测试、部署、升级、发布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方便进行各个维度的扩展，而且每个</a:t>
            </a:r>
            <a:r>
              <a:rPr lang="zh-CN" altLang="en-US" dirty="0"/>
              <a:t>服务可以根据自己的需要部署到合适的硬件服务器上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服务按需要选择</a:t>
            </a:r>
            <a:r>
              <a:rPr lang="en-US" altLang="zh-CN" dirty="0"/>
              <a:t>HA</a:t>
            </a:r>
            <a:r>
              <a:rPr lang="zh-CN" altLang="en-US" dirty="0"/>
              <a:t>的模式，选择接受服务的实例个数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容易</a:t>
            </a:r>
            <a:r>
              <a:rPr lang="zh-CN" altLang="en-US" dirty="0"/>
              <a:t>扩大开发团队，可以针对每个服务（</a:t>
            </a:r>
            <a:r>
              <a:rPr lang="en-US" altLang="zh-CN" dirty="0"/>
              <a:t>service</a:t>
            </a:r>
            <a:r>
              <a:rPr lang="zh-CN" altLang="en-US" dirty="0"/>
              <a:t>）组件开发团队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提高</a:t>
            </a:r>
            <a:r>
              <a:rPr lang="zh-CN" altLang="en-US" dirty="0"/>
              <a:t>容错性（</a:t>
            </a:r>
            <a:r>
              <a:rPr lang="en-US" altLang="zh-CN" dirty="0"/>
              <a:t>fault isolation</a:t>
            </a:r>
            <a:r>
              <a:rPr lang="zh-CN" altLang="en-US" dirty="0"/>
              <a:t>），一个服务的内存泄露并不会让整个系统瘫痪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zh-CN" altLang="en-US" dirty="0"/>
              <a:t>技术的应用，系统不会被长期限制在某个技术栈上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微服务的缺点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微</a:t>
            </a:r>
            <a:r>
              <a:rPr lang="zh-CN" altLang="en-US" dirty="0"/>
              <a:t>服务提高了系统的复杂度；</a:t>
            </a:r>
          </a:p>
          <a:p>
            <a:r>
              <a:rPr lang="zh-CN" altLang="en-US" dirty="0"/>
              <a:t>开发人员要处理分布式系统的复杂性；</a:t>
            </a:r>
          </a:p>
          <a:p>
            <a:r>
              <a:rPr lang="zh-CN" altLang="en-US" dirty="0"/>
              <a:t>服务之间的分布式通信问题；</a:t>
            </a:r>
          </a:p>
          <a:p>
            <a:r>
              <a:rPr lang="zh-CN" altLang="en-US" dirty="0"/>
              <a:t>服务的注册与发现问题；</a:t>
            </a:r>
          </a:p>
          <a:p>
            <a:r>
              <a:rPr lang="zh-CN" altLang="en-US" dirty="0"/>
              <a:t>服务之间的分布式事务问题；</a:t>
            </a:r>
          </a:p>
          <a:p>
            <a:r>
              <a:rPr lang="zh-CN" altLang="en-US" dirty="0"/>
              <a:t>数据隔离再来的报表处理问题；</a:t>
            </a:r>
          </a:p>
          <a:p>
            <a:r>
              <a:rPr lang="zh-CN" altLang="en-US" dirty="0"/>
              <a:t>服务之间的分布式一致性问题；</a:t>
            </a:r>
          </a:p>
          <a:p>
            <a:r>
              <a:rPr lang="zh-CN" altLang="en-US" dirty="0"/>
              <a:t>服务管理的复杂性，服务的编排；</a:t>
            </a:r>
          </a:p>
          <a:p>
            <a:r>
              <a:rPr lang="zh-CN" altLang="en-US" dirty="0"/>
              <a:t>不同服务实例的管理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3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的历史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v0.9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Rod</a:t>
            </a:r>
            <a:r>
              <a:rPr lang="zh-CN" altLang="en-US" dirty="0" smtClean="0"/>
              <a:t> </a:t>
            </a:r>
            <a:r>
              <a:rPr lang="en-US" altLang="zh-CN" dirty="0" smtClean="0"/>
              <a:t>Johnson</a:t>
            </a:r>
            <a:r>
              <a:rPr lang="zh-CN" altLang="en-US" dirty="0" smtClean="0"/>
              <a:t>推出第一个版本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v1.x</a:t>
            </a:r>
            <a:r>
              <a:rPr lang="zh-CN" altLang="en-US" dirty="0" smtClean="0"/>
              <a:t>：只能使用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v2.x</a:t>
            </a:r>
            <a:r>
              <a:rPr lang="zh-CN" altLang="en-US" dirty="0" smtClean="0"/>
              <a:t>：引入少量的注解，</a:t>
            </a:r>
            <a:r>
              <a:rPr lang="en-US" altLang="zh-CN" dirty="0" smtClean="0"/>
              <a:t>@Component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@Service</a:t>
            </a:r>
          </a:p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v3.x</a:t>
            </a:r>
            <a:r>
              <a:rPr lang="zh-CN" altLang="en-US" dirty="0" smtClean="0"/>
              <a:t>：引入更多注解，</a:t>
            </a:r>
            <a:r>
              <a:rPr lang="en-US" altLang="zh-CN" dirty="0" smtClean="0"/>
              <a:t>@Controller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v4.x</a:t>
            </a:r>
            <a:r>
              <a:rPr lang="zh-CN" altLang="en-US" dirty="0" smtClean="0"/>
              <a:t>：可以完全脱离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，引入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v5.x</a:t>
            </a:r>
            <a:r>
              <a:rPr lang="zh-CN" altLang="en-US" dirty="0" smtClean="0"/>
              <a:t>：引入反应式编程模型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基础</a:t>
            </a:r>
            <a:r>
              <a:rPr lang="en-US" altLang="zh-CN" dirty="0"/>
              <a:t>——Bean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创建一个</a:t>
            </a:r>
            <a:r>
              <a:rPr lang="en-US" altLang="zh-CN" dirty="0"/>
              <a:t>bean</a:t>
            </a:r>
            <a:r>
              <a:rPr lang="zh-CN" altLang="en-US" dirty="0"/>
              <a:t>的几种</a:t>
            </a:r>
            <a:r>
              <a:rPr lang="zh-CN" altLang="en-US" dirty="0" smtClean="0"/>
              <a:t>方式？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XML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&lt;bean&gt;</a:t>
            </a:r>
          </a:p>
          <a:p>
            <a:pPr lvl="2"/>
            <a:r>
              <a:rPr lang="zh-CN" altLang="en-US" dirty="0" smtClean="0"/>
              <a:t>构造器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静态工厂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实例工厂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@Bean</a:t>
            </a:r>
            <a:r>
              <a:rPr lang="zh-CN" altLang="en-US" dirty="0" smtClean="0"/>
              <a:t>注解在类上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@Service</a:t>
            </a:r>
          </a:p>
          <a:p>
            <a:pPr lvl="2"/>
            <a:r>
              <a:rPr lang="en-US" dirty="0"/>
              <a:t>@</a:t>
            </a:r>
            <a:r>
              <a:rPr lang="en-US" dirty="0" smtClean="0"/>
              <a:t>Repository</a:t>
            </a:r>
          </a:p>
          <a:p>
            <a:pPr lvl="2"/>
            <a:r>
              <a:rPr lang="en-US" altLang="zh-CN" dirty="0" smtClean="0"/>
              <a:t>@Controller</a:t>
            </a:r>
            <a:endParaRPr lang="en-US" dirty="0" smtClean="0"/>
          </a:p>
          <a:p>
            <a:pPr lvl="2"/>
            <a:r>
              <a:rPr lang="en-US" altLang="zh-CN" dirty="0" smtClean="0"/>
              <a:t>@Component</a:t>
            </a:r>
          </a:p>
          <a:p>
            <a:pPr lvl="1"/>
            <a:r>
              <a:rPr lang="en-US" altLang="zh-CN" dirty="0" smtClean="0"/>
              <a:t>@Bean</a:t>
            </a:r>
            <a:r>
              <a:rPr lang="zh-CN" altLang="en-US" dirty="0" smtClean="0"/>
              <a:t>注解在方法上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Autowired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Autowired</a:t>
            </a:r>
            <a:r>
              <a:rPr lang="zh-CN" altLang="en-US" dirty="0" smtClean="0"/>
              <a:t> 是按照类型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byType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默认必须存在，设置</a:t>
            </a:r>
            <a:r>
              <a:rPr lang="en-US" altLang="zh-CN" dirty="0" smtClean="0"/>
              <a:t>required=false</a:t>
            </a:r>
          </a:p>
          <a:p>
            <a:pPr lvl="1"/>
            <a:r>
              <a:rPr lang="en-US" dirty="0"/>
              <a:t>@</a:t>
            </a:r>
            <a:r>
              <a:rPr lang="en-US" dirty="0" smtClean="0"/>
              <a:t>Qualifier</a:t>
            </a:r>
            <a:r>
              <a:rPr lang="zh-CN" altLang="en-US" dirty="0" smtClean="0"/>
              <a:t>组合可以根据名称</a:t>
            </a:r>
            <a:endParaRPr lang="en-US" dirty="0"/>
          </a:p>
          <a:p>
            <a:r>
              <a:rPr lang="en-US" altLang="zh-CN" dirty="0" smtClean="0"/>
              <a:t>@Resource</a:t>
            </a:r>
            <a:r>
              <a:rPr lang="zh-CN" altLang="en-US" dirty="0" smtClean="0"/>
              <a:t> 是按照名称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byName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@Primary</a:t>
            </a:r>
            <a:r>
              <a:rPr lang="zh-CN" altLang="en-US" dirty="0"/>
              <a:t>是修饰实现类的，告诉</a:t>
            </a:r>
            <a:r>
              <a:rPr lang="en-US" altLang="zh-CN" dirty="0"/>
              <a:t>spring</a:t>
            </a:r>
            <a:r>
              <a:rPr lang="zh-CN" altLang="en-US" dirty="0"/>
              <a:t>，如果有多个实现类时，优先注入被</a:t>
            </a:r>
            <a:r>
              <a:rPr lang="en-US" altLang="zh-CN" dirty="0"/>
              <a:t>@Primary</a:t>
            </a:r>
            <a:r>
              <a:rPr lang="zh-CN" altLang="en-US" dirty="0"/>
              <a:t>注解修饰的那个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Bean</a:t>
            </a:r>
            <a:r>
              <a:rPr lang="zh-CN" altLang="en-US" dirty="0" smtClean="0"/>
              <a:t>的初始化和销毁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initMethod</a:t>
            </a:r>
            <a:endParaRPr lang="en-US" altLang="zh-CN" dirty="0" smtClean="0"/>
          </a:p>
          <a:p>
            <a:r>
              <a:rPr lang="en-US" altLang="zh-CN" dirty="0" err="1" smtClean="0"/>
              <a:t>destroyMethod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PostConstruce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PreDestroy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基础知识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生命周期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user-gold-cdn.xitu.io/2018/3/21/162465267a0c2c59?imagesli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63" y="1845734"/>
            <a:ext cx="9581634" cy="51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8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和三层架构之间</a:t>
            </a:r>
            <a:r>
              <a:rPr lang="zh-CN" altLang="en-US" dirty="0"/>
              <a:t>的关系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MVC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Controller</a:t>
            </a:r>
          </a:p>
          <a:p>
            <a:r>
              <a:rPr lang="zh-CN" altLang="en-US" dirty="0" smtClean="0"/>
              <a:t>三层架构：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</a:t>
            </a:r>
          </a:p>
          <a:p>
            <a:endParaRPr lang="en-US" dirty="0"/>
          </a:p>
        </p:txBody>
      </p:sp>
      <p:pic>
        <p:nvPicPr>
          <p:cNvPr id="5124" name="Picture 4" descr="https://upload-images.jianshu.io/upload_images/3796890-cd62846ab451cc24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1886744"/>
            <a:ext cx="261937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ruanyifeng.com/blogimg/asset/2015/bg20150201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91" y="3571762"/>
            <a:ext cx="4511843" cy="274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刘爽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2012</a:t>
            </a:r>
            <a:r>
              <a:rPr lang="zh-CN" altLang="en-US" dirty="0" smtClean="0"/>
              <a:t>年 人人网</a:t>
            </a:r>
            <a:r>
              <a:rPr lang="en-US" altLang="zh-CN" dirty="0" smtClean="0"/>
              <a:t>UGC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2013</a:t>
            </a:r>
            <a:r>
              <a:rPr lang="zh-CN" altLang="en-US" dirty="0" smtClean="0"/>
              <a:t>年 淘宝技术部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 优酷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基础平台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2018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电话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18510331310</a:t>
            </a:r>
          </a:p>
        </p:txBody>
      </p:sp>
    </p:spTree>
    <p:extLst>
      <p:ext uri="{BB962C8B-B14F-4D97-AF65-F5344CB8AC3E}">
        <p14:creationId xmlns:p14="http://schemas.microsoft.com/office/powerpoint/2010/main" val="6218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通信</a:t>
            </a:r>
            <a:endParaRPr lang="en-US" dirty="0"/>
          </a:p>
        </p:txBody>
      </p:sp>
      <p:pic>
        <p:nvPicPr>
          <p:cNvPr id="2050" name="Picture 2" descr="http://www.ruanyifeng.com/blogimg/asset/2015/bg20150201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9114"/>
            <a:ext cx="6362754" cy="38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uanyifeng.com/blogimg/asset/2015/bg20150201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1" y="1452356"/>
            <a:ext cx="55530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MVP 模式将 </a:t>
            </a:r>
            <a:r>
              <a:rPr lang="en-US" dirty="0" smtClean="0"/>
              <a:t>Controller 改名为 </a:t>
            </a:r>
            <a:r>
              <a:rPr lang="en-US" dirty="0" err="1" smtClean="0"/>
              <a:t>Presenter，同时改变了通信方向</a:t>
            </a:r>
            <a:r>
              <a:rPr lang="en-US" dirty="0" smtClean="0"/>
              <a:t>。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各部分之间的通信，都是双向的。</a:t>
            </a:r>
          </a:p>
          <a:p>
            <a:pPr lvl="1"/>
            <a:r>
              <a:rPr lang="en-US" altLang="zh-CN" dirty="0"/>
              <a:t>2. View </a:t>
            </a:r>
            <a:r>
              <a:rPr lang="zh-CN" altLang="en-US" dirty="0"/>
              <a:t>与 </a:t>
            </a:r>
            <a:r>
              <a:rPr lang="en-US" altLang="zh-CN" dirty="0"/>
              <a:t>Model </a:t>
            </a:r>
            <a:r>
              <a:rPr lang="zh-CN" altLang="en-US" dirty="0"/>
              <a:t>不发生联系，都通过 </a:t>
            </a:r>
            <a:r>
              <a:rPr lang="en-US" altLang="zh-CN" dirty="0"/>
              <a:t>Presenter </a:t>
            </a:r>
            <a:r>
              <a:rPr lang="zh-CN" altLang="en-US" dirty="0"/>
              <a:t>传递。</a:t>
            </a:r>
          </a:p>
          <a:p>
            <a:pPr lvl="1"/>
            <a:r>
              <a:rPr lang="en-US" altLang="zh-CN" dirty="0"/>
              <a:t>3. View </a:t>
            </a:r>
            <a:r>
              <a:rPr lang="zh-CN" altLang="en-US" dirty="0"/>
              <a:t>非常薄，不部署任何业务逻辑，称为</a:t>
            </a:r>
            <a:r>
              <a:rPr lang="en-US" altLang="zh-CN" dirty="0"/>
              <a:t>"</a:t>
            </a:r>
            <a:r>
              <a:rPr lang="zh-CN" altLang="en-US" dirty="0"/>
              <a:t>被动视图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Passive View</a:t>
            </a:r>
            <a:r>
              <a:rPr lang="zh-CN" altLang="en-US" dirty="0"/>
              <a:t>），即没有任何主动性，而 </a:t>
            </a:r>
            <a:r>
              <a:rPr lang="en-US" altLang="zh-CN" dirty="0"/>
              <a:t>Presenter</a:t>
            </a:r>
            <a:r>
              <a:rPr lang="zh-CN" altLang="en-US" dirty="0"/>
              <a:t>非常厚，所有逻辑都部署在那里。</a:t>
            </a:r>
          </a:p>
          <a:p>
            <a:endParaRPr lang="en-US" dirty="0"/>
          </a:p>
        </p:txBody>
      </p:sp>
      <p:pic>
        <p:nvPicPr>
          <p:cNvPr id="3074" name="Picture 2" descr="http://www.ruanyifeng.com/blogimg/asset/2015/bg20150201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16" y="3838408"/>
            <a:ext cx="51149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r>
              <a:rPr lang="zh-CN" altLang="en-US" dirty="0"/>
              <a:t>：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3368" cy="4351338"/>
          </a:xfrm>
        </p:spPr>
        <p:txBody>
          <a:bodyPr/>
          <a:lstStyle/>
          <a:p>
            <a:r>
              <a:rPr lang="en-US" dirty="0" err="1"/>
              <a:t>采用双向绑定（</a:t>
            </a:r>
            <a:r>
              <a:rPr lang="en-US" dirty="0" err="1" smtClean="0"/>
              <a:t>data-binding）View</a:t>
            </a:r>
            <a:r>
              <a:rPr lang="en-US" dirty="0" err="1"/>
              <a:t>的变动，自动反映在</a:t>
            </a:r>
            <a:r>
              <a:rPr lang="en-US" dirty="0"/>
              <a:t> </a:t>
            </a:r>
            <a:r>
              <a:rPr lang="en-US" dirty="0" err="1" smtClean="0"/>
              <a:t>ViewMode</a:t>
            </a:r>
            <a:endParaRPr lang="en-US" dirty="0"/>
          </a:p>
        </p:txBody>
      </p:sp>
      <p:pic>
        <p:nvPicPr>
          <p:cNvPr id="4098" name="Picture 2" descr="http://www.ruanyifeng.com/blogimg/asset/2015/bg20150201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90688"/>
            <a:ext cx="5896853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实践中的架构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1825625"/>
            <a:ext cx="4902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常用注解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@Controller</a:t>
            </a:r>
            <a:r>
              <a:rPr lang="zh-CN" altLang="en-US" dirty="0" smtClean="0"/>
              <a:t>：标识是一个</a:t>
            </a:r>
            <a:r>
              <a:rPr lang="en-US" altLang="zh-CN" dirty="0" smtClean="0"/>
              <a:t>Controller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：映射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r>
              <a:rPr lang="zh-CN" altLang="en-US" dirty="0" smtClean="0"/>
              <a:t>：返回值放在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体内，而不是返回一个页面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zh-CN" altLang="en-US" dirty="0" smtClean="0"/>
              <a:t>：允许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的参数在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体中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PathVariable</a:t>
            </a:r>
            <a:r>
              <a:rPr lang="zh-CN" altLang="en-US" dirty="0" smtClean="0"/>
              <a:t>：用来接收路径参数，例如</a:t>
            </a:r>
            <a:r>
              <a:rPr lang="en-US" altLang="zh-CN" dirty="0" smtClean="0"/>
              <a:t>/user/{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}</a:t>
            </a:r>
            <a:r>
              <a:rPr lang="zh-CN" altLang="en-US" dirty="0" smtClean="0"/>
              <a:t>用来接收</a:t>
            </a:r>
            <a:r>
              <a:rPr lang="en-US" altLang="zh-CN" dirty="0" smtClean="0"/>
              <a:t>’/user/1’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RestController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运行原理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img-blog.csdn.net/201604270948307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9364579" cy="506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2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</a:t>
            </a:r>
            <a:r>
              <a:rPr lang="en-US" altLang="zh-CN" dirty="0" smtClean="0"/>
              <a:t>/hello</a:t>
            </a:r>
            <a:r>
              <a:rPr lang="zh-CN" altLang="en-US" dirty="0" smtClean="0"/>
              <a:t>返回字符串“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请求</a:t>
            </a:r>
            <a:r>
              <a:rPr lang="en-US" altLang="zh-CN" dirty="0" smtClean="0"/>
              <a:t>/index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页面，显示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</a:p>
          <a:p>
            <a:r>
              <a:rPr lang="zh-CN" altLang="en-US" dirty="0" smtClean="0"/>
              <a:t>请求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currentTime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，显示当前时间</a:t>
            </a:r>
            <a:endParaRPr lang="en-US" altLang="zh-CN" dirty="0" smtClean="0"/>
          </a:p>
          <a:p>
            <a:r>
              <a:rPr lang="zh-CN" altLang="en-US" dirty="0" smtClean="0"/>
              <a:t>增加日志引入，打印每个请求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和响应时间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引入依赖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&lt;dependency&gt;</a:t>
            </a:r>
            <a:br>
              <a:rPr lang="en-US" sz="4400" dirty="0"/>
            </a:br>
            <a:r>
              <a:rPr lang="en-US" sz="4400" dirty="0"/>
              <a:t>  &lt;</a:t>
            </a:r>
            <a:r>
              <a:rPr lang="en-US" sz="4400" dirty="0" err="1"/>
              <a:t>groupId</a:t>
            </a:r>
            <a:r>
              <a:rPr lang="en-US" sz="4400" dirty="0"/>
              <a:t>&gt;</a:t>
            </a:r>
            <a:r>
              <a:rPr lang="en-US" sz="4400" dirty="0" err="1"/>
              <a:t>org.springframework</a:t>
            </a:r>
            <a:r>
              <a:rPr lang="en-US" sz="4400" dirty="0"/>
              <a:t>&lt;/</a:t>
            </a:r>
            <a:r>
              <a:rPr lang="en-US" sz="4400" dirty="0" err="1"/>
              <a:t>groupId</a:t>
            </a:r>
            <a:r>
              <a:rPr lang="en-US" sz="4400" dirty="0"/>
              <a:t>&gt;</a:t>
            </a:r>
            <a:br>
              <a:rPr lang="en-US" sz="4400" dirty="0"/>
            </a:br>
            <a:r>
              <a:rPr lang="en-US" sz="4400" dirty="0"/>
              <a:t>  &lt;</a:t>
            </a:r>
            <a:r>
              <a:rPr lang="en-US" sz="4400" dirty="0" err="1"/>
              <a:t>artifactId</a:t>
            </a:r>
            <a:r>
              <a:rPr lang="en-US" sz="4400" dirty="0"/>
              <a:t>&gt;spring-</a:t>
            </a:r>
            <a:r>
              <a:rPr lang="en-US" sz="4400" dirty="0" err="1"/>
              <a:t>webmvc</a:t>
            </a:r>
            <a:r>
              <a:rPr lang="en-US" sz="4400" dirty="0"/>
              <a:t>&lt;/</a:t>
            </a:r>
            <a:r>
              <a:rPr lang="en-US" sz="4400" dirty="0" err="1"/>
              <a:t>artifactId</a:t>
            </a:r>
            <a:r>
              <a:rPr lang="en-US" sz="4400" dirty="0"/>
              <a:t>&gt;</a:t>
            </a:r>
            <a:br>
              <a:rPr lang="en-US" sz="4400" dirty="0"/>
            </a:br>
            <a:r>
              <a:rPr lang="en-US" sz="4400" dirty="0"/>
              <a:t>  &lt;version&gt;5.1.6.RELEASE&lt;/version&gt;</a:t>
            </a:r>
            <a:br>
              <a:rPr lang="en-US" sz="4400" dirty="0"/>
            </a:br>
            <a:r>
              <a:rPr lang="en-US" sz="4400" dirty="0"/>
              <a:t>&lt;/dependency</a:t>
            </a:r>
            <a:r>
              <a:rPr lang="en-US" sz="4400" dirty="0" smtClean="0"/>
              <a:t>&gt;</a:t>
            </a:r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955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dirty="0" err="1"/>
              <a:t>WebMvcConfigurer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58" y="2408036"/>
            <a:ext cx="11713342" cy="28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dispatcher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5299"/>
            <a:ext cx="12192000" cy="324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课时）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集成常用</a:t>
            </a:r>
            <a:r>
              <a:rPr lang="zh-CN" altLang="en-US" dirty="0"/>
              <a:t>中间件（</a:t>
            </a:r>
            <a:r>
              <a:rPr lang="en-US" altLang="zh-CN" dirty="0"/>
              <a:t>20</a:t>
            </a:r>
            <a:r>
              <a:rPr lang="zh-CN" altLang="en-US" dirty="0"/>
              <a:t>课时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SpringCloud</a:t>
            </a:r>
            <a:r>
              <a:rPr lang="zh-CN" altLang="en-US" dirty="0" smtClean="0"/>
              <a:t>及微服务架构</a:t>
            </a:r>
            <a:r>
              <a:rPr lang="zh-CN" altLang="en-US" dirty="0"/>
              <a:t>实践（</a:t>
            </a:r>
            <a:r>
              <a:rPr lang="en-US" altLang="zh-CN" dirty="0"/>
              <a:t>20</a:t>
            </a:r>
            <a:r>
              <a:rPr lang="zh-CN" altLang="en-US" dirty="0"/>
              <a:t>课时）</a:t>
            </a:r>
            <a:endParaRPr lang="en-US" altLang="zh-CN" dirty="0" smtClean="0"/>
          </a:p>
          <a:p>
            <a:r>
              <a:rPr lang="zh-CN" altLang="en-US" dirty="0" smtClean="0"/>
              <a:t>大型网络技术架构与案例</a:t>
            </a:r>
            <a:r>
              <a:rPr lang="zh-CN" altLang="en-US" dirty="0"/>
              <a:t>分析（</a:t>
            </a:r>
            <a:r>
              <a:rPr lang="en-US" altLang="zh-CN" dirty="0"/>
              <a:t>20</a:t>
            </a:r>
            <a:r>
              <a:rPr lang="zh-CN" altLang="en-US" dirty="0"/>
              <a:t>课时）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增加依赖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javax.servlet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javax.servlet-api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&lt;version&gt;3.1.0&lt;/version&gt;</a:t>
            </a:r>
            <a:br>
              <a:rPr lang="en-US" dirty="0"/>
            </a:br>
            <a:r>
              <a:rPr lang="en-US" dirty="0"/>
              <a:t>  &lt;scope&gt;provided&lt;/scope&gt;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2374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0" y="1942651"/>
            <a:ext cx="7208520" cy="38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，启动</a:t>
            </a:r>
            <a:r>
              <a:rPr lang="en-US" altLang="zh-CN" dirty="0" smtClean="0"/>
              <a:t>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增加第二个</a:t>
            </a:r>
            <a:r>
              <a:rPr lang="en-US" altLang="zh-CN" dirty="0" err="1" smtClean="0"/>
              <a:t>RequestMapping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23" y="1820393"/>
            <a:ext cx="7755865" cy="20252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167" y="3845619"/>
            <a:ext cx="5822975" cy="30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增加页面</a:t>
            </a:r>
            <a:r>
              <a:rPr lang="en-US" dirty="0" err="1"/>
              <a:t>InternalResourceViewResolver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87380"/>
            <a:ext cx="10058400" cy="30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继续添加</a:t>
            </a:r>
            <a:r>
              <a:rPr lang="zh-CN" altLang="en-US" dirty="0" smtClean="0"/>
              <a:t>依赖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javax.servlet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jstl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&lt;version&gt;1.2&lt;/version&gt;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5385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第三个</a:t>
            </a:r>
            <a:r>
              <a:rPr lang="en-US" altLang="zh-CN" dirty="0" err="1" smtClean="0"/>
              <a:t>RequestMapping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4671060"/>
            <a:ext cx="8260169" cy="2086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180" y="1737360"/>
            <a:ext cx="7645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增加依赖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com.fasterxml.jackson.core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jackson</a:t>
            </a:r>
            <a:r>
              <a:rPr lang="en-US" dirty="0"/>
              <a:t>-core&lt;/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&lt;version&gt;2.9.8&lt;/version&gt;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com.fasterxml.jackson.core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jackson</a:t>
            </a:r>
            <a:r>
              <a:rPr lang="en-US" dirty="0"/>
              <a:t>-annotations&lt;/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&lt;version&gt;2.9.8&lt;/version&gt;</a:t>
            </a:r>
            <a:br>
              <a:rPr lang="en-US" dirty="0"/>
            </a:br>
            <a:r>
              <a:rPr lang="en-US" dirty="0"/>
              <a:t>&lt;/dependency&gt;</a:t>
            </a:r>
            <a:br>
              <a:rPr lang="en-US" dirty="0"/>
            </a:br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com.fasterxml.jackson.core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jackson-databind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&lt;version&gt;2.9.8&lt;/version&gt;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4653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上机实践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手动创建一个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能够接收 </a:t>
            </a:r>
            <a:r>
              <a:rPr lang="en-US" altLang="zh-CN" dirty="0" smtClean="0"/>
              <a:t>http://localhost:9527/index</a:t>
            </a:r>
            <a:r>
              <a:rPr lang="zh-CN" altLang="en-US" dirty="0" smtClean="0"/>
              <a:t>请求，返回一个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能够接收 </a:t>
            </a:r>
            <a:r>
              <a:rPr lang="en-US" altLang="zh-CN" dirty="0" smtClean="0"/>
              <a:t>http://localhost:9527/</a:t>
            </a:r>
            <a:r>
              <a:rPr lang="en-US" altLang="zh-CN" dirty="0" err="1" smtClean="0"/>
              <a:t>currentTime</a:t>
            </a:r>
            <a:r>
              <a:rPr lang="zh-CN" altLang="en-US" dirty="0" smtClean="0"/>
              <a:t>请求，返回一个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，包含当前的时间戳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中启动运行</a:t>
            </a:r>
            <a:endParaRPr lang="en-US" altLang="zh-CN" dirty="0" smtClean="0"/>
          </a:p>
          <a:p>
            <a:r>
              <a:rPr lang="zh-CN" altLang="en-US" dirty="0" smtClean="0"/>
              <a:t>将上述项目通过命令行打包，在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中运行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集成日志</a:t>
            </a:r>
            <a:r>
              <a:rPr lang="en-US" altLang="zh-CN" dirty="0" err="1" smtClean="0"/>
              <a:t>logback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引入依赖</a:t>
            </a:r>
            <a:endParaRPr lang="en-US" altLang="zh-CN" dirty="0" smtClean="0"/>
          </a:p>
          <a:p>
            <a:pPr lvl="1"/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ch.qos.logback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logback</a:t>
            </a:r>
            <a:r>
              <a:rPr lang="en-US" dirty="0"/>
              <a:t>-classic&lt;/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&lt;version&gt;1.2.3&lt;/version&gt;</a:t>
            </a:r>
            <a:br>
              <a:rPr lang="en-US" dirty="0"/>
            </a:br>
            <a:r>
              <a:rPr lang="en-US" dirty="0"/>
              <a:t>&lt;/dependency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private static final Logger </a:t>
            </a:r>
            <a:r>
              <a:rPr lang="en-US" i="1" dirty="0"/>
              <a:t>logger </a:t>
            </a:r>
            <a:r>
              <a:rPr lang="en-US" dirty="0"/>
              <a:t>= </a:t>
            </a:r>
            <a:r>
              <a:rPr lang="en-US" dirty="0" err="1"/>
              <a:t>LoggerFactory.</a:t>
            </a:r>
            <a:r>
              <a:rPr lang="en-US" i="1" dirty="0" err="1"/>
              <a:t>getLogger</a:t>
            </a:r>
            <a:r>
              <a:rPr lang="en-US" dirty="0"/>
              <a:t>(</a:t>
            </a:r>
            <a:r>
              <a:rPr lang="en-US" dirty="0" err="1"/>
              <a:t>WebInitializer.class</a:t>
            </a:r>
            <a:r>
              <a:rPr lang="en-US" dirty="0" smtClean="0"/>
              <a:t>);</a:t>
            </a:r>
          </a:p>
          <a:p>
            <a:r>
              <a:rPr lang="en-US" i="1" dirty="0" err="1"/>
              <a:t>logger</a:t>
            </a:r>
            <a:r>
              <a:rPr lang="en-US" dirty="0" err="1"/>
              <a:t>.info</a:t>
            </a:r>
            <a:r>
              <a:rPr lang="en-US" dirty="0"/>
              <a:t>("</a:t>
            </a:r>
            <a:r>
              <a:rPr lang="en-US" dirty="0" err="1"/>
              <a:t>WebInitializer</a:t>
            </a:r>
            <a:r>
              <a:rPr lang="en-US" dirty="0"/>
              <a:t> started~~~~~~~");</a:t>
            </a:r>
          </a:p>
        </p:txBody>
      </p:sp>
    </p:spTree>
    <p:extLst>
      <p:ext uri="{BB962C8B-B14F-4D97-AF65-F5344CB8AC3E}">
        <p14:creationId xmlns:p14="http://schemas.microsoft.com/office/powerpoint/2010/main" val="189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应用实践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SpringMVC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初识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开发一个电子商务网站</a:t>
            </a:r>
            <a:endParaRPr lang="en-US" altLang="zh-CN" dirty="0" smtClean="0"/>
          </a:p>
          <a:p>
            <a:r>
              <a:rPr lang="zh-CN" altLang="en-US" dirty="0" smtClean="0"/>
              <a:t>部署打包与安装</a:t>
            </a:r>
            <a:endParaRPr lang="en-US" altLang="zh-CN" dirty="0" smtClean="0"/>
          </a:p>
          <a:p>
            <a:r>
              <a:rPr lang="en-US" altLang="zh-CN" dirty="0" smtClean="0"/>
              <a:t>Docker</a:t>
            </a:r>
            <a:r>
              <a:rPr lang="zh-CN" altLang="en-US" dirty="0" smtClean="0"/>
              <a:t>介绍及其他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静态资源映射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程序的静态资源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,</a:t>
            </a:r>
            <a:r>
              <a:rPr lang="zh-CN" altLang="en-US" dirty="0" smtClean="0"/>
              <a:t> 图片</a:t>
            </a:r>
            <a:r>
              <a:rPr lang="en-US" altLang="zh-CN" dirty="0" smtClean="0"/>
              <a:t>)</a:t>
            </a:r>
            <a:r>
              <a:rPr lang="zh-CN" altLang="en-US" dirty="0" smtClean="0"/>
              <a:t>需要直接访问</a:t>
            </a:r>
            <a:endParaRPr lang="en-US" altLang="zh-CN" dirty="0" smtClean="0"/>
          </a:p>
          <a:p>
            <a:r>
              <a:rPr lang="zh-CN" altLang="en-US" dirty="0" smtClean="0"/>
              <a:t>配置重写</a:t>
            </a:r>
            <a:r>
              <a:rPr lang="en-US" altLang="zh-CN" dirty="0" err="1" smtClean="0"/>
              <a:t>addResourceHandler</a:t>
            </a:r>
            <a:r>
              <a:rPr lang="zh-CN" altLang="en-US" dirty="0" smtClean="0"/>
              <a:t>方法来实现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6" y="2881249"/>
            <a:ext cx="10960768" cy="46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对一个请求处理前后进行相关业务</a:t>
            </a:r>
            <a:r>
              <a:rPr lang="zh-CN" altLang="en-US" dirty="0" smtClean="0"/>
              <a:t>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记录请求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记录每个请求的响应时间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93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6211"/>
            <a:ext cx="12192000" cy="4351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93" y="405311"/>
            <a:ext cx="8280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4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集成常用中间件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缓存中间件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zh-CN" altLang="en-US" dirty="0" smtClean="0"/>
              <a:t>消息队列中间件</a:t>
            </a:r>
            <a:r>
              <a:rPr lang="en-US" altLang="zh-CN" dirty="0" smtClean="0"/>
              <a:t>Kafka</a:t>
            </a:r>
          </a:p>
          <a:p>
            <a:r>
              <a:rPr lang="zh-CN" altLang="en-US" dirty="0" smtClean="0"/>
              <a:t>搜索引擎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r>
              <a:rPr lang="zh-CN" altLang="en-US" dirty="0" smtClean="0"/>
              <a:t>文档型数据库</a:t>
            </a:r>
            <a:r>
              <a:rPr lang="en-US" altLang="zh-CN" dirty="0" smtClean="0"/>
              <a:t>MongoDB</a:t>
            </a:r>
          </a:p>
          <a:p>
            <a:r>
              <a:rPr lang="zh-CN" altLang="en-US" dirty="0" smtClean="0"/>
              <a:t>列存储数据库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r>
              <a:rPr lang="zh-CN" altLang="en-US" dirty="0" smtClean="0"/>
              <a:t>分布式协调框架</a:t>
            </a:r>
            <a:r>
              <a:rPr lang="en-US" altLang="zh-CN" dirty="0" err="1" smtClean="0"/>
              <a:t>ZooKeeper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7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zh-CN" altLang="en-US" dirty="0"/>
              <a:t>及微服务架构</a:t>
            </a:r>
            <a:r>
              <a:rPr lang="zh-CN" altLang="en-US" dirty="0" smtClean="0"/>
              <a:t>实践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Netflix </a:t>
            </a:r>
            <a:r>
              <a:rPr lang="en-US" dirty="0" smtClean="0"/>
              <a:t>Eureka</a:t>
            </a:r>
          </a:p>
          <a:p>
            <a:r>
              <a:rPr lang="en-US" dirty="0"/>
              <a:t>Spring Cloud Netflix </a:t>
            </a:r>
            <a:r>
              <a:rPr lang="en-US" dirty="0" err="1" smtClean="0"/>
              <a:t>Hystrix</a:t>
            </a:r>
            <a:endParaRPr lang="en-US" dirty="0" smtClean="0"/>
          </a:p>
          <a:p>
            <a:r>
              <a:rPr lang="en-US" dirty="0"/>
              <a:t>Spring Cloud </a:t>
            </a:r>
            <a:r>
              <a:rPr lang="en-US" dirty="0" smtClean="0"/>
              <a:t>Netflix Feign</a:t>
            </a:r>
          </a:p>
          <a:p>
            <a:r>
              <a:rPr lang="en-US" dirty="0"/>
              <a:t>Spring Cloud </a:t>
            </a:r>
            <a:r>
              <a:rPr lang="en-US" dirty="0" smtClean="0"/>
              <a:t>Ribbon</a:t>
            </a:r>
          </a:p>
          <a:p>
            <a:r>
              <a:rPr lang="en-US" dirty="0"/>
              <a:t>Spring Cloud </a:t>
            </a:r>
            <a:r>
              <a:rPr lang="en-US" dirty="0" smtClean="0"/>
              <a:t>Netflix </a:t>
            </a:r>
            <a:r>
              <a:rPr lang="en-US" dirty="0" err="1" smtClean="0"/>
              <a:t>Zuul</a:t>
            </a:r>
            <a:endParaRPr lang="en-US" dirty="0" smtClean="0"/>
          </a:p>
          <a:p>
            <a:r>
              <a:rPr lang="en-US" dirty="0"/>
              <a:t>Spring Cloud </a:t>
            </a:r>
            <a:r>
              <a:rPr lang="en-US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大型网络技术架构与案例分析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大型网站技术</a:t>
            </a:r>
            <a:r>
              <a:rPr lang="zh-CN" altLang="en-US" dirty="0" smtClean="0"/>
              <a:t>演化</a:t>
            </a:r>
            <a:endParaRPr lang="en-US" altLang="zh-CN" dirty="0" smtClean="0"/>
          </a:p>
          <a:p>
            <a:r>
              <a:rPr lang="zh-CN" altLang="en-US" dirty="0"/>
              <a:t>大型网站架构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/>
              <a:t>大型网站核心架构</a:t>
            </a:r>
            <a:r>
              <a:rPr lang="zh-CN" altLang="en-US" dirty="0" smtClean="0"/>
              <a:t>要素</a:t>
            </a:r>
            <a:endParaRPr lang="en-US" altLang="zh-CN" dirty="0" smtClean="0"/>
          </a:p>
          <a:p>
            <a:r>
              <a:rPr lang="zh-CN" altLang="en-US" dirty="0"/>
              <a:t>网站的高性能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网站的高可用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网站的伸缩性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案例分析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6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什么是微服务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微服务架构是一种架构模式，它提倡将单一应用程序划分成一组小的服务，服务之间相互协调、互相配合，为用户提供最终价值。每个服务运行在其独立的进程中，服务和服务之间采用轻量级的通信机制相互沟通（通常是基于</a:t>
            </a:r>
            <a:r>
              <a:rPr lang="en-US" altLang="zh-CN" dirty="0"/>
              <a:t>HTTP</a:t>
            </a:r>
            <a:r>
              <a:rPr lang="zh-CN" altLang="en-US" dirty="0"/>
              <a:t>的</a:t>
            </a:r>
            <a:r>
              <a:rPr lang="en-US" altLang="zh-CN" dirty="0"/>
              <a:t>Restful API).</a:t>
            </a:r>
            <a:r>
              <a:rPr lang="zh-CN" altLang="en-US" dirty="0"/>
              <a:t>每个服务都围绕着具体的业务进行构建，并且能够被独立的部署到生产环境、类生产环境等。另外，应尽量避免统一的、集中的服务管理机制，对具体的一个服务而言，应根据业务上下文，选择合适的语言、工具对其进行</a:t>
            </a:r>
            <a:r>
              <a:rPr lang="zh-CN" altLang="en-US" dirty="0" smtClean="0"/>
              <a:t>构</a:t>
            </a:r>
            <a:r>
              <a:rPr lang="en-US" altLang="zh-CN" dirty="0" smtClean="0"/>
              <a:t>”</a:t>
            </a:r>
          </a:p>
          <a:p>
            <a:endParaRPr lang="en-US" altLang="zh-CN" dirty="0"/>
          </a:p>
          <a:p>
            <a:r>
              <a:rPr lang="en-US" altLang="zh-CN" dirty="0" smtClean="0"/>
              <a:t>————</a:t>
            </a:r>
            <a:r>
              <a:rPr lang="zh-CN" altLang="en-US" dirty="0" smtClean="0"/>
              <a:t>引用自维基百科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51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单体应用的问题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复杂性高</a:t>
            </a:r>
            <a:endParaRPr lang="en-US" altLang="zh-CN" dirty="0" smtClean="0"/>
          </a:p>
          <a:p>
            <a:r>
              <a:rPr lang="zh-CN" altLang="en-US" dirty="0" smtClean="0"/>
              <a:t>技术债务积累</a:t>
            </a:r>
            <a:endParaRPr lang="en-US" altLang="zh-CN" dirty="0" smtClean="0"/>
          </a:p>
          <a:p>
            <a:r>
              <a:rPr lang="zh-CN" altLang="en-US" dirty="0" smtClean="0"/>
              <a:t>部署频率低</a:t>
            </a:r>
            <a:endParaRPr lang="en-US" altLang="zh-CN" dirty="0" smtClean="0"/>
          </a:p>
          <a:p>
            <a:r>
              <a:rPr lang="zh-CN" altLang="en-US" dirty="0" smtClean="0"/>
              <a:t>可靠性差</a:t>
            </a:r>
            <a:endParaRPr lang="en-US" altLang="zh-CN" dirty="0" smtClean="0"/>
          </a:p>
          <a:p>
            <a:r>
              <a:rPr lang="zh-CN" altLang="en-US" dirty="0" smtClean="0"/>
              <a:t>扩展能力受限</a:t>
            </a:r>
            <a:endParaRPr lang="en-US" altLang="zh-CN" dirty="0" smtClean="0"/>
          </a:p>
          <a:p>
            <a:r>
              <a:rPr lang="zh-CN" altLang="en-US" dirty="0" smtClean="0"/>
              <a:t>阻碍技术创新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30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12182</TotalTime>
  <Words>1487</Words>
  <Application>Microsoft Macintosh PowerPoint</Application>
  <PresentationFormat>Widescreen</PresentationFormat>
  <Paragraphs>191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Calibri Light</vt:lpstr>
      <vt:lpstr>DengXian</vt:lpstr>
      <vt:lpstr>宋体</vt:lpstr>
      <vt:lpstr>Retrospect</vt:lpstr>
      <vt:lpstr>SpringBoot 应用实践</vt:lpstr>
      <vt:lpstr>自我介绍</vt:lpstr>
      <vt:lpstr>课程安排</vt:lpstr>
      <vt:lpstr>SpringBoot应用实践</vt:lpstr>
      <vt:lpstr>SpringBoot集成常用中间件</vt:lpstr>
      <vt:lpstr>SpringCloud及微服务架构实践</vt:lpstr>
      <vt:lpstr>大型网络技术架构与案例分析</vt:lpstr>
      <vt:lpstr>什么是微服务</vt:lpstr>
      <vt:lpstr>单体应用的问题</vt:lpstr>
      <vt:lpstr>微服务设计原则</vt:lpstr>
      <vt:lpstr>PowerPoint Presentation</vt:lpstr>
      <vt:lpstr>微服务的优点</vt:lpstr>
      <vt:lpstr>微服务的缺点</vt:lpstr>
      <vt:lpstr>Spring的历史</vt:lpstr>
      <vt:lpstr>Spring基础——Bean</vt:lpstr>
      <vt:lpstr>Autowired和Resource的区别</vt:lpstr>
      <vt:lpstr>Bean的初始化和销毁</vt:lpstr>
      <vt:lpstr>Spring基础知识——生命周期</vt:lpstr>
      <vt:lpstr>SpringMVC介绍</vt:lpstr>
      <vt:lpstr>MVC通信</vt:lpstr>
      <vt:lpstr>MVP</vt:lpstr>
      <vt:lpstr>MVVM：Model + View + Viewmodel</vt:lpstr>
      <vt:lpstr>实践中的架构</vt:lpstr>
      <vt:lpstr>常用注解</vt:lpstr>
      <vt:lpstr>SpringMVC运行原理</vt:lpstr>
      <vt:lpstr>创建一个SpringMVC的demo</vt:lpstr>
      <vt:lpstr>引入依赖</vt:lpstr>
      <vt:lpstr>创建WebMvcConfigurer</vt:lpstr>
      <vt:lpstr>添加dispatcher</vt:lpstr>
      <vt:lpstr>增加依赖</vt:lpstr>
      <vt:lpstr>添加Controller</vt:lpstr>
      <vt:lpstr>配置IDE，启动tomcat</vt:lpstr>
      <vt:lpstr>增加第二个RequestMapping</vt:lpstr>
      <vt:lpstr>增加页面InternalResourceViewResolver</vt:lpstr>
      <vt:lpstr>继续添加依赖</vt:lpstr>
      <vt:lpstr>第三个RequestMapping</vt:lpstr>
      <vt:lpstr>增加依赖</vt:lpstr>
      <vt:lpstr>上机实践</vt:lpstr>
      <vt:lpstr>集成日志logback</vt:lpstr>
      <vt:lpstr>静态资源映射</vt:lpstr>
      <vt:lpstr>对一个请求处理前后进行相关业务处理</vt:lpstr>
      <vt:lpstr>拦截器配置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应用实践</dc:title>
  <dc:creator>Microsoft Office User</dc:creator>
  <cp:lastModifiedBy>Microsoft Office User</cp:lastModifiedBy>
  <cp:revision>71</cp:revision>
  <dcterms:created xsi:type="dcterms:W3CDTF">2019-05-07T01:26:35Z</dcterms:created>
  <dcterms:modified xsi:type="dcterms:W3CDTF">2019-05-27T13:28:49Z</dcterms:modified>
</cp:coreProperties>
</file>