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71" r:id="rId13"/>
    <p:sldId id="272" r:id="rId14"/>
    <p:sldId id="273" r:id="rId15"/>
    <p:sldId id="282" r:id="rId16"/>
    <p:sldId id="283" r:id="rId17"/>
    <p:sldId id="284" r:id="rId18"/>
    <p:sldId id="285" r:id="rId19"/>
    <p:sldId id="274" r:id="rId20"/>
    <p:sldId id="275" r:id="rId21"/>
    <p:sldId id="276" r:id="rId22"/>
    <p:sldId id="286" r:id="rId23"/>
    <p:sldId id="287" r:id="rId24"/>
    <p:sldId id="278" r:id="rId25"/>
    <p:sldId id="279" r:id="rId26"/>
    <p:sldId id="280" r:id="rId27"/>
    <p:sldId id="281" r:id="rId28"/>
    <p:sldId id="277" r:id="rId29"/>
    <p:sldId id="267" r:id="rId30"/>
    <p:sldId id="268" r:id="rId31"/>
    <p:sldId id="269" r:id="rId32"/>
    <p:sldId id="270" r:id="rId33"/>
    <p:sldId id="288" r:id="rId34"/>
    <p:sldId id="290" r:id="rId35"/>
    <p:sldId id="291" r:id="rId36"/>
    <p:sldId id="292" r:id="rId37"/>
    <p:sldId id="293" r:id="rId38"/>
    <p:sldId id="294" r:id="rId39"/>
    <p:sldId id="295" r:id="rId40"/>
    <p:sldId id="296" r:id="rId41"/>
    <p:sldId id="297" r:id="rId42"/>
    <p:sldId id="298" r:id="rId43"/>
    <p:sldId id="299" r:id="rId44"/>
    <p:sldId id="301" r:id="rId45"/>
    <p:sldId id="302" r:id="rId46"/>
    <p:sldId id="304" r:id="rId47"/>
    <p:sldId id="303" r:id="rId48"/>
    <p:sldId id="305" r:id="rId49"/>
    <p:sldId id="307" r:id="rId50"/>
    <p:sldId id="308" r:id="rId51"/>
    <p:sldId id="306" r:id="rId52"/>
    <p:sldId id="28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3"/>
    <p:restoredTop sz="94676"/>
  </p:normalViewPr>
  <p:slideViewPr>
    <p:cSldViewPr snapToGrid="0" snapToObjects="1">
      <p:cViewPr varScale="1">
        <p:scale>
          <a:sx n="106" d="100"/>
          <a:sy n="106" d="100"/>
        </p:scale>
        <p:origin x="7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043135-91C5-B44D-97D9-A610FC247CAE}"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21699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43135-91C5-B44D-97D9-A610FC247CAE}"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50039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43135-91C5-B44D-97D9-A610FC247CAE}"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62730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43135-91C5-B44D-97D9-A610FC247CAE}"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58321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43135-91C5-B44D-97D9-A610FC247CAE}"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15873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043135-91C5-B44D-97D9-A610FC247CAE}"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44380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043135-91C5-B44D-97D9-A610FC247CAE}" type="datetimeFigureOut">
              <a:rPr lang="en-US" smtClean="0"/>
              <a:t>5/31/19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58260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043135-91C5-B44D-97D9-A610FC247CAE}" type="datetimeFigureOut">
              <a:rPr lang="en-US" smtClean="0"/>
              <a:t>5/31/19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0181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43135-91C5-B44D-97D9-A610FC247CAE}" type="datetimeFigureOut">
              <a:rPr lang="en-US" smtClean="0"/>
              <a:t>5/31/19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83696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43135-91C5-B44D-97D9-A610FC247CAE}"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66547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43135-91C5-B44D-97D9-A610FC247CAE}"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3583863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43135-91C5-B44D-97D9-A610FC247CAE}" type="datetimeFigureOut">
              <a:rPr lang="en-US" smtClean="0"/>
              <a:t>5/31/19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3518-9351-A948-B388-DB7AA14ED3DC}" type="slidenum">
              <a:rPr lang="en-US" smtClean="0"/>
              <a:t>‹#›</a:t>
            </a:fld>
            <a:endParaRPr lang="en-US"/>
          </a:p>
        </p:txBody>
      </p:sp>
    </p:spTree>
    <p:extLst>
      <p:ext uri="{BB962C8B-B14F-4D97-AF65-F5344CB8AC3E}">
        <p14:creationId xmlns:p14="http://schemas.microsoft.com/office/powerpoint/2010/main" val="396297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Binary_search_algorithm" TargetMode="External"/><Relationship Id="rId4" Type="http://schemas.openxmlformats.org/officeDocument/2006/relationships/hyperlink" Target="http://en.wikipedia.org/wiki/Binary_search_tree" TargetMode="External"/><Relationship Id="rId1" Type="http://schemas.openxmlformats.org/officeDocument/2006/relationships/slideLayout" Target="../slideLayouts/slideLayout2.xml"/><Relationship Id="rId2" Type="http://schemas.openxmlformats.org/officeDocument/2006/relationships/hyperlink" Target="http://en.wikipedia.org/wiki/Linear_search"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odinglabs.org/articles/theory-of-mysql-index.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应用实践</a:t>
            </a:r>
            <a:endParaRPr lang="en-US" dirty="0"/>
          </a:p>
        </p:txBody>
      </p:sp>
      <p:sp>
        <p:nvSpPr>
          <p:cNvPr id="3" name="Subtitle 2"/>
          <p:cNvSpPr>
            <a:spLocks noGrp="1"/>
          </p:cNvSpPr>
          <p:nvPr>
            <p:ph type="subTitle" idx="1"/>
          </p:nvPr>
        </p:nvSpPr>
        <p:spPr/>
        <p:txBody>
          <a:bodyPr/>
          <a:lstStyle/>
          <a:p>
            <a:r>
              <a:rPr lang="zh-CN" altLang="en-US" dirty="0" smtClean="0"/>
              <a:t>集成</a:t>
            </a:r>
            <a:r>
              <a:rPr lang="en-US" altLang="zh-CN" dirty="0" smtClean="0"/>
              <a:t>MySQL</a:t>
            </a:r>
            <a:endParaRPr lang="en-US" dirty="0"/>
          </a:p>
        </p:txBody>
      </p:sp>
    </p:spTree>
    <p:extLst>
      <p:ext uri="{BB962C8B-B14F-4D97-AF65-F5344CB8AC3E}">
        <p14:creationId xmlns:p14="http://schemas.microsoft.com/office/powerpoint/2010/main" val="132499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对单元测试的支持</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默认使用</a:t>
            </a:r>
            <a:r>
              <a:rPr lang="en-US" altLang="zh-CN" dirty="0" smtClean="0"/>
              <a:t>Junit</a:t>
            </a:r>
          </a:p>
          <a:p>
            <a:r>
              <a:rPr lang="zh-CN" altLang="en-US" dirty="0" smtClean="0"/>
              <a:t>依赖</a:t>
            </a:r>
            <a:endParaRPr lang="en-US" altLang="zh-CN" dirty="0" smtClean="0"/>
          </a:p>
          <a:p>
            <a:pPr lvl="1"/>
            <a:r>
              <a:rPr lang="en-US" dirty="0" smtClean="0"/>
              <a:t>&lt;</a:t>
            </a:r>
            <a:r>
              <a:rPr lang="en-US" dirty="0"/>
              <a:t>dependency&gt;</a:t>
            </a:r>
            <a:br>
              <a:rPr lang="en-US" dirty="0"/>
            </a:br>
            <a:r>
              <a:rPr lang="en-US" dirty="0"/>
              <a:t> &lt;</a:t>
            </a:r>
            <a:r>
              <a:rPr lang="en-US" dirty="0" err="1"/>
              <a:t>groupId</a:t>
            </a:r>
            <a:r>
              <a:rPr lang="en-US" dirty="0"/>
              <a:t>&gt;</a:t>
            </a:r>
            <a:r>
              <a:rPr lang="en-US" dirty="0" err="1" smtClean="0"/>
              <a:t>org.springframework.boot</a:t>
            </a:r>
            <a:r>
              <a:rPr lang="en-US" dirty="0"/>
              <a:t>&lt;/</a:t>
            </a:r>
            <a:r>
              <a:rPr lang="en-US" dirty="0" err="1"/>
              <a:t>groupId</a:t>
            </a:r>
            <a:r>
              <a:rPr lang="en-US" dirty="0"/>
              <a:t>&gt;</a:t>
            </a:r>
            <a:br>
              <a:rPr lang="en-US" dirty="0"/>
            </a:br>
            <a:r>
              <a:rPr lang="en-US" dirty="0"/>
              <a:t> &lt;</a:t>
            </a:r>
            <a:r>
              <a:rPr lang="en-US" dirty="0" err="1"/>
              <a:t>artifactId</a:t>
            </a:r>
            <a:r>
              <a:rPr lang="en-US" dirty="0"/>
              <a:t>&gt;</a:t>
            </a:r>
            <a:r>
              <a:rPr lang="en-US" dirty="0" smtClean="0"/>
              <a:t>spring-boot-starter-test</a:t>
            </a:r>
            <a:r>
              <a:rPr lang="en-US" dirty="0"/>
              <a:t>&lt;/</a:t>
            </a:r>
            <a:r>
              <a:rPr lang="en-US" dirty="0" err="1"/>
              <a:t>artifactId</a:t>
            </a:r>
            <a:r>
              <a:rPr lang="en-US" dirty="0"/>
              <a:t>&gt;</a:t>
            </a:r>
            <a:br>
              <a:rPr lang="en-US" dirty="0"/>
            </a:br>
            <a:r>
              <a:rPr lang="en-US" dirty="0"/>
              <a:t> &lt;scope&gt;</a:t>
            </a:r>
            <a:r>
              <a:rPr lang="en-US" dirty="0" smtClean="0"/>
              <a:t>test</a:t>
            </a:r>
            <a:r>
              <a:rPr lang="en-US" dirty="0"/>
              <a:t>&lt;/scope&gt;</a:t>
            </a:r>
            <a:br>
              <a:rPr lang="en-US" dirty="0"/>
            </a:br>
            <a:r>
              <a:rPr lang="en-US" dirty="0"/>
              <a:t>&lt;/dependency&gt;</a:t>
            </a:r>
            <a:endParaRPr lang="en-US" altLang="zh-CN" dirty="0" smtClean="0"/>
          </a:p>
          <a:p>
            <a:r>
              <a:rPr lang="zh-CN" altLang="en-US" dirty="0" smtClean="0"/>
              <a:t>支持注解</a:t>
            </a:r>
            <a:endParaRPr lang="en-US" altLang="zh-CN" dirty="0" smtClean="0"/>
          </a:p>
          <a:p>
            <a:pPr lvl="1"/>
            <a:r>
              <a:rPr lang="en-US" dirty="0" smtClean="0"/>
              <a:t>@</a:t>
            </a:r>
            <a:r>
              <a:rPr lang="en-US" dirty="0" err="1" smtClean="0"/>
              <a:t>RunWith</a:t>
            </a:r>
            <a:r>
              <a:rPr lang="en-US" dirty="0" smtClean="0"/>
              <a:t>(</a:t>
            </a:r>
            <a:r>
              <a:rPr lang="en-US" dirty="0" err="1" smtClean="0"/>
              <a:t>SpringRunner.class</a:t>
            </a:r>
            <a:r>
              <a:rPr lang="en-US" dirty="0" smtClean="0"/>
              <a:t>)</a:t>
            </a:r>
          </a:p>
          <a:p>
            <a:pPr lvl="1"/>
            <a:r>
              <a:rPr lang="en-US" dirty="0" smtClean="0"/>
              <a:t>@</a:t>
            </a:r>
            <a:r>
              <a:rPr lang="en-US" dirty="0" err="1" smtClean="0"/>
              <a:t>SpringBootTest</a:t>
            </a:r>
            <a:endParaRPr lang="en-US" dirty="0" smtClean="0"/>
          </a:p>
          <a:p>
            <a:pPr lvl="1"/>
            <a:r>
              <a:rPr lang="en-US" dirty="0" smtClean="0"/>
              <a:t>@Transactional</a:t>
            </a:r>
          </a:p>
          <a:p>
            <a:pPr lvl="1"/>
            <a:r>
              <a:rPr lang="en-US" altLang="zh-CN" dirty="0" smtClean="0"/>
              <a:t>@Test</a:t>
            </a:r>
            <a:endParaRPr lang="en-US" dirty="0"/>
          </a:p>
        </p:txBody>
      </p:sp>
    </p:spTree>
    <p:extLst>
      <p:ext uri="{BB962C8B-B14F-4D97-AF65-F5344CB8AC3E}">
        <p14:creationId xmlns:p14="http://schemas.microsoft.com/office/powerpoint/2010/main" val="191364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MyBatis</a:t>
            </a:r>
            <a:endParaRPr lang="en-US" dirty="0"/>
          </a:p>
        </p:txBody>
      </p:sp>
      <p:sp>
        <p:nvSpPr>
          <p:cNvPr id="3" name="Content Placeholder 2"/>
          <p:cNvSpPr>
            <a:spLocks noGrp="1"/>
          </p:cNvSpPr>
          <p:nvPr>
            <p:ph idx="1"/>
          </p:nvPr>
        </p:nvSpPr>
        <p:spPr/>
        <p:txBody>
          <a:bodyPr/>
          <a:lstStyle/>
          <a:p>
            <a:r>
              <a:rPr lang="zh-CN" altLang="en-US" dirty="0" smtClean="0"/>
              <a:t>引入</a:t>
            </a:r>
            <a:r>
              <a:rPr lang="en-US" altLang="zh-CN" dirty="0" smtClean="0"/>
              <a:t>starter</a:t>
            </a:r>
          </a:p>
          <a:p>
            <a:r>
              <a:rPr lang="en-US" dirty="0"/>
              <a:t>&lt;dependency&gt;</a:t>
            </a:r>
            <a:br>
              <a:rPr lang="en-US" dirty="0"/>
            </a:br>
            <a:r>
              <a:rPr lang="en-US" dirty="0"/>
              <a:t> &lt;</a:t>
            </a:r>
            <a:r>
              <a:rPr lang="en-US" dirty="0" err="1"/>
              <a:t>groupId</a:t>
            </a:r>
            <a:r>
              <a:rPr lang="en-US" dirty="0"/>
              <a:t>&gt;</a:t>
            </a:r>
            <a:r>
              <a:rPr lang="en-US" dirty="0" err="1" smtClean="0"/>
              <a:t>org.mybatis.spring.boot</a:t>
            </a:r>
            <a:r>
              <a:rPr lang="en-US" dirty="0"/>
              <a:t>&lt;/</a:t>
            </a:r>
            <a:r>
              <a:rPr lang="en-US" dirty="0" err="1"/>
              <a:t>groupId</a:t>
            </a:r>
            <a:r>
              <a:rPr lang="en-US" dirty="0"/>
              <a:t>&gt;</a:t>
            </a:r>
            <a:br>
              <a:rPr lang="en-US" dirty="0"/>
            </a:br>
            <a:r>
              <a:rPr lang="en-US" dirty="0"/>
              <a:t> &lt;</a:t>
            </a:r>
            <a:r>
              <a:rPr lang="en-US" dirty="0" err="1"/>
              <a:t>artifactId</a:t>
            </a:r>
            <a:r>
              <a:rPr lang="en-US" dirty="0"/>
              <a:t>&gt;</a:t>
            </a:r>
            <a:r>
              <a:rPr lang="en-US" dirty="0" err="1" smtClean="0"/>
              <a:t>mybatis</a:t>
            </a:r>
            <a:r>
              <a:rPr lang="en-US" dirty="0" smtClean="0"/>
              <a:t>-spring-boot-starter</a:t>
            </a:r>
            <a:r>
              <a:rPr lang="en-US" dirty="0"/>
              <a:t>&lt;/</a:t>
            </a:r>
            <a:r>
              <a:rPr lang="en-US" dirty="0" err="1"/>
              <a:t>artifactId</a:t>
            </a:r>
            <a:r>
              <a:rPr lang="en-US" dirty="0"/>
              <a:t>&gt;</a:t>
            </a:r>
            <a:br>
              <a:rPr lang="en-US" dirty="0"/>
            </a:br>
            <a:r>
              <a:rPr lang="en-US" dirty="0"/>
              <a:t> &lt;version&gt;</a:t>
            </a:r>
            <a:r>
              <a:rPr lang="en-US" dirty="0" smtClean="0"/>
              <a:t>1.3.2</a:t>
            </a:r>
            <a:r>
              <a:rPr lang="en-US" dirty="0"/>
              <a:t>&lt;/version&gt;</a:t>
            </a:r>
            <a:br>
              <a:rPr lang="en-US" dirty="0"/>
            </a:br>
            <a:r>
              <a:rPr lang="en-US" dirty="0"/>
              <a:t>&lt;/dependency&gt;</a:t>
            </a:r>
          </a:p>
        </p:txBody>
      </p:sp>
    </p:spTree>
    <p:extLst>
      <p:ext uri="{BB962C8B-B14F-4D97-AF65-F5344CB8AC3E}">
        <p14:creationId xmlns:p14="http://schemas.microsoft.com/office/powerpoint/2010/main" val="64330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a:t>
            </a:r>
            <a:r>
              <a:rPr lang="en-US" altLang="zh-CN" dirty="0" err="1" smtClean="0"/>
              <a:t>UserMapper.java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560" y="1932503"/>
            <a:ext cx="6312642" cy="2540268"/>
          </a:xfrm>
          <a:prstGeom prst="rect">
            <a:avLst/>
          </a:prstGeom>
        </p:spPr>
      </p:pic>
    </p:spTree>
    <p:extLst>
      <p:ext uri="{BB962C8B-B14F-4D97-AF65-F5344CB8AC3E}">
        <p14:creationId xmlns:p14="http://schemas.microsoft.com/office/powerpoint/2010/main" val="169544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a:t>
            </a:r>
            <a:r>
              <a:rPr lang="en-US" altLang="zh-CN" dirty="0" smtClean="0"/>
              <a:t>XML</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&lt;?xml version="1.0" encoding="UTF-8"?&gt;</a:t>
            </a:r>
            <a:br>
              <a:rPr lang="en-US" dirty="0"/>
            </a:br>
            <a:r>
              <a:rPr lang="en-US" dirty="0"/>
              <a:t>&lt;!DOCTYPE mapper PUBLIC "-//</a:t>
            </a:r>
            <a:r>
              <a:rPr lang="en-US" dirty="0" err="1"/>
              <a:t>mybatis.org</a:t>
            </a:r>
            <a:r>
              <a:rPr lang="en-US" dirty="0"/>
              <a:t>//DTD Mapper 3.0//EN" "http://</a:t>
            </a:r>
            <a:r>
              <a:rPr lang="en-US" dirty="0" err="1"/>
              <a:t>mybatis.org</a:t>
            </a:r>
            <a:r>
              <a:rPr lang="en-US" dirty="0"/>
              <a:t>/</a:t>
            </a:r>
            <a:r>
              <a:rPr lang="en-US" dirty="0" err="1"/>
              <a:t>dtd</a:t>
            </a:r>
            <a:r>
              <a:rPr lang="en-US" dirty="0"/>
              <a:t>/mybatis-3-mapper.dtd"&gt;</a:t>
            </a:r>
            <a:br>
              <a:rPr lang="en-US" dirty="0"/>
            </a:br>
            <a:r>
              <a:rPr lang="en-US" dirty="0"/>
              <a:t>&lt;mapper namespace="</a:t>
            </a:r>
            <a:r>
              <a:rPr lang="en-US" dirty="0" err="1"/>
              <a:t>org.newit.microservice.databasedemo.dao.UserMapper</a:t>
            </a:r>
            <a:r>
              <a:rPr lang="en-US" dirty="0"/>
              <a:t>"&gt;</a:t>
            </a:r>
            <a:br>
              <a:rPr lang="en-US" dirty="0"/>
            </a:br>
            <a:r>
              <a:rPr lang="en-US" dirty="0"/>
              <a:t>  &lt;insert id="insert" </a:t>
            </a:r>
            <a:r>
              <a:rPr lang="en-US" dirty="0" err="1"/>
              <a:t>keyProperty</a:t>
            </a:r>
            <a:r>
              <a:rPr lang="en-US" dirty="0"/>
              <a:t>="id" </a:t>
            </a:r>
            <a:r>
              <a:rPr lang="en-US" dirty="0" err="1"/>
              <a:t>useGeneratedKeys</a:t>
            </a:r>
            <a:r>
              <a:rPr lang="en-US" dirty="0"/>
              <a:t>="true" &gt;</a:t>
            </a:r>
            <a:br>
              <a:rPr lang="en-US" dirty="0"/>
            </a:br>
            <a:r>
              <a:rPr lang="en-US" dirty="0"/>
              <a:t>    </a:t>
            </a:r>
            <a:r>
              <a:rPr lang="en-US" dirty="0" smtClean="0"/>
              <a:t>insert into user(name, </a:t>
            </a:r>
            <a:r>
              <a:rPr lang="en-US" dirty="0" err="1" smtClean="0"/>
              <a:t>created_time</a:t>
            </a:r>
            <a:r>
              <a:rPr lang="en-US" dirty="0" smtClean="0"/>
              <a:t>) values(#{name}, now())</a:t>
            </a:r>
            <a:br>
              <a:rPr lang="en-US" dirty="0" smtClean="0"/>
            </a:br>
            <a:r>
              <a:rPr lang="en-US" dirty="0" smtClean="0"/>
              <a:t>  </a:t>
            </a:r>
            <a:r>
              <a:rPr lang="en-US" dirty="0"/>
              <a:t>&lt;/insert&gt;</a:t>
            </a:r>
            <a:br>
              <a:rPr lang="en-US" dirty="0"/>
            </a:br>
            <a:r>
              <a:rPr lang="en-US" dirty="0"/>
              <a:t/>
            </a:r>
            <a:br>
              <a:rPr lang="en-US" dirty="0"/>
            </a:br>
            <a:r>
              <a:rPr lang="en-US" dirty="0"/>
              <a:t>  &lt;select id="</a:t>
            </a:r>
            <a:r>
              <a:rPr lang="en-US" dirty="0" err="1"/>
              <a:t>selectById</a:t>
            </a:r>
            <a:r>
              <a:rPr lang="en-US" dirty="0"/>
              <a:t>" </a:t>
            </a:r>
            <a:r>
              <a:rPr lang="en-US" dirty="0" err="1"/>
              <a:t>resultType</a:t>
            </a:r>
            <a:r>
              <a:rPr lang="en-US" dirty="0"/>
              <a:t>="</a:t>
            </a:r>
            <a:r>
              <a:rPr lang="en-US" dirty="0" err="1"/>
              <a:t>org.newit.microservice.databasedemo.model.User</a:t>
            </a:r>
            <a:r>
              <a:rPr lang="en-US" dirty="0"/>
              <a:t>"&gt;</a:t>
            </a:r>
            <a:br>
              <a:rPr lang="en-US" dirty="0"/>
            </a:br>
            <a:r>
              <a:rPr lang="en-US" dirty="0"/>
              <a:t>    </a:t>
            </a:r>
            <a:r>
              <a:rPr lang="en-US" dirty="0" smtClean="0"/>
              <a:t>select</a:t>
            </a:r>
            <a:br>
              <a:rPr lang="en-US" dirty="0" smtClean="0"/>
            </a:br>
            <a:r>
              <a:rPr lang="en-US" dirty="0" smtClean="0"/>
              <a:t>      id</a:t>
            </a:r>
            <a:br>
              <a:rPr lang="en-US" dirty="0" smtClean="0"/>
            </a:br>
            <a:r>
              <a:rPr lang="en-US" dirty="0" smtClean="0"/>
              <a:t>      , name</a:t>
            </a:r>
            <a:br>
              <a:rPr lang="en-US" dirty="0" smtClean="0"/>
            </a:br>
            <a:r>
              <a:rPr lang="en-US" dirty="0" smtClean="0"/>
              <a:t>      , </a:t>
            </a:r>
            <a:r>
              <a:rPr lang="en-US" dirty="0" err="1" smtClean="0"/>
              <a:t>created_time</a:t>
            </a:r>
            <a:r>
              <a:rPr lang="en-US" dirty="0" smtClean="0"/>
              <a:t/>
            </a:r>
            <a:br>
              <a:rPr lang="en-US" dirty="0" smtClean="0"/>
            </a:br>
            <a:r>
              <a:rPr lang="en-US" dirty="0" smtClean="0"/>
              <a:t>    from user</a:t>
            </a:r>
            <a:br>
              <a:rPr lang="en-US" dirty="0" smtClean="0"/>
            </a:br>
            <a:r>
              <a:rPr lang="en-US" dirty="0" smtClean="0"/>
              <a:t>    where</a:t>
            </a:r>
            <a:br>
              <a:rPr lang="en-US" dirty="0" smtClean="0"/>
            </a:br>
            <a:r>
              <a:rPr lang="en-US" dirty="0" smtClean="0"/>
              <a:t>      id = #{id}</a:t>
            </a:r>
            <a:br>
              <a:rPr lang="en-US" dirty="0" smtClean="0"/>
            </a:br>
            <a:r>
              <a:rPr lang="en-US" dirty="0" smtClean="0"/>
              <a:t>  </a:t>
            </a:r>
            <a:r>
              <a:rPr lang="en-US" dirty="0"/>
              <a:t>&lt;/select&gt;</a:t>
            </a:r>
            <a:br>
              <a:rPr lang="en-US" dirty="0"/>
            </a:br>
            <a:r>
              <a:rPr lang="en-US" dirty="0"/>
              <a:t>&lt;/mapper</a:t>
            </a:r>
            <a:r>
              <a:rPr lang="en-US" dirty="0" smtClean="0"/>
              <a:t>&gt;</a:t>
            </a:r>
            <a:endParaRPr lang="en-US" dirty="0"/>
          </a:p>
        </p:txBody>
      </p:sp>
    </p:spTree>
    <p:extLst>
      <p:ext uri="{BB962C8B-B14F-4D97-AF65-F5344CB8AC3E}">
        <p14:creationId xmlns:p14="http://schemas.microsoft.com/office/powerpoint/2010/main" val="915780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a:t>
            </a:r>
            <a:r>
              <a:rPr lang="en-US" altLang="zh-CN" dirty="0" err="1" smtClean="0"/>
              <a:t>application.properties</a:t>
            </a:r>
            <a:endParaRPr lang="en-US" dirty="0"/>
          </a:p>
        </p:txBody>
      </p:sp>
      <p:sp>
        <p:nvSpPr>
          <p:cNvPr id="3" name="Content Placeholder 2"/>
          <p:cNvSpPr>
            <a:spLocks noGrp="1"/>
          </p:cNvSpPr>
          <p:nvPr>
            <p:ph idx="1"/>
          </p:nvPr>
        </p:nvSpPr>
        <p:spPr/>
        <p:txBody>
          <a:bodyPr/>
          <a:lstStyle/>
          <a:p>
            <a:r>
              <a:rPr lang="en-US" dirty="0" err="1"/>
              <a:t>mybatis.mapper</a:t>
            </a:r>
            <a:r>
              <a:rPr lang="en-US" dirty="0"/>
              <a:t>-locations=</a:t>
            </a:r>
            <a:r>
              <a:rPr lang="en-US" dirty="0" err="1"/>
              <a:t>classpath:mapper</a:t>
            </a:r>
            <a:r>
              <a:rPr lang="en-US" dirty="0"/>
              <a:t>/*.</a:t>
            </a:r>
            <a:r>
              <a:rPr lang="en-US" dirty="0" smtClean="0"/>
              <a:t>xml</a:t>
            </a:r>
          </a:p>
          <a:p>
            <a:endParaRPr lang="en-US" dirty="0"/>
          </a:p>
          <a:p>
            <a:r>
              <a:rPr lang="en-US" dirty="0"/>
              <a:t>@</a:t>
            </a:r>
            <a:r>
              <a:rPr lang="en-US" dirty="0" err="1"/>
              <a:t>MapperScan</a:t>
            </a:r>
            <a:r>
              <a:rPr lang="en-US" dirty="0" smtClean="0"/>
              <a:t>(</a:t>
            </a:r>
            <a:r>
              <a:rPr lang="en-US" dirty="0" err="1"/>
              <a:t>basePackages</a:t>
            </a:r>
            <a:r>
              <a:rPr lang="en-US" dirty="0"/>
              <a:t> </a:t>
            </a:r>
            <a:r>
              <a:rPr lang="en-US" dirty="0" smtClean="0"/>
              <a:t>= “</a:t>
            </a:r>
            <a:r>
              <a:rPr lang="en-US" dirty="0" err="1" smtClean="0"/>
              <a:t>org.newit.microservice.databasedemo.dao</a:t>
            </a:r>
            <a:r>
              <a:rPr lang="en-US" dirty="0" smtClean="0"/>
              <a:t>.*”)</a:t>
            </a:r>
            <a:r>
              <a:rPr lang="zh-CN" altLang="en-US" dirty="0" smtClean="0"/>
              <a:t>    （可选）</a:t>
            </a:r>
            <a:endParaRPr lang="en-US" dirty="0"/>
          </a:p>
        </p:txBody>
      </p:sp>
    </p:spTree>
    <p:extLst>
      <p:ext uri="{BB962C8B-B14F-4D97-AF65-F5344CB8AC3E}">
        <p14:creationId xmlns:p14="http://schemas.microsoft.com/office/powerpoint/2010/main" val="166633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Mybatis</a:t>
            </a:r>
            <a:r>
              <a:rPr lang="zh-CN" altLang="en-US" dirty="0" smtClean="0"/>
              <a:t> </a:t>
            </a:r>
            <a:r>
              <a:rPr lang="en-US" altLang="zh-CN" dirty="0" smtClean="0"/>
              <a:t>Generator</a:t>
            </a:r>
            <a:endParaRPr lang="en-US" dirty="0"/>
          </a:p>
        </p:txBody>
      </p:sp>
      <p:sp>
        <p:nvSpPr>
          <p:cNvPr id="3" name="Content Placeholder 2"/>
          <p:cNvSpPr>
            <a:spLocks noGrp="1"/>
          </p:cNvSpPr>
          <p:nvPr>
            <p:ph idx="1"/>
          </p:nvPr>
        </p:nvSpPr>
        <p:spPr/>
        <p:txBody>
          <a:bodyPr/>
          <a:lstStyle/>
          <a:p>
            <a:r>
              <a:rPr lang="zh-CN" altLang="en-US" dirty="0" smtClean="0"/>
              <a:t>根据数据库自动生成</a:t>
            </a:r>
            <a:r>
              <a:rPr lang="en-US" altLang="zh-CN" dirty="0" err="1" smtClean="0"/>
              <a:t>mybatis</a:t>
            </a:r>
            <a:r>
              <a:rPr lang="zh-CN" altLang="en-US" dirty="0" smtClean="0"/>
              <a:t>代码</a:t>
            </a:r>
            <a:endParaRPr lang="en-US" altLang="zh-CN" dirty="0" smtClean="0"/>
          </a:p>
          <a:p>
            <a:pPr lvl="1"/>
            <a:r>
              <a:rPr lang="zh-CN" altLang="en-US" dirty="0" smtClean="0"/>
              <a:t>生成</a:t>
            </a:r>
            <a:r>
              <a:rPr lang="en-US" altLang="zh-CN" dirty="0" smtClean="0"/>
              <a:t>POJO</a:t>
            </a:r>
          </a:p>
          <a:p>
            <a:pPr lvl="1"/>
            <a:r>
              <a:rPr lang="zh-CN" altLang="en-US" dirty="0" smtClean="0"/>
              <a:t>生成</a:t>
            </a:r>
            <a:r>
              <a:rPr lang="en-US" altLang="zh-CN" dirty="0" smtClean="0"/>
              <a:t>XML</a:t>
            </a:r>
          </a:p>
          <a:p>
            <a:pPr lvl="1"/>
            <a:r>
              <a:rPr lang="zh-CN" altLang="en-US" dirty="0" smtClean="0"/>
              <a:t>生成</a:t>
            </a:r>
            <a:r>
              <a:rPr lang="en-US" altLang="zh-CN" dirty="0" err="1" smtClean="0"/>
              <a:t>Mapper.java</a:t>
            </a:r>
            <a:r>
              <a:rPr lang="zh-CN" altLang="en-US" dirty="0" smtClean="0"/>
              <a:t>的</a:t>
            </a:r>
            <a:r>
              <a:rPr lang="en-US" altLang="zh-CN" dirty="0" smtClean="0"/>
              <a:t>interface</a:t>
            </a:r>
          </a:p>
          <a:p>
            <a:pPr lvl="1"/>
            <a:r>
              <a:rPr lang="zh-CN" altLang="en-US" dirty="0" smtClean="0"/>
              <a:t>生成</a:t>
            </a:r>
            <a:r>
              <a:rPr lang="en-US" altLang="zh-CN" dirty="0" smtClean="0"/>
              <a:t>Example</a:t>
            </a:r>
            <a:r>
              <a:rPr lang="zh-CN" altLang="en-US" dirty="0" smtClean="0"/>
              <a:t>用于查询等</a:t>
            </a:r>
            <a:endParaRPr lang="en-US" altLang="zh-CN" dirty="0" smtClean="0"/>
          </a:p>
          <a:p>
            <a:r>
              <a:rPr lang="zh-CN" altLang="en-US" dirty="0" smtClean="0"/>
              <a:t>运行方式</a:t>
            </a:r>
            <a:endParaRPr lang="en-US" altLang="zh-CN" dirty="0" smtClean="0"/>
          </a:p>
          <a:p>
            <a:pPr lvl="1"/>
            <a:r>
              <a:rPr lang="en-US" altLang="zh-CN" dirty="0" smtClean="0"/>
              <a:t>JAR</a:t>
            </a:r>
            <a:r>
              <a:rPr lang="zh-CN" altLang="en-US" dirty="0" smtClean="0"/>
              <a:t>包运行</a:t>
            </a:r>
            <a:endParaRPr lang="en-US" altLang="zh-CN" dirty="0" smtClean="0"/>
          </a:p>
          <a:p>
            <a:pPr lvl="1"/>
            <a:r>
              <a:rPr lang="en-US" altLang="zh-CN" dirty="0" smtClean="0">
                <a:solidFill>
                  <a:srgbClr val="FF0000"/>
                </a:solidFill>
              </a:rPr>
              <a:t>maven-plugin</a:t>
            </a:r>
          </a:p>
          <a:p>
            <a:pPr lvl="1"/>
            <a:r>
              <a:rPr lang="en-US" altLang="zh-CN" dirty="0" smtClean="0"/>
              <a:t>ant</a:t>
            </a:r>
          </a:p>
          <a:p>
            <a:pPr lvl="1"/>
            <a:r>
              <a:rPr lang="en-US" altLang="zh-CN" dirty="0" smtClean="0"/>
              <a:t>IDE</a:t>
            </a:r>
          </a:p>
        </p:txBody>
      </p:sp>
    </p:spTree>
    <p:extLst>
      <p:ext uri="{BB962C8B-B14F-4D97-AF65-F5344CB8AC3E}">
        <p14:creationId xmlns:p14="http://schemas.microsoft.com/office/powerpoint/2010/main" val="155488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创建配置文件</a:t>
            </a:r>
            <a:r>
              <a:rPr lang="en-US" dirty="0" err="1"/>
              <a:t>generatorConfig.xml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322132"/>
            <a:ext cx="10515600" cy="5542135"/>
          </a:xfrm>
          <a:prstGeom prst="rect">
            <a:avLst/>
          </a:prstGeom>
        </p:spPr>
      </p:pic>
    </p:spTree>
    <p:extLst>
      <p:ext uri="{BB962C8B-B14F-4D97-AF65-F5344CB8AC3E}">
        <p14:creationId xmlns:p14="http://schemas.microsoft.com/office/powerpoint/2010/main" val="155759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pom</a:t>
            </a:r>
            <a:r>
              <a:rPr lang="zh-CN" altLang="en-US" dirty="0" smtClean="0"/>
              <a:t>中引入</a:t>
            </a:r>
            <a:r>
              <a:rPr lang="en-US" altLang="zh-CN" dirty="0" smtClean="0"/>
              <a:t>plugin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436707"/>
            <a:ext cx="9869905" cy="4895786"/>
          </a:xfrm>
          <a:prstGeom prst="rect">
            <a:avLst/>
          </a:prstGeom>
        </p:spPr>
      </p:pic>
    </p:spTree>
    <p:extLst>
      <p:ext uri="{BB962C8B-B14F-4D97-AF65-F5344CB8AC3E}">
        <p14:creationId xmlns:p14="http://schemas.microsoft.com/office/powerpoint/2010/main" val="394061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运行</a:t>
            </a:r>
            <a:endParaRPr lang="en-US" dirty="0"/>
          </a:p>
        </p:txBody>
      </p:sp>
      <p:sp>
        <p:nvSpPr>
          <p:cNvPr id="3" name="Content Placeholder 2"/>
          <p:cNvSpPr>
            <a:spLocks noGrp="1"/>
          </p:cNvSpPr>
          <p:nvPr>
            <p:ph idx="1"/>
          </p:nvPr>
        </p:nvSpPr>
        <p:spPr/>
        <p:txBody>
          <a:bodyPr/>
          <a:lstStyle/>
          <a:p>
            <a:r>
              <a:rPr lang="en-US" dirty="0" err="1"/>
              <a:t>mvn</a:t>
            </a:r>
            <a:r>
              <a:rPr lang="en-US" dirty="0"/>
              <a:t> </a:t>
            </a:r>
            <a:r>
              <a:rPr lang="en-US" dirty="0" err="1" smtClean="0"/>
              <a:t>mybatis-generator:generate</a:t>
            </a:r>
            <a:endParaRPr lang="en-US" dirty="0" smtClean="0"/>
          </a:p>
          <a:p>
            <a:r>
              <a:rPr lang="zh-CN" altLang="en-US" dirty="0" smtClean="0"/>
              <a:t>得到结果后在</a:t>
            </a:r>
            <a:r>
              <a:rPr lang="en-US" altLang="zh-CN" dirty="0" smtClean="0"/>
              <a:t>Mapper</a:t>
            </a:r>
            <a:r>
              <a:rPr lang="zh-CN" altLang="en-US" dirty="0" smtClean="0"/>
              <a:t>上增加注解</a:t>
            </a:r>
            <a:r>
              <a:rPr lang="en-US" altLang="zh-CN" dirty="0" smtClean="0"/>
              <a:t>@Mapper</a:t>
            </a:r>
          </a:p>
          <a:p>
            <a:r>
              <a:rPr lang="zh-CN" altLang="en-US" dirty="0" smtClean="0"/>
              <a:t>通过</a:t>
            </a:r>
            <a:r>
              <a:rPr lang="en-US" altLang="zh-CN" dirty="0" smtClean="0"/>
              <a:t>@</a:t>
            </a:r>
            <a:r>
              <a:rPr lang="en-US" altLang="zh-CN" dirty="0" err="1" smtClean="0"/>
              <a:t>MapperScan</a:t>
            </a:r>
            <a:r>
              <a:rPr lang="zh-CN" altLang="en-US" dirty="0" smtClean="0"/>
              <a:t>的方式省略</a:t>
            </a:r>
            <a:r>
              <a:rPr lang="en-US" altLang="zh-CN" dirty="0" smtClean="0"/>
              <a:t>@Mapper</a:t>
            </a:r>
            <a:r>
              <a:rPr lang="zh-CN" altLang="en-US" dirty="0" smtClean="0"/>
              <a:t>注解</a:t>
            </a:r>
            <a:endParaRPr lang="en-US" dirty="0"/>
          </a:p>
        </p:txBody>
      </p:sp>
      <p:pic>
        <p:nvPicPr>
          <p:cNvPr id="4" name="Picture 3"/>
          <p:cNvPicPr>
            <a:picLocks noChangeAspect="1"/>
          </p:cNvPicPr>
          <p:nvPr/>
        </p:nvPicPr>
        <p:blipFill>
          <a:blip r:embed="rId2"/>
          <a:stretch>
            <a:fillRect/>
          </a:stretch>
        </p:blipFill>
        <p:spPr>
          <a:xfrm>
            <a:off x="838200" y="3789614"/>
            <a:ext cx="9347200" cy="2070100"/>
          </a:xfrm>
          <a:prstGeom prst="rect">
            <a:avLst/>
          </a:prstGeom>
        </p:spPr>
      </p:pic>
    </p:spTree>
    <p:extLst>
      <p:ext uri="{BB962C8B-B14F-4D97-AF65-F5344CB8AC3E}">
        <p14:creationId xmlns:p14="http://schemas.microsoft.com/office/powerpoint/2010/main" val="1064920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数据库事务</a:t>
            </a:r>
            <a:r>
              <a:rPr lang="en-US" altLang="zh-CN" dirty="0" smtClean="0"/>
              <a:t>——</a:t>
            </a:r>
            <a:r>
              <a:rPr lang="zh-CN" altLang="en-US" dirty="0" smtClean="0"/>
              <a:t>手动实现</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stretch>
            <a:fillRect/>
          </a:stretch>
        </p:blipFill>
        <p:spPr>
          <a:xfrm>
            <a:off x="1453661" y="0"/>
            <a:ext cx="9284677" cy="6858000"/>
          </a:xfrm>
          <a:prstGeom prst="rect">
            <a:avLst/>
          </a:prstGeom>
        </p:spPr>
      </p:pic>
    </p:spTree>
    <p:extLst>
      <p:ext uri="{BB962C8B-B14F-4D97-AF65-F5344CB8AC3E}">
        <p14:creationId xmlns:p14="http://schemas.microsoft.com/office/powerpoint/2010/main" val="203086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当下主流关系型数据库</a:t>
            </a:r>
            <a:endParaRPr lang="en-US" dirty="0"/>
          </a:p>
        </p:txBody>
      </p:sp>
      <p:sp>
        <p:nvSpPr>
          <p:cNvPr id="3" name="Content Placeholder 2"/>
          <p:cNvSpPr>
            <a:spLocks noGrp="1"/>
          </p:cNvSpPr>
          <p:nvPr>
            <p:ph idx="1"/>
          </p:nvPr>
        </p:nvSpPr>
        <p:spPr/>
        <p:txBody>
          <a:bodyPr/>
          <a:lstStyle/>
          <a:p>
            <a:r>
              <a:rPr lang="en-US" altLang="zh-CN" dirty="0" smtClean="0"/>
              <a:t>Oracle</a:t>
            </a:r>
          </a:p>
          <a:p>
            <a:r>
              <a:rPr lang="en-US" altLang="zh-CN" dirty="0" smtClean="0"/>
              <a:t>MySQL</a:t>
            </a:r>
          </a:p>
          <a:p>
            <a:r>
              <a:rPr lang="en-US" altLang="zh-CN" dirty="0" smtClean="0"/>
              <a:t>Microsoft</a:t>
            </a:r>
            <a:r>
              <a:rPr lang="zh-CN" altLang="en-US" dirty="0" smtClean="0"/>
              <a:t> </a:t>
            </a:r>
            <a:r>
              <a:rPr lang="en-US" altLang="zh-CN" dirty="0" smtClean="0"/>
              <a:t>SQL</a:t>
            </a:r>
            <a:r>
              <a:rPr lang="zh-CN" altLang="en-US" dirty="0" smtClean="0"/>
              <a:t> </a:t>
            </a:r>
            <a:r>
              <a:rPr lang="en-US" altLang="zh-CN" dirty="0" smtClean="0"/>
              <a:t>Server</a:t>
            </a:r>
          </a:p>
          <a:p>
            <a:r>
              <a:rPr lang="en-US" altLang="zh-CN" dirty="0" smtClean="0"/>
              <a:t>DB2</a:t>
            </a:r>
          </a:p>
          <a:p>
            <a:r>
              <a:rPr lang="en-US" altLang="zh-CN" dirty="0" smtClean="0"/>
              <a:t>Microsoft</a:t>
            </a:r>
            <a:r>
              <a:rPr lang="zh-CN" altLang="en-US" dirty="0" smtClean="0"/>
              <a:t> </a:t>
            </a:r>
            <a:r>
              <a:rPr lang="en-US" altLang="zh-CN" dirty="0" smtClean="0"/>
              <a:t>Access</a:t>
            </a:r>
            <a:endParaRPr lang="en-US" dirty="0"/>
          </a:p>
        </p:txBody>
      </p:sp>
    </p:spTree>
    <p:extLst>
      <p:ext uri="{BB962C8B-B14F-4D97-AF65-F5344CB8AC3E}">
        <p14:creationId xmlns:p14="http://schemas.microsoft.com/office/powerpoint/2010/main" val="10347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Spring</a:t>
            </a:r>
            <a:r>
              <a:rPr lang="zh-CN" altLang="en-US" dirty="0" smtClean="0"/>
              <a:t>提供的声明式事务</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341018"/>
            <a:ext cx="12192000" cy="2579724"/>
          </a:xfrm>
          <a:prstGeom prst="rect">
            <a:avLst/>
          </a:prstGeom>
        </p:spPr>
      </p:pic>
    </p:spTree>
    <p:extLst>
      <p:ext uri="{BB962C8B-B14F-4D97-AF65-F5344CB8AC3E}">
        <p14:creationId xmlns:p14="http://schemas.microsoft.com/office/powerpoint/2010/main" val="1998974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5184"/>
            <a:ext cx="9027290" cy="1185504"/>
          </a:xfrm>
        </p:spPr>
        <p:txBody>
          <a:bodyPr/>
          <a:lstStyle/>
          <a:p>
            <a:r>
              <a:rPr lang="en-US" altLang="zh-CN" dirty="0" smtClean="0"/>
              <a:t>Java</a:t>
            </a:r>
            <a:r>
              <a:rPr lang="zh-CN" altLang="en-US" dirty="0" smtClean="0"/>
              <a:t>异常层次结构</a:t>
            </a:r>
            <a:endParaRPr lang="en-US" dirty="0"/>
          </a:p>
        </p:txBody>
      </p:sp>
      <p:sp>
        <p:nvSpPr>
          <p:cNvPr id="3" name="Content Placeholder 2"/>
          <p:cNvSpPr>
            <a:spLocks noGrp="1"/>
          </p:cNvSpPr>
          <p:nvPr>
            <p:ph idx="1"/>
          </p:nvPr>
        </p:nvSpPr>
        <p:spPr/>
        <p:txBody>
          <a:bodyPr/>
          <a:lstStyle/>
          <a:p>
            <a:endParaRPr lang="en-US"/>
          </a:p>
        </p:txBody>
      </p:sp>
      <p:pic>
        <p:nvPicPr>
          <p:cNvPr id="2050" name="Picture 2" descr="https://img-my.csdn.net/uploads/201310/29/1383051170_4167.jpeg#pic_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456" y="-344385"/>
            <a:ext cx="5502959" cy="1130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575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MySQL </a:t>
            </a:r>
            <a:r>
              <a:rPr lang="en-US" b="1" dirty="0" smtClean="0"/>
              <a:t>事务</a:t>
            </a:r>
            <a:endParaRPr lang="en-US" dirty="0"/>
          </a:p>
        </p:txBody>
      </p:sp>
      <p:sp>
        <p:nvSpPr>
          <p:cNvPr id="3" name="Content Placeholder 2"/>
          <p:cNvSpPr>
            <a:spLocks noGrp="1"/>
          </p:cNvSpPr>
          <p:nvPr>
            <p:ph idx="1"/>
          </p:nvPr>
        </p:nvSpPr>
        <p:spPr/>
        <p:txBody>
          <a:bodyPr/>
          <a:lstStyle/>
          <a:p>
            <a:pPr latinLnBrk="1"/>
            <a:r>
              <a:rPr lang="zh-CN" altLang="en-US" dirty="0"/>
              <a:t>在 </a:t>
            </a:r>
            <a:r>
              <a:rPr lang="en-US" altLang="zh-CN" dirty="0"/>
              <a:t>MySQL </a:t>
            </a:r>
            <a:r>
              <a:rPr lang="zh-CN" altLang="en-US" dirty="0"/>
              <a:t>中只有使用了 </a:t>
            </a:r>
            <a:r>
              <a:rPr lang="en-US" altLang="zh-CN" dirty="0" err="1"/>
              <a:t>Innodb</a:t>
            </a:r>
            <a:r>
              <a:rPr lang="en-US" altLang="zh-CN" dirty="0"/>
              <a:t> </a:t>
            </a:r>
            <a:r>
              <a:rPr lang="zh-CN" altLang="en-US" dirty="0"/>
              <a:t>数据库引擎的数据库或表才支持事务。</a:t>
            </a:r>
          </a:p>
          <a:p>
            <a:pPr latinLnBrk="1"/>
            <a:r>
              <a:rPr lang="zh-CN" altLang="en-US" dirty="0"/>
              <a:t>事务处理可以用来维护数据库的完整性，保证成批的 </a:t>
            </a:r>
            <a:r>
              <a:rPr lang="en-US" altLang="zh-CN" dirty="0"/>
              <a:t>SQL </a:t>
            </a:r>
            <a:r>
              <a:rPr lang="zh-CN" altLang="en-US" dirty="0"/>
              <a:t>语句要么全部执行，要么全部不执行。</a:t>
            </a:r>
          </a:p>
          <a:p>
            <a:pPr latinLnBrk="1"/>
            <a:r>
              <a:rPr lang="zh-CN" altLang="en-US" dirty="0"/>
              <a:t>事务用来管理 </a:t>
            </a:r>
            <a:r>
              <a:rPr lang="en-US" altLang="zh-CN" dirty="0" err="1"/>
              <a:t>insert,update,delete</a:t>
            </a:r>
            <a:r>
              <a:rPr lang="en-US" altLang="zh-CN" dirty="0"/>
              <a:t> </a:t>
            </a:r>
            <a:r>
              <a:rPr lang="zh-CN" altLang="en-US" dirty="0" smtClean="0"/>
              <a:t>语句</a:t>
            </a:r>
            <a:endParaRPr lang="zh-CN" altLang="en-US" dirty="0"/>
          </a:p>
        </p:txBody>
      </p:sp>
    </p:spTree>
    <p:extLst>
      <p:ext uri="{BB962C8B-B14F-4D97-AF65-F5344CB8AC3E}">
        <p14:creationId xmlns:p14="http://schemas.microsoft.com/office/powerpoint/2010/main" val="611667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事务的四个特性？</a:t>
            </a:r>
            <a:endParaRPr lang="en-US" dirty="0"/>
          </a:p>
        </p:txBody>
      </p:sp>
      <p:sp>
        <p:nvSpPr>
          <p:cNvPr id="3" name="Content Placeholder 2"/>
          <p:cNvSpPr>
            <a:spLocks noGrp="1"/>
          </p:cNvSpPr>
          <p:nvPr>
            <p:ph idx="1"/>
          </p:nvPr>
        </p:nvSpPr>
        <p:spPr>
          <a:xfrm>
            <a:off x="838200" y="1825624"/>
            <a:ext cx="10515600" cy="4746625"/>
          </a:xfrm>
        </p:spPr>
        <p:txBody>
          <a:bodyPr>
            <a:normAutofit fontScale="85000" lnSpcReduction="20000"/>
          </a:bodyPr>
          <a:lstStyle/>
          <a:p>
            <a:pPr>
              <a:lnSpc>
                <a:spcPct val="110000"/>
              </a:lnSpc>
            </a:pPr>
            <a:r>
              <a:rPr lang="zh-CN" altLang="en-US" dirty="0"/>
              <a:t>一般来说，事务是必须满足</a:t>
            </a:r>
            <a:r>
              <a:rPr lang="en-US" altLang="zh-CN" dirty="0"/>
              <a:t>4</a:t>
            </a:r>
            <a:r>
              <a:rPr lang="zh-CN" altLang="en-US" dirty="0"/>
              <a:t>个条件（</a:t>
            </a:r>
            <a:r>
              <a:rPr lang="en-US" altLang="zh-CN" dirty="0"/>
              <a:t>ACID</a:t>
            </a:r>
            <a:r>
              <a:rPr lang="zh-CN" altLang="en-US" dirty="0"/>
              <a:t>）：：原子性（</a:t>
            </a:r>
            <a:r>
              <a:rPr lang="en-US" altLang="zh-CN" b="1" dirty="0"/>
              <a:t>A</a:t>
            </a:r>
            <a:r>
              <a:rPr lang="en-US" altLang="zh-CN" dirty="0"/>
              <a:t>tomicity</a:t>
            </a:r>
            <a:r>
              <a:rPr lang="zh-CN" altLang="en-US" dirty="0"/>
              <a:t>，或称不可分割性）、一致性（</a:t>
            </a:r>
            <a:r>
              <a:rPr lang="en-US" altLang="zh-CN" b="1" dirty="0"/>
              <a:t>C</a:t>
            </a:r>
            <a:r>
              <a:rPr lang="en-US" altLang="zh-CN" dirty="0"/>
              <a:t>onsistency</a:t>
            </a:r>
            <a:r>
              <a:rPr lang="zh-CN" altLang="en-US" dirty="0"/>
              <a:t>）、隔离性（</a:t>
            </a:r>
            <a:r>
              <a:rPr lang="en-US" altLang="zh-CN" b="1" dirty="0"/>
              <a:t>I</a:t>
            </a:r>
            <a:r>
              <a:rPr lang="en-US" altLang="zh-CN" dirty="0"/>
              <a:t>solation</a:t>
            </a:r>
            <a:r>
              <a:rPr lang="zh-CN" altLang="en-US" dirty="0"/>
              <a:t>，又称独立性）、持久性（</a:t>
            </a:r>
            <a:r>
              <a:rPr lang="en-US" altLang="zh-CN" b="1" dirty="0"/>
              <a:t>D</a:t>
            </a:r>
            <a:r>
              <a:rPr lang="en-US" altLang="zh-CN" dirty="0"/>
              <a:t>urability</a:t>
            </a:r>
            <a:r>
              <a:rPr lang="zh-CN" altLang="en-US" dirty="0"/>
              <a:t>）</a:t>
            </a:r>
            <a:r>
              <a:rPr lang="zh-CN" altLang="en-US" dirty="0" smtClean="0"/>
              <a:t>。</a:t>
            </a:r>
            <a:endParaRPr lang="en-US" altLang="zh-CN" dirty="0" smtClean="0"/>
          </a:p>
          <a:p>
            <a:pPr lvl="1" latinLnBrk="1">
              <a:lnSpc>
                <a:spcPct val="110000"/>
              </a:lnSpc>
            </a:pPr>
            <a:r>
              <a:rPr lang="zh-CN" altLang="en-US" b="1" dirty="0"/>
              <a:t>原子性：</a:t>
            </a:r>
            <a:r>
              <a:rPr lang="zh-CN" altLang="en-US" dirty="0"/>
              <a:t>一个事务（</a:t>
            </a:r>
            <a:r>
              <a:rPr lang="en-US" altLang="zh-CN" dirty="0"/>
              <a:t>transaction</a:t>
            </a:r>
            <a:r>
              <a:rPr lang="zh-CN" altLang="en-US" dirty="0"/>
              <a:t>）中的所有操作，要么全部完成，要么全部不完成，不会结束在中间某个环节。事务在执行过程中发生错误，会被回滚（</a:t>
            </a:r>
            <a:r>
              <a:rPr lang="en-US" altLang="zh-CN" dirty="0"/>
              <a:t>Rollback</a:t>
            </a:r>
            <a:r>
              <a:rPr lang="zh-CN" altLang="en-US" dirty="0"/>
              <a:t>）到事务开始前的状态，就像这个事务从来没有执行过一样。</a:t>
            </a:r>
          </a:p>
          <a:p>
            <a:pPr lvl="1" latinLnBrk="1">
              <a:lnSpc>
                <a:spcPct val="110000"/>
              </a:lnSpc>
            </a:pPr>
            <a:r>
              <a:rPr lang="zh-CN" altLang="en-US" b="1" dirty="0"/>
              <a:t>一致性：</a:t>
            </a:r>
            <a:r>
              <a:rPr lang="zh-CN" altLang="en-US" dirty="0"/>
              <a:t>在事务开始之前和事务结束以后，数据库的完整性没有被破坏。这表示写入的资料必须完全符合所有的预设规则，这包含资料的精确度、串联性以及后续数据库可以自发性地完成预定的工作。</a:t>
            </a:r>
          </a:p>
          <a:p>
            <a:pPr lvl="1" latinLnBrk="1">
              <a:lnSpc>
                <a:spcPct val="110000"/>
              </a:lnSpc>
            </a:pPr>
            <a:r>
              <a:rPr lang="zh-CN" altLang="en-US" b="1" dirty="0"/>
              <a:t>隔离性：</a:t>
            </a:r>
            <a:r>
              <a:rPr lang="zh-CN" altLang="en-US" dirty="0"/>
              <a:t>数据库允许多个并发事务同时对其数据进行读写和修改的能力，隔离性可以防止多个事务并发执行时由于交叉执行而导致数据的不一致。事务隔离分为不同级别，包括读未提交（</a:t>
            </a:r>
            <a:r>
              <a:rPr lang="en-US" altLang="zh-CN" dirty="0"/>
              <a:t>Read uncommitted</a:t>
            </a:r>
            <a:r>
              <a:rPr lang="zh-CN" altLang="en-US" dirty="0"/>
              <a:t>）、读提交（</a:t>
            </a:r>
            <a:r>
              <a:rPr lang="en-US" altLang="zh-CN" dirty="0"/>
              <a:t>read committed</a:t>
            </a:r>
            <a:r>
              <a:rPr lang="zh-CN" altLang="en-US" dirty="0"/>
              <a:t>）、可重复读（</a:t>
            </a:r>
            <a:r>
              <a:rPr lang="en-US" altLang="zh-CN" dirty="0"/>
              <a:t>repeatable read</a:t>
            </a:r>
            <a:r>
              <a:rPr lang="zh-CN" altLang="en-US" dirty="0"/>
              <a:t>）和串行化（</a:t>
            </a:r>
            <a:r>
              <a:rPr lang="en-US" altLang="zh-CN" dirty="0"/>
              <a:t>Serializable</a:t>
            </a:r>
            <a:r>
              <a:rPr lang="zh-CN" altLang="en-US" dirty="0"/>
              <a:t>）。</a:t>
            </a:r>
          </a:p>
          <a:p>
            <a:pPr lvl="1" latinLnBrk="1">
              <a:lnSpc>
                <a:spcPct val="110000"/>
              </a:lnSpc>
            </a:pPr>
            <a:r>
              <a:rPr lang="zh-CN" altLang="en-US" b="1" dirty="0"/>
              <a:t>持久性：</a:t>
            </a:r>
            <a:r>
              <a:rPr lang="zh-CN" altLang="en-US" dirty="0"/>
              <a:t>事务处理结束后，对数据的修改就是永久的，即便系统故障也不会</a:t>
            </a:r>
            <a:r>
              <a:rPr lang="zh-CN" altLang="en-US" dirty="0" smtClean="0"/>
              <a:t>丢失</a:t>
            </a:r>
            <a:endParaRPr lang="zh-CN" altLang="en-US" dirty="0"/>
          </a:p>
        </p:txBody>
      </p:sp>
    </p:spTree>
    <p:extLst>
      <p:ext uri="{BB962C8B-B14F-4D97-AF65-F5344CB8AC3E}">
        <p14:creationId xmlns:p14="http://schemas.microsoft.com/office/powerpoint/2010/main" val="12666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数据库隔离级别</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159029"/>
            <a:ext cx="12192000" cy="3684530"/>
          </a:xfrm>
          <a:prstGeom prst="rect">
            <a:avLst/>
          </a:prstGeom>
        </p:spPr>
      </p:pic>
    </p:spTree>
    <p:extLst>
      <p:ext uri="{BB962C8B-B14F-4D97-AF65-F5344CB8AC3E}">
        <p14:creationId xmlns:p14="http://schemas.microsoft.com/office/powerpoint/2010/main" val="957346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脏读</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66557" y="365125"/>
            <a:ext cx="7239000" cy="6096000"/>
          </a:xfrm>
          <a:prstGeom prst="rect">
            <a:avLst/>
          </a:prstGeom>
        </p:spPr>
      </p:pic>
    </p:spTree>
    <p:extLst>
      <p:ext uri="{BB962C8B-B14F-4D97-AF65-F5344CB8AC3E}">
        <p14:creationId xmlns:p14="http://schemas.microsoft.com/office/powerpoint/2010/main" val="974045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不可重复读</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43300" y="1027906"/>
            <a:ext cx="8648700" cy="5765800"/>
          </a:xfrm>
          <a:prstGeom prst="rect">
            <a:avLst/>
          </a:prstGeom>
        </p:spPr>
      </p:pic>
    </p:spTree>
    <p:extLst>
      <p:ext uri="{BB962C8B-B14F-4D97-AF65-F5344CB8AC3E}">
        <p14:creationId xmlns:p14="http://schemas.microsoft.com/office/powerpoint/2010/main" val="448055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幻读</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54400" y="252598"/>
            <a:ext cx="8737600" cy="6210300"/>
          </a:xfrm>
          <a:prstGeom prst="rect">
            <a:avLst/>
          </a:prstGeom>
        </p:spPr>
      </p:pic>
    </p:spTree>
    <p:extLst>
      <p:ext uri="{BB962C8B-B14F-4D97-AF65-F5344CB8AC3E}">
        <p14:creationId xmlns:p14="http://schemas.microsoft.com/office/powerpoint/2010/main" val="12914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Transaction</a:t>
            </a:r>
            <a:r>
              <a:rPr lang="zh-CN" altLang="en-US" dirty="0" smtClean="0"/>
              <a:t>自调用失效</a:t>
            </a:r>
            <a:endParaRPr lang="en-US" dirty="0"/>
          </a:p>
        </p:txBody>
      </p:sp>
      <p:sp>
        <p:nvSpPr>
          <p:cNvPr id="3" name="Content Placeholder 2"/>
          <p:cNvSpPr>
            <a:spLocks noGrp="1"/>
          </p:cNvSpPr>
          <p:nvPr>
            <p:ph idx="1"/>
          </p:nvPr>
        </p:nvSpPr>
        <p:spPr/>
        <p:txBody>
          <a:bodyPr/>
          <a:lstStyle/>
          <a:p>
            <a:r>
              <a:rPr lang="zh-CN" altLang="en-US" dirty="0" smtClean="0"/>
              <a:t>可以从</a:t>
            </a:r>
            <a:r>
              <a:rPr lang="en-US" altLang="zh-CN" dirty="0" err="1" smtClean="0"/>
              <a:t>ApplicationContext</a:t>
            </a:r>
            <a:r>
              <a:rPr lang="zh-CN" altLang="en-US" dirty="0" smtClean="0"/>
              <a:t>中获取对应的</a:t>
            </a:r>
            <a:r>
              <a:rPr lang="en-US" altLang="zh-CN" dirty="0" smtClean="0"/>
              <a:t>bean</a:t>
            </a:r>
            <a:r>
              <a:rPr lang="zh-CN" altLang="en-US" dirty="0" smtClean="0"/>
              <a:t>再进行调用</a:t>
            </a:r>
            <a:endParaRPr lang="en-US" dirty="0"/>
          </a:p>
        </p:txBody>
      </p:sp>
      <p:pic>
        <p:nvPicPr>
          <p:cNvPr id="4" name="Picture 3"/>
          <p:cNvPicPr>
            <a:picLocks noChangeAspect="1"/>
          </p:cNvPicPr>
          <p:nvPr/>
        </p:nvPicPr>
        <p:blipFill>
          <a:blip r:embed="rId2"/>
          <a:stretch>
            <a:fillRect/>
          </a:stretch>
        </p:blipFill>
        <p:spPr>
          <a:xfrm>
            <a:off x="0" y="3279041"/>
            <a:ext cx="12192000" cy="3435003"/>
          </a:xfrm>
          <a:prstGeom prst="rect">
            <a:avLst/>
          </a:prstGeom>
        </p:spPr>
      </p:pic>
    </p:spTree>
    <p:extLst>
      <p:ext uri="{BB962C8B-B14F-4D97-AF65-F5344CB8AC3E}">
        <p14:creationId xmlns:p14="http://schemas.microsoft.com/office/powerpoint/2010/main" val="2113023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应用中遇到的问题</a:t>
            </a:r>
            <a:endParaRPr lang="en-US" dirty="0"/>
          </a:p>
        </p:txBody>
      </p:sp>
      <p:sp>
        <p:nvSpPr>
          <p:cNvPr id="3" name="Content Placeholder 2"/>
          <p:cNvSpPr>
            <a:spLocks noGrp="1"/>
          </p:cNvSpPr>
          <p:nvPr>
            <p:ph idx="1"/>
          </p:nvPr>
        </p:nvSpPr>
        <p:spPr/>
        <p:txBody>
          <a:bodyPr/>
          <a:lstStyle/>
          <a:p>
            <a:r>
              <a:rPr lang="zh-CN" altLang="en-US" dirty="0" smtClean="0"/>
              <a:t>单表容量（</a:t>
            </a:r>
            <a:r>
              <a:rPr lang="en-US" altLang="zh-CN" dirty="0" smtClean="0"/>
              <a:t>8</a:t>
            </a:r>
            <a:r>
              <a:rPr lang="zh-CN" altLang="en-US" dirty="0" smtClean="0"/>
              <a:t>核</a:t>
            </a:r>
            <a:r>
              <a:rPr lang="en-US" altLang="zh-CN" dirty="0" smtClean="0"/>
              <a:t>16G</a:t>
            </a:r>
            <a:r>
              <a:rPr lang="zh-CN" altLang="en-US" dirty="0" smtClean="0"/>
              <a:t>，不连表，走索引）</a:t>
            </a:r>
            <a:endParaRPr lang="en-US" altLang="zh-CN" dirty="0" smtClean="0"/>
          </a:p>
          <a:p>
            <a:pPr lvl="1"/>
            <a:r>
              <a:rPr lang="zh-CN" altLang="en-US" dirty="0" smtClean="0"/>
              <a:t>大约</a:t>
            </a:r>
            <a:r>
              <a:rPr lang="en-US" altLang="zh-CN" dirty="0" smtClean="0"/>
              <a:t>1</a:t>
            </a:r>
            <a:r>
              <a:rPr lang="zh-CN" altLang="en-US" dirty="0" smtClean="0"/>
              <a:t>亿条记录</a:t>
            </a:r>
            <a:endParaRPr lang="en-US" altLang="zh-CN" dirty="0" smtClean="0"/>
          </a:p>
          <a:p>
            <a:pPr lvl="1"/>
            <a:r>
              <a:rPr lang="en-US" altLang="zh-CN" dirty="0" smtClean="0"/>
              <a:t>TPS</a:t>
            </a:r>
            <a:r>
              <a:rPr lang="zh-CN" altLang="en-US" dirty="0" smtClean="0"/>
              <a:t>约</a:t>
            </a:r>
            <a:r>
              <a:rPr lang="en-US" altLang="zh-CN" dirty="0" smtClean="0"/>
              <a:t>1W</a:t>
            </a:r>
          </a:p>
          <a:p>
            <a:r>
              <a:rPr lang="zh-CN" altLang="en-US" dirty="0" smtClean="0"/>
              <a:t>数据更多怎么办？</a:t>
            </a:r>
            <a:endParaRPr lang="en-US" altLang="zh-CN" dirty="0" smtClean="0"/>
          </a:p>
          <a:p>
            <a:pPr lvl="1"/>
            <a:r>
              <a:rPr lang="zh-CN" altLang="en-US" dirty="0" smtClean="0"/>
              <a:t>水平拆分（按照用户</a:t>
            </a:r>
            <a:r>
              <a:rPr lang="en-US" altLang="zh-CN" dirty="0" smtClean="0"/>
              <a:t>Id</a:t>
            </a:r>
            <a:r>
              <a:rPr lang="zh-CN" altLang="en-US" dirty="0" smtClean="0"/>
              <a:t>取模）</a:t>
            </a:r>
            <a:endParaRPr lang="en-US" altLang="zh-CN" dirty="0" smtClean="0"/>
          </a:p>
          <a:p>
            <a:pPr lvl="1"/>
            <a:r>
              <a:rPr lang="zh-CN" altLang="en-US" dirty="0" smtClean="0"/>
              <a:t>垂直拆分（按照时间分库）</a:t>
            </a:r>
            <a:endParaRPr lang="en-US" altLang="zh-CN" dirty="0" smtClean="0"/>
          </a:p>
          <a:p>
            <a:pPr lvl="1"/>
            <a:r>
              <a:rPr lang="zh-CN" altLang="en-US" dirty="0" smtClean="0"/>
              <a:t>缓存</a:t>
            </a:r>
            <a:endParaRPr lang="en-US" altLang="zh-CN" dirty="0" smtClean="0"/>
          </a:p>
          <a:p>
            <a:r>
              <a:rPr lang="zh-CN" altLang="en-US" dirty="0" smtClean="0"/>
              <a:t>引入中间件</a:t>
            </a:r>
            <a:endParaRPr lang="en-US" altLang="zh-CN" dirty="0" smtClean="0"/>
          </a:p>
          <a:p>
            <a:pPr lvl="1"/>
            <a:r>
              <a:rPr lang="en-US" altLang="zh-CN" dirty="0" smtClean="0"/>
              <a:t>TDDL</a:t>
            </a:r>
          </a:p>
          <a:p>
            <a:pPr lvl="1"/>
            <a:r>
              <a:rPr lang="en-US" altLang="zh-CN" dirty="0" smtClean="0"/>
              <a:t>MYCAT</a:t>
            </a:r>
            <a:endParaRPr lang="en-US" dirty="0"/>
          </a:p>
        </p:txBody>
      </p:sp>
    </p:spTree>
    <p:extLst>
      <p:ext uri="{BB962C8B-B14F-4D97-AF65-F5344CB8AC3E}">
        <p14:creationId xmlns:p14="http://schemas.microsoft.com/office/powerpoint/2010/main" val="105520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优点</a:t>
            </a:r>
            <a:endParaRPr lang="en-US" dirty="0"/>
          </a:p>
        </p:txBody>
      </p:sp>
      <p:sp>
        <p:nvSpPr>
          <p:cNvPr id="3" name="Content Placeholder 2"/>
          <p:cNvSpPr>
            <a:spLocks noGrp="1"/>
          </p:cNvSpPr>
          <p:nvPr>
            <p:ph idx="1"/>
          </p:nvPr>
        </p:nvSpPr>
        <p:spPr/>
        <p:txBody>
          <a:bodyPr/>
          <a:lstStyle/>
          <a:p>
            <a:r>
              <a:rPr lang="zh-CN" altLang="en-US" dirty="0" smtClean="0"/>
              <a:t>简单易用</a:t>
            </a:r>
            <a:endParaRPr lang="en-US" altLang="zh-CN" dirty="0" smtClean="0"/>
          </a:p>
          <a:p>
            <a:r>
              <a:rPr lang="zh-CN" altLang="en-US" dirty="0" smtClean="0"/>
              <a:t>价格低</a:t>
            </a:r>
            <a:endParaRPr lang="en-US" altLang="zh-CN" dirty="0" smtClean="0"/>
          </a:p>
          <a:p>
            <a:r>
              <a:rPr lang="zh-CN" altLang="en-US" dirty="0" smtClean="0"/>
              <a:t>性能高</a:t>
            </a:r>
            <a:endParaRPr lang="en-US" altLang="zh-CN" dirty="0" smtClean="0"/>
          </a:p>
          <a:p>
            <a:r>
              <a:rPr lang="zh-CN" altLang="en-US" dirty="0" smtClean="0"/>
              <a:t>可移植性高</a:t>
            </a:r>
            <a:endParaRPr lang="en-US" altLang="zh-CN" dirty="0" smtClean="0"/>
          </a:p>
        </p:txBody>
      </p:sp>
    </p:spTree>
    <p:extLst>
      <p:ext uri="{BB962C8B-B14F-4D97-AF65-F5344CB8AC3E}">
        <p14:creationId xmlns:p14="http://schemas.microsoft.com/office/powerpoint/2010/main" val="1170332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MYCAT</a:t>
            </a:r>
            <a:r>
              <a:rPr lang="zh-CN" altLang="en-US" dirty="0" smtClean="0"/>
              <a:t>架构图</a:t>
            </a:r>
            <a:endParaRPr lang="en-US" dirty="0"/>
          </a:p>
        </p:txBody>
      </p:sp>
      <p:sp>
        <p:nvSpPr>
          <p:cNvPr id="3" name="Content Placeholder 2"/>
          <p:cNvSpPr>
            <a:spLocks noGrp="1"/>
          </p:cNvSpPr>
          <p:nvPr>
            <p:ph idx="1"/>
          </p:nvPr>
        </p:nvSpPr>
        <p:spPr/>
        <p:txBody>
          <a:bodyPr/>
          <a:lstStyle/>
          <a:p>
            <a:endParaRPr lang="en-US"/>
          </a:p>
        </p:txBody>
      </p:sp>
      <p:pic>
        <p:nvPicPr>
          <p:cNvPr id="1028" name="Picture 4" descr="http://www.mycat.io/index_files/ar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8614558" cy="4810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19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分库分表后的问题</a:t>
            </a:r>
            <a:endParaRPr lang="en-US" dirty="0"/>
          </a:p>
        </p:txBody>
      </p:sp>
      <p:sp>
        <p:nvSpPr>
          <p:cNvPr id="3" name="Content Placeholder 2"/>
          <p:cNvSpPr>
            <a:spLocks noGrp="1"/>
          </p:cNvSpPr>
          <p:nvPr>
            <p:ph idx="1"/>
          </p:nvPr>
        </p:nvSpPr>
        <p:spPr/>
        <p:txBody>
          <a:bodyPr/>
          <a:lstStyle/>
          <a:p>
            <a:r>
              <a:rPr lang="zh-CN" altLang="en-US" dirty="0" smtClean="0"/>
              <a:t>数据跨表</a:t>
            </a:r>
            <a:r>
              <a:rPr lang="en-US" altLang="zh-CN" dirty="0" smtClean="0"/>
              <a:t>Join</a:t>
            </a:r>
          </a:p>
          <a:p>
            <a:pPr lvl="1"/>
            <a:r>
              <a:rPr lang="zh-CN" altLang="en-US" dirty="0" smtClean="0"/>
              <a:t>中间件</a:t>
            </a:r>
            <a:endParaRPr lang="en-US" altLang="zh-CN" dirty="0" smtClean="0"/>
          </a:p>
          <a:p>
            <a:pPr lvl="1"/>
            <a:r>
              <a:rPr lang="zh-CN" altLang="en-US" dirty="0" smtClean="0"/>
              <a:t>分次查询，逻辑</a:t>
            </a:r>
            <a:r>
              <a:rPr lang="en-US" altLang="zh-CN" dirty="0" smtClean="0"/>
              <a:t>join</a:t>
            </a:r>
          </a:p>
          <a:p>
            <a:r>
              <a:rPr lang="zh-CN" altLang="en-US" dirty="0" smtClean="0"/>
              <a:t>不同维度查询（买家订单，卖家订单）</a:t>
            </a:r>
            <a:endParaRPr lang="en-US" altLang="zh-CN" dirty="0" smtClean="0"/>
          </a:p>
          <a:p>
            <a:pPr lvl="1"/>
            <a:r>
              <a:rPr lang="zh-CN" altLang="en-US" dirty="0" smtClean="0"/>
              <a:t>冗余</a:t>
            </a:r>
            <a:endParaRPr lang="en-US" altLang="zh-CN" dirty="0" smtClean="0"/>
          </a:p>
          <a:p>
            <a:pPr lvl="1"/>
            <a:r>
              <a:rPr lang="zh-CN" altLang="en-US" dirty="0" smtClean="0"/>
              <a:t>搜索引擎</a:t>
            </a:r>
            <a:endParaRPr lang="en-US" altLang="zh-CN" dirty="0" smtClean="0"/>
          </a:p>
          <a:p>
            <a:pPr lvl="1"/>
            <a:endParaRPr lang="en-US" dirty="0"/>
          </a:p>
        </p:txBody>
      </p:sp>
    </p:spTree>
    <p:extLst>
      <p:ext uri="{BB962C8B-B14F-4D97-AF65-F5344CB8AC3E}">
        <p14:creationId xmlns:p14="http://schemas.microsoft.com/office/powerpoint/2010/main" val="191933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数据库编码规约</a:t>
            </a:r>
            <a:endParaRPr lang="en-US" dirty="0"/>
          </a:p>
        </p:txBody>
      </p:sp>
      <p:sp>
        <p:nvSpPr>
          <p:cNvPr id="3" name="Content Placeholder 2"/>
          <p:cNvSpPr>
            <a:spLocks noGrp="1"/>
          </p:cNvSpPr>
          <p:nvPr>
            <p:ph idx="1"/>
          </p:nvPr>
        </p:nvSpPr>
        <p:spPr/>
        <p:txBody>
          <a:bodyPr/>
          <a:lstStyle/>
          <a:p>
            <a:r>
              <a:rPr lang="en-US" altLang="zh-CN" dirty="0"/>
              <a:t>【</a:t>
            </a:r>
            <a:r>
              <a:rPr lang="zh-CN" altLang="en-US" dirty="0"/>
              <a:t>推荐</a:t>
            </a:r>
            <a:r>
              <a:rPr lang="en-US" altLang="zh-CN" dirty="0"/>
              <a:t>】</a:t>
            </a:r>
            <a:r>
              <a:rPr lang="zh-CN" altLang="en-US" dirty="0"/>
              <a:t>单表行数超过 </a:t>
            </a:r>
            <a:r>
              <a:rPr lang="en-US" altLang="zh-CN" dirty="0"/>
              <a:t>500 </a:t>
            </a:r>
            <a:r>
              <a:rPr lang="zh-CN" altLang="en-US" dirty="0"/>
              <a:t>万行或者单表容量超过 </a:t>
            </a:r>
            <a:r>
              <a:rPr lang="en-US" altLang="zh-CN" dirty="0"/>
              <a:t>2GB</a:t>
            </a:r>
            <a:r>
              <a:rPr lang="zh-CN" altLang="en-US" dirty="0"/>
              <a:t>，才推荐进行分库分表。 说明</a:t>
            </a:r>
            <a:r>
              <a:rPr lang="en-US" altLang="zh-CN" dirty="0"/>
              <a:t>:</a:t>
            </a:r>
            <a:r>
              <a:rPr lang="zh-CN" altLang="en-US" dirty="0"/>
              <a:t>如果预计三年后的数据量根本达不到这个级别，请不要在创建表时就分库分表。 </a:t>
            </a:r>
            <a:endParaRPr lang="zh-CN" altLang="en-US" dirty="0" smtClean="0"/>
          </a:p>
          <a:p>
            <a:r>
              <a:rPr lang="en-US" altLang="zh-CN" dirty="0"/>
              <a:t>【</a:t>
            </a:r>
            <a:r>
              <a:rPr lang="zh-CN" altLang="en-US" dirty="0"/>
              <a:t>强制</a:t>
            </a:r>
            <a:r>
              <a:rPr lang="en-US" altLang="zh-CN" dirty="0"/>
              <a:t>】</a:t>
            </a:r>
            <a:r>
              <a:rPr lang="zh-CN" altLang="en-US" dirty="0"/>
              <a:t>超过三个表禁止 </a:t>
            </a:r>
            <a:r>
              <a:rPr lang="en-US" altLang="zh-CN" dirty="0"/>
              <a:t>join</a:t>
            </a:r>
            <a:r>
              <a:rPr lang="zh-CN" altLang="en-US" dirty="0"/>
              <a:t>。需要 </a:t>
            </a:r>
            <a:r>
              <a:rPr lang="en-US" altLang="zh-CN" dirty="0"/>
              <a:t>join </a:t>
            </a:r>
            <a:r>
              <a:rPr lang="zh-CN" altLang="en-US" dirty="0"/>
              <a:t>的字段，数据类型必须绝对一致</a:t>
            </a:r>
            <a:r>
              <a:rPr lang="en-US" altLang="zh-CN" dirty="0"/>
              <a:t>;</a:t>
            </a:r>
            <a:r>
              <a:rPr lang="zh-CN" altLang="en-US" dirty="0"/>
              <a:t>多表关联查询时， 保证被关联的字段需要有索引。</a:t>
            </a:r>
            <a:br>
              <a:rPr lang="zh-CN" altLang="en-US" dirty="0"/>
            </a:br>
            <a:r>
              <a:rPr lang="zh-CN" altLang="en-US" dirty="0"/>
              <a:t>说明</a:t>
            </a:r>
            <a:r>
              <a:rPr lang="en-US" altLang="zh-CN" dirty="0"/>
              <a:t>:</a:t>
            </a:r>
            <a:r>
              <a:rPr lang="zh-CN" altLang="en-US" dirty="0"/>
              <a:t>即使双表 </a:t>
            </a:r>
            <a:r>
              <a:rPr lang="en-US" altLang="zh-CN" dirty="0"/>
              <a:t>join </a:t>
            </a:r>
            <a:r>
              <a:rPr lang="zh-CN" altLang="en-US" dirty="0"/>
              <a:t>也要注意表索引、</a:t>
            </a:r>
            <a:r>
              <a:rPr lang="en-US" altLang="zh-CN" dirty="0"/>
              <a:t>SQL </a:t>
            </a:r>
            <a:r>
              <a:rPr lang="zh-CN" altLang="en-US" dirty="0"/>
              <a:t>性能。 </a:t>
            </a:r>
          </a:p>
          <a:p>
            <a:r>
              <a:rPr lang="en-US" altLang="zh-CN" dirty="0"/>
              <a:t>【</a:t>
            </a:r>
            <a:r>
              <a:rPr lang="zh-CN" altLang="en-US" dirty="0"/>
              <a:t>强制</a:t>
            </a:r>
            <a:r>
              <a:rPr lang="en-US" altLang="zh-CN" dirty="0"/>
              <a:t>】</a:t>
            </a:r>
            <a:r>
              <a:rPr lang="zh-CN" altLang="en-US" dirty="0"/>
              <a:t>不得使用外键与级联，一切外键概念必须在应用层解决。 </a:t>
            </a:r>
          </a:p>
          <a:p>
            <a:r>
              <a:rPr lang="en-US" altLang="zh-CN" dirty="0"/>
              <a:t>【</a:t>
            </a:r>
            <a:r>
              <a:rPr lang="zh-CN" altLang="en-US" dirty="0"/>
              <a:t>强制</a:t>
            </a:r>
            <a:r>
              <a:rPr lang="en-US" altLang="zh-CN" dirty="0"/>
              <a:t>】</a:t>
            </a:r>
            <a:r>
              <a:rPr lang="zh-CN" altLang="en-US" dirty="0"/>
              <a:t>禁止使用存储过程，存储过程难以调试和扩展，更没有移植性。 </a:t>
            </a:r>
          </a:p>
          <a:p>
            <a:endParaRPr lang="en-US" dirty="0"/>
          </a:p>
        </p:txBody>
      </p:sp>
    </p:spTree>
    <p:extLst>
      <p:ext uri="{BB962C8B-B14F-4D97-AF65-F5344CB8AC3E}">
        <p14:creationId xmlns:p14="http://schemas.microsoft.com/office/powerpoint/2010/main" val="278687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的索引</a:t>
            </a:r>
            <a:endParaRPr lang="en-US" dirty="0"/>
          </a:p>
        </p:txBody>
      </p:sp>
      <p:sp>
        <p:nvSpPr>
          <p:cNvPr id="3" name="Content Placeholder 2"/>
          <p:cNvSpPr>
            <a:spLocks noGrp="1"/>
          </p:cNvSpPr>
          <p:nvPr>
            <p:ph idx="1"/>
          </p:nvPr>
        </p:nvSpPr>
        <p:spPr/>
        <p:txBody>
          <a:bodyPr>
            <a:normAutofit fontScale="77500" lnSpcReduction="20000"/>
          </a:bodyPr>
          <a:lstStyle/>
          <a:p>
            <a:pPr latinLnBrk="1"/>
            <a:r>
              <a:rPr lang="en-US" altLang="zh-CN" dirty="0"/>
              <a:t>MySQL</a:t>
            </a:r>
            <a:r>
              <a:rPr lang="zh-CN" altLang="en-US" dirty="0"/>
              <a:t>索引的建立对于</a:t>
            </a:r>
            <a:r>
              <a:rPr lang="en-US" altLang="zh-CN" dirty="0"/>
              <a:t>MySQL</a:t>
            </a:r>
            <a:r>
              <a:rPr lang="zh-CN" altLang="en-US" dirty="0"/>
              <a:t>的高效运行是很重要的，索引可以大大提高</a:t>
            </a:r>
            <a:r>
              <a:rPr lang="en-US" altLang="zh-CN" dirty="0"/>
              <a:t>MySQL</a:t>
            </a:r>
            <a:r>
              <a:rPr lang="zh-CN" altLang="en-US" dirty="0"/>
              <a:t>的检索速度。</a:t>
            </a:r>
          </a:p>
          <a:p>
            <a:pPr latinLnBrk="1"/>
            <a:r>
              <a:rPr lang="zh-CN" altLang="en-US" dirty="0"/>
              <a:t>打个比方，如果合理的设计且使用索引的</a:t>
            </a:r>
            <a:r>
              <a:rPr lang="en-US" altLang="zh-CN" dirty="0"/>
              <a:t>MySQL</a:t>
            </a:r>
            <a:r>
              <a:rPr lang="zh-CN" altLang="en-US" dirty="0"/>
              <a:t>是一辆兰博基尼的话，那么没有设计和使用索引的</a:t>
            </a:r>
            <a:r>
              <a:rPr lang="en-US" altLang="zh-CN" dirty="0"/>
              <a:t>MySQL</a:t>
            </a:r>
            <a:r>
              <a:rPr lang="zh-CN" altLang="en-US" dirty="0"/>
              <a:t>就是一个人力三轮车。</a:t>
            </a:r>
          </a:p>
          <a:p>
            <a:pPr latinLnBrk="1"/>
            <a:r>
              <a:rPr lang="zh-CN" altLang="en-US" dirty="0"/>
              <a:t>索引分单列索引和组合索引。单列索引，即一个索引只包含单个列，一个表可以有多个单列索引，但这不是组合索引。组合索引，即一个索引包含多个列。</a:t>
            </a:r>
          </a:p>
          <a:p>
            <a:pPr latinLnBrk="1"/>
            <a:r>
              <a:rPr lang="zh-CN" altLang="en-US" dirty="0"/>
              <a:t>创建索引时，你需要确保该索引是应用在 </a:t>
            </a:r>
            <a:r>
              <a:rPr lang="en-US" altLang="zh-CN" dirty="0"/>
              <a:t>SQL </a:t>
            </a:r>
            <a:r>
              <a:rPr lang="zh-CN" altLang="en-US" dirty="0"/>
              <a:t>查询语句的条件</a:t>
            </a:r>
            <a:r>
              <a:rPr lang="en-US" altLang="zh-CN" dirty="0"/>
              <a:t>(</a:t>
            </a:r>
            <a:r>
              <a:rPr lang="zh-CN" altLang="en-US" dirty="0"/>
              <a:t>一般作为 </a:t>
            </a:r>
            <a:r>
              <a:rPr lang="en-US" altLang="zh-CN" dirty="0"/>
              <a:t>WHERE </a:t>
            </a:r>
            <a:r>
              <a:rPr lang="zh-CN" altLang="en-US" dirty="0"/>
              <a:t>子句的条件</a:t>
            </a:r>
            <a:r>
              <a:rPr lang="en-US" altLang="zh-CN" dirty="0"/>
              <a:t>)</a:t>
            </a:r>
            <a:r>
              <a:rPr lang="zh-CN" altLang="en-US" dirty="0"/>
              <a:t>。</a:t>
            </a:r>
          </a:p>
          <a:p>
            <a:pPr latinLnBrk="1"/>
            <a:r>
              <a:rPr lang="zh-CN" altLang="en-US" dirty="0"/>
              <a:t>实际上，索引也是一张表，该表保存了主键与索引字段，并指向实体表的记录。</a:t>
            </a:r>
          </a:p>
          <a:p>
            <a:pPr latinLnBrk="1"/>
            <a:r>
              <a:rPr lang="zh-CN" altLang="en-US" dirty="0"/>
              <a:t>上面都在说使用索引的好处，但过多的使用索引将会造成滥用。因此索引也会有它的缺点：虽然索引大大提高了查询速度，同时却会降低更新表的速度，如对表进行</a:t>
            </a:r>
            <a:r>
              <a:rPr lang="en-US" altLang="zh-CN" dirty="0"/>
              <a:t>INSERT</a:t>
            </a:r>
            <a:r>
              <a:rPr lang="zh-CN" altLang="en-US" dirty="0"/>
              <a:t>、</a:t>
            </a:r>
            <a:r>
              <a:rPr lang="en-US" altLang="zh-CN" dirty="0"/>
              <a:t>UPDATE</a:t>
            </a:r>
            <a:r>
              <a:rPr lang="zh-CN" altLang="en-US" dirty="0"/>
              <a:t>和</a:t>
            </a:r>
            <a:r>
              <a:rPr lang="en-US" altLang="zh-CN" dirty="0"/>
              <a:t>DELETE</a:t>
            </a:r>
            <a:r>
              <a:rPr lang="zh-CN" altLang="en-US" dirty="0"/>
              <a:t>。因为更新表时，</a:t>
            </a:r>
            <a:r>
              <a:rPr lang="en-US" altLang="zh-CN" dirty="0"/>
              <a:t>MySQL</a:t>
            </a:r>
            <a:r>
              <a:rPr lang="zh-CN" altLang="en-US" dirty="0"/>
              <a:t>不仅要保存数据，还要保存一下索引文件。</a:t>
            </a:r>
          </a:p>
          <a:p>
            <a:pPr latinLnBrk="1"/>
            <a:r>
              <a:rPr lang="zh-CN" altLang="en-US" dirty="0"/>
              <a:t>建立索引会占用磁盘空间的索引文件。</a:t>
            </a:r>
          </a:p>
        </p:txBody>
      </p:sp>
    </p:spTree>
    <p:extLst>
      <p:ext uri="{BB962C8B-B14F-4D97-AF65-F5344CB8AC3E}">
        <p14:creationId xmlns:p14="http://schemas.microsoft.com/office/powerpoint/2010/main" val="250390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1" dirty="0"/>
              <a:t>普通</a:t>
            </a:r>
            <a:r>
              <a:rPr lang="ja-JP" altLang="en-US" b="1" dirty="0" smtClean="0"/>
              <a:t>索引</a:t>
            </a:r>
            <a:endParaRPr lang="en-US" dirty="0"/>
          </a:p>
        </p:txBody>
      </p:sp>
      <p:sp>
        <p:nvSpPr>
          <p:cNvPr id="3" name="Content Placeholder 2"/>
          <p:cNvSpPr>
            <a:spLocks noGrp="1"/>
          </p:cNvSpPr>
          <p:nvPr>
            <p:ph idx="1"/>
          </p:nvPr>
        </p:nvSpPr>
        <p:spPr/>
        <p:txBody>
          <a:bodyPr/>
          <a:lstStyle/>
          <a:p>
            <a:pPr latinLnBrk="1"/>
            <a:r>
              <a:rPr lang="zh-CN" altLang="en-US" dirty="0" smtClean="0"/>
              <a:t>这</a:t>
            </a:r>
            <a:r>
              <a:rPr lang="zh-CN" altLang="en-US" dirty="0"/>
              <a:t>是最基本的索引，它没有任何限制。它有以下几种创建方式：</a:t>
            </a:r>
          </a:p>
          <a:p>
            <a:pPr lvl="1"/>
            <a:r>
              <a:rPr lang="en-US" dirty="0"/>
              <a:t>CREATE INDEX </a:t>
            </a:r>
            <a:r>
              <a:rPr lang="en-US" dirty="0" err="1"/>
              <a:t>indexName</a:t>
            </a:r>
            <a:r>
              <a:rPr lang="en-US" dirty="0"/>
              <a:t> ON </a:t>
            </a:r>
            <a:r>
              <a:rPr lang="en-US" dirty="0" err="1"/>
              <a:t>mytable</a:t>
            </a:r>
            <a:r>
              <a:rPr lang="en-US" dirty="0"/>
              <a:t>(username(length)); </a:t>
            </a:r>
            <a:endParaRPr lang="en-US" dirty="0" smtClean="0"/>
          </a:p>
          <a:p>
            <a:pPr lvl="1"/>
            <a:r>
              <a:rPr lang="en-US" dirty="0"/>
              <a:t>ALTER table </a:t>
            </a:r>
            <a:r>
              <a:rPr lang="en-US" dirty="0" err="1"/>
              <a:t>tableName</a:t>
            </a:r>
            <a:r>
              <a:rPr lang="en-US" dirty="0"/>
              <a:t> ADD INDEX </a:t>
            </a:r>
            <a:r>
              <a:rPr lang="en-US" dirty="0" err="1"/>
              <a:t>indexName</a:t>
            </a:r>
            <a:r>
              <a:rPr lang="en-US" dirty="0"/>
              <a:t>(</a:t>
            </a:r>
            <a:r>
              <a:rPr lang="en-US" dirty="0" err="1"/>
              <a:t>columnName</a:t>
            </a:r>
            <a:r>
              <a:rPr lang="en-US" dirty="0" smtClean="0"/>
              <a:t>)</a:t>
            </a:r>
          </a:p>
          <a:p>
            <a:pPr lvl="1"/>
            <a:r>
              <a:rPr lang="en-US" dirty="0"/>
              <a:t>CREATE TABLE </a:t>
            </a:r>
            <a:r>
              <a:rPr lang="en-US" dirty="0" err="1"/>
              <a:t>mytable</a:t>
            </a:r>
            <a:r>
              <a:rPr lang="en-US" dirty="0"/>
              <a:t>( ID INT NOT NULL, username VARCHAR(16) NOT NULL, INDEX [</a:t>
            </a:r>
            <a:r>
              <a:rPr lang="en-US" dirty="0" err="1"/>
              <a:t>indexName</a:t>
            </a:r>
            <a:r>
              <a:rPr lang="en-US" dirty="0"/>
              <a:t>] (username(length)) ); </a:t>
            </a:r>
            <a:endParaRPr lang="en-US" dirty="0" smtClean="0"/>
          </a:p>
          <a:p>
            <a:r>
              <a:rPr lang="zh-CN" altLang="en-US" dirty="0" smtClean="0"/>
              <a:t>删除索引</a:t>
            </a:r>
            <a:endParaRPr lang="en-US" altLang="zh-CN" dirty="0" smtClean="0"/>
          </a:p>
          <a:p>
            <a:pPr lvl="1"/>
            <a:r>
              <a:rPr lang="en-US" dirty="0"/>
              <a:t>DROP INDEX [</a:t>
            </a:r>
            <a:r>
              <a:rPr lang="en-US" dirty="0" err="1"/>
              <a:t>indexName</a:t>
            </a:r>
            <a:r>
              <a:rPr lang="en-US" dirty="0"/>
              <a:t>] ON </a:t>
            </a:r>
            <a:r>
              <a:rPr lang="en-US" dirty="0" err="1"/>
              <a:t>mytable</a:t>
            </a:r>
            <a:r>
              <a:rPr lang="en-US" dirty="0"/>
              <a:t>; </a:t>
            </a:r>
            <a:endParaRPr lang="en-US" dirty="0"/>
          </a:p>
        </p:txBody>
      </p:sp>
    </p:spTree>
    <p:extLst>
      <p:ext uri="{BB962C8B-B14F-4D97-AF65-F5344CB8AC3E}">
        <p14:creationId xmlns:p14="http://schemas.microsoft.com/office/powerpoint/2010/main" val="1669555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t>唯一</a:t>
            </a:r>
            <a:r>
              <a:rPr lang="zh-TW" altLang="en-US" b="1" dirty="0" smtClean="0"/>
              <a:t>索引</a:t>
            </a:r>
            <a:endParaRPr lang="en-US" dirty="0"/>
          </a:p>
        </p:txBody>
      </p:sp>
      <p:sp>
        <p:nvSpPr>
          <p:cNvPr id="3" name="Content Placeholder 2"/>
          <p:cNvSpPr>
            <a:spLocks noGrp="1"/>
          </p:cNvSpPr>
          <p:nvPr>
            <p:ph idx="1"/>
          </p:nvPr>
        </p:nvSpPr>
        <p:spPr/>
        <p:txBody>
          <a:bodyPr/>
          <a:lstStyle/>
          <a:p>
            <a:r>
              <a:rPr lang="zh-CN" altLang="en-US" dirty="0"/>
              <a:t>它与前面的普通索引类似，不同的就是：索引列的值必须唯一，但允许有空值。如果是组合索引，则列值的组合必须唯一。它有以下几种创建方式</a:t>
            </a:r>
            <a:r>
              <a:rPr lang="zh-CN" altLang="en-US" dirty="0" smtClean="0"/>
              <a:t>：</a:t>
            </a:r>
            <a:endParaRPr lang="en-US" altLang="zh-CN" dirty="0" smtClean="0"/>
          </a:p>
          <a:p>
            <a:pPr lvl="1"/>
            <a:r>
              <a:rPr lang="en-US" dirty="0"/>
              <a:t>CREATE UNIQUE INDEX </a:t>
            </a:r>
            <a:r>
              <a:rPr lang="en-US" dirty="0" err="1"/>
              <a:t>indexName</a:t>
            </a:r>
            <a:r>
              <a:rPr lang="en-US" dirty="0"/>
              <a:t> ON </a:t>
            </a:r>
            <a:r>
              <a:rPr lang="en-US" dirty="0" err="1"/>
              <a:t>mytable</a:t>
            </a:r>
            <a:r>
              <a:rPr lang="en-US" dirty="0"/>
              <a:t>(username(length)) </a:t>
            </a:r>
            <a:endParaRPr lang="en-US" dirty="0" smtClean="0"/>
          </a:p>
          <a:p>
            <a:pPr lvl="1"/>
            <a:r>
              <a:rPr lang="en-US" dirty="0"/>
              <a:t>ALTER table </a:t>
            </a:r>
            <a:r>
              <a:rPr lang="en-US" dirty="0" err="1"/>
              <a:t>mytable</a:t>
            </a:r>
            <a:r>
              <a:rPr lang="en-US" dirty="0"/>
              <a:t> ADD UNIQUE [</a:t>
            </a:r>
            <a:r>
              <a:rPr lang="en-US" dirty="0" err="1"/>
              <a:t>indexName</a:t>
            </a:r>
            <a:r>
              <a:rPr lang="en-US" dirty="0"/>
              <a:t>] (username(length</a:t>
            </a:r>
            <a:r>
              <a:rPr lang="en-US" dirty="0" smtClean="0"/>
              <a:t>))</a:t>
            </a:r>
          </a:p>
          <a:p>
            <a:pPr lvl="1"/>
            <a:r>
              <a:rPr lang="en-US" dirty="0"/>
              <a:t>CREATE TABLE </a:t>
            </a:r>
            <a:r>
              <a:rPr lang="en-US" dirty="0" err="1"/>
              <a:t>mytable</a:t>
            </a:r>
            <a:r>
              <a:rPr lang="en-US" dirty="0"/>
              <a:t>( ID INT NOT NULL, username VARCHAR(16) NOT NULL, UNIQUE [</a:t>
            </a:r>
            <a:r>
              <a:rPr lang="en-US" dirty="0" err="1"/>
              <a:t>indexName</a:t>
            </a:r>
            <a:r>
              <a:rPr lang="en-US" dirty="0"/>
              <a:t>] (username(length)) ); </a:t>
            </a:r>
            <a:endParaRPr lang="en-US" dirty="0"/>
          </a:p>
        </p:txBody>
      </p:sp>
    </p:spTree>
    <p:extLst>
      <p:ext uri="{BB962C8B-B14F-4D97-AF65-F5344CB8AC3E}">
        <p14:creationId xmlns:p14="http://schemas.microsoft.com/office/powerpoint/2010/main" val="1135770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显示索引信息</a:t>
            </a:r>
            <a:endParaRPr lang="en-US" dirty="0"/>
          </a:p>
        </p:txBody>
      </p:sp>
      <p:sp>
        <p:nvSpPr>
          <p:cNvPr id="3" name="Content Placeholder 2"/>
          <p:cNvSpPr>
            <a:spLocks noGrp="1"/>
          </p:cNvSpPr>
          <p:nvPr>
            <p:ph idx="1"/>
          </p:nvPr>
        </p:nvSpPr>
        <p:spPr/>
        <p:txBody>
          <a:bodyPr/>
          <a:lstStyle/>
          <a:p>
            <a:r>
              <a:rPr lang="en-US" dirty="0" err="1"/>
              <a:t>mysql</a:t>
            </a:r>
            <a:r>
              <a:rPr lang="en-US" dirty="0"/>
              <a:t>&gt; SHOW INDEX FROM </a:t>
            </a:r>
            <a:r>
              <a:rPr lang="en-US" dirty="0" err="1"/>
              <a:t>table_name</a:t>
            </a:r>
            <a:r>
              <a:rPr lang="en-US" dirty="0"/>
              <a:t>; \G</a:t>
            </a:r>
            <a:endParaRPr lang="en-US" dirty="0"/>
          </a:p>
        </p:txBody>
      </p:sp>
    </p:spTree>
    <p:extLst>
      <p:ext uri="{BB962C8B-B14F-4D97-AF65-F5344CB8AC3E}">
        <p14:creationId xmlns:p14="http://schemas.microsoft.com/office/powerpoint/2010/main" val="188414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MySQL</a:t>
            </a:r>
            <a:r>
              <a:rPr lang="zh-CN" altLang="en-US" dirty="0"/>
              <a:t>索引背后的数据结构及算法原理</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a:t>数据结构及算法基础</a:t>
            </a:r>
          </a:p>
          <a:p>
            <a:r>
              <a:rPr lang="en-US" altLang="zh-CN" dirty="0"/>
              <a:t>MySQL</a:t>
            </a:r>
            <a:r>
              <a:rPr lang="zh-CN" altLang="en-US" dirty="0"/>
              <a:t>官方对索引的定义为：索引（</a:t>
            </a:r>
            <a:r>
              <a:rPr lang="en-US" altLang="zh-CN" dirty="0"/>
              <a:t>Index</a:t>
            </a:r>
            <a:r>
              <a:rPr lang="zh-CN" altLang="en-US" dirty="0"/>
              <a:t>）是帮助</a:t>
            </a:r>
            <a:r>
              <a:rPr lang="en-US" altLang="zh-CN" dirty="0"/>
              <a:t>MySQL</a:t>
            </a:r>
            <a:r>
              <a:rPr lang="zh-CN" altLang="en-US" dirty="0"/>
              <a:t>高效获取数据的数据结构。提取句子主干，就可以得到索引的本质：索引是数据结构。</a:t>
            </a:r>
          </a:p>
          <a:p>
            <a:r>
              <a:rPr lang="zh-CN" altLang="en-US" dirty="0"/>
              <a:t>我们知道，数据库查询是数据库的最主要功能之一。我们都希望查询数据的速度能尽可能的快，因此数据库系统的设计者会从查询算法的角度进行优化。最基本的查询算法当然是</a:t>
            </a:r>
            <a:r>
              <a:rPr lang="zh-CN" altLang="en-US" dirty="0">
                <a:hlinkClick r:id="rId2"/>
              </a:rPr>
              <a:t>顺序查找</a:t>
            </a:r>
            <a:r>
              <a:rPr lang="zh-CN" altLang="en-US" dirty="0"/>
              <a:t>（</a:t>
            </a:r>
            <a:r>
              <a:rPr lang="en-US" altLang="zh-CN" dirty="0"/>
              <a:t>linear search</a:t>
            </a:r>
            <a:r>
              <a:rPr lang="zh-CN" altLang="en-US" dirty="0"/>
              <a:t>），这种复杂度为</a:t>
            </a:r>
            <a:r>
              <a:rPr lang="en-US" altLang="zh-CN" dirty="0"/>
              <a:t>O(n)</a:t>
            </a:r>
            <a:r>
              <a:rPr lang="zh-CN" altLang="en-US" dirty="0"/>
              <a:t>的算法在数据量很大时显然是糟糕的，好在计算机科学的发展提供了很多更优秀的查找算法，例如</a:t>
            </a:r>
            <a:r>
              <a:rPr lang="zh-CN" altLang="en-US" dirty="0">
                <a:hlinkClick r:id="rId3"/>
              </a:rPr>
              <a:t>二分查找</a:t>
            </a:r>
            <a:r>
              <a:rPr lang="zh-CN" altLang="en-US" dirty="0"/>
              <a:t>（</a:t>
            </a:r>
            <a:r>
              <a:rPr lang="en-US" altLang="zh-CN" dirty="0"/>
              <a:t>binary search</a:t>
            </a:r>
            <a:r>
              <a:rPr lang="zh-CN" altLang="en-US" dirty="0"/>
              <a:t>）、</a:t>
            </a:r>
            <a:r>
              <a:rPr lang="zh-CN" altLang="en-US" dirty="0">
                <a:hlinkClick r:id="rId4"/>
              </a:rPr>
              <a:t>二叉树查找</a:t>
            </a:r>
            <a:r>
              <a:rPr lang="zh-CN" altLang="en-US" dirty="0"/>
              <a:t>（</a:t>
            </a:r>
            <a:r>
              <a:rPr lang="en-US" altLang="zh-CN" dirty="0"/>
              <a:t>binary tree search</a:t>
            </a:r>
            <a:r>
              <a:rPr lang="zh-CN" altLang="en-US" dirty="0"/>
              <a:t>）等。如果稍微分析一下会发现，每种查找算法都只能应用于特定的数据结构之上，例如二分查找要求被检索数据有序，而二叉树查找只能应用于</a:t>
            </a:r>
            <a:r>
              <a:rPr lang="zh-CN" altLang="en-US" dirty="0">
                <a:hlinkClick r:id="rId4"/>
              </a:rPr>
              <a:t>二叉查找树</a:t>
            </a:r>
            <a:r>
              <a:rPr lang="zh-CN" altLang="en-US" dirty="0"/>
              <a:t>上，但是数据本身的组织结构不可能完全满足各种数据结构（例如，理论上不可能同时将两列都按顺序进行组织），所以，在数据之外，数据库系统还维护着满足特定查找算法的数据结构，这些数据结构以某种方式引用（指向）数据，这样就可以在这些数据结构上实现高级查找算法。这种数据结构，就是索引。</a:t>
            </a:r>
          </a:p>
          <a:p>
            <a:endParaRPr lang="en-US" dirty="0"/>
          </a:p>
        </p:txBody>
      </p:sp>
    </p:spTree>
    <p:extLst>
      <p:ext uri="{BB962C8B-B14F-4D97-AF65-F5344CB8AC3E}">
        <p14:creationId xmlns:p14="http://schemas.microsoft.com/office/powerpoint/2010/main" val="1057338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一个例子</a:t>
            </a:r>
            <a:endParaRPr lang="en-US" dirty="0"/>
          </a:p>
        </p:txBody>
      </p:sp>
      <p:sp>
        <p:nvSpPr>
          <p:cNvPr id="3" name="Content Placeholder 2"/>
          <p:cNvSpPr>
            <a:spLocks noGrp="1"/>
          </p:cNvSpPr>
          <p:nvPr>
            <p:ph idx="1"/>
          </p:nvPr>
        </p:nvSpPr>
        <p:spPr>
          <a:xfrm>
            <a:off x="838200" y="1825625"/>
            <a:ext cx="4276774" cy="4351338"/>
          </a:xfrm>
        </p:spPr>
        <p:txBody>
          <a:bodyPr>
            <a:normAutofit fontScale="92500" lnSpcReduction="20000"/>
          </a:bodyPr>
          <a:lstStyle/>
          <a:p>
            <a:r>
              <a:rPr lang="zh-CN" altLang="en-US" dirty="0"/>
              <a:t>左边是数据表，一共有两列七条记录，最左边的是数据记录的物理地址（注意逻辑上相邻的记录在磁盘上也并不是一定物理相邻的）。为了加快</a:t>
            </a:r>
            <a:r>
              <a:rPr lang="en-US" altLang="zh-CN" dirty="0"/>
              <a:t>Col2</a:t>
            </a:r>
            <a:r>
              <a:rPr lang="zh-CN" altLang="en-US" dirty="0"/>
              <a:t>的查找，可以维护一个右边所示的二叉查找树，每个节点分别包含索引键值和一个指向对应数据记录物理地址的指针，这样就可以运用二叉查找在</a:t>
            </a:r>
            <a:r>
              <a:rPr lang="en-US" altLang="zh-CN" dirty="0" smtClean="0"/>
              <a:t>O(log2n)</a:t>
            </a:r>
            <a:r>
              <a:rPr lang="zh-CN" altLang="en-US" dirty="0" smtClean="0"/>
              <a:t>的</a:t>
            </a:r>
            <a:r>
              <a:rPr lang="zh-CN" altLang="en-US" dirty="0"/>
              <a:t>复杂度内获取到相应数据。</a:t>
            </a:r>
            <a:endParaRPr lang="en-US" dirty="0"/>
          </a:p>
        </p:txBody>
      </p:sp>
      <p:pic>
        <p:nvPicPr>
          <p:cNvPr id="1026" name="Picture 2" descr="http://blog.codinglabs.org/uploads/pictures/theory-of-mysql-inde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74" y="1825625"/>
            <a:ext cx="6080411" cy="307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234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B-Tree和</a:t>
            </a:r>
            <a:r>
              <a:rPr lang="en-US" dirty="0" err="1" smtClean="0"/>
              <a:t>B+Tree</a:t>
            </a:r>
            <a:endParaRPr lang="en-US" dirty="0"/>
          </a:p>
        </p:txBody>
      </p:sp>
      <p:sp>
        <p:nvSpPr>
          <p:cNvPr id="3" name="Content Placeholder 2"/>
          <p:cNvSpPr>
            <a:spLocks noGrp="1"/>
          </p:cNvSpPr>
          <p:nvPr>
            <p:ph idx="1"/>
          </p:nvPr>
        </p:nvSpPr>
        <p:spPr>
          <a:xfrm>
            <a:off x="312821" y="1825625"/>
            <a:ext cx="11040979" cy="4827838"/>
          </a:xfrm>
        </p:spPr>
        <p:txBody>
          <a:bodyPr>
            <a:normAutofit fontScale="55000" lnSpcReduction="20000"/>
          </a:bodyPr>
          <a:lstStyle/>
          <a:p>
            <a:r>
              <a:rPr lang="zh-CN" altLang="en-US" dirty="0"/>
              <a:t>目前大部分数据库系统及文件系统都采用</a:t>
            </a:r>
            <a:r>
              <a:rPr lang="en-US" altLang="zh-CN" dirty="0"/>
              <a:t>B-Tree</a:t>
            </a:r>
            <a:r>
              <a:rPr lang="zh-CN" altLang="en-US" dirty="0"/>
              <a:t>或其变种</a:t>
            </a:r>
            <a:r>
              <a:rPr lang="en-US" altLang="zh-CN" dirty="0" err="1"/>
              <a:t>B+Tree</a:t>
            </a:r>
            <a:r>
              <a:rPr lang="zh-CN" altLang="en-US" dirty="0"/>
              <a:t>作为索引</a:t>
            </a:r>
            <a:r>
              <a:rPr lang="zh-CN" altLang="en-US" dirty="0" smtClean="0"/>
              <a:t>结构</a:t>
            </a:r>
            <a:endParaRPr lang="en-US" altLang="zh-CN" dirty="0" smtClean="0"/>
          </a:p>
          <a:p>
            <a:r>
              <a:rPr lang="zh-CN" altLang="en-US" dirty="0"/>
              <a:t>为了描述</a:t>
            </a:r>
            <a:r>
              <a:rPr lang="en-US" altLang="zh-CN" dirty="0"/>
              <a:t>B-Tree</a:t>
            </a:r>
            <a:r>
              <a:rPr lang="zh-CN" altLang="en-US" dirty="0"/>
              <a:t>，首先定义一条数据记录为一个二元组</a:t>
            </a:r>
            <a:r>
              <a:rPr lang="en-US" altLang="zh-CN" dirty="0"/>
              <a:t>[key, data]</a:t>
            </a:r>
            <a:r>
              <a:rPr lang="zh-CN" altLang="en-US" dirty="0"/>
              <a:t>，</a:t>
            </a:r>
            <a:r>
              <a:rPr lang="en-US" altLang="zh-CN" dirty="0"/>
              <a:t>key</a:t>
            </a:r>
            <a:r>
              <a:rPr lang="zh-CN" altLang="en-US" dirty="0"/>
              <a:t>为记录的键值，对于不同数据记录，</a:t>
            </a:r>
            <a:r>
              <a:rPr lang="en-US" altLang="zh-CN" dirty="0"/>
              <a:t>key</a:t>
            </a:r>
            <a:r>
              <a:rPr lang="zh-CN" altLang="en-US" dirty="0"/>
              <a:t>是互不相同的；</a:t>
            </a:r>
            <a:r>
              <a:rPr lang="en-US" altLang="zh-CN" dirty="0"/>
              <a:t>data</a:t>
            </a:r>
            <a:r>
              <a:rPr lang="zh-CN" altLang="en-US" dirty="0"/>
              <a:t>为数据记录除</a:t>
            </a:r>
            <a:r>
              <a:rPr lang="en-US" altLang="zh-CN" dirty="0"/>
              <a:t>key</a:t>
            </a:r>
            <a:r>
              <a:rPr lang="zh-CN" altLang="en-US" dirty="0"/>
              <a:t>外的数据。那么</a:t>
            </a:r>
            <a:r>
              <a:rPr lang="en-US" altLang="zh-CN" dirty="0"/>
              <a:t>B-Tree</a:t>
            </a:r>
            <a:r>
              <a:rPr lang="zh-CN" altLang="en-US" dirty="0"/>
              <a:t>是满足下列条件的数据结构：</a:t>
            </a:r>
          </a:p>
          <a:p>
            <a:r>
              <a:rPr lang="en-US" altLang="zh-CN" dirty="0"/>
              <a:t>d</a:t>
            </a:r>
            <a:r>
              <a:rPr lang="zh-CN" altLang="en-US" dirty="0"/>
              <a:t>为大于</a:t>
            </a:r>
            <a:r>
              <a:rPr lang="en-US" altLang="zh-CN" dirty="0"/>
              <a:t>1</a:t>
            </a:r>
            <a:r>
              <a:rPr lang="zh-CN" altLang="en-US" dirty="0"/>
              <a:t>的一个正整数，称为</a:t>
            </a:r>
            <a:r>
              <a:rPr lang="en-US" altLang="zh-CN" dirty="0"/>
              <a:t>B-Tree</a:t>
            </a:r>
            <a:r>
              <a:rPr lang="zh-CN" altLang="en-US" dirty="0"/>
              <a:t>的度。</a:t>
            </a:r>
          </a:p>
          <a:p>
            <a:r>
              <a:rPr lang="en-US" altLang="zh-CN" dirty="0"/>
              <a:t>h</a:t>
            </a:r>
            <a:r>
              <a:rPr lang="zh-CN" altLang="en-US" dirty="0"/>
              <a:t>为一个正整数，称为</a:t>
            </a:r>
            <a:r>
              <a:rPr lang="en-US" altLang="zh-CN" dirty="0"/>
              <a:t>B-Tree</a:t>
            </a:r>
            <a:r>
              <a:rPr lang="zh-CN" altLang="en-US" dirty="0"/>
              <a:t>的高度。</a:t>
            </a:r>
          </a:p>
          <a:p>
            <a:r>
              <a:rPr lang="zh-CN" altLang="en-US" dirty="0"/>
              <a:t>每个非叶子节点由</a:t>
            </a:r>
            <a:r>
              <a:rPr lang="en-US" altLang="zh-CN" dirty="0"/>
              <a:t>n-1</a:t>
            </a:r>
            <a:r>
              <a:rPr lang="zh-CN" altLang="en-US" dirty="0"/>
              <a:t>个</a:t>
            </a:r>
            <a:r>
              <a:rPr lang="en-US" altLang="zh-CN" dirty="0"/>
              <a:t>key</a:t>
            </a:r>
            <a:r>
              <a:rPr lang="zh-CN" altLang="en-US" dirty="0"/>
              <a:t>和</a:t>
            </a:r>
            <a:r>
              <a:rPr lang="en-US" altLang="zh-CN" dirty="0"/>
              <a:t>n</a:t>
            </a:r>
            <a:r>
              <a:rPr lang="zh-CN" altLang="en-US" dirty="0"/>
              <a:t>个指针组成，其中</a:t>
            </a:r>
            <a:r>
              <a:rPr lang="en-US" altLang="zh-CN" dirty="0"/>
              <a:t>d&lt;=n&lt;=2d</a:t>
            </a:r>
            <a:r>
              <a:rPr lang="zh-CN" altLang="en-US" dirty="0"/>
              <a:t>。</a:t>
            </a:r>
          </a:p>
          <a:p>
            <a:r>
              <a:rPr lang="zh-CN" altLang="en-US" dirty="0"/>
              <a:t>每个叶子节点最少包含一个</a:t>
            </a:r>
            <a:r>
              <a:rPr lang="en-US" altLang="zh-CN" dirty="0"/>
              <a:t>key</a:t>
            </a:r>
            <a:r>
              <a:rPr lang="zh-CN" altLang="en-US" dirty="0"/>
              <a:t>和两个指针，最多包含</a:t>
            </a:r>
            <a:r>
              <a:rPr lang="en-US" altLang="zh-CN" dirty="0"/>
              <a:t>2d-1</a:t>
            </a:r>
            <a:r>
              <a:rPr lang="zh-CN" altLang="en-US" dirty="0"/>
              <a:t>个</a:t>
            </a:r>
            <a:r>
              <a:rPr lang="en-US" altLang="zh-CN" dirty="0"/>
              <a:t>key</a:t>
            </a:r>
            <a:r>
              <a:rPr lang="zh-CN" altLang="en-US" dirty="0"/>
              <a:t>和</a:t>
            </a:r>
            <a:r>
              <a:rPr lang="en-US" altLang="zh-CN" dirty="0"/>
              <a:t>2d</a:t>
            </a:r>
            <a:r>
              <a:rPr lang="zh-CN" altLang="en-US" dirty="0"/>
              <a:t>个指针，叶节点的指针均为</a:t>
            </a:r>
            <a:r>
              <a:rPr lang="en-US" altLang="zh-CN" dirty="0"/>
              <a:t>null </a:t>
            </a:r>
            <a:r>
              <a:rPr lang="zh-CN" altLang="en-US" dirty="0"/>
              <a:t>。</a:t>
            </a:r>
          </a:p>
          <a:p>
            <a:r>
              <a:rPr lang="zh-CN" altLang="en-US" dirty="0"/>
              <a:t>所有叶节点具有相同的深度，等于树高</a:t>
            </a:r>
            <a:r>
              <a:rPr lang="en-US" altLang="zh-CN" dirty="0"/>
              <a:t>h</a:t>
            </a:r>
            <a:r>
              <a:rPr lang="zh-CN" altLang="en-US" dirty="0"/>
              <a:t>。</a:t>
            </a:r>
          </a:p>
          <a:p>
            <a:r>
              <a:rPr lang="en-US" altLang="zh-CN" dirty="0"/>
              <a:t>key</a:t>
            </a:r>
            <a:r>
              <a:rPr lang="zh-CN" altLang="en-US" dirty="0"/>
              <a:t>和指针互相间隔，节点两端是指针。</a:t>
            </a:r>
          </a:p>
          <a:p>
            <a:r>
              <a:rPr lang="zh-CN" altLang="en-US" dirty="0"/>
              <a:t>一个节点中的</a:t>
            </a:r>
            <a:r>
              <a:rPr lang="en-US" altLang="zh-CN" dirty="0"/>
              <a:t>key</a:t>
            </a:r>
            <a:r>
              <a:rPr lang="zh-CN" altLang="en-US" dirty="0"/>
              <a:t>从左到右非递减排列。</a:t>
            </a:r>
          </a:p>
          <a:p>
            <a:r>
              <a:rPr lang="zh-CN" altLang="en-US" dirty="0"/>
              <a:t>所有节点组成树结构。</a:t>
            </a:r>
          </a:p>
          <a:p>
            <a:r>
              <a:rPr lang="zh-CN" altLang="en-US" dirty="0"/>
              <a:t>每个指针要么为</a:t>
            </a:r>
            <a:r>
              <a:rPr lang="en-US" altLang="zh-CN" dirty="0"/>
              <a:t>null</a:t>
            </a:r>
            <a:r>
              <a:rPr lang="zh-CN" altLang="en-US" dirty="0"/>
              <a:t>，要么指向另外一个节点。</a:t>
            </a:r>
          </a:p>
          <a:p>
            <a:r>
              <a:rPr lang="zh-CN" altLang="en-US" dirty="0"/>
              <a:t>如果某个指针在节点</a:t>
            </a:r>
            <a:r>
              <a:rPr lang="en-US" altLang="zh-CN" dirty="0"/>
              <a:t>node</a:t>
            </a:r>
            <a:r>
              <a:rPr lang="zh-CN" altLang="en-US" dirty="0"/>
              <a:t>最左边且不为</a:t>
            </a:r>
            <a:r>
              <a:rPr lang="en-US" altLang="zh-CN" dirty="0"/>
              <a:t>null</a:t>
            </a:r>
            <a:r>
              <a:rPr lang="zh-CN" altLang="en-US" dirty="0"/>
              <a:t>，则其指向节点的所有</a:t>
            </a:r>
            <a:r>
              <a:rPr lang="en-US" altLang="zh-CN" dirty="0"/>
              <a:t>key</a:t>
            </a:r>
            <a:r>
              <a:rPr lang="zh-CN" altLang="en-US" dirty="0"/>
              <a:t>小于</a:t>
            </a:r>
            <a:r>
              <a:rPr lang="en-US" altLang="zh-CN" dirty="0"/>
              <a:t>v(key1)v(key1)</a:t>
            </a:r>
            <a:r>
              <a:rPr lang="zh-CN" altLang="en-US" dirty="0"/>
              <a:t>，其中</a:t>
            </a:r>
            <a:r>
              <a:rPr lang="en-US" altLang="zh-CN" dirty="0"/>
              <a:t>v(key1)v(key1)</a:t>
            </a:r>
            <a:r>
              <a:rPr lang="zh-CN" altLang="en-US" dirty="0"/>
              <a:t>为</a:t>
            </a:r>
            <a:r>
              <a:rPr lang="en-US" altLang="zh-CN" dirty="0"/>
              <a:t>node</a:t>
            </a:r>
            <a:r>
              <a:rPr lang="zh-CN" altLang="en-US" dirty="0"/>
              <a:t>的第一个</a:t>
            </a:r>
            <a:r>
              <a:rPr lang="en-US" altLang="zh-CN" dirty="0"/>
              <a:t>key</a:t>
            </a:r>
            <a:r>
              <a:rPr lang="zh-CN" altLang="en-US" dirty="0"/>
              <a:t>的值。</a:t>
            </a:r>
          </a:p>
          <a:p>
            <a:r>
              <a:rPr lang="zh-CN" altLang="en-US" dirty="0"/>
              <a:t>如果某个指针在节点</a:t>
            </a:r>
            <a:r>
              <a:rPr lang="en-US" altLang="zh-CN" dirty="0"/>
              <a:t>node</a:t>
            </a:r>
            <a:r>
              <a:rPr lang="zh-CN" altLang="en-US" dirty="0"/>
              <a:t>最右边且不为</a:t>
            </a:r>
            <a:r>
              <a:rPr lang="en-US" altLang="zh-CN" dirty="0"/>
              <a:t>null</a:t>
            </a:r>
            <a:r>
              <a:rPr lang="zh-CN" altLang="en-US" dirty="0"/>
              <a:t>，则其指向节点的所有</a:t>
            </a:r>
            <a:r>
              <a:rPr lang="en-US" altLang="zh-CN" dirty="0"/>
              <a:t>key</a:t>
            </a:r>
            <a:r>
              <a:rPr lang="zh-CN" altLang="en-US" dirty="0"/>
              <a:t>大于</a:t>
            </a:r>
            <a:r>
              <a:rPr lang="en-US" altLang="zh-CN" dirty="0"/>
              <a:t>v(</a:t>
            </a:r>
            <a:r>
              <a:rPr lang="en-US" altLang="zh-CN" dirty="0" err="1"/>
              <a:t>keym</a:t>
            </a:r>
            <a:r>
              <a:rPr lang="en-US" altLang="zh-CN" dirty="0"/>
              <a:t>)v(</a:t>
            </a:r>
            <a:r>
              <a:rPr lang="en-US" altLang="zh-CN" dirty="0" err="1"/>
              <a:t>keym</a:t>
            </a:r>
            <a:r>
              <a:rPr lang="en-US" altLang="zh-CN" dirty="0"/>
              <a:t>)</a:t>
            </a:r>
            <a:r>
              <a:rPr lang="zh-CN" altLang="en-US" dirty="0"/>
              <a:t>，其中</a:t>
            </a:r>
            <a:r>
              <a:rPr lang="en-US" altLang="zh-CN" dirty="0"/>
              <a:t>v(</a:t>
            </a:r>
            <a:r>
              <a:rPr lang="en-US" altLang="zh-CN" dirty="0" err="1"/>
              <a:t>keym</a:t>
            </a:r>
            <a:r>
              <a:rPr lang="en-US" altLang="zh-CN" dirty="0"/>
              <a:t>)v(</a:t>
            </a:r>
            <a:r>
              <a:rPr lang="en-US" altLang="zh-CN" dirty="0" err="1"/>
              <a:t>keym</a:t>
            </a:r>
            <a:r>
              <a:rPr lang="en-US" altLang="zh-CN" dirty="0"/>
              <a:t>)</a:t>
            </a:r>
            <a:r>
              <a:rPr lang="zh-CN" altLang="en-US" dirty="0"/>
              <a:t>为</a:t>
            </a:r>
            <a:r>
              <a:rPr lang="en-US" altLang="zh-CN" dirty="0"/>
              <a:t>node</a:t>
            </a:r>
            <a:r>
              <a:rPr lang="zh-CN" altLang="en-US" dirty="0"/>
              <a:t>的最后一个</a:t>
            </a:r>
            <a:r>
              <a:rPr lang="en-US" altLang="zh-CN" dirty="0"/>
              <a:t>key</a:t>
            </a:r>
            <a:r>
              <a:rPr lang="zh-CN" altLang="en-US" dirty="0"/>
              <a:t>的值。</a:t>
            </a:r>
          </a:p>
          <a:p>
            <a:r>
              <a:rPr lang="zh-CN" altLang="en-US" dirty="0"/>
              <a:t>如果某个指针在节点</a:t>
            </a:r>
            <a:r>
              <a:rPr lang="en-US" altLang="zh-CN" dirty="0"/>
              <a:t>node</a:t>
            </a:r>
            <a:r>
              <a:rPr lang="zh-CN" altLang="en-US" dirty="0"/>
              <a:t>的左右相邻</a:t>
            </a:r>
            <a:r>
              <a:rPr lang="en-US" altLang="zh-CN" dirty="0"/>
              <a:t>key</a:t>
            </a:r>
            <a:r>
              <a:rPr lang="zh-CN" altLang="en-US" dirty="0"/>
              <a:t>分别是</a:t>
            </a:r>
            <a:r>
              <a:rPr lang="en-US" altLang="zh-CN" dirty="0" err="1"/>
              <a:t>keyikeyi</a:t>
            </a:r>
            <a:r>
              <a:rPr lang="zh-CN" altLang="en-US" dirty="0"/>
              <a:t>和</a:t>
            </a:r>
            <a:r>
              <a:rPr lang="en-US" altLang="zh-CN" dirty="0"/>
              <a:t>keyi+1keyi+1</a:t>
            </a:r>
            <a:r>
              <a:rPr lang="zh-CN" altLang="en-US" dirty="0"/>
              <a:t>且不为</a:t>
            </a:r>
            <a:r>
              <a:rPr lang="en-US" altLang="zh-CN" dirty="0"/>
              <a:t>null</a:t>
            </a:r>
            <a:r>
              <a:rPr lang="zh-CN" altLang="en-US" dirty="0"/>
              <a:t>，则其指向节点的所有</a:t>
            </a:r>
            <a:r>
              <a:rPr lang="en-US" altLang="zh-CN" dirty="0"/>
              <a:t>key</a:t>
            </a:r>
            <a:r>
              <a:rPr lang="zh-CN" altLang="en-US" dirty="0"/>
              <a:t>小于</a:t>
            </a:r>
            <a:r>
              <a:rPr lang="en-US" altLang="zh-CN" dirty="0"/>
              <a:t>v(keyi+1)v(keyi+1)</a:t>
            </a:r>
            <a:r>
              <a:rPr lang="zh-CN" altLang="en-US" dirty="0"/>
              <a:t>且大于</a:t>
            </a:r>
            <a:r>
              <a:rPr lang="en-US" altLang="zh-CN" dirty="0"/>
              <a:t>v(</a:t>
            </a:r>
            <a:r>
              <a:rPr lang="en-US" altLang="zh-CN" dirty="0" err="1"/>
              <a:t>keyi</a:t>
            </a:r>
            <a:r>
              <a:rPr lang="en-US" altLang="zh-CN" dirty="0"/>
              <a:t>)v(</a:t>
            </a:r>
            <a:r>
              <a:rPr lang="en-US" altLang="zh-CN" dirty="0" err="1"/>
              <a:t>keyi</a:t>
            </a:r>
            <a:r>
              <a:rPr lang="en-US" altLang="zh-CN" dirty="0"/>
              <a:t>)</a:t>
            </a:r>
            <a:r>
              <a:rPr lang="zh-CN" altLang="en-US" dirty="0" smtClean="0"/>
              <a:t>。</a:t>
            </a:r>
            <a:endParaRPr lang="zh-CN" altLang="en-US" dirty="0"/>
          </a:p>
        </p:txBody>
      </p:sp>
    </p:spTree>
    <p:extLst>
      <p:ext uri="{BB962C8B-B14F-4D97-AF65-F5344CB8AC3E}">
        <p14:creationId xmlns:p14="http://schemas.microsoft.com/office/powerpoint/2010/main" val="113664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访问数据库</a:t>
            </a:r>
            <a:r>
              <a:rPr lang="en-US" altLang="zh-CN" dirty="0" smtClean="0"/>
              <a:t>ORM</a:t>
            </a:r>
            <a:endParaRPr lang="en-US" dirty="0"/>
          </a:p>
        </p:txBody>
      </p:sp>
      <p:sp>
        <p:nvSpPr>
          <p:cNvPr id="3" name="Content Placeholder 2"/>
          <p:cNvSpPr>
            <a:spLocks noGrp="1"/>
          </p:cNvSpPr>
          <p:nvPr>
            <p:ph idx="1"/>
          </p:nvPr>
        </p:nvSpPr>
        <p:spPr/>
        <p:txBody>
          <a:bodyPr/>
          <a:lstStyle/>
          <a:p>
            <a:r>
              <a:rPr lang="en-US" altLang="zh-CN" dirty="0" smtClean="0"/>
              <a:t>Spring</a:t>
            </a:r>
            <a:r>
              <a:rPr lang="zh-CN" altLang="en-US" dirty="0" smtClean="0"/>
              <a:t> </a:t>
            </a:r>
            <a:r>
              <a:rPr lang="en-US" altLang="zh-CN" dirty="0" smtClean="0"/>
              <a:t>JDBC——</a:t>
            </a:r>
            <a:r>
              <a:rPr lang="zh-CN" altLang="en-US" dirty="0" smtClean="0"/>
              <a:t>全手动</a:t>
            </a:r>
            <a:endParaRPr lang="en-US" altLang="zh-CN" dirty="0" smtClean="0"/>
          </a:p>
          <a:p>
            <a:r>
              <a:rPr lang="en-US" altLang="zh-CN" dirty="0" smtClean="0"/>
              <a:t>Hibernate——</a:t>
            </a:r>
            <a:r>
              <a:rPr lang="zh-CN" altLang="en-US" dirty="0" smtClean="0"/>
              <a:t>全自动</a:t>
            </a:r>
            <a:endParaRPr lang="en-US" altLang="zh-CN" dirty="0" smtClean="0"/>
          </a:p>
          <a:p>
            <a:r>
              <a:rPr lang="en-US" altLang="zh-CN" dirty="0" err="1" smtClean="0"/>
              <a:t>MyBatis</a:t>
            </a:r>
            <a:r>
              <a:rPr lang="en-US" altLang="zh-CN" dirty="0" smtClean="0"/>
              <a:t>——</a:t>
            </a:r>
            <a:r>
              <a:rPr lang="zh-CN" altLang="en-US" dirty="0" smtClean="0"/>
              <a:t>半自动</a:t>
            </a:r>
            <a:endParaRPr lang="en-US" dirty="0"/>
          </a:p>
        </p:txBody>
      </p:sp>
    </p:spTree>
    <p:extLst>
      <p:ext uri="{BB962C8B-B14F-4D97-AF65-F5344CB8AC3E}">
        <p14:creationId xmlns:p14="http://schemas.microsoft.com/office/powerpoint/2010/main" val="1617041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由于</a:t>
            </a:r>
            <a:r>
              <a:rPr lang="en-US" altLang="zh-CN" dirty="0"/>
              <a:t>B-Tree</a:t>
            </a:r>
            <a:r>
              <a:rPr lang="zh-CN" altLang="en-US" dirty="0"/>
              <a:t>的特性，在</a:t>
            </a:r>
            <a:r>
              <a:rPr lang="en-US" altLang="zh-CN" dirty="0"/>
              <a:t>B-Tree</a:t>
            </a:r>
            <a:r>
              <a:rPr lang="zh-CN" altLang="en-US" dirty="0"/>
              <a:t>中按</a:t>
            </a:r>
            <a:r>
              <a:rPr lang="en-US" altLang="zh-CN" dirty="0"/>
              <a:t>key</a:t>
            </a:r>
            <a:r>
              <a:rPr lang="zh-CN" altLang="en-US" dirty="0"/>
              <a:t>检索数据的算法非常直观：首先从根节点进行二分查找，如果找到则返回对应节点的</a:t>
            </a:r>
            <a:r>
              <a:rPr lang="en-US" altLang="zh-CN" dirty="0"/>
              <a:t>data</a:t>
            </a:r>
            <a:r>
              <a:rPr lang="zh-CN" altLang="en-US" dirty="0"/>
              <a:t>，否则对相应区间的指针指向的节点递归进行查找，直到找到节点或找到</a:t>
            </a:r>
            <a:r>
              <a:rPr lang="en-US" altLang="zh-CN" dirty="0"/>
              <a:t>null</a:t>
            </a:r>
            <a:r>
              <a:rPr lang="zh-CN" altLang="en-US" dirty="0"/>
              <a:t>指针，前者查找成功，后者查找失败。</a:t>
            </a:r>
            <a:endParaRPr lang="en-US" dirty="0"/>
          </a:p>
        </p:txBody>
      </p:sp>
      <p:pic>
        <p:nvPicPr>
          <p:cNvPr id="2050" name="Picture 2" descr="http://blog.codinglabs.org/uploads/pictures/theory-of-mysql-inde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95846"/>
            <a:ext cx="10602318" cy="266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624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B+Tree</a:t>
            </a:r>
            <a:endParaRPr lang="en-US" dirty="0"/>
          </a:p>
        </p:txBody>
      </p:sp>
      <p:sp>
        <p:nvSpPr>
          <p:cNvPr id="3" name="Content Placeholder 2"/>
          <p:cNvSpPr>
            <a:spLocks noGrp="1"/>
          </p:cNvSpPr>
          <p:nvPr>
            <p:ph idx="1"/>
          </p:nvPr>
        </p:nvSpPr>
        <p:spPr/>
        <p:txBody>
          <a:bodyPr/>
          <a:lstStyle/>
          <a:p>
            <a:r>
              <a:rPr lang="en-US" altLang="zh-CN" dirty="0"/>
              <a:t>B-Tree</a:t>
            </a:r>
            <a:r>
              <a:rPr lang="zh-CN" altLang="en-US" dirty="0"/>
              <a:t>有许多变种，其中最常见的是</a:t>
            </a:r>
            <a:r>
              <a:rPr lang="en-US" altLang="zh-CN" dirty="0" err="1"/>
              <a:t>B+Tree</a:t>
            </a:r>
            <a:r>
              <a:rPr lang="zh-CN" altLang="en-US" dirty="0"/>
              <a:t>，例如</a:t>
            </a:r>
            <a:r>
              <a:rPr lang="en-US" altLang="zh-CN" dirty="0"/>
              <a:t>MySQL</a:t>
            </a:r>
            <a:r>
              <a:rPr lang="zh-CN" altLang="en-US" dirty="0"/>
              <a:t>就普遍使用</a:t>
            </a:r>
            <a:r>
              <a:rPr lang="en-US" altLang="zh-CN" dirty="0" err="1"/>
              <a:t>B+Tree</a:t>
            </a:r>
            <a:r>
              <a:rPr lang="zh-CN" altLang="en-US" dirty="0"/>
              <a:t>实现其索引结构。</a:t>
            </a:r>
          </a:p>
          <a:p>
            <a:r>
              <a:rPr lang="zh-CN" altLang="en-US" dirty="0"/>
              <a:t>与</a:t>
            </a:r>
            <a:r>
              <a:rPr lang="en-US" altLang="zh-CN" dirty="0"/>
              <a:t>B-Tree</a:t>
            </a:r>
            <a:r>
              <a:rPr lang="zh-CN" altLang="en-US" dirty="0"/>
              <a:t>相比，</a:t>
            </a:r>
            <a:r>
              <a:rPr lang="en-US" altLang="zh-CN" dirty="0" err="1"/>
              <a:t>B+Tree</a:t>
            </a:r>
            <a:r>
              <a:rPr lang="zh-CN" altLang="en-US" dirty="0"/>
              <a:t>有以下不同点：</a:t>
            </a:r>
          </a:p>
          <a:p>
            <a:r>
              <a:rPr lang="zh-CN" altLang="en-US" dirty="0"/>
              <a:t>每个节点的指针上限为</a:t>
            </a:r>
            <a:r>
              <a:rPr lang="en-US" altLang="zh-CN" dirty="0"/>
              <a:t>2d</a:t>
            </a:r>
            <a:r>
              <a:rPr lang="zh-CN" altLang="en-US" dirty="0"/>
              <a:t>而不是</a:t>
            </a:r>
            <a:r>
              <a:rPr lang="en-US" altLang="zh-CN" dirty="0"/>
              <a:t>2d+1</a:t>
            </a:r>
            <a:r>
              <a:rPr lang="zh-CN" altLang="en-US" dirty="0"/>
              <a:t>。</a:t>
            </a:r>
          </a:p>
          <a:p>
            <a:r>
              <a:rPr lang="zh-CN" altLang="en-US" dirty="0"/>
              <a:t>内节点不存储</a:t>
            </a:r>
            <a:r>
              <a:rPr lang="en-US" altLang="zh-CN" dirty="0"/>
              <a:t>data</a:t>
            </a:r>
            <a:r>
              <a:rPr lang="zh-CN" altLang="en-US" dirty="0"/>
              <a:t>，只存储</a:t>
            </a:r>
            <a:r>
              <a:rPr lang="en-US" altLang="zh-CN" dirty="0"/>
              <a:t>key</a:t>
            </a:r>
            <a:r>
              <a:rPr lang="zh-CN" altLang="en-US" dirty="0"/>
              <a:t>；叶子节点不存储指针</a:t>
            </a:r>
            <a:r>
              <a:rPr lang="zh-CN" altLang="en-US" dirty="0" smtClean="0"/>
              <a:t>。</a:t>
            </a:r>
            <a:endParaRPr lang="zh-CN" altLang="en-US" dirty="0"/>
          </a:p>
        </p:txBody>
      </p:sp>
      <p:pic>
        <p:nvPicPr>
          <p:cNvPr id="3074" name="Picture 2" descr="http://blog.codinglabs.org/uploads/pictures/theory-of-mysql-inde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642" y="4344131"/>
            <a:ext cx="7146758" cy="2513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50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a:t>由于并不是所有节点都具有相同的域，因此</a:t>
            </a:r>
            <a:r>
              <a:rPr lang="en-US" altLang="zh-CN" dirty="0" err="1"/>
              <a:t>B+Tree</a:t>
            </a:r>
            <a:r>
              <a:rPr lang="zh-CN" altLang="en-US" dirty="0"/>
              <a:t>中叶节点和内节点一般大小不同。这点与</a:t>
            </a:r>
            <a:r>
              <a:rPr lang="en-US" altLang="zh-CN" dirty="0"/>
              <a:t>B-Tree</a:t>
            </a:r>
            <a:r>
              <a:rPr lang="zh-CN" altLang="en-US" dirty="0"/>
              <a:t>不同，虽然</a:t>
            </a:r>
            <a:r>
              <a:rPr lang="en-US" altLang="zh-CN" dirty="0"/>
              <a:t>B-Tree</a:t>
            </a:r>
            <a:r>
              <a:rPr lang="zh-CN" altLang="en-US" dirty="0"/>
              <a:t>中不同节点存放的</a:t>
            </a:r>
            <a:r>
              <a:rPr lang="en-US" altLang="zh-CN" dirty="0"/>
              <a:t>key</a:t>
            </a:r>
            <a:r>
              <a:rPr lang="zh-CN" altLang="en-US" dirty="0"/>
              <a:t>和指针可能数量不一致，但是每个节点的域和上限是一致的，所以在实现中</a:t>
            </a:r>
            <a:r>
              <a:rPr lang="en-US" altLang="zh-CN" dirty="0"/>
              <a:t>B-Tree</a:t>
            </a:r>
            <a:r>
              <a:rPr lang="zh-CN" altLang="en-US" dirty="0"/>
              <a:t>往往对每个节点申请同等大小的空间。</a:t>
            </a:r>
          </a:p>
          <a:p>
            <a:r>
              <a:rPr lang="zh-CN" altLang="en-US" dirty="0"/>
              <a:t>一般来说，</a:t>
            </a:r>
            <a:r>
              <a:rPr lang="en-US" altLang="zh-CN" dirty="0" err="1"/>
              <a:t>B+Tree</a:t>
            </a:r>
            <a:r>
              <a:rPr lang="zh-CN" altLang="en-US" dirty="0"/>
              <a:t>比</a:t>
            </a:r>
            <a:r>
              <a:rPr lang="en-US" altLang="zh-CN" dirty="0"/>
              <a:t>B-Tree</a:t>
            </a:r>
            <a:r>
              <a:rPr lang="zh-CN" altLang="en-US" dirty="0"/>
              <a:t>更适合实现外存储索引结构，具体原因与外存储器原理及计算机存取原理有关</a:t>
            </a:r>
          </a:p>
          <a:p>
            <a:endParaRPr lang="en-US" dirty="0"/>
          </a:p>
        </p:txBody>
      </p:sp>
    </p:spTree>
    <p:extLst>
      <p:ext uri="{BB962C8B-B14F-4D97-AF65-F5344CB8AC3E}">
        <p14:creationId xmlns:p14="http://schemas.microsoft.com/office/powerpoint/2010/main" val="1399117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为什么使用B-Tree（B+Tree</a:t>
            </a:r>
            <a:r>
              <a:rPr lang="en-US" dirty="0" smtClean="0"/>
              <a:t>）</a:t>
            </a:r>
            <a:endParaRPr lang="en-US" dirty="0"/>
          </a:p>
        </p:txBody>
      </p:sp>
      <p:sp>
        <p:nvSpPr>
          <p:cNvPr id="3" name="Content Placeholder 2"/>
          <p:cNvSpPr>
            <a:spLocks noGrp="1"/>
          </p:cNvSpPr>
          <p:nvPr>
            <p:ph idx="1"/>
          </p:nvPr>
        </p:nvSpPr>
        <p:spPr/>
        <p:txBody>
          <a:bodyPr/>
          <a:lstStyle/>
          <a:p>
            <a:r>
              <a:rPr lang="zh-TW" altLang="en-US" dirty="0"/>
              <a:t>主存存取原理</a:t>
            </a:r>
          </a:p>
          <a:p>
            <a:r>
              <a:rPr lang="zh-TW" altLang="en-US" dirty="0"/>
              <a:t>磁盘存取</a:t>
            </a:r>
            <a:r>
              <a:rPr lang="zh-TW" altLang="en-US" dirty="0" smtClean="0"/>
              <a:t>原理</a:t>
            </a:r>
            <a:endParaRPr lang="en-US" altLang="zh-TW" dirty="0" smtClean="0"/>
          </a:p>
          <a:p>
            <a:r>
              <a:rPr lang="zh-CN" altLang="en-US" dirty="0" smtClean="0"/>
              <a:t>（略）</a:t>
            </a:r>
            <a:endParaRPr lang="zh-TW" altLang="en-US" dirty="0"/>
          </a:p>
          <a:p>
            <a:endParaRPr lang="en-US" dirty="0"/>
          </a:p>
        </p:txBody>
      </p:sp>
      <p:pic>
        <p:nvPicPr>
          <p:cNvPr id="4098" name="Picture 2" descr="http://blog.codinglabs.org/uploads/pictures/theory-of-mysql-index/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6484" y="1600200"/>
            <a:ext cx="2543175" cy="1638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blog.codinglabs.org/uploads/pictures/theory-of-mysql-index/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6484" y="3669631"/>
            <a:ext cx="2562225"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429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err="1"/>
              <a:t>B</a:t>
            </a:r>
            <a:r>
              <a:rPr lang="mr-IN" dirty="0"/>
              <a:t>-/+</a:t>
            </a:r>
            <a:r>
              <a:rPr lang="mr-IN" dirty="0" err="1"/>
              <a:t>Tree</a:t>
            </a:r>
            <a:r>
              <a:rPr lang="mr-IN" dirty="0" err="1" smtClean="0"/>
              <a:t>索引的性能分析</a:t>
            </a:r>
            <a:endParaRPr lang="en-US" dirty="0"/>
          </a:p>
        </p:txBody>
      </p:sp>
      <p:sp>
        <p:nvSpPr>
          <p:cNvPr id="3" name="Content Placeholder 2"/>
          <p:cNvSpPr>
            <a:spLocks noGrp="1"/>
          </p:cNvSpPr>
          <p:nvPr>
            <p:ph idx="1"/>
          </p:nvPr>
        </p:nvSpPr>
        <p:spPr/>
        <p:txBody>
          <a:bodyPr/>
          <a:lstStyle/>
          <a:p>
            <a:r>
              <a:rPr lang="en-US" altLang="zh-CN" dirty="0"/>
              <a:t>B-Tree</a:t>
            </a:r>
            <a:r>
              <a:rPr lang="zh-CN" altLang="en-US" dirty="0"/>
              <a:t>中一次检索最多需要</a:t>
            </a:r>
            <a:r>
              <a:rPr lang="en-US" altLang="zh-CN" dirty="0"/>
              <a:t>h-1</a:t>
            </a:r>
            <a:r>
              <a:rPr lang="zh-CN" altLang="en-US" dirty="0"/>
              <a:t>次</a:t>
            </a:r>
            <a:r>
              <a:rPr lang="en-US" altLang="zh-CN" dirty="0"/>
              <a:t>I/O</a:t>
            </a:r>
            <a:r>
              <a:rPr lang="zh-CN" altLang="en-US" dirty="0"/>
              <a:t>（根节点常驻内存），渐进复杂度为</a:t>
            </a:r>
            <a:r>
              <a:rPr lang="en-US" altLang="zh-CN" dirty="0"/>
              <a:t>O(h)=O(</a:t>
            </a:r>
            <a:r>
              <a:rPr lang="en-US" altLang="zh-CN" dirty="0" err="1"/>
              <a:t>logdN</a:t>
            </a:r>
            <a:r>
              <a:rPr lang="en-US" altLang="zh-CN" dirty="0"/>
              <a:t>)O(h)=O(</a:t>
            </a:r>
            <a:r>
              <a:rPr lang="en-US" altLang="zh-CN" dirty="0" err="1"/>
              <a:t>logdN</a:t>
            </a:r>
            <a:r>
              <a:rPr lang="en-US" altLang="zh-CN" dirty="0"/>
              <a:t>)</a:t>
            </a:r>
            <a:r>
              <a:rPr lang="zh-CN" altLang="en-US" dirty="0"/>
              <a:t>。一般实际应用中，出度</a:t>
            </a:r>
            <a:r>
              <a:rPr lang="en-US" altLang="zh-CN" dirty="0"/>
              <a:t>d</a:t>
            </a:r>
            <a:r>
              <a:rPr lang="zh-CN" altLang="en-US" dirty="0"/>
              <a:t>是非常大的数字，通常超过</a:t>
            </a:r>
            <a:r>
              <a:rPr lang="en-US" altLang="zh-CN" dirty="0"/>
              <a:t>100</a:t>
            </a:r>
            <a:r>
              <a:rPr lang="zh-CN" altLang="en-US" dirty="0"/>
              <a:t>，因此</a:t>
            </a:r>
            <a:r>
              <a:rPr lang="en-US" altLang="zh-CN" dirty="0"/>
              <a:t>h</a:t>
            </a:r>
            <a:r>
              <a:rPr lang="zh-CN" altLang="en-US" dirty="0"/>
              <a:t>非常小（通常不超过</a:t>
            </a:r>
            <a:r>
              <a:rPr lang="en-US" altLang="zh-CN" dirty="0"/>
              <a:t>3</a:t>
            </a:r>
            <a:r>
              <a:rPr lang="zh-CN" altLang="en-US" dirty="0"/>
              <a:t>）</a:t>
            </a:r>
            <a:r>
              <a:rPr lang="zh-CN" altLang="en-US" dirty="0" smtClean="0"/>
              <a:t>。</a:t>
            </a:r>
            <a:endParaRPr lang="en-US" altLang="zh-CN" dirty="0" smtClean="0"/>
          </a:p>
          <a:p>
            <a:r>
              <a:rPr lang="zh-CN" altLang="en-US" dirty="0"/>
              <a:t>而红黑树这种结构，</a:t>
            </a:r>
            <a:r>
              <a:rPr lang="en-US" altLang="zh-CN" dirty="0"/>
              <a:t>h</a:t>
            </a:r>
            <a:r>
              <a:rPr lang="zh-CN" altLang="en-US" dirty="0"/>
              <a:t>明显要深的多。由于逻辑上很近的节点（父子）物理上可能很远，无法利用局部性，所以红黑树的</a:t>
            </a:r>
            <a:r>
              <a:rPr lang="en-US" altLang="zh-CN" dirty="0"/>
              <a:t>I/O</a:t>
            </a:r>
            <a:r>
              <a:rPr lang="zh-CN" altLang="en-US" dirty="0"/>
              <a:t>渐进复杂度也为</a:t>
            </a:r>
            <a:r>
              <a:rPr lang="en-US" altLang="zh-CN" dirty="0"/>
              <a:t>O(h)</a:t>
            </a:r>
            <a:r>
              <a:rPr lang="zh-CN" altLang="en-US" dirty="0"/>
              <a:t>，效率明显比</a:t>
            </a:r>
            <a:r>
              <a:rPr lang="en-US" altLang="zh-CN" dirty="0"/>
              <a:t>B-Tree</a:t>
            </a:r>
            <a:r>
              <a:rPr lang="zh-CN" altLang="en-US" dirty="0"/>
              <a:t>差很多。</a:t>
            </a:r>
            <a:endParaRPr lang="en-US" dirty="0"/>
          </a:p>
        </p:txBody>
      </p:sp>
    </p:spTree>
    <p:extLst>
      <p:ext uri="{BB962C8B-B14F-4D97-AF65-F5344CB8AC3E}">
        <p14:creationId xmlns:p14="http://schemas.microsoft.com/office/powerpoint/2010/main" val="1437743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a:t>
            </a:r>
            <a:r>
              <a:rPr lang="en-US" dirty="0" err="1" smtClean="0"/>
              <a:t>索引实现</a:t>
            </a:r>
            <a:endParaRPr lang="en-US" dirty="0"/>
          </a:p>
        </p:txBody>
      </p:sp>
      <p:sp>
        <p:nvSpPr>
          <p:cNvPr id="3" name="Content Placeholder 2"/>
          <p:cNvSpPr>
            <a:spLocks noGrp="1"/>
          </p:cNvSpPr>
          <p:nvPr>
            <p:ph idx="1"/>
          </p:nvPr>
        </p:nvSpPr>
        <p:spPr/>
        <p:txBody>
          <a:bodyPr/>
          <a:lstStyle/>
          <a:p>
            <a:r>
              <a:rPr lang="en-US" dirty="0" err="1"/>
              <a:t>MyISAM索引实现</a:t>
            </a:r>
            <a:endParaRPr lang="en-US" dirty="0"/>
          </a:p>
          <a:p>
            <a:r>
              <a:rPr lang="en-US" altLang="zh-CN" dirty="0" err="1"/>
              <a:t>MyISAM</a:t>
            </a:r>
            <a:r>
              <a:rPr lang="zh-CN" altLang="en-US" dirty="0"/>
              <a:t>引擎使用</a:t>
            </a:r>
            <a:r>
              <a:rPr lang="en-US" altLang="zh-CN" dirty="0" err="1"/>
              <a:t>B+Tree</a:t>
            </a:r>
            <a:r>
              <a:rPr lang="zh-CN" altLang="en-US" dirty="0"/>
              <a:t>作为索引结构，叶节点的</a:t>
            </a:r>
            <a:r>
              <a:rPr lang="en-US" altLang="zh-CN" dirty="0"/>
              <a:t>data</a:t>
            </a:r>
            <a:r>
              <a:rPr lang="zh-CN" altLang="en-US" dirty="0"/>
              <a:t>域存放的是数据记录的地址。下图是</a:t>
            </a:r>
            <a:r>
              <a:rPr lang="en-US" altLang="zh-CN" dirty="0" err="1"/>
              <a:t>MyISAM</a:t>
            </a:r>
            <a:r>
              <a:rPr lang="zh-CN" altLang="en-US" dirty="0"/>
              <a:t>索引的原理图：</a:t>
            </a:r>
            <a:endParaRPr lang="en-US" dirty="0"/>
          </a:p>
        </p:txBody>
      </p:sp>
    </p:spTree>
    <p:extLst>
      <p:ext uri="{BB962C8B-B14F-4D97-AF65-F5344CB8AC3E}">
        <p14:creationId xmlns:p14="http://schemas.microsoft.com/office/powerpoint/2010/main" val="1796841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descr="http://blog.codinglabs.org/uploads/pictures/theory-of-mysql-index/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1650"/>
            <a:ext cx="6324600" cy="5086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blog.codinglabs.org/uploads/pictures/theory-of-mysql-index/9.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24600" y="1921878"/>
            <a:ext cx="541065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619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同样也是一颗</a:t>
            </a:r>
            <a:r>
              <a:rPr lang="en-US" altLang="zh-CN" dirty="0" err="1"/>
              <a:t>B+Tree</a:t>
            </a:r>
            <a:r>
              <a:rPr lang="zh-CN" altLang="en-US" dirty="0"/>
              <a:t>，</a:t>
            </a:r>
            <a:r>
              <a:rPr lang="en-US" altLang="zh-CN" dirty="0"/>
              <a:t>data</a:t>
            </a:r>
            <a:r>
              <a:rPr lang="zh-CN" altLang="en-US" dirty="0"/>
              <a:t>域保存数据记录的地址。因此，</a:t>
            </a:r>
            <a:r>
              <a:rPr lang="en-US" altLang="zh-CN" dirty="0" err="1"/>
              <a:t>MyISAM</a:t>
            </a:r>
            <a:r>
              <a:rPr lang="zh-CN" altLang="en-US" dirty="0"/>
              <a:t>中索引检索的算法为首先按照</a:t>
            </a:r>
            <a:r>
              <a:rPr lang="en-US" altLang="zh-CN" dirty="0" err="1"/>
              <a:t>B+Tree</a:t>
            </a:r>
            <a:r>
              <a:rPr lang="zh-CN" altLang="en-US" dirty="0"/>
              <a:t>搜索算法搜索索引，如果指定的</a:t>
            </a:r>
            <a:r>
              <a:rPr lang="en-US" altLang="zh-CN" dirty="0"/>
              <a:t>Key</a:t>
            </a:r>
            <a:r>
              <a:rPr lang="zh-CN" altLang="en-US" dirty="0"/>
              <a:t>存在，则取出其</a:t>
            </a:r>
            <a:r>
              <a:rPr lang="en-US" altLang="zh-CN" dirty="0"/>
              <a:t>data</a:t>
            </a:r>
            <a:r>
              <a:rPr lang="zh-CN" altLang="en-US" dirty="0"/>
              <a:t>域的值，然后以</a:t>
            </a:r>
            <a:r>
              <a:rPr lang="en-US" altLang="zh-CN" dirty="0"/>
              <a:t>data</a:t>
            </a:r>
            <a:r>
              <a:rPr lang="zh-CN" altLang="en-US" dirty="0"/>
              <a:t>域的值为地址，读取相应数据记录。</a:t>
            </a:r>
          </a:p>
          <a:p>
            <a:r>
              <a:rPr lang="en-US" altLang="zh-CN" dirty="0" err="1"/>
              <a:t>MyISAM</a:t>
            </a:r>
            <a:r>
              <a:rPr lang="zh-CN" altLang="en-US" dirty="0"/>
              <a:t>的索引方式也叫做“非聚集”的，之所以这么称呼是为了与</a:t>
            </a:r>
            <a:r>
              <a:rPr lang="en-US" altLang="zh-CN" dirty="0" err="1"/>
              <a:t>InnoDB</a:t>
            </a:r>
            <a:r>
              <a:rPr lang="zh-CN" altLang="en-US" dirty="0"/>
              <a:t>的聚集索引区分。</a:t>
            </a:r>
          </a:p>
          <a:p>
            <a:endParaRPr lang="en-US" dirty="0"/>
          </a:p>
        </p:txBody>
      </p:sp>
    </p:spTree>
    <p:extLst>
      <p:ext uri="{BB962C8B-B14F-4D97-AF65-F5344CB8AC3E}">
        <p14:creationId xmlns:p14="http://schemas.microsoft.com/office/powerpoint/2010/main" val="947756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InnoDB索引实现</a:t>
            </a:r>
            <a:endParaRPr lang="en-US" dirty="0"/>
          </a:p>
        </p:txBody>
      </p:sp>
      <p:pic>
        <p:nvPicPr>
          <p:cNvPr id="8194" name="Picture 2" descr="http://blog.codinglabs.org/uploads/pictures/theory-of-mysql-index/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21120"/>
            <a:ext cx="5548903" cy="246277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blog.codinglabs.org/uploads/pictures/theory-of-mysql-index/1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50623" y="2719138"/>
            <a:ext cx="6541114" cy="267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041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zh-CN" altLang="en-US" dirty="0"/>
              <a:t>第一个重大区别是</a:t>
            </a:r>
            <a:r>
              <a:rPr lang="en-US" altLang="zh-CN" dirty="0" err="1"/>
              <a:t>InnoDB</a:t>
            </a:r>
            <a:r>
              <a:rPr lang="zh-CN" altLang="en-US" dirty="0"/>
              <a:t>的数据文件本身就是索引文件。从上文知道，</a:t>
            </a:r>
            <a:r>
              <a:rPr lang="en-US" altLang="zh-CN" dirty="0" err="1"/>
              <a:t>MyISAM</a:t>
            </a:r>
            <a:r>
              <a:rPr lang="zh-CN" altLang="en-US" dirty="0"/>
              <a:t>索引文件和数据文件是分离的，索引文件仅保存数据记录的地址。而在</a:t>
            </a:r>
            <a:r>
              <a:rPr lang="en-US" altLang="zh-CN" dirty="0" err="1"/>
              <a:t>InnoDB</a:t>
            </a:r>
            <a:r>
              <a:rPr lang="zh-CN" altLang="en-US" dirty="0"/>
              <a:t>中，表数据文件本身就是按</a:t>
            </a:r>
            <a:r>
              <a:rPr lang="en-US" altLang="zh-CN" dirty="0" err="1"/>
              <a:t>B+Tree</a:t>
            </a:r>
            <a:r>
              <a:rPr lang="zh-CN" altLang="en-US" dirty="0"/>
              <a:t>组织的一个索引结构，这棵树的叶节点</a:t>
            </a:r>
            <a:r>
              <a:rPr lang="en-US" altLang="zh-CN" dirty="0"/>
              <a:t>data</a:t>
            </a:r>
            <a:r>
              <a:rPr lang="zh-CN" altLang="en-US" dirty="0"/>
              <a:t>域保存了完整的数据记录。这个索引的</a:t>
            </a:r>
            <a:r>
              <a:rPr lang="en-US" altLang="zh-CN" dirty="0"/>
              <a:t>key</a:t>
            </a:r>
            <a:r>
              <a:rPr lang="zh-CN" altLang="en-US" dirty="0"/>
              <a:t>是数据表的主键，因此</a:t>
            </a:r>
            <a:r>
              <a:rPr lang="en-US" altLang="zh-CN" dirty="0" err="1"/>
              <a:t>InnoDB</a:t>
            </a:r>
            <a:r>
              <a:rPr lang="zh-CN" altLang="en-US" dirty="0"/>
              <a:t>表数据文件本身就是主索引</a:t>
            </a:r>
            <a:r>
              <a:rPr lang="zh-CN" altLang="en-US" dirty="0" smtClean="0"/>
              <a:t>。</a:t>
            </a:r>
            <a:endParaRPr lang="en-US" altLang="zh-CN" dirty="0" smtClean="0"/>
          </a:p>
          <a:p>
            <a:r>
              <a:rPr lang="zh-CN" altLang="en-US" dirty="0"/>
              <a:t>可以看到叶节点包含了完整的数据记录。这种索引叫做聚集索引。因为</a:t>
            </a:r>
            <a:r>
              <a:rPr lang="en-US" altLang="zh-CN" dirty="0" err="1"/>
              <a:t>InnoDB</a:t>
            </a:r>
            <a:r>
              <a:rPr lang="zh-CN" altLang="en-US" dirty="0"/>
              <a:t>的数据文件本身要按主键聚集，所以</a:t>
            </a:r>
            <a:r>
              <a:rPr lang="en-US" altLang="zh-CN" dirty="0" err="1"/>
              <a:t>InnoDB</a:t>
            </a:r>
            <a:r>
              <a:rPr lang="zh-CN" altLang="en-US" dirty="0"/>
              <a:t>要求表必须有主键（</a:t>
            </a:r>
            <a:r>
              <a:rPr lang="en-US" altLang="zh-CN" dirty="0" err="1"/>
              <a:t>MyISAM</a:t>
            </a:r>
            <a:r>
              <a:rPr lang="zh-CN" altLang="en-US" dirty="0"/>
              <a:t>可以没有），如果没有显式指定，则</a:t>
            </a:r>
            <a:r>
              <a:rPr lang="en-US" altLang="zh-CN" dirty="0"/>
              <a:t>MySQL</a:t>
            </a:r>
            <a:r>
              <a:rPr lang="zh-CN" altLang="en-US" dirty="0"/>
              <a:t>系统会自动选择一个可以唯一标识数据记录的列作为主键，如果不存在这种列，则</a:t>
            </a:r>
            <a:r>
              <a:rPr lang="en-US" altLang="zh-CN" dirty="0"/>
              <a:t>MySQL</a:t>
            </a:r>
            <a:r>
              <a:rPr lang="zh-CN" altLang="en-US" dirty="0"/>
              <a:t>自动为</a:t>
            </a:r>
            <a:r>
              <a:rPr lang="en-US" altLang="zh-CN" dirty="0" err="1"/>
              <a:t>InnoDB</a:t>
            </a:r>
            <a:r>
              <a:rPr lang="zh-CN" altLang="en-US" dirty="0"/>
              <a:t>表生成一个隐含字段作为主键，这个字段长度为</a:t>
            </a:r>
            <a:r>
              <a:rPr lang="en-US" altLang="zh-CN" dirty="0"/>
              <a:t>6</a:t>
            </a:r>
            <a:r>
              <a:rPr lang="zh-CN" altLang="en-US" dirty="0"/>
              <a:t>个字节，类型为长整形。</a:t>
            </a:r>
            <a:endParaRPr lang="en-US" dirty="0"/>
          </a:p>
        </p:txBody>
      </p:sp>
    </p:spTree>
    <p:extLst>
      <p:ext uri="{BB962C8B-B14F-4D97-AF65-F5344CB8AC3E}">
        <p14:creationId xmlns:p14="http://schemas.microsoft.com/office/powerpoint/2010/main" val="139380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安装</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16186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zh-CN" altLang="en-US" dirty="0"/>
              <a:t>第二个与</a:t>
            </a:r>
            <a:r>
              <a:rPr lang="en-US" altLang="zh-CN" dirty="0" err="1"/>
              <a:t>MyISAM</a:t>
            </a:r>
            <a:r>
              <a:rPr lang="zh-CN" altLang="en-US" dirty="0"/>
              <a:t>索引的不同是</a:t>
            </a:r>
            <a:r>
              <a:rPr lang="en-US" altLang="zh-CN" dirty="0" err="1"/>
              <a:t>InnoDB</a:t>
            </a:r>
            <a:r>
              <a:rPr lang="zh-CN" altLang="en-US" dirty="0"/>
              <a:t>的辅助索引</a:t>
            </a:r>
            <a:r>
              <a:rPr lang="en-US" altLang="zh-CN" dirty="0"/>
              <a:t>data</a:t>
            </a:r>
            <a:r>
              <a:rPr lang="zh-CN" altLang="en-US" dirty="0"/>
              <a:t>域存储相应记录主键的值而不是地址。换句话说，</a:t>
            </a:r>
            <a:r>
              <a:rPr lang="en-US" altLang="zh-CN" dirty="0" err="1"/>
              <a:t>InnoDB</a:t>
            </a:r>
            <a:r>
              <a:rPr lang="zh-CN" altLang="en-US" dirty="0"/>
              <a:t>的所有辅助索引都引用主键作为</a:t>
            </a:r>
            <a:r>
              <a:rPr lang="en-US" altLang="zh-CN" dirty="0"/>
              <a:t>data</a:t>
            </a:r>
            <a:r>
              <a:rPr lang="zh-CN" altLang="en-US" dirty="0" smtClean="0"/>
              <a:t>域</a:t>
            </a:r>
            <a:endParaRPr lang="en-US" altLang="zh-CN" dirty="0" smtClean="0"/>
          </a:p>
          <a:p>
            <a:r>
              <a:rPr lang="zh-CN" altLang="en-US" dirty="0"/>
              <a:t>这里以英文字符的</a:t>
            </a:r>
            <a:r>
              <a:rPr lang="en-US" altLang="zh-CN" dirty="0"/>
              <a:t>ASCII</a:t>
            </a:r>
            <a:r>
              <a:rPr lang="zh-CN" altLang="en-US" dirty="0"/>
              <a:t>码作为比较准则。聚集索引这种实现方式使得按主键的搜索十分高效，但是辅助索引搜索需要检索两遍索引：首先检索辅助索引获得主键，然后用主键到主索引中检索获得记录</a:t>
            </a:r>
            <a:r>
              <a:rPr lang="zh-CN" altLang="en-US" dirty="0" smtClean="0"/>
              <a:t>。</a:t>
            </a:r>
            <a:endParaRPr lang="en-US" altLang="zh-CN" dirty="0" smtClean="0"/>
          </a:p>
          <a:p>
            <a:r>
              <a:rPr lang="zh-CN" altLang="en-US" dirty="0"/>
              <a:t>了解不同存储引擎的索引实现方式对于正确使用和优化索引都非常有帮助，例如知道了</a:t>
            </a:r>
            <a:r>
              <a:rPr lang="en-US" altLang="zh-CN" dirty="0" err="1"/>
              <a:t>InnoDB</a:t>
            </a:r>
            <a:r>
              <a:rPr lang="zh-CN" altLang="en-US" dirty="0"/>
              <a:t>的索引实现后，就很容易明白为什么不建议使用过长的字段作为主键，因为所有辅助索引都引用主索引，过长的主索引会令辅助索引变得过大。再例如，用非单调的字段作为主键在</a:t>
            </a:r>
            <a:r>
              <a:rPr lang="en-US" altLang="zh-CN" dirty="0" err="1"/>
              <a:t>InnoDB</a:t>
            </a:r>
            <a:r>
              <a:rPr lang="zh-CN" altLang="en-US" dirty="0"/>
              <a:t>中不是个好主意，因为</a:t>
            </a:r>
            <a:r>
              <a:rPr lang="en-US" altLang="zh-CN" dirty="0" err="1"/>
              <a:t>InnoDB</a:t>
            </a:r>
            <a:r>
              <a:rPr lang="zh-CN" altLang="en-US" dirty="0"/>
              <a:t>数据文件本身是一颗</a:t>
            </a:r>
            <a:r>
              <a:rPr lang="en-US" altLang="zh-CN" dirty="0" err="1"/>
              <a:t>B+Tree</a:t>
            </a:r>
            <a:r>
              <a:rPr lang="zh-CN" altLang="en-US" dirty="0"/>
              <a:t>，非单调的主键会造成在插入新记录时数据文件为了维持</a:t>
            </a:r>
            <a:r>
              <a:rPr lang="en-US" altLang="zh-CN" dirty="0" err="1"/>
              <a:t>B+Tree</a:t>
            </a:r>
            <a:r>
              <a:rPr lang="zh-CN" altLang="en-US" dirty="0"/>
              <a:t>的特性而频繁的分裂调整，十分低效，而使用自增字段作为主键则是一个很好的选择。</a:t>
            </a:r>
            <a:endParaRPr lang="en-US" dirty="0"/>
          </a:p>
        </p:txBody>
      </p:sp>
    </p:spTree>
    <p:extLst>
      <p:ext uri="{BB962C8B-B14F-4D97-AF65-F5344CB8AC3E}">
        <p14:creationId xmlns:p14="http://schemas.microsoft.com/office/powerpoint/2010/main" val="1261247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索引使用策略及优化</a:t>
            </a:r>
            <a:endParaRPr lang="en-US" dirty="0"/>
          </a:p>
        </p:txBody>
      </p:sp>
      <p:sp>
        <p:nvSpPr>
          <p:cNvPr id="3" name="Content Placeholder 2"/>
          <p:cNvSpPr>
            <a:spLocks noGrp="1"/>
          </p:cNvSpPr>
          <p:nvPr>
            <p:ph idx="1"/>
          </p:nvPr>
        </p:nvSpPr>
        <p:spPr/>
        <p:txBody>
          <a:bodyPr>
            <a:normAutofit/>
          </a:bodyPr>
          <a:lstStyle/>
          <a:p>
            <a:r>
              <a:rPr lang="en-US" dirty="0">
                <a:hlinkClick r:id="rId2"/>
              </a:rPr>
              <a:t>http://blog.codinglabs.org/articles/theory-of-mysql-index.html</a:t>
            </a:r>
            <a:endParaRPr lang="en-US" dirty="0"/>
          </a:p>
        </p:txBody>
      </p:sp>
    </p:spTree>
    <p:extLst>
      <p:ext uri="{BB962C8B-B14F-4D97-AF65-F5344CB8AC3E}">
        <p14:creationId xmlns:p14="http://schemas.microsoft.com/office/powerpoint/2010/main" val="1901174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err="1" smtClean="0"/>
              <a:t>PageHelper</a:t>
            </a:r>
            <a:r>
              <a:rPr lang="zh-CN" altLang="en-US" dirty="0" smtClean="0"/>
              <a:t>进行分页</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5617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创建表</a:t>
            </a:r>
            <a:endParaRPr lang="en-US" dirty="0"/>
          </a:p>
        </p:txBody>
      </p:sp>
      <p:sp>
        <p:nvSpPr>
          <p:cNvPr id="3" name="Content Placeholder 2"/>
          <p:cNvSpPr>
            <a:spLocks noGrp="1"/>
          </p:cNvSpPr>
          <p:nvPr>
            <p:ph idx="1"/>
          </p:nvPr>
        </p:nvSpPr>
        <p:spPr/>
        <p:txBody>
          <a:bodyPr/>
          <a:lstStyle/>
          <a:p>
            <a:r>
              <a:rPr lang="en-US" dirty="0" smtClean="0"/>
              <a:t>CREATE TABLE `user` (  `id` </a:t>
            </a:r>
            <a:r>
              <a:rPr lang="en-US" dirty="0" err="1" smtClean="0"/>
              <a:t>bigint</a:t>
            </a:r>
            <a:r>
              <a:rPr lang="en-US" dirty="0" smtClean="0"/>
              <a:t>(20) NOT NULL AUTO_INCREMENT,  `name` varchar(50) DEFAULT NULL,  `password` varchar(50) DEFAULT NULL,  `</a:t>
            </a:r>
            <a:r>
              <a:rPr lang="en-US" dirty="0" err="1" smtClean="0"/>
              <a:t>created_time</a:t>
            </a:r>
            <a:r>
              <a:rPr lang="en-US" dirty="0" smtClean="0"/>
              <a:t>` </a:t>
            </a:r>
            <a:r>
              <a:rPr lang="en-US" dirty="0" err="1" smtClean="0"/>
              <a:t>datetime</a:t>
            </a:r>
            <a:r>
              <a:rPr lang="en-US" dirty="0" smtClean="0"/>
              <a:t> DEFAULT NULL,  `</a:t>
            </a:r>
            <a:r>
              <a:rPr lang="en-US" dirty="0" err="1" smtClean="0"/>
              <a:t>updated_time</a:t>
            </a:r>
            <a:r>
              <a:rPr lang="en-US" dirty="0" smtClean="0"/>
              <a:t>` </a:t>
            </a:r>
            <a:r>
              <a:rPr lang="en-US" dirty="0" err="1" smtClean="0"/>
              <a:t>datetime</a:t>
            </a:r>
            <a:r>
              <a:rPr lang="en-US" dirty="0" smtClean="0"/>
              <a:t> DEFAULT NULL,  PRIMARY KEY (`id`)) ENGINE=</a:t>
            </a:r>
            <a:r>
              <a:rPr lang="en-US" dirty="0" err="1" smtClean="0"/>
              <a:t>InnoDB</a:t>
            </a:r>
            <a:r>
              <a:rPr lang="en-US" dirty="0" smtClean="0"/>
              <a:t> AUTO_INCREMENT=2 DEFAULT CHARSET=latin1;</a:t>
            </a:r>
            <a:endParaRPr lang="en-US" dirty="0"/>
          </a:p>
        </p:txBody>
      </p:sp>
    </p:spTree>
    <p:extLst>
      <p:ext uri="{BB962C8B-B14F-4D97-AF65-F5344CB8AC3E}">
        <p14:creationId xmlns:p14="http://schemas.microsoft.com/office/powerpoint/2010/main" val="154028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err="1" smtClean="0"/>
              <a:t>SpringBoot</a:t>
            </a:r>
            <a:r>
              <a:rPr lang="zh-CN" altLang="en-US" dirty="0" smtClean="0"/>
              <a:t>连接</a:t>
            </a:r>
            <a:r>
              <a:rPr lang="en-US" altLang="zh-CN" dirty="0" smtClean="0"/>
              <a:t>MySQL</a:t>
            </a:r>
            <a:endParaRPr lang="en-US" dirty="0"/>
          </a:p>
        </p:txBody>
      </p:sp>
      <p:sp>
        <p:nvSpPr>
          <p:cNvPr id="3" name="Content Placeholder 2"/>
          <p:cNvSpPr>
            <a:spLocks noGrp="1"/>
          </p:cNvSpPr>
          <p:nvPr>
            <p:ph idx="1"/>
          </p:nvPr>
        </p:nvSpPr>
        <p:spPr>
          <a:xfrm>
            <a:off x="838200" y="1825625"/>
            <a:ext cx="10383982" cy="4351338"/>
          </a:xfrm>
        </p:spPr>
        <p:txBody>
          <a:bodyPr>
            <a:noAutofit/>
          </a:bodyPr>
          <a:lstStyle/>
          <a:p>
            <a:r>
              <a:rPr lang="en-US" sz="2400" dirty="0"/>
              <a:t>&lt;dependency&gt;</a:t>
            </a:r>
            <a:br>
              <a:rPr lang="en-US" sz="2400" dirty="0"/>
            </a:br>
            <a:r>
              <a:rPr lang="en-US" sz="2400" dirty="0" smtClean="0"/>
              <a:t>	 </a:t>
            </a:r>
            <a:r>
              <a:rPr lang="en-US" sz="2400" dirty="0"/>
              <a:t>&lt;</a:t>
            </a:r>
            <a:r>
              <a:rPr lang="en-US" sz="2400" dirty="0" err="1"/>
              <a:t>groupId</a:t>
            </a:r>
            <a:r>
              <a:rPr lang="en-US" sz="2400" dirty="0"/>
              <a:t>&gt;</a:t>
            </a:r>
            <a:r>
              <a:rPr lang="en-US" sz="2400" dirty="0" err="1" smtClean="0"/>
              <a:t>org.springframework.boot</a:t>
            </a:r>
            <a:r>
              <a:rPr lang="en-US" sz="2400" dirty="0"/>
              <a:t>&lt;/</a:t>
            </a:r>
            <a:r>
              <a:rPr lang="en-US" sz="2400" dirty="0" err="1"/>
              <a:t>groupId</a:t>
            </a:r>
            <a:r>
              <a:rPr lang="en-US" sz="2400" dirty="0"/>
              <a:t>&gt;</a:t>
            </a:r>
            <a:br>
              <a:rPr lang="en-US" sz="2400" dirty="0"/>
            </a:br>
            <a:r>
              <a:rPr lang="en-US" sz="2400" dirty="0" smtClean="0"/>
              <a:t>	 </a:t>
            </a:r>
            <a:r>
              <a:rPr lang="en-US" sz="2400" dirty="0"/>
              <a:t>&lt;</a:t>
            </a:r>
            <a:r>
              <a:rPr lang="en-US" sz="2400" dirty="0" err="1"/>
              <a:t>artifactId</a:t>
            </a:r>
            <a:r>
              <a:rPr lang="en-US" sz="2400" dirty="0"/>
              <a:t>&gt;</a:t>
            </a:r>
            <a:r>
              <a:rPr lang="en-US" sz="2400" dirty="0" smtClean="0"/>
              <a:t>spring-boot-starter-</a:t>
            </a:r>
            <a:r>
              <a:rPr lang="en-US" sz="2400" dirty="0" err="1" smtClean="0"/>
              <a:t>jdbc</a:t>
            </a:r>
            <a:r>
              <a:rPr lang="en-US" sz="2400" dirty="0"/>
              <a:t>&lt;/</a:t>
            </a:r>
            <a:r>
              <a:rPr lang="en-US" sz="2400" dirty="0" err="1"/>
              <a:t>artifactId</a:t>
            </a:r>
            <a:r>
              <a:rPr lang="en-US" sz="2400" dirty="0"/>
              <a:t>&gt;</a:t>
            </a:r>
            <a:br>
              <a:rPr lang="en-US" sz="2400" dirty="0"/>
            </a:br>
            <a:r>
              <a:rPr lang="en-US" sz="2400" dirty="0"/>
              <a:t>&lt;/dependency</a:t>
            </a:r>
            <a:r>
              <a:rPr lang="en-US" sz="2400" dirty="0" smtClean="0"/>
              <a:t>&gt;</a:t>
            </a:r>
          </a:p>
          <a:p>
            <a:r>
              <a:rPr lang="en-US" sz="2400" dirty="0" smtClean="0"/>
              <a:t>&lt;</a:t>
            </a:r>
            <a:r>
              <a:rPr lang="en-US" sz="2400" dirty="0"/>
              <a:t>dependency&gt;</a:t>
            </a:r>
            <a:br>
              <a:rPr lang="en-US" sz="2400" dirty="0"/>
            </a:br>
            <a:r>
              <a:rPr lang="en-US" sz="2400" dirty="0"/>
              <a:t> </a:t>
            </a:r>
            <a:r>
              <a:rPr lang="en-US" sz="2400" dirty="0" smtClean="0"/>
              <a:t>	&lt;</a:t>
            </a:r>
            <a:r>
              <a:rPr lang="en-US" sz="2400" dirty="0" err="1"/>
              <a:t>groupId</a:t>
            </a:r>
            <a:r>
              <a:rPr lang="en-US" sz="2400" dirty="0"/>
              <a:t>&gt;</a:t>
            </a:r>
            <a:r>
              <a:rPr lang="en-US" sz="2400" dirty="0" err="1" smtClean="0"/>
              <a:t>org.springframework.boot</a:t>
            </a:r>
            <a:r>
              <a:rPr lang="en-US" sz="2400" dirty="0"/>
              <a:t>&lt;/</a:t>
            </a:r>
            <a:r>
              <a:rPr lang="en-US" sz="2400" dirty="0" err="1"/>
              <a:t>groupId</a:t>
            </a:r>
            <a:r>
              <a:rPr lang="en-US" sz="2400" dirty="0"/>
              <a:t>&gt;</a:t>
            </a:r>
            <a:br>
              <a:rPr lang="en-US" sz="2400" dirty="0"/>
            </a:br>
            <a:r>
              <a:rPr lang="en-US" sz="2400" dirty="0"/>
              <a:t> </a:t>
            </a:r>
            <a:r>
              <a:rPr lang="en-US" sz="2400" dirty="0" smtClean="0"/>
              <a:t>	&lt;</a:t>
            </a:r>
            <a:r>
              <a:rPr lang="en-US" sz="2400" dirty="0" err="1"/>
              <a:t>artifactId</a:t>
            </a:r>
            <a:r>
              <a:rPr lang="en-US" sz="2400" dirty="0"/>
              <a:t>&gt;</a:t>
            </a:r>
            <a:r>
              <a:rPr lang="en-US" sz="2400" dirty="0" smtClean="0"/>
              <a:t>spring-boot-starter-web</a:t>
            </a:r>
            <a:r>
              <a:rPr lang="en-US" sz="2400" dirty="0"/>
              <a:t>&lt;/</a:t>
            </a:r>
            <a:r>
              <a:rPr lang="en-US" sz="2400" dirty="0" err="1"/>
              <a:t>artifactId</a:t>
            </a:r>
            <a:r>
              <a:rPr lang="en-US" sz="2400" dirty="0"/>
              <a:t>&gt;</a:t>
            </a:r>
            <a:br>
              <a:rPr lang="en-US" sz="2400" dirty="0"/>
            </a:br>
            <a:r>
              <a:rPr lang="en-US" sz="2400" dirty="0"/>
              <a:t>&lt;/dependency</a:t>
            </a:r>
            <a:r>
              <a:rPr lang="en-US" sz="2400" dirty="0" smtClean="0"/>
              <a:t>&gt;</a:t>
            </a:r>
            <a:r>
              <a:rPr lang="en-US" sz="2400" dirty="0"/>
              <a:t> </a:t>
            </a:r>
            <a:endParaRPr lang="en-US" sz="2400" dirty="0" smtClean="0"/>
          </a:p>
          <a:p>
            <a:r>
              <a:rPr lang="en-US" sz="2400" dirty="0" smtClean="0"/>
              <a:t>&lt;</a:t>
            </a:r>
            <a:r>
              <a:rPr lang="en-US" sz="2400" dirty="0"/>
              <a:t>dependency&gt;</a:t>
            </a:r>
            <a:br>
              <a:rPr lang="en-US" sz="2400" dirty="0"/>
            </a:br>
            <a:r>
              <a:rPr lang="en-US" sz="2400" dirty="0"/>
              <a:t> </a:t>
            </a:r>
            <a:r>
              <a:rPr lang="en-US" sz="2400" dirty="0" smtClean="0"/>
              <a:t>	&lt;</a:t>
            </a:r>
            <a:r>
              <a:rPr lang="en-US" sz="2400" dirty="0" err="1"/>
              <a:t>groupId</a:t>
            </a:r>
            <a:r>
              <a:rPr lang="en-US" sz="2400" dirty="0"/>
              <a:t>&gt;</a:t>
            </a:r>
            <a:r>
              <a:rPr lang="en-US" sz="2400" dirty="0" err="1" smtClean="0"/>
              <a:t>mysql</a:t>
            </a:r>
            <a:r>
              <a:rPr lang="en-US" sz="2400" dirty="0"/>
              <a:t>&lt;/</a:t>
            </a:r>
            <a:r>
              <a:rPr lang="en-US" sz="2400" dirty="0" err="1"/>
              <a:t>groupId</a:t>
            </a:r>
            <a:r>
              <a:rPr lang="en-US" sz="2400" dirty="0"/>
              <a:t>&gt;</a:t>
            </a:r>
            <a:br>
              <a:rPr lang="en-US" sz="2400" dirty="0"/>
            </a:br>
            <a:r>
              <a:rPr lang="en-US" sz="2400" dirty="0"/>
              <a:t> </a:t>
            </a:r>
            <a:r>
              <a:rPr lang="en-US" sz="2400" dirty="0" smtClean="0"/>
              <a:t>	&lt;</a:t>
            </a:r>
            <a:r>
              <a:rPr lang="en-US" sz="2400" dirty="0" err="1"/>
              <a:t>artifactId</a:t>
            </a:r>
            <a:r>
              <a:rPr lang="en-US" sz="2400" dirty="0"/>
              <a:t>&gt;</a:t>
            </a:r>
            <a:r>
              <a:rPr lang="en-US" sz="2400" dirty="0" err="1" smtClean="0"/>
              <a:t>mysql</a:t>
            </a:r>
            <a:r>
              <a:rPr lang="en-US" sz="2400" dirty="0" smtClean="0"/>
              <a:t>-connector-java</a:t>
            </a:r>
            <a:r>
              <a:rPr lang="en-US" sz="2400" dirty="0"/>
              <a:t>&lt;/</a:t>
            </a:r>
            <a:r>
              <a:rPr lang="en-US" sz="2400" dirty="0" err="1"/>
              <a:t>artifactId</a:t>
            </a:r>
            <a:r>
              <a:rPr lang="en-US" sz="2400" dirty="0"/>
              <a:t>&gt;</a:t>
            </a:r>
            <a:br>
              <a:rPr lang="en-US" sz="2400" dirty="0"/>
            </a:br>
            <a:r>
              <a:rPr lang="en-US" sz="2400" dirty="0"/>
              <a:t> &lt;scope&gt;</a:t>
            </a:r>
            <a:r>
              <a:rPr lang="en-US" sz="2400" dirty="0" smtClean="0"/>
              <a:t>runtime</a:t>
            </a:r>
            <a:r>
              <a:rPr lang="en-US" sz="2400" dirty="0"/>
              <a:t>&lt;/scope&gt;</a:t>
            </a:r>
            <a:br>
              <a:rPr lang="en-US" sz="2400" dirty="0"/>
            </a:br>
            <a:r>
              <a:rPr lang="en-US" sz="2400" dirty="0"/>
              <a:t>&lt;/dependency&gt;</a:t>
            </a:r>
          </a:p>
        </p:txBody>
      </p:sp>
    </p:spTree>
    <p:extLst>
      <p:ext uri="{BB962C8B-B14F-4D97-AF65-F5344CB8AC3E}">
        <p14:creationId xmlns:p14="http://schemas.microsoft.com/office/powerpoint/2010/main" val="192251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err="1" smtClean="0"/>
              <a:t>SpringJdbc</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825625"/>
            <a:ext cx="12192000" cy="4374966"/>
          </a:xfrm>
          <a:prstGeom prst="rect">
            <a:avLst/>
          </a:prstGeom>
        </p:spPr>
      </p:pic>
    </p:spTree>
    <p:extLst>
      <p:ext uri="{BB962C8B-B14F-4D97-AF65-F5344CB8AC3E}">
        <p14:creationId xmlns:p14="http://schemas.microsoft.com/office/powerpoint/2010/main" val="143366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单元测试</a:t>
            </a:r>
            <a:endParaRPr lang="en-US" dirty="0"/>
          </a:p>
        </p:txBody>
      </p:sp>
      <p:sp>
        <p:nvSpPr>
          <p:cNvPr id="3" name="Content Placeholder 2"/>
          <p:cNvSpPr>
            <a:spLocks noGrp="1"/>
          </p:cNvSpPr>
          <p:nvPr>
            <p:ph idx="1"/>
          </p:nvPr>
        </p:nvSpPr>
        <p:spPr/>
        <p:txBody>
          <a:bodyPr/>
          <a:lstStyle/>
          <a:p>
            <a:r>
              <a:rPr lang="zh-CN" altLang="en-US" dirty="0" smtClean="0"/>
              <a:t>单元测试三个原则 </a:t>
            </a:r>
            <a:r>
              <a:rPr lang="en-US" altLang="zh-CN" dirty="0" smtClean="0"/>
              <a:t>AIR</a:t>
            </a:r>
          </a:p>
          <a:p>
            <a:r>
              <a:rPr lang="en-US" dirty="0" err="1"/>
              <a:t>A:Automatic</a:t>
            </a:r>
            <a:r>
              <a:rPr lang="en-US" dirty="0"/>
              <a:t>(自动化</a:t>
            </a:r>
            <a:r>
              <a:rPr lang="en-US" dirty="0" smtClean="0"/>
              <a:t>)</a:t>
            </a:r>
            <a:endParaRPr lang="en-US" dirty="0" smtClean="0">
              <a:effectLst/>
            </a:endParaRPr>
          </a:p>
          <a:p>
            <a:r>
              <a:rPr lang="en-US" dirty="0" err="1"/>
              <a:t>I:Independent</a:t>
            </a:r>
            <a:r>
              <a:rPr lang="en-US" dirty="0"/>
              <a:t>(独立性) </a:t>
            </a:r>
            <a:endParaRPr lang="en-US" dirty="0" smtClean="0">
              <a:effectLst/>
            </a:endParaRPr>
          </a:p>
          <a:p>
            <a:r>
              <a:rPr lang="en-US" dirty="0" err="1"/>
              <a:t>R:Repeatable</a:t>
            </a:r>
            <a:r>
              <a:rPr lang="en-US" dirty="0"/>
              <a:t>(可重复) </a:t>
            </a:r>
            <a:endParaRPr lang="en-US" dirty="0" smtClean="0">
              <a:effectLst/>
            </a:endParaRPr>
          </a:p>
        </p:txBody>
      </p:sp>
    </p:spTree>
    <p:extLst>
      <p:ext uri="{BB962C8B-B14F-4D97-AF65-F5344CB8AC3E}">
        <p14:creationId xmlns:p14="http://schemas.microsoft.com/office/powerpoint/2010/main" val="114380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6309</TotalTime>
  <Words>2802</Words>
  <Application>Microsoft Macintosh PowerPoint</Application>
  <PresentationFormat>Widescreen</PresentationFormat>
  <Paragraphs>181</Paragraphs>
  <Slides>52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Calibri</vt:lpstr>
      <vt:lpstr>Calibri Light</vt:lpstr>
      <vt:lpstr>DengXian</vt:lpstr>
      <vt:lpstr>DengXian Light</vt:lpstr>
      <vt:lpstr>Mangal</vt:lpstr>
      <vt:lpstr>Yu Gothic Light</vt:lpstr>
      <vt:lpstr>新細明體</vt:lpstr>
      <vt:lpstr>Arial</vt:lpstr>
      <vt:lpstr>Office Theme</vt:lpstr>
      <vt:lpstr>SpringBoot应用实践</vt:lpstr>
      <vt:lpstr>当下主流关系型数据库</vt:lpstr>
      <vt:lpstr>MySQL优点</vt:lpstr>
      <vt:lpstr>访问数据库ORM</vt:lpstr>
      <vt:lpstr>MySQL安装</vt:lpstr>
      <vt:lpstr>创建表</vt:lpstr>
      <vt:lpstr>使用SpringBoot连接MySQL</vt:lpstr>
      <vt:lpstr>使用SpringJdbc</vt:lpstr>
      <vt:lpstr>单元测试</vt:lpstr>
      <vt:lpstr>SpringBoot对单元测试的支持</vt:lpstr>
      <vt:lpstr>SpringBoot集成MyBatis</vt:lpstr>
      <vt:lpstr>创建UserMapper.java</vt:lpstr>
      <vt:lpstr>创建XML</vt:lpstr>
      <vt:lpstr>配置application.properties</vt:lpstr>
      <vt:lpstr>Mybatis Generator</vt:lpstr>
      <vt:lpstr>创建配置文件generatorConfig.xml</vt:lpstr>
      <vt:lpstr>pom中引入plugin</vt:lpstr>
      <vt:lpstr>maven运行</vt:lpstr>
      <vt:lpstr>数据库事务——手动实现</vt:lpstr>
      <vt:lpstr>Spring提供的声明式事务</vt:lpstr>
      <vt:lpstr>Java异常层次结构</vt:lpstr>
      <vt:lpstr>MySQL 事务</vt:lpstr>
      <vt:lpstr>事务的四个特性？</vt:lpstr>
      <vt:lpstr>数据库隔离级别</vt:lpstr>
      <vt:lpstr>脏读</vt:lpstr>
      <vt:lpstr>不可重复读</vt:lpstr>
      <vt:lpstr>幻读</vt:lpstr>
      <vt:lpstr>Transaction自调用失效</vt:lpstr>
      <vt:lpstr>MySQL应用中遇到的问题</vt:lpstr>
      <vt:lpstr>MYCAT架构图</vt:lpstr>
      <vt:lpstr>分库分表后的问题</vt:lpstr>
      <vt:lpstr>数据库编码规约</vt:lpstr>
      <vt:lpstr>MySQL的索引</vt:lpstr>
      <vt:lpstr>普通索引</vt:lpstr>
      <vt:lpstr>唯一索引</vt:lpstr>
      <vt:lpstr>显示索引信息</vt:lpstr>
      <vt:lpstr>MySQL索引背后的数据结构及算法原理</vt:lpstr>
      <vt:lpstr>一个例子</vt:lpstr>
      <vt:lpstr>B-Tree和B+Tree</vt:lpstr>
      <vt:lpstr>PowerPoint Presentation</vt:lpstr>
      <vt:lpstr>B+Tree</vt:lpstr>
      <vt:lpstr>PowerPoint Presentation</vt:lpstr>
      <vt:lpstr>为什么使用B-Tree（B+Tree）</vt:lpstr>
      <vt:lpstr>B-/+Tree索引的性能分析</vt:lpstr>
      <vt:lpstr>MySQL索引实现</vt:lpstr>
      <vt:lpstr>PowerPoint Presentation</vt:lpstr>
      <vt:lpstr>PowerPoint Presentation</vt:lpstr>
      <vt:lpstr>InnoDB索引实现</vt:lpstr>
      <vt:lpstr>PowerPoint Presentation</vt:lpstr>
      <vt:lpstr>PowerPoint Presentation</vt:lpstr>
      <vt:lpstr>索引使用策略及优化</vt:lpstr>
      <vt:lpstr>使用PageHelper进行分页</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SpringBoot应用实践</dc:title>
  <dc:creator>Microsoft Office User</dc:creator>
  <cp:lastModifiedBy>Microsoft Office User</cp:lastModifiedBy>
  <cp:revision>41</cp:revision>
  <dcterms:created xsi:type="dcterms:W3CDTF">2019-05-17T01:51:13Z</dcterms:created>
  <dcterms:modified xsi:type="dcterms:W3CDTF">2019-05-31T05:17:45Z</dcterms:modified>
</cp:coreProperties>
</file>