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65" r:id="rId4"/>
    <p:sldId id="266" r:id="rId5"/>
    <p:sldId id="267" r:id="rId6"/>
    <p:sldId id="268" r:id="rId7"/>
    <p:sldId id="269" r:id="rId8"/>
    <p:sldId id="271" r:id="rId9"/>
    <p:sldId id="270" r:id="rId10"/>
    <p:sldId id="300" r:id="rId11"/>
    <p:sldId id="274" r:id="rId12"/>
    <p:sldId id="258" r:id="rId13"/>
    <p:sldId id="259" r:id="rId14"/>
    <p:sldId id="260" r:id="rId15"/>
    <p:sldId id="261" r:id="rId16"/>
    <p:sldId id="262" r:id="rId17"/>
    <p:sldId id="263" r:id="rId18"/>
    <p:sldId id="264" r:id="rId19"/>
    <p:sldId id="272" r:id="rId20"/>
    <p:sldId id="273" r:id="rId21"/>
    <p:sldId id="290" r:id="rId22"/>
    <p:sldId id="278" r:id="rId23"/>
    <p:sldId id="279" r:id="rId24"/>
    <p:sldId id="280" r:id="rId25"/>
    <p:sldId id="281" r:id="rId26"/>
    <p:sldId id="282" r:id="rId27"/>
    <p:sldId id="283" r:id="rId28"/>
    <p:sldId id="284" r:id="rId29"/>
    <p:sldId id="291" r:id="rId30"/>
    <p:sldId id="292" r:id="rId31"/>
    <p:sldId id="285" r:id="rId32"/>
    <p:sldId id="286" r:id="rId33"/>
    <p:sldId id="293" r:id="rId34"/>
    <p:sldId id="294" r:id="rId35"/>
    <p:sldId id="296" r:id="rId36"/>
    <p:sldId id="288" r:id="rId37"/>
    <p:sldId id="295" r:id="rId38"/>
    <p:sldId id="297"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753"/>
  </p:normalViewPr>
  <p:slideViewPr>
    <p:cSldViewPr snapToGrid="0" snapToObjects="1">
      <p:cViewPr varScale="1">
        <p:scale>
          <a:sx n="106" d="100"/>
          <a:sy n="106"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3E2B-1E1C-584C-AB0E-874E8D11E09F}" type="datetimeFigureOut">
              <a:rPr lang="en-US" smtClean="0"/>
              <a:t>6/4/19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214C1-22BC-294D-9D10-BAD19A4DE91E}" type="slidenum">
              <a:rPr lang="en-US" smtClean="0"/>
              <a:t>‹#›</a:t>
            </a:fld>
            <a:endParaRPr lang="en-US"/>
          </a:p>
        </p:txBody>
      </p:sp>
    </p:spTree>
    <p:extLst>
      <p:ext uri="{BB962C8B-B14F-4D97-AF65-F5344CB8AC3E}">
        <p14:creationId xmlns:p14="http://schemas.microsoft.com/office/powerpoint/2010/main" val="2120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www.ruanyifeng.com/blog/2018/10/restful-api-best-practice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6</a:t>
            </a:fld>
            <a:endParaRPr lang="en-US"/>
          </a:p>
        </p:txBody>
      </p:sp>
    </p:spTree>
    <p:extLst>
      <p:ext uri="{BB962C8B-B14F-4D97-AF65-F5344CB8AC3E}">
        <p14:creationId xmlns:p14="http://schemas.microsoft.com/office/powerpoint/2010/main" val="60331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Roy Thomas Fielding</a:t>
            </a:r>
            <a:r>
              <a:rPr lang="zh-CN" altLang="en-US" dirty="0" smtClean="0"/>
              <a:t> 是</a:t>
            </a:r>
            <a:r>
              <a:rPr lang="en-US" altLang="zh-CN" dirty="0" smtClean="0"/>
              <a:t>HTTP1.0</a:t>
            </a:r>
            <a:r>
              <a:rPr lang="zh-CN" altLang="en-US" dirty="0" smtClean="0"/>
              <a:t> 和</a:t>
            </a:r>
            <a:r>
              <a:rPr lang="en-US" altLang="zh-CN" dirty="0" smtClean="0"/>
              <a:t>1.1</a:t>
            </a:r>
            <a:r>
              <a:rPr lang="zh-CN" altLang="en-US" dirty="0" smtClean="0"/>
              <a:t>版的主要设计者</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12</a:t>
            </a:fld>
            <a:endParaRPr lang="en-US"/>
          </a:p>
        </p:txBody>
      </p:sp>
    </p:spTree>
    <p:extLst>
      <p:ext uri="{BB962C8B-B14F-4D97-AF65-F5344CB8AC3E}">
        <p14:creationId xmlns:p14="http://schemas.microsoft.com/office/powerpoint/2010/main" val="92638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http://www.ruanyifeng.com/blog/2018/10/restful-api-best-practices.html</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18</a:t>
            </a:fld>
            <a:endParaRPr lang="en-US"/>
          </a:p>
        </p:txBody>
      </p:sp>
    </p:spTree>
    <p:extLst>
      <p:ext uri="{BB962C8B-B14F-4D97-AF65-F5344CB8AC3E}">
        <p14:creationId xmlns:p14="http://schemas.microsoft.com/office/powerpoint/2010/main" val="162988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22</a:t>
            </a:fld>
            <a:endParaRPr lang="en-US"/>
          </a:p>
        </p:txBody>
      </p:sp>
    </p:spTree>
    <p:extLst>
      <p:ext uri="{BB962C8B-B14F-4D97-AF65-F5344CB8AC3E}">
        <p14:creationId xmlns:p14="http://schemas.microsoft.com/office/powerpoint/2010/main" val="185312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15857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6251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4519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79551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EBFAD4-7C52-124E-A3EA-A851705B6B25}"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9639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EBFAD4-7C52-124E-A3EA-A851705B6B25}"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3900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EBFAD4-7C52-124E-A3EA-A851705B6B25}" type="datetimeFigureOut">
              <a:rPr lang="en-US" smtClean="0"/>
              <a:t>6/4/19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70550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EBFAD4-7C52-124E-A3EA-A851705B6B25}" type="datetimeFigureOut">
              <a:rPr lang="en-US" smtClean="0"/>
              <a:t>6/4/19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9636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BFAD4-7C52-124E-A3EA-A851705B6B25}" type="datetimeFigureOut">
              <a:rPr lang="en-US" smtClean="0"/>
              <a:t>6/4/19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64467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02283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0376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BFAD4-7C52-124E-A3EA-A851705B6B25}" type="datetimeFigureOut">
              <a:rPr lang="en-US" smtClean="0"/>
              <a:t>6/4/19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6B4BE-DE04-C945-9FC6-82E2F6D94C1C}" type="slidenum">
              <a:rPr lang="en-US" smtClean="0"/>
              <a:t>‹#›</a:t>
            </a:fld>
            <a:endParaRPr lang="en-US"/>
          </a:p>
        </p:txBody>
      </p:sp>
    </p:spTree>
    <p:extLst>
      <p:ext uri="{BB962C8B-B14F-4D97-AF65-F5344CB8AC3E}">
        <p14:creationId xmlns:p14="http://schemas.microsoft.com/office/powerpoint/2010/main" val="1717212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wikipedia.org/wiki/%E8%B6%85%E6%96%87%E6%9C%AC%E4%BC%A0%E8%BE%93%E5%8D%8F%E8%AE%A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ring.io/guides/gs/securing-we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ink.jianshu.com/?t=http://memcached.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开发实践</a:t>
            </a:r>
            <a:endParaRPr lang="en-US" dirty="0"/>
          </a:p>
        </p:txBody>
      </p:sp>
      <p:sp>
        <p:nvSpPr>
          <p:cNvPr id="3" name="Subtitle 2"/>
          <p:cNvSpPr>
            <a:spLocks noGrp="1"/>
          </p:cNvSpPr>
          <p:nvPr>
            <p:ph type="subTitle" idx="1"/>
          </p:nvPr>
        </p:nvSpPr>
        <p:spPr/>
        <p:txBody>
          <a:bodyPr/>
          <a:lstStyle/>
          <a:p>
            <a:r>
              <a:rPr lang="en-US" altLang="zh-CN" dirty="0" err="1" smtClean="0"/>
              <a:t>Springboot</a:t>
            </a:r>
            <a:r>
              <a:rPr lang="zh-CN" altLang="en-US" dirty="0" smtClean="0"/>
              <a:t>进行</a:t>
            </a:r>
            <a:r>
              <a:rPr lang="en-US" altLang="zh-CN" dirty="0" smtClean="0"/>
              <a:t>Web</a:t>
            </a:r>
            <a:r>
              <a:rPr lang="zh-CN" altLang="en-US" dirty="0" smtClean="0"/>
              <a:t>开发</a:t>
            </a:r>
            <a:endParaRPr lang="en-US" dirty="0"/>
          </a:p>
        </p:txBody>
      </p:sp>
    </p:spTree>
    <p:extLst>
      <p:ext uri="{BB962C8B-B14F-4D97-AF65-F5344CB8AC3E}">
        <p14:creationId xmlns:p14="http://schemas.microsoft.com/office/powerpoint/2010/main" val="1003193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常用配置</a:t>
            </a:r>
            <a:endParaRPr lang="en-US" dirty="0"/>
          </a:p>
        </p:txBody>
      </p:sp>
      <p:sp>
        <p:nvSpPr>
          <p:cNvPr id="3" name="Content Placeholder 2"/>
          <p:cNvSpPr>
            <a:spLocks noGrp="1"/>
          </p:cNvSpPr>
          <p:nvPr>
            <p:ph idx="1"/>
          </p:nvPr>
        </p:nvSpPr>
        <p:spPr/>
        <p:txBody>
          <a:bodyPr/>
          <a:lstStyle/>
          <a:p>
            <a:r>
              <a:rPr lang="en-US" dirty="0"/>
              <a:t>#</a:t>
            </a:r>
            <a:r>
              <a:rPr lang="en-US" dirty="0" err="1"/>
              <a:t>开发时关闭缓存,不然没法看到实时页面</a:t>
            </a:r>
            <a:r>
              <a:rPr lang="en-US" dirty="0"/>
              <a:t> </a:t>
            </a:r>
            <a:r>
              <a:rPr lang="en-US" dirty="0" err="1"/>
              <a:t>spring.thymeleaf.cache</a:t>
            </a:r>
            <a:r>
              <a:rPr lang="en-US" dirty="0"/>
              <a:t>=false</a:t>
            </a:r>
            <a:endParaRPr lang="en-US" dirty="0"/>
          </a:p>
        </p:txBody>
      </p:sp>
    </p:spTree>
    <p:extLst>
      <p:ext uri="{BB962C8B-B14F-4D97-AF65-F5344CB8AC3E}">
        <p14:creationId xmlns:p14="http://schemas.microsoft.com/office/powerpoint/2010/main" val="124266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练习</a:t>
            </a:r>
            <a:endParaRPr lang="en-US" dirty="0"/>
          </a:p>
        </p:txBody>
      </p:sp>
      <p:sp>
        <p:nvSpPr>
          <p:cNvPr id="3" name="Content Placeholder 2"/>
          <p:cNvSpPr>
            <a:spLocks noGrp="1"/>
          </p:cNvSpPr>
          <p:nvPr>
            <p:ph idx="1"/>
          </p:nvPr>
        </p:nvSpPr>
        <p:spPr/>
        <p:txBody>
          <a:bodyPr/>
          <a:lstStyle/>
          <a:p>
            <a:r>
              <a:rPr lang="zh-CN" altLang="en-US" dirty="0" smtClean="0"/>
              <a:t>读取数据库中全部用户列表</a:t>
            </a:r>
            <a:endParaRPr lang="en-US" altLang="zh-CN" dirty="0" smtClean="0"/>
          </a:p>
          <a:p>
            <a:r>
              <a:rPr lang="zh-CN" altLang="en-US" dirty="0" smtClean="0"/>
              <a:t>通过</a:t>
            </a:r>
            <a:r>
              <a:rPr lang="en-US" altLang="zh-CN" dirty="0" err="1" smtClean="0"/>
              <a:t>thymeleaf</a:t>
            </a:r>
            <a:r>
              <a:rPr lang="zh-CN" altLang="en-US" dirty="0" smtClean="0"/>
              <a:t>循环展示到</a:t>
            </a:r>
            <a:r>
              <a:rPr lang="en-US" altLang="zh-CN" dirty="0" smtClean="0"/>
              <a:t>HTML</a:t>
            </a:r>
            <a:r>
              <a:rPr lang="zh-CN" altLang="en-US" dirty="0" smtClean="0"/>
              <a:t>页面中</a:t>
            </a:r>
            <a:endParaRPr lang="en-US" altLang="zh-CN" dirty="0" smtClean="0"/>
          </a:p>
          <a:p>
            <a:r>
              <a:rPr lang="zh-CN" altLang="en-US" dirty="0" smtClean="0"/>
              <a:t>如果名称包含</a:t>
            </a:r>
            <a:r>
              <a:rPr lang="en-US" altLang="zh-CN" dirty="0" smtClean="0"/>
              <a:t>”</a:t>
            </a:r>
            <a:r>
              <a:rPr lang="en-US" altLang="zh-CN" dirty="0" err="1" smtClean="0"/>
              <a:t>newit</a:t>
            </a:r>
            <a:r>
              <a:rPr lang="en-US" altLang="zh-CN" dirty="0" smtClean="0"/>
              <a:t>”</a:t>
            </a:r>
            <a:r>
              <a:rPr lang="zh-CN" altLang="en-US" dirty="0" smtClean="0"/>
              <a:t>，则高亮显示</a:t>
            </a:r>
            <a:endParaRPr lang="en-US" altLang="zh-CN" dirty="0" smtClean="0"/>
          </a:p>
          <a:p>
            <a:endParaRPr lang="en-US" dirty="0"/>
          </a:p>
        </p:txBody>
      </p:sp>
    </p:spTree>
    <p:extLst>
      <p:ext uri="{BB962C8B-B14F-4D97-AF65-F5344CB8AC3E}">
        <p14:creationId xmlns:p14="http://schemas.microsoft.com/office/powerpoint/2010/main" val="1130704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endParaRPr lang="en-US" dirty="0"/>
          </a:p>
        </p:txBody>
      </p:sp>
      <p:sp>
        <p:nvSpPr>
          <p:cNvPr id="3" name="Content Placeholder 2"/>
          <p:cNvSpPr>
            <a:spLocks noGrp="1"/>
          </p:cNvSpPr>
          <p:nvPr>
            <p:ph idx="1"/>
          </p:nvPr>
        </p:nvSpPr>
        <p:spPr/>
        <p:txBody>
          <a:bodyPr/>
          <a:lstStyle/>
          <a:p>
            <a:r>
              <a:rPr lang="zh-CN" altLang="en-US" dirty="0"/>
              <a:t>表现层状态转换（英语：</a:t>
            </a:r>
            <a:r>
              <a:rPr lang="en-US" altLang="zh-CN" dirty="0"/>
              <a:t>Representational State Transfer</a:t>
            </a:r>
            <a:r>
              <a:rPr lang="zh-CN" altLang="en-US" dirty="0"/>
              <a:t>，缩写：</a:t>
            </a:r>
            <a:r>
              <a:rPr lang="en-US" altLang="zh-CN" dirty="0"/>
              <a:t>REST</a:t>
            </a:r>
            <a:r>
              <a:rPr lang="zh-CN" altLang="en-US" dirty="0"/>
              <a:t>）是</a:t>
            </a:r>
            <a:r>
              <a:rPr lang="en-US" altLang="zh-CN" dirty="0"/>
              <a:t>Roy Thomas Fielding</a:t>
            </a:r>
            <a:r>
              <a:rPr lang="zh-CN" altLang="en-US" dirty="0"/>
              <a:t>博士于</a:t>
            </a:r>
            <a:r>
              <a:rPr lang="en-US" altLang="zh-CN" dirty="0"/>
              <a:t>2000</a:t>
            </a:r>
            <a:r>
              <a:rPr lang="zh-CN" altLang="en-US" dirty="0"/>
              <a:t>年在他的博士</a:t>
            </a:r>
            <a:r>
              <a:rPr lang="zh-CN" altLang="en-US" dirty="0" smtClean="0"/>
              <a:t>论文中</a:t>
            </a:r>
            <a:r>
              <a:rPr lang="zh-CN" altLang="en-US" dirty="0"/>
              <a:t>提出来的一种万维网软件架构风格，目的是便于不同软件</a:t>
            </a:r>
            <a:r>
              <a:rPr lang="en-US" altLang="zh-CN" dirty="0"/>
              <a:t>/</a:t>
            </a:r>
            <a:r>
              <a:rPr lang="zh-CN" altLang="en-US" dirty="0"/>
              <a:t>程序在网络（例如互联网）中互相传递信息</a:t>
            </a:r>
            <a:r>
              <a:rPr lang="zh-CN" altLang="en-US" dirty="0" smtClean="0"/>
              <a:t>。</a:t>
            </a:r>
            <a:endParaRPr lang="en-US" altLang="zh-CN" dirty="0" smtClean="0"/>
          </a:p>
          <a:p>
            <a:r>
              <a:rPr lang="en-US" altLang="zh-CN" dirty="0"/>
              <a:t>REST</a:t>
            </a:r>
            <a:r>
              <a:rPr lang="zh-CN" altLang="en-US" dirty="0"/>
              <a:t>是设计风格而</a:t>
            </a:r>
            <a:r>
              <a:rPr lang="zh-CN" altLang="en-US" b="1" dirty="0"/>
              <a:t>不是</a:t>
            </a:r>
            <a:r>
              <a:rPr lang="zh-CN" altLang="en-US" dirty="0" smtClean="0"/>
              <a:t>标准</a:t>
            </a:r>
            <a:endParaRPr lang="en-US" altLang="zh-CN" dirty="0" smtClean="0"/>
          </a:p>
          <a:p>
            <a:r>
              <a:rPr lang="en-US" dirty="0" err="1"/>
              <a:t>匹配REST设计风格的Web</a:t>
            </a:r>
            <a:r>
              <a:rPr lang="en-US" dirty="0"/>
              <a:t> </a:t>
            </a:r>
            <a:r>
              <a:rPr lang="en-US" dirty="0" err="1"/>
              <a:t>API称为</a:t>
            </a:r>
            <a:r>
              <a:rPr lang="en-US" b="1" dirty="0" err="1"/>
              <a:t>RESTful</a:t>
            </a:r>
            <a:r>
              <a:rPr lang="en-US" b="1" dirty="0"/>
              <a:t> </a:t>
            </a:r>
            <a:r>
              <a:rPr lang="en-US" b="1" dirty="0" smtClean="0"/>
              <a:t>API</a:t>
            </a:r>
          </a:p>
          <a:p>
            <a:endParaRPr lang="en-US" dirty="0"/>
          </a:p>
        </p:txBody>
      </p:sp>
    </p:spTree>
    <p:extLst>
      <p:ext uri="{BB962C8B-B14F-4D97-AF65-F5344CB8AC3E}">
        <p14:creationId xmlns:p14="http://schemas.microsoft.com/office/powerpoint/2010/main" val="68598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的优点</a:t>
            </a:r>
            <a:endParaRPr lang="en-US" dirty="0"/>
          </a:p>
        </p:txBody>
      </p:sp>
      <p:sp>
        <p:nvSpPr>
          <p:cNvPr id="3" name="Content Placeholder 2"/>
          <p:cNvSpPr>
            <a:spLocks noGrp="1"/>
          </p:cNvSpPr>
          <p:nvPr>
            <p:ph idx="1"/>
          </p:nvPr>
        </p:nvSpPr>
        <p:spPr/>
        <p:txBody>
          <a:bodyPr/>
          <a:lstStyle/>
          <a:p>
            <a:r>
              <a:rPr lang="zh-CN" altLang="en-US" dirty="0"/>
              <a:t>可更高效利用缓存来提高响应速度</a:t>
            </a:r>
          </a:p>
          <a:p>
            <a:r>
              <a:rPr lang="zh-CN" altLang="en-US" dirty="0"/>
              <a:t>通讯本身的无状态性可以让不同的服务器的处理一系列请求中的不同请求，提高服务器的扩展性</a:t>
            </a:r>
          </a:p>
          <a:p>
            <a:r>
              <a:rPr lang="zh-CN" altLang="en-US" dirty="0"/>
              <a:t>浏览器即可作为客户端，简化软件需求</a:t>
            </a:r>
          </a:p>
          <a:p>
            <a:r>
              <a:rPr lang="zh-CN" altLang="en-US" dirty="0"/>
              <a:t>相对于其他叠加在</a:t>
            </a:r>
            <a:r>
              <a:rPr lang="en-US" altLang="zh-CN" dirty="0">
                <a:hlinkClick r:id="rId2" tooltip="超文本传输协议"/>
              </a:rPr>
              <a:t>HTTP</a:t>
            </a:r>
            <a:r>
              <a:rPr lang="zh-CN" altLang="en-US" dirty="0">
                <a:hlinkClick r:id="rId2" tooltip="超文本传输协议"/>
              </a:rPr>
              <a:t>协议</a:t>
            </a:r>
            <a:r>
              <a:rPr lang="zh-CN" altLang="en-US" dirty="0"/>
              <a:t>之上的机制，</a:t>
            </a:r>
            <a:r>
              <a:rPr lang="en-US" altLang="zh-CN" dirty="0"/>
              <a:t>REST</a:t>
            </a:r>
            <a:r>
              <a:rPr lang="zh-CN" altLang="en-US" dirty="0"/>
              <a:t>的软件依赖性更小</a:t>
            </a:r>
          </a:p>
          <a:p>
            <a:r>
              <a:rPr lang="zh-CN" altLang="en-US" dirty="0"/>
              <a:t>不需要额外的资源发现机制</a:t>
            </a:r>
          </a:p>
          <a:p>
            <a:r>
              <a:rPr lang="zh-CN" altLang="en-US" dirty="0"/>
              <a:t>在软件技术演进中的长期的兼容性更</a:t>
            </a:r>
            <a:r>
              <a:rPr lang="zh-CN" altLang="en-US" dirty="0" smtClean="0"/>
              <a:t>好</a:t>
            </a:r>
            <a:endParaRPr lang="zh-CN" altLang="en-US" dirty="0"/>
          </a:p>
        </p:txBody>
      </p:sp>
    </p:spTree>
    <p:extLst>
      <p:ext uri="{BB962C8B-B14F-4D97-AF65-F5344CB8AC3E}">
        <p14:creationId xmlns:p14="http://schemas.microsoft.com/office/powerpoint/2010/main" val="66073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a:t>
            </a:r>
            <a:r>
              <a:rPr lang="en-US" altLang="zh-CN" dirty="0" smtClean="0"/>
              <a:t>URL</a:t>
            </a:r>
            <a:r>
              <a:rPr lang="zh-CN" altLang="en-US" dirty="0" smtClean="0"/>
              <a:t>设计</a:t>
            </a:r>
            <a:endParaRPr lang="en-US" dirty="0"/>
          </a:p>
        </p:txBody>
      </p:sp>
      <p:sp>
        <p:nvSpPr>
          <p:cNvPr id="3" name="Content Placeholder 2"/>
          <p:cNvSpPr>
            <a:spLocks noGrp="1"/>
          </p:cNvSpPr>
          <p:nvPr>
            <p:ph idx="1"/>
          </p:nvPr>
        </p:nvSpPr>
        <p:spPr/>
        <p:txBody>
          <a:bodyPr/>
          <a:lstStyle/>
          <a:p>
            <a:r>
              <a:rPr lang="zh-CN" altLang="en-US" dirty="0"/>
              <a:t>动词 </a:t>
            </a:r>
            <a:r>
              <a:rPr lang="en-US" altLang="zh-CN" dirty="0"/>
              <a:t>+ </a:t>
            </a:r>
            <a:r>
              <a:rPr lang="zh-CN" altLang="en-US" dirty="0"/>
              <a:t>宾语</a:t>
            </a:r>
          </a:p>
          <a:p>
            <a:pPr lvl="1"/>
            <a:r>
              <a:rPr lang="en-US" altLang="zh-CN" dirty="0"/>
              <a:t>RESTful </a:t>
            </a:r>
            <a:r>
              <a:rPr lang="zh-CN" altLang="en-US" dirty="0"/>
              <a:t>的核心思想就是，客户端发出的数据操作指令都是</a:t>
            </a:r>
            <a:r>
              <a:rPr lang="en-US" altLang="zh-CN" dirty="0"/>
              <a:t>"</a:t>
            </a:r>
            <a:r>
              <a:rPr lang="zh-CN" altLang="en-US" dirty="0"/>
              <a:t>动词 </a:t>
            </a:r>
            <a:r>
              <a:rPr lang="en-US" altLang="zh-CN" dirty="0"/>
              <a:t>+ </a:t>
            </a:r>
            <a:r>
              <a:rPr lang="zh-CN" altLang="en-US" dirty="0"/>
              <a:t>宾语</a:t>
            </a:r>
            <a:r>
              <a:rPr lang="en-US" altLang="zh-CN" dirty="0"/>
              <a:t>"</a:t>
            </a:r>
            <a:r>
              <a:rPr lang="zh-CN" altLang="en-US" dirty="0"/>
              <a:t>的结构</a:t>
            </a:r>
            <a:r>
              <a:rPr lang="zh-CN" altLang="en-US" dirty="0" smtClean="0"/>
              <a:t>。比如</a:t>
            </a:r>
            <a:r>
              <a:rPr lang="zh-CN" altLang="en-US" dirty="0"/>
              <a:t>，</a:t>
            </a:r>
            <a:r>
              <a:rPr lang="en-US" altLang="zh-CN" dirty="0"/>
              <a:t>GET /articles</a:t>
            </a:r>
            <a:r>
              <a:rPr lang="zh-CN" altLang="en-US" dirty="0"/>
              <a:t>这个命令，</a:t>
            </a:r>
            <a:r>
              <a:rPr lang="en-US" altLang="zh-CN" dirty="0"/>
              <a:t>GET</a:t>
            </a:r>
            <a:r>
              <a:rPr lang="zh-CN" altLang="en-US" dirty="0"/>
              <a:t>是动词，</a:t>
            </a:r>
            <a:r>
              <a:rPr lang="en-US" altLang="zh-CN" dirty="0"/>
              <a:t>/articles</a:t>
            </a:r>
            <a:r>
              <a:rPr lang="zh-CN" altLang="en-US" dirty="0"/>
              <a:t>是宾语</a:t>
            </a:r>
            <a:r>
              <a:rPr lang="zh-CN" altLang="en-US" dirty="0" smtClean="0"/>
              <a:t>。</a:t>
            </a:r>
            <a:endParaRPr lang="en-US" altLang="zh-CN" dirty="0" smtClean="0"/>
          </a:p>
          <a:p>
            <a:pPr lvl="1"/>
            <a:r>
              <a:rPr lang="en-US" altLang="zh-CN" dirty="0" smtClean="0"/>
              <a:t>HTTP</a:t>
            </a:r>
            <a:r>
              <a:rPr lang="zh-CN" altLang="en-US" dirty="0" smtClean="0"/>
              <a:t>的</a:t>
            </a:r>
            <a:r>
              <a:rPr lang="en-US" altLang="zh-CN" dirty="0" smtClean="0"/>
              <a:t>5</a:t>
            </a:r>
            <a:r>
              <a:rPr lang="zh-CN" altLang="en-US" dirty="0" smtClean="0"/>
              <a:t>种动作</a:t>
            </a:r>
            <a:endParaRPr lang="en-US" altLang="zh-CN" dirty="0" smtClean="0"/>
          </a:p>
          <a:p>
            <a:pPr lvl="2"/>
            <a:r>
              <a:rPr lang="en-US" dirty="0" err="1"/>
              <a:t>GET：读取（</a:t>
            </a:r>
            <a:r>
              <a:rPr lang="en-US" dirty="0" err="1" smtClean="0"/>
              <a:t>Read</a:t>
            </a:r>
            <a:r>
              <a:rPr lang="en-US" dirty="0"/>
              <a:t>）</a:t>
            </a:r>
          </a:p>
          <a:p>
            <a:pPr lvl="2"/>
            <a:r>
              <a:rPr lang="en-US" dirty="0" err="1"/>
              <a:t>POST：新建</a:t>
            </a:r>
            <a:r>
              <a:rPr lang="en-US" dirty="0" err="1" smtClean="0"/>
              <a:t>（Create</a:t>
            </a:r>
            <a:r>
              <a:rPr lang="en-US" dirty="0" smtClean="0"/>
              <a:t>）</a:t>
            </a:r>
            <a:endParaRPr lang="en-US" dirty="0"/>
          </a:p>
          <a:p>
            <a:pPr lvl="2"/>
            <a:r>
              <a:rPr lang="en-US" dirty="0" err="1"/>
              <a:t>PUT：更新（Update</a:t>
            </a:r>
            <a:r>
              <a:rPr lang="en-US" dirty="0"/>
              <a:t>）</a:t>
            </a:r>
          </a:p>
          <a:p>
            <a:pPr lvl="2"/>
            <a:r>
              <a:rPr lang="en-US" dirty="0" err="1"/>
              <a:t>PATCH：更新（Update</a:t>
            </a:r>
            <a:r>
              <a:rPr lang="en-US" dirty="0"/>
              <a:t>），通常是部分更新</a:t>
            </a:r>
          </a:p>
          <a:p>
            <a:pPr lvl="2"/>
            <a:r>
              <a:rPr lang="en-US" dirty="0" err="1"/>
              <a:t>DELETE：删除（Delete</a:t>
            </a:r>
            <a:r>
              <a:rPr lang="en-US" dirty="0"/>
              <a:t>）</a:t>
            </a:r>
          </a:p>
          <a:p>
            <a:pPr lvl="2"/>
            <a:endParaRPr lang="en-US" dirty="0"/>
          </a:p>
        </p:txBody>
      </p:sp>
    </p:spTree>
    <p:extLst>
      <p:ext uri="{BB962C8B-B14F-4D97-AF65-F5344CB8AC3E}">
        <p14:creationId xmlns:p14="http://schemas.microsoft.com/office/powerpoint/2010/main" val="611340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宾语必须是名词</a:t>
            </a:r>
          </a:p>
          <a:p>
            <a:pPr lvl="1"/>
            <a:r>
              <a:rPr lang="zh-CN" altLang="en-US" dirty="0"/>
              <a:t>宾语就是 </a:t>
            </a:r>
            <a:r>
              <a:rPr lang="en-US" altLang="zh-CN" dirty="0"/>
              <a:t>API </a:t>
            </a:r>
            <a:r>
              <a:rPr lang="zh-CN" altLang="en-US" dirty="0"/>
              <a:t>的 </a:t>
            </a:r>
            <a:r>
              <a:rPr lang="en-US" altLang="zh-CN" dirty="0"/>
              <a:t>URL</a:t>
            </a:r>
            <a:r>
              <a:rPr lang="zh-CN" altLang="en-US" dirty="0"/>
              <a:t>，是 </a:t>
            </a:r>
            <a:r>
              <a:rPr lang="en-US" altLang="zh-CN" dirty="0"/>
              <a:t>HTTP </a:t>
            </a:r>
            <a:r>
              <a:rPr lang="zh-CN" altLang="en-US" dirty="0"/>
              <a:t>动词作用的对象。它应该是名词，不能是动词。比如，</a:t>
            </a:r>
            <a:r>
              <a:rPr lang="en-US" altLang="zh-CN" dirty="0"/>
              <a:t>/articles</a:t>
            </a:r>
            <a:r>
              <a:rPr lang="zh-CN" altLang="en-US" dirty="0"/>
              <a:t>这个 </a:t>
            </a:r>
            <a:r>
              <a:rPr lang="en-US" altLang="zh-CN" dirty="0"/>
              <a:t>URL </a:t>
            </a:r>
            <a:r>
              <a:rPr lang="zh-CN" altLang="en-US" dirty="0"/>
              <a:t>就是正确的，而下面的 </a:t>
            </a:r>
            <a:r>
              <a:rPr lang="en-US" altLang="zh-CN" dirty="0"/>
              <a:t>URL </a:t>
            </a:r>
            <a:r>
              <a:rPr lang="zh-CN" altLang="en-US" dirty="0"/>
              <a:t>不是名词，所以都是错误的</a:t>
            </a:r>
            <a:r>
              <a:rPr lang="zh-CN" altLang="en-US" dirty="0" smtClean="0"/>
              <a:t>。</a:t>
            </a:r>
            <a:endParaRPr lang="en-US" altLang="zh-CN" dirty="0" smtClean="0"/>
          </a:p>
          <a:p>
            <a:pPr lvl="1"/>
            <a:r>
              <a:rPr lang="en-US" dirty="0"/>
              <a:t>/</a:t>
            </a:r>
            <a:r>
              <a:rPr lang="en-US" dirty="0" err="1"/>
              <a:t>getAllCars</a:t>
            </a:r>
            <a:endParaRPr lang="en-US" dirty="0"/>
          </a:p>
          <a:p>
            <a:pPr lvl="1"/>
            <a:r>
              <a:rPr lang="en-US" dirty="0"/>
              <a:t>/</a:t>
            </a:r>
            <a:r>
              <a:rPr lang="en-US" dirty="0" err="1"/>
              <a:t>createNewCar</a:t>
            </a:r>
            <a:endParaRPr lang="en-US" dirty="0"/>
          </a:p>
          <a:p>
            <a:pPr lvl="1"/>
            <a:r>
              <a:rPr lang="en-US" dirty="0"/>
              <a:t>/</a:t>
            </a:r>
            <a:r>
              <a:rPr lang="en-US" dirty="0" err="1"/>
              <a:t>deleteAllRedCars</a:t>
            </a:r>
            <a:endParaRPr lang="en-US" dirty="0"/>
          </a:p>
          <a:p>
            <a:pPr lvl="1"/>
            <a:endParaRPr lang="en-US" dirty="0"/>
          </a:p>
        </p:txBody>
      </p:sp>
    </p:spTree>
    <p:extLst>
      <p:ext uri="{BB962C8B-B14F-4D97-AF65-F5344CB8AC3E}">
        <p14:creationId xmlns:p14="http://schemas.microsoft.com/office/powerpoint/2010/main" val="1632079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避免多级 </a:t>
            </a:r>
            <a:r>
              <a:rPr lang="en-US" altLang="zh-CN" dirty="0"/>
              <a:t>URL</a:t>
            </a:r>
          </a:p>
          <a:p>
            <a:pPr lvl="1"/>
            <a:r>
              <a:rPr lang="zh-CN" altLang="en-US" dirty="0"/>
              <a:t>常见的情况是，资源需要多级分类，因此很容易写出多级的 </a:t>
            </a:r>
            <a:r>
              <a:rPr lang="en-US" altLang="zh-CN" dirty="0"/>
              <a:t>URL</a:t>
            </a:r>
            <a:r>
              <a:rPr lang="zh-CN" altLang="en-US" dirty="0"/>
              <a:t>，比如获取某个作者的某一类文章</a:t>
            </a:r>
            <a:r>
              <a:rPr lang="zh-CN" altLang="en-US" dirty="0" smtClean="0"/>
              <a:t>。</a:t>
            </a:r>
            <a:endParaRPr lang="en-US" altLang="zh-CN" dirty="0" smtClean="0"/>
          </a:p>
          <a:p>
            <a:pPr lvl="2"/>
            <a:r>
              <a:rPr lang="en-US" dirty="0"/>
              <a:t>GET /</a:t>
            </a:r>
            <a:r>
              <a:rPr lang="en-US" dirty="0" smtClean="0"/>
              <a:t>authors/12/categories/2</a:t>
            </a:r>
          </a:p>
          <a:p>
            <a:pPr lvl="1"/>
            <a:r>
              <a:rPr lang="zh-CN" altLang="en-US" dirty="0"/>
              <a:t>这种 </a:t>
            </a:r>
            <a:r>
              <a:rPr lang="en-US" altLang="zh-CN" dirty="0"/>
              <a:t>URL </a:t>
            </a:r>
            <a:r>
              <a:rPr lang="zh-CN" altLang="en-US" dirty="0"/>
              <a:t>不利于扩展，语义也不明确，往往要想一会，才能明白含义</a:t>
            </a:r>
            <a:r>
              <a:rPr lang="zh-CN" altLang="en-US" dirty="0" smtClean="0"/>
              <a:t>。</a:t>
            </a:r>
            <a:endParaRPr lang="en-US" altLang="zh-CN" dirty="0" smtClean="0"/>
          </a:p>
          <a:p>
            <a:pPr lvl="1"/>
            <a:r>
              <a:rPr lang="zh-CN" altLang="en-US" dirty="0"/>
              <a:t>更好的做法是，除了第一级，其他级别都用查询字符串表达</a:t>
            </a:r>
            <a:r>
              <a:rPr lang="zh-CN" altLang="en-US" dirty="0" smtClean="0"/>
              <a:t>。</a:t>
            </a:r>
            <a:endParaRPr lang="en-US" altLang="zh-CN" dirty="0" smtClean="0"/>
          </a:p>
          <a:p>
            <a:pPr lvl="2"/>
            <a:r>
              <a:rPr lang="en-US" dirty="0"/>
              <a:t>GET /</a:t>
            </a:r>
            <a:r>
              <a:rPr lang="en-US" dirty="0" smtClean="0"/>
              <a:t>authors/12?categories=2</a:t>
            </a:r>
          </a:p>
          <a:p>
            <a:pPr lvl="1"/>
            <a:r>
              <a:rPr lang="zh-CN" altLang="en-US" dirty="0"/>
              <a:t>查询已发布的</a:t>
            </a:r>
            <a:r>
              <a:rPr lang="zh-CN" altLang="en-US" dirty="0" smtClean="0"/>
              <a:t>文章</a:t>
            </a:r>
            <a:endParaRPr lang="en-US" altLang="zh-CN" dirty="0" smtClean="0"/>
          </a:p>
          <a:p>
            <a:pPr lvl="2"/>
            <a:r>
              <a:rPr lang="en-US" dirty="0"/>
              <a:t>GET /</a:t>
            </a:r>
            <a:r>
              <a:rPr lang="en-US" dirty="0" smtClean="0"/>
              <a:t>articles/published</a:t>
            </a:r>
          </a:p>
          <a:p>
            <a:pPr lvl="2"/>
            <a:r>
              <a:rPr lang="en-US" dirty="0"/>
              <a:t>GET /</a:t>
            </a:r>
            <a:r>
              <a:rPr lang="en-US" dirty="0" err="1" smtClean="0"/>
              <a:t>articles?published</a:t>
            </a:r>
            <a:r>
              <a:rPr lang="en-US" dirty="0" smtClean="0"/>
              <a:t>=true</a:t>
            </a:r>
            <a:r>
              <a:rPr lang="zh-CN" altLang="en-US" dirty="0" smtClean="0"/>
              <a:t> </a:t>
            </a:r>
            <a:r>
              <a:rPr lang="en-US" altLang="zh-CN" dirty="0" smtClean="0"/>
              <a:t>(</a:t>
            </a:r>
            <a:r>
              <a:rPr lang="zh-CN" altLang="en-US" dirty="0" smtClean="0"/>
              <a:t>更好</a:t>
            </a:r>
            <a:r>
              <a:rPr lang="en-US" altLang="zh-CN" dirty="0" smtClean="0"/>
              <a:t>)</a:t>
            </a:r>
            <a:endParaRPr lang="en-US" dirty="0"/>
          </a:p>
          <a:p>
            <a:pPr lvl="1"/>
            <a:endParaRPr lang="en-US" dirty="0"/>
          </a:p>
        </p:txBody>
      </p:sp>
    </p:spTree>
    <p:extLst>
      <p:ext uri="{BB962C8B-B14F-4D97-AF65-F5344CB8AC3E}">
        <p14:creationId xmlns:p14="http://schemas.microsoft.com/office/powerpoint/2010/main" val="658285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状态</a:t>
            </a:r>
            <a:r>
              <a:rPr lang="zh-CN" altLang="en-US" dirty="0" smtClean="0"/>
              <a:t>码</a:t>
            </a:r>
            <a:endParaRPr lang="en-US" dirty="0"/>
          </a:p>
        </p:txBody>
      </p:sp>
      <p:sp>
        <p:nvSpPr>
          <p:cNvPr id="3" name="Content Placeholder 2"/>
          <p:cNvSpPr>
            <a:spLocks noGrp="1"/>
          </p:cNvSpPr>
          <p:nvPr>
            <p:ph idx="1"/>
          </p:nvPr>
        </p:nvSpPr>
        <p:spPr/>
        <p:txBody>
          <a:bodyPr/>
          <a:lstStyle/>
          <a:p>
            <a:r>
              <a:rPr lang="zh-CN" altLang="en-US" dirty="0"/>
              <a:t>状态码必须精确</a:t>
            </a:r>
          </a:p>
          <a:p>
            <a:pPr lvl="1"/>
            <a:r>
              <a:rPr lang="en-US" altLang="zh-CN" dirty="0"/>
              <a:t>1xx</a:t>
            </a:r>
            <a:r>
              <a:rPr lang="zh-CN" altLang="en-US" dirty="0"/>
              <a:t>：相关信息</a:t>
            </a:r>
          </a:p>
          <a:p>
            <a:pPr lvl="1"/>
            <a:r>
              <a:rPr lang="en-US" altLang="zh-CN" dirty="0"/>
              <a:t>2xx</a:t>
            </a:r>
            <a:r>
              <a:rPr lang="zh-CN" altLang="en-US" dirty="0"/>
              <a:t>：操作成功</a:t>
            </a:r>
          </a:p>
          <a:p>
            <a:pPr lvl="1"/>
            <a:r>
              <a:rPr lang="en-US" altLang="zh-CN" dirty="0"/>
              <a:t>3xx</a:t>
            </a:r>
            <a:r>
              <a:rPr lang="zh-CN" altLang="en-US" dirty="0"/>
              <a:t>：重定向</a:t>
            </a:r>
          </a:p>
          <a:p>
            <a:pPr lvl="1"/>
            <a:r>
              <a:rPr lang="en-US" altLang="zh-CN" dirty="0"/>
              <a:t>4xx</a:t>
            </a:r>
            <a:r>
              <a:rPr lang="zh-CN" altLang="en-US" dirty="0"/>
              <a:t>：客户端错误</a:t>
            </a:r>
          </a:p>
          <a:p>
            <a:pPr lvl="1"/>
            <a:r>
              <a:rPr lang="en-US" altLang="zh-CN" dirty="0"/>
              <a:t>5xx</a:t>
            </a:r>
            <a:r>
              <a:rPr lang="zh-CN" altLang="en-US" dirty="0"/>
              <a:t>：服务器错误</a:t>
            </a:r>
          </a:p>
          <a:p>
            <a:pPr lvl="1"/>
            <a:endParaRPr lang="en-US" dirty="0"/>
          </a:p>
        </p:txBody>
      </p:sp>
    </p:spTree>
    <p:extLst>
      <p:ext uri="{BB962C8B-B14F-4D97-AF65-F5344CB8AC3E}">
        <p14:creationId xmlns:p14="http://schemas.microsoft.com/office/powerpoint/2010/main" val="815227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服务器</a:t>
            </a:r>
            <a:r>
              <a:rPr lang="zh-CN" altLang="en-US" dirty="0" smtClean="0"/>
              <a:t>回应</a:t>
            </a:r>
            <a:endParaRPr lang="en-US" dirty="0"/>
          </a:p>
        </p:txBody>
      </p:sp>
      <p:sp>
        <p:nvSpPr>
          <p:cNvPr id="3" name="Content Placeholder 2"/>
          <p:cNvSpPr>
            <a:spLocks noGrp="1"/>
          </p:cNvSpPr>
          <p:nvPr>
            <p:ph idx="1"/>
          </p:nvPr>
        </p:nvSpPr>
        <p:spPr/>
        <p:txBody>
          <a:bodyPr>
            <a:normAutofit lnSpcReduction="10000"/>
          </a:bodyPr>
          <a:lstStyle/>
          <a:p>
            <a:r>
              <a:rPr lang="zh-CN" altLang="en-US" dirty="0"/>
              <a:t>不要返回纯本文</a:t>
            </a:r>
          </a:p>
          <a:p>
            <a:pPr lvl="1"/>
            <a:r>
              <a:rPr lang="en-US" altLang="zh-CN" dirty="0"/>
              <a:t>API </a:t>
            </a:r>
            <a:r>
              <a:rPr lang="zh-CN" altLang="en-US" dirty="0"/>
              <a:t>返回的数据格式，不应该是纯文本，而应该是一个 </a:t>
            </a:r>
            <a:r>
              <a:rPr lang="en-US" altLang="zh-CN" dirty="0"/>
              <a:t>JSON </a:t>
            </a:r>
            <a:r>
              <a:rPr lang="zh-CN" altLang="en-US" dirty="0"/>
              <a:t>对象，因为这样才能返回标准的结构化数据。所以，服务器回应的 </a:t>
            </a:r>
            <a:r>
              <a:rPr lang="en-US" altLang="zh-CN" dirty="0"/>
              <a:t>HTTP </a:t>
            </a:r>
            <a:r>
              <a:rPr lang="zh-CN" altLang="en-US" dirty="0"/>
              <a:t>头的</a:t>
            </a:r>
            <a:r>
              <a:rPr lang="en-US" altLang="zh-CN" dirty="0"/>
              <a:t>Content-Type</a:t>
            </a:r>
            <a:r>
              <a:rPr lang="zh-CN" altLang="en-US" dirty="0"/>
              <a:t>属性要设为</a:t>
            </a:r>
            <a:r>
              <a:rPr lang="en-US" altLang="zh-CN" dirty="0"/>
              <a:t>application/</a:t>
            </a:r>
            <a:r>
              <a:rPr lang="en-US" altLang="zh-CN" dirty="0" err="1"/>
              <a:t>json</a:t>
            </a:r>
            <a:r>
              <a:rPr lang="zh-CN" altLang="en-US" dirty="0"/>
              <a:t>。</a:t>
            </a:r>
          </a:p>
          <a:p>
            <a:pPr lvl="1"/>
            <a:r>
              <a:rPr lang="zh-CN" altLang="en-US" dirty="0"/>
              <a:t>客户端请求时，也要明确告诉服务器，可以接受 </a:t>
            </a:r>
            <a:r>
              <a:rPr lang="en-US" altLang="zh-CN" dirty="0"/>
              <a:t>JSON </a:t>
            </a:r>
            <a:r>
              <a:rPr lang="zh-CN" altLang="en-US" dirty="0"/>
              <a:t>格式，即请求的 </a:t>
            </a:r>
            <a:r>
              <a:rPr lang="en-US" altLang="zh-CN" dirty="0"/>
              <a:t>HTTP </a:t>
            </a:r>
            <a:r>
              <a:rPr lang="zh-CN" altLang="en-US" dirty="0"/>
              <a:t>头的</a:t>
            </a:r>
            <a:r>
              <a:rPr lang="en-US" altLang="zh-CN" dirty="0"/>
              <a:t>ACCEPT</a:t>
            </a:r>
            <a:r>
              <a:rPr lang="zh-CN" altLang="en-US" dirty="0"/>
              <a:t>属性也要设成</a:t>
            </a:r>
            <a:r>
              <a:rPr lang="en-US" altLang="zh-CN" dirty="0"/>
              <a:t>application/</a:t>
            </a:r>
            <a:r>
              <a:rPr lang="en-US" altLang="zh-CN" dirty="0" err="1"/>
              <a:t>json</a:t>
            </a:r>
            <a:r>
              <a:rPr lang="zh-CN" altLang="en-US" dirty="0"/>
              <a:t>。</a:t>
            </a:r>
          </a:p>
          <a:p>
            <a:r>
              <a:rPr lang="zh-CN" altLang="en-US" dirty="0"/>
              <a:t>发生错误时，不要返回 </a:t>
            </a:r>
            <a:r>
              <a:rPr lang="en-US" altLang="zh-CN" dirty="0"/>
              <a:t>200 </a:t>
            </a:r>
            <a:r>
              <a:rPr lang="zh-CN" altLang="en-US" dirty="0"/>
              <a:t>状态码</a:t>
            </a:r>
          </a:p>
          <a:p>
            <a:r>
              <a:rPr lang="zh-CN" altLang="en-US" dirty="0"/>
              <a:t>提供链接</a:t>
            </a:r>
          </a:p>
          <a:p>
            <a:pPr lvl="1"/>
            <a:r>
              <a:rPr lang="en-US" altLang="zh-CN" dirty="0"/>
              <a:t>API </a:t>
            </a:r>
            <a:r>
              <a:rPr lang="zh-CN" altLang="en-US" dirty="0"/>
              <a:t>的使用者未必知道，</a:t>
            </a:r>
            <a:r>
              <a:rPr lang="en-US" altLang="zh-CN" dirty="0"/>
              <a:t>URL </a:t>
            </a:r>
            <a:r>
              <a:rPr lang="zh-CN" altLang="en-US" dirty="0"/>
              <a:t>是怎么设计的。一个解决方法就是，在回应中，给出相关链接，便于下一步操作。这样的话，用户只要记住一个 </a:t>
            </a:r>
            <a:r>
              <a:rPr lang="en-US" altLang="zh-CN" dirty="0"/>
              <a:t>URL</a:t>
            </a:r>
            <a:r>
              <a:rPr lang="zh-CN" altLang="en-US" dirty="0"/>
              <a:t>，就可以发现其他的 </a:t>
            </a:r>
            <a:r>
              <a:rPr lang="en-US" altLang="zh-CN" dirty="0"/>
              <a:t>URL</a:t>
            </a:r>
            <a:r>
              <a:rPr lang="zh-CN" altLang="en-US" dirty="0"/>
              <a:t>。这种方法叫做 </a:t>
            </a:r>
            <a:r>
              <a:rPr lang="en-US" altLang="zh-CN" dirty="0"/>
              <a:t>HATEOAS</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247226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SpringSecurity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5907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模板引擎</a:t>
            </a:r>
            <a:endParaRPr lang="en-US" dirty="0"/>
          </a:p>
        </p:txBody>
      </p:sp>
      <p:sp>
        <p:nvSpPr>
          <p:cNvPr id="3" name="Content Placeholder 2"/>
          <p:cNvSpPr>
            <a:spLocks noGrp="1"/>
          </p:cNvSpPr>
          <p:nvPr>
            <p:ph idx="1"/>
          </p:nvPr>
        </p:nvSpPr>
        <p:spPr/>
        <p:txBody>
          <a:bodyPr/>
          <a:lstStyle/>
          <a:p>
            <a:r>
              <a:rPr lang="en-US" dirty="0"/>
              <a:t>跟 </a:t>
            </a:r>
            <a:r>
              <a:rPr lang="en-US" dirty="0" err="1"/>
              <a:t>Velocity、FreeMarker</a:t>
            </a:r>
            <a:r>
              <a:rPr lang="en-US" dirty="0"/>
              <a:t> </a:t>
            </a:r>
            <a:r>
              <a:rPr lang="en-US" dirty="0" smtClean="0"/>
              <a:t>类似</a:t>
            </a:r>
            <a:endParaRPr lang="en-US" altLang="zh-CN" dirty="0" smtClean="0"/>
          </a:p>
          <a:p>
            <a:r>
              <a:rPr lang="zh-CN" altLang="en-US" dirty="0" smtClean="0"/>
              <a:t>是一个</a:t>
            </a:r>
            <a:r>
              <a:rPr lang="en-US" altLang="zh-CN" dirty="0" smtClean="0"/>
              <a:t>xml/</a:t>
            </a:r>
            <a:r>
              <a:rPr lang="en-US" altLang="zh-CN" dirty="0" err="1" smtClean="0"/>
              <a:t>xhtml</a:t>
            </a:r>
            <a:r>
              <a:rPr lang="en-US" altLang="zh-CN" dirty="0" smtClean="0"/>
              <a:t>/html5</a:t>
            </a:r>
            <a:r>
              <a:rPr lang="zh-CN" altLang="en-US" dirty="0" smtClean="0"/>
              <a:t>的模板引擎，可以作为</a:t>
            </a:r>
            <a:r>
              <a:rPr lang="en-US" altLang="zh-CN" dirty="0" smtClean="0"/>
              <a:t>MVC</a:t>
            </a:r>
            <a:r>
              <a:rPr lang="zh-CN" altLang="en-US" dirty="0" smtClean="0"/>
              <a:t>的</a:t>
            </a:r>
            <a:r>
              <a:rPr lang="en-US" altLang="zh-CN" dirty="0" smtClean="0"/>
              <a:t>View</a:t>
            </a:r>
            <a:r>
              <a:rPr lang="zh-CN" altLang="en-US" dirty="0" smtClean="0"/>
              <a:t>层</a:t>
            </a:r>
            <a:endParaRPr lang="en-US" altLang="zh-CN" dirty="0" smtClean="0"/>
          </a:p>
          <a:p>
            <a:r>
              <a:rPr lang="zh-CN" altLang="en-US" dirty="0" smtClean="0"/>
              <a:t>特点</a:t>
            </a:r>
            <a:endParaRPr lang="en-US" altLang="zh-CN" dirty="0" smtClean="0"/>
          </a:p>
          <a:p>
            <a:pPr lvl="1"/>
            <a:r>
              <a:rPr lang="en-US" altLang="zh-CN" dirty="0" err="1"/>
              <a:t>Thymeleaf</a:t>
            </a:r>
            <a:r>
              <a:rPr lang="en-US" altLang="zh-CN" dirty="0"/>
              <a:t> </a:t>
            </a:r>
            <a:r>
              <a:rPr lang="zh-CN" altLang="en-US" dirty="0"/>
              <a:t>在有网络和无网络的环境下皆可</a:t>
            </a:r>
            <a:r>
              <a:rPr lang="zh-CN" altLang="en-US" dirty="0" smtClean="0"/>
              <a:t>运行</a:t>
            </a:r>
            <a:endParaRPr lang="en-US" altLang="zh-CN" dirty="0" smtClean="0"/>
          </a:p>
          <a:p>
            <a:pPr lvl="1"/>
            <a:r>
              <a:rPr lang="en-US" dirty="0" err="1"/>
              <a:t>Thymeleaf</a:t>
            </a:r>
            <a:r>
              <a:rPr lang="en-US" dirty="0"/>
              <a:t> </a:t>
            </a:r>
            <a:r>
              <a:rPr lang="en-US" dirty="0" smtClean="0"/>
              <a:t>开箱即用的特性</a:t>
            </a:r>
          </a:p>
          <a:p>
            <a:pPr lvl="1"/>
            <a:r>
              <a:rPr lang="en-US" dirty="0" err="1"/>
              <a:t>Thymeleaf</a:t>
            </a:r>
            <a:r>
              <a:rPr lang="en-US" dirty="0"/>
              <a:t> 提供 Spring 标准方言和一个与 </a:t>
            </a:r>
            <a:r>
              <a:rPr lang="en-US" dirty="0" err="1"/>
              <a:t>SpringMVC</a:t>
            </a:r>
            <a:r>
              <a:rPr lang="en-US" dirty="0"/>
              <a:t> </a:t>
            </a:r>
            <a:r>
              <a:rPr lang="en-US" dirty="0" smtClean="0"/>
              <a:t>完美集成的可选模块</a:t>
            </a:r>
            <a:r>
              <a:rPr lang="zh-CN" altLang="en-US" dirty="0"/>
              <a:t>，可以快速的实现表单绑定、属性编辑器、国际化等功能。</a:t>
            </a:r>
            <a:endParaRPr lang="en-US" altLang="zh-CN" dirty="0" smtClean="0"/>
          </a:p>
          <a:p>
            <a:endParaRPr lang="en-US" dirty="0"/>
          </a:p>
        </p:txBody>
      </p:sp>
    </p:spTree>
    <p:extLst>
      <p:ext uri="{BB962C8B-B14F-4D97-AF65-F5344CB8AC3E}">
        <p14:creationId xmlns:p14="http://schemas.microsoft.com/office/powerpoint/2010/main" val="619511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动手实践一个</a:t>
            </a:r>
            <a:r>
              <a:rPr lang="en-US" altLang="zh-CN" dirty="0" err="1" smtClean="0"/>
              <a:t>SpringSecurity</a:t>
            </a:r>
            <a:endParaRPr lang="en-US" dirty="0"/>
          </a:p>
        </p:txBody>
      </p:sp>
      <p:sp>
        <p:nvSpPr>
          <p:cNvPr id="3" name="Content Placeholder 2"/>
          <p:cNvSpPr>
            <a:spLocks noGrp="1"/>
          </p:cNvSpPr>
          <p:nvPr>
            <p:ph idx="1"/>
          </p:nvPr>
        </p:nvSpPr>
        <p:spPr/>
        <p:txBody>
          <a:bodyPr/>
          <a:lstStyle/>
          <a:p>
            <a:r>
              <a:rPr lang="en-US" dirty="0">
                <a:hlinkClick r:id="rId2"/>
              </a:rPr>
              <a:t>https://spring.io/guides/gs/securing-web/</a:t>
            </a:r>
            <a:endParaRPr lang="en-US" dirty="0"/>
          </a:p>
        </p:txBody>
      </p:sp>
    </p:spTree>
    <p:extLst>
      <p:ext uri="{BB962C8B-B14F-4D97-AF65-F5344CB8AC3E}">
        <p14:creationId xmlns:p14="http://schemas.microsoft.com/office/powerpoint/2010/main" val="424417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缓存相关</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1939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endParaRPr lang="en-US" dirty="0"/>
          </a:p>
        </p:txBody>
      </p:sp>
      <p:sp>
        <p:nvSpPr>
          <p:cNvPr id="3" name="Content Placeholder 2"/>
          <p:cNvSpPr>
            <a:spLocks noGrp="1"/>
          </p:cNvSpPr>
          <p:nvPr>
            <p:ph idx="1"/>
          </p:nvPr>
        </p:nvSpPr>
        <p:spPr/>
        <p:txBody>
          <a:bodyPr>
            <a:normAutofit/>
          </a:bodyPr>
          <a:lstStyle/>
          <a:p>
            <a:r>
              <a:rPr lang="en-US" altLang="zh-CN" dirty="0" err="1"/>
              <a:t>ehcache</a:t>
            </a:r>
            <a:r>
              <a:rPr lang="zh-CN" altLang="en-US" dirty="0"/>
              <a:t>是一个用</a:t>
            </a:r>
            <a:r>
              <a:rPr lang="en-US" altLang="zh-CN" dirty="0"/>
              <a:t>Java</a:t>
            </a:r>
            <a:r>
              <a:rPr lang="zh-CN" altLang="en-US" dirty="0"/>
              <a:t>实现的使用简单，高速，实现线程安全的缓存管理类库，</a:t>
            </a:r>
            <a:r>
              <a:rPr lang="en-US" altLang="zh-CN" dirty="0" err="1"/>
              <a:t>ehcache</a:t>
            </a:r>
            <a:r>
              <a:rPr lang="zh-CN" altLang="en-US" dirty="0"/>
              <a:t>提供了用内存，磁盘文件存储，以及分布式存储方式等多种灵活的</a:t>
            </a:r>
            <a:r>
              <a:rPr lang="en-US" altLang="zh-CN" dirty="0"/>
              <a:t>cache</a:t>
            </a:r>
            <a:r>
              <a:rPr lang="zh-CN" altLang="en-US" dirty="0"/>
              <a:t>管理方案。是</a:t>
            </a:r>
            <a:r>
              <a:rPr lang="en-US" altLang="zh-CN" dirty="0"/>
              <a:t>Hibernate</a:t>
            </a:r>
            <a:r>
              <a:rPr lang="zh-CN" altLang="en-US" dirty="0"/>
              <a:t>中默认的</a:t>
            </a:r>
            <a:r>
              <a:rPr lang="en-US" altLang="zh-CN" dirty="0" err="1"/>
              <a:t>CacheProvider</a:t>
            </a:r>
            <a:r>
              <a:rPr lang="zh-CN" altLang="en-US" dirty="0" smtClean="0"/>
              <a:t>。</a:t>
            </a:r>
            <a:endParaRPr lang="en-US" altLang="zh-CN" dirty="0" smtClean="0"/>
          </a:p>
          <a:p>
            <a:r>
              <a:rPr lang="en-US" dirty="0" err="1"/>
              <a:t>Ehcache的类层次模型主要为三层</a:t>
            </a:r>
            <a:r>
              <a:rPr lang="en-US" dirty="0" smtClean="0"/>
              <a:t>:</a:t>
            </a:r>
            <a:endParaRPr lang="en-US" dirty="0"/>
          </a:p>
          <a:p>
            <a:pPr lvl="1"/>
            <a:r>
              <a:rPr lang="en-US" dirty="0"/>
              <a:t>1.CacheManager</a:t>
            </a:r>
          </a:p>
          <a:p>
            <a:pPr lvl="1"/>
            <a:r>
              <a:rPr lang="en-US" dirty="0"/>
              <a:t>2.Cache</a:t>
            </a:r>
          </a:p>
          <a:p>
            <a:pPr lvl="1"/>
            <a:r>
              <a:rPr lang="en-US" dirty="0"/>
              <a:t>3.Elemenat</a:t>
            </a:r>
          </a:p>
          <a:p>
            <a:endParaRPr lang="en-US" dirty="0"/>
          </a:p>
        </p:txBody>
      </p:sp>
    </p:spTree>
    <p:extLst>
      <p:ext uri="{BB962C8B-B14F-4D97-AF65-F5344CB8AC3E}">
        <p14:creationId xmlns:p14="http://schemas.microsoft.com/office/powerpoint/2010/main" val="1930337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最上层的是CacheManager，他是操作Ehcache的入口</a:t>
            </a:r>
            <a:r>
              <a:rPr lang="en-US" dirty="0" smtClean="0"/>
              <a:t>。</a:t>
            </a:r>
          </a:p>
          <a:p>
            <a:r>
              <a:rPr lang="en-US" dirty="0" err="1" smtClean="0"/>
              <a:t>我们可以通过</a:t>
            </a:r>
            <a:r>
              <a:rPr lang="en-US" dirty="0" err="1"/>
              <a:t>CacheManager.getInstance</a:t>
            </a:r>
            <a:r>
              <a:rPr lang="en-US" dirty="0"/>
              <a:t>()获得一个单个的CacheManager，或者通过CacheManager的构造函数创建一个新的CacheManager。每个CacheManager都管理着多个Cache,而每个Cache都以一种类Hash的方式，关联着多个Elemenat，而Element则是我们用于存放要缓存内容的地方</a:t>
            </a:r>
            <a:r>
              <a:rPr lang="en-US" dirty="0" smtClean="0"/>
              <a:t>。</a:t>
            </a:r>
            <a:endParaRPr lang="en-US" dirty="0"/>
          </a:p>
        </p:txBody>
      </p:sp>
    </p:spTree>
    <p:extLst>
      <p:ext uri="{BB962C8B-B14F-4D97-AF65-F5344CB8AC3E}">
        <p14:creationId xmlns:p14="http://schemas.microsoft.com/office/powerpoint/2010/main" val="537383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E</a:t>
            </a:r>
            <a:r>
              <a:rPr lang="en-US" altLang="zh-CN" dirty="0" err="1" smtClean="0"/>
              <a:t>hcache</a:t>
            </a:r>
            <a:r>
              <a:rPr lang="zh-CN" altLang="en-US" dirty="0"/>
              <a:t>缓存的</a:t>
            </a:r>
            <a:r>
              <a:rPr lang="en-US" altLang="zh-CN" dirty="0"/>
              <a:t>3</a:t>
            </a:r>
            <a:r>
              <a:rPr lang="zh-CN" altLang="en-US" dirty="0"/>
              <a:t>种清空策略</a:t>
            </a:r>
            <a:endParaRPr lang="en-US" dirty="0"/>
          </a:p>
        </p:txBody>
      </p:sp>
      <p:sp>
        <p:nvSpPr>
          <p:cNvPr id="3" name="Content Placeholder 2"/>
          <p:cNvSpPr>
            <a:spLocks noGrp="1"/>
          </p:cNvSpPr>
          <p:nvPr>
            <p:ph idx="1"/>
          </p:nvPr>
        </p:nvSpPr>
        <p:spPr/>
        <p:txBody>
          <a:bodyPr/>
          <a:lstStyle/>
          <a:p>
            <a:r>
              <a:rPr lang="en-US" altLang="zh-CN" dirty="0"/>
              <a:t>1 FIFO</a:t>
            </a:r>
            <a:r>
              <a:rPr lang="zh-CN" altLang="en-US" dirty="0"/>
              <a:t>，先进先出</a:t>
            </a:r>
            <a:br>
              <a:rPr lang="zh-CN" altLang="en-US" dirty="0"/>
            </a:br>
            <a:r>
              <a:rPr lang="en-US" altLang="zh-CN" dirty="0"/>
              <a:t>2 LFU</a:t>
            </a:r>
            <a:r>
              <a:rPr lang="zh-CN" altLang="en-US" dirty="0"/>
              <a:t>，最少被使用，缓存的元素有一个</a:t>
            </a:r>
            <a:r>
              <a:rPr lang="en-US" altLang="zh-CN" dirty="0"/>
              <a:t>hit</a:t>
            </a:r>
            <a:r>
              <a:rPr lang="zh-CN" altLang="en-US" dirty="0"/>
              <a:t>属性，</a:t>
            </a:r>
            <a:r>
              <a:rPr lang="en-US" altLang="zh-CN" dirty="0"/>
              <a:t>hit</a:t>
            </a:r>
            <a:r>
              <a:rPr lang="zh-CN" altLang="en-US" dirty="0"/>
              <a:t>值最小的将会被清出缓存。</a:t>
            </a:r>
            <a:br>
              <a:rPr lang="zh-CN" altLang="en-US" dirty="0"/>
            </a:br>
            <a:r>
              <a:rPr lang="en-US" altLang="zh-CN" dirty="0"/>
              <a:t>3 LRU</a:t>
            </a:r>
            <a:r>
              <a:rPr lang="zh-CN" altLang="en-US" dirty="0"/>
              <a:t>，最近最少使用的，缓存的元素有一个时间戳，当缓存容量满了，而又需要腾出地方来缓存新的元素的时候，那么现有缓存元素中时间戳离当前时间最远的元素将被清出缓存。</a:t>
            </a:r>
            <a:endParaRPr lang="en-US" dirty="0"/>
          </a:p>
        </p:txBody>
      </p:sp>
    </p:spTree>
    <p:extLst>
      <p:ext uri="{BB962C8B-B14F-4D97-AF65-F5344CB8AC3E}">
        <p14:creationId xmlns:p14="http://schemas.microsoft.com/office/powerpoint/2010/main" val="1212747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Ehcache特性</a:t>
            </a:r>
            <a:endParaRPr lang="en-US" dirty="0"/>
          </a:p>
        </p:txBody>
      </p:sp>
      <p:sp>
        <p:nvSpPr>
          <p:cNvPr id="3" name="Content Placeholder 2"/>
          <p:cNvSpPr>
            <a:spLocks noGrp="1"/>
          </p:cNvSpPr>
          <p:nvPr>
            <p:ph idx="1"/>
          </p:nvPr>
        </p:nvSpPr>
        <p:spPr/>
        <p:txBody>
          <a:bodyPr>
            <a:normAutofit lnSpcReduction="10000"/>
          </a:bodyPr>
          <a:lstStyle/>
          <a:p>
            <a:r>
              <a:rPr lang="en-US" altLang="zh-CN" dirty="0"/>
              <a:t>1. </a:t>
            </a:r>
            <a:r>
              <a:rPr lang="zh-CN" altLang="en-US" dirty="0" smtClean="0"/>
              <a:t>快速</a:t>
            </a:r>
            <a:endParaRPr lang="en-US" altLang="zh-CN" dirty="0" smtClean="0"/>
          </a:p>
          <a:p>
            <a:r>
              <a:rPr lang="en-US" altLang="zh-CN" dirty="0" smtClean="0"/>
              <a:t>2</a:t>
            </a:r>
            <a:r>
              <a:rPr lang="en-US" altLang="zh-CN" dirty="0"/>
              <a:t>. </a:t>
            </a:r>
            <a:r>
              <a:rPr lang="zh-CN" altLang="en-US" dirty="0" smtClean="0"/>
              <a:t>简单</a:t>
            </a:r>
            <a:endParaRPr lang="en-US" altLang="zh-CN" dirty="0" smtClean="0"/>
          </a:p>
          <a:p>
            <a:r>
              <a:rPr lang="en-US" altLang="zh-CN" dirty="0" smtClean="0"/>
              <a:t>3</a:t>
            </a:r>
            <a:r>
              <a:rPr lang="en-US" altLang="zh-CN" dirty="0"/>
              <a:t>. </a:t>
            </a:r>
            <a:r>
              <a:rPr lang="zh-CN" altLang="en-US" dirty="0"/>
              <a:t>多种缓存</a:t>
            </a:r>
            <a:r>
              <a:rPr lang="zh-CN" altLang="en-US" dirty="0" smtClean="0"/>
              <a:t>策略</a:t>
            </a:r>
            <a:endParaRPr lang="en-US" altLang="zh-CN" dirty="0" smtClean="0"/>
          </a:p>
          <a:p>
            <a:r>
              <a:rPr lang="en-US" altLang="zh-CN" dirty="0" smtClean="0"/>
              <a:t>4</a:t>
            </a:r>
            <a:r>
              <a:rPr lang="en-US" altLang="zh-CN" dirty="0"/>
              <a:t>. </a:t>
            </a:r>
            <a:r>
              <a:rPr lang="zh-CN" altLang="en-US" dirty="0"/>
              <a:t>缓存数据有两级</a:t>
            </a:r>
            <a:r>
              <a:rPr lang="en-US" altLang="zh-CN" dirty="0"/>
              <a:t>:</a:t>
            </a:r>
            <a:r>
              <a:rPr lang="zh-CN" altLang="en-US" dirty="0"/>
              <a:t>内存和磁盘，因此无需担心容量</a:t>
            </a:r>
            <a:r>
              <a:rPr lang="zh-CN" altLang="en-US" dirty="0" smtClean="0"/>
              <a:t>问题</a:t>
            </a:r>
            <a:endParaRPr lang="en-US" altLang="zh-CN" dirty="0" smtClean="0"/>
          </a:p>
          <a:p>
            <a:r>
              <a:rPr lang="en-US" altLang="zh-CN" dirty="0" smtClean="0"/>
              <a:t>5</a:t>
            </a:r>
            <a:r>
              <a:rPr lang="en-US" altLang="zh-CN" dirty="0"/>
              <a:t>. </a:t>
            </a:r>
            <a:r>
              <a:rPr lang="zh-CN" altLang="en-US" dirty="0"/>
              <a:t>缓存数据会在虚拟机重启的过程中写入</a:t>
            </a:r>
            <a:r>
              <a:rPr lang="zh-CN" altLang="en-US" dirty="0" smtClean="0"/>
              <a:t>磁盘</a:t>
            </a:r>
            <a:endParaRPr lang="en-US" altLang="zh-CN" dirty="0" smtClean="0"/>
          </a:p>
          <a:p>
            <a:r>
              <a:rPr lang="en-US" altLang="zh-CN" dirty="0" smtClean="0"/>
              <a:t>6</a:t>
            </a:r>
            <a:r>
              <a:rPr lang="en-US" altLang="zh-CN" dirty="0"/>
              <a:t>. </a:t>
            </a:r>
            <a:r>
              <a:rPr lang="zh-CN" altLang="en-US" dirty="0"/>
              <a:t>可以通过</a:t>
            </a:r>
            <a:r>
              <a:rPr lang="en-US" altLang="zh-CN" dirty="0"/>
              <a:t>RMI</a:t>
            </a:r>
            <a:r>
              <a:rPr lang="zh-CN" altLang="en-US" dirty="0"/>
              <a:t>、可插入</a:t>
            </a:r>
            <a:r>
              <a:rPr lang="en-US" altLang="zh-CN" dirty="0"/>
              <a:t>API</a:t>
            </a:r>
            <a:r>
              <a:rPr lang="zh-CN" altLang="en-US" dirty="0"/>
              <a:t>等方式进行分布式</a:t>
            </a:r>
            <a:r>
              <a:rPr lang="zh-CN" altLang="en-US" dirty="0" smtClean="0"/>
              <a:t>缓存</a:t>
            </a:r>
            <a:endParaRPr lang="en-US" altLang="zh-CN" dirty="0" smtClean="0"/>
          </a:p>
          <a:p>
            <a:r>
              <a:rPr lang="en-US" altLang="zh-CN" dirty="0" smtClean="0"/>
              <a:t>7</a:t>
            </a:r>
            <a:r>
              <a:rPr lang="en-US" altLang="zh-CN" dirty="0"/>
              <a:t>. </a:t>
            </a:r>
            <a:r>
              <a:rPr lang="zh-CN" altLang="en-US" dirty="0"/>
              <a:t>具有缓存和缓存管理器的侦听</a:t>
            </a:r>
            <a:r>
              <a:rPr lang="zh-CN" altLang="en-US" dirty="0" smtClean="0"/>
              <a:t>接口</a:t>
            </a:r>
            <a:endParaRPr lang="en-US" altLang="zh-CN" dirty="0" smtClean="0"/>
          </a:p>
          <a:p>
            <a:r>
              <a:rPr lang="en-US" altLang="zh-CN" dirty="0" smtClean="0"/>
              <a:t>8</a:t>
            </a:r>
            <a:r>
              <a:rPr lang="en-US" altLang="zh-CN" dirty="0"/>
              <a:t>. </a:t>
            </a:r>
            <a:r>
              <a:rPr lang="zh-CN" altLang="en-US" dirty="0"/>
              <a:t>支持多缓存管理器实例，以及一个实例的多个缓存</a:t>
            </a:r>
            <a:r>
              <a:rPr lang="zh-CN" altLang="en-US" dirty="0" smtClean="0"/>
              <a:t>区域</a:t>
            </a:r>
            <a:endParaRPr lang="en-US" altLang="zh-CN" dirty="0" smtClean="0"/>
          </a:p>
          <a:p>
            <a:r>
              <a:rPr lang="en-US" altLang="zh-CN" dirty="0" smtClean="0"/>
              <a:t>9</a:t>
            </a:r>
            <a:r>
              <a:rPr lang="en-US" altLang="zh-CN" dirty="0"/>
              <a:t>. </a:t>
            </a:r>
            <a:r>
              <a:rPr lang="zh-CN" altLang="en-US" dirty="0"/>
              <a:t>提供</a:t>
            </a:r>
            <a:r>
              <a:rPr lang="en-US" altLang="zh-CN" dirty="0"/>
              <a:t>Hibernate</a:t>
            </a:r>
            <a:r>
              <a:rPr lang="zh-CN" altLang="en-US" dirty="0"/>
              <a:t>的缓存实现、</a:t>
            </a:r>
            <a:r>
              <a:rPr lang="zh-CN" altLang="en-US" dirty="0" smtClean="0"/>
              <a:t>等等</a:t>
            </a:r>
            <a:endParaRPr lang="zh-CN" altLang="en-US" dirty="0"/>
          </a:p>
        </p:txBody>
      </p:sp>
    </p:spTree>
    <p:extLst>
      <p:ext uri="{BB962C8B-B14F-4D97-AF65-F5344CB8AC3E}">
        <p14:creationId xmlns:p14="http://schemas.microsoft.com/office/powerpoint/2010/main" val="1293779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Ehcache</a:t>
            </a:r>
            <a:r>
              <a:rPr lang="zh-CN" altLang="en-US" dirty="0"/>
              <a:t>的结构设计概览</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img-blog.csdn.net/201707272208186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5625"/>
            <a:ext cx="12108753" cy="484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15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存储方式</a:t>
            </a:r>
            <a:endParaRPr lang="en-US" dirty="0"/>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altLang="zh-CN" dirty="0" err="1"/>
              <a:t>Ehcache</a:t>
            </a:r>
            <a:r>
              <a:rPr lang="zh-CN" altLang="en-US" dirty="0"/>
              <a:t>支持已下三种存储方式</a:t>
            </a:r>
            <a:r>
              <a:rPr lang="en-US" altLang="zh-CN" dirty="0" smtClean="0"/>
              <a:t>:</a:t>
            </a:r>
          </a:p>
          <a:p>
            <a:r>
              <a:rPr lang="en-US" altLang="zh-CN" dirty="0" smtClean="0"/>
              <a:t>1</a:t>
            </a:r>
            <a:r>
              <a:rPr lang="zh-CN" altLang="en-US" dirty="0"/>
              <a:t>、堆内存储：速度快，但是容量有限。 </a:t>
            </a:r>
            <a:endParaRPr lang="en-US" altLang="zh-CN" dirty="0" smtClean="0"/>
          </a:p>
          <a:p>
            <a:r>
              <a:rPr lang="en-US" altLang="zh-CN" dirty="0" smtClean="0"/>
              <a:t>2</a:t>
            </a:r>
            <a:r>
              <a:rPr lang="zh-CN" altLang="en-US" dirty="0"/>
              <a:t>、堆外（</a:t>
            </a:r>
            <a:r>
              <a:rPr lang="en-US" altLang="zh-CN" dirty="0" err="1"/>
              <a:t>OffHeapStore</a:t>
            </a:r>
            <a:r>
              <a:rPr lang="zh-CN" altLang="en-US" dirty="0"/>
              <a:t>）存储：被称为</a:t>
            </a:r>
            <a:r>
              <a:rPr lang="en-US" altLang="zh-CN" dirty="0" err="1"/>
              <a:t>BigMemory</a:t>
            </a:r>
            <a:r>
              <a:rPr lang="zh-CN" altLang="en-US" dirty="0"/>
              <a:t>，只在企业版本的</a:t>
            </a:r>
            <a:r>
              <a:rPr lang="en-US" altLang="zh-CN" dirty="0" err="1"/>
              <a:t>Ehcache</a:t>
            </a:r>
            <a:r>
              <a:rPr lang="zh-CN" altLang="en-US" dirty="0"/>
              <a:t>中提供，原理是利用</a:t>
            </a:r>
            <a:r>
              <a:rPr lang="en-US" altLang="zh-CN" dirty="0" err="1"/>
              <a:t>nio</a:t>
            </a:r>
            <a:r>
              <a:rPr lang="zh-CN" altLang="en-US" dirty="0"/>
              <a:t>的</a:t>
            </a:r>
            <a:r>
              <a:rPr lang="en-US" altLang="zh-CN" dirty="0" err="1"/>
              <a:t>DirectByteBuffers</a:t>
            </a:r>
            <a:r>
              <a:rPr lang="zh-CN" altLang="en-US" dirty="0"/>
              <a:t>实现，比存储到磁盘上快，而且完全不受</a:t>
            </a:r>
            <a:r>
              <a:rPr lang="en-US" altLang="zh-CN" dirty="0"/>
              <a:t>GC</a:t>
            </a:r>
            <a:r>
              <a:rPr lang="zh-CN" altLang="en-US" dirty="0"/>
              <a:t>的影响，可以保证响应时间的稳定性；但是</a:t>
            </a:r>
            <a:r>
              <a:rPr lang="en-US" altLang="zh-CN" dirty="0"/>
              <a:t>direct buffer</a:t>
            </a:r>
            <a:r>
              <a:rPr lang="zh-CN" altLang="en-US" dirty="0"/>
              <a:t>的在分配上的开销要比</a:t>
            </a:r>
            <a:r>
              <a:rPr lang="en-US" altLang="zh-CN" dirty="0"/>
              <a:t>heap buffer</a:t>
            </a:r>
            <a:r>
              <a:rPr lang="zh-CN" altLang="en-US" dirty="0"/>
              <a:t>大，而且要求必须以字节数组方式存储，因此对象必须在存储过程中进行序列化，读取则进行反序列化操作，它的速度大约比堆内存储慢一个数量级。（注：</a:t>
            </a:r>
            <a:r>
              <a:rPr lang="en-US" altLang="zh-CN" dirty="0"/>
              <a:t>direct buffer</a:t>
            </a:r>
            <a:r>
              <a:rPr lang="zh-CN" altLang="en-US" dirty="0"/>
              <a:t>不受</a:t>
            </a:r>
            <a:r>
              <a:rPr lang="en-US" altLang="zh-CN" dirty="0"/>
              <a:t>GC</a:t>
            </a:r>
            <a:r>
              <a:rPr lang="zh-CN" altLang="en-US" dirty="0"/>
              <a:t>影响，但是</a:t>
            </a:r>
            <a:r>
              <a:rPr lang="en-US" altLang="zh-CN" dirty="0"/>
              <a:t>direct buffer</a:t>
            </a:r>
            <a:r>
              <a:rPr lang="zh-CN" altLang="en-US" dirty="0"/>
              <a:t>归属的的</a:t>
            </a:r>
            <a:r>
              <a:rPr lang="en-US" altLang="zh-CN" dirty="0"/>
              <a:t>JAVA</a:t>
            </a:r>
            <a:r>
              <a:rPr lang="zh-CN" altLang="en-US" dirty="0"/>
              <a:t>对象是在堆上且能够被</a:t>
            </a:r>
            <a:r>
              <a:rPr lang="en-US" altLang="zh-CN" dirty="0"/>
              <a:t>GC</a:t>
            </a:r>
            <a:r>
              <a:rPr lang="zh-CN" altLang="en-US" dirty="0"/>
              <a:t>回收的，一旦它被回收，</a:t>
            </a:r>
            <a:r>
              <a:rPr lang="en-US" altLang="zh-CN" dirty="0"/>
              <a:t>JVM</a:t>
            </a:r>
            <a:r>
              <a:rPr lang="zh-CN" altLang="en-US" dirty="0"/>
              <a:t>将释放</a:t>
            </a:r>
            <a:r>
              <a:rPr lang="en-US" altLang="zh-CN" dirty="0"/>
              <a:t>direct buffer</a:t>
            </a:r>
            <a:r>
              <a:rPr lang="zh-CN" altLang="en-US" dirty="0"/>
              <a:t>的堆外空间。</a:t>
            </a:r>
            <a:r>
              <a:rPr lang="zh-CN" altLang="en-US" dirty="0" smtClean="0"/>
              <a:t>）</a:t>
            </a:r>
            <a:endParaRPr lang="en-US" altLang="zh-CN" dirty="0" smtClean="0"/>
          </a:p>
          <a:p>
            <a:r>
              <a:rPr lang="zh-CN" altLang="en-US" dirty="0"/>
              <a:t> </a:t>
            </a:r>
            <a:r>
              <a:rPr lang="en-US" altLang="zh-CN" dirty="0"/>
              <a:t>3</a:t>
            </a:r>
            <a:r>
              <a:rPr lang="zh-CN" altLang="en-US" dirty="0"/>
              <a:t>、磁盘存储</a:t>
            </a:r>
            <a:r>
              <a:rPr lang="zh-CN" altLang="en-US" dirty="0" smtClean="0"/>
              <a:t>。</a:t>
            </a:r>
            <a:endParaRPr lang="zh-CN" altLang="en-US" dirty="0"/>
          </a:p>
        </p:txBody>
      </p:sp>
    </p:spTree>
    <p:extLst>
      <p:ext uri="{BB962C8B-B14F-4D97-AF65-F5344CB8AC3E}">
        <p14:creationId xmlns:p14="http://schemas.microsoft.com/office/powerpoint/2010/main" val="512967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r>
              <a:rPr lang="zh-CN" altLang="en-US" dirty="0" smtClean="0"/>
              <a:t>的</a:t>
            </a:r>
            <a:r>
              <a:rPr lang="en-US" altLang="zh-CN" dirty="0" smtClean="0"/>
              <a:t>demo</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1825625"/>
            <a:ext cx="12192000" cy="4290440"/>
          </a:xfrm>
          <a:prstGeom prst="rect">
            <a:avLst/>
          </a:prstGeom>
        </p:spPr>
      </p:pic>
    </p:spTree>
    <p:extLst>
      <p:ext uri="{BB962C8B-B14F-4D97-AF65-F5344CB8AC3E}">
        <p14:creationId xmlns:p14="http://schemas.microsoft.com/office/powerpoint/2010/main" val="906344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GuavaCache</a:t>
            </a:r>
            <a:endParaRPr lang="en-US" dirty="0"/>
          </a:p>
        </p:txBody>
      </p:sp>
      <p:sp>
        <p:nvSpPr>
          <p:cNvPr id="3" name="Content Placeholder 2"/>
          <p:cNvSpPr>
            <a:spLocks noGrp="1"/>
          </p:cNvSpPr>
          <p:nvPr>
            <p:ph idx="1"/>
          </p:nvPr>
        </p:nvSpPr>
        <p:spPr/>
        <p:txBody>
          <a:bodyPr>
            <a:normAutofit/>
          </a:bodyPr>
          <a:lstStyle/>
          <a:p>
            <a:r>
              <a:rPr lang="en-US" altLang="zh-CN" dirty="0"/>
              <a:t>Cache</a:t>
            </a:r>
            <a:r>
              <a:rPr lang="zh-CN" altLang="en-US" dirty="0"/>
              <a:t>（缓存）在很广泛的场景下都是很有用的。比如，当一个值的计算或者检索的代价很大，并且在稍后的特定输入发生后，你将不止一次的需要这个值的时候，就应当考虑使用</a:t>
            </a:r>
            <a:r>
              <a:rPr lang="en-US" altLang="zh-CN" dirty="0"/>
              <a:t>Cache</a:t>
            </a:r>
            <a:r>
              <a:rPr lang="zh-CN" altLang="en-US" dirty="0"/>
              <a:t>了。</a:t>
            </a:r>
          </a:p>
          <a:p>
            <a:r>
              <a:rPr lang="en-US" altLang="zh-CN" dirty="0"/>
              <a:t>Cache</a:t>
            </a:r>
            <a:r>
              <a:rPr lang="zh-CN" altLang="en-US" dirty="0"/>
              <a:t>是和</a:t>
            </a:r>
            <a:r>
              <a:rPr lang="en-US" altLang="zh-CN" dirty="0" err="1"/>
              <a:t>ConcurrentMap</a:t>
            </a:r>
            <a:r>
              <a:rPr lang="zh-CN" altLang="en-US" dirty="0"/>
              <a:t>很相像的东西。最本质的不同就是，</a:t>
            </a:r>
            <a:r>
              <a:rPr lang="en-US" altLang="zh-CN" dirty="0" err="1"/>
              <a:t>ConcurrentMap</a:t>
            </a:r>
            <a:r>
              <a:rPr lang="zh-CN" altLang="en-US" dirty="0"/>
              <a:t>持有所有被添加进的元素，直到它们专门被移除。从另一方面来说，为了使得内存的使用可控，</a:t>
            </a:r>
            <a:r>
              <a:rPr lang="en-US" altLang="zh-CN" dirty="0"/>
              <a:t>Cache</a:t>
            </a:r>
            <a:r>
              <a:rPr lang="zh-CN" altLang="en-US" dirty="0"/>
              <a:t>通常来说是可配置来自动回收元素的。在一些情况下，即使</a:t>
            </a:r>
            <a:r>
              <a:rPr lang="en-US" altLang="zh-CN" dirty="0" err="1"/>
              <a:t>LoadingCache</a:t>
            </a:r>
            <a:r>
              <a:rPr lang="zh-CN" altLang="en-US" dirty="0"/>
              <a:t>也会很有用，虽然由于他的自动缓存加载机制，它不回收元素</a:t>
            </a:r>
            <a:r>
              <a:rPr lang="zh-CN" altLang="en-US" dirty="0" smtClean="0"/>
              <a:t>。</a:t>
            </a:r>
            <a:endParaRPr lang="zh-CN" altLang="en-US" dirty="0"/>
          </a:p>
        </p:txBody>
      </p:sp>
    </p:spTree>
    <p:extLst>
      <p:ext uri="{BB962C8B-B14F-4D97-AF65-F5344CB8AC3E}">
        <p14:creationId xmlns:p14="http://schemas.microsoft.com/office/powerpoint/2010/main" val="1851734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b="1" dirty="0"/>
              <a:t>标准表达式</a:t>
            </a:r>
            <a:r>
              <a:rPr lang="zh-CN" altLang="en-US" b="1" dirty="0" smtClean="0"/>
              <a:t>语法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变量</a:t>
            </a:r>
            <a:r>
              <a:rPr lang="zh-CN" altLang="en-US" dirty="0"/>
              <a:t>表达式</a:t>
            </a:r>
          </a:p>
          <a:p>
            <a:r>
              <a:rPr lang="en-US" altLang="zh-CN" dirty="0"/>
              <a:t>2.</a:t>
            </a:r>
            <a:r>
              <a:rPr lang="zh-CN" altLang="en-US" dirty="0"/>
              <a:t>选择或星号表达式</a:t>
            </a:r>
          </a:p>
          <a:p>
            <a:r>
              <a:rPr lang="en-US" altLang="zh-CN" dirty="0"/>
              <a:t>3.</a:t>
            </a:r>
            <a:r>
              <a:rPr lang="zh-CN" altLang="en-US" dirty="0"/>
              <a:t>文字国际化表达式</a:t>
            </a:r>
          </a:p>
          <a:p>
            <a:r>
              <a:rPr lang="en-US" altLang="zh-CN" dirty="0"/>
              <a:t>4.URL </a:t>
            </a:r>
            <a:r>
              <a:rPr lang="zh-CN" altLang="en-US" dirty="0"/>
              <a:t>表达式</a:t>
            </a:r>
          </a:p>
          <a:p>
            <a:endParaRPr lang="en-US" dirty="0"/>
          </a:p>
        </p:txBody>
      </p:sp>
    </p:spTree>
    <p:extLst>
      <p:ext uri="{BB962C8B-B14F-4D97-AF65-F5344CB8AC3E}">
        <p14:creationId xmlns:p14="http://schemas.microsoft.com/office/powerpoint/2010/main" val="241874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Guava Cache</a:t>
            </a:r>
            <a:r>
              <a:rPr lang="zh-CN" altLang="en-US" dirty="0"/>
              <a:t>组件在下面的场景中适用</a:t>
            </a:r>
            <a:endParaRPr lang="en-US" dirty="0"/>
          </a:p>
        </p:txBody>
      </p:sp>
      <p:sp>
        <p:nvSpPr>
          <p:cNvPr id="3" name="Content Placeholder 2"/>
          <p:cNvSpPr>
            <a:spLocks noGrp="1"/>
          </p:cNvSpPr>
          <p:nvPr>
            <p:ph idx="1"/>
          </p:nvPr>
        </p:nvSpPr>
        <p:spPr/>
        <p:txBody>
          <a:bodyPr>
            <a:normAutofit/>
          </a:bodyPr>
          <a:lstStyle/>
          <a:p>
            <a:r>
              <a:rPr lang="zh-CN" altLang="en-US" dirty="0"/>
              <a:t>你想花费一些内存来提高速度。 </a:t>
            </a:r>
            <a:endParaRPr lang="en-US" altLang="zh-CN" dirty="0" smtClean="0"/>
          </a:p>
          <a:p>
            <a:r>
              <a:rPr lang="zh-CN" altLang="en-US" dirty="0" smtClean="0"/>
              <a:t>你</a:t>
            </a:r>
            <a:r>
              <a:rPr lang="zh-CN" altLang="en-US" dirty="0"/>
              <a:t>预期到一些</a:t>
            </a:r>
            <a:r>
              <a:rPr lang="en-US" altLang="zh-CN" dirty="0"/>
              <a:t>key</a:t>
            </a:r>
            <a:r>
              <a:rPr lang="zh-CN" altLang="en-US" dirty="0"/>
              <a:t>的值将被不止一次地被查询</a:t>
            </a:r>
            <a:r>
              <a:rPr lang="zh-CN" altLang="en-US" dirty="0" smtClean="0"/>
              <a:t>。</a:t>
            </a:r>
            <a:endParaRPr lang="en-US" altLang="zh-CN" dirty="0" smtClean="0"/>
          </a:p>
          <a:p>
            <a:r>
              <a:rPr lang="zh-CN" altLang="en-US" dirty="0" smtClean="0"/>
              <a:t> </a:t>
            </a:r>
            <a:r>
              <a:rPr lang="zh-CN" altLang="en-US" dirty="0"/>
              <a:t>你的缓存将不会需要比内存能够存储的数据更多。（</a:t>
            </a:r>
            <a:r>
              <a:rPr lang="en-US" altLang="zh-CN" dirty="0"/>
              <a:t>Guava Cache</a:t>
            </a:r>
            <a:r>
              <a:rPr lang="zh-CN" altLang="en-US" dirty="0"/>
              <a:t>对于一个单独运行的应用来说是</a:t>
            </a:r>
            <a:r>
              <a:rPr lang="zh-CN" altLang="en-US" b="1" dirty="0"/>
              <a:t>本地</a:t>
            </a:r>
            <a:r>
              <a:rPr lang="zh-CN" altLang="en-US" dirty="0"/>
              <a:t>的。它们不回将数据存储在文件中或者外部服务器上。如果这不适合你的需求，那么考虑使用其它的工具，比如</a:t>
            </a:r>
            <a:r>
              <a:rPr lang="en-US" altLang="zh-CN" dirty="0">
                <a:hlinkClick r:id="rId2"/>
              </a:rPr>
              <a:t>Memcached</a:t>
            </a:r>
            <a:r>
              <a:rPr lang="zh-CN" altLang="en-US" dirty="0" smtClean="0"/>
              <a:t>）</a:t>
            </a:r>
            <a:endParaRPr lang="zh-CN" altLang="en-US" dirty="0"/>
          </a:p>
        </p:txBody>
      </p:sp>
    </p:spTree>
    <p:extLst>
      <p:ext uri="{BB962C8B-B14F-4D97-AF65-F5344CB8AC3E}">
        <p14:creationId xmlns:p14="http://schemas.microsoft.com/office/powerpoint/2010/main" val="1839535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Guava</a:t>
            </a:r>
            <a:r>
              <a:rPr lang="zh-CN" altLang="en-US" dirty="0" smtClean="0"/>
              <a:t> </a:t>
            </a:r>
            <a:r>
              <a:rPr lang="en-US" altLang="zh-CN" dirty="0" smtClean="0"/>
              <a:t>Cache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64024" y="2167731"/>
            <a:ext cx="10463952" cy="3667125"/>
          </a:xfrm>
          <a:prstGeom prst="rect">
            <a:avLst/>
          </a:prstGeom>
        </p:spPr>
      </p:pic>
    </p:spTree>
    <p:extLst>
      <p:ext uri="{BB962C8B-B14F-4D97-AF65-F5344CB8AC3E}">
        <p14:creationId xmlns:p14="http://schemas.microsoft.com/office/powerpoint/2010/main" val="763819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getUserWithCache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03583"/>
            <a:ext cx="9920288" cy="4995422"/>
          </a:xfrm>
          <a:prstGeom prst="rect">
            <a:avLst/>
          </a:prstGeom>
        </p:spPr>
      </p:pic>
    </p:spTree>
    <p:extLst>
      <p:ext uri="{BB962C8B-B14F-4D97-AF65-F5344CB8AC3E}">
        <p14:creationId xmlns:p14="http://schemas.microsoft.com/office/powerpoint/2010/main" val="2625739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r>
              <a:rPr lang="zh-CN" altLang="en-US" dirty="0" smtClean="0"/>
              <a:t>和</a:t>
            </a:r>
            <a:r>
              <a:rPr lang="en-US" altLang="zh-CN" dirty="0" err="1" smtClean="0"/>
              <a:t>GuavaCache</a:t>
            </a:r>
            <a:r>
              <a:rPr lang="zh-CN" altLang="en-US" dirty="0" smtClean="0"/>
              <a:t>的对比</a:t>
            </a:r>
            <a:endParaRPr lang="en-US" dirty="0"/>
          </a:p>
        </p:txBody>
      </p:sp>
      <p:sp>
        <p:nvSpPr>
          <p:cNvPr id="3" name="Content Placeholder 2"/>
          <p:cNvSpPr>
            <a:spLocks noGrp="1"/>
          </p:cNvSpPr>
          <p:nvPr>
            <p:ph idx="1"/>
          </p:nvPr>
        </p:nvSpPr>
        <p:spPr>
          <a:xfrm>
            <a:off x="838200" y="1825624"/>
            <a:ext cx="10515600" cy="4860925"/>
          </a:xfrm>
        </p:spPr>
        <p:txBody>
          <a:bodyPr>
            <a:normAutofit fontScale="92500" lnSpcReduction="10000"/>
          </a:bodyPr>
          <a:lstStyle/>
          <a:p>
            <a:r>
              <a:rPr lang="en-US" altLang="zh-CN" dirty="0" err="1"/>
              <a:t>Ehcache</a:t>
            </a:r>
            <a:r>
              <a:rPr lang="zh-CN" altLang="en-US" dirty="0"/>
              <a:t>支持持久化到本地磁盘，</a:t>
            </a:r>
            <a:r>
              <a:rPr lang="en-US" altLang="zh-CN" dirty="0"/>
              <a:t>Guava</a:t>
            </a:r>
            <a:r>
              <a:rPr lang="zh-CN" altLang="en-US" dirty="0"/>
              <a:t>不可以；</a:t>
            </a:r>
          </a:p>
          <a:p>
            <a:r>
              <a:rPr lang="en-US" altLang="zh-CN" dirty="0" err="1"/>
              <a:t>Ehcache</a:t>
            </a:r>
            <a:r>
              <a:rPr lang="zh-CN" altLang="en-US" dirty="0"/>
              <a:t>有现成的集群解决方案，</a:t>
            </a:r>
            <a:r>
              <a:rPr lang="en-US" altLang="zh-CN" dirty="0"/>
              <a:t>Guava</a:t>
            </a:r>
            <a:r>
              <a:rPr lang="zh-CN" altLang="en-US" dirty="0"/>
              <a:t>没有。不过个人感觉比较鸡肋，对</a:t>
            </a:r>
            <a:r>
              <a:rPr lang="en-US" altLang="zh-CN" dirty="0"/>
              <a:t>JVM</a:t>
            </a:r>
            <a:r>
              <a:rPr lang="zh-CN" altLang="en-US" dirty="0"/>
              <a:t>级别的缓存来讲太重了；</a:t>
            </a:r>
          </a:p>
          <a:p>
            <a:r>
              <a:rPr lang="en-US" altLang="zh-CN" dirty="0" err="1"/>
              <a:t>Ehcache</a:t>
            </a:r>
            <a:r>
              <a:rPr lang="en-US" altLang="zh-CN" dirty="0"/>
              <a:t> jar</a:t>
            </a:r>
            <a:r>
              <a:rPr lang="zh-CN" altLang="en-US" dirty="0"/>
              <a:t>包庞大，</a:t>
            </a:r>
            <a:r>
              <a:rPr lang="en-US" altLang="zh-CN" dirty="0"/>
              <a:t>Guava Cache</a:t>
            </a:r>
            <a:r>
              <a:rPr lang="zh-CN" altLang="en-US" dirty="0"/>
              <a:t>只是</a:t>
            </a:r>
            <a:r>
              <a:rPr lang="en-US" altLang="zh-CN" dirty="0"/>
              <a:t>Guava jar</a:t>
            </a:r>
            <a:r>
              <a:rPr lang="zh-CN" altLang="en-US" dirty="0"/>
              <a:t>包中的工具之一，而且后者远远小于</a:t>
            </a:r>
            <a:r>
              <a:rPr lang="en-US" altLang="zh-CN" dirty="0" err="1"/>
              <a:t>Ehcache</a:t>
            </a:r>
            <a:r>
              <a:rPr lang="zh-CN" altLang="en-US" dirty="0"/>
              <a:t>；</a:t>
            </a:r>
          </a:p>
          <a:p>
            <a:r>
              <a:rPr lang="zh-CN" altLang="en-US" dirty="0"/>
              <a:t>两种缓存当缓存过期或者没有命中的时候都可以通过</a:t>
            </a:r>
            <a:r>
              <a:rPr lang="en-US" altLang="zh-CN" dirty="0"/>
              <a:t>load</a:t>
            </a:r>
            <a:r>
              <a:rPr lang="zh-CN" altLang="en-US" dirty="0"/>
              <a:t>接口重载数据，调用方式略有不同。两者的主要区别是</a:t>
            </a:r>
            <a:r>
              <a:rPr lang="en-US" altLang="zh-CN" dirty="0" err="1"/>
              <a:t>Ehcache</a:t>
            </a:r>
            <a:r>
              <a:rPr lang="zh-CN" altLang="en-US" dirty="0"/>
              <a:t>的缓存</a:t>
            </a:r>
            <a:r>
              <a:rPr lang="en-US" altLang="zh-CN" dirty="0"/>
              <a:t>load</a:t>
            </a:r>
            <a:r>
              <a:rPr lang="zh-CN" altLang="en-US" dirty="0"/>
              <a:t>的时候，允许用户返回</a:t>
            </a:r>
            <a:r>
              <a:rPr lang="en-US" altLang="zh-CN" dirty="0"/>
              <a:t>null</a:t>
            </a:r>
            <a:r>
              <a:rPr lang="zh-CN" altLang="en-US" dirty="0"/>
              <a:t>，而</a:t>
            </a:r>
            <a:r>
              <a:rPr lang="en-US" altLang="zh-CN" dirty="0"/>
              <a:t>Guava Cache</a:t>
            </a:r>
            <a:r>
              <a:rPr lang="zh-CN" altLang="en-US" dirty="0"/>
              <a:t>则不允许返回为</a:t>
            </a:r>
            <a:r>
              <a:rPr lang="en-US" altLang="zh-CN" dirty="0"/>
              <a:t>null</a:t>
            </a:r>
            <a:r>
              <a:rPr lang="zh-CN" altLang="en-US" dirty="0"/>
              <a:t>，因为</a:t>
            </a:r>
            <a:r>
              <a:rPr lang="en-US" altLang="zh-CN" dirty="0"/>
              <a:t>Guava Cache</a:t>
            </a:r>
            <a:r>
              <a:rPr lang="zh-CN" altLang="en-US" dirty="0"/>
              <a:t>是根据</a:t>
            </a:r>
            <a:r>
              <a:rPr lang="en-US" altLang="zh-CN" dirty="0"/>
              <a:t>value</a:t>
            </a:r>
            <a:r>
              <a:rPr lang="zh-CN" altLang="en-US" dirty="0"/>
              <a:t>的值是否为</a:t>
            </a:r>
            <a:r>
              <a:rPr lang="en-US" altLang="zh-CN" dirty="0"/>
              <a:t>null</a:t>
            </a:r>
            <a:r>
              <a:rPr lang="zh-CN" altLang="en-US" dirty="0"/>
              <a:t>来判断是否需要</a:t>
            </a:r>
            <a:r>
              <a:rPr lang="en-US" altLang="zh-CN" dirty="0"/>
              <a:t>load</a:t>
            </a:r>
            <a:r>
              <a:rPr lang="zh-CN" altLang="en-US" dirty="0"/>
              <a:t>，所以不允许返回为</a:t>
            </a:r>
            <a:r>
              <a:rPr lang="en-US" altLang="zh-CN" dirty="0"/>
              <a:t>null</a:t>
            </a:r>
            <a:r>
              <a:rPr lang="zh-CN" altLang="en-US" dirty="0"/>
              <a:t>，但是使用的时候可以使用空对象替换。不允许返回</a:t>
            </a:r>
            <a:r>
              <a:rPr lang="en-US" altLang="zh-CN" dirty="0"/>
              <a:t>null</a:t>
            </a:r>
            <a:r>
              <a:rPr lang="zh-CN" altLang="en-US" dirty="0"/>
              <a:t>是一个很好的考虑；</a:t>
            </a:r>
          </a:p>
          <a:p>
            <a:r>
              <a:rPr lang="en-US" altLang="zh-CN" dirty="0" err="1"/>
              <a:t>Ehcache</a:t>
            </a:r>
            <a:r>
              <a:rPr lang="zh-CN" altLang="en-US" dirty="0"/>
              <a:t>有内存占用大小统计，</a:t>
            </a:r>
            <a:r>
              <a:rPr lang="en-US" altLang="zh-CN" dirty="0"/>
              <a:t>Guava Cache</a:t>
            </a:r>
            <a:r>
              <a:rPr lang="zh-CN" altLang="en-US" dirty="0"/>
              <a:t>没有，需要自己开发；</a:t>
            </a:r>
          </a:p>
          <a:p>
            <a:r>
              <a:rPr lang="en-US" altLang="zh-CN" dirty="0" err="1"/>
              <a:t>Ehcache</a:t>
            </a:r>
            <a:r>
              <a:rPr lang="zh-CN" altLang="en-US" dirty="0"/>
              <a:t>在</a:t>
            </a:r>
            <a:r>
              <a:rPr lang="en-US" altLang="zh-CN" dirty="0"/>
              <a:t>put</a:t>
            </a:r>
            <a:r>
              <a:rPr lang="zh-CN" altLang="en-US" dirty="0"/>
              <a:t>缓存的时候，对</a:t>
            </a:r>
            <a:r>
              <a:rPr lang="en-US" altLang="zh-CN" dirty="0"/>
              <a:t>K</a:t>
            </a:r>
            <a:r>
              <a:rPr lang="zh-CN" altLang="en-US" dirty="0"/>
              <a:t>、</a:t>
            </a:r>
            <a:r>
              <a:rPr lang="en-US" altLang="zh-CN" dirty="0"/>
              <a:t>V</a:t>
            </a:r>
            <a:r>
              <a:rPr lang="zh-CN" altLang="en-US" dirty="0"/>
              <a:t>都做了包装，对</a:t>
            </a:r>
            <a:r>
              <a:rPr lang="en-US" altLang="zh-CN" dirty="0"/>
              <a:t>GC</a:t>
            </a:r>
            <a:r>
              <a:rPr lang="zh-CN" altLang="en-US" dirty="0"/>
              <a:t>有一定影响。</a:t>
            </a:r>
          </a:p>
          <a:p>
            <a:endParaRPr lang="en-US" dirty="0"/>
          </a:p>
        </p:txBody>
      </p:sp>
    </p:spTree>
    <p:extLst>
      <p:ext uri="{BB962C8B-B14F-4D97-AF65-F5344CB8AC3E}">
        <p14:creationId xmlns:p14="http://schemas.microsoft.com/office/powerpoint/2010/main" val="9844864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什么时候适用</a:t>
            </a:r>
            <a:r>
              <a:rPr lang="en-US" b="1" dirty="0" err="1" smtClean="0"/>
              <a:t>Ehcache</a:t>
            </a:r>
            <a:r>
              <a:rPr lang="en-US" altLang="zh-CN" b="1" dirty="0" smtClean="0"/>
              <a:t>/Guava</a:t>
            </a:r>
            <a:endParaRPr lang="en-US" dirty="0"/>
          </a:p>
        </p:txBody>
      </p:sp>
      <p:sp>
        <p:nvSpPr>
          <p:cNvPr id="3" name="Content Placeholder 2"/>
          <p:cNvSpPr>
            <a:spLocks noGrp="1"/>
          </p:cNvSpPr>
          <p:nvPr>
            <p:ph idx="1"/>
          </p:nvPr>
        </p:nvSpPr>
        <p:spPr/>
        <p:txBody>
          <a:bodyPr/>
          <a:lstStyle/>
          <a:p>
            <a:r>
              <a:rPr lang="zh-CN" altLang="en-US" b="1" dirty="0"/>
              <a:t>适用</a:t>
            </a:r>
            <a:r>
              <a:rPr lang="en-US" altLang="zh-CN" b="1" dirty="0" err="1"/>
              <a:t>Ehcache</a:t>
            </a:r>
            <a:r>
              <a:rPr lang="zh-CN" altLang="en-US" b="1" dirty="0"/>
              <a:t>的情况</a:t>
            </a:r>
            <a:endParaRPr lang="zh-CN" altLang="en-US" dirty="0"/>
          </a:p>
          <a:p>
            <a:pPr lvl="1"/>
            <a:r>
              <a:rPr lang="zh-CN" altLang="en-US" dirty="0"/>
              <a:t>需要持久化持久化。使用持久化功能需要，缓存稳定，以免持久化的数据不准确影响结果。</a:t>
            </a:r>
          </a:p>
          <a:p>
            <a:pPr lvl="1"/>
            <a:r>
              <a:rPr lang="zh-CN" altLang="en-US" dirty="0"/>
              <a:t>有集群解决方案。</a:t>
            </a:r>
          </a:p>
          <a:p>
            <a:r>
              <a:rPr lang="zh-CN" altLang="en-US" b="1" dirty="0"/>
              <a:t>适用</a:t>
            </a:r>
            <a:r>
              <a:rPr lang="en-US" altLang="zh-CN" b="1" dirty="0"/>
              <a:t>Guava cache</a:t>
            </a:r>
            <a:r>
              <a:rPr lang="zh-CN" altLang="en-US" b="1" dirty="0"/>
              <a:t>的</a:t>
            </a:r>
            <a:r>
              <a:rPr lang="zh-CN" altLang="en-US" b="1" dirty="0" smtClean="0"/>
              <a:t>情况</a:t>
            </a:r>
            <a:endParaRPr lang="en-US" altLang="zh-CN" dirty="0"/>
          </a:p>
          <a:p>
            <a:pPr lvl="1"/>
            <a:r>
              <a:rPr lang="en-US" altLang="zh-CN" dirty="0" smtClean="0"/>
              <a:t>Guava cache</a:t>
            </a:r>
            <a:r>
              <a:rPr lang="zh-CN" altLang="en-US" dirty="0" smtClean="0"/>
              <a:t>说简单点就是一个支持</a:t>
            </a:r>
            <a:r>
              <a:rPr lang="en-US" altLang="zh-CN" dirty="0" smtClean="0"/>
              <a:t>LRU</a:t>
            </a:r>
            <a:r>
              <a:rPr lang="zh-CN" altLang="en-US" dirty="0" smtClean="0"/>
              <a:t>的</a:t>
            </a:r>
            <a:r>
              <a:rPr lang="en-US" altLang="zh-CN" dirty="0" err="1" smtClean="0"/>
              <a:t>ConCurrentHashMap</a:t>
            </a:r>
            <a:r>
              <a:rPr lang="zh-CN" altLang="en-US" dirty="0" smtClean="0"/>
              <a:t>，它没有</a:t>
            </a:r>
            <a:r>
              <a:rPr lang="en-US" altLang="zh-CN" dirty="0" err="1" smtClean="0"/>
              <a:t>Ehcache</a:t>
            </a:r>
            <a:r>
              <a:rPr lang="zh-CN" altLang="en-US" dirty="0" smtClean="0"/>
              <a:t>那么多的各种特性，只是提供了增、删、改、查、刷新规则和时效规则设定等最基本的元素。做一个</a:t>
            </a:r>
            <a:r>
              <a:rPr lang="en-US" altLang="zh-CN" dirty="0" smtClean="0"/>
              <a:t>jar</a:t>
            </a:r>
            <a:r>
              <a:rPr lang="zh-CN" altLang="en-US" dirty="0" smtClean="0"/>
              <a:t>包中的一个功能之一，</a:t>
            </a:r>
            <a:r>
              <a:rPr lang="en-US" altLang="zh-CN" dirty="0" smtClean="0"/>
              <a:t>Guava cache</a:t>
            </a:r>
            <a:r>
              <a:rPr lang="zh-CN" altLang="en-US" dirty="0" smtClean="0"/>
              <a:t>极度简洁并能满足觉大部分人的要求。</a:t>
            </a:r>
            <a:endParaRPr lang="zh-CN" altLang="en-US" dirty="0"/>
          </a:p>
        </p:txBody>
      </p:sp>
    </p:spTree>
    <p:extLst>
      <p:ext uri="{BB962C8B-B14F-4D97-AF65-F5344CB8AC3E}">
        <p14:creationId xmlns:p14="http://schemas.microsoft.com/office/powerpoint/2010/main" val="719266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CaffeineCache</a:t>
            </a:r>
            <a:endParaRPr lang="en-US" dirty="0"/>
          </a:p>
        </p:txBody>
      </p:sp>
      <p:sp>
        <p:nvSpPr>
          <p:cNvPr id="3" name="Content Placeholder 2"/>
          <p:cNvSpPr>
            <a:spLocks noGrp="1"/>
          </p:cNvSpPr>
          <p:nvPr>
            <p:ph idx="1"/>
          </p:nvPr>
        </p:nvSpPr>
        <p:spPr/>
        <p:txBody>
          <a:bodyPr/>
          <a:lstStyle/>
          <a:p>
            <a:r>
              <a:rPr lang="en-US" altLang="zh-CN" dirty="0" err="1" smtClean="0"/>
              <a:t>Springboot</a:t>
            </a:r>
            <a:r>
              <a:rPr lang="zh-CN" altLang="en-US" dirty="0" smtClean="0"/>
              <a:t> </a:t>
            </a:r>
            <a:r>
              <a:rPr lang="en-US" altLang="zh-CN" dirty="0" smtClean="0"/>
              <a:t>5.x</a:t>
            </a:r>
            <a:r>
              <a:rPr lang="zh-CN" altLang="en-US" dirty="0" smtClean="0"/>
              <a:t>开始放弃了</a:t>
            </a:r>
            <a:r>
              <a:rPr lang="en-US" altLang="zh-CN" dirty="0" err="1" smtClean="0"/>
              <a:t>GuavaCache</a:t>
            </a:r>
            <a:r>
              <a:rPr lang="zh-CN" altLang="en-US" dirty="0" smtClean="0"/>
              <a:t>，改为替换成</a:t>
            </a:r>
            <a:r>
              <a:rPr lang="en-US" altLang="zh-CN" dirty="0" err="1" smtClean="0"/>
              <a:t>CaffeineCache</a:t>
            </a:r>
            <a:endParaRPr lang="en-US" altLang="zh-CN" dirty="0" smtClean="0"/>
          </a:p>
          <a:p>
            <a:r>
              <a:rPr lang="zh-CN" altLang="en-US" dirty="0" smtClean="0"/>
              <a:t>性能更好</a:t>
            </a:r>
            <a:endParaRPr lang="en-US" altLang="zh-CN" dirty="0" smtClean="0"/>
          </a:p>
          <a:p>
            <a:r>
              <a:rPr lang="en-US" altLang="zh-CN" dirty="0" smtClean="0"/>
              <a:t>API</a:t>
            </a:r>
            <a:r>
              <a:rPr lang="zh-CN" altLang="en-US" dirty="0" smtClean="0"/>
              <a:t>与</a:t>
            </a:r>
            <a:r>
              <a:rPr lang="en-US" altLang="zh-CN" dirty="0" err="1" smtClean="0"/>
              <a:t>GuavaCache</a:t>
            </a:r>
            <a:r>
              <a:rPr lang="zh-CN" altLang="en-US" dirty="0" smtClean="0"/>
              <a:t>兼容</a:t>
            </a:r>
            <a:endParaRPr lang="en-US" dirty="0"/>
          </a:p>
        </p:txBody>
      </p:sp>
      <p:pic>
        <p:nvPicPr>
          <p:cNvPr id="2050" name="Picture 2" descr="¯ä»ä¹è®©spring 5æ¾å¼äºä½¿ç¨Guava Cache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663" y="3262313"/>
            <a:ext cx="8415338"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07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smtClean="0"/>
              <a:t>Caffeine</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dirty="0"/>
          </a:p>
        </p:txBody>
      </p:sp>
      <p:pic>
        <p:nvPicPr>
          <p:cNvPr id="5" name="Picture 4"/>
          <p:cNvPicPr>
            <a:picLocks noChangeAspect="1"/>
          </p:cNvPicPr>
          <p:nvPr/>
        </p:nvPicPr>
        <p:blipFill>
          <a:blip r:embed="rId2"/>
          <a:stretch>
            <a:fillRect/>
          </a:stretch>
        </p:blipFill>
        <p:spPr>
          <a:xfrm>
            <a:off x="838199" y="2481262"/>
            <a:ext cx="10791481" cy="3590926"/>
          </a:xfrm>
          <a:prstGeom prst="rect">
            <a:avLst/>
          </a:prstGeom>
        </p:spPr>
      </p:pic>
    </p:spTree>
    <p:extLst>
      <p:ext uri="{BB962C8B-B14F-4D97-AF65-F5344CB8AC3E}">
        <p14:creationId xmlns:p14="http://schemas.microsoft.com/office/powerpoint/2010/main" val="18655919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CacheConfig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002631"/>
            <a:ext cx="9510712" cy="4755356"/>
          </a:xfrm>
          <a:prstGeom prst="rect">
            <a:avLst/>
          </a:prstGeom>
        </p:spPr>
      </p:pic>
    </p:spTree>
    <p:extLst>
      <p:ext uri="{BB962C8B-B14F-4D97-AF65-F5344CB8AC3E}">
        <p14:creationId xmlns:p14="http://schemas.microsoft.com/office/powerpoint/2010/main" val="12897763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UserService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57741" y="1286024"/>
            <a:ext cx="8476517" cy="5430540"/>
          </a:xfrm>
          <a:prstGeom prst="rect">
            <a:avLst/>
          </a:prstGeom>
        </p:spPr>
      </p:pic>
    </p:spTree>
    <p:extLst>
      <p:ext uri="{BB962C8B-B14F-4D97-AF65-F5344CB8AC3E}">
        <p14:creationId xmlns:p14="http://schemas.microsoft.com/office/powerpoint/2010/main" val="1138562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UserController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06736" y="1287379"/>
            <a:ext cx="9578527" cy="5570621"/>
          </a:xfrm>
          <a:prstGeom prst="rect">
            <a:avLst/>
          </a:prstGeom>
        </p:spPr>
      </p:pic>
    </p:spTree>
    <p:extLst>
      <p:ext uri="{BB962C8B-B14F-4D97-AF65-F5344CB8AC3E}">
        <p14:creationId xmlns:p14="http://schemas.microsoft.com/office/powerpoint/2010/main" val="130153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变量表达式</a:t>
            </a:r>
          </a:p>
        </p:txBody>
      </p:sp>
      <p:sp>
        <p:nvSpPr>
          <p:cNvPr id="3" name="Content Placeholder 2"/>
          <p:cNvSpPr>
            <a:spLocks noGrp="1"/>
          </p:cNvSpPr>
          <p:nvPr>
            <p:ph idx="1"/>
          </p:nvPr>
        </p:nvSpPr>
        <p:spPr/>
        <p:txBody>
          <a:bodyPr/>
          <a:lstStyle/>
          <a:p>
            <a:r>
              <a:rPr lang="en-US" dirty="0"/>
              <a:t>变量表达式即 OGNL 表达式或 Spring EL 表达式(在 Spring 术语中也叫 model attributes</a:t>
            </a:r>
            <a:r>
              <a:rPr lang="en-US" dirty="0" smtClean="0"/>
              <a:t>)。</a:t>
            </a:r>
          </a:p>
          <a:p>
            <a:r>
              <a:rPr lang="en-US" dirty="0"/>
              <a:t>${</a:t>
            </a:r>
            <a:r>
              <a:rPr lang="en-US" dirty="0" err="1"/>
              <a:t>session.user.name</a:t>
            </a:r>
            <a:r>
              <a:rPr lang="en-US" dirty="0" smtClean="0"/>
              <a:t>}</a:t>
            </a:r>
          </a:p>
          <a:p>
            <a:r>
              <a:rPr lang="zh-CN" altLang="en-US" dirty="0"/>
              <a:t>它们将以</a:t>
            </a:r>
            <a:r>
              <a:rPr lang="en-US" altLang="zh-CN" dirty="0"/>
              <a:t>HTML</a:t>
            </a:r>
            <a:r>
              <a:rPr lang="zh-CN" altLang="en-US" dirty="0"/>
              <a:t>标签的一个属性来表示</a:t>
            </a:r>
            <a:r>
              <a:rPr lang="zh-CN" altLang="en-US" dirty="0" smtClean="0"/>
              <a:t>：</a:t>
            </a:r>
            <a:endParaRPr lang="en-US" altLang="zh-CN" dirty="0" smtClean="0"/>
          </a:p>
          <a:p>
            <a:pPr lvl="1"/>
            <a:endParaRPr lang="en-US" dirty="0"/>
          </a:p>
        </p:txBody>
      </p:sp>
      <p:pic>
        <p:nvPicPr>
          <p:cNvPr id="4" name="Picture 3"/>
          <p:cNvPicPr>
            <a:picLocks noChangeAspect="1"/>
          </p:cNvPicPr>
          <p:nvPr/>
        </p:nvPicPr>
        <p:blipFill>
          <a:blip r:embed="rId2"/>
          <a:stretch>
            <a:fillRect/>
          </a:stretch>
        </p:blipFill>
        <p:spPr>
          <a:xfrm>
            <a:off x="1090862" y="3676650"/>
            <a:ext cx="9699373" cy="2230856"/>
          </a:xfrm>
          <a:prstGeom prst="rect">
            <a:avLst/>
          </a:prstGeom>
        </p:spPr>
      </p:pic>
    </p:spTree>
    <p:extLst>
      <p:ext uri="{BB962C8B-B14F-4D97-AF65-F5344CB8AC3E}">
        <p14:creationId xmlns:p14="http://schemas.microsoft.com/office/powerpoint/2010/main" val="968462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动手实践</a:t>
            </a:r>
            <a:endParaRPr lang="en-US" dirty="0"/>
          </a:p>
        </p:txBody>
      </p:sp>
      <p:sp>
        <p:nvSpPr>
          <p:cNvPr id="3" name="Content Placeholder 2"/>
          <p:cNvSpPr>
            <a:spLocks noGrp="1"/>
          </p:cNvSpPr>
          <p:nvPr>
            <p:ph idx="1"/>
          </p:nvPr>
        </p:nvSpPr>
        <p:spPr/>
        <p:txBody>
          <a:bodyPr/>
          <a:lstStyle/>
          <a:p>
            <a:r>
              <a:rPr lang="zh-CN" altLang="en-US" dirty="0" smtClean="0"/>
              <a:t>为你的</a:t>
            </a:r>
            <a:r>
              <a:rPr lang="en-US" altLang="zh-CN" dirty="0" err="1" smtClean="0"/>
              <a:t>UserService</a:t>
            </a:r>
            <a:r>
              <a:rPr lang="zh-CN" altLang="en-US" dirty="0" smtClean="0"/>
              <a:t>添加缓存的功能</a:t>
            </a:r>
            <a:endParaRPr lang="en-US" dirty="0"/>
          </a:p>
        </p:txBody>
      </p:sp>
    </p:spTree>
    <p:extLst>
      <p:ext uri="{BB962C8B-B14F-4D97-AF65-F5344CB8AC3E}">
        <p14:creationId xmlns:p14="http://schemas.microsoft.com/office/powerpoint/2010/main" val="35865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选择</a:t>
            </a:r>
            <a:r>
              <a:rPr lang="en-US" altLang="zh-CN" b="1" dirty="0"/>
              <a:t>(</a:t>
            </a:r>
            <a:r>
              <a:rPr lang="zh-CN" altLang="en-US" b="1" dirty="0"/>
              <a:t>星号</a:t>
            </a:r>
            <a:r>
              <a:rPr lang="en-US" altLang="zh-CN" b="1" dirty="0"/>
              <a:t>)</a:t>
            </a:r>
            <a:r>
              <a:rPr lang="zh-CN" altLang="en-US" b="1" dirty="0" smtClean="0"/>
              <a:t>表达式</a:t>
            </a:r>
            <a:endParaRPr lang="en-US" dirty="0"/>
          </a:p>
        </p:txBody>
      </p:sp>
      <p:sp>
        <p:nvSpPr>
          <p:cNvPr id="3" name="Content Placeholder 2"/>
          <p:cNvSpPr>
            <a:spLocks noGrp="1"/>
          </p:cNvSpPr>
          <p:nvPr>
            <p:ph idx="1"/>
          </p:nvPr>
        </p:nvSpPr>
        <p:spPr/>
        <p:txBody>
          <a:bodyPr/>
          <a:lstStyle/>
          <a:p>
            <a:r>
              <a:rPr lang="zh-CN" altLang="en-US" dirty="0"/>
              <a:t>选择表达式很像变量表达式，不过它们用一个预先选择的对象来代替上下文变量容器</a:t>
            </a:r>
            <a:r>
              <a:rPr lang="en-US" altLang="zh-CN" dirty="0"/>
              <a:t>(map)</a:t>
            </a:r>
            <a:r>
              <a:rPr lang="zh-CN" altLang="en-US" dirty="0"/>
              <a:t>来</a:t>
            </a:r>
            <a:r>
              <a:rPr lang="zh-CN" altLang="en-US" dirty="0" smtClean="0"/>
              <a:t>执行</a:t>
            </a:r>
            <a:endParaRPr lang="en-US" altLang="zh-CN" dirty="0" smtClean="0"/>
          </a:p>
          <a:p>
            <a:r>
              <a:rPr lang="en-US" dirty="0"/>
              <a:t>*{</a:t>
            </a:r>
            <a:r>
              <a:rPr lang="en-US" dirty="0" err="1"/>
              <a:t>customer.name</a:t>
            </a:r>
            <a:r>
              <a:rPr lang="en-US" dirty="0" smtClean="0"/>
              <a:t>}</a:t>
            </a:r>
          </a:p>
          <a:p>
            <a:r>
              <a:rPr lang="en-US" dirty="0"/>
              <a:t>被指定的 object 由 </a:t>
            </a:r>
            <a:r>
              <a:rPr lang="en-US" dirty="0" err="1"/>
              <a:t>th:object</a:t>
            </a:r>
            <a:r>
              <a:rPr lang="en-US" dirty="0"/>
              <a:t> 属性定义：</a:t>
            </a:r>
          </a:p>
        </p:txBody>
      </p:sp>
      <p:pic>
        <p:nvPicPr>
          <p:cNvPr id="4" name="Picture 3"/>
          <p:cNvPicPr>
            <a:picLocks noChangeAspect="1"/>
          </p:cNvPicPr>
          <p:nvPr/>
        </p:nvPicPr>
        <p:blipFill>
          <a:blip r:embed="rId2"/>
          <a:stretch>
            <a:fillRect/>
          </a:stretch>
        </p:blipFill>
        <p:spPr>
          <a:xfrm>
            <a:off x="1217195" y="3797634"/>
            <a:ext cx="8348340" cy="2514266"/>
          </a:xfrm>
          <a:prstGeom prst="rect">
            <a:avLst/>
          </a:prstGeom>
        </p:spPr>
      </p:pic>
    </p:spTree>
    <p:extLst>
      <p:ext uri="{BB962C8B-B14F-4D97-AF65-F5344CB8AC3E}">
        <p14:creationId xmlns:p14="http://schemas.microsoft.com/office/powerpoint/2010/main" val="1477564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文字国际化</a:t>
            </a:r>
            <a:r>
              <a:rPr lang="zh-CN" altLang="en-US" b="1" dirty="0" smtClean="0"/>
              <a:t>表达式</a:t>
            </a:r>
            <a:endParaRPr lang="en-US" dirty="0"/>
          </a:p>
        </p:txBody>
      </p:sp>
      <p:sp>
        <p:nvSpPr>
          <p:cNvPr id="3" name="Content Placeholder 2"/>
          <p:cNvSpPr>
            <a:spLocks noGrp="1"/>
          </p:cNvSpPr>
          <p:nvPr>
            <p:ph idx="1"/>
          </p:nvPr>
        </p:nvSpPr>
        <p:spPr/>
        <p:txBody>
          <a:bodyPr/>
          <a:lstStyle/>
          <a:p>
            <a:r>
              <a:rPr lang="zh-CN" altLang="en-US" dirty="0"/>
              <a:t>文字国际化表达式允许我们从一个外部文件获取区域文字信息</a:t>
            </a:r>
            <a:r>
              <a:rPr lang="en-US" altLang="zh-CN" dirty="0"/>
              <a:t>(.properties)</a:t>
            </a:r>
            <a:r>
              <a:rPr lang="zh-CN" altLang="en-US" dirty="0"/>
              <a:t>，用 </a:t>
            </a:r>
            <a:r>
              <a:rPr lang="en-US" altLang="zh-CN" dirty="0"/>
              <a:t>Key </a:t>
            </a:r>
            <a:r>
              <a:rPr lang="zh-CN" altLang="en-US" dirty="0"/>
              <a:t>索引 </a:t>
            </a:r>
            <a:r>
              <a:rPr lang="en-US" altLang="zh-CN" dirty="0"/>
              <a:t>Value</a:t>
            </a:r>
            <a:r>
              <a:rPr lang="zh-CN" altLang="en-US" dirty="0"/>
              <a:t>，还可以提供一组参数</a:t>
            </a:r>
            <a:r>
              <a:rPr lang="en-US" altLang="zh-CN" dirty="0"/>
              <a:t>(</a:t>
            </a:r>
            <a:r>
              <a:rPr lang="zh-CN" altLang="en-US" dirty="0"/>
              <a:t>可选</a:t>
            </a:r>
            <a:r>
              <a:rPr lang="en-US" altLang="zh-CN" dirty="0"/>
              <a:t>).</a:t>
            </a:r>
            <a:endParaRPr lang="en-US" dirty="0"/>
          </a:p>
        </p:txBody>
      </p:sp>
      <p:pic>
        <p:nvPicPr>
          <p:cNvPr id="4" name="Picture 3"/>
          <p:cNvPicPr>
            <a:picLocks noChangeAspect="1"/>
          </p:cNvPicPr>
          <p:nvPr/>
        </p:nvPicPr>
        <p:blipFill>
          <a:blip r:embed="rId3"/>
          <a:stretch>
            <a:fillRect/>
          </a:stretch>
        </p:blipFill>
        <p:spPr>
          <a:xfrm>
            <a:off x="1766971" y="2823410"/>
            <a:ext cx="6416504" cy="1171073"/>
          </a:xfrm>
          <a:prstGeom prst="rect">
            <a:avLst/>
          </a:prstGeom>
        </p:spPr>
      </p:pic>
      <p:pic>
        <p:nvPicPr>
          <p:cNvPr id="5" name="Picture 4"/>
          <p:cNvPicPr>
            <a:picLocks noChangeAspect="1"/>
          </p:cNvPicPr>
          <p:nvPr/>
        </p:nvPicPr>
        <p:blipFill>
          <a:blip r:embed="rId4"/>
          <a:stretch>
            <a:fillRect/>
          </a:stretch>
        </p:blipFill>
        <p:spPr>
          <a:xfrm>
            <a:off x="1498265" y="4129420"/>
            <a:ext cx="7567619" cy="2331538"/>
          </a:xfrm>
          <a:prstGeom prst="rect">
            <a:avLst/>
          </a:prstGeom>
        </p:spPr>
      </p:pic>
    </p:spTree>
    <p:extLst>
      <p:ext uri="{BB962C8B-B14F-4D97-AF65-F5344CB8AC3E}">
        <p14:creationId xmlns:p14="http://schemas.microsoft.com/office/powerpoint/2010/main" val="11293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URL </a:t>
            </a:r>
            <a:r>
              <a:rPr lang="zh-CN" altLang="en-US" b="1" dirty="0" smtClean="0"/>
              <a:t>表达式</a:t>
            </a:r>
            <a:endParaRPr lang="en-US" dirty="0"/>
          </a:p>
        </p:txBody>
      </p:sp>
      <p:sp>
        <p:nvSpPr>
          <p:cNvPr id="3" name="Content Placeholder 2"/>
          <p:cNvSpPr>
            <a:spLocks noGrp="1"/>
          </p:cNvSpPr>
          <p:nvPr>
            <p:ph idx="1"/>
          </p:nvPr>
        </p:nvSpPr>
        <p:spPr/>
        <p:txBody>
          <a:bodyPr/>
          <a:lstStyle/>
          <a:p>
            <a:r>
              <a:rPr lang="en-US" altLang="zh-CN" dirty="0"/>
              <a:t>URL </a:t>
            </a:r>
            <a:r>
              <a:rPr lang="zh-CN" altLang="en-US" dirty="0"/>
              <a:t>表达式指的是把一个有用的上下文或回话信息添加到 </a:t>
            </a:r>
            <a:r>
              <a:rPr lang="en-US" altLang="zh-CN" dirty="0"/>
              <a:t>URL</a:t>
            </a:r>
            <a:r>
              <a:rPr lang="zh-CN" altLang="en-US" dirty="0"/>
              <a:t>，这个过程经常被叫做 </a:t>
            </a:r>
            <a:r>
              <a:rPr lang="en-US" altLang="zh-CN" dirty="0"/>
              <a:t>URL </a:t>
            </a:r>
            <a:r>
              <a:rPr lang="zh-CN" altLang="en-US" dirty="0"/>
              <a:t>重写</a:t>
            </a:r>
            <a:r>
              <a:rPr lang="zh-CN" altLang="en-US" dirty="0" smtClean="0"/>
              <a:t>。</a:t>
            </a:r>
            <a:endParaRPr lang="en-US" altLang="zh-CN" dirty="0" smtClean="0"/>
          </a:p>
          <a:p>
            <a:pPr lvl="1"/>
            <a:r>
              <a:rPr lang="en-US" dirty="0"/>
              <a:t>@{/order/list</a:t>
            </a:r>
            <a:r>
              <a:rPr lang="en-US" dirty="0" smtClean="0"/>
              <a:t>}</a:t>
            </a:r>
          </a:p>
          <a:p>
            <a:r>
              <a:rPr lang="en-US" altLang="zh-CN" dirty="0"/>
              <a:t>URL</a:t>
            </a:r>
            <a:r>
              <a:rPr lang="zh-CN" altLang="en-US" dirty="0"/>
              <a:t>还可以设置参数</a:t>
            </a:r>
            <a:r>
              <a:rPr lang="zh-CN" altLang="en-US" dirty="0" smtClean="0"/>
              <a:t>：</a:t>
            </a:r>
            <a:endParaRPr lang="en-US" altLang="zh-CN" dirty="0" smtClean="0"/>
          </a:p>
          <a:p>
            <a:pPr lvl="1"/>
            <a:r>
              <a:rPr lang="en-US" dirty="0"/>
              <a:t>@{/order/details(id=${</a:t>
            </a:r>
            <a:r>
              <a:rPr lang="en-US" dirty="0" err="1"/>
              <a:t>orderId</a:t>
            </a:r>
            <a:r>
              <a:rPr lang="en-US" dirty="0" smtClean="0"/>
              <a:t>})}</a:t>
            </a:r>
          </a:p>
          <a:p>
            <a:pPr lvl="1"/>
            <a:r>
              <a:rPr lang="en-US" dirty="0"/>
              <a:t>@{../documents/report</a:t>
            </a:r>
            <a:r>
              <a:rPr lang="en-US" dirty="0" smtClean="0"/>
              <a:t>}</a:t>
            </a:r>
          </a:p>
          <a:p>
            <a:pPr lvl="1"/>
            <a:endParaRPr lang="en-US" dirty="0"/>
          </a:p>
        </p:txBody>
      </p:sp>
      <p:pic>
        <p:nvPicPr>
          <p:cNvPr id="4" name="Picture 3"/>
          <p:cNvPicPr>
            <a:picLocks noChangeAspect="1"/>
          </p:cNvPicPr>
          <p:nvPr/>
        </p:nvPicPr>
        <p:blipFill>
          <a:blip r:embed="rId2"/>
          <a:stretch>
            <a:fillRect/>
          </a:stretch>
        </p:blipFill>
        <p:spPr>
          <a:xfrm>
            <a:off x="1164055" y="4471737"/>
            <a:ext cx="9063286" cy="1435768"/>
          </a:xfrm>
          <a:prstGeom prst="rect">
            <a:avLst/>
          </a:prstGeom>
        </p:spPr>
      </p:pic>
    </p:spTree>
    <p:extLst>
      <p:ext uri="{BB962C8B-B14F-4D97-AF65-F5344CB8AC3E}">
        <p14:creationId xmlns:p14="http://schemas.microsoft.com/office/powerpoint/2010/main" val="159344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与</a:t>
            </a:r>
            <a:r>
              <a:rPr lang="en-US" altLang="zh-CN" dirty="0" err="1" smtClean="0"/>
              <a:t>Springboot</a:t>
            </a:r>
            <a:r>
              <a:rPr lang="zh-CN" altLang="en-US" dirty="0" smtClean="0"/>
              <a:t>集成</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altLang="zh-CN" dirty="0" smtClean="0"/>
          </a:p>
          <a:p>
            <a:pPr lvl="1"/>
            <a:r>
              <a:rPr lang="en-US" dirty="0"/>
              <a:t>&lt;dependency&gt;</a:t>
            </a:r>
            <a:br>
              <a:rPr lang="en-US" dirty="0"/>
            </a:b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br>
              <a:rPr lang="en-US" dirty="0"/>
            </a:br>
            <a:r>
              <a:rPr lang="en-US" dirty="0"/>
              <a:t>  &lt;</a:t>
            </a:r>
            <a:r>
              <a:rPr lang="en-US" dirty="0" err="1"/>
              <a:t>artifactId</a:t>
            </a:r>
            <a:r>
              <a:rPr lang="en-US" dirty="0"/>
              <a:t>&gt;spring-boot-starter-</a:t>
            </a:r>
            <a:r>
              <a:rPr lang="en-US" dirty="0" err="1"/>
              <a:t>thymeleaf</a:t>
            </a:r>
            <a:r>
              <a:rPr lang="en-US" dirty="0"/>
              <a:t>&lt;/</a:t>
            </a:r>
            <a:r>
              <a:rPr lang="en-US" dirty="0" err="1"/>
              <a:t>artifactId</a:t>
            </a:r>
            <a:r>
              <a:rPr lang="en-US" dirty="0"/>
              <a:t>&gt;</a:t>
            </a:r>
            <a:br>
              <a:rPr lang="en-US" dirty="0"/>
            </a:br>
            <a:r>
              <a:rPr lang="en-US" dirty="0"/>
              <a:t>&lt;/dependency</a:t>
            </a:r>
            <a:r>
              <a:rPr lang="en-US" dirty="0" smtClean="0"/>
              <a:t>&gt;</a:t>
            </a:r>
          </a:p>
          <a:p>
            <a:r>
              <a:rPr lang="zh-CN" altLang="en-US" dirty="0" smtClean="0"/>
              <a:t>默认属性</a:t>
            </a:r>
            <a:endParaRPr lang="en-US" altLang="zh-CN" dirty="0" smtClean="0"/>
          </a:p>
          <a:p>
            <a:pPr lvl="1"/>
            <a:r>
              <a:rPr lang="en-US" dirty="0" err="1" smtClean="0"/>
              <a:t>ThymeleafAutoConfiguration</a:t>
            </a:r>
            <a:r>
              <a:rPr lang="zh-CN" altLang="en-US" dirty="0" smtClean="0"/>
              <a:t> </a:t>
            </a:r>
            <a:r>
              <a:rPr lang="en-US" dirty="0" err="1" smtClean="0"/>
              <a:t>ThymeleafProperties</a:t>
            </a: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749259" y="4582498"/>
            <a:ext cx="8393362" cy="3458803"/>
          </a:xfrm>
          <a:prstGeom prst="rect">
            <a:avLst/>
          </a:prstGeom>
        </p:spPr>
      </p:pic>
    </p:spTree>
    <p:extLst>
      <p:ext uri="{BB962C8B-B14F-4D97-AF65-F5344CB8AC3E}">
        <p14:creationId xmlns:p14="http://schemas.microsoft.com/office/powerpoint/2010/main" val="104641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常用</a:t>
            </a:r>
            <a:r>
              <a:rPr lang="en-US" altLang="zh-CN" b="1" dirty="0" err="1"/>
              <a:t>th</a:t>
            </a:r>
            <a:r>
              <a:rPr lang="zh-CN" altLang="en-US" b="1" dirty="0"/>
              <a:t>标签都有</a:t>
            </a:r>
            <a:r>
              <a:rPr lang="zh-CN" altLang="en-US" b="1" dirty="0" smtClean="0"/>
              <a:t>那些</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4703895"/>
              </p:ext>
            </p:extLst>
          </p:nvPr>
        </p:nvGraphicFramePr>
        <p:xfrm>
          <a:off x="838200" y="1825625"/>
          <a:ext cx="10515600" cy="2397760"/>
        </p:xfrm>
        <a:graphic>
          <a:graphicData uri="http://schemas.openxmlformats.org/drawingml/2006/table">
            <a:tbl>
              <a:tblPr firstRow="1" bandRow="1">
                <a:tableStyleId>{5C22544A-7EE6-4342-B048-85BDC9FD1C3A}</a:tableStyleId>
              </a:tblPr>
              <a:tblGrid>
                <a:gridCol w="1712495"/>
                <a:gridCol w="1383631"/>
                <a:gridCol w="7419474"/>
              </a:tblGrid>
              <a:tr h="370840">
                <a:tc>
                  <a:txBody>
                    <a:bodyPr/>
                    <a:lstStyle/>
                    <a:p>
                      <a:r>
                        <a:rPr lang="zh-CN" altLang="en-US" dirty="0" smtClean="0"/>
                        <a:t>关键字</a:t>
                      </a:r>
                      <a:endParaRPr lang="en-US" dirty="0"/>
                    </a:p>
                  </a:txBody>
                  <a:tcPr/>
                </a:tc>
                <a:tc>
                  <a:txBody>
                    <a:bodyPr/>
                    <a:lstStyle/>
                    <a:p>
                      <a:r>
                        <a:rPr lang="zh-CN" altLang="en-US" dirty="0" smtClean="0"/>
                        <a:t>功能</a:t>
                      </a:r>
                      <a:endParaRPr lang="en-US" dirty="0"/>
                    </a:p>
                  </a:txBody>
                  <a:tcPr/>
                </a:tc>
                <a:tc>
                  <a:txBody>
                    <a:bodyPr/>
                    <a:lstStyle/>
                    <a:p>
                      <a:r>
                        <a:rPr lang="zh-CN" altLang="en-US" dirty="0" smtClean="0"/>
                        <a:t>案例</a:t>
                      </a:r>
                      <a:endParaRPr lang="en-US" dirty="0"/>
                    </a:p>
                  </a:txBody>
                  <a:tcPr/>
                </a:tc>
              </a:tr>
              <a:tr h="370840">
                <a:tc>
                  <a:txBody>
                    <a:bodyPr/>
                    <a:lstStyle/>
                    <a:p>
                      <a:r>
                        <a:rPr lang="en-US" sz="1800" b="0" i="0" kern="1200" dirty="0" err="1" smtClean="0">
                          <a:solidFill>
                            <a:schemeClr val="dk1"/>
                          </a:solidFill>
                          <a:effectLst/>
                          <a:latin typeface="+mn-lt"/>
                          <a:ea typeface="+mn-ea"/>
                          <a:cs typeface="+mn-cs"/>
                        </a:rPr>
                        <a:t>th:id</a:t>
                      </a:r>
                      <a:endParaRPr lang="en-US" dirty="0"/>
                    </a:p>
                  </a:txBody>
                  <a:tcPr/>
                </a:tc>
                <a:tc>
                  <a:txBody>
                    <a:bodyPr/>
                    <a:lstStyle/>
                    <a:p>
                      <a:r>
                        <a:rPr lang="zh-CN" altLang="en-US" sz="1800" b="0" i="0" kern="1200" dirty="0" smtClean="0">
                          <a:solidFill>
                            <a:schemeClr val="dk1"/>
                          </a:solidFill>
                          <a:effectLst/>
                          <a:latin typeface="+mn-lt"/>
                          <a:ea typeface="+mn-ea"/>
                          <a:cs typeface="+mn-cs"/>
                        </a:rPr>
                        <a:t>替换</a:t>
                      </a:r>
                      <a:r>
                        <a:rPr lang="en-US" altLang="zh-CN" sz="1800" b="0" i="0" kern="1200" dirty="0" smtClean="0">
                          <a:solidFill>
                            <a:schemeClr val="dk1"/>
                          </a:solidFill>
                          <a:effectLst/>
                          <a:latin typeface="+mn-lt"/>
                          <a:ea typeface="+mn-ea"/>
                          <a:cs typeface="+mn-cs"/>
                        </a:rPr>
                        <a:t>id</a:t>
                      </a:r>
                      <a:endParaRPr lang="en-US" dirty="0"/>
                    </a:p>
                  </a:txBody>
                  <a:tcPr/>
                </a:tc>
                <a:tc>
                  <a:txBody>
                    <a:bodyPr/>
                    <a:lstStyle/>
                    <a:p>
                      <a:r>
                        <a:rPr lang="en-US" sz="1800" b="0" i="0" kern="1200" dirty="0" smtClean="0">
                          <a:solidFill>
                            <a:schemeClr val="dk1"/>
                          </a:solidFill>
                          <a:effectLst/>
                          <a:latin typeface="+mn-lt"/>
                          <a:ea typeface="+mn-ea"/>
                          <a:cs typeface="+mn-cs"/>
                        </a:rPr>
                        <a:t>&lt;input </a:t>
                      </a:r>
                      <a:r>
                        <a:rPr lang="en-US" sz="1800" b="0" i="0" kern="1200" dirty="0" err="1" smtClean="0">
                          <a:solidFill>
                            <a:schemeClr val="dk1"/>
                          </a:solidFill>
                          <a:effectLst/>
                          <a:latin typeface="+mn-lt"/>
                          <a:ea typeface="+mn-ea"/>
                          <a:cs typeface="+mn-cs"/>
                        </a:rPr>
                        <a:t>th:id</a:t>
                      </a:r>
                      <a:r>
                        <a:rPr lang="en-US" sz="1800" b="0" i="0" kern="1200" dirty="0" smtClean="0">
                          <a:solidFill>
                            <a:schemeClr val="dk1"/>
                          </a:solidFill>
                          <a:effectLst/>
                          <a:latin typeface="+mn-lt"/>
                          <a:ea typeface="+mn-ea"/>
                          <a:cs typeface="+mn-cs"/>
                        </a:rPr>
                        <a:t>="'xxx' + ${</a:t>
                      </a:r>
                      <a:r>
                        <a:rPr lang="en-US" sz="1800" b="0" i="0" kern="1200" dirty="0" err="1" smtClean="0">
                          <a:solidFill>
                            <a:schemeClr val="dk1"/>
                          </a:solidFill>
                          <a:effectLst/>
                          <a:latin typeface="+mn-lt"/>
                          <a:ea typeface="+mn-ea"/>
                          <a:cs typeface="+mn-cs"/>
                        </a:rPr>
                        <a:t>collect.id</a:t>
                      </a:r>
                      <a:r>
                        <a:rPr lang="en-US" sz="1800" b="0" i="0" kern="1200" dirty="0" smtClean="0">
                          <a:solidFill>
                            <a:schemeClr val="dk1"/>
                          </a:solidFill>
                          <a:effectLst/>
                          <a:latin typeface="+mn-lt"/>
                          <a:ea typeface="+mn-ea"/>
                          <a:cs typeface="+mn-cs"/>
                        </a:rPr>
                        <a:t>}"/&gt;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th:text</a:t>
                      </a:r>
                      <a:endParaRPr lang="en-US" dirty="0"/>
                    </a:p>
                  </a:txBody>
                  <a:tcPr/>
                </a:tc>
                <a:tc>
                  <a:txBody>
                    <a:bodyPr/>
                    <a:lstStyle/>
                    <a:p>
                      <a:r>
                        <a:rPr lang="zh-CN" altLang="en-US" sz="1800" b="0" i="0" kern="1200" dirty="0" smtClean="0">
                          <a:solidFill>
                            <a:schemeClr val="dk1"/>
                          </a:solidFill>
                          <a:effectLst/>
                          <a:latin typeface="+mn-lt"/>
                          <a:ea typeface="+mn-ea"/>
                          <a:cs typeface="+mn-cs"/>
                        </a:rPr>
                        <a:t>文本替换</a:t>
                      </a:r>
                      <a:endParaRPr lang="en-US" dirty="0"/>
                    </a:p>
                  </a:txBody>
                  <a:tcPr/>
                </a:tc>
                <a:tc>
                  <a:txBody>
                    <a:bodyPr/>
                    <a:lstStyle/>
                    <a:p>
                      <a:r>
                        <a:rPr lang="en-US" sz="1800" b="0" i="0" kern="1200" dirty="0" smtClean="0">
                          <a:solidFill>
                            <a:schemeClr val="dk1"/>
                          </a:solidFill>
                          <a:effectLst/>
                          <a:latin typeface="+mn-lt"/>
                          <a:ea typeface="+mn-ea"/>
                          <a:cs typeface="+mn-cs"/>
                        </a:rPr>
                        <a:t>&lt;p </a:t>
                      </a:r>
                      <a:r>
                        <a:rPr lang="en-US" sz="1800" b="0" i="0" kern="1200" dirty="0" err="1" smtClean="0">
                          <a:solidFill>
                            <a:schemeClr val="dk1"/>
                          </a:solidFill>
                          <a:effectLst/>
                          <a:latin typeface="+mn-lt"/>
                          <a:ea typeface="+mn-ea"/>
                          <a:cs typeface="+mn-cs"/>
                        </a:rPr>
                        <a:t>th:text</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collect.description</a:t>
                      </a:r>
                      <a:r>
                        <a:rPr lang="en-US" sz="1800" b="0" i="0" kern="1200" dirty="0" smtClean="0">
                          <a:solidFill>
                            <a:schemeClr val="dk1"/>
                          </a:solidFill>
                          <a:effectLst/>
                          <a:latin typeface="+mn-lt"/>
                          <a:ea typeface="+mn-ea"/>
                          <a:cs typeface="+mn-cs"/>
                        </a:rPr>
                        <a:t>}"&gt;description&lt;/p&gt;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a:t>
                      </a:r>
                      <a:r>
                        <a:rPr lang="en-US" altLang="zh-CN" sz="1800" b="0" i="0" kern="1200" dirty="0" err="1" smtClean="0">
                          <a:solidFill>
                            <a:schemeClr val="dk1"/>
                          </a:solidFill>
                          <a:effectLst/>
                          <a:latin typeface="+mn-lt"/>
                          <a:ea typeface="+mn-ea"/>
                          <a:cs typeface="+mn-cs"/>
                        </a:rPr>
                        <a:t>if</a:t>
                      </a:r>
                      <a:endParaRPr lang="en-US" dirty="0"/>
                    </a:p>
                  </a:txBody>
                  <a:tcPr/>
                </a:tc>
                <a:tc>
                  <a:txBody>
                    <a:bodyPr/>
                    <a:lstStyle/>
                    <a:p>
                      <a:r>
                        <a:rPr lang="zh-CN" altLang="en-US" sz="1800" b="0" i="0" kern="1200" dirty="0" smtClean="0">
                          <a:solidFill>
                            <a:schemeClr val="dk1"/>
                          </a:solidFill>
                          <a:effectLst/>
                          <a:latin typeface="+mn-lt"/>
                          <a:ea typeface="+mn-ea"/>
                          <a:cs typeface="+mn-cs"/>
                        </a:rPr>
                        <a:t>条件判断</a:t>
                      </a:r>
                      <a:endParaRPr lang="en-US" dirty="0"/>
                    </a:p>
                  </a:txBody>
                  <a:tcPr/>
                </a:tc>
                <a:tc>
                  <a:txBody>
                    <a:bodyPr/>
                    <a:lstStyle/>
                    <a:p>
                      <a:r>
                        <a:rPr lang="en-US" altLang="zh-CN" dirty="0" smtClean="0"/>
                        <a:t>&lt;div</a:t>
                      </a:r>
                      <a:r>
                        <a:rPr lang="zh-CN" altLang="en-US" dirty="0" smtClean="0"/>
                        <a:t> </a:t>
                      </a:r>
                      <a:r>
                        <a:rPr lang="en-US" altLang="zh-CN" dirty="0" err="1" smtClean="0"/>
                        <a:t>th:if</a:t>
                      </a:r>
                      <a:r>
                        <a:rPr lang="en-US" altLang="zh-CN" dirty="0" smtClean="0"/>
                        <a:t>=”${a</a:t>
                      </a:r>
                      <a:r>
                        <a:rPr lang="zh-CN" altLang="en-US" baseline="0" dirty="0" smtClean="0"/>
                        <a:t> </a:t>
                      </a:r>
                      <a:r>
                        <a:rPr lang="en-US" altLang="zh-CN" baseline="0" dirty="0" smtClean="0"/>
                        <a:t>==</a:t>
                      </a:r>
                      <a:r>
                        <a:rPr lang="zh-CN" altLang="en-US" baseline="0" dirty="0" smtClean="0"/>
                        <a:t> </a:t>
                      </a:r>
                      <a:r>
                        <a:rPr lang="en-US" altLang="zh-CN" baseline="0" dirty="0" smtClean="0"/>
                        <a:t>1</a:t>
                      </a:r>
                      <a:r>
                        <a:rPr lang="en-US" altLang="zh-CN" dirty="0" smtClean="0"/>
                        <a:t>}”&gt;&lt;/div&gt;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th:each</a:t>
                      </a:r>
                      <a:endParaRPr lang="en-US" dirty="0"/>
                    </a:p>
                  </a:txBody>
                  <a:tcPr/>
                </a:tc>
                <a:tc>
                  <a:txBody>
                    <a:bodyPr/>
                    <a:lstStyle/>
                    <a:p>
                      <a:r>
                        <a:rPr lang="zh-CN" altLang="en-US" sz="1800" b="0" i="0" kern="1200" dirty="0" smtClean="0">
                          <a:solidFill>
                            <a:schemeClr val="dk1"/>
                          </a:solidFill>
                          <a:effectLst/>
                          <a:latin typeface="+mn-lt"/>
                          <a:ea typeface="+mn-ea"/>
                          <a:cs typeface="+mn-cs"/>
                        </a:rPr>
                        <a:t>循环遍历</a:t>
                      </a:r>
                      <a:endParaRPr lang="en-US" dirty="0"/>
                    </a:p>
                  </a:txBody>
                  <a:tcPr/>
                </a:tc>
                <a:tc>
                  <a:txBody>
                    <a:bodyPr/>
                    <a:lstStyle/>
                    <a:p>
                      <a:r>
                        <a:rPr lang="en-US" altLang="zh-CN" sz="1800" b="0" i="0" kern="1200" dirty="0" smtClean="0">
                          <a:solidFill>
                            <a:schemeClr val="dk1"/>
                          </a:solidFill>
                          <a:effectLst/>
                          <a:latin typeface="+mn-lt"/>
                          <a:ea typeface="+mn-ea"/>
                          <a:cs typeface="+mn-cs"/>
                        </a:rPr>
                        <a:t>&lt;</a:t>
                      </a:r>
                      <a:r>
                        <a:rPr lang="en-US" sz="1800" b="0" i="0" kern="1200" dirty="0" err="1" smtClean="0">
                          <a:solidFill>
                            <a:schemeClr val="dk1"/>
                          </a:solidFill>
                          <a:effectLst/>
                          <a:latin typeface="+mn-lt"/>
                          <a:ea typeface="+mn-ea"/>
                          <a:cs typeface="+mn-cs"/>
                        </a:rPr>
                        <a:t>tr</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th:each</a:t>
                      </a:r>
                      <a:r>
                        <a:rPr 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user</a:t>
                      </a:r>
                      <a:r>
                        <a:rPr lang="en-US" sz="1800" b="0" i="0" kern="1200" dirty="0" smtClean="0">
                          <a:solidFill>
                            <a:schemeClr val="dk1"/>
                          </a:solidFill>
                          <a:effectLst/>
                          <a:latin typeface="+mn-lt"/>
                          <a:ea typeface="+mn-ea"/>
                          <a:cs typeface="+mn-cs"/>
                        </a:rPr>
                        <a:t>:${users}"&gt;</a:t>
                      </a:r>
                    </a:p>
                    <a:p>
                      <a:r>
                        <a:rPr lang="zh-CN" altLang="en-US" sz="1800" b="0" i="0" kern="1200" dirty="0" smtClean="0">
                          <a:solidFill>
                            <a:schemeClr val="dk1"/>
                          </a:solidFill>
                          <a:effectLst/>
                          <a:latin typeface="+mn-lt"/>
                          <a:ea typeface="+mn-ea"/>
                          <a:cs typeface="+mn-cs"/>
                        </a:rPr>
                        <a:t>  </a:t>
                      </a:r>
                      <a:r>
                        <a:rPr lang="en-US" altLang="zh-CN" sz="1800" b="0" i="0" kern="1200" dirty="0" smtClean="0">
                          <a:solidFill>
                            <a:schemeClr val="dk1"/>
                          </a:solidFill>
                          <a:effectLst/>
                          <a:latin typeface="+mn-lt"/>
                          <a:ea typeface="+mn-ea"/>
                          <a:cs typeface="+mn-cs"/>
                        </a:rPr>
                        <a:t>&lt;td</a:t>
                      </a:r>
                      <a:r>
                        <a:rPr lang="zh-CN" altLang="en-US" sz="1800" b="0" i="0" kern="1200" baseline="0" dirty="0" smtClean="0">
                          <a:solidFill>
                            <a:schemeClr val="dk1"/>
                          </a:solidFill>
                          <a:effectLst/>
                          <a:latin typeface="+mn-lt"/>
                          <a:ea typeface="+mn-ea"/>
                          <a:cs typeface="+mn-cs"/>
                        </a:rPr>
                        <a:t> </a:t>
                      </a:r>
                      <a:r>
                        <a:rPr lang="en-US" altLang="zh-CN" sz="1800" b="0" i="0" kern="1200" baseline="0" dirty="0" err="1" smtClean="0">
                          <a:solidFill>
                            <a:schemeClr val="dk1"/>
                          </a:solidFill>
                          <a:effectLst/>
                          <a:latin typeface="+mn-lt"/>
                          <a:ea typeface="+mn-ea"/>
                          <a:cs typeface="+mn-cs"/>
                        </a:rPr>
                        <a:t>th:text</a:t>
                      </a:r>
                      <a:r>
                        <a:rPr lang="en-US" altLang="zh-CN" sz="1800" b="0" i="0" kern="1200" baseline="0" dirty="0" smtClean="0">
                          <a:solidFill>
                            <a:schemeClr val="dk1"/>
                          </a:solidFill>
                          <a:effectLst/>
                          <a:latin typeface="+mn-lt"/>
                          <a:ea typeface="+mn-ea"/>
                          <a:cs typeface="+mn-cs"/>
                        </a:rPr>
                        <a:t>=“${</a:t>
                      </a:r>
                      <a:r>
                        <a:rPr lang="en-US" altLang="zh-CN" sz="1800" b="0" i="0" kern="1200" baseline="0" dirty="0" err="1" smtClean="0">
                          <a:solidFill>
                            <a:schemeClr val="dk1"/>
                          </a:solidFill>
                          <a:effectLst/>
                          <a:latin typeface="+mn-lt"/>
                          <a:ea typeface="+mn-ea"/>
                          <a:cs typeface="+mn-cs"/>
                        </a:rPr>
                        <a:t>user.name</a:t>
                      </a:r>
                      <a:r>
                        <a:rPr lang="en-US" altLang="zh-CN" sz="1800" b="0" i="0" kern="1200" baseline="0" dirty="0" smtClean="0">
                          <a:solidFill>
                            <a:schemeClr val="dk1"/>
                          </a:solidFill>
                          <a:effectLst/>
                          <a:latin typeface="+mn-lt"/>
                          <a:ea typeface="+mn-ea"/>
                          <a:cs typeface="+mn-cs"/>
                        </a:rPr>
                        <a:t>}”&gt;&lt;/td&gt;</a:t>
                      </a:r>
                      <a:endParaRPr lang="en-US" sz="1800" b="0" i="0" kern="1200" dirty="0" smtClean="0">
                        <a:solidFill>
                          <a:schemeClr val="dk1"/>
                        </a:solidFill>
                        <a:effectLst/>
                        <a:latin typeface="+mn-lt"/>
                        <a:ea typeface="+mn-ea"/>
                        <a:cs typeface="+mn-cs"/>
                      </a:endParaRPr>
                    </a:p>
                    <a:p>
                      <a:r>
                        <a:rPr lang="en-US" altLang="zh-CN" sz="1800" b="0" i="0" kern="1200" dirty="0" smtClean="0">
                          <a:solidFill>
                            <a:schemeClr val="dk1"/>
                          </a:solidFill>
                          <a:effectLst/>
                          <a:latin typeface="+mn-lt"/>
                          <a:ea typeface="+mn-ea"/>
                          <a:cs typeface="+mn-cs"/>
                        </a:rPr>
                        <a:t>&lt;/</a:t>
                      </a:r>
                      <a:r>
                        <a:rPr lang="en-US" altLang="zh-CN" sz="1800" b="0" i="0" kern="1200" dirty="0" err="1" smtClean="0">
                          <a:solidFill>
                            <a:schemeClr val="dk1"/>
                          </a:solidFill>
                          <a:effectLst/>
                          <a:latin typeface="+mn-lt"/>
                          <a:ea typeface="+mn-ea"/>
                          <a:cs typeface="+mn-cs"/>
                        </a:rPr>
                        <a:t>tr</a:t>
                      </a:r>
                      <a:r>
                        <a:rPr lang="en-US" altLang="zh-CN" sz="1800" b="0" i="0" kern="1200" dirty="0" smtClean="0">
                          <a:solidFill>
                            <a:schemeClr val="dk1"/>
                          </a:solidFill>
                          <a:effectLst/>
                          <a:latin typeface="+mn-lt"/>
                          <a:ea typeface="+mn-ea"/>
                          <a:cs typeface="+mn-cs"/>
                        </a:rPr>
                        <a:t>&gt;</a:t>
                      </a:r>
                      <a:endParaRPr lang="en-US" dirty="0"/>
                    </a:p>
                  </a:txBody>
                  <a:tcPr/>
                </a:tc>
              </a:tr>
            </a:tbl>
          </a:graphicData>
        </a:graphic>
      </p:graphicFrame>
    </p:spTree>
    <p:extLst>
      <p:ext uri="{BB962C8B-B14F-4D97-AF65-F5344CB8AC3E}">
        <p14:creationId xmlns:p14="http://schemas.microsoft.com/office/powerpoint/2010/main" val="181367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3509</TotalTime>
  <Words>1781</Words>
  <Application>Microsoft Macintosh PowerPoint</Application>
  <PresentationFormat>Widescreen</PresentationFormat>
  <Paragraphs>179</Paragraphs>
  <Slides>40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DengXian</vt:lpstr>
      <vt:lpstr>DengXian Light</vt:lpstr>
      <vt:lpstr>Arial</vt:lpstr>
      <vt:lpstr>Office Theme</vt:lpstr>
      <vt:lpstr>SpringBoot开发实践</vt:lpstr>
      <vt:lpstr>Thymeleaf模板引擎</vt:lpstr>
      <vt:lpstr>Thymeleaf标准表达式语法</vt:lpstr>
      <vt:lpstr>变量表达式</vt:lpstr>
      <vt:lpstr>选择(星号)表达式</vt:lpstr>
      <vt:lpstr>文字国际化表达式</vt:lpstr>
      <vt:lpstr>URL 表达式</vt:lpstr>
      <vt:lpstr>Thymeleaf与Springboot集成</vt:lpstr>
      <vt:lpstr>常用th标签都有那些</vt:lpstr>
      <vt:lpstr>常用配置</vt:lpstr>
      <vt:lpstr>练习</vt:lpstr>
      <vt:lpstr>REST</vt:lpstr>
      <vt:lpstr>REST的优点</vt:lpstr>
      <vt:lpstr>REST的URL设计</vt:lpstr>
      <vt:lpstr>REST的URL设计</vt:lpstr>
      <vt:lpstr>REST的URL设计</vt:lpstr>
      <vt:lpstr>状态码</vt:lpstr>
      <vt:lpstr>服务器回应</vt:lpstr>
      <vt:lpstr>SpringSecurity</vt:lpstr>
      <vt:lpstr>动手实践一个SpringSecurity</vt:lpstr>
      <vt:lpstr>缓存相关</vt:lpstr>
      <vt:lpstr>EhCache</vt:lpstr>
      <vt:lpstr>PowerPoint Presentation</vt:lpstr>
      <vt:lpstr>Ehcache缓存的3种清空策略</vt:lpstr>
      <vt:lpstr>Ehcache特性</vt:lpstr>
      <vt:lpstr>Ehcache的结构设计概览</vt:lpstr>
      <vt:lpstr>存储方式</vt:lpstr>
      <vt:lpstr>EhCache的demo</vt:lpstr>
      <vt:lpstr>GuavaCache</vt:lpstr>
      <vt:lpstr>Guava Cache组件在下面的场景中适用</vt:lpstr>
      <vt:lpstr>Guava Cache</vt:lpstr>
      <vt:lpstr>getUserWithCache</vt:lpstr>
      <vt:lpstr>EhCache和GuavaCache的对比</vt:lpstr>
      <vt:lpstr>什么时候适用Ehcache/Guava</vt:lpstr>
      <vt:lpstr>CaffeineCache</vt:lpstr>
      <vt:lpstr>SpringBoot集成Caffeine</vt:lpstr>
      <vt:lpstr>CacheConfig</vt:lpstr>
      <vt:lpstr>UserService</vt:lpstr>
      <vt:lpstr>UserController</vt:lpstr>
      <vt:lpstr>动手实践</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SpringBoot开发实践</dc:title>
  <dc:creator>Microsoft Office User</dc:creator>
  <cp:lastModifiedBy>Microsoft Office User</cp:lastModifiedBy>
  <cp:revision>57</cp:revision>
  <dcterms:created xsi:type="dcterms:W3CDTF">2019-05-21T08:37:24Z</dcterms:created>
  <dcterms:modified xsi:type="dcterms:W3CDTF">2019-06-04T06:27:46Z</dcterms:modified>
</cp:coreProperties>
</file>