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7"/>
  </p:notes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76"/>
  </p:normalViewPr>
  <p:slideViewPr>
    <p:cSldViewPr snapToGrid="0" snapToObjects="1">
      <p:cViewPr varScale="1">
        <p:scale>
          <a:sx n="106" d="100"/>
          <a:sy n="106" d="100"/>
        </p:scale>
        <p:origin x="79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notesMaster" Target="notesMasters/notesMaster1.xml"/><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F9F286-4938-9741-AAF1-D75EFFF7C1C2}" type="datetimeFigureOut">
              <a:rPr lang="en-US" smtClean="0"/>
              <a:t>7/1/19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F5FE1A-E1A9-2E4F-AC25-7FDDBE25F74C}" type="slidenum">
              <a:rPr lang="en-US" smtClean="0"/>
              <a:t>‹#›</a:t>
            </a:fld>
            <a:endParaRPr lang="en-US"/>
          </a:p>
        </p:txBody>
      </p:sp>
    </p:spTree>
    <p:extLst>
      <p:ext uri="{BB962C8B-B14F-4D97-AF65-F5344CB8AC3E}">
        <p14:creationId xmlns:p14="http://schemas.microsoft.com/office/powerpoint/2010/main" val="4969840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 Id="rId3" Type="http://schemas.openxmlformats.org/officeDocument/2006/relationships/hyperlink" Target="https://juejin.im/entry/5b1765eb5188257d90254b1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_tradnl" dirty="0" smtClean="0">
                <a:hlinkClick r:id="rId3"/>
              </a:rPr>
              <a:t>https://juejin.im/entry/5b1765eb5188257d90254b10</a:t>
            </a:r>
            <a:endParaRPr lang="en-US" dirty="0"/>
          </a:p>
        </p:txBody>
      </p:sp>
      <p:sp>
        <p:nvSpPr>
          <p:cNvPr id="4" name="Slide Number Placeholder 3"/>
          <p:cNvSpPr>
            <a:spLocks noGrp="1"/>
          </p:cNvSpPr>
          <p:nvPr>
            <p:ph type="sldNum" sz="quarter" idx="10"/>
          </p:nvPr>
        </p:nvSpPr>
        <p:spPr/>
        <p:txBody>
          <a:bodyPr/>
          <a:lstStyle/>
          <a:p>
            <a:fld id="{03F5FE1A-E1A9-2E4F-AC25-7FDDBE25F74C}" type="slidenum">
              <a:rPr lang="en-US" smtClean="0"/>
              <a:t>19</a:t>
            </a:fld>
            <a:endParaRPr lang="en-US"/>
          </a:p>
        </p:txBody>
      </p:sp>
    </p:spTree>
    <p:extLst>
      <p:ext uri="{BB962C8B-B14F-4D97-AF65-F5344CB8AC3E}">
        <p14:creationId xmlns:p14="http://schemas.microsoft.com/office/powerpoint/2010/main" val="12471428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C747F02-9706-4846-B596-8AC6274D9704}" type="datetimeFigureOut">
              <a:rPr lang="en-US" smtClean="0"/>
              <a:t>6/28/19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CD1650-B1A1-C549-8324-5F0035DE5735}" type="slidenum">
              <a:rPr lang="en-US" smtClean="0"/>
              <a:t>‹#›</a:t>
            </a:fld>
            <a:endParaRPr lang="en-US"/>
          </a:p>
        </p:txBody>
      </p:sp>
    </p:spTree>
    <p:extLst>
      <p:ext uri="{BB962C8B-B14F-4D97-AF65-F5344CB8AC3E}">
        <p14:creationId xmlns:p14="http://schemas.microsoft.com/office/powerpoint/2010/main" val="1143146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747F02-9706-4846-B596-8AC6274D9704}" type="datetimeFigureOut">
              <a:rPr lang="en-US" smtClean="0"/>
              <a:t>6/28/19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CD1650-B1A1-C549-8324-5F0035DE5735}" type="slidenum">
              <a:rPr lang="en-US" smtClean="0"/>
              <a:t>‹#›</a:t>
            </a:fld>
            <a:endParaRPr lang="en-US"/>
          </a:p>
        </p:txBody>
      </p:sp>
    </p:spTree>
    <p:extLst>
      <p:ext uri="{BB962C8B-B14F-4D97-AF65-F5344CB8AC3E}">
        <p14:creationId xmlns:p14="http://schemas.microsoft.com/office/powerpoint/2010/main" val="1742972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747F02-9706-4846-B596-8AC6274D9704}" type="datetimeFigureOut">
              <a:rPr lang="en-US" smtClean="0"/>
              <a:t>6/28/19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CD1650-B1A1-C549-8324-5F0035DE5735}" type="slidenum">
              <a:rPr lang="en-US" smtClean="0"/>
              <a:t>‹#›</a:t>
            </a:fld>
            <a:endParaRPr lang="en-US"/>
          </a:p>
        </p:txBody>
      </p:sp>
    </p:spTree>
    <p:extLst>
      <p:ext uri="{BB962C8B-B14F-4D97-AF65-F5344CB8AC3E}">
        <p14:creationId xmlns:p14="http://schemas.microsoft.com/office/powerpoint/2010/main" val="321925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747F02-9706-4846-B596-8AC6274D9704}" type="datetimeFigureOut">
              <a:rPr lang="en-US" smtClean="0"/>
              <a:t>6/28/19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CD1650-B1A1-C549-8324-5F0035DE5735}" type="slidenum">
              <a:rPr lang="en-US" smtClean="0"/>
              <a:t>‹#›</a:t>
            </a:fld>
            <a:endParaRPr lang="en-US"/>
          </a:p>
        </p:txBody>
      </p:sp>
    </p:spTree>
    <p:extLst>
      <p:ext uri="{BB962C8B-B14F-4D97-AF65-F5344CB8AC3E}">
        <p14:creationId xmlns:p14="http://schemas.microsoft.com/office/powerpoint/2010/main" val="113799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747F02-9706-4846-B596-8AC6274D9704}" type="datetimeFigureOut">
              <a:rPr lang="en-US" smtClean="0"/>
              <a:t>6/28/19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CD1650-B1A1-C549-8324-5F0035DE5735}" type="slidenum">
              <a:rPr lang="en-US" smtClean="0"/>
              <a:t>‹#›</a:t>
            </a:fld>
            <a:endParaRPr lang="en-US"/>
          </a:p>
        </p:txBody>
      </p:sp>
    </p:spTree>
    <p:extLst>
      <p:ext uri="{BB962C8B-B14F-4D97-AF65-F5344CB8AC3E}">
        <p14:creationId xmlns:p14="http://schemas.microsoft.com/office/powerpoint/2010/main" val="910091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C747F02-9706-4846-B596-8AC6274D9704}" type="datetimeFigureOut">
              <a:rPr lang="en-US" smtClean="0"/>
              <a:t>6/28/19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CD1650-B1A1-C549-8324-5F0035DE5735}" type="slidenum">
              <a:rPr lang="en-US" smtClean="0"/>
              <a:t>‹#›</a:t>
            </a:fld>
            <a:endParaRPr lang="en-US"/>
          </a:p>
        </p:txBody>
      </p:sp>
    </p:spTree>
    <p:extLst>
      <p:ext uri="{BB962C8B-B14F-4D97-AF65-F5344CB8AC3E}">
        <p14:creationId xmlns:p14="http://schemas.microsoft.com/office/powerpoint/2010/main" val="1525188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C747F02-9706-4846-B596-8AC6274D9704}" type="datetimeFigureOut">
              <a:rPr lang="en-US" smtClean="0"/>
              <a:t>6/28/19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CD1650-B1A1-C549-8324-5F0035DE5735}" type="slidenum">
              <a:rPr lang="en-US" smtClean="0"/>
              <a:t>‹#›</a:t>
            </a:fld>
            <a:endParaRPr lang="en-US"/>
          </a:p>
        </p:txBody>
      </p:sp>
    </p:spTree>
    <p:extLst>
      <p:ext uri="{BB962C8B-B14F-4D97-AF65-F5344CB8AC3E}">
        <p14:creationId xmlns:p14="http://schemas.microsoft.com/office/powerpoint/2010/main" val="1484208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C747F02-9706-4846-B596-8AC6274D9704}" type="datetimeFigureOut">
              <a:rPr lang="en-US" smtClean="0"/>
              <a:t>6/28/19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CD1650-B1A1-C549-8324-5F0035DE5735}" type="slidenum">
              <a:rPr lang="en-US" smtClean="0"/>
              <a:t>‹#›</a:t>
            </a:fld>
            <a:endParaRPr lang="en-US"/>
          </a:p>
        </p:txBody>
      </p:sp>
    </p:spTree>
    <p:extLst>
      <p:ext uri="{BB962C8B-B14F-4D97-AF65-F5344CB8AC3E}">
        <p14:creationId xmlns:p14="http://schemas.microsoft.com/office/powerpoint/2010/main" val="2064069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747F02-9706-4846-B596-8AC6274D9704}" type="datetimeFigureOut">
              <a:rPr lang="en-US" smtClean="0"/>
              <a:t>6/28/19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CD1650-B1A1-C549-8324-5F0035DE5735}" type="slidenum">
              <a:rPr lang="en-US" smtClean="0"/>
              <a:t>‹#›</a:t>
            </a:fld>
            <a:endParaRPr lang="en-US"/>
          </a:p>
        </p:txBody>
      </p:sp>
    </p:spTree>
    <p:extLst>
      <p:ext uri="{BB962C8B-B14F-4D97-AF65-F5344CB8AC3E}">
        <p14:creationId xmlns:p14="http://schemas.microsoft.com/office/powerpoint/2010/main" val="361051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747F02-9706-4846-B596-8AC6274D9704}" type="datetimeFigureOut">
              <a:rPr lang="en-US" smtClean="0"/>
              <a:t>6/28/19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CD1650-B1A1-C549-8324-5F0035DE5735}" type="slidenum">
              <a:rPr lang="en-US" smtClean="0"/>
              <a:t>‹#›</a:t>
            </a:fld>
            <a:endParaRPr lang="en-US"/>
          </a:p>
        </p:txBody>
      </p:sp>
    </p:spTree>
    <p:extLst>
      <p:ext uri="{BB962C8B-B14F-4D97-AF65-F5344CB8AC3E}">
        <p14:creationId xmlns:p14="http://schemas.microsoft.com/office/powerpoint/2010/main" val="1544736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747F02-9706-4846-B596-8AC6274D9704}" type="datetimeFigureOut">
              <a:rPr lang="en-US" smtClean="0"/>
              <a:t>6/28/19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CD1650-B1A1-C549-8324-5F0035DE5735}" type="slidenum">
              <a:rPr lang="en-US" smtClean="0"/>
              <a:t>‹#›</a:t>
            </a:fld>
            <a:endParaRPr lang="en-US"/>
          </a:p>
        </p:txBody>
      </p:sp>
    </p:spTree>
    <p:extLst>
      <p:ext uri="{BB962C8B-B14F-4D97-AF65-F5344CB8AC3E}">
        <p14:creationId xmlns:p14="http://schemas.microsoft.com/office/powerpoint/2010/main" val="145837888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747F02-9706-4846-B596-8AC6274D9704}" type="datetimeFigureOut">
              <a:rPr lang="en-US" smtClean="0"/>
              <a:t>6/28/19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CD1650-B1A1-C549-8324-5F0035DE5735}" type="slidenum">
              <a:rPr lang="en-US" smtClean="0"/>
              <a:t>‹#›</a:t>
            </a:fld>
            <a:endParaRPr lang="en-US"/>
          </a:p>
        </p:txBody>
      </p:sp>
    </p:spTree>
    <p:extLst>
      <p:ext uri="{BB962C8B-B14F-4D97-AF65-F5344CB8AC3E}">
        <p14:creationId xmlns:p14="http://schemas.microsoft.com/office/powerpoint/2010/main" val="8465652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smtClean="0"/>
              <a:t>大型网站架构模式</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768388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4.</a:t>
            </a:r>
            <a:r>
              <a:rPr lang="zh-CN" altLang="en-US" dirty="0" smtClean="0"/>
              <a:t>集群</a:t>
            </a:r>
            <a:endParaRPr lang="en-US" dirty="0"/>
          </a:p>
        </p:txBody>
      </p:sp>
      <p:sp>
        <p:nvSpPr>
          <p:cNvPr id="3" name="Content Placeholder 2"/>
          <p:cNvSpPr>
            <a:spLocks noGrp="1"/>
          </p:cNvSpPr>
          <p:nvPr>
            <p:ph idx="1"/>
          </p:nvPr>
        </p:nvSpPr>
        <p:spPr/>
        <p:txBody>
          <a:bodyPr>
            <a:normAutofit lnSpcReduction="10000"/>
          </a:bodyPr>
          <a:lstStyle/>
          <a:p>
            <a:r>
              <a:rPr lang="zh-CN" altLang="en-US" dirty="0" smtClean="0">
                <a:effectLst/>
              </a:rPr>
              <a:t>使用分布式虽然已经将分层和分割后的模块独立部署</a:t>
            </a:r>
            <a:r>
              <a:rPr lang="en-US" altLang="zh-CN" dirty="0" smtClean="0">
                <a:effectLst/>
              </a:rPr>
              <a:t>,</a:t>
            </a:r>
            <a:r>
              <a:rPr lang="zh-CN" altLang="en-US" dirty="0" smtClean="0">
                <a:effectLst/>
              </a:rPr>
              <a:t>但是对于用户访问集中的模块</a:t>
            </a:r>
            <a:r>
              <a:rPr lang="en-US" altLang="zh-CN" dirty="0" smtClean="0">
                <a:effectLst/>
              </a:rPr>
              <a:t>(</a:t>
            </a:r>
            <a:r>
              <a:rPr lang="zh-CN" altLang="en-US" dirty="0" smtClean="0">
                <a:effectLst/>
              </a:rPr>
              <a:t>比如网站的首页</a:t>
            </a:r>
            <a:r>
              <a:rPr lang="en-US" altLang="zh-CN" dirty="0" smtClean="0">
                <a:effectLst/>
              </a:rPr>
              <a:t>),</a:t>
            </a:r>
            <a:r>
              <a:rPr lang="zh-CN" altLang="en-US" dirty="0" smtClean="0">
                <a:effectLst/>
              </a:rPr>
              <a:t>还需要将独立部署的服务器集群化</a:t>
            </a:r>
            <a:r>
              <a:rPr lang="en-US" altLang="zh-CN" dirty="0" smtClean="0">
                <a:effectLst/>
              </a:rPr>
              <a:t>,</a:t>
            </a:r>
            <a:r>
              <a:rPr lang="zh-CN" altLang="en-US" dirty="0" smtClean="0">
                <a:effectLst/>
              </a:rPr>
              <a:t>即多台服务器部署相同应用构成一个集群</a:t>
            </a:r>
            <a:r>
              <a:rPr lang="en-US" altLang="zh-CN" dirty="0" smtClean="0">
                <a:effectLst/>
              </a:rPr>
              <a:t>,</a:t>
            </a:r>
            <a:r>
              <a:rPr lang="zh-CN" altLang="en-US" dirty="0" smtClean="0">
                <a:effectLst/>
              </a:rPr>
              <a:t>通过负载均衡设备共同对外提供服务。</a:t>
            </a:r>
          </a:p>
          <a:p>
            <a:r>
              <a:rPr lang="zh-CN" altLang="en-US" dirty="0" smtClean="0">
                <a:effectLst/>
              </a:rPr>
              <a:t>因为服务器集群有更多服务器提供相同服务</a:t>
            </a:r>
            <a:r>
              <a:rPr lang="en-US" altLang="zh-CN" dirty="0" smtClean="0">
                <a:effectLst/>
              </a:rPr>
              <a:t>,</a:t>
            </a:r>
            <a:r>
              <a:rPr lang="zh-CN" altLang="en-US" dirty="0" smtClean="0">
                <a:effectLst/>
              </a:rPr>
              <a:t>因此可以提供更好的并发特性</a:t>
            </a:r>
            <a:r>
              <a:rPr lang="en-US" altLang="zh-CN" dirty="0" smtClean="0">
                <a:effectLst/>
              </a:rPr>
              <a:t>,</a:t>
            </a:r>
            <a:r>
              <a:rPr lang="zh-CN" altLang="en-US" dirty="0" smtClean="0">
                <a:effectLst/>
              </a:rPr>
              <a:t>当有更多用户访问的时候</a:t>
            </a:r>
            <a:r>
              <a:rPr lang="en-US" altLang="zh-CN" dirty="0" smtClean="0">
                <a:effectLst/>
              </a:rPr>
              <a:t>,</a:t>
            </a:r>
            <a:r>
              <a:rPr lang="zh-CN" altLang="en-US" dirty="0" smtClean="0">
                <a:effectLst/>
              </a:rPr>
              <a:t>只需要向集群中加入新的机器即可。同时因为一个应用由多台服务器提供</a:t>
            </a:r>
            <a:r>
              <a:rPr lang="en-US" altLang="zh-CN" dirty="0" smtClean="0">
                <a:effectLst/>
              </a:rPr>
              <a:t>,</a:t>
            </a:r>
            <a:r>
              <a:rPr lang="zh-CN" altLang="en-US" dirty="0" smtClean="0">
                <a:effectLst/>
              </a:rPr>
              <a:t>当某台服务器发生故障时</a:t>
            </a:r>
            <a:r>
              <a:rPr lang="en-US" altLang="zh-CN" dirty="0" smtClean="0">
                <a:effectLst/>
              </a:rPr>
              <a:t>,</a:t>
            </a:r>
            <a:r>
              <a:rPr lang="zh-CN" altLang="en-US" dirty="0" smtClean="0">
                <a:effectLst/>
              </a:rPr>
              <a:t>负载均衡设备或者系统的失效转移机制会将请求转发到集群中其他服务器上</a:t>
            </a:r>
            <a:r>
              <a:rPr lang="en-US" altLang="zh-CN" dirty="0" smtClean="0">
                <a:effectLst/>
              </a:rPr>
              <a:t>,</a:t>
            </a:r>
            <a:r>
              <a:rPr lang="zh-CN" altLang="en-US" dirty="0" smtClean="0">
                <a:effectLst/>
              </a:rPr>
              <a:t>使服务器故障不影响用户使用。所以在网站应用中</a:t>
            </a:r>
            <a:r>
              <a:rPr lang="en-US" altLang="zh-CN" dirty="0" smtClean="0">
                <a:effectLst/>
              </a:rPr>
              <a:t>,</a:t>
            </a:r>
            <a:r>
              <a:rPr lang="zh-CN" altLang="en-US" dirty="0" smtClean="0">
                <a:effectLst/>
              </a:rPr>
              <a:t>即使是访问量很小的分布式应用和服务</a:t>
            </a:r>
            <a:r>
              <a:rPr lang="en-US" altLang="zh-CN" dirty="0" smtClean="0">
                <a:effectLst/>
              </a:rPr>
              <a:t>,</a:t>
            </a:r>
            <a:r>
              <a:rPr lang="zh-CN" altLang="en-US" dirty="0" smtClean="0">
                <a:effectLst/>
              </a:rPr>
              <a:t>也至少要部署两台服务器构成一个小的集群</a:t>
            </a:r>
            <a:r>
              <a:rPr lang="en-US" altLang="zh-CN" dirty="0" smtClean="0">
                <a:effectLst/>
              </a:rPr>
              <a:t>,</a:t>
            </a:r>
            <a:r>
              <a:rPr lang="zh-CN" altLang="en-US" dirty="0" smtClean="0">
                <a:effectLst/>
              </a:rPr>
              <a:t>目的就是提高系统的可用性。</a:t>
            </a:r>
          </a:p>
          <a:p>
            <a:endParaRPr lang="en-US" dirty="0"/>
          </a:p>
        </p:txBody>
      </p:sp>
    </p:spTree>
    <p:extLst>
      <p:ext uri="{BB962C8B-B14F-4D97-AF65-F5344CB8AC3E}">
        <p14:creationId xmlns:p14="http://schemas.microsoft.com/office/powerpoint/2010/main" val="1342544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5.</a:t>
            </a:r>
            <a:r>
              <a:rPr lang="zh-CN" altLang="en-US" dirty="0" smtClean="0"/>
              <a:t>缓存</a:t>
            </a:r>
            <a:endParaRPr lang="en-US" dirty="0"/>
          </a:p>
        </p:txBody>
      </p:sp>
      <p:sp>
        <p:nvSpPr>
          <p:cNvPr id="3" name="Content Placeholder 2"/>
          <p:cNvSpPr>
            <a:spLocks noGrp="1"/>
          </p:cNvSpPr>
          <p:nvPr>
            <p:ph idx="1"/>
          </p:nvPr>
        </p:nvSpPr>
        <p:spPr/>
        <p:txBody>
          <a:bodyPr>
            <a:normAutofit fontScale="77500" lnSpcReduction="20000"/>
          </a:bodyPr>
          <a:lstStyle/>
          <a:p>
            <a:r>
              <a:rPr lang="zh-CN" altLang="en-US" dirty="0" smtClean="0">
                <a:effectLst/>
              </a:rPr>
              <a:t>缓存就是将数据存放在距离计算最近的位置以加快处理速度。缓存是改善软件性能的第一手段</a:t>
            </a:r>
            <a:r>
              <a:rPr lang="en-US" altLang="zh-CN" dirty="0" smtClean="0">
                <a:effectLst/>
              </a:rPr>
              <a:t>,</a:t>
            </a:r>
            <a:r>
              <a:rPr lang="zh-CN" altLang="en-US" dirty="0" smtClean="0">
                <a:effectLst/>
              </a:rPr>
              <a:t>现代</a:t>
            </a:r>
            <a:r>
              <a:rPr lang="en-US" altLang="zh-CN" dirty="0" smtClean="0">
                <a:effectLst/>
              </a:rPr>
              <a:t>CPU</a:t>
            </a:r>
            <a:r>
              <a:rPr lang="zh-CN" altLang="en-US" dirty="0" smtClean="0">
                <a:effectLst/>
              </a:rPr>
              <a:t>越来越快的一个重要因素就是使用了更多的缓存</a:t>
            </a:r>
            <a:r>
              <a:rPr lang="en-US" altLang="zh-CN" dirty="0" smtClean="0">
                <a:effectLst/>
              </a:rPr>
              <a:t>,</a:t>
            </a:r>
            <a:r>
              <a:rPr lang="zh-CN" altLang="en-US" dirty="0" smtClean="0">
                <a:effectLst/>
              </a:rPr>
              <a:t>在复杂的软件设计中</a:t>
            </a:r>
            <a:r>
              <a:rPr lang="en-US" altLang="zh-CN" dirty="0" smtClean="0">
                <a:effectLst/>
              </a:rPr>
              <a:t>,</a:t>
            </a:r>
            <a:r>
              <a:rPr lang="zh-CN" altLang="en-US" dirty="0" smtClean="0">
                <a:effectLst/>
              </a:rPr>
              <a:t>缓存几乎无处不在。大型网站架构设计在很多方面都使用了缓存设计。</a:t>
            </a:r>
          </a:p>
          <a:p>
            <a:r>
              <a:rPr lang="en-US" altLang="zh-CN" b="1" dirty="0" smtClean="0">
                <a:effectLst/>
              </a:rPr>
              <a:t>CDN</a:t>
            </a:r>
            <a:r>
              <a:rPr lang="en-US" altLang="zh-CN" dirty="0" smtClean="0">
                <a:effectLst/>
              </a:rPr>
              <a:t>:</a:t>
            </a:r>
            <a:r>
              <a:rPr lang="zh-CN" altLang="en-US" dirty="0" smtClean="0">
                <a:effectLst/>
              </a:rPr>
              <a:t>即内容分发网络</a:t>
            </a:r>
            <a:r>
              <a:rPr lang="en-US" altLang="zh-CN" dirty="0" smtClean="0">
                <a:effectLst/>
              </a:rPr>
              <a:t>,</a:t>
            </a:r>
            <a:r>
              <a:rPr lang="zh-CN" altLang="en-US" dirty="0" smtClean="0">
                <a:effectLst/>
              </a:rPr>
              <a:t>部署在距离终端用户最近的网络服务商</a:t>
            </a:r>
            <a:r>
              <a:rPr lang="en-US" altLang="zh-CN" dirty="0" smtClean="0">
                <a:effectLst/>
              </a:rPr>
              <a:t>,</a:t>
            </a:r>
            <a:r>
              <a:rPr lang="zh-CN" altLang="en-US" dirty="0" smtClean="0">
                <a:effectLst/>
              </a:rPr>
              <a:t>用户的网络请求总是先到达他的网络服务商那里</a:t>
            </a:r>
            <a:r>
              <a:rPr lang="en-US" altLang="zh-CN" dirty="0" smtClean="0">
                <a:effectLst/>
              </a:rPr>
              <a:t>,</a:t>
            </a:r>
            <a:r>
              <a:rPr lang="zh-CN" altLang="en-US" dirty="0" smtClean="0">
                <a:effectLst/>
              </a:rPr>
              <a:t>在这里缓存网站的一些静态资源</a:t>
            </a:r>
            <a:r>
              <a:rPr lang="en-US" altLang="zh-CN" dirty="0" smtClean="0">
                <a:effectLst/>
              </a:rPr>
              <a:t>(</a:t>
            </a:r>
            <a:r>
              <a:rPr lang="zh-CN" altLang="en-US" dirty="0" smtClean="0">
                <a:effectLst/>
              </a:rPr>
              <a:t>较少变化的数据</a:t>
            </a:r>
            <a:r>
              <a:rPr lang="en-US" altLang="zh-CN" dirty="0" smtClean="0">
                <a:effectLst/>
              </a:rPr>
              <a:t>),</a:t>
            </a:r>
            <a:r>
              <a:rPr lang="zh-CN" altLang="en-US" dirty="0" smtClean="0">
                <a:effectLst/>
              </a:rPr>
              <a:t>可以就近以最快速度返回给用户</a:t>
            </a:r>
            <a:r>
              <a:rPr lang="en-US" altLang="zh-CN" dirty="0" smtClean="0">
                <a:effectLst/>
              </a:rPr>
              <a:t>,</a:t>
            </a:r>
            <a:r>
              <a:rPr lang="zh-CN" altLang="en-US" dirty="0" smtClean="0">
                <a:effectLst/>
              </a:rPr>
              <a:t>如视频网站和门户网站会将用户访问量大的热点内容缓存在 </a:t>
            </a:r>
            <a:r>
              <a:rPr lang="en-US" altLang="zh-CN" dirty="0" smtClean="0">
                <a:effectLst/>
              </a:rPr>
              <a:t>CDN.</a:t>
            </a:r>
          </a:p>
          <a:p>
            <a:r>
              <a:rPr lang="zh-CN" altLang="en-US" b="1" dirty="0" smtClean="0">
                <a:effectLst/>
              </a:rPr>
              <a:t>反向代理</a:t>
            </a:r>
            <a:r>
              <a:rPr lang="en-US" altLang="zh-CN" dirty="0" smtClean="0">
                <a:effectLst/>
              </a:rPr>
              <a:t>:</a:t>
            </a:r>
            <a:r>
              <a:rPr lang="zh-CN" altLang="en-US" dirty="0" smtClean="0">
                <a:effectLst/>
              </a:rPr>
              <a:t>反向代理属于网站前端架构的一部分</a:t>
            </a:r>
            <a:r>
              <a:rPr lang="en-US" altLang="zh-CN" dirty="0" smtClean="0">
                <a:effectLst/>
              </a:rPr>
              <a:t>,</a:t>
            </a:r>
            <a:r>
              <a:rPr lang="zh-CN" altLang="en-US" dirty="0" smtClean="0">
                <a:effectLst/>
              </a:rPr>
              <a:t>部署在网站的前端</a:t>
            </a:r>
            <a:r>
              <a:rPr lang="en-US" altLang="zh-CN" dirty="0" smtClean="0">
                <a:effectLst/>
              </a:rPr>
              <a:t>,</a:t>
            </a:r>
            <a:r>
              <a:rPr lang="zh-CN" altLang="en-US" dirty="0" smtClean="0">
                <a:effectLst/>
              </a:rPr>
              <a:t>当用户请求到达网站的数据中心时</a:t>
            </a:r>
            <a:r>
              <a:rPr lang="en-US" altLang="zh-CN" dirty="0" smtClean="0">
                <a:effectLst/>
              </a:rPr>
              <a:t>,</a:t>
            </a:r>
            <a:r>
              <a:rPr lang="zh-CN" altLang="en-US" dirty="0" smtClean="0">
                <a:effectLst/>
              </a:rPr>
              <a:t>最先访问到的就是反向代理服务器</a:t>
            </a:r>
            <a:r>
              <a:rPr lang="en-US" altLang="zh-CN" dirty="0" smtClean="0">
                <a:effectLst/>
              </a:rPr>
              <a:t>,</a:t>
            </a:r>
            <a:r>
              <a:rPr lang="zh-CN" altLang="en-US" dirty="0" smtClean="0">
                <a:effectLst/>
              </a:rPr>
              <a:t>这里缓存网站的静态资源</a:t>
            </a:r>
            <a:r>
              <a:rPr lang="en-US" altLang="zh-CN" dirty="0" smtClean="0">
                <a:effectLst/>
              </a:rPr>
              <a:t>,</a:t>
            </a:r>
            <a:r>
              <a:rPr lang="zh-CN" altLang="en-US" dirty="0" smtClean="0">
                <a:effectLst/>
              </a:rPr>
              <a:t>无需将请求继续转发给应用服务器就能返回给用户。</a:t>
            </a:r>
          </a:p>
          <a:p>
            <a:r>
              <a:rPr lang="zh-CN" altLang="en-US" b="1" dirty="0" smtClean="0">
                <a:effectLst/>
              </a:rPr>
              <a:t>本地缓存</a:t>
            </a:r>
            <a:r>
              <a:rPr lang="en-US" altLang="zh-CN" dirty="0" smtClean="0">
                <a:effectLst/>
              </a:rPr>
              <a:t>:</a:t>
            </a:r>
            <a:r>
              <a:rPr lang="zh-CN" altLang="en-US" dirty="0" smtClean="0">
                <a:effectLst/>
              </a:rPr>
              <a:t>在应用服务器本地缓存着热点数据</a:t>
            </a:r>
            <a:r>
              <a:rPr lang="en-US" altLang="zh-CN" dirty="0" smtClean="0">
                <a:effectLst/>
              </a:rPr>
              <a:t>,</a:t>
            </a:r>
            <a:r>
              <a:rPr lang="zh-CN" altLang="en-US" dirty="0" smtClean="0">
                <a:effectLst/>
              </a:rPr>
              <a:t>应用程序可以在本机内存中直接访问数据</a:t>
            </a:r>
            <a:r>
              <a:rPr lang="en-US" altLang="zh-CN" dirty="0" smtClean="0">
                <a:effectLst/>
              </a:rPr>
              <a:t>,</a:t>
            </a:r>
            <a:r>
              <a:rPr lang="zh-CN" altLang="en-US" dirty="0" smtClean="0">
                <a:effectLst/>
              </a:rPr>
              <a:t>而无需访问数据库。</a:t>
            </a:r>
          </a:p>
          <a:p>
            <a:r>
              <a:rPr lang="zh-CN" altLang="en-US" b="1" dirty="0" smtClean="0">
                <a:effectLst/>
              </a:rPr>
              <a:t>分布式缓存</a:t>
            </a:r>
            <a:r>
              <a:rPr lang="en-US" altLang="zh-CN" dirty="0" smtClean="0">
                <a:effectLst/>
              </a:rPr>
              <a:t>:</a:t>
            </a:r>
            <a:r>
              <a:rPr lang="zh-CN" altLang="en-US" dirty="0" smtClean="0">
                <a:effectLst/>
              </a:rPr>
              <a:t>大型网站的数据量非常庞大</a:t>
            </a:r>
            <a:r>
              <a:rPr lang="en-US" altLang="zh-CN" dirty="0" smtClean="0">
                <a:effectLst/>
              </a:rPr>
              <a:t>,</a:t>
            </a:r>
            <a:r>
              <a:rPr lang="zh-CN" altLang="en-US" dirty="0" smtClean="0">
                <a:effectLst/>
              </a:rPr>
              <a:t>即使只缓存一小部分</a:t>
            </a:r>
            <a:r>
              <a:rPr lang="en-US" altLang="zh-CN" dirty="0" smtClean="0">
                <a:effectLst/>
              </a:rPr>
              <a:t>,</a:t>
            </a:r>
            <a:r>
              <a:rPr lang="zh-CN" altLang="en-US" dirty="0" smtClean="0">
                <a:effectLst/>
              </a:rPr>
              <a:t>需要的内存空间也不是单机能承受的</a:t>
            </a:r>
            <a:r>
              <a:rPr lang="en-US" altLang="zh-CN" dirty="0" smtClean="0">
                <a:effectLst/>
              </a:rPr>
              <a:t>,</a:t>
            </a:r>
            <a:r>
              <a:rPr lang="zh-CN" altLang="en-US" dirty="0" smtClean="0">
                <a:effectLst/>
              </a:rPr>
              <a:t>所以除了本地缓存</a:t>
            </a:r>
            <a:r>
              <a:rPr lang="en-US" altLang="zh-CN" dirty="0" smtClean="0">
                <a:effectLst/>
              </a:rPr>
              <a:t>,</a:t>
            </a:r>
            <a:r>
              <a:rPr lang="zh-CN" altLang="en-US" dirty="0" smtClean="0">
                <a:effectLst/>
              </a:rPr>
              <a:t>还需要分布式缓存</a:t>
            </a:r>
            <a:r>
              <a:rPr lang="en-US" altLang="zh-CN" dirty="0" smtClean="0">
                <a:effectLst/>
              </a:rPr>
              <a:t>,</a:t>
            </a:r>
            <a:r>
              <a:rPr lang="zh-CN" altLang="en-US" dirty="0" smtClean="0">
                <a:effectLst/>
              </a:rPr>
              <a:t>将数据缓存在一个专门的分布式缓存集群中</a:t>
            </a:r>
            <a:r>
              <a:rPr lang="en-US" altLang="zh-CN" dirty="0" smtClean="0">
                <a:effectLst/>
              </a:rPr>
              <a:t>,</a:t>
            </a:r>
            <a:r>
              <a:rPr lang="zh-CN" altLang="en-US" dirty="0" smtClean="0">
                <a:effectLst/>
              </a:rPr>
              <a:t>应用程序通过网络通信访问缓存数据。</a:t>
            </a:r>
          </a:p>
          <a:p>
            <a:endParaRPr lang="en-US" dirty="0"/>
          </a:p>
        </p:txBody>
      </p:sp>
    </p:spTree>
    <p:extLst>
      <p:ext uri="{BB962C8B-B14F-4D97-AF65-F5344CB8AC3E}">
        <p14:creationId xmlns:p14="http://schemas.microsoft.com/office/powerpoint/2010/main" val="21060653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5.</a:t>
            </a:r>
            <a:r>
              <a:rPr lang="zh-CN" altLang="en-US" dirty="0" smtClean="0"/>
              <a:t>缓存</a:t>
            </a:r>
            <a:endParaRPr lang="en-US" dirty="0"/>
          </a:p>
        </p:txBody>
      </p:sp>
      <p:sp>
        <p:nvSpPr>
          <p:cNvPr id="3" name="Content Placeholder 2"/>
          <p:cNvSpPr>
            <a:spLocks noGrp="1"/>
          </p:cNvSpPr>
          <p:nvPr>
            <p:ph idx="1"/>
          </p:nvPr>
        </p:nvSpPr>
        <p:spPr/>
        <p:txBody>
          <a:bodyPr>
            <a:normAutofit/>
          </a:bodyPr>
          <a:lstStyle/>
          <a:p>
            <a:r>
              <a:rPr lang="zh-CN" altLang="en-US" dirty="0" smtClean="0">
                <a:effectLst/>
              </a:rPr>
              <a:t>使用缓存有两个前提条件</a:t>
            </a:r>
            <a:r>
              <a:rPr lang="en-US" altLang="zh-CN" dirty="0" smtClean="0">
                <a:effectLst/>
              </a:rPr>
              <a:t>,</a:t>
            </a:r>
            <a:r>
              <a:rPr lang="zh-CN" altLang="en-US" dirty="0" smtClean="0">
                <a:effectLst/>
              </a:rPr>
              <a:t>一是数据访问热点不均衡</a:t>
            </a:r>
            <a:r>
              <a:rPr lang="en-US" altLang="zh-CN" dirty="0" smtClean="0">
                <a:effectLst/>
              </a:rPr>
              <a:t>,</a:t>
            </a:r>
            <a:r>
              <a:rPr lang="zh-CN" altLang="en-US" dirty="0" smtClean="0">
                <a:effectLst/>
              </a:rPr>
              <a:t>某些数据会被更频繁的访问</a:t>
            </a:r>
            <a:r>
              <a:rPr lang="en-US" altLang="zh-CN" dirty="0" smtClean="0">
                <a:effectLst/>
              </a:rPr>
              <a:t>,</a:t>
            </a:r>
            <a:r>
              <a:rPr lang="zh-CN" altLang="en-US" dirty="0" smtClean="0">
                <a:effectLst/>
              </a:rPr>
              <a:t>这些数据应该放在缓存中</a:t>
            </a:r>
            <a:r>
              <a:rPr lang="en-US" altLang="zh-CN" dirty="0" smtClean="0">
                <a:effectLst/>
              </a:rPr>
              <a:t>:</a:t>
            </a:r>
            <a:r>
              <a:rPr lang="zh-CN" altLang="en-US" dirty="0" smtClean="0">
                <a:effectLst/>
              </a:rPr>
              <a:t>二是数据在某个时间段内有效</a:t>
            </a:r>
            <a:r>
              <a:rPr lang="en-US" altLang="zh-CN" dirty="0" smtClean="0">
                <a:effectLst/>
              </a:rPr>
              <a:t>,</a:t>
            </a:r>
            <a:r>
              <a:rPr lang="zh-CN" altLang="en-US" dirty="0" smtClean="0">
                <a:effectLst/>
              </a:rPr>
              <a:t>不会很快过期</a:t>
            </a:r>
            <a:r>
              <a:rPr lang="en-US" altLang="zh-CN" dirty="0" smtClean="0">
                <a:effectLst/>
              </a:rPr>
              <a:t>,</a:t>
            </a:r>
            <a:r>
              <a:rPr lang="zh-CN" altLang="en-US" dirty="0" smtClean="0">
                <a:effectLst/>
              </a:rPr>
              <a:t>否则缓存的数据就会因已经失效而产生脏读</a:t>
            </a:r>
            <a:r>
              <a:rPr lang="en-US" altLang="zh-CN" dirty="0" smtClean="0">
                <a:effectLst/>
              </a:rPr>
              <a:t>,</a:t>
            </a:r>
            <a:r>
              <a:rPr lang="zh-CN" altLang="en-US" dirty="0" smtClean="0">
                <a:effectLst/>
              </a:rPr>
              <a:t>影响结果的正确性。</a:t>
            </a:r>
            <a:endParaRPr lang="en-US" altLang="zh-CN" dirty="0" smtClean="0">
              <a:effectLst/>
            </a:endParaRPr>
          </a:p>
          <a:p>
            <a:r>
              <a:rPr lang="zh-CN" altLang="en-US" dirty="0" smtClean="0">
                <a:effectLst/>
              </a:rPr>
              <a:t>网站应用中</a:t>
            </a:r>
            <a:r>
              <a:rPr lang="en-US" altLang="zh-CN" dirty="0" smtClean="0">
                <a:effectLst/>
              </a:rPr>
              <a:t>,</a:t>
            </a:r>
            <a:r>
              <a:rPr lang="zh-CN" altLang="en-US" dirty="0" smtClean="0">
                <a:effectLst/>
              </a:rPr>
              <a:t>缓存除了可以加快数据访问速度</a:t>
            </a:r>
            <a:r>
              <a:rPr lang="en-US" altLang="zh-CN" dirty="0" smtClean="0">
                <a:effectLst/>
              </a:rPr>
              <a:t>,</a:t>
            </a:r>
            <a:r>
              <a:rPr lang="zh-CN" altLang="en-US" dirty="0" smtClean="0">
                <a:effectLst/>
              </a:rPr>
              <a:t>还可以减轻后端应用和数据存储的负载压力</a:t>
            </a:r>
            <a:r>
              <a:rPr lang="en-US" altLang="zh-CN" dirty="0" smtClean="0">
                <a:effectLst/>
              </a:rPr>
              <a:t>,</a:t>
            </a:r>
            <a:r>
              <a:rPr lang="zh-CN" altLang="en-US" dirty="0" smtClean="0">
                <a:effectLst/>
              </a:rPr>
              <a:t>这一点对网站数据库架构至关重要</a:t>
            </a:r>
            <a:r>
              <a:rPr lang="en-US" altLang="zh-CN" dirty="0" smtClean="0">
                <a:effectLst/>
              </a:rPr>
              <a:t>,</a:t>
            </a:r>
            <a:r>
              <a:rPr lang="zh-CN" altLang="en-US" dirty="0" smtClean="0">
                <a:effectLst/>
              </a:rPr>
              <a:t>网站数据库几乎都是按照有缓存的前提进行负载能力设计的。</a:t>
            </a:r>
          </a:p>
          <a:p>
            <a:endParaRPr lang="en-US" dirty="0"/>
          </a:p>
        </p:txBody>
      </p:sp>
    </p:spTree>
    <p:extLst>
      <p:ext uri="{BB962C8B-B14F-4D97-AF65-F5344CB8AC3E}">
        <p14:creationId xmlns:p14="http://schemas.microsoft.com/office/powerpoint/2010/main" val="1801458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6.</a:t>
            </a:r>
            <a:r>
              <a:rPr lang="zh-CN" altLang="en-US" dirty="0" smtClean="0"/>
              <a:t>异步</a:t>
            </a:r>
            <a:endParaRPr lang="en-US" dirty="0"/>
          </a:p>
        </p:txBody>
      </p:sp>
      <p:sp>
        <p:nvSpPr>
          <p:cNvPr id="3" name="Content Placeholder 2"/>
          <p:cNvSpPr>
            <a:spLocks noGrp="1"/>
          </p:cNvSpPr>
          <p:nvPr>
            <p:ph idx="1"/>
          </p:nvPr>
        </p:nvSpPr>
        <p:spPr/>
        <p:txBody>
          <a:bodyPr>
            <a:normAutofit fontScale="92500" lnSpcReduction="10000"/>
          </a:bodyPr>
          <a:lstStyle/>
          <a:p>
            <a:r>
              <a:rPr lang="zh-CN" altLang="en-US" dirty="0" smtClean="0">
                <a:effectLst/>
              </a:rPr>
              <a:t>计算机软件发展的一个重要目标和驱动力是降低软件稠合性。事物之间直接关系越少</a:t>
            </a:r>
            <a:r>
              <a:rPr lang="en-US" altLang="zh-CN" dirty="0" smtClean="0">
                <a:effectLst/>
              </a:rPr>
              <a:t>,</a:t>
            </a:r>
            <a:r>
              <a:rPr lang="zh-CN" altLang="en-US" dirty="0" smtClean="0">
                <a:effectLst/>
              </a:rPr>
              <a:t>就越少被彼此影响</a:t>
            </a:r>
            <a:r>
              <a:rPr lang="en-US" altLang="zh-CN" dirty="0" smtClean="0">
                <a:effectLst/>
              </a:rPr>
              <a:t>,</a:t>
            </a:r>
            <a:r>
              <a:rPr lang="zh-CN" altLang="en-US" dirty="0" smtClean="0">
                <a:effectLst/>
              </a:rPr>
              <a:t>越可以独立发展。大型网站架构中</a:t>
            </a:r>
            <a:r>
              <a:rPr lang="en-US" altLang="zh-CN" dirty="0" smtClean="0">
                <a:effectLst/>
              </a:rPr>
              <a:t>,</a:t>
            </a:r>
            <a:r>
              <a:rPr lang="zh-CN" altLang="en-US" dirty="0" smtClean="0">
                <a:effectLst/>
              </a:rPr>
              <a:t>系统解稠合的手段除了前面提到的分层、分割、分布等</a:t>
            </a:r>
            <a:r>
              <a:rPr lang="en-US" altLang="zh-CN" dirty="0" smtClean="0">
                <a:effectLst/>
              </a:rPr>
              <a:t>,</a:t>
            </a:r>
            <a:r>
              <a:rPr lang="zh-CN" altLang="en-US" dirty="0" smtClean="0">
                <a:effectLst/>
              </a:rPr>
              <a:t>还有一个重要手段是异步</a:t>
            </a:r>
            <a:r>
              <a:rPr lang="en-US" altLang="zh-CN" dirty="0" smtClean="0">
                <a:effectLst/>
              </a:rPr>
              <a:t>,</a:t>
            </a:r>
            <a:r>
              <a:rPr lang="zh-CN" altLang="en-US" dirty="0" smtClean="0">
                <a:effectLst/>
              </a:rPr>
              <a:t>业务之间的消息传递不是同步调用</a:t>
            </a:r>
            <a:r>
              <a:rPr lang="en-US" altLang="zh-CN" dirty="0" smtClean="0">
                <a:effectLst/>
              </a:rPr>
              <a:t>,</a:t>
            </a:r>
            <a:r>
              <a:rPr lang="zh-CN" altLang="en-US" dirty="0" smtClean="0">
                <a:effectLst/>
              </a:rPr>
              <a:t>而是将一个业务操作分成多个阶段</a:t>
            </a:r>
            <a:r>
              <a:rPr lang="en-US" altLang="zh-CN" dirty="0" smtClean="0">
                <a:effectLst/>
              </a:rPr>
              <a:t>,</a:t>
            </a:r>
            <a:r>
              <a:rPr lang="zh-CN" altLang="en-US" dirty="0" smtClean="0">
                <a:effectLst/>
              </a:rPr>
              <a:t>每个阶段之间通过共享数据的方式异步执行进行写协作。</a:t>
            </a:r>
            <a:endParaRPr lang="en-US" altLang="zh-CN" dirty="0" smtClean="0">
              <a:effectLst/>
            </a:endParaRPr>
          </a:p>
          <a:p>
            <a:r>
              <a:rPr lang="zh-CN" altLang="en-US" dirty="0" smtClean="0">
                <a:effectLst/>
              </a:rPr>
              <a:t>在单一服务器内部可通过多线程共享内存队列的方式实现异步</a:t>
            </a:r>
            <a:r>
              <a:rPr lang="en-US" altLang="zh-CN" dirty="0" smtClean="0">
                <a:effectLst/>
              </a:rPr>
              <a:t>,</a:t>
            </a:r>
            <a:r>
              <a:rPr lang="zh-CN" altLang="en-US" dirty="0" smtClean="0">
                <a:effectLst/>
              </a:rPr>
              <a:t>处在业务操作前面的线程将输出写入到队列</a:t>
            </a:r>
            <a:r>
              <a:rPr lang="en-US" altLang="zh-CN" dirty="0" smtClean="0">
                <a:effectLst/>
              </a:rPr>
              <a:t>,</a:t>
            </a:r>
            <a:r>
              <a:rPr lang="zh-CN" altLang="en-US" dirty="0" smtClean="0">
                <a:effectLst/>
              </a:rPr>
              <a:t>后面的线程从队列中读取数据进行处理</a:t>
            </a:r>
            <a:r>
              <a:rPr lang="en-US" altLang="zh-CN" dirty="0" smtClean="0">
                <a:effectLst/>
              </a:rPr>
              <a:t>;</a:t>
            </a:r>
            <a:r>
              <a:rPr lang="zh-CN" altLang="en-US" dirty="0" smtClean="0">
                <a:effectLst/>
              </a:rPr>
              <a:t>在分布式系统中</a:t>
            </a:r>
            <a:r>
              <a:rPr lang="en-US" altLang="zh-CN" dirty="0" smtClean="0">
                <a:effectLst/>
              </a:rPr>
              <a:t>,</a:t>
            </a:r>
            <a:r>
              <a:rPr lang="zh-CN" altLang="en-US" dirty="0" smtClean="0">
                <a:effectLst/>
              </a:rPr>
              <a:t>多个服务器集群通过分布式消息队列实现异步</a:t>
            </a:r>
            <a:r>
              <a:rPr lang="en-US" altLang="zh-CN" dirty="0" smtClean="0">
                <a:effectLst/>
              </a:rPr>
              <a:t>,</a:t>
            </a:r>
            <a:r>
              <a:rPr lang="zh-CN" altLang="en-US" dirty="0" smtClean="0">
                <a:effectLst/>
              </a:rPr>
              <a:t>分布式消息队列可以看作内存队列的分布式部署。</a:t>
            </a:r>
          </a:p>
          <a:p>
            <a:r>
              <a:rPr lang="zh-CN" altLang="en-US" dirty="0" smtClean="0">
                <a:effectLst/>
              </a:rPr>
              <a:t>异步架构是典型的生产者消费者模式</a:t>
            </a:r>
            <a:r>
              <a:rPr lang="en-US" altLang="zh-CN" dirty="0" smtClean="0">
                <a:effectLst/>
              </a:rPr>
              <a:t>,</a:t>
            </a:r>
            <a:r>
              <a:rPr lang="zh-CN" altLang="en-US" dirty="0" smtClean="0">
                <a:effectLst/>
              </a:rPr>
              <a:t>两者不存在直接调用</a:t>
            </a:r>
            <a:r>
              <a:rPr lang="en-US" altLang="zh-CN" dirty="0" smtClean="0">
                <a:effectLst/>
              </a:rPr>
              <a:t>,</a:t>
            </a:r>
            <a:r>
              <a:rPr lang="zh-CN" altLang="en-US" dirty="0" smtClean="0">
                <a:effectLst/>
              </a:rPr>
              <a:t>只要保持数据结构不变</a:t>
            </a:r>
            <a:r>
              <a:rPr lang="en-US" altLang="zh-CN" dirty="0" smtClean="0">
                <a:effectLst/>
              </a:rPr>
              <a:t>,</a:t>
            </a:r>
            <a:r>
              <a:rPr lang="zh-CN" altLang="en-US" dirty="0" smtClean="0">
                <a:effectLst/>
              </a:rPr>
              <a:t>彼此功能实现可以随意变化而不互相影响</a:t>
            </a:r>
            <a:r>
              <a:rPr lang="en-US" altLang="zh-CN" dirty="0" smtClean="0">
                <a:effectLst/>
              </a:rPr>
              <a:t>,</a:t>
            </a:r>
            <a:r>
              <a:rPr lang="zh-CN" altLang="en-US" dirty="0" smtClean="0">
                <a:effectLst/>
              </a:rPr>
              <a:t>这对网站扩展新功能非常便利。除此之外</a:t>
            </a:r>
            <a:r>
              <a:rPr lang="en-US" altLang="zh-CN" dirty="0" smtClean="0">
                <a:effectLst/>
              </a:rPr>
              <a:t>,</a:t>
            </a:r>
            <a:r>
              <a:rPr lang="zh-CN" altLang="en-US" dirty="0" smtClean="0">
                <a:effectLst/>
              </a:rPr>
              <a:t>使用异步消息队列还有如下特性。</a:t>
            </a:r>
          </a:p>
          <a:p>
            <a:endParaRPr lang="zh-CN" altLang="en-US" dirty="0" smtClean="0">
              <a:effectLst/>
            </a:endParaRPr>
          </a:p>
          <a:p>
            <a:endParaRPr lang="en-US" dirty="0"/>
          </a:p>
        </p:txBody>
      </p:sp>
    </p:spTree>
    <p:extLst>
      <p:ext uri="{BB962C8B-B14F-4D97-AF65-F5344CB8AC3E}">
        <p14:creationId xmlns:p14="http://schemas.microsoft.com/office/powerpoint/2010/main" val="1448270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6.</a:t>
            </a:r>
            <a:r>
              <a:rPr lang="zh-CN" altLang="en-US" dirty="0" smtClean="0"/>
              <a:t>异步</a:t>
            </a:r>
            <a:endParaRPr lang="en-US" dirty="0"/>
          </a:p>
        </p:txBody>
      </p:sp>
      <p:sp>
        <p:nvSpPr>
          <p:cNvPr id="3" name="Content Placeholder 2"/>
          <p:cNvSpPr>
            <a:spLocks noGrp="1"/>
          </p:cNvSpPr>
          <p:nvPr>
            <p:ph idx="1"/>
          </p:nvPr>
        </p:nvSpPr>
        <p:spPr/>
        <p:txBody>
          <a:bodyPr>
            <a:normAutofit fontScale="85000" lnSpcReduction="20000"/>
          </a:bodyPr>
          <a:lstStyle/>
          <a:p>
            <a:r>
              <a:rPr lang="zh-CN" altLang="en-US" b="1" dirty="0" smtClean="0">
                <a:effectLst/>
              </a:rPr>
              <a:t>提高系统可用性</a:t>
            </a:r>
            <a:r>
              <a:rPr lang="zh-CN" altLang="en-US" dirty="0" smtClean="0">
                <a:effectLst/>
              </a:rPr>
              <a:t>。消费者服务器发生故障</a:t>
            </a:r>
            <a:r>
              <a:rPr lang="en-US" altLang="zh-CN" dirty="0" smtClean="0">
                <a:effectLst/>
              </a:rPr>
              <a:t>,</a:t>
            </a:r>
            <a:r>
              <a:rPr lang="zh-CN" altLang="en-US" dirty="0" smtClean="0">
                <a:effectLst/>
              </a:rPr>
              <a:t>数据会在消息队列服务器中存储堆积</a:t>
            </a:r>
            <a:r>
              <a:rPr lang="en-US" altLang="zh-CN" dirty="0" smtClean="0">
                <a:effectLst/>
              </a:rPr>
              <a:t>,</a:t>
            </a:r>
            <a:r>
              <a:rPr lang="zh-CN" altLang="en-US" dirty="0" smtClean="0">
                <a:effectLst/>
              </a:rPr>
              <a:t>生产者服务器可以继续处理业务请求</a:t>
            </a:r>
            <a:r>
              <a:rPr lang="en-US" altLang="zh-CN" dirty="0" smtClean="0">
                <a:effectLst/>
              </a:rPr>
              <a:t>,</a:t>
            </a:r>
            <a:r>
              <a:rPr lang="zh-CN" altLang="en-US" dirty="0" smtClean="0">
                <a:effectLst/>
              </a:rPr>
              <a:t>系统整体表现无故障。消费者服务器恢复正常后</a:t>
            </a:r>
            <a:r>
              <a:rPr lang="en-US" altLang="zh-CN" dirty="0" smtClean="0">
                <a:effectLst/>
              </a:rPr>
              <a:t>,</a:t>
            </a:r>
            <a:r>
              <a:rPr lang="zh-CN" altLang="en-US" dirty="0" smtClean="0">
                <a:effectLst/>
              </a:rPr>
              <a:t>继续处理消息队列中的数据。</a:t>
            </a:r>
          </a:p>
          <a:p>
            <a:r>
              <a:rPr lang="zh-CN" altLang="en-US" b="1" dirty="0" smtClean="0">
                <a:effectLst/>
              </a:rPr>
              <a:t>加快网站响应速度</a:t>
            </a:r>
            <a:r>
              <a:rPr lang="zh-CN" altLang="en-US" dirty="0" smtClean="0">
                <a:effectLst/>
              </a:rPr>
              <a:t>。处在业务处理前端的生产者服务器在处理完业务请求后</a:t>
            </a:r>
            <a:r>
              <a:rPr lang="en-US" altLang="zh-CN" dirty="0" smtClean="0">
                <a:effectLst/>
              </a:rPr>
              <a:t>,</a:t>
            </a:r>
            <a:r>
              <a:rPr lang="zh-CN" altLang="en-US" dirty="0" smtClean="0">
                <a:effectLst/>
              </a:rPr>
              <a:t>将数据写入消息队列</a:t>
            </a:r>
            <a:r>
              <a:rPr lang="en-US" altLang="zh-CN" dirty="0" smtClean="0">
                <a:effectLst/>
              </a:rPr>
              <a:t>,</a:t>
            </a:r>
            <a:r>
              <a:rPr lang="zh-CN" altLang="en-US" dirty="0" smtClean="0">
                <a:effectLst/>
              </a:rPr>
              <a:t>不需要等待消费者服务器处理就可以返回</a:t>
            </a:r>
            <a:r>
              <a:rPr lang="en-US" altLang="zh-CN" dirty="0" smtClean="0">
                <a:effectLst/>
              </a:rPr>
              <a:t>,</a:t>
            </a:r>
            <a:r>
              <a:rPr lang="zh-CN" altLang="en-US" dirty="0" smtClean="0">
                <a:effectLst/>
              </a:rPr>
              <a:t>响应延迟减少。</a:t>
            </a:r>
            <a:endParaRPr lang="en-US" altLang="zh-CN" dirty="0" smtClean="0">
              <a:effectLst/>
            </a:endParaRPr>
          </a:p>
          <a:p>
            <a:r>
              <a:rPr lang="zh-CN" altLang="en-US" b="1" dirty="0" smtClean="0">
                <a:effectLst/>
              </a:rPr>
              <a:t>消除并发访问高峰</a:t>
            </a:r>
            <a:r>
              <a:rPr lang="zh-CN" altLang="en-US" dirty="0" smtClean="0">
                <a:effectLst/>
              </a:rPr>
              <a:t>。用户访问网站是随机的</a:t>
            </a:r>
            <a:r>
              <a:rPr lang="en-US" altLang="zh-CN" dirty="0" smtClean="0">
                <a:effectLst/>
              </a:rPr>
              <a:t>,</a:t>
            </a:r>
            <a:r>
              <a:rPr lang="zh-CN" altLang="en-US" dirty="0" smtClean="0">
                <a:effectLst/>
              </a:rPr>
              <a:t>存在访问高峰和低谷</a:t>
            </a:r>
            <a:r>
              <a:rPr lang="en-US" altLang="zh-CN" dirty="0" smtClean="0">
                <a:effectLst/>
              </a:rPr>
              <a:t>,</a:t>
            </a:r>
            <a:r>
              <a:rPr lang="zh-CN" altLang="en-US" dirty="0" smtClean="0">
                <a:effectLst/>
              </a:rPr>
              <a:t>即使网站按照一般访问高峰进行规划和部署</a:t>
            </a:r>
            <a:r>
              <a:rPr lang="en-US" altLang="zh-CN" dirty="0" smtClean="0">
                <a:effectLst/>
              </a:rPr>
              <a:t>,</a:t>
            </a:r>
            <a:r>
              <a:rPr lang="zh-CN" altLang="en-US" dirty="0" smtClean="0">
                <a:effectLst/>
              </a:rPr>
              <a:t>也依然会出现突发事件</a:t>
            </a:r>
            <a:r>
              <a:rPr lang="en-US" altLang="zh-CN" dirty="0" smtClean="0">
                <a:effectLst/>
              </a:rPr>
              <a:t>,</a:t>
            </a:r>
            <a:r>
              <a:rPr lang="zh-CN" altLang="en-US" dirty="0" smtClean="0">
                <a:effectLst/>
              </a:rPr>
              <a:t>比如购物网站的促销活动</a:t>
            </a:r>
            <a:r>
              <a:rPr lang="en-US" altLang="zh-CN" dirty="0" smtClean="0">
                <a:effectLst/>
              </a:rPr>
              <a:t>,</a:t>
            </a:r>
            <a:r>
              <a:rPr lang="zh-CN" altLang="en-US" dirty="0" smtClean="0">
                <a:effectLst/>
              </a:rPr>
              <a:t>微博上的热点事件</a:t>
            </a:r>
            <a:r>
              <a:rPr lang="en-US" altLang="zh-CN" dirty="0" smtClean="0">
                <a:effectLst/>
              </a:rPr>
              <a:t>,</a:t>
            </a:r>
            <a:r>
              <a:rPr lang="zh-CN" altLang="en-US" dirty="0" smtClean="0">
                <a:effectLst/>
              </a:rPr>
              <a:t>都会造成网站并发访问突然增大</a:t>
            </a:r>
            <a:r>
              <a:rPr lang="en-US" altLang="zh-CN" dirty="0" smtClean="0">
                <a:effectLst/>
              </a:rPr>
              <a:t>,</a:t>
            </a:r>
            <a:r>
              <a:rPr lang="zh-CN" altLang="en-US" dirty="0" smtClean="0">
                <a:effectLst/>
              </a:rPr>
              <a:t>这可能会造成整个网站负载过重</a:t>
            </a:r>
            <a:r>
              <a:rPr lang="en-US" altLang="zh-CN" dirty="0" smtClean="0">
                <a:effectLst/>
              </a:rPr>
              <a:t>,</a:t>
            </a:r>
            <a:r>
              <a:rPr lang="zh-CN" altLang="en-US" dirty="0" smtClean="0">
                <a:effectLst/>
              </a:rPr>
              <a:t>响应延迟</a:t>
            </a:r>
            <a:r>
              <a:rPr lang="en-US" altLang="zh-CN" dirty="0" smtClean="0">
                <a:effectLst/>
              </a:rPr>
              <a:t>,</a:t>
            </a:r>
            <a:r>
              <a:rPr lang="zh-CN" altLang="en-US" dirty="0" smtClean="0">
                <a:effectLst/>
              </a:rPr>
              <a:t>严重时甚至会出现服务宕机的情况。使用消息队列将突然增加的访问请求数据放入消息队列中</a:t>
            </a:r>
            <a:r>
              <a:rPr lang="en-US" altLang="zh-CN" dirty="0" smtClean="0">
                <a:effectLst/>
              </a:rPr>
              <a:t>,</a:t>
            </a:r>
            <a:r>
              <a:rPr lang="zh-CN" altLang="en-US" dirty="0" smtClean="0">
                <a:effectLst/>
              </a:rPr>
              <a:t>等待消费者服务器依次处理</a:t>
            </a:r>
            <a:r>
              <a:rPr lang="en-US" altLang="zh-CN" dirty="0" smtClean="0">
                <a:effectLst/>
              </a:rPr>
              <a:t>,</a:t>
            </a:r>
            <a:r>
              <a:rPr lang="zh-CN" altLang="en-US" dirty="0" smtClean="0">
                <a:effectLst/>
              </a:rPr>
              <a:t>就不会对整个网站负载造成太大压力。</a:t>
            </a:r>
          </a:p>
          <a:p>
            <a:r>
              <a:rPr lang="zh-CN" altLang="en-US" dirty="0" smtClean="0">
                <a:effectLst/>
              </a:rPr>
              <a:t>但需要注意的是</a:t>
            </a:r>
            <a:r>
              <a:rPr lang="en-US" altLang="zh-CN" dirty="0" smtClean="0">
                <a:effectLst/>
              </a:rPr>
              <a:t>,</a:t>
            </a:r>
            <a:r>
              <a:rPr lang="zh-CN" altLang="en-US" dirty="0" smtClean="0">
                <a:effectLst/>
              </a:rPr>
              <a:t>使用异步方式处理业务可能会对用户体验、业务流程造成影响</a:t>
            </a:r>
            <a:r>
              <a:rPr lang="en-US" altLang="zh-CN" dirty="0" smtClean="0">
                <a:effectLst/>
              </a:rPr>
              <a:t>,</a:t>
            </a:r>
            <a:r>
              <a:rPr lang="zh-CN" altLang="en-US" dirty="0" smtClean="0">
                <a:effectLst/>
              </a:rPr>
              <a:t>需要网站产品设计方面的支持。</a:t>
            </a:r>
          </a:p>
          <a:p>
            <a:endParaRPr lang="en-US" dirty="0"/>
          </a:p>
        </p:txBody>
      </p:sp>
    </p:spTree>
    <p:extLst>
      <p:ext uri="{BB962C8B-B14F-4D97-AF65-F5344CB8AC3E}">
        <p14:creationId xmlns:p14="http://schemas.microsoft.com/office/powerpoint/2010/main" val="9641974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7.</a:t>
            </a:r>
            <a:r>
              <a:rPr lang="zh-CN" altLang="en-US" dirty="0" smtClean="0"/>
              <a:t>冗余</a:t>
            </a:r>
            <a:endParaRPr lang="en-US" dirty="0"/>
          </a:p>
        </p:txBody>
      </p:sp>
      <p:sp>
        <p:nvSpPr>
          <p:cNvPr id="3" name="Content Placeholder 2"/>
          <p:cNvSpPr>
            <a:spLocks noGrp="1"/>
          </p:cNvSpPr>
          <p:nvPr>
            <p:ph idx="1"/>
          </p:nvPr>
        </p:nvSpPr>
        <p:spPr/>
        <p:txBody>
          <a:bodyPr>
            <a:normAutofit fontScale="92500" lnSpcReduction="10000"/>
          </a:bodyPr>
          <a:lstStyle/>
          <a:p>
            <a:r>
              <a:rPr lang="zh-CN" altLang="en-US" dirty="0" smtClean="0">
                <a:effectLst/>
              </a:rPr>
              <a:t>网站需要</a:t>
            </a:r>
            <a:r>
              <a:rPr lang="en-US" altLang="zh-CN" dirty="0" smtClean="0">
                <a:effectLst/>
              </a:rPr>
              <a:t>7x24</a:t>
            </a:r>
            <a:r>
              <a:rPr lang="zh-CN" altLang="en-US" dirty="0" smtClean="0">
                <a:effectLst/>
              </a:rPr>
              <a:t>小时连续运行</a:t>
            </a:r>
            <a:r>
              <a:rPr lang="en-US" altLang="zh-CN" dirty="0" smtClean="0">
                <a:effectLst/>
              </a:rPr>
              <a:t>,</a:t>
            </a:r>
            <a:r>
              <a:rPr lang="zh-CN" altLang="en-US" dirty="0" smtClean="0">
                <a:effectLst/>
              </a:rPr>
              <a:t>但是服务器随时可能出现故障</a:t>
            </a:r>
            <a:r>
              <a:rPr lang="en-US" altLang="zh-CN" dirty="0" smtClean="0">
                <a:effectLst/>
              </a:rPr>
              <a:t>,</a:t>
            </a:r>
            <a:r>
              <a:rPr lang="zh-CN" altLang="en-US" dirty="0" smtClean="0">
                <a:effectLst/>
              </a:rPr>
              <a:t>特别是服务器规模比较大时</a:t>
            </a:r>
            <a:r>
              <a:rPr lang="en-US" altLang="zh-CN" dirty="0" smtClean="0">
                <a:effectLst/>
              </a:rPr>
              <a:t>,</a:t>
            </a:r>
            <a:r>
              <a:rPr lang="zh-CN" altLang="en-US" dirty="0" smtClean="0">
                <a:effectLst/>
              </a:rPr>
              <a:t>出现某台服务器宕机是必然事件。要想保证在服务器宕机的情况下网站依然可以继续服务</a:t>
            </a:r>
            <a:r>
              <a:rPr lang="en-US" altLang="zh-CN" dirty="0" smtClean="0">
                <a:effectLst/>
              </a:rPr>
              <a:t>,</a:t>
            </a:r>
            <a:r>
              <a:rPr lang="zh-CN" altLang="en-US" dirty="0" smtClean="0">
                <a:effectLst/>
              </a:rPr>
              <a:t>不丢失数据</a:t>
            </a:r>
            <a:r>
              <a:rPr lang="en-US" altLang="zh-CN" dirty="0" smtClean="0">
                <a:effectLst/>
              </a:rPr>
              <a:t>,</a:t>
            </a:r>
            <a:r>
              <a:rPr lang="zh-CN" altLang="en-US" dirty="0" smtClean="0">
                <a:effectLst/>
              </a:rPr>
              <a:t>就需要一定程度的服务器冗余运行</a:t>
            </a:r>
            <a:r>
              <a:rPr lang="en-US" altLang="zh-CN" dirty="0" smtClean="0">
                <a:effectLst/>
              </a:rPr>
              <a:t>,</a:t>
            </a:r>
            <a:r>
              <a:rPr lang="zh-CN" altLang="en-US" dirty="0" smtClean="0">
                <a:effectLst/>
              </a:rPr>
              <a:t>数据冗余备份</a:t>
            </a:r>
            <a:r>
              <a:rPr lang="en-US" altLang="zh-CN" dirty="0" smtClean="0">
                <a:effectLst/>
              </a:rPr>
              <a:t>,</a:t>
            </a:r>
            <a:r>
              <a:rPr lang="zh-CN" altLang="en-US" dirty="0" smtClean="0">
                <a:effectLst/>
              </a:rPr>
              <a:t>这样当某台服务器宕机时</a:t>
            </a:r>
            <a:r>
              <a:rPr lang="en-US" altLang="zh-CN" dirty="0" smtClean="0">
                <a:effectLst/>
              </a:rPr>
              <a:t>,</a:t>
            </a:r>
            <a:r>
              <a:rPr lang="zh-CN" altLang="en-US" dirty="0" smtClean="0">
                <a:effectLst/>
              </a:rPr>
              <a:t>可以将其上的服务和数据访问转移到其他机器上。</a:t>
            </a:r>
          </a:p>
          <a:p>
            <a:r>
              <a:rPr lang="zh-CN" altLang="en-US" dirty="0" smtClean="0">
                <a:effectLst/>
              </a:rPr>
              <a:t>访问和负载很小的服务也必须部署至少两台服务器构成一个集群</a:t>
            </a:r>
            <a:r>
              <a:rPr lang="en-US" altLang="zh-CN" dirty="0" smtClean="0">
                <a:effectLst/>
              </a:rPr>
              <a:t>,</a:t>
            </a:r>
            <a:r>
              <a:rPr lang="zh-CN" altLang="en-US" dirty="0" smtClean="0">
                <a:effectLst/>
              </a:rPr>
              <a:t>其目的就是通过冗余实现服务高可用。数据库除了定期备份</a:t>
            </a:r>
            <a:r>
              <a:rPr lang="en-US" altLang="zh-CN" dirty="0" smtClean="0">
                <a:effectLst/>
              </a:rPr>
              <a:t>,</a:t>
            </a:r>
            <a:r>
              <a:rPr lang="zh-CN" altLang="en-US" dirty="0" smtClean="0">
                <a:effectLst/>
              </a:rPr>
              <a:t>存档保存</a:t>
            </a:r>
            <a:r>
              <a:rPr lang="en-US" altLang="zh-CN" dirty="0" smtClean="0">
                <a:effectLst/>
              </a:rPr>
              <a:t>,</a:t>
            </a:r>
            <a:r>
              <a:rPr lang="zh-CN" altLang="en-US" dirty="0" smtClean="0">
                <a:effectLst/>
              </a:rPr>
              <a:t>实现冷备份外</a:t>
            </a:r>
            <a:r>
              <a:rPr lang="en-US" altLang="zh-CN" dirty="0" smtClean="0">
                <a:effectLst/>
              </a:rPr>
              <a:t>,</a:t>
            </a:r>
            <a:r>
              <a:rPr lang="zh-CN" altLang="en-US" dirty="0" smtClean="0">
                <a:effectLst/>
              </a:rPr>
              <a:t>为了保证在线业务高可用</a:t>
            </a:r>
            <a:r>
              <a:rPr lang="en-US" altLang="zh-CN" dirty="0" smtClean="0">
                <a:effectLst/>
              </a:rPr>
              <a:t>,</a:t>
            </a:r>
            <a:r>
              <a:rPr lang="zh-CN" altLang="en-US" dirty="0" smtClean="0">
                <a:effectLst/>
              </a:rPr>
              <a:t>还需要对数据库进行主从分离</a:t>
            </a:r>
            <a:r>
              <a:rPr lang="en-US" altLang="zh-CN" dirty="0" smtClean="0">
                <a:effectLst/>
              </a:rPr>
              <a:t>,</a:t>
            </a:r>
            <a:r>
              <a:rPr lang="zh-CN" altLang="en-US" dirty="0" smtClean="0">
                <a:effectLst/>
              </a:rPr>
              <a:t>实时同步实现热备份。</a:t>
            </a:r>
          </a:p>
          <a:p>
            <a:r>
              <a:rPr lang="zh-CN" altLang="en-US" dirty="0" smtClean="0">
                <a:effectLst/>
              </a:rPr>
              <a:t>为了抵御地震、海啸等不可抗力导致的网站完全瘫痪</a:t>
            </a:r>
            <a:r>
              <a:rPr lang="en-US" altLang="zh-CN" dirty="0" smtClean="0">
                <a:effectLst/>
              </a:rPr>
              <a:t>,</a:t>
            </a:r>
            <a:r>
              <a:rPr lang="zh-CN" altLang="en-US" dirty="0" smtClean="0">
                <a:effectLst/>
              </a:rPr>
              <a:t>某些大型网站会对整个数据中心进行备份</a:t>
            </a:r>
            <a:r>
              <a:rPr lang="en-US" altLang="zh-CN" dirty="0" smtClean="0">
                <a:effectLst/>
              </a:rPr>
              <a:t>,</a:t>
            </a:r>
            <a:r>
              <a:rPr lang="zh-CN" altLang="en-US" dirty="0" smtClean="0">
                <a:effectLst/>
              </a:rPr>
              <a:t>全球范围内部署灾备数据中心。网站程序和数据实时同步到多个灾备数据中心。</a:t>
            </a:r>
          </a:p>
        </p:txBody>
      </p:sp>
    </p:spTree>
    <p:extLst>
      <p:ext uri="{BB962C8B-B14F-4D97-AF65-F5344CB8AC3E}">
        <p14:creationId xmlns:p14="http://schemas.microsoft.com/office/powerpoint/2010/main" val="8249828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8.</a:t>
            </a:r>
            <a:r>
              <a:rPr lang="zh-CN" altLang="en-US" dirty="0" smtClean="0"/>
              <a:t>自动化</a:t>
            </a:r>
            <a:endParaRPr lang="en-US" dirty="0"/>
          </a:p>
        </p:txBody>
      </p:sp>
      <p:sp>
        <p:nvSpPr>
          <p:cNvPr id="3" name="Content Placeholder 2"/>
          <p:cNvSpPr>
            <a:spLocks noGrp="1"/>
          </p:cNvSpPr>
          <p:nvPr>
            <p:ph idx="1"/>
          </p:nvPr>
        </p:nvSpPr>
        <p:spPr/>
        <p:txBody>
          <a:bodyPr>
            <a:normAutofit fontScale="92500" lnSpcReduction="20000"/>
          </a:bodyPr>
          <a:lstStyle/>
          <a:p>
            <a:r>
              <a:rPr lang="zh-CN" altLang="en-US" dirty="0" smtClean="0">
                <a:effectLst/>
              </a:rPr>
              <a:t>在无人值守的情况下网站可以正常运行</a:t>
            </a:r>
            <a:r>
              <a:rPr lang="en-US" altLang="zh-CN" dirty="0" smtClean="0">
                <a:effectLst/>
              </a:rPr>
              <a:t>,</a:t>
            </a:r>
            <a:r>
              <a:rPr lang="zh-CN" altLang="en-US" dirty="0" smtClean="0">
                <a:effectLst/>
              </a:rPr>
              <a:t>一切都可以自动化是网站的理想状态。目前大型网站的自动化架构设计主要集中在发布运维方面。</a:t>
            </a:r>
          </a:p>
          <a:p>
            <a:r>
              <a:rPr lang="zh-CN" altLang="en-US" dirty="0" smtClean="0">
                <a:effectLst/>
              </a:rPr>
              <a:t>发布对网站都是头等大事</a:t>
            </a:r>
            <a:r>
              <a:rPr lang="en-US" altLang="zh-CN" dirty="0" smtClean="0">
                <a:effectLst/>
              </a:rPr>
              <a:t>,</a:t>
            </a:r>
            <a:r>
              <a:rPr lang="zh-CN" altLang="en-US" dirty="0" smtClean="0">
                <a:effectLst/>
              </a:rPr>
              <a:t>许多网站故障出在发布环节</a:t>
            </a:r>
            <a:r>
              <a:rPr lang="en-US" altLang="zh-CN" dirty="0" smtClean="0">
                <a:effectLst/>
              </a:rPr>
              <a:t>,</a:t>
            </a:r>
            <a:r>
              <a:rPr lang="zh-CN" altLang="en-US" dirty="0" smtClean="0">
                <a:effectLst/>
              </a:rPr>
              <a:t>网站工程师经常加班也是因为发布不顺利。通过减少人为干预</a:t>
            </a:r>
            <a:r>
              <a:rPr lang="en-US" altLang="zh-CN" dirty="0" smtClean="0">
                <a:effectLst/>
              </a:rPr>
              <a:t>,</a:t>
            </a:r>
            <a:r>
              <a:rPr lang="zh-CN" altLang="en-US" dirty="0" smtClean="0">
                <a:effectLst/>
              </a:rPr>
              <a:t>使发布过程自动化可有效减少故障。发布过程包括诸多环节。</a:t>
            </a:r>
            <a:endParaRPr lang="en-US" altLang="zh-CN" dirty="0" smtClean="0">
              <a:effectLst/>
            </a:endParaRPr>
          </a:p>
          <a:p>
            <a:r>
              <a:rPr lang="zh-CN" altLang="en-US" dirty="0" smtClean="0">
                <a:effectLst/>
              </a:rPr>
              <a:t>自动化代码管理</a:t>
            </a:r>
            <a:r>
              <a:rPr lang="en-US" altLang="zh-CN" dirty="0" smtClean="0">
                <a:effectLst/>
              </a:rPr>
              <a:t>,</a:t>
            </a:r>
            <a:r>
              <a:rPr lang="zh-CN" altLang="en-US" dirty="0" smtClean="0">
                <a:effectLst/>
              </a:rPr>
              <a:t>代码版本控制、代码分支创建合并等过程自动化</a:t>
            </a:r>
            <a:r>
              <a:rPr lang="en-US" altLang="zh-CN" dirty="0" smtClean="0">
                <a:effectLst/>
              </a:rPr>
              <a:t>,</a:t>
            </a:r>
            <a:r>
              <a:rPr lang="zh-CN" altLang="en-US" dirty="0" smtClean="0">
                <a:effectLst/>
              </a:rPr>
              <a:t>开发工程师只要提交自己参与开发的产品代号</a:t>
            </a:r>
            <a:r>
              <a:rPr lang="en-US" altLang="zh-CN" dirty="0" smtClean="0">
                <a:effectLst/>
              </a:rPr>
              <a:t>,</a:t>
            </a:r>
            <a:r>
              <a:rPr lang="zh-CN" altLang="en-US" dirty="0" smtClean="0">
                <a:effectLst/>
              </a:rPr>
              <a:t>系统就会自动为其创建开发分支</a:t>
            </a:r>
            <a:r>
              <a:rPr lang="en-US" altLang="zh-CN" dirty="0" smtClean="0">
                <a:effectLst/>
              </a:rPr>
              <a:t>,</a:t>
            </a:r>
            <a:r>
              <a:rPr lang="zh-CN" altLang="en-US" dirty="0" smtClean="0">
                <a:effectLst/>
              </a:rPr>
              <a:t>后期会自动进行代码合并</a:t>
            </a:r>
            <a:r>
              <a:rPr lang="en-US" altLang="zh-CN" dirty="0" smtClean="0">
                <a:effectLst/>
              </a:rPr>
              <a:t>:</a:t>
            </a:r>
            <a:r>
              <a:rPr lang="zh-CN" altLang="en-US" dirty="0" smtClean="0">
                <a:effectLst/>
              </a:rPr>
              <a:t>自动化测试</a:t>
            </a:r>
            <a:r>
              <a:rPr lang="en-US" altLang="zh-CN" dirty="0" smtClean="0">
                <a:effectLst/>
              </a:rPr>
              <a:t>,</a:t>
            </a:r>
            <a:r>
              <a:rPr lang="zh-CN" altLang="en-US" dirty="0" smtClean="0">
                <a:effectLst/>
              </a:rPr>
              <a:t>代码开发完成</a:t>
            </a:r>
            <a:r>
              <a:rPr lang="en-US" altLang="zh-CN" dirty="0" smtClean="0">
                <a:effectLst/>
              </a:rPr>
              <a:t>,</a:t>
            </a:r>
            <a:r>
              <a:rPr lang="zh-CN" altLang="en-US" dirty="0" smtClean="0">
                <a:effectLst/>
              </a:rPr>
              <a:t>提交测试后</a:t>
            </a:r>
            <a:r>
              <a:rPr lang="en-US" altLang="zh-CN" dirty="0" smtClean="0">
                <a:effectLst/>
              </a:rPr>
              <a:t>,</a:t>
            </a:r>
            <a:r>
              <a:rPr lang="zh-CN" altLang="en-US" dirty="0" smtClean="0">
                <a:effectLst/>
              </a:rPr>
              <a:t>系统自动将代码部署到测试环境</a:t>
            </a:r>
            <a:r>
              <a:rPr lang="en-US" altLang="zh-CN" dirty="0" smtClean="0">
                <a:effectLst/>
              </a:rPr>
              <a:t>,</a:t>
            </a:r>
            <a:r>
              <a:rPr lang="zh-CN" altLang="en-US" dirty="0" smtClean="0">
                <a:effectLst/>
              </a:rPr>
              <a:t>启动自动化测试用例进行测试</a:t>
            </a:r>
            <a:r>
              <a:rPr lang="en-US" altLang="zh-CN" dirty="0" smtClean="0">
                <a:effectLst/>
              </a:rPr>
              <a:t>,</a:t>
            </a:r>
            <a:r>
              <a:rPr lang="zh-CN" altLang="en-US" dirty="0" smtClean="0">
                <a:effectLst/>
              </a:rPr>
              <a:t>向相关人员发送测试报告</a:t>
            </a:r>
            <a:r>
              <a:rPr lang="en-US" altLang="zh-CN" dirty="0" smtClean="0">
                <a:effectLst/>
              </a:rPr>
              <a:t>,</a:t>
            </a:r>
            <a:r>
              <a:rPr lang="zh-CN" altLang="en-US" dirty="0" smtClean="0">
                <a:effectLst/>
              </a:rPr>
              <a:t>向系统反馈测试结果</a:t>
            </a:r>
            <a:r>
              <a:rPr lang="en-US" altLang="zh-CN" dirty="0" smtClean="0">
                <a:effectLst/>
              </a:rPr>
              <a:t>:</a:t>
            </a:r>
            <a:r>
              <a:rPr lang="zh-CN" altLang="en-US" dirty="0" smtClean="0">
                <a:effectLst/>
              </a:rPr>
              <a:t>自动化安全检测</a:t>
            </a:r>
            <a:r>
              <a:rPr lang="en-US" altLang="zh-CN" dirty="0" smtClean="0">
                <a:effectLst/>
              </a:rPr>
              <a:t>,</a:t>
            </a:r>
            <a:r>
              <a:rPr lang="zh-CN" altLang="en-US" dirty="0" smtClean="0">
                <a:effectLst/>
              </a:rPr>
              <a:t>安全检测工具通过对代码进行静态安全扫描及部署到安全测试环境进行安全攻击测试</a:t>
            </a:r>
            <a:r>
              <a:rPr lang="en-US" altLang="zh-CN" dirty="0" smtClean="0">
                <a:effectLst/>
              </a:rPr>
              <a:t>,</a:t>
            </a:r>
            <a:r>
              <a:rPr lang="zh-CN" altLang="en-US" dirty="0" smtClean="0">
                <a:effectLst/>
              </a:rPr>
              <a:t>评估其安全性</a:t>
            </a:r>
            <a:r>
              <a:rPr lang="en-US" altLang="zh-CN" dirty="0" smtClean="0">
                <a:effectLst/>
              </a:rPr>
              <a:t>;</a:t>
            </a:r>
            <a:r>
              <a:rPr lang="zh-CN" altLang="en-US" dirty="0" smtClean="0">
                <a:effectLst/>
              </a:rPr>
              <a:t>最后进行自动化部署</a:t>
            </a:r>
            <a:r>
              <a:rPr lang="en-US" altLang="zh-CN" dirty="0" smtClean="0">
                <a:effectLst/>
              </a:rPr>
              <a:t>,</a:t>
            </a:r>
            <a:r>
              <a:rPr lang="zh-CN" altLang="en-US" dirty="0" smtClean="0">
                <a:effectLst/>
              </a:rPr>
              <a:t>将工程代码自动部署到线上生产环境。</a:t>
            </a:r>
          </a:p>
          <a:p>
            <a:endParaRPr lang="en-US" dirty="0"/>
          </a:p>
        </p:txBody>
      </p:sp>
    </p:spTree>
    <p:extLst>
      <p:ext uri="{BB962C8B-B14F-4D97-AF65-F5344CB8AC3E}">
        <p14:creationId xmlns:p14="http://schemas.microsoft.com/office/powerpoint/2010/main" val="9404877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8.</a:t>
            </a:r>
            <a:r>
              <a:rPr lang="zh-CN" altLang="en-US" dirty="0" smtClean="0"/>
              <a:t>自动化</a:t>
            </a:r>
            <a:endParaRPr lang="en-US" dirty="0"/>
          </a:p>
        </p:txBody>
      </p:sp>
      <p:sp>
        <p:nvSpPr>
          <p:cNvPr id="3" name="Content Placeholder 2"/>
          <p:cNvSpPr>
            <a:spLocks noGrp="1"/>
          </p:cNvSpPr>
          <p:nvPr>
            <p:ph idx="1"/>
          </p:nvPr>
        </p:nvSpPr>
        <p:spPr/>
        <p:txBody>
          <a:bodyPr>
            <a:normAutofit fontScale="92500" lnSpcReduction="10000"/>
          </a:bodyPr>
          <a:lstStyle/>
          <a:p>
            <a:r>
              <a:rPr lang="zh-CN" altLang="en-US" dirty="0" smtClean="0">
                <a:effectLst/>
              </a:rPr>
              <a:t>此外</a:t>
            </a:r>
            <a:r>
              <a:rPr lang="en-US" altLang="zh-CN" dirty="0" smtClean="0">
                <a:effectLst/>
              </a:rPr>
              <a:t>,</a:t>
            </a:r>
            <a:r>
              <a:rPr lang="zh-CN" altLang="en-US" dirty="0" smtClean="0">
                <a:effectLst/>
              </a:rPr>
              <a:t>网站在运行过程中可能会遇到各种问题</a:t>
            </a:r>
            <a:r>
              <a:rPr lang="en-US" altLang="zh-CN" dirty="0" smtClean="0">
                <a:effectLst/>
              </a:rPr>
              <a:t>:</a:t>
            </a:r>
            <a:r>
              <a:rPr lang="zh-CN" altLang="en-US" dirty="0" smtClean="0">
                <a:effectLst/>
              </a:rPr>
              <a:t>服务器宕机、程序 </a:t>
            </a:r>
            <a:r>
              <a:rPr lang="en-US" altLang="zh-CN" dirty="0" smtClean="0">
                <a:effectLst/>
              </a:rPr>
              <a:t>Bug</a:t>
            </a:r>
            <a:r>
              <a:rPr lang="zh-CN" altLang="en-US" dirty="0" smtClean="0">
                <a:effectLst/>
              </a:rPr>
              <a:t>、存储空间不足、突然爆发的访问高峰。网站需要对线上生产环境进行</a:t>
            </a:r>
            <a:r>
              <a:rPr lang="zh-CN" altLang="en-US" b="1" dirty="0" smtClean="0">
                <a:effectLst/>
              </a:rPr>
              <a:t>自动化监控</a:t>
            </a:r>
            <a:r>
              <a:rPr lang="en-US" altLang="zh-CN" dirty="0" smtClean="0">
                <a:effectLst/>
              </a:rPr>
              <a:t>,</a:t>
            </a:r>
            <a:r>
              <a:rPr lang="zh-CN" altLang="en-US" dirty="0" smtClean="0">
                <a:effectLst/>
              </a:rPr>
              <a:t>对服务器进行心跳检测</a:t>
            </a:r>
            <a:r>
              <a:rPr lang="en-US" altLang="zh-CN" dirty="0" smtClean="0">
                <a:effectLst/>
              </a:rPr>
              <a:t>,</a:t>
            </a:r>
            <a:r>
              <a:rPr lang="zh-CN" altLang="en-US" dirty="0" smtClean="0">
                <a:effectLst/>
              </a:rPr>
              <a:t>并监控其各项性能指标和应用程序的关键数据指标。如果发现异常、超出预设的國值</a:t>
            </a:r>
            <a:r>
              <a:rPr lang="en-US" altLang="zh-CN" dirty="0" smtClean="0">
                <a:effectLst/>
              </a:rPr>
              <a:t>,</a:t>
            </a:r>
            <a:r>
              <a:rPr lang="zh-CN" altLang="en-US" dirty="0" smtClean="0">
                <a:effectLst/>
              </a:rPr>
              <a:t>就进行</a:t>
            </a:r>
            <a:r>
              <a:rPr lang="zh-CN" altLang="en-US" b="1" dirty="0" smtClean="0">
                <a:effectLst/>
              </a:rPr>
              <a:t>自动化报警</a:t>
            </a:r>
            <a:r>
              <a:rPr lang="en-US" altLang="zh-CN" dirty="0" smtClean="0">
                <a:effectLst/>
              </a:rPr>
              <a:t>,</a:t>
            </a:r>
            <a:r>
              <a:rPr lang="zh-CN" altLang="en-US" dirty="0" smtClean="0">
                <a:effectLst/>
              </a:rPr>
              <a:t>向相关入员发送报警信息</a:t>
            </a:r>
            <a:r>
              <a:rPr lang="en-US" altLang="zh-CN" dirty="0" smtClean="0">
                <a:effectLst/>
              </a:rPr>
              <a:t>,</a:t>
            </a:r>
            <a:r>
              <a:rPr lang="zh-CN" altLang="en-US" dirty="0" smtClean="0">
                <a:effectLst/>
              </a:rPr>
              <a:t>警告故障可能会发生。在检测到故障发生后</a:t>
            </a:r>
            <a:r>
              <a:rPr lang="en-US" altLang="zh-CN" dirty="0" smtClean="0">
                <a:effectLst/>
              </a:rPr>
              <a:t>,</a:t>
            </a:r>
            <a:r>
              <a:rPr lang="zh-CN" altLang="en-US" dirty="0" smtClean="0">
                <a:effectLst/>
              </a:rPr>
              <a:t>系统会进行</a:t>
            </a:r>
            <a:r>
              <a:rPr lang="zh-CN" altLang="en-US" b="1" dirty="0" smtClean="0">
                <a:effectLst/>
              </a:rPr>
              <a:t>自动化失效转移</a:t>
            </a:r>
            <a:r>
              <a:rPr lang="en-US" altLang="zh-CN" dirty="0" smtClean="0">
                <a:effectLst/>
              </a:rPr>
              <a:t>,</a:t>
            </a:r>
            <a:r>
              <a:rPr lang="zh-CN" altLang="en-US" dirty="0" smtClean="0">
                <a:effectLst/>
              </a:rPr>
              <a:t>将失效的服务器从集群中隔离出去</a:t>
            </a:r>
            <a:r>
              <a:rPr lang="en-US" altLang="zh-CN" dirty="0" smtClean="0">
                <a:effectLst/>
              </a:rPr>
              <a:t>,</a:t>
            </a:r>
            <a:r>
              <a:rPr lang="zh-CN" altLang="en-US" dirty="0" smtClean="0">
                <a:effectLst/>
              </a:rPr>
              <a:t>不再处理系统中的应用请求。待故障消除后</a:t>
            </a:r>
            <a:r>
              <a:rPr lang="en-US" altLang="zh-CN" dirty="0" smtClean="0">
                <a:effectLst/>
              </a:rPr>
              <a:t>,</a:t>
            </a:r>
            <a:r>
              <a:rPr lang="zh-CN" altLang="en-US" dirty="0" smtClean="0">
                <a:effectLst/>
              </a:rPr>
              <a:t>系统进行</a:t>
            </a:r>
            <a:r>
              <a:rPr lang="zh-CN" altLang="en-US" b="1" dirty="0" smtClean="0">
                <a:effectLst/>
              </a:rPr>
              <a:t>自动化失效恢复</a:t>
            </a:r>
            <a:r>
              <a:rPr lang="en-US" altLang="zh-CN" dirty="0" smtClean="0">
                <a:effectLst/>
              </a:rPr>
              <a:t>,</a:t>
            </a:r>
            <a:r>
              <a:rPr lang="zh-CN" altLang="en-US" dirty="0" smtClean="0">
                <a:effectLst/>
              </a:rPr>
              <a:t>重新启动服务</a:t>
            </a:r>
            <a:r>
              <a:rPr lang="en-US" altLang="zh-CN" dirty="0" smtClean="0">
                <a:effectLst/>
              </a:rPr>
              <a:t>,</a:t>
            </a:r>
            <a:r>
              <a:rPr lang="zh-CN" altLang="en-US" dirty="0" smtClean="0">
                <a:effectLst/>
              </a:rPr>
              <a:t>同步数据保证数据的一致性。在网站遇到访问高峰</a:t>
            </a:r>
            <a:r>
              <a:rPr lang="en-US" altLang="zh-CN" dirty="0" smtClean="0">
                <a:effectLst/>
              </a:rPr>
              <a:t>,</a:t>
            </a:r>
            <a:r>
              <a:rPr lang="zh-CN" altLang="en-US" dirty="0" smtClean="0">
                <a:effectLst/>
              </a:rPr>
              <a:t>超出网站最大处理能力时</a:t>
            </a:r>
            <a:r>
              <a:rPr lang="en-US" altLang="zh-CN" dirty="0" smtClean="0">
                <a:effectLst/>
              </a:rPr>
              <a:t>,</a:t>
            </a:r>
            <a:r>
              <a:rPr lang="zh-CN" altLang="en-US" dirty="0" smtClean="0">
                <a:effectLst/>
              </a:rPr>
              <a:t>为了保证整个网站的安全可用</a:t>
            </a:r>
            <a:r>
              <a:rPr lang="en-US" altLang="zh-CN" dirty="0" smtClean="0">
                <a:effectLst/>
              </a:rPr>
              <a:t>,</a:t>
            </a:r>
            <a:r>
              <a:rPr lang="zh-CN" altLang="en-US" dirty="0" smtClean="0">
                <a:effectLst/>
              </a:rPr>
              <a:t>还会进行</a:t>
            </a:r>
            <a:r>
              <a:rPr lang="zh-CN" altLang="en-US" b="1" dirty="0" smtClean="0">
                <a:effectLst/>
              </a:rPr>
              <a:t>自动化降级</a:t>
            </a:r>
            <a:r>
              <a:rPr lang="en-US" altLang="zh-CN" dirty="0" smtClean="0">
                <a:effectLst/>
              </a:rPr>
              <a:t>,</a:t>
            </a:r>
            <a:r>
              <a:rPr lang="zh-CN" altLang="en-US" dirty="0" smtClean="0">
                <a:effectLst/>
              </a:rPr>
              <a:t>通过拒绝部分请求及关闭部分不重要的服务将系统负载降至一个安全的水平</a:t>
            </a:r>
            <a:r>
              <a:rPr lang="en-US" altLang="zh-CN" dirty="0" smtClean="0">
                <a:effectLst/>
              </a:rPr>
              <a:t>,</a:t>
            </a:r>
            <a:r>
              <a:rPr lang="zh-CN" altLang="en-US" dirty="0" smtClean="0">
                <a:effectLst/>
              </a:rPr>
              <a:t>必要时</a:t>
            </a:r>
            <a:r>
              <a:rPr lang="en-US" altLang="zh-CN" dirty="0" smtClean="0">
                <a:effectLst/>
              </a:rPr>
              <a:t>,</a:t>
            </a:r>
            <a:r>
              <a:rPr lang="zh-CN" altLang="en-US" dirty="0" smtClean="0">
                <a:effectLst/>
              </a:rPr>
              <a:t>还需要</a:t>
            </a:r>
            <a:r>
              <a:rPr lang="zh-CN" altLang="en-US" b="1" dirty="0" smtClean="0">
                <a:effectLst/>
              </a:rPr>
              <a:t>自动化分配资源</a:t>
            </a:r>
            <a:r>
              <a:rPr lang="en-US" altLang="zh-CN" dirty="0" smtClean="0">
                <a:effectLst/>
              </a:rPr>
              <a:t>,</a:t>
            </a:r>
            <a:r>
              <a:rPr lang="zh-CN" altLang="en-US" dirty="0" smtClean="0">
                <a:effectLst/>
              </a:rPr>
              <a:t>将空闲资源分配给重要的服务</a:t>
            </a:r>
            <a:r>
              <a:rPr lang="en-US" altLang="zh-CN" dirty="0" smtClean="0">
                <a:effectLst/>
              </a:rPr>
              <a:t>,</a:t>
            </a:r>
            <a:r>
              <a:rPr lang="zh-CN" altLang="en-US" dirty="0" smtClean="0">
                <a:effectLst/>
              </a:rPr>
              <a:t>扩大其部署规模。</a:t>
            </a:r>
          </a:p>
          <a:p>
            <a:endParaRPr lang="en-US" dirty="0"/>
          </a:p>
        </p:txBody>
      </p:sp>
    </p:spTree>
    <p:extLst>
      <p:ext uri="{BB962C8B-B14F-4D97-AF65-F5344CB8AC3E}">
        <p14:creationId xmlns:p14="http://schemas.microsoft.com/office/powerpoint/2010/main" val="17411144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9.</a:t>
            </a:r>
            <a:r>
              <a:rPr lang="zh-CN" altLang="en-US" dirty="0" smtClean="0"/>
              <a:t>安全</a:t>
            </a:r>
            <a:endParaRPr lang="en-US" dirty="0"/>
          </a:p>
        </p:txBody>
      </p:sp>
      <p:sp>
        <p:nvSpPr>
          <p:cNvPr id="3" name="Content Placeholder 2"/>
          <p:cNvSpPr>
            <a:spLocks noGrp="1"/>
          </p:cNvSpPr>
          <p:nvPr>
            <p:ph idx="1"/>
          </p:nvPr>
        </p:nvSpPr>
        <p:spPr/>
        <p:txBody>
          <a:bodyPr>
            <a:normAutofit/>
          </a:bodyPr>
          <a:lstStyle/>
          <a:p>
            <a:r>
              <a:rPr lang="zh-CN" altLang="en-US" dirty="0" smtClean="0">
                <a:effectLst/>
              </a:rPr>
              <a:t>互联网的开放特性使得其从诞生起就面对巨大的安全挑战</a:t>
            </a:r>
            <a:r>
              <a:rPr lang="en-US" altLang="zh-CN" dirty="0" smtClean="0">
                <a:effectLst/>
              </a:rPr>
              <a:t>,</a:t>
            </a:r>
            <a:r>
              <a:rPr lang="zh-CN" altLang="en-US" dirty="0" smtClean="0">
                <a:effectLst/>
              </a:rPr>
              <a:t>网站在安全架构方面也积累了许多模式</a:t>
            </a:r>
            <a:r>
              <a:rPr lang="en-US" altLang="zh-CN" dirty="0" smtClean="0">
                <a:effectLst/>
              </a:rPr>
              <a:t>:</a:t>
            </a:r>
            <a:r>
              <a:rPr lang="zh-CN" altLang="en-US" dirty="0" smtClean="0">
                <a:effectLst/>
              </a:rPr>
              <a:t>通过密码和手机校验码进行身份认证</a:t>
            </a:r>
            <a:r>
              <a:rPr lang="en-US" altLang="zh-CN" dirty="0" smtClean="0">
                <a:effectLst/>
              </a:rPr>
              <a:t>:</a:t>
            </a:r>
            <a:r>
              <a:rPr lang="zh-CN" altLang="en-US" dirty="0" smtClean="0">
                <a:effectLst/>
              </a:rPr>
              <a:t>登录、交易等操作需要对网络通信进行加密</a:t>
            </a:r>
            <a:r>
              <a:rPr lang="en-US" altLang="zh-CN" dirty="0" smtClean="0">
                <a:effectLst/>
              </a:rPr>
              <a:t>,</a:t>
            </a:r>
            <a:r>
              <a:rPr lang="zh-CN" altLang="en-US" dirty="0" smtClean="0">
                <a:effectLst/>
              </a:rPr>
              <a:t>网站服务器上存储的敏感数据如用户信息等也进行加密处理</a:t>
            </a:r>
            <a:r>
              <a:rPr lang="en-US" altLang="zh-CN" dirty="0" smtClean="0">
                <a:effectLst/>
              </a:rPr>
              <a:t>:</a:t>
            </a:r>
            <a:r>
              <a:rPr lang="zh-CN" altLang="en-US" dirty="0" smtClean="0">
                <a:effectLst/>
              </a:rPr>
              <a:t>为了防止机器人程序滥用网络资源攻击网站</a:t>
            </a:r>
            <a:r>
              <a:rPr lang="en-US" altLang="zh-CN" dirty="0" smtClean="0">
                <a:effectLst/>
              </a:rPr>
              <a:t>,</a:t>
            </a:r>
            <a:r>
              <a:rPr lang="zh-CN" altLang="en-US" dirty="0" smtClean="0">
                <a:effectLst/>
              </a:rPr>
              <a:t>网站使用验证码进行识别</a:t>
            </a:r>
            <a:r>
              <a:rPr lang="en-US" altLang="zh-CN" dirty="0" smtClean="0">
                <a:effectLst/>
              </a:rPr>
              <a:t>:</a:t>
            </a:r>
            <a:r>
              <a:rPr lang="zh-CN" altLang="en-US" dirty="0" smtClean="0">
                <a:effectLst/>
              </a:rPr>
              <a:t>对于常见的用于攻击网站的</a:t>
            </a:r>
            <a:r>
              <a:rPr lang="en-US" altLang="zh-CN" dirty="0" smtClean="0">
                <a:effectLst/>
              </a:rPr>
              <a:t>XSS</a:t>
            </a:r>
            <a:r>
              <a:rPr lang="zh-CN" altLang="en-US" dirty="0" smtClean="0">
                <a:effectLst/>
              </a:rPr>
              <a:t>攻击、</a:t>
            </a:r>
            <a:r>
              <a:rPr lang="en-US" altLang="zh-CN" dirty="0" smtClean="0">
                <a:effectLst/>
              </a:rPr>
              <a:t>SQL</a:t>
            </a:r>
            <a:r>
              <a:rPr lang="zh-CN" altLang="en-US" dirty="0" smtClean="0">
                <a:effectLst/>
              </a:rPr>
              <a:t>注入、进行编码转换等相应处理</a:t>
            </a:r>
            <a:r>
              <a:rPr lang="en-US" altLang="zh-CN" dirty="0" smtClean="0">
                <a:effectLst/>
              </a:rPr>
              <a:t>;</a:t>
            </a:r>
            <a:r>
              <a:rPr lang="zh-CN" altLang="en-US" dirty="0" smtClean="0">
                <a:effectLst/>
              </a:rPr>
              <a:t>对于垃圾信息、敏感信息进行过滤</a:t>
            </a:r>
            <a:r>
              <a:rPr lang="en-US" altLang="zh-CN" dirty="0" smtClean="0">
                <a:effectLst/>
              </a:rPr>
              <a:t>;</a:t>
            </a:r>
            <a:r>
              <a:rPr lang="zh-CN" altLang="en-US" dirty="0" smtClean="0">
                <a:effectLst/>
              </a:rPr>
              <a:t>对交易转账等重要操作根据交易模式和交易信息进行风险控制。</a:t>
            </a:r>
          </a:p>
          <a:p>
            <a:endParaRPr lang="en-US" dirty="0"/>
          </a:p>
        </p:txBody>
      </p:sp>
    </p:spTree>
    <p:extLst>
      <p:ext uri="{BB962C8B-B14F-4D97-AF65-F5344CB8AC3E}">
        <p14:creationId xmlns:p14="http://schemas.microsoft.com/office/powerpoint/2010/main" val="3752501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架构模式在新浪微博的应用</a:t>
            </a:r>
            <a:endParaRPr lang="en-US" dirty="0"/>
          </a:p>
        </p:txBody>
      </p:sp>
      <p:sp>
        <p:nvSpPr>
          <p:cNvPr id="3" name="Content Placeholder 2"/>
          <p:cNvSpPr>
            <a:spLocks noGrp="1"/>
          </p:cNvSpPr>
          <p:nvPr>
            <p:ph idx="1"/>
          </p:nvPr>
        </p:nvSpPr>
        <p:spPr/>
        <p:txBody>
          <a:bodyPr/>
          <a:lstStyle/>
          <a:p>
            <a:r>
              <a:rPr lang="zh-CN" altLang="en-US" dirty="0"/>
              <a:t>新浪微博在</a:t>
            </a:r>
            <a:r>
              <a:rPr lang="en-US" altLang="zh-CN" dirty="0"/>
              <a:t>2014</a:t>
            </a:r>
            <a:r>
              <a:rPr lang="zh-CN" altLang="en-US" dirty="0"/>
              <a:t>年</a:t>
            </a:r>
            <a:r>
              <a:rPr lang="en-US" altLang="zh-CN" dirty="0"/>
              <a:t>3</a:t>
            </a:r>
            <a:r>
              <a:rPr lang="zh-CN" altLang="en-US" dirty="0"/>
              <a:t>月公布的月活跃用户（</a:t>
            </a:r>
            <a:r>
              <a:rPr lang="en-US" altLang="zh-CN" dirty="0"/>
              <a:t>MAU</a:t>
            </a:r>
            <a:r>
              <a:rPr lang="zh-CN" altLang="en-US" dirty="0"/>
              <a:t>）已经达到</a:t>
            </a:r>
            <a:r>
              <a:rPr lang="en-US" altLang="zh-CN" dirty="0"/>
              <a:t>1.43</a:t>
            </a:r>
            <a:r>
              <a:rPr lang="zh-CN" altLang="en-US" dirty="0"/>
              <a:t>亿，</a:t>
            </a:r>
            <a:r>
              <a:rPr lang="en-US" altLang="zh-CN" dirty="0"/>
              <a:t>2014</a:t>
            </a:r>
            <a:r>
              <a:rPr lang="zh-CN" altLang="en-US" dirty="0"/>
              <a:t>年新年第一分钟发送的微博达</a:t>
            </a:r>
            <a:r>
              <a:rPr lang="en-US" altLang="zh-CN" dirty="0"/>
              <a:t>808298</a:t>
            </a:r>
            <a:r>
              <a:rPr lang="zh-CN" altLang="en-US" dirty="0"/>
              <a:t>条，如此巨大的用户规模和业务量，需要高可用（</a:t>
            </a:r>
            <a:r>
              <a:rPr lang="en-US" altLang="zh-CN" dirty="0"/>
              <a:t>HA</a:t>
            </a:r>
            <a:r>
              <a:rPr lang="zh-CN" altLang="en-US" dirty="0"/>
              <a:t>）、高并发访问、低延时的强大后台系统支撑</a:t>
            </a:r>
            <a:r>
              <a:rPr lang="zh-CN" altLang="en-US" dirty="0" smtClean="0"/>
              <a:t>。</a:t>
            </a:r>
            <a:endParaRPr lang="en-US" altLang="zh-CN" dirty="0" smtClean="0"/>
          </a:p>
          <a:p>
            <a:r>
              <a:rPr lang="zh-CN" altLang="en-US" dirty="0"/>
              <a:t>微博平台第一代架构为</a:t>
            </a:r>
            <a:r>
              <a:rPr lang="en-US" altLang="zh-CN" dirty="0"/>
              <a:t>LAMP</a:t>
            </a:r>
            <a:r>
              <a:rPr lang="zh-CN" altLang="en-US" dirty="0"/>
              <a:t>架构，数据库使用的是</a:t>
            </a:r>
            <a:r>
              <a:rPr lang="en-US" altLang="zh-CN" dirty="0" err="1"/>
              <a:t>MyIsam</a:t>
            </a:r>
            <a:r>
              <a:rPr lang="zh-CN" altLang="en-US" dirty="0"/>
              <a:t>，后台用的是</a:t>
            </a:r>
            <a:r>
              <a:rPr lang="en-US" altLang="zh-CN" dirty="0" err="1"/>
              <a:t>php</a:t>
            </a:r>
            <a:r>
              <a:rPr lang="zh-CN" altLang="en-US" dirty="0"/>
              <a:t>，缓存为</a:t>
            </a:r>
            <a:r>
              <a:rPr lang="en-US" altLang="zh-CN" dirty="0" err="1"/>
              <a:t>Memcache</a:t>
            </a:r>
            <a:r>
              <a:rPr lang="zh-CN" altLang="en-US" dirty="0"/>
              <a:t>。</a:t>
            </a:r>
            <a:endParaRPr lang="en-US" dirty="0"/>
          </a:p>
        </p:txBody>
      </p:sp>
    </p:spTree>
    <p:extLst>
      <p:ext uri="{BB962C8B-B14F-4D97-AF65-F5344CB8AC3E}">
        <p14:creationId xmlns:p14="http://schemas.microsoft.com/office/powerpoint/2010/main" val="330824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effectLst/>
              </a:rPr>
              <a:t>什么是模式</a:t>
            </a:r>
            <a:endParaRPr lang="en-US" dirty="0"/>
          </a:p>
        </p:txBody>
      </p:sp>
      <p:sp>
        <p:nvSpPr>
          <p:cNvPr id="3" name="Content Placeholder 2"/>
          <p:cNvSpPr>
            <a:spLocks noGrp="1"/>
          </p:cNvSpPr>
          <p:nvPr>
            <p:ph idx="1"/>
          </p:nvPr>
        </p:nvSpPr>
        <p:spPr/>
        <p:txBody>
          <a:bodyPr>
            <a:normAutofit/>
          </a:bodyPr>
          <a:lstStyle/>
          <a:p>
            <a:r>
              <a:rPr lang="zh-CN" altLang="en-US" dirty="0" smtClean="0">
                <a:effectLst/>
              </a:rPr>
              <a:t>这个来自建筑学的词汇是这样定义的</a:t>
            </a:r>
            <a:r>
              <a:rPr lang="en-US" altLang="zh-CN" dirty="0" smtClean="0">
                <a:effectLst/>
              </a:rPr>
              <a:t>:“</a:t>
            </a:r>
            <a:r>
              <a:rPr lang="zh-CN" altLang="en-US" dirty="0" smtClean="0">
                <a:effectLst/>
              </a:rPr>
              <a:t>每一个模式描述了一个在我们周围不断重复发生的问题及该问题解决方案的核心。这样</a:t>
            </a:r>
            <a:r>
              <a:rPr lang="en-US" altLang="zh-CN" dirty="0" smtClean="0">
                <a:effectLst/>
              </a:rPr>
              <a:t>,</a:t>
            </a:r>
            <a:r>
              <a:rPr lang="zh-CN" altLang="en-US" dirty="0" smtClean="0">
                <a:effectLst/>
              </a:rPr>
              <a:t>你就能一次又一次地使用该方案而不必做重复工作”。模式的关键在于模式的可重复性</a:t>
            </a:r>
            <a:r>
              <a:rPr lang="en-US" altLang="zh-CN" dirty="0" smtClean="0">
                <a:effectLst/>
              </a:rPr>
              <a:t>,</a:t>
            </a:r>
            <a:r>
              <a:rPr lang="zh-CN" altLang="en-US" dirty="0" smtClean="0">
                <a:effectLst/>
              </a:rPr>
              <a:t>问题与场景的可重复性带来解决方案的可重复使用。</a:t>
            </a:r>
            <a:endParaRPr lang="en-US" altLang="zh-CN" dirty="0" smtClean="0">
              <a:effectLst/>
            </a:endParaRPr>
          </a:p>
          <a:p>
            <a:r>
              <a:rPr lang="zh-CN" altLang="en-US" dirty="0" smtClean="0">
                <a:effectLst/>
              </a:rPr>
              <a:t>也许互联网产品不是随便复制就能成功的</a:t>
            </a:r>
            <a:r>
              <a:rPr lang="en-US" altLang="zh-CN" dirty="0" smtClean="0">
                <a:effectLst/>
              </a:rPr>
              <a:t>,</a:t>
            </a:r>
            <a:r>
              <a:rPr lang="zh-CN" altLang="en-US" dirty="0" smtClean="0">
                <a:effectLst/>
              </a:rPr>
              <a:t>创新的产品更能为用户创造价值。但是网站架构却有一些共同的模式</a:t>
            </a:r>
            <a:r>
              <a:rPr lang="en-US" altLang="zh-CN" dirty="0" smtClean="0">
                <a:effectLst/>
              </a:rPr>
              <a:t>,</a:t>
            </a:r>
            <a:r>
              <a:rPr lang="zh-CN" altLang="en-US" dirty="0" smtClean="0">
                <a:effectLst/>
              </a:rPr>
              <a:t>这些模式已经被许多大型网站一再验证</a:t>
            </a:r>
            <a:r>
              <a:rPr lang="en-US" altLang="zh-CN" dirty="0" smtClean="0">
                <a:effectLst/>
              </a:rPr>
              <a:t>,</a:t>
            </a:r>
            <a:r>
              <a:rPr lang="zh-CN" altLang="en-US" dirty="0" smtClean="0">
                <a:effectLst/>
              </a:rPr>
              <a:t>通过对这些模式的学习</a:t>
            </a:r>
            <a:r>
              <a:rPr lang="en-US" altLang="zh-CN" dirty="0" smtClean="0">
                <a:effectLst/>
              </a:rPr>
              <a:t>,</a:t>
            </a:r>
            <a:r>
              <a:rPr lang="zh-CN" altLang="en-US" dirty="0" smtClean="0">
                <a:effectLst/>
              </a:rPr>
              <a:t>我们可以掌握大型网站架构的一般思路和解决方案</a:t>
            </a:r>
            <a:r>
              <a:rPr lang="en-US" altLang="zh-CN" dirty="0" smtClean="0">
                <a:effectLst/>
              </a:rPr>
              <a:t>,</a:t>
            </a:r>
            <a:r>
              <a:rPr lang="zh-CN" altLang="en-US" dirty="0" smtClean="0">
                <a:effectLst/>
              </a:rPr>
              <a:t>以指导我们的架构设计。</a:t>
            </a:r>
          </a:p>
          <a:p>
            <a:endParaRPr lang="zh-CN" altLang="en-US" dirty="0" smtClean="0">
              <a:effectLst/>
            </a:endParaRPr>
          </a:p>
          <a:p>
            <a:endParaRPr lang="en-US" dirty="0"/>
          </a:p>
        </p:txBody>
      </p:sp>
    </p:spTree>
    <p:extLst>
      <p:ext uri="{BB962C8B-B14F-4D97-AF65-F5344CB8AC3E}">
        <p14:creationId xmlns:p14="http://schemas.microsoft.com/office/powerpoint/2010/main" val="13668430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第二代架构</a:t>
            </a:r>
            <a:endParaRPr lang="en-US" dirty="0"/>
          </a:p>
        </p:txBody>
      </p:sp>
      <p:pic>
        <p:nvPicPr>
          <p:cNvPr id="4" name="Content Placeholder 3"/>
          <p:cNvPicPr>
            <a:picLocks noGrp="1" noChangeAspect="1"/>
          </p:cNvPicPr>
          <p:nvPr>
            <p:ph idx="1"/>
          </p:nvPr>
        </p:nvPicPr>
        <p:blipFill>
          <a:blip r:embed="rId2"/>
          <a:stretch>
            <a:fillRect/>
          </a:stretch>
        </p:blipFill>
        <p:spPr>
          <a:xfrm>
            <a:off x="2299489" y="1825625"/>
            <a:ext cx="7593022" cy="4351338"/>
          </a:xfrm>
          <a:prstGeom prst="rect">
            <a:avLst/>
          </a:prstGeom>
        </p:spPr>
      </p:pic>
    </p:spTree>
    <p:extLst>
      <p:ext uri="{BB962C8B-B14F-4D97-AF65-F5344CB8AC3E}">
        <p14:creationId xmlns:p14="http://schemas.microsoft.com/office/powerpoint/2010/main" val="4859396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第二代架构</a:t>
            </a:r>
            <a:endParaRPr lang="en-US" dirty="0"/>
          </a:p>
        </p:txBody>
      </p:sp>
      <p:sp>
        <p:nvSpPr>
          <p:cNvPr id="3" name="Content Placeholder 2"/>
          <p:cNvSpPr>
            <a:spLocks noGrp="1"/>
          </p:cNvSpPr>
          <p:nvPr>
            <p:ph idx="1"/>
          </p:nvPr>
        </p:nvSpPr>
        <p:spPr/>
        <p:txBody>
          <a:bodyPr>
            <a:normAutofit fontScale="77500" lnSpcReduction="20000"/>
          </a:bodyPr>
          <a:lstStyle/>
          <a:p>
            <a:r>
              <a:rPr lang="zh-CN" altLang="en-US" dirty="0" smtClean="0">
                <a:effectLst/>
              </a:rPr>
              <a:t>系统分为三个层次</a:t>
            </a:r>
            <a:r>
              <a:rPr lang="en-US" altLang="zh-CN" dirty="0" smtClean="0">
                <a:effectLst/>
              </a:rPr>
              <a:t>,</a:t>
            </a:r>
            <a:r>
              <a:rPr lang="zh-CN" altLang="en-US" dirty="0" smtClean="0">
                <a:effectLst/>
              </a:rPr>
              <a:t>最下层是基础服务层</a:t>
            </a:r>
            <a:r>
              <a:rPr lang="en-US" altLang="zh-CN" dirty="0" smtClean="0">
                <a:effectLst/>
              </a:rPr>
              <a:t>,</a:t>
            </a:r>
            <a:r>
              <a:rPr lang="zh-CN" altLang="en-US" dirty="0" smtClean="0">
                <a:effectLst/>
              </a:rPr>
              <a:t>提供数据库、缓存、存储、搜索等数据服务</a:t>
            </a:r>
            <a:r>
              <a:rPr lang="en-US" altLang="zh-CN" dirty="0" smtClean="0">
                <a:effectLst/>
              </a:rPr>
              <a:t>,</a:t>
            </a:r>
            <a:r>
              <a:rPr lang="zh-CN" altLang="en-US" dirty="0" smtClean="0">
                <a:effectLst/>
              </a:rPr>
              <a:t>以及其他一些基础技术服务</a:t>
            </a:r>
            <a:r>
              <a:rPr lang="en-US" altLang="zh-CN" dirty="0" smtClean="0">
                <a:effectLst/>
              </a:rPr>
              <a:t>,</a:t>
            </a:r>
            <a:r>
              <a:rPr lang="zh-CN" altLang="en-US" dirty="0" smtClean="0">
                <a:effectLst/>
              </a:rPr>
              <a:t>这些服务支撑了新浪微博的海量数据和高并发访问</a:t>
            </a:r>
            <a:r>
              <a:rPr lang="en-US" altLang="zh-CN" dirty="0" smtClean="0">
                <a:effectLst/>
              </a:rPr>
              <a:t>,</a:t>
            </a:r>
            <a:r>
              <a:rPr lang="zh-CN" altLang="en-US" dirty="0" smtClean="0">
                <a:effectLst/>
              </a:rPr>
              <a:t>是整个系统的技术基础。</a:t>
            </a:r>
          </a:p>
          <a:p>
            <a:r>
              <a:rPr lang="zh-CN" altLang="en-US" dirty="0" smtClean="0">
                <a:effectLst/>
              </a:rPr>
              <a:t>中间层是平台服务和应用服务层</a:t>
            </a:r>
            <a:r>
              <a:rPr lang="en-US" altLang="zh-CN" dirty="0" smtClean="0">
                <a:effectLst/>
              </a:rPr>
              <a:t>,</a:t>
            </a:r>
            <a:r>
              <a:rPr lang="zh-CN" altLang="en-US" dirty="0" smtClean="0">
                <a:effectLst/>
              </a:rPr>
              <a:t>新浪微博的核心服务是微博、关系和用户</a:t>
            </a:r>
            <a:r>
              <a:rPr lang="en-US" altLang="zh-CN" dirty="0" smtClean="0">
                <a:effectLst/>
              </a:rPr>
              <a:t>,</a:t>
            </a:r>
            <a:r>
              <a:rPr lang="zh-CN" altLang="en-US" dirty="0" smtClean="0">
                <a:effectLst/>
              </a:rPr>
              <a:t>它们是新浪微博业务大厦的支柱。这些服务被分割为独立的服务模块</a:t>
            </a:r>
            <a:r>
              <a:rPr lang="en-US" altLang="zh-CN" dirty="0" smtClean="0">
                <a:effectLst/>
              </a:rPr>
              <a:t>,</a:t>
            </a:r>
            <a:r>
              <a:rPr lang="zh-CN" altLang="en-US" dirty="0" smtClean="0">
                <a:effectLst/>
              </a:rPr>
              <a:t>通过依赖调用和共享基础数据构成新浪微博的业务基础。</a:t>
            </a:r>
          </a:p>
          <a:p>
            <a:r>
              <a:rPr lang="zh-CN" altLang="en-US" dirty="0" smtClean="0">
                <a:effectLst/>
              </a:rPr>
              <a:t>最上层是</a:t>
            </a:r>
            <a:r>
              <a:rPr lang="en-US" altLang="zh-CN" dirty="0" smtClean="0">
                <a:effectLst/>
              </a:rPr>
              <a:t>API</a:t>
            </a:r>
            <a:r>
              <a:rPr lang="zh-CN" altLang="en-US" dirty="0" smtClean="0">
                <a:effectLst/>
              </a:rPr>
              <a:t>和新浪微博的业务层</a:t>
            </a:r>
            <a:r>
              <a:rPr lang="en-US" altLang="zh-CN" dirty="0" smtClean="0">
                <a:effectLst/>
              </a:rPr>
              <a:t>,</a:t>
            </a:r>
            <a:r>
              <a:rPr lang="zh-CN" altLang="en-US" dirty="0" smtClean="0">
                <a:effectLst/>
              </a:rPr>
              <a:t>各种客户端</a:t>
            </a:r>
            <a:r>
              <a:rPr lang="en-US" altLang="zh-CN" dirty="0" smtClean="0">
                <a:effectLst/>
              </a:rPr>
              <a:t>(</a:t>
            </a:r>
            <a:r>
              <a:rPr lang="zh-CN" altLang="en-US" dirty="0" smtClean="0">
                <a:effectLst/>
              </a:rPr>
              <a:t>包括</a:t>
            </a:r>
            <a:r>
              <a:rPr lang="en-US" altLang="zh-CN" dirty="0" smtClean="0">
                <a:effectLst/>
              </a:rPr>
              <a:t>Web </a:t>
            </a:r>
            <a:r>
              <a:rPr lang="zh-CN" altLang="en-US" dirty="0" smtClean="0">
                <a:effectLst/>
              </a:rPr>
              <a:t>网站</a:t>
            </a:r>
            <a:r>
              <a:rPr lang="en-US" altLang="zh-CN" dirty="0" smtClean="0">
                <a:effectLst/>
              </a:rPr>
              <a:t>)</a:t>
            </a:r>
            <a:r>
              <a:rPr lang="zh-CN" altLang="en-US" dirty="0" smtClean="0">
                <a:effectLst/>
              </a:rPr>
              <a:t>和第三方应用</a:t>
            </a:r>
            <a:r>
              <a:rPr lang="en-US" altLang="zh-CN" dirty="0" smtClean="0">
                <a:effectLst/>
              </a:rPr>
              <a:t>,</a:t>
            </a:r>
            <a:r>
              <a:rPr lang="zh-CN" altLang="en-US" dirty="0" smtClean="0">
                <a:effectLst/>
              </a:rPr>
              <a:t>通过调用</a:t>
            </a:r>
            <a:r>
              <a:rPr lang="en-US" altLang="zh-CN" dirty="0" err="1" smtClean="0">
                <a:effectLst/>
              </a:rPr>
              <a:t>APl</a:t>
            </a:r>
            <a:r>
              <a:rPr lang="zh-CN" altLang="en-US" dirty="0" smtClean="0">
                <a:effectLst/>
              </a:rPr>
              <a:t>集成到新浪微博的系统中</a:t>
            </a:r>
            <a:r>
              <a:rPr lang="en-US" altLang="zh-CN" dirty="0" smtClean="0">
                <a:effectLst/>
              </a:rPr>
              <a:t>,</a:t>
            </a:r>
            <a:r>
              <a:rPr lang="zh-CN" altLang="en-US" dirty="0" smtClean="0">
                <a:effectLst/>
              </a:rPr>
              <a:t>共同组成一个生态系统。</a:t>
            </a:r>
            <a:endParaRPr lang="en-US" altLang="zh-CN" dirty="0" smtClean="0">
              <a:effectLst/>
            </a:endParaRPr>
          </a:p>
          <a:p>
            <a:r>
              <a:rPr lang="zh-CN" altLang="en-US" dirty="0" smtClean="0">
                <a:effectLst/>
              </a:rPr>
              <a:t>这些被分层和分割后的业务模块与基础技术模块分布式部署</a:t>
            </a:r>
            <a:r>
              <a:rPr lang="en-US" altLang="zh-CN" dirty="0" smtClean="0">
                <a:effectLst/>
              </a:rPr>
              <a:t>,</a:t>
            </a:r>
            <a:r>
              <a:rPr lang="zh-CN" altLang="en-US" dirty="0" smtClean="0">
                <a:effectLst/>
              </a:rPr>
              <a:t>每个模块都部署在一组独立的服务器集群上</a:t>
            </a:r>
            <a:r>
              <a:rPr lang="en-US" altLang="zh-CN" dirty="0" smtClean="0">
                <a:effectLst/>
              </a:rPr>
              <a:t>,</a:t>
            </a:r>
            <a:r>
              <a:rPr lang="zh-CN" altLang="en-US" dirty="0" smtClean="0">
                <a:effectLst/>
              </a:rPr>
              <a:t>通过远程调用的方式进行依赖访问。新浪微博在早期还使用过一种叫作 </a:t>
            </a:r>
            <a:r>
              <a:rPr lang="en-US" altLang="zh-CN" dirty="0" smtClean="0">
                <a:effectLst/>
              </a:rPr>
              <a:t>MPSS ( </a:t>
            </a:r>
            <a:r>
              <a:rPr lang="en-US" altLang="zh-CN" dirty="0" err="1" smtClean="0">
                <a:effectLst/>
              </a:rPr>
              <a:t>MultiPort</a:t>
            </a:r>
            <a:r>
              <a:rPr lang="en-US" altLang="zh-CN" dirty="0" smtClean="0">
                <a:effectLst/>
              </a:rPr>
              <a:t> Single Server,</a:t>
            </a:r>
            <a:r>
              <a:rPr lang="zh-CN" altLang="en-US" dirty="0" smtClean="0">
                <a:effectLst/>
              </a:rPr>
              <a:t>单服务器多端口</a:t>
            </a:r>
            <a:r>
              <a:rPr lang="en-US" altLang="zh-CN" dirty="0" smtClean="0">
                <a:effectLst/>
              </a:rPr>
              <a:t>)</a:t>
            </a:r>
            <a:r>
              <a:rPr lang="zh-CN" altLang="en-US" dirty="0" smtClean="0">
                <a:effectLst/>
              </a:rPr>
              <a:t>的分布式集群部署方案</a:t>
            </a:r>
            <a:r>
              <a:rPr lang="en-US" altLang="zh-CN" dirty="0" smtClean="0">
                <a:effectLst/>
              </a:rPr>
              <a:t>,</a:t>
            </a:r>
            <a:r>
              <a:rPr lang="zh-CN" altLang="en-US" dirty="0" smtClean="0">
                <a:effectLst/>
              </a:rPr>
              <a:t>在集群中的多台服务器上</a:t>
            </a:r>
            <a:r>
              <a:rPr lang="en-US" altLang="zh-CN" dirty="0" smtClean="0">
                <a:effectLst/>
              </a:rPr>
              <a:t>,</a:t>
            </a:r>
            <a:r>
              <a:rPr lang="zh-CN" altLang="en-US" dirty="0" smtClean="0">
                <a:effectLst/>
              </a:rPr>
              <a:t>每台都部署多个服务</a:t>
            </a:r>
            <a:r>
              <a:rPr lang="en-US" altLang="zh-CN" dirty="0" smtClean="0">
                <a:effectLst/>
              </a:rPr>
              <a:t>,</a:t>
            </a:r>
            <a:r>
              <a:rPr lang="zh-CN" altLang="en-US" dirty="0" smtClean="0">
                <a:effectLst/>
              </a:rPr>
              <a:t>每个服务使用不同的端口对外提供服务</a:t>
            </a:r>
            <a:r>
              <a:rPr lang="en-US" altLang="zh-CN" dirty="0" smtClean="0">
                <a:effectLst/>
              </a:rPr>
              <a:t>,</a:t>
            </a:r>
            <a:r>
              <a:rPr lang="zh-CN" altLang="en-US" dirty="0" smtClean="0">
                <a:effectLst/>
              </a:rPr>
              <a:t>通过这种方式使得有限的服务器可以部署更多的服务实例</a:t>
            </a:r>
            <a:r>
              <a:rPr lang="en-US" altLang="zh-CN" dirty="0" smtClean="0">
                <a:effectLst/>
              </a:rPr>
              <a:t>,</a:t>
            </a:r>
            <a:r>
              <a:rPr lang="zh-CN" altLang="en-US" dirty="0" smtClean="0">
                <a:effectLst/>
              </a:rPr>
              <a:t>改善服务的负载均衡和可用性。现在网站应用中常见的将物理机虚拟化成多个虚拟机后</a:t>
            </a:r>
            <a:r>
              <a:rPr lang="en-US" altLang="zh-CN" dirty="0" smtClean="0">
                <a:effectLst/>
              </a:rPr>
              <a:t>,</a:t>
            </a:r>
            <a:r>
              <a:rPr lang="zh-CN" altLang="en-US" dirty="0" smtClean="0">
                <a:effectLst/>
              </a:rPr>
              <a:t>在虚拟机上部署应用的方案跟新浪微博的 </a:t>
            </a:r>
            <a:r>
              <a:rPr lang="en-US" altLang="zh-CN" dirty="0" smtClean="0">
                <a:effectLst/>
              </a:rPr>
              <a:t>MPSS</a:t>
            </a:r>
            <a:r>
              <a:rPr lang="zh-CN" altLang="en-US" dirty="0" smtClean="0">
                <a:effectLst/>
              </a:rPr>
              <a:t>方案异曲同工</a:t>
            </a:r>
            <a:r>
              <a:rPr lang="en-US" altLang="zh-CN" dirty="0" smtClean="0">
                <a:effectLst/>
              </a:rPr>
              <a:t>,</a:t>
            </a:r>
            <a:r>
              <a:rPr lang="zh-CN" altLang="en-US" dirty="0" smtClean="0">
                <a:effectLst/>
              </a:rPr>
              <a:t>只是更加简单</a:t>
            </a:r>
            <a:r>
              <a:rPr lang="en-US" altLang="zh-CN" dirty="0" smtClean="0">
                <a:effectLst/>
              </a:rPr>
              <a:t>,</a:t>
            </a:r>
            <a:r>
              <a:rPr lang="zh-CN" altLang="en-US" dirty="0" smtClean="0">
                <a:effectLst/>
              </a:rPr>
              <a:t>还能在不同虚拟机上使用相同的端口号。</a:t>
            </a:r>
          </a:p>
          <a:p>
            <a:endParaRPr lang="en-US" dirty="0"/>
          </a:p>
        </p:txBody>
      </p:sp>
    </p:spTree>
    <p:extLst>
      <p:ext uri="{BB962C8B-B14F-4D97-AF65-F5344CB8AC3E}">
        <p14:creationId xmlns:p14="http://schemas.microsoft.com/office/powerpoint/2010/main" val="1406145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第二代架构</a:t>
            </a:r>
            <a:endParaRPr lang="en-US" dirty="0"/>
          </a:p>
        </p:txBody>
      </p:sp>
      <p:sp>
        <p:nvSpPr>
          <p:cNvPr id="3" name="Content Placeholder 2"/>
          <p:cNvSpPr>
            <a:spLocks noGrp="1"/>
          </p:cNvSpPr>
          <p:nvPr>
            <p:ph idx="1"/>
          </p:nvPr>
        </p:nvSpPr>
        <p:spPr/>
        <p:txBody>
          <a:bodyPr>
            <a:normAutofit lnSpcReduction="10000"/>
          </a:bodyPr>
          <a:lstStyle/>
          <a:p>
            <a:r>
              <a:rPr lang="zh-CN" altLang="en-US" dirty="0" smtClean="0">
                <a:effectLst/>
              </a:rPr>
              <a:t>在新浪微博的早期架构中</a:t>
            </a:r>
            <a:r>
              <a:rPr lang="en-US" altLang="zh-CN" dirty="0" smtClean="0">
                <a:effectLst/>
              </a:rPr>
              <a:t>,</a:t>
            </a:r>
            <a:r>
              <a:rPr lang="zh-CN" altLang="en-US" dirty="0" smtClean="0">
                <a:effectLst/>
              </a:rPr>
              <a:t>微博发布使用同步推模式</a:t>
            </a:r>
            <a:r>
              <a:rPr lang="en-US" altLang="zh-CN" dirty="0" smtClean="0">
                <a:effectLst/>
              </a:rPr>
              <a:t>,</a:t>
            </a:r>
            <a:r>
              <a:rPr lang="zh-CN" altLang="en-US" dirty="0" smtClean="0">
                <a:effectLst/>
              </a:rPr>
              <a:t>用户发表微博后系统会立即将这条微博插入到数据库所有粉丝的订阅列表中</a:t>
            </a:r>
            <a:r>
              <a:rPr lang="en-US" altLang="zh-CN" dirty="0" smtClean="0">
                <a:effectLst/>
              </a:rPr>
              <a:t>,</a:t>
            </a:r>
            <a:r>
              <a:rPr lang="zh-CN" altLang="en-US" dirty="0" smtClean="0">
                <a:effectLst/>
              </a:rPr>
              <a:t>当用户量比较大时</a:t>
            </a:r>
            <a:r>
              <a:rPr lang="en-US" altLang="zh-CN" dirty="0" smtClean="0">
                <a:effectLst/>
              </a:rPr>
              <a:t>,</a:t>
            </a:r>
            <a:r>
              <a:rPr lang="zh-CN" altLang="en-US" dirty="0" smtClean="0">
                <a:effectLst/>
              </a:rPr>
              <a:t>特别是明星用户发布微博时</a:t>
            </a:r>
            <a:r>
              <a:rPr lang="en-US" altLang="zh-CN" dirty="0" smtClean="0">
                <a:effectLst/>
              </a:rPr>
              <a:t>,</a:t>
            </a:r>
            <a:r>
              <a:rPr lang="zh-CN" altLang="en-US" dirty="0" smtClean="0">
                <a:effectLst/>
              </a:rPr>
              <a:t>会引起大量的数据库写操作</a:t>
            </a:r>
            <a:r>
              <a:rPr lang="en-US" altLang="zh-CN" dirty="0" smtClean="0">
                <a:effectLst/>
              </a:rPr>
              <a:t>,</a:t>
            </a:r>
            <a:r>
              <a:rPr lang="zh-CN" altLang="en-US" dirty="0" smtClean="0">
                <a:effectLst/>
              </a:rPr>
              <a:t>超出数据库负载</a:t>
            </a:r>
            <a:r>
              <a:rPr lang="en-US" altLang="zh-CN" dirty="0" smtClean="0">
                <a:effectLst/>
              </a:rPr>
              <a:t>,</a:t>
            </a:r>
            <a:r>
              <a:rPr lang="zh-CN" altLang="en-US" dirty="0" smtClean="0">
                <a:effectLst/>
              </a:rPr>
              <a:t>系统性能急剧下降</a:t>
            </a:r>
            <a:r>
              <a:rPr lang="en-US" altLang="zh-CN" dirty="0" smtClean="0">
                <a:effectLst/>
              </a:rPr>
              <a:t>,</a:t>
            </a:r>
            <a:r>
              <a:rPr lang="zh-CN" altLang="en-US" dirty="0" smtClean="0">
                <a:effectLst/>
              </a:rPr>
              <a:t>用户响应延迟加剧。后来新浪微博改用异步推拉结合的模式</a:t>
            </a:r>
            <a:r>
              <a:rPr lang="en-US" altLang="zh-CN" dirty="0" smtClean="0">
                <a:effectLst/>
              </a:rPr>
              <a:t>,</a:t>
            </a:r>
            <a:r>
              <a:rPr lang="zh-CN" altLang="en-US" dirty="0" smtClean="0">
                <a:effectLst/>
              </a:rPr>
              <a:t>用户发表微博后系统将微博写入消息队列后立即返回</a:t>
            </a:r>
            <a:r>
              <a:rPr lang="en-US" altLang="zh-CN" dirty="0" smtClean="0">
                <a:effectLst/>
              </a:rPr>
              <a:t>,</a:t>
            </a:r>
            <a:r>
              <a:rPr lang="zh-CN" altLang="en-US" dirty="0" smtClean="0">
                <a:effectLst/>
              </a:rPr>
              <a:t>用户响应迅速</a:t>
            </a:r>
            <a:r>
              <a:rPr lang="en-US" altLang="zh-CN" dirty="0" smtClean="0">
                <a:effectLst/>
              </a:rPr>
              <a:t>,</a:t>
            </a:r>
            <a:r>
              <a:rPr lang="zh-CN" altLang="en-US" dirty="0" smtClean="0">
                <a:effectLst/>
              </a:rPr>
              <a:t>消息队列消费者任务将微博推送给所有当前在线粉丝的订阅列表中</a:t>
            </a:r>
            <a:r>
              <a:rPr lang="en-US" altLang="zh-CN" dirty="0" smtClean="0">
                <a:effectLst/>
              </a:rPr>
              <a:t>,</a:t>
            </a:r>
            <a:r>
              <a:rPr lang="zh-CN" altLang="en-US" dirty="0" smtClean="0">
                <a:effectLst/>
              </a:rPr>
              <a:t>非在线用户登录后再根据关注列表拉取微博订阅列表。</a:t>
            </a:r>
          </a:p>
          <a:p>
            <a:r>
              <a:rPr lang="zh-CN" altLang="en-US" dirty="0" smtClean="0">
                <a:effectLst/>
              </a:rPr>
              <a:t>由于微博频繁刷新</a:t>
            </a:r>
            <a:r>
              <a:rPr lang="en-US" altLang="zh-CN" dirty="0" smtClean="0">
                <a:effectLst/>
              </a:rPr>
              <a:t>,</a:t>
            </a:r>
            <a:r>
              <a:rPr lang="zh-CN" altLang="en-US" dirty="0" smtClean="0">
                <a:effectLst/>
              </a:rPr>
              <a:t>新浪微博使用多级缓存策略</a:t>
            </a:r>
            <a:r>
              <a:rPr lang="en-US" altLang="zh-CN" dirty="0" smtClean="0">
                <a:effectLst/>
              </a:rPr>
              <a:t>,</a:t>
            </a:r>
            <a:r>
              <a:rPr lang="zh-CN" altLang="en-US" dirty="0" smtClean="0">
                <a:effectLst/>
              </a:rPr>
              <a:t>热门微博和明星用户的微博缓存在所有的微博服务器上</a:t>
            </a:r>
            <a:r>
              <a:rPr lang="en-US" altLang="zh-CN" dirty="0" smtClean="0">
                <a:effectLst/>
              </a:rPr>
              <a:t>,</a:t>
            </a:r>
            <a:r>
              <a:rPr lang="zh-CN" altLang="en-US" dirty="0" smtClean="0">
                <a:effectLst/>
              </a:rPr>
              <a:t>在线用户的微博和近期微博缓存在分布式缓存集群中</a:t>
            </a:r>
            <a:r>
              <a:rPr lang="en-US" altLang="zh-CN" dirty="0" smtClean="0">
                <a:effectLst/>
              </a:rPr>
              <a:t>,</a:t>
            </a:r>
            <a:r>
              <a:rPr lang="zh-CN" altLang="en-US" dirty="0" smtClean="0">
                <a:effectLst/>
              </a:rPr>
              <a:t>对于微博操作中最常见的“刷微博”操作</a:t>
            </a:r>
            <a:r>
              <a:rPr lang="en-US" altLang="zh-CN" dirty="0" smtClean="0">
                <a:effectLst/>
              </a:rPr>
              <a:t>,</a:t>
            </a:r>
            <a:r>
              <a:rPr lang="zh-CN" altLang="en-US" dirty="0" smtClean="0">
                <a:effectLst/>
              </a:rPr>
              <a:t>几乎全部都是缓存访问操作</a:t>
            </a:r>
            <a:r>
              <a:rPr lang="en-US" altLang="zh-CN" dirty="0" smtClean="0">
                <a:effectLst/>
              </a:rPr>
              <a:t>,</a:t>
            </a:r>
            <a:r>
              <a:rPr lang="zh-CN" altLang="en-US" dirty="0" smtClean="0">
                <a:effectLst/>
              </a:rPr>
              <a:t>可以获得很好的系统性能。</a:t>
            </a:r>
          </a:p>
          <a:p>
            <a:endParaRPr lang="en-US" dirty="0"/>
          </a:p>
        </p:txBody>
      </p:sp>
    </p:spTree>
    <p:extLst>
      <p:ext uri="{BB962C8B-B14F-4D97-AF65-F5344CB8AC3E}">
        <p14:creationId xmlns:p14="http://schemas.microsoft.com/office/powerpoint/2010/main" val="10778534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第二代架构</a:t>
            </a:r>
            <a:endParaRPr lang="en-US" dirty="0"/>
          </a:p>
        </p:txBody>
      </p:sp>
      <p:sp>
        <p:nvSpPr>
          <p:cNvPr id="3" name="Content Placeholder 2"/>
          <p:cNvSpPr>
            <a:spLocks noGrp="1"/>
          </p:cNvSpPr>
          <p:nvPr>
            <p:ph idx="1"/>
          </p:nvPr>
        </p:nvSpPr>
        <p:spPr/>
        <p:txBody>
          <a:bodyPr>
            <a:normAutofit fontScale="92500"/>
          </a:bodyPr>
          <a:lstStyle/>
          <a:p>
            <a:r>
              <a:rPr lang="zh-CN" altLang="en-US" dirty="0" smtClean="0">
                <a:effectLst/>
              </a:rPr>
              <a:t>为了提高系统的整体可用性和性能</a:t>
            </a:r>
            <a:r>
              <a:rPr lang="en-US" altLang="zh-CN" dirty="0" smtClean="0">
                <a:effectLst/>
              </a:rPr>
              <a:t>,</a:t>
            </a:r>
            <a:r>
              <a:rPr lang="zh-CN" altLang="en-US" dirty="0" smtClean="0">
                <a:effectLst/>
              </a:rPr>
              <a:t>新浪微博启用了多个数据中心。这些数据中心既是地区用户访问中心</a:t>
            </a:r>
            <a:r>
              <a:rPr lang="en-US" altLang="zh-CN" dirty="0" smtClean="0">
                <a:effectLst/>
              </a:rPr>
              <a:t>,</a:t>
            </a:r>
            <a:r>
              <a:rPr lang="zh-CN" altLang="en-US" dirty="0" smtClean="0">
                <a:effectLst/>
              </a:rPr>
              <a:t>用户可以就近访问最近的数据中心以加快访问速度</a:t>
            </a:r>
            <a:r>
              <a:rPr lang="en-US" altLang="zh-CN" dirty="0" smtClean="0">
                <a:effectLst/>
              </a:rPr>
              <a:t>,</a:t>
            </a:r>
            <a:r>
              <a:rPr lang="zh-CN" altLang="en-US" dirty="0" smtClean="0">
                <a:effectLst/>
              </a:rPr>
              <a:t>改善系统性能</a:t>
            </a:r>
            <a:r>
              <a:rPr lang="en-US" altLang="zh-CN" dirty="0" smtClean="0">
                <a:effectLst/>
              </a:rPr>
              <a:t>;</a:t>
            </a:r>
            <a:r>
              <a:rPr lang="zh-CN" altLang="en-US" dirty="0" smtClean="0">
                <a:effectLst/>
              </a:rPr>
              <a:t>同时也是数据冗余复制的灾备中心</a:t>
            </a:r>
            <a:r>
              <a:rPr lang="en-US" altLang="zh-CN" dirty="0" smtClean="0">
                <a:effectLst/>
              </a:rPr>
              <a:t>,</a:t>
            </a:r>
            <a:r>
              <a:rPr lang="zh-CN" altLang="en-US" dirty="0" smtClean="0">
                <a:effectLst/>
              </a:rPr>
              <a:t>所有的用户和微博数据通过远程消息系统在不同的数据中心之间同步</a:t>
            </a:r>
            <a:r>
              <a:rPr lang="en-US" altLang="zh-CN" dirty="0" smtClean="0">
                <a:effectLst/>
              </a:rPr>
              <a:t>,</a:t>
            </a:r>
            <a:r>
              <a:rPr lang="zh-CN" altLang="en-US" dirty="0" smtClean="0">
                <a:effectLst/>
              </a:rPr>
              <a:t>提高系统可用性。</a:t>
            </a:r>
          </a:p>
          <a:p>
            <a:r>
              <a:rPr lang="zh-CN" altLang="en-US" dirty="0" smtClean="0">
                <a:effectLst/>
              </a:rPr>
              <a:t>同时</a:t>
            </a:r>
            <a:r>
              <a:rPr lang="en-US" altLang="zh-CN" dirty="0" smtClean="0">
                <a:effectLst/>
              </a:rPr>
              <a:t>,</a:t>
            </a:r>
            <a:r>
              <a:rPr lang="zh-CN" altLang="en-US" dirty="0" smtClean="0">
                <a:effectLst/>
              </a:rPr>
              <a:t>新浪微博还开发了一系列自动化工具</a:t>
            </a:r>
            <a:r>
              <a:rPr lang="en-US" altLang="zh-CN" dirty="0" smtClean="0">
                <a:effectLst/>
              </a:rPr>
              <a:t>,</a:t>
            </a:r>
            <a:r>
              <a:rPr lang="zh-CN" altLang="en-US" dirty="0" smtClean="0">
                <a:effectLst/>
              </a:rPr>
              <a:t>包括自动化监控</a:t>
            </a:r>
            <a:r>
              <a:rPr lang="en-US" altLang="zh-CN" dirty="0" smtClean="0">
                <a:effectLst/>
              </a:rPr>
              <a:t>,</a:t>
            </a:r>
            <a:r>
              <a:rPr lang="zh-CN" altLang="en-US" dirty="0" smtClean="0">
                <a:effectLst/>
              </a:rPr>
              <a:t>自动化发布</a:t>
            </a:r>
            <a:r>
              <a:rPr lang="en-US" altLang="zh-CN" dirty="0" smtClean="0">
                <a:effectLst/>
              </a:rPr>
              <a:t>,</a:t>
            </a:r>
            <a:r>
              <a:rPr lang="zh-CN" altLang="en-US" dirty="0" smtClean="0">
                <a:effectLst/>
              </a:rPr>
              <a:t>自动化故障修复等</a:t>
            </a:r>
            <a:r>
              <a:rPr lang="en-US" altLang="zh-CN" dirty="0" smtClean="0">
                <a:effectLst/>
              </a:rPr>
              <a:t>,</a:t>
            </a:r>
            <a:r>
              <a:rPr lang="zh-CN" altLang="en-US" dirty="0" smtClean="0">
                <a:effectLst/>
              </a:rPr>
              <a:t>这些自动化工具还在持续开发中</a:t>
            </a:r>
            <a:r>
              <a:rPr lang="en-US" altLang="zh-CN" dirty="0" smtClean="0">
                <a:effectLst/>
              </a:rPr>
              <a:t>,</a:t>
            </a:r>
            <a:r>
              <a:rPr lang="zh-CN" altLang="en-US" dirty="0" smtClean="0">
                <a:effectLst/>
              </a:rPr>
              <a:t>以改善运维水平提高系统可用性。</a:t>
            </a:r>
            <a:endParaRPr lang="en-US" altLang="zh-CN" dirty="0" smtClean="0">
              <a:effectLst/>
            </a:endParaRPr>
          </a:p>
          <a:p>
            <a:r>
              <a:rPr lang="zh-CN" altLang="en-US" dirty="0" smtClean="0">
                <a:effectLst/>
              </a:rPr>
              <a:t>由于微博的开放特性</a:t>
            </a:r>
            <a:r>
              <a:rPr lang="en-US" altLang="zh-CN" dirty="0" smtClean="0">
                <a:effectLst/>
              </a:rPr>
              <a:t>,</a:t>
            </a:r>
            <a:r>
              <a:rPr lang="zh-CN" altLang="en-US" dirty="0" smtClean="0">
                <a:effectLst/>
              </a:rPr>
              <a:t>新浪微博也遇到了一系列的安全挑战</a:t>
            </a:r>
            <a:r>
              <a:rPr lang="en-US" altLang="zh-CN" dirty="0" smtClean="0">
                <a:effectLst/>
              </a:rPr>
              <a:t>,</a:t>
            </a:r>
            <a:r>
              <a:rPr lang="zh-CN" altLang="en-US" dirty="0" smtClean="0">
                <a:effectLst/>
              </a:rPr>
              <a:t>垃圾内容、僵尸粉、微博攻击从未停止</a:t>
            </a:r>
            <a:r>
              <a:rPr lang="en-US" altLang="zh-CN" dirty="0" smtClean="0">
                <a:effectLst/>
              </a:rPr>
              <a:t>,</a:t>
            </a:r>
            <a:r>
              <a:rPr lang="zh-CN" altLang="en-US" dirty="0" smtClean="0">
                <a:effectLst/>
              </a:rPr>
              <a:t>除了使用一般网站常见的安全策略</a:t>
            </a:r>
            <a:r>
              <a:rPr lang="en-US" altLang="zh-CN" dirty="0" smtClean="0">
                <a:effectLst/>
              </a:rPr>
              <a:t>,</a:t>
            </a:r>
            <a:r>
              <a:rPr lang="zh-CN" altLang="en-US" dirty="0" smtClean="0">
                <a:effectLst/>
              </a:rPr>
              <a:t>新浪微博在开放平台上使用多级安全审核的策略以保护系统和用户。</a:t>
            </a:r>
          </a:p>
          <a:p>
            <a:endParaRPr lang="en-US" dirty="0"/>
          </a:p>
        </p:txBody>
      </p:sp>
    </p:spTree>
    <p:extLst>
      <p:ext uri="{BB962C8B-B14F-4D97-AF65-F5344CB8AC3E}">
        <p14:creationId xmlns:p14="http://schemas.microsoft.com/office/powerpoint/2010/main" val="18304506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第三代架构</a:t>
            </a:r>
            <a:r>
              <a:rPr lang="zh-CN" altLang="en-US" dirty="0" smtClean="0"/>
              <a:t>体系</a:t>
            </a:r>
            <a:r>
              <a:rPr lang="en-US" altLang="zh-CN" dirty="0" smtClean="0"/>
              <a:t>——</a:t>
            </a:r>
            <a:r>
              <a:rPr lang="zh-CN" altLang="en-US" dirty="0"/>
              <a:t>微博的核心业务图</a:t>
            </a:r>
            <a:endParaRPr lang="en-US" dirty="0"/>
          </a:p>
        </p:txBody>
      </p:sp>
      <p:pic>
        <p:nvPicPr>
          <p:cNvPr id="1026" name="Picture 2" descr="https://user-gold-cdn.xitu.io/2018/6/6/163d366330a5d673?imagesli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25053" y="1289234"/>
            <a:ext cx="8109284" cy="5584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29206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第三代技术体系</a:t>
            </a:r>
            <a:endParaRPr lang="en-US" dirty="0"/>
          </a:p>
        </p:txBody>
      </p:sp>
      <p:pic>
        <p:nvPicPr>
          <p:cNvPr id="2050" name="Picture 2" descr="https://user-gold-cdn.xitu.io/2018/6/6/163d3663309cfb59?imagesli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39453" y="1253450"/>
            <a:ext cx="7940842" cy="5604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3960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第三代技术体系</a:t>
            </a:r>
            <a:endParaRPr lang="en-US" dirty="0"/>
          </a:p>
        </p:txBody>
      </p:sp>
      <p:sp>
        <p:nvSpPr>
          <p:cNvPr id="3" name="Content Placeholder 2"/>
          <p:cNvSpPr>
            <a:spLocks noGrp="1"/>
          </p:cNvSpPr>
          <p:nvPr>
            <p:ph idx="1"/>
          </p:nvPr>
        </p:nvSpPr>
        <p:spPr/>
        <p:txBody>
          <a:bodyPr/>
          <a:lstStyle/>
          <a:p>
            <a:r>
              <a:rPr lang="zh-CN" altLang="en-US" dirty="0"/>
              <a:t>微博平台的第三代技术体系，使用正交分解法建立模型：在水平方向，采用典型的三级分层模型，即接口层、服务层与资源层；在垂直方向，进一步细分为业务架构、技术架构、监控平台与服务治理平台</a:t>
            </a:r>
            <a:r>
              <a:rPr lang="zh-CN" altLang="en-US" dirty="0" smtClean="0"/>
              <a:t>。</a:t>
            </a:r>
            <a:endParaRPr lang="en-US" altLang="zh-CN" dirty="0" smtClean="0"/>
          </a:p>
          <a:p>
            <a:r>
              <a:rPr lang="zh-CN" altLang="en-US" dirty="0"/>
              <a:t>正交分解法将整个图分解为</a:t>
            </a:r>
            <a:r>
              <a:rPr lang="en-US" altLang="zh-CN" dirty="0"/>
              <a:t>3*4=12</a:t>
            </a:r>
            <a:r>
              <a:rPr lang="zh-CN" altLang="en-US" dirty="0"/>
              <a:t>个区域，每个区域代表一个水平维度与一个垂直维度的交点，相应的定义这个区域的核心功能点，比如区域</a:t>
            </a:r>
            <a:r>
              <a:rPr lang="en-US" altLang="zh-CN" dirty="0"/>
              <a:t>5</a:t>
            </a:r>
            <a:r>
              <a:rPr lang="zh-CN" altLang="en-US" dirty="0"/>
              <a:t>主要完成服务层的技术架构。</a:t>
            </a:r>
            <a:endParaRPr lang="en-US" dirty="0"/>
          </a:p>
        </p:txBody>
      </p:sp>
    </p:spTree>
    <p:extLst>
      <p:ext uri="{BB962C8B-B14F-4D97-AF65-F5344CB8AC3E}">
        <p14:creationId xmlns:p14="http://schemas.microsoft.com/office/powerpoint/2010/main" val="4317731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水平分层</a:t>
            </a:r>
            <a:endParaRPr lang="en-US" dirty="0"/>
          </a:p>
        </p:txBody>
      </p:sp>
      <p:sp>
        <p:nvSpPr>
          <p:cNvPr id="3" name="Content Placeholder 2"/>
          <p:cNvSpPr>
            <a:spLocks noGrp="1"/>
          </p:cNvSpPr>
          <p:nvPr>
            <p:ph idx="1"/>
          </p:nvPr>
        </p:nvSpPr>
        <p:spPr>
          <a:xfrm>
            <a:off x="838200" y="1825625"/>
            <a:ext cx="10515600" cy="4875964"/>
          </a:xfrm>
        </p:spPr>
        <p:txBody>
          <a:bodyPr>
            <a:normAutofit fontScale="92500"/>
          </a:bodyPr>
          <a:lstStyle/>
          <a:p>
            <a:r>
              <a:rPr lang="zh-CN" altLang="en-US" dirty="0"/>
              <a:t>水平维度的划分，在大中型互联网后台业务系统的设计中非常基础，在平台的每一代技术体系中都有体现</a:t>
            </a:r>
            <a:r>
              <a:rPr lang="zh-CN" altLang="en-US" dirty="0" smtClean="0"/>
              <a:t>。</a:t>
            </a:r>
            <a:endParaRPr lang="en-US" altLang="zh-CN" dirty="0" smtClean="0"/>
          </a:p>
          <a:p>
            <a:pPr lvl="1"/>
            <a:r>
              <a:rPr lang="zh-CN" altLang="en-US" b="1" dirty="0"/>
              <a:t>接口层</a:t>
            </a:r>
            <a:r>
              <a:rPr lang="zh-CN" altLang="en-US" dirty="0"/>
              <a:t>主要实现与</a:t>
            </a:r>
            <a:r>
              <a:rPr lang="en-US" altLang="zh-CN" dirty="0"/>
              <a:t>Web</a:t>
            </a:r>
            <a:r>
              <a:rPr lang="zh-CN" altLang="en-US" dirty="0"/>
              <a:t>页面、移动客户端的接口交互，定义统一的接口规范，平台最核心的三个接口服务分别是内容（</a:t>
            </a:r>
            <a:r>
              <a:rPr lang="en-US" altLang="zh-CN" dirty="0"/>
              <a:t>Feed</a:t>
            </a:r>
            <a:r>
              <a:rPr lang="zh-CN" altLang="en-US" dirty="0"/>
              <a:t>）服务、用户关系服务及通讯服务（单发私信、群发、群聊）</a:t>
            </a:r>
            <a:r>
              <a:rPr lang="zh-CN" altLang="en-US" dirty="0" smtClean="0"/>
              <a:t>。</a:t>
            </a:r>
            <a:endParaRPr lang="en-US" altLang="zh-CN" dirty="0" smtClean="0"/>
          </a:p>
          <a:p>
            <a:pPr lvl="1"/>
            <a:r>
              <a:rPr lang="zh-CN" altLang="en-US" b="1" dirty="0"/>
              <a:t>服务层</a:t>
            </a:r>
            <a:r>
              <a:rPr lang="zh-CN" altLang="en-US" dirty="0"/>
              <a:t>主要把核心业务模块化、服务化，这里又分为两类服务，一类为原子服务，其定义是不依赖任何其他服务的服务模块，比如常用的短链服务、发号器服务都属于这一类。图中使用泳道隔离，表示它们的独立性。另外一类为组合服务，通过各种原子服务和业务逻辑的组合来完成服务，比如</a:t>
            </a:r>
            <a:r>
              <a:rPr lang="en-US" altLang="zh-CN" dirty="0"/>
              <a:t>Feed</a:t>
            </a:r>
            <a:r>
              <a:rPr lang="zh-CN" altLang="en-US" dirty="0"/>
              <a:t>服务、通讯服务，它们除了本身的业务逻辑，还依赖短链、用户及发号器服务</a:t>
            </a:r>
            <a:r>
              <a:rPr lang="zh-CN" altLang="en-US" dirty="0" smtClean="0"/>
              <a:t>。</a:t>
            </a:r>
            <a:endParaRPr lang="en-US" altLang="zh-CN" dirty="0" smtClean="0"/>
          </a:p>
          <a:p>
            <a:pPr lvl="1"/>
            <a:r>
              <a:rPr lang="zh-CN" altLang="en-US" b="1" dirty="0"/>
              <a:t>资源层</a:t>
            </a:r>
            <a:r>
              <a:rPr lang="zh-CN" altLang="en-US" dirty="0"/>
              <a:t>主要是数据模型的存储，包含通用的缓存资源</a:t>
            </a:r>
            <a:r>
              <a:rPr lang="en-US" altLang="zh-CN" dirty="0" err="1"/>
              <a:t>Redis</a:t>
            </a:r>
            <a:r>
              <a:rPr lang="zh-CN" altLang="en-US" dirty="0"/>
              <a:t>和</a:t>
            </a:r>
            <a:r>
              <a:rPr lang="en-US" altLang="zh-CN" dirty="0" err="1"/>
              <a:t>Memcached</a:t>
            </a:r>
            <a:r>
              <a:rPr lang="zh-CN" altLang="en-US" dirty="0"/>
              <a:t>，以及持久化数据库存储</a:t>
            </a:r>
            <a:r>
              <a:rPr lang="en-US" altLang="zh-CN" dirty="0"/>
              <a:t>MySQL</a:t>
            </a:r>
            <a:r>
              <a:rPr lang="zh-CN" altLang="en-US" dirty="0"/>
              <a:t>、</a:t>
            </a:r>
            <a:r>
              <a:rPr lang="en-US" altLang="zh-CN" dirty="0" err="1"/>
              <a:t>HBase</a:t>
            </a:r>
            <a:r>
              <a:rPr lang="zh-CN" altLang="en-US" dirty="0"/>
              <a:t>，或者分布式文件系统</a:t>
            </a:r>
            <a:r>
              <a:rPr lang="en-US" altLang="zh-CN" dirty="0"/>
              <a:t>TFS</a:t>
            </a:r>
            <a:r>
              <a:rPr lang="zh-CN" altLang="en-US" dirty="0"/>
              <a:t>以及</a:t>
            </a:r>
            <a:r>
              <a:rPr lang="en-US" altLang="zh-CN" dirty="0" err="1"/>
              <a:t>Sina</a:t>
            </a:r>
            <a:r>
              <a:rPr lang="en-US" altLang="zh-CN" dirty="0"/>
              <a:t> S3</a:t>
            </a:r>
            <a:r>
              <a:rPr lang="zh-CN" altLang="en-US" dirty="0"/>
              <a:t>服务</a:t>
            </a:r>
            <a:r>
              <a:rPr lang="zh-CN" altLang="en-US" dirty="0" smtClean="0"/>
              <a:t>。</a:t>
            </a:r>
            <a:endParaRPr lang="en-US" altLang="zh-CN" dirty="0" smtClean="0"/>
          </a:p>
          <a:p>
            <a:r>
              <a:rPr lang="zh-CN" altLang="en-US" dirty="0"/>
              <a:t>水平分层有一个特点，依赖关系都是从上往下，上层的服务依赖下层，下层的服务不会依赖上层，构建了一种简单直接的依赖关系。</a:t>
            </a:r>
            <a:endParaRPr lang="en-US" dirty="0"/>
          </a:p>
        </p:txBody>
      </p:sp>
    </p:spTree>
    <p:extLst>
      <p:ext uri="{BB962C8B-B14F-4D97-AF65-F5344CB8AC3E}">
        <p14:creationId xmlns:p14="http://schemas.microsoft.com/office/powerpoint/2010/main" val="19610154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垂直延伸技术架构</a:t>
            </a:r>
            <a:endParaRPr lang="en-US" dirty="0"/>
          </a:p>
        </p:txBody>
      </p:sp>
      <p:sp>
        <p:nvSpPr>
          <p:cNvPr id="3" name="Content Placeholder 2"/>
          <p:cNvSpPr>
            <a:spLocks noGrp="1"/>
          </p:cNvSpPr>
          <p:nvPr>
            <p:ph idx="1"/>
          </p:nvPr>
        </p:nvSpPr>
        <p:spPr/>
        <p:txBody>
          <a:bodyPr/>
          <a:lstStyle/>
          <a:p>
            <a:r>
              <a:rPr lang="zh-CN" altLang="en-US" dirty="0"/>
              <a:t>随着业务架构的发展和优化，平台研发实现了许多卓越的中间件产品，用来支撑核心业务，这些中间件由业务驱动产生，随着技术组件越来越丰富，形成完备的平台技术框架，大大提升了平台的产品研发效率和业务运行稳定性。</a:t>
            </a:r>
          </a:p>
          <a:p>
            <a:r>
              <a:rPr lang="zh-CN" altLang="en-US" dirty="0"/>
              <a:t>区别于水平方向上层依赖下层的关系，垂直方向以技术框架为地基支撑点，向两侧驱动影响业务架构、监控平台、服务治理平台，下面介绍一下其中的核心组件</a:t>
            </a:r>
            <a:r>
              <a:rPr lang="zh-CN" altLang="en-US" dirty="0" smtClean="0"/>
              <a:t>。</a:t>
            </a:r>
            <a:endParaRPr lang="zh-CN" altLang="en-US" dirty="0"/>
          </a:p>
        </p:txBody>
      </p:sp>
    </p:spTree>
    <p:extLst>
      <p:ext uri="{BB962C8B-B14F-4D97-AF65-F5344CB8AC3E}">
        <p14:creationId xmlns:p14="http://schemas.microsoft.com/office/powerpoint/2010/main" val="7873661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接口层</a:t>
            </a:r>
            <a:r>
              <a:rPr lang="en-US" altLang="zh-CN" b="1" dirty="0"/>
              <a:t>Web V4</a:t>
            </a:r>
            <a:r>
              <a:rPr lang="zh-CN" altLang="en-US" b="1" dirty="0" smtClean="0"/>
              <a:t>框架</a:t>
            </a:r>
            <a:endParaRPr lang="en-US" dirty="0"/>
          </a:p>
        </p:txBody>
      </p:sp>
      <p:sp>
        <p:nvSpPr>
          <p:cNvPr id="3" name="Content Placeholder 2"/>
          <p:cNvSpPr>
            <a:spLocks noGrp="1"/>
          </p:cNvSpPr>
          <p:nvPr>
            <p:ph idx="1"/>
          </p:nvPr>
        </p:nvSpPr>
        <p:spPr/>
        <p:txBody>
          <a:bodyPr/>
          <a:lstStyle/>
          <a:p>
            <a:r>
              <a:rPr lang="zh-CN" altLang="en-US" dirty="0"/>
              <a:t>接口框架简化和规范了业务接口开发工作，将通用的接口层功能打包到框架中，采用了</a:t>
            </a:r>
            <a:r>
              <a:rPr lang="en-US" altLang="zh-CN" dirty="0"/>
              <a:t>Spring</a:t>
            </a:r>
            <a:r>
              <a:rPr lang="zh-CN" altLang="en-US" dirty="0"/>
              <a:t>的面向切面（</a:t>
            </a:r>
            <a:r>
              <a:rPr lang="en-US" altLang="zh-CN" dirty="0"/>
              <a:t>AOP</a:t>
            </a:r>
            <a:r>
              <a:rPr lang="zh-CN" altLang="en-US" dirty="0"/>
              <a:t>）设计理念。接口框架基于</a:t>
            </a:r>
            <a:r>
              <a:rPr lang="en-US" altLang="zh-CN" dirty="0"/>
              <a:t>Jersey </a:t>
            </a:r>
            <a:r>
              <a:rPr lang="zh-CN" altLang="en-US" dirty="0"/>
              <a:t>进行二次开发，基于</a:t>
            </a:r>
            <a:r>
              <a:rPr lang="en-US" altLang="zh-CN" dirty="0"/>
              <a:t>annotation</a:t>
            </a:r>
            <a:r>
              <a:rPr lang="zh-CN" altLang="en-US" dirty="0"/>
              <a:t>定义接口</a:t>
            </a:r>
            <a:r>
              <a:rPr lang="en-US" altLang="zh-CN" dirty="0"/>
              <a:t>(</a:t>
            </a:r>
            <a:r>
              <a:rPr lang="en-US" altLang="zh-CN" dirty="0" err="1"/>
              <a:t>url</a:t>
            </a:r>
            <a:r>
              <a:rPr lang="en-US" altLang="zh-CN" dirty="0"/>
              <a:t>, </a:t>
            </a:r>
            <a:r>
              <a:rPr lang="zh-CN" altLang="en-US" dirty="0"/>
              <a:t>参数</a:t>
            </a:r>
            <a:r>
              <a:rPr lang="en-US" altLang="zh-CN" dirty="0"/>
              <a:t>)</a:t>
            </a:r>
            <a:r>
              <a:rPr lang="zh-CN" altLang="en-US" dirty="0"/>
              <a:t>，内置</a:t>
            </a:r>
            <a:r>
              <a:rPr lang="en-US" altLang="zh-CN" dirty="0" err="1"/>
              <a:t>Auth</a:t>
            </a:r>
            <a:r>
              <a:rPr lang="zh-CN" altLang="en-US" dirty="0"/>
              <a:t>、频次控制、访问日志、降级功能，支撑接口层监控平台与服务治理，同时还有自动化的</a:t>
            </a:r>
            <a:r>
              <a:rPr lang="en-US" altLang="zh-CN" dirty="0"/>
              <a:t>Bean-</a:t>
            </a:r>
            <a:r>
              <a:rPr lang="en-US" altLang="zh-CN" dirty="0" err="1"/>
              <a:t>json</a:t>
            </a:r>
            <a:r>
              <a:rPr lang="en-US" altLang="zh-CN" dirty="0"/>
              <a:t>/xml</a:t>
            </a:r>
            <a:r>
              <a:rPr lang="zh-CN" altLang="en-US" dirty="0"/>
              <a:t>序列化。</a:t>
            </a:r>
            <a:endParaRPr lang="en-US" dirty="0"/>
          </a:p>
        </p:txBody>
      </p:sp>
    </p:spTree>
    <p:extLst>
      <p:ext uri="{BB962C8B-B14F-4D97-AF65-F5344CB8AC3E}">
        <p14:creationId xmlns:p14="http://schemas.microsoft.com/office/powerpoint/2010/main" val="1224468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网站架构模式</a:t>
            </a:r>
            <a:endParaRPr lang="en-US" dirty="0"/>
          </a:p>
        </p:txBody>
      </p:sp>
      <p:sp>
        <p:nvSpPr>
          <p:cNvPr id="3" name="Content Placeholder 2"/>
          <p:cNvSpPr>
            <a:spLocks noGrp="1"/>
          </p:cNvSpPr>
          <p:nvPr>
            <p:ph idx="1"/>
          </p:nvPr>
        </p:nvSpPr>
        <p:spPr/>
        <p:txBody>
          <a:bodyPr>
            <a:normAutofit lnSpcReduction="10000"/>
          </a:bodyPr>
          <a:lstStyle/>
          <a:p>
            <a:r>
              <a:rPr lang="en-US" altLang="zh-CN" dirty="0" smtClean="0"/>
              <a:t>1.</a:t>
            </a:r>
            <a:r>
              <a:rPr lang="zh-CN" altLang="en-US" dirty="0" smtClean="0"/>
              <a:t>分层</a:t>
            </a:r>
            <a:endParaRPr lang="en-US" altLang="zh-CN" dirty="0" smtClean="0"/>
          </a:p>
          <a:p>
            <a:r>
              <a:rPr lang="en-US" altLang="zh-CN" dirty="0" smtClean="0"/>
              <a:t>2.</a:t>
            </a:r>
            <a:r>
              <a:rPr lang="zh-CN" altLang="en-US" dirty="0" smtClean="0"/>
              <a:t>分割</a:t>
            </a:r>
            <a:endParaRPr lang="en-US" altLang="zh-CN" dirty="0" smtClean="0"/>
          </a:p>
          <a:p>
            <a:r>
              <a:rPr lang="en-US" altLang="zh-CN" dirty="0" smtClean="0"/>
              <a:t>3.</a:t>
            </a:r>
            <a:r>
              <a:rPr lang="zh-CN" altLang="en-US" dirty="0" smtClean="0"/>
              <a:t>分布式</a:t>
            </a:r>
            <a:endParaRPr lang="en-US" altLang="zh-CN" dirty="0" smtClean="0"/>
          </a:p>
          <a:p>
            <a:r>
              <a:rPr lang="en-US" altLang="zh-CN" dirty="0" smtClean="0"/>
              <a:t>4.</a:t>
            </a:r>
            <a:r>
              <a:rPr lang="zh-CN" altLang="en-US" dirty="0" smtClean="0"/>
              <a:t>集群</a:t>
            </a:r>
            <a:endParaRPr lang="en-US" altLang="zh-CN" dirty="0" smtClean="0"/>
          </a:p>
          <a:p>
            <a:r>
              <a:rPr lang="en-US" altLang="zh-CN" dirty="0" smtClean="0"/>
              <a:t>5.</a:t>
            </a:r>
            <a:r>
              <a:rPr lang="zh-CN" altLang="en-US" dirty="0" smtClean="0"/>
              <a:t>缓存</a:t>
            </a:r>
            <a:endParaRPr lang="en-US" altLang="zh-CN" dirty="0" smtClean="0"/>
          </a:p>
          <a:p>
            <a:r>
              <a:rPr lang="en-US" altLang="zh-CN" dirty="0" smtClean="0"/>
              <a:t>6.</a:t>
            </a:r>
            <a:r>
              <a:rPr lang="zh-CN" altLang="en-US" dirty="0" smtClean="0"/>
              <a:t>异步</a:t>
            </a:r>
            <a:endParaRPr lang="en-US" altLang="zh-CN" dirty="0" smtClean="0"/>
          </a:p>
          <a:p>
            <a:r>
              <a:rPr lang="en-US" altLang="zh-CN" dirty="0" smtClean="0"/>
              <a:t>7.</a:t>
            </a:r>
            <a:r>
              <a:rPr lang="zh-CN" altLang="en-US" dirty="0" smtClean="0"/>
              <a:t>冗余</a:t>
            </a:r>
            <a:endParaRPr lang="en-US" altLang="zh-CN" dirty="0" smtClean="0"/>
          </a:p>
          <a:p>
            <a:r>
              <a:rPr lang="en-US" altLang="zh-CN" dirty="0" smtClean="0"/>
              <a:t>8.</a:t>
            </a:r>
            <a:r>
              <a:rPr lang="zh-CN" altLang="en-US" dirty="0" smtClean="0"/>
              <a:t>自动化</a:t>
            </a:r>
            <a:endParaRPr lang="en-US" altLang="zh-CN" dirty="0" smtClean="0"/>
          </a:p>
          <a:p>
            <a:r>
              <a:rPr lang="en-US" altLang="zh-CN" dirty="0" smtClean="0"/>
              <a:t>9.</a:t>
            </a:r>
            <a:r>
              <a:rPr lang="zh-CN" altLang="en-US" dirty="0" smtClean="0"/>
              <a:t>安全</a:t>
            </a:r>
            <a:endParaRPr lang="en-US" dirty="0"/>
          </a:p>
        </p:txBody>
      </p:sp>
    </p:spTree>
    <p:extLst>
      <p:ext uri="{BB962C8B-B14F-4D97-AF65-F5344CB8AC3E}">
        <p14:creationId xmlns:p14="http://schemas.microsoft.com/office/powerpoint/2010/main" val="5365756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服务层</a:t>
            </a:r>
            <a:r>
              <a:rPr lang="zh-CN" altLang="en-US" b="1" dirty="0" smtClean="0"/>
              <a:t>框架</a:t>
            </a:r>
            <a:endParaRPr lang="en-US" dirty="0"/>
          </a:p>
        </p:txBody>
      </p:sp>
      <p:sp>
        <p:nvSpPr>
          <p:cNvPr id="3" name="Content Placeholder 2"/>
          <p:cNvSpPr>
            <a:spLocks noGrp="1"/>
          </p:cNvSpPr>
          <p:nvPr>
            <p:ph idx="1"/>
          </p:nvPr>
        </p:nvSpPr>
        <p:spPr/>
        <p:txBody>
          <a:bodyPr>
            <a:normAutofit/>
          </a:bodyPr>
          <a:lstStyle/>
          <a:p>
            <a:r>
              <a:rPr lang="zh-CN" altLang="en-US" dirty="0"/>
              <a:t>服务层主要涉及</a:t>
            </a:r>
            <a:r>
              <a:rPr lang="en-US" altLang="zh-CN" dirty="0"/>
              <a:t>RPC</a:t>
            </a:r>
            <a:r>
              <a:rPr lang="zh-CN" altLang="en-US" dirty="0"/>
              <a:t>远程调用框架以及消息队列框架，这是微博平台在服务层使用最为广泛的两个框架</a:t>
            </a:r>
            <a:r>
              <a:rPr lang="zh-CN" altLang="en-US" dirty="0" smtClean="0"/>
              <a:t>。</a:t>
            </a:r>
            <a:endParaRPr lang="en-US" altLang="zh-CN" dirty="0" smtClean="0"/>
          </a:p>
          <a:p>
            <a:pPr lvl="1"/>
            <a:r>
              <a:rPr lang="en-US" altLang="zh-CN" b="1" dirty="0"/>
              <a:t>MCQ</a:t>
            </a:r>
            <a:r>
              <a:rPr lang="zh-CN" altLang="en-US" b="1" dirty="0"/>
              <a:t>消息</a:t>
            </a:r>
            <a:r>
              <a:rPr lang="zh-CN" altLang="en-US" b="1" dirty="0" smtClean="0"/>
              <a:t>队列：</a:t>
            </a:r>
            <a:r>
              <a:rPr lang="zh-CN" altLang="en-US" dirty="0"/>
              <a:t> 消息队列提供一种先入先出的通讯机制，在平台内部，最常见的场景是将数据的落地操作异步写入队列，队列处理程序批量读取并写入</a:t>
            </a:r>
            <a:r>
              <a:rPr lang="en-US" altLang="zh-CN" dirty="0"/>
              <a:t>DB</a:t>
            </a:r>
            <a:r>
              <a:rPr lang="zh-CN" altLang="en-US" dirty="0"/>
              <a:t>，消息队列提供的异步机制加快了前端机的响应时间，其次，批量的</a:t>
            </a:r>
            <a:r>
              <a:rPr lang="en-US" altLang="zh-CN" dirty="0"/>
              <a:t>DB</a:t>
            </a:r>
            <a:r>
              <a:rPr lang="zh-CN" altLang="en-US" dirty="0"/>
              <a:t>操作也间接提高了</a:t>
            </a:r>
            <a:r>
              <a:rPr lang="en-US" altLang="zh-CN" dirty="0"/>
              <a:t>DB</a:t>
            </a:r>
            <a:r>
              <a:rPr lang="zh-CN" altLang="en-US" dirty="0"/>
              <a:t>操作性能，另外一个应用场景，平台通过消息队列，向搜索、大数据、商业运营部门提供实时数据。</a:t>
            </a:r>
          </a:p>
          <a:p>
            <a:pPr lvl="1"/>
            <a:r>
              <a:rPr lang="zh-CN" altLang="en-US" dirty="0"/>
              <a:t>微博平台内部大量使用的</a:t>
            </a:r>
            <a:r>
              <a:rPr lang="en-US" altLang="zh-CN" dirty="0"/>
              <a:t>MCQ(</a:t>
            </a:r>
            <a:r>
              <a:rPr lang="en-US" altLang="zh-CN" dirty="0" err="1"/>
              <a:t>SimpleQueue</a:t>
            </a:r>
            <a:r>
              <a:rPr lang="en-US" altLang="zh-CN" dirty="0"/>
              <a:t> Service Over </a:t>
            </a:r>
            <a:r>
              <a:rPr lang="en-US" altLang="zh-CN" dirty="0" err="1"/>
              <a:t>Memcache</a:t>
            </a:r>
            <a:r>
              <a:rPr lang="en-US" altLang="zh-CN" dirty="0"/>
              <a:t>)</a:t>
            </a:r>
            <a:r>
              <a:rPr lang="zh-CN" altLang="en-US" dirty="0"/>
              <a:t>消息队列服务，基于</a:t>
            </a:r>
            <a:r>
              <a:rPr lang="en-US" altLang="zh-CN" dirty="0" err="1"/>
              <a:t>MemCache</a:t>
            </a:r>
            <a:r>
              <a:rPr lang="zh-CN" altLang="en-US" dirty="0"/>
              <a:t>协议，消息数据持久化写入</a:t>
            </a:r>
            <a:r>
              <a:rPr lang="en-US" altLang="zh-CN" dirty="0" err="1"/>
              <a:t>BerkeleyDB</a:t>
            </a:r>
            <a:r>
              <a:rPr lang="zh-CN" altLang="en-US" dirty="0"/>
              <a:t>，只有</a:t>
            </a:r>
            <a:r>
              <a:rPr lang="en-US" altLang="zh-CN" dirty="0"/>
              <a:t>get/set</a:t>
            </a:r>
            <a:r>
              <a:rPr lang="zh-CN" altLang="en-US" dirty="0"/>
              <a:t>两个命令，同时也非常容易做监控（</a:t>
            </a:r>
            <a:r>
              <a:rPr lang="en-US" altLang="zh-CN" dirty="0"/>
              <a:t>stats queue</a:t>
            </a:r>
            <a:r>
              <a:rPr lang="zh-CN" altLang="en-US" dirty="0"/>
              <a:t>），有丰富的</a:t>
            </a:r>
            <a:r>
              <a:rPr lang="en-US" altLang="zh-CN" dirty="0"/>
              <a:t>client library</a:t>
            </a:r>
            <a:r>
              <a:rPr lang="zh-CN" altLang="en-US" dirty="0"/>
              <a:t>，线上运行多年，性能比通用的</a:t>
            </a:r>
            <a:r>
              <a:rPr lang="en-US" altLang="zh-CN" dirty="0"/>
              <a:t>MQ</a:t>
            </a:r>
            <a:r>
              <a:rPr lang="zh-CN" altLang="en-US" dirty="0"/>
              <a:t>高很多倍。</a:t>
            </a:r>
          </a:p>
          <a:p>
            <a:pPr lvl="1"/>
            <a:endParaRPr lang="zh-CN" altLang="en-US" b="1" dirty="0"/>
          </a:p>
          <a:p>
            <a:pPr lvl="1"/>
            <a:endParaRPr lang="en-US" dirty="0"/>
          </a:p>
        </p:txBody>
      </p:sp>
    </p:spTree>
    <p:extLst>
      <p:ext uri="{BB962C8B-B14F-4D97-AF65-F5344CB8AC3E}">
        <p14:creationId xmlns:p14="http://schemas.microsoft.com/office/powerpoint/2010/main" val="9926886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smtClean="0"/>
              <a:t>服务层框架</a:t>
            </a:r>
            <a:endParaRPr lang="en-US" dirty="0"/>
          </a:p>
        </p:txBody>
      </p:sp>
      <p:sp>
        <p:nvSpPr>
          <p:cNvPr id="3" name="Content Placeholder 2"/>
          <p:cNvSpPr>
            <a:spLocks noGrp="1"/>
          </p:cNvSpPr>
          <p:nvPr>
            <p:ph idx="1"/>
          </p:nvPr>
        </p:nvSpPr>
        <p:spPr/>
        <p:txBody>
          <a:bodyPr/>
          <a:lstStyle/>
          <a:p>
            <a:r>
              <a:rPr lang="en-US" b="1" dirty="0" err="1"/>
              <a:t>Motan</a:t>
            </a:r>
            <a:r>
              <a:rPr lang="en-US" b="1" dirty="0"/>
              <a:t> </a:t>
            </a:r>
            <a:r>
              <a:rPr lang="en-US" b="1" dirty="0" err="1"/>
              <a:t>RPC框架</a:t>
            </a:r>
            <a:endParaRPr lang="en-US" b="1" dirty="0"/>
          </a:p>
          <a:p>
            <a:pPr lvl="1"/>
            <a:r>
              <a:rPr lang="zh-CN" altLang="en-US" dirty="0"/>
              <a:t>微博的</a:t>
            </a:r>
            <a:r>
              <a:rPr lang="en-US" altLang="zh-CN" dirty="0" err="1"/>
              <a:t>Motan</a:t>
            </a:r>
            <a:r>
              <a:rPr lang="en-US" altLang="zh-CN" dirty="0"/>
              <a:t> RPC</a:t>
            </a:r>
            <a:r>
              <a:rPr lang="zh-CN" altLang="en-US" dirty="0"/>
              <a:t>服务，底层通讯引擎采用了</a:t>
            </a:r>
            <a:r>
              <a:rPr lang="en-US" altLang="zh-CN" dirty="0" err="1"/>
              <a:t>Netty</a:t>
            </a:r>
            <a:r>
              <a:rPr lang="zh-CN" altLang="en-US" dirty="0"/>
              <a:t>网络框架，序列化协议支持</a:t>
            </a:r>
            <a:r>
              <a:rPr lang="en-US" altLang="zh-CN" dirty="0"/>
              <a:t>Hessian</a:t>
            </a:r>
            <a:r>
              <a:rPr lang="zh-CN" altLang="en-US" dirty="0"/>
              <a:t>和</a:t>
            </a:r>
            <a:r>
              <a:rPr lang="en-US" altLang="zh-CN" dirty="0"/>
              <a:t>Java</a:t>
            </a:r>
            <a:r>
              <a:rPr lang="zh-CN" altLang="en-US" dirty="0"/>
              <a:t>序列化，通讯协议支持</a:t>
            </a:r>
            <a:r>
              <a:rPr lang="en-US" altLang="zh-CN" dirty="0" err="1"/>
              <a:t>Motan</a:t>
            </a:r>
            <a:r>
              <a:rPr lang="zh-CN" altLang="en-US" dirty="0"/>
              <a:t>、</a:t>
            </a:r>
            <a:r>
              <a:rPr lang="en-US" altLang="zh-CN" dirty="0"/>
              <a:t>http</a:t>
            </a:r>
            <a:r>
              <a:rPr lang="zh-CN" altLang="en-US" dirty="0"/>
              <a:t>、</a:t>
            </a:r>
            <a:r>
              <a:rPr lang="en-US" altLang="zh-CN" dirty="0" err="1"/>
              <a:t>tcp</a:t>
            </a:r>
            <a:r>
              <a:rPr lang="zh-CN" altLang="en-US" dirty="0"/>
              <a:t>、</a:t>
            </a:r>
            <a:r>
              <a:rPr lang="en-US" altLang="zh-CN" dirty="0"/>
              <a:t>mc</a:t>
            </a:r>
            <a:r>
              <a:rPr lang="zh-CN" altLang="en-US" dirty="0"/>
              <a:t>等，</a:t>
            </a:r>
            <a:r>
              <a:rPr lang="en-US" altLang="zh-CN" dirty="0" err="1"/>
              <a:t>Motan</a:t>
            </a:r>
            <a:r>
              <a:rPr lang="zh-CN" altLang="en-US" dirty="0"/>
              <a:t>框架在内部大量使用，在系统的健壮性和服务治理方面，有较为成熟的技术解决方案，健壮性上，基于</a:t>
            </a:r>
            <a:r>
              <a:rPr lang="en-US" altLang="zh-CN" dirty="0" err="1"/>
              <a:t>Config</a:t>
            </a:r>
            <a:r>
              <a:rPr lang="zh-CN" altLang="en-US" dirty="0"/>
              <a:t>配置管理服务实现了</a:t>
            </a:r>
            <a:r>
              <a:rPr lang="en-US" altLang="zh-CN" dirty="0"/>
              <a:t>High Availability</a:t>
            </a:r>
            <a:r>
              <a:rPr lang="zh-CN" altLang="en-US" dirty="0"/>
              <a:t>与</a:t>
            </a:r>
            <a:r>
              <a:rPr lang="en-US" altLang="zh-CN" dirty="0"/>
              <a:t>Load Balance</a:t>
            </a:r>
            <a:r>
              <a:rPr lang="zh-CN" altLang="en-US" dirty="0"/>
              <a:t>策略（支持灵活的</a:t>
            </a:r>
            <a:r>
              <a:rPr lang="en-US" altLang="zh-CN" dirty="0" err="1"/>
              <a:t>FailOver</a:t>
            </a:r>
            <a:r>
              <a:rPr lang="zh-CN" altLang="en-US" dirty="0"/>
              <a:t>和</a:t>
            </a:r>
            <a:r>
              <a:rPr lang="en-US" altLang="zh-CN" dirty="0" err="1"/>
              <a:t>FailFast</a:t>
            </a:r>
            <a:r>
              <a:rPr lang="en-US" altLang="zh-CN" dirty="0"/>
              <a:t> HA</a:t>
            </a:r>
            <a:r>
              <a:rPr lang="zh-CN" altLang="en-US" dirty="0"/>
              <a:t>策略，以及</a:t>
            </a:r>
            <a:r>
              <a:rPr lang="en-US" altLang="zh-CN" dirty="0"/>
              <a:t>Round Robin</a:t>
            </a:r>
            <a:r>
              <a:rPr lang="zh-CN" altLang="en-US" dirty="0"/>
              <a:t>、</a:t>
            </a:r>
            <a:r>
              <a:rPr lang="en-US" altLang="zh-CN" dirty="0"/>
              <a:t>LRU</a:t>
            </a:r>
            <a:r>
              <a:rPr lang="zh-CN" altLang="en-US" dirty="0"/>
              <a:t>、</a:t>
            </a:r>
            <a:r>
              <a:rPr lang="en-US" altLang="zh-CN" dirty="0"/>
              <a:t>Consistent Hash</a:t>
            </a:r>
            <a:r>
              <a:rPr lang="zh-CN" altLang="en-US" dirty="0"/>
              <a:t>等</a:t>
            </a:r>
            <a:r>
              <a:rPr lang="en-US" altLang="zh-CN" dirty="0"/>
              <a:t>Load Balance</a:t>
            </a:r>
            <a:r>
              <a:rPr lang="zh-CN" altLang="en-US" dirty="0"/>
              <a:t>策略），服务治理方面，生成完整的服务调用链数据，服务请求性能数据，响应时间（</a:t>
            </a:r>
            <a:r>
              <a:rPr lang="en-US" altLang="zh-CN" dirty="0"/>
              <a:t>Response Time</a:t>
            </a:r>
            <a:r>
              <a:rPr lang="zh-CN" altLang="en-US" dirty="0"/>
              <a:t>）、</a:t>
            </a:r>
            <a:r>
              <a:rPr lang="en-US" altLang="zh-CN" dirty="0"/>
              <a:t>QPS</a:t>
            </a:r>
            <a:r>
              <a:rPr lang="zh-CN" altLang="en-US" dirty="0"/>
              <a:t>以及标准化</a:t>
            </a:r>
            <a:r>
              <a:rPr lang="en-US" altLang="zh-CN" dirty="0"/>
              <a:t>Error</a:t>
            </a:r>
            <a:r>
              <a:rPr lang="zh-CN" altLang="en-US" dirty="0"/>
              <a:t>、</a:t>
            </a:r>
            <a:r>
              <a:rPr lang="en-US" altLang="zh-CN" dirty="0"/>
              <a:t>Exception</a:t>
            </a:r>
            <a:r>
              <a:rPr lang="zh-CN" altLang="en-US" dirty="0"/>
              <a:t>日志信息。</a:t>
            </a:r>
            <a:endParaRPr lang="en-US" dirty="0"/>
          </a:p>
        </p:txBody>
      </p:sp>
    </p:spTree>
    <p:extLst>
      <p:ext uri="{BB962C8B-B14F-4D97-AF65-F5344CB8AC3E}">
        <p14:creationId xmlns:p14="http://schemas.microsoft.com/office/powerpoint/2010/main" val="14570720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资源层框架</a:t>
            </a:r>
          </a:p>
        </p:txBody>
      </p:sp>
      <p:sp>
        <p:nvSpPr>
          <p:cNvPr id="3" name="Content Placeholder 2"/>
          <p:cNvSpPr>
            <a:spLocks noGrp="1"/>
          </p:cNvSpPr>
          <p:nvPr>
            <p:ph idx="1"/>
          </p:nvPr>
        </p:nvSpPr>
        <p:spPr>
          <a:xfrm>
            <a:off x="838200" y="1825625"/>
            <a:ext cx="10515600" cy="4779712"/>
          </a:xfrm>
        </p:spPr>
        <p:txBody>
          <a:bodyPr>
            <a:normAutofit fontScale="85000" lnSpcReduction="10000"/>
          </a:bodyPr>
          <a:lstStyle/>
          <a:p>
            <a:r>
              <a:rPr lang="zh-CN" altLang="en-US" dirty="0"/>
              <a:t>资源层的框架非常多，有封装</a:t>
            </a:r>
            <a:r>
              <a:rPr lang="en-US" altLang="zh-CN" dirty="0"/>
              <a:t>MySQL</a:t>
            </a:r>
            <a:r>
              <a:rPr lang="zh-CN" altLang="en-US" dirty="0"/>
              <a:t>与</a:t>
            </a:r>
            <a:r>
              <a:rPr lang="en-US" altLang="zh-CN" dirty="0" err="1"/>
              <a:t>HBase</a:t>
            </a:r>
            <a:r>
              <a:rPr lang="zh-CN" altLang="en-US" dirty="0"/>
              <a:t>的</a:t>
            </a:r>
            <a:r>
              <a:rPr lang="en-US" altLang="zh-CN" dirty="0"/>
              <a:t>Key-List DAL</a:t>
            </a:r>
            <a:r>
              <a:rPr lang="zh-CN" altLang="en-US" dirty="0"/>
              <a:t>中间件、有定制化的计数组件，有支持分布式</a:t>
            </a:r>
            <a:r>
              <a:rPr lang="en-US" altLang="zh-CN" dirty="0"/>
              <a:t>MC</a:t>
            </a:r>
            <a:r>
              <a:rPr lang="zh-CN" altLang="en-US" dirty="0"/>
              <a:t>与</a:t>
            </a:r>
            <a:r>
              <a:rPr lang="en-US" altLang="zh-CN" dirty="0" err="1"/>
              <a:t>Redis</a:t>
            </a:r>
            <a:r>
              <a:rPr lang="zh-CN" altLang="en-US" dirty="0"/>
              <a:t>的</a:t>
            </a:r>
            <a:r>
              <a:rPr lang="en-US" altLang="zh-CN" dirty="0"/>
              <a:t>Proxy</a:t>
            </a:r>
            <a:r>
              <a:rPr lang="zh-CN" altLang="en-US" dirty="0"/>
              <a:t>，在这些方面业界有较多的经验分享，我在这里分享一下平台架构的对象库与</a:t>
            </a:r>
            <a:r>
              <a:rPr lang="en-US" altLang="zh-CN" dirty="0"/>
              <a:t>SSD Cache</a:t>
            </a:r>
            <a:r>
              <a:rPr lang="zh-CN" altLang="en-US" dirty="0"/>
              <a:t>组件。</a:t>
            </a:r>
          </a:p>
          <a:p>
            <a:pPr lvl="1"/>
            <a:r>
              <a:rPr lang="zh-CN" altLang="en-US" b="1" dirty="0"/>
              <a:t>对象</a:t>
            </a:r>
            <a:r>
              <a:rPr lang="zh-CN" altLang="en-US" b="1" dirty="0" smtClean="0"/>
              <a:t>库：</a:t>
            </a:r>
            <a:r>
              <a:rPr lang="zh-CN" altLang="en-US" dirty="0"/>
              <a:t> 对象库支持便捷的序列化与反序列化微博中的对象数据：序列化时，将</a:t>
            </a:r>
            <a:r>
              <a:rPr lang="en-US" altLang="zh-CN" dirty="0"/>
              <a:t>JVM</a:t>
            </a:r>
            <a:r>
              <a:rPr lang="zh-CN" altLang="en-US" dirty="0"/>
              <a:t>内存中的对象序列化写入在</a:t>
            </a:r>
            <a:r>
              <a:rPr lang="en-US" altLang="zh-CN" dirty="0" err="1"/>
              <a:t>HBase</a:t>
            </a:r>
            <a:r>
              <a:rPr lang="zh-CN" altLang="en-US" dirty="0"/>
              <a:t>中并生成唯一的</a:t>
            </a:r>
            <a:r>
              <a:rPr lang="en-US" altLang="zh-CN" dirty="0" err="1"/>
              <a:t>ObjectID</a:t>
            </a:r>
            <a:r>
              <a:rPr lang="zh-CN" altLang="en-US" dirty="0"/>
              <a:t>，当需要访问该对象时，通过</a:t>
            </a:r>
            <a:r>
              <a:rPr lang="en-US" altLang="zh-CN" dirty="0" err="1"/>
              <a:t>ObjectID</a:t>
            </a:r>
            <a:r>
              <a:rPr lang="zh-CN" altLang="en-US" dirty="0"/>
              <a:t>读取，对象库支持任意类型的对象，支持</a:t>
            </a:r>
            <a:r>
              <a:rPr lang="en-US" altLang="zh-CN" dirty="0"/>
              <a:t>PB</a:t>
            </a:r>
            <a:r>
              <a:rPr lang="zh-CN" altLang="en-US" dirty="0"/>
              <a:t>、</a:t>
            </a:r>
            <a:r>
              <a:rPr lang="en-US" altLang="zh-CN" dirty="0"/>
              <a:t>JSON</a:t>
            </a:r>
            <a:r>
              <a:rPr lang="zh-CN" altLang="en-US" dirty="0"/>
              <a:t>、二进制序列化协议，微博中最大的应用场景将微博中引用的视频、图片、文章统一定义为对象，一共定义了几十种对象类型，并抽象出标准的对象元数据</a:t>
            </a:r>
            <a:r>
              <a:rPr lang="en-US" altLang="zh-CN" dirty="0"/>
              <a:t>Schema</a:t>
            </a:r>
            <a:r>
              <a:rPr lang="zh-CN" altLang="en-US" dirty="0"/>
              <a:t>，对象的内容上传到对象存储系统（</a:t>
            </a:r>
            <a:r>
              <a:rPr lang="en-US" altLang="zh-CN" dirty="0" err="1"/>
              <a:t>Sina</a:t>
            </a:r>
            <a:r>
              <a:rPr lang="en-US" altLang="zh-CN" dirty="0"/>
              <a:t> S3</a:t>
            </a:r>
            <a:r>
              <a:rPr lang="zh-CN" altLang="en-US" dirty="0"/>
              <a:t>）中，对象元数据中保存</a:t>
            </a:r>
            <a:r>
              <a:rPr lang="en-US" altLang="zh-CN" dirty="0" err="1"/>
              <a:t>Sina</a:t>
            </a:r>
            <a:r>
              <a:rPr lang="en-US" altLang="zh-CN" dirty="0"/>
              <a:t> S3</a:t>
            </a:r>
            <a:r>
              <a:rPr lang="zh-CN" altLang="en-US" dirty="0"/>
              <a:t>的下载地址</a:t>
            </a:r>
            <a:r>
              <a:rPr lang="zh-CN" altLang="en-US" dirty="0" smtClean="0"/>
              <a:t>。</a:t>
            </a:r>
            <a:endParaRPr lang="en-US" altLang="zh-CN" b="1" dirty="0" smtClean="0"/>
          </a:p>
          <a:p>
            <a:pPr lvl="1"/>
            <a:r>
              <a:rPr lang="en-US" b="1" dirty="0" err="1" smtClean="0"/>
              <a:t>SSDCache</a:t>
            </a:r>
            <a:r>
              <a:rPr lang="zh-CN" altLang="en-US" dirty="0" smtClean="0"/>
              <a:t> </a:t>
            </a:r>
            <a:endParaRPr lang="en-US" altLang="zh-CN" dirty="0" smtClean="0"/>
          </a:p>
          <a:p>
            <a:pPr lvl="2"/>
            <a:r>
              <a:rPr lang="zh-CN" altLang="en-US" dirty="0" smtClean="0"/>
              <a:t>随着</a:t>
            </a:r>
            <a:r>
              <a:rPr lang="en-US" altLang="zh-CN" dirty="0"/>
              <a:t>SSD</a:t>
            </a:r>
            <a:r>
              <a:rPr lang="zh-CN" altLang="en-US" dirty="0"/>
              <a:t>硬盘的普及，优越的</a:t>
            </a:r>
            <a:r>
              <a:rPr lang="en-US" altLang="zh-CN" dirty="0"/>
              <a:t>IO</a:t>
            </a:r>
            <a:r>
              <a:rPr lang="zh-CN" altLang="en-US" dirty="0"/>
              <a:t>性能使其被越来越多地用于替换传统的</a:t>
            </a:r>
            <a:r>
              <a:rPr lang="en-US" altLang="zh-CN" dirty="0"/>
              <a:t>SATA</a:t>
            </a:r>
            <a:r>
              <a:rPr lang="zh-CN" altLang="en-US" dirty="0"/>
              <a:t>和</a:t>
            </a:r>
            <a:r>
              <a:rPr lang="en-US" altLang="zh-CN" dirty="0"/>
              <a:t>SAS</a:t>
            </a:r>
            <a:r>
              <a:rPr lang="zh-CN" altLang="en-US" dirty="0"/>
              <a:t>磁盘，常见的应用场景有三种：</a:t>
            </a:r>
            <a:r>
              <a:rPr lang="en-US" altLang="zh-CN" dirty="0"/>
              <a:t>1</a:t>
            </a:r>
            <a:r>
              <a:rPr lang="zh-CN" altLang="en-US" dirty="0"/>
              <a:t>）替换</a:t>
            </a:r>
            <a:r>
              <a:rPr lang="en-US" altLang="zh-CN" dirty="0"/>
              <a:t>MySQL</a:t>
            </a:r>
            <a:r>
              <a:rPr lang="zh-CN" altLang="en-US" dirty="0"/>
              <a:t>数据库的硬盘，目前社区还没有针对</a:t>
            </a:r>
            <a:r>
              <a:rPr lang="en-US" altLang="zh-CN" dirty="0"/>
              <a:t>SSD</a:t>
            </a:r>
            <a:r>
              <a:rPr lang="zh-CN" altLang="en-US" dirty="0"/>
              <a:t>优化的</a:t>
            </a:r>
            <a:r>
              <a:rPr lang="en-US" altLang="zh-CN" dirty="0"/>
              <a:t>MySQL</a:t>
            </a:r>
            <a:r>
              <a:rPr lang="zh-CN" altLang="en-US" dirty="0"/>
              <a:t>版本，即使这样，直接升级</a:t>
            </a:r>
            <a:r>
              <a:rPr lang="en-US" altLang="zh-CN" dirty="0"/>
              <a:t>SSD</a:t>
            </a:r>
            <a:r>
              <a:rPr lang="zh-CN" altLang="en-US" dirty="0"/>
              <a:t>硬盘也能带来</a:t>
            </a:r>
            <a:r>
              <a:rPr lang="en-US" altLang="zh-CN" dirty="0"/>
              <a:t>8</a:t>
            </a:r>
            <a:r>
              <a:rPr lang="zh-CN" altLang="en-US" dirty="0"/>
              <a:t>倍左右的</a:t>
            </a:r>
            <a:r>
              <a:rPr lang="en-US" altLang="zh-CN" dirty="0"/>
              <a:t>IOPS</a:t>
            </a:r>
            <a:r>
              <a:rPr lang="zh-CN" altLang="en-US" dirty="0"/>
              <a:t>提升；</a:t>
            </a:r>
            <a:r>
              <a:rPr lang="en-US" altLang="zh-CN" dirty="0"/>
              <a:t>2</a:t>
            </a:r>
            <a:r>
              <a:rPr lang="zh-CN" altLang="en-US" dirty="0"/>
              <a:t>）替换</a:t>
            </a:r>
            <a:r>
              <a:rPr lang="en-US" altLang="zh-CN" dirty="0" err="1"/>
              <a:t>Redis</a:t>
            </a:r>
            <a:r>
              <a:rPr lang="zh-CN" altLang="en-US" dirty="0"/>
              <a:t>的硬盘，提升其性能；</a:t>
            </a:r>
            <a:r>
              <a:rPr lang="en-US" altLang="zh-CN" dirty="0"/>
              <a:t>3</a:t>
            </a:r>
            <a:r>
              <a:rPr lang="zh-CN" altLang="en-US" dirty="0"/>
              <a:t>）用在</a:t>
            </a:r>
            <a:r>
              <a:rPr lang="en-US" altLang="zh-CN" dirty="0"/>
              <a:t>CDN</a:t>
            </a:r>
            <a:r>
              <a:rPr lang="zh-CN" altLang="en-US" dirty="0"/>
              <a:t>中，加快静态资源加载速度。 </a:t>
            </a:r>
            <a:endParaRPr lang="en-US" altLang="zh-CN" dirty="0" smtClean="0"/>
          </a:p>
          <a:p>
            <a:pPr lvl="2"/>
            <a:r>
              <a:rPr lang="zh-CN" altLang="en-US" dirty="0"/>
              <a:t>微博平台将</a:t>
            </a:r>
            <a:r>
              <a:rPr lang="en-US" altLang="zh-CN" dirty="0"/>
              <a:t>SSD</a:t>
            </a:r>
            <a:r>
              <a:rPr lang="zh-CN" altLang="en-US" dirty="0"/>
              <a:t>应用在分布式缓存场景中，将传统的</a:t>
            </a:r>
            <a:r>
              <a:rPr lang="en-US" altLang="zh-CN" dirty="0" err="1"/>
              <a:t>Redis</a:t>
            </a:r>
            <a:r>
              <a:rPr lang="en-US" altLang="zh-CN" dirty="0"/>
              <a:t>/MC + </a:t>
            </a:r>
            <a:r>
              <a:rPr lang="en-US" altLang="zh-CN" dirty="0" err="1"/>
              <a:t>Mysql</a:t>
            </a:r>
            <a:r>
              <a:rPr lang="zh-CN" altLang="en-US" dirty="0"/>
              <a:t>方式，扩展为 </a:t>
            </a:r>
            <a:r>
              <a:rPr lang="en-US" altLang="zh-CN" dirty="0" err="1"/>
              <a:t>Redis</a:t>
            </a:r>
            <a:r>
              <a:rPr lang="en-US" altLang="zh-CN" dirty="0"/>
              <a:t>/MC + SSD Cache + </a:t>
            </a:r>
            <a:r>
              <a:rPr lang="en-US" altLang="zh-CN" dirty="0" err="1"/>
              <a:t>Mysql</a:t>
            </a:r>
            <a:r>
              <a:rPr lang="zh-CN" altLang="en-US" dirty="0"/>
              <a:t>方式，</a:t>
            </a:r>
            <a:r>
              <a:rPr lang="en-US" altLang="zh-CN" dirty="0"/>
              <a:t>SSD Cache</a:t>
            </a:r>
            <a:r>
              <a:rPr lang="zh-CN" altLang="en-US" dirty="0"/>
              <a:t>作为</a:t>
            </a:r>
            <a:r>
              <a:rPr lang="en-US" altLang="zh-CN" dirty="0"/>
              <a:t>L2</a:t>
            </a:r>
            <a:r>
              <a:rPr lang="zh-CN" altLang="en-US" dirty="0"/>
              <a:t>缓存使用，第一降低了</a:t>
            </a:r>
            <a:r>
              <a:rPr lang="en-US" altLang="zh-CN" dirty="0"/>
              <a:t>MC/</a:t>
            </a:r>
            <a:r>
              <a:rPr lang="en-US" altLang="zh-CN" dirty="0" err="1"/>
              <a:t>Redis</a:t>
            </a:r>
            <a:r>
              <a:rPr lang="zh-CN" altLang="en-US" dirty="0"/>
              <a:t>成本过高，容量小的问题，也解决了穿透</a:t>
            </a:r>
            <a:r>
              <a:rPr lang="en-US" altLang="zh-CN" dirty="0"/>
              <a:t>DB</a:t>
            </a:r>
            <a:r>
              <a:rPr lang="zh-CN" altLang="en-US" dirty="0"/>
              <a:t>带来的数据库访问压力。 </a:t>
            </a:r>
            <a:r>
              <a:rPr lang="zh-CN" altLang="en-US" dirty="0" smtClean="0"/>
              <a:t/>
            </a:r>
            <a:br>
              <a:rPr lang="zh-CN" altLang="en-US" dirty="0" smtClean="0"/>
            </a:br>
            <a:endParaRPr lang="en-US" dirty="0"/>
          </a:p>
        </p:txBody>
      </p:sp>
    </p:spTree>
    <p:extLst>
      <p:ext uri="{BB962C8B-B14F-4D97-AF65-F5344CB8AC3E}">
        <p14:creationId xmlns:p14="http://schemas.microsoft.com/office/powerpoint/2010/main" val="15168832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垂直的监控与服务</a:t>
            </a:r>
            <a:r>
              <a:rPr lang="zh-CN" altLang="en-US" b="1" dirty="0" smtClean="0"/>
              <a:t>治理</a:t>
            </a:r>
            <a:endParaRPr lang="en-US" dirty="0"/>
          </a:p>
        </p:txBody>
      </p:sp>
      <p:sp>
        <p:nvSpPr>
          <p:cNvPr id="3" name="Content Placeholder 2"/>
          <p:cNvSpPr>
            <a:spLocks noGrp="1"/>
          </p:cNvSpPr>
          <p:nvPr>
            <p:ph idx="1"/>
          </p:nvPr>
        </p:nvSpPr>
        <p:spPr/>
        <p:txBody>
          <a:bodyPr/>
          <a:lstStyle/>
          <a:p>
            <a:r>
              <a:rPr lang="zh-CN" altLang="en-US" dirty="0"/>
              <a:t>随着服务规模和业务变得越来越复杂，即使业务架构师也很难准确地描述服务之间的依赖关系，服务的管理运维变得越来难，在这个背景下，参考</a:t>
            </a:r>
            <a:r>
              <a:rPr lang="en-US" altLang="zh-CN" dirty="0"/>
              <a:t>google</a:t>
            </a:r>
            <a:r>
              <a:rPr lang="zh-CN" altLang="en-US" dirty="0"/>
              <a:t>的</a:t>
            </a:r>
            <a:r>
              <a:rPr lang="en-US" altLang="zh-CN" dirty="0"/>
              <a:t>dapper</a:t>
            </a:r>
            <a:r>
              <a:rPr lang="zh-CN" altLang="en-US" dirty="0"/>
              <a:t>和</a:t>
            </a:r>
            <a:r>
              <a:rPr lang="en-US" altLang="zh-CN" dirty="0"/>
              <a:t>twitter</a:t>
            </a:r>
            <a:r>
              <a:rPr lang="zh-CN" altLang="en-US" dirty="0"/>
              <a:t>的</a:t>
            </a:r>
            <a:r>
              <a:rPr lang="en-US" altLang="zh-CN" dirty="0" err="1"/>
              <a:t>zipkin</a:t>
            </a:r>
            <a:r>
              <a:rPr lang="zh-CN" altLang="en-US" dirty="0"/>
              <a:t>，平台实现了自己的大型分布式追踪系统</a:t>
            </a:r>
            <a:r>
              <a:rPr lang="en-US" altLang="zh-CN" dirty="0" err="1"/>
              <a:t>WatchMan</a:t>
            </a:r>
            <a:r>
              <a:rPr lang="zh-CN" altLang="en-US" dirty="0"/>
              <a:t>。</a:t>
            </a:r>
            <a:endParaRPr lang="en-US" dirty="0"/>
          </a:p>
        </p:txBody>
      </p:sp>
    </p:spTree>
    <p:extLst>
      <p:ext uri="{BB962C8B-B14F-4D97-AF65-F5344CB8AC3E}">
        <p14:creationId xmlns:p14="http://schemas.microsoft.com/office/powerpoint/2010/main" val="13815243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err="1"/>
              <a:t>WatchMan</a:t>
            </a:r>
            <a:r>
              <a:rPr lang="zh-CN" altLang="en-US" b="1" dirty="0"/>
              <a:t>大型分布式追踪</a:t>
            </a:r>
            <a:r>
              <a:rPr lang="zh-CN" altLang="en-US" b="1" dirty="0" smtClean="0"/>
              <a:t>系统</a:t>
            </a:r>
            <a:endParaRPr lang="en-US" dirty="0"/>
          </a:p>
        </p:txBody>
      </p:sp>
      <p:sp>
        <p:nvSpPr>
          <p:cNvPr id="3" name="Content Placeholder 2"/>
          <p:cNvSpPr>
            <a:spLocks noGrp="1"/>
          </p:cNvSpPr>
          <p:nvPr>
            <p:ph idx="1"/>
          </p:nvPr>
        </p:nvSpPr>
        <p:spPr/>
        <p:txBody>
          <a:bodyPr>
            <a:normAutofit lnSpcReduction="10000"/>
          </a:bodyPr>
          <a:lstStyle/>
          <a:p>
            <a:r>
              <a:rPr lang="zh-CN" altLang="en-US" dirty="0"/>
              <a:t>如其他大中型互联网应用一样，微博平台由众多的分布式组件构成，用户通过浏览器或移动客户端的每一个</a:t>
            </a:r>
            <a:r>
              <a:rPr lang="en-US" altLang="zh-CN" dirty="0"/>
              <a:t>HTTP</a:t>
            </a:r>
            <a:r>
              <a:rPr lang="zh-CN" altLang="en-US" dirty="0"/>
              <a:t>请求到达应用服务器后，会经过很多个业务系统或系统组件，并留下足迹（</a:t>
            </a:r>
            <a:r>
              <a:rPr lang="en-US" altLang="zh-CN" dirty="0"/>
              <a:t>footprint</a:t>
            </a:r>
            <a:r>
              <a:rPr lang="zh-CN" altLang="en-US" dirty="0"/>
              <a:t>）。但是这些分散的数据对于问题排查，或是流程优化都帮助有限。对于这样一种典型的跨进程</a:t>
            </a:r>
            <a:r>
              <a:rPr lang="en-US" altLang="zh-CN" dirty="0"/>
              <a:t>/</a:t>
            </a:r>
            <a:r>
              <a:rPr lang="zh-CN" altLang="en-US" dirty="0"/>
              <a:t>跨线程的场景，汇总收集并分析这类日志就显得尤为重要。另一方面，收集每一处足迹的性能数据，并根据策略对各子系统做流控或降级，也是确保微博平台高可用的重要因素。要能做到追踪每个请求的完整调用链路；收集调用链路上每个服务的性能数据；能追踪系统中所有的</a:t>
            </a:r>
            <a:r>
              <a:rPr lang="en-US" altLang="zh-CN" dirty="0"/>
              <a:t>Error</a:t>
            </a:r>
            <a:r>
              <a:rPr lang="zh-CN" altLang="en-US" dirty="0"/>
              <a:t>和</a:t>
            </a:r>
            <a:r>
              <a:rPr lang="en-US" altLang="zh-CN" dirty="0"/>
              <a:t>Exception</a:t>
            </a:r>
            <a:r>
              <a:rPr lang="zh-CN" altLang="en-US" dirty="0"/>
              <a:t>；通过计算性能数据和比对性能指标（</a:t>
            </a:r>
            <a:r>
              <a:rPr lang="en-US" altLang="zh-CN" dirty="0"/>
              <a:t>SLA</a:t>
            </a:r>
            <a:r>
              <a:rPr lang="zh-CN" altLang="en-US" dirty="0"/>
              <a:t>）再回馈到控制流程（</a:t>
            </a:r>
            <a:r>
              <a:rPr lang="en-US" altLang="zh-CN" dirty="0"/>
              <a:t>control flow</a:t>
            </a:r>
            <a:r>
              <a:rPr lang="zh-CN" altLang="en-US" dirty="0"/>
              <a:t>）中，基于这些目标就诞生了微博的</a:t>
            </a:r>
            <a:r>
              <a:rPr lang="en-US" altLang="zh-CN" dirty="0"/>
              <a:t>Watchman</a:t>
            </a:r>
            <a:r>
              <a:rPr lang="zh-CN" altLang="en-US" dirty="0"/>
              <a:t>系统。</a:t>
            </a:r>
            <a:endParaRPr lang="en-US" dirty="0"/>
          </a:p>
        </p:txBody>
      </p:sp>
    </p:spTree>
    <p:extLst>
      <p:ext uri="{BB962C8B-B14F-4D97-AF65-F5344CB8AC3E}">
        <p14:creationId xmlns:p14="http://schemas.microsoft.com/office/powerpoint/2010/main" val="3073290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err="1" smtClean="0"/>
              <a:t>WatchMan</a:t>
            </a:r>
            <a:r>
              <a:rPr lang="zh-CN" altLang="en-US" b="1" dirty="0" smtClean="0"/>
              <a:t>大型分布式追踪系统</a:t>
            </a:r>
            <a:endParaRPr lang="en-US" dirty="0"/>
          </a:p>
        </p:txBody>
      </p:sp>
      <p:sp>
        <p:nvSpPr>
          <p:cNvPr id="3" name="Content Placeholder 2"/>
          <p:cNvSpPr>
            <a:spLocks noGrp="1"/>
          </p:cNvSpPr>
          <p:nvPr>
            <p:ph idx="1"/>
          </p:nvPr>
        </p:nvSpPr>
        <p:spPr/>
        <p:txBody>
          <a:bodyPr>
            <a:normAutofit lnSpcReduction="10000"/>
          </a:bodyPr>
          <a:lstStyle/>
          <a:p>
            <a:r>
              <a:rPr lang="zh-CN" altLang="en-US" dirty="0"/>
              <a:t>该系统设计的一个核心原则就是低侵入性（</a:t>
            </a:r>
            <a:r>
              <a:rPr lang="en-US" altLang="zh-CN" dirty="0"/>
              <a:t>non-</a:t>
            </a:r>
            <a:r>
              <a:rPr lang="en-US" altLang="zh-CN" dirty="0" err="1"/>
              <a:t>invasivenss</a:t>
            </a:r>
            <a:r>
              <a:rPr lang="zh-CN" altLang="en-US" dirty="0"/>
              <a:t>）：作为非业务组件，应当尽可能少侵入或者不侵入其他业务系统，保持对使用方的透明性，可以大大减少开发人员的负担和接入门槛。基于此考虑，所有的日志采集点都分布在技术框架中间件中，包括接口框架、</a:t>
            </a:r>
            <a:r>
              <a:rPr lang="en-US" altLang="zh-CN" dirty="0"/>
              <a:t>RPC</a:t>
            </a:r>
            <a:r>
              <a:rPr lang="zh-CN" altLang="en-US" dirty="0"/>
              <a:t>框架以及其他资源中间件。</a:t>
            </a:r>
          </a:p>
          <a:p>
            <a:r>
              <a:rPr lang="en-US" altLang="zh-CN" dirty="0" err="1"/>
              <a:t>WatchMan</a:t>
            </a:r>
            <a:r>
              <a:rPr lang="zh-CN" altLang="en-US" dirty="0"/>
              <a:t>由技术团队搭建框架，应用在所有业务场景中，运维基于此系统完善监控平台，业务和运维共同使用此系统，完成分布式服务治理，包括服务扩容与缩容、服务降级、流量切换、服务发布与灰度</a:t>
            </a:r>
            <a:r>
              <a:rPr lang="zh-CN" altLang="en-US" dirty="0" smtClean="0"/>
              <a:t>。</a:t>
            </a:r>
            <a:endParaRPr lang="en-US" altLang="zh-CN" dirty="0" smtClean="0"/>
          </a:p>
          <a:p>
            <a:r>
              <a:rPr lang="zh-CN" altLang="en-US" dirty="0" smtClean="0"/>
              <a:t>参考链接：</a:t>
            </a:r>
            <a:endParaRPr lang="en-US" altLang="zh-CN" dirty="0" smtClean="0"/>
          </a:p>
          <a:p>
            <a:pPr lvl="1"/>
            <a:r>
              <a:rPr lang="en-US" b="1" dirty="0"/>
              <a:t>http://</a:t>
            </a:r>
            <a:r>
              <a:rPr lang="en-US" b="1" dirty="0" err="1" smtClean="0"/>
              <a:t>www.infoq.com</a:t>
            </a:r>
            <a:r>
              <a:rPr lang="en-US" b="1" dirty="0" smtClean="0"/>
              <a:t>/</a:t>
            </a:r>
            <a:r>
              <a:rPr lang="en-US" b="1" dirty="0" err="1" smtClean="0"/>
              <a:t>cn</a:t>
            </a:r>
            <a:r>
              <a:rPr lang="en-US" b="1" dirty="0" smtClean="0"/>
              <a:t>/articles/</a:t>
            </a:r>
            <a:r>
              <a:rPr lang="en-US" b="1" dirty="0" err="1" smtClean="0"/>
              <a:t>weibo</a:t>
            </a:r>
            <a:r>
              <a:rPr lang="en-US" b="1" dirty="0" smtClean="0"/>
              <a:t>-platform-</a:t>
            </a:r>
            <a:r>
              <a:rPr lang="en-US" b="1" dirty="0" err="1" smtClean="0"/>
              <a:t>archieture</a:t>
            </a:r>
            <a:endParaRPr lang="en-US" b="1" dirty="0"/>
          </a:p>
        </p:txBody>
      </p:sp>
    </p:spTree>
    <p:extLst>
      <p:ext uri="{BB962C8B-B14F-4D97-AF65-F5344CB8AC3E}">
        <p14:creationId xmlns:p14="http://schemas.microsoft.com/office/powerpoint/2010/main" val="1460731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1.</a:t>
            </a:r>
            <a:r>
              <a:rPr lang="zh-CN" altLang="en-US" dirty="0" smtClean="0"/>
              <a:t>分层</a:t>
            </a:r>
            <a:endParaRPr lang="en-US" dirty="0"/>
          </a:p>
        </p:txBody>
      </p:sp>
      <p:sp>
        <p:nvSpPr>
          <p:cNvPr id="3" name="Content Placeholder 2"/>
          <p:cNvSpPr>
            <a:spLocks noGrp="1"/>
          </p:cNvSpPr>
          <p:nvPr>
            <p:ph idx="1"/>
          </p:nvPr>
        </p:nvSpPr>
        <p:spPr/>
        <p:txBody>
          <a:bodyPr>
            <a:normAutofit lnSpcReduction="10000"/>
          </a:bodyPr>
          <a:lstStyle/>
          <a:p>
            <a:r>
              <a:rPr lang="zh-CN" altLang="en-US" dirty="0" smtClean="0">
                <a:effectLst/>
              </a:rPr>
              <a:t>分层是企业应用系统中最常见的一种架构模式</a:t>
            </a:r>
            <a:r>
              <a:rPr lang="en-US" altLang="zh-CN" dirty="0" smtClean="0">
                <a:effectLst/>
              </a:rPr>
              <a:t>,</a:t>
            </a:r>
            <a:r>
              <a:rPr lang="zh-CN" altLang="en-US" dirty="0" smtClean="0">
                <a:effectLst/>
              </a:rPr>
              <a:t>将系统在横向维度上切分成几个部分</a:t>
            </a:r>
            <a:r>
              <a:rPr lang="en-US" altLang="zh-CN" dirty="0" smtClean="0">
                <a:effectLst/>
              </a:rPr>
              <a:t>,</a:t>
            </a:r>
            <a:r>
              <a:rPr lang="zh-CN" altLang="en-US" dirty="0" smtClean="0">
                <a:effectLst/>
              </a:rPr>
              <a:t>每个部分负责一部分相对比较单一的职责</a:t>
            </a:r>
            <a:r>
              <a:rPr lang="en-US" altLang="zh-CN" dirty="0" smtClean="0">
                <a:effectLst/>
              </a:rPr>
              <a:t>,</a:t>
            </a:r>
            <a:r>
              <a:rPr lang="zh-CN" altLang="en-US" dirty="0" smtClean="0">
                <a:effectLst/>
              </a:rPr>
              <a:t>然后通过上层对下层的依赖和调用组成一个完整的系统。</a:t>
            </a:r>
          </a:p>
          <a:p>
            <a:r>
              <a:rPr lang="zh-CN" altLang="en-US" dirty="0" smtClean="0">
                <a:effectLst/>
              </a:rPr>
              <a:t>分层结构在计算机世界中无处不在</a:t>
            </a:r>
            <a:r>
              <a:rPr lang="en-US" altLang="zh-CN" dirty="0" smtClean="0">
                <a:effectLst/>
              </a:rPr>
              <a:t>,</a:t>
            </a:r>
            <a:r>
              <a:rPr lang="zh-CN" altLang="en-US" dirty="0" smtClean="0">
                <a:effectLst/>
              </a:rPr>
              <a:t>网络的</a:t>
            </a:r>
            <a:r>
              <a:rPr lang="en-US" altLang="zh-CN" dirty="0" smtClean="0">
                <a:effectLst/>
              </a:rPr>
              <a:t>7</a:t>
            </a:r>
            <a:r>
              <a:rPr lang="zh-CN" altLang="en-US" dirty="0" smtClean="0">
                <a:effectLst/>
              </a:rPr>
              <a:t>层通信协议是一种分层结构</a:t>
            </a:r>
            <a:r>
              <a:rPr lang="en-US" altLang="zh-CN" dirty="0" smtClean="0">
                <a:effectLst/>
              </a:rPr>
              <a:t>;</a:t>
            </a:r>
            <a:r>
              <a:rPr lang="zh-CN" altLang="en-US" dirty="0" smtClean="0">
                <a:effectLst/>
              </a:rPr>
              <a:t>计算机硬件、操作系统、应用软件也可以看作是一种分层结构。在大型网站架构中也采用分层结构</a:t>
            </a:r>
            <a:r>
              <a:rPr lang="en-US" altLang="zh-CN" dirty="0" smtClean="0">
                <a:effectLst/>
              </a:rPr>
              <a:t>,</a:t>
            </a:r>
            <a:r>
              <a:rPr lang="zh-CN" altLang="en-US" dirty="0" smtClean="0">
                <a:effectLst/>
              </a:rPr>
              <a:t>将网站软件系统分为应用层、服务层、数据层。</a:t>
            </a:r>
            <a:endParaRPr lang="en-US" altLang="zh-CN" dirty="0" smtClean="0">
              <a:effectLst/>
            </a:endParaRPr>
          </a:p>
          <a:p>
            <a:r>
              <a:rPr lang="zh-CN" altLang="en-US" dirty="0" smtClean="0">
                <a:effectLst/>
              </a:rPr>
              <a:t>通过分层</a:t>
            </a:r>
            <a:r>
              <a:rPr lang="en-US" altLang="zh-CN" dirty="0" smtClean="0">
                <a:effectLst/>
              </a:rPr>
              <a:t>,</a:t>
            </a:r>
            <a:r>
              <a:rPr lang="zh-CN" altLang="en-US" dirty="0" smtClean="0">
                <a:effectLst/>
              </a:rPr>
              <a:t>可以更好地将一个庞大的软件系统切分成不同的部分</a:t>
            </a:r>
            <a:r>
              <a:rPr lang="en-US" altLang="zh-CN" dirty="0" smtClean="0">
                <a:effectLst/>
              </a:rPr>
              <a:t>,</a:t>
            </a:r>
            <a:r>
              <a:rPr lang="zh-CN" altLang="en-US" dirty="0" smtClean="0">
                <a:effectLst/>
              </a:rPr>
              <a:t>便于分工合作开发和维护</a:t>
            </a:r>
            <a:r>
              <a:rPr lang="en-US" altLang="zh-CN" dirty="0" smtClean="0">
                <a:effectLst/>
              </a:rPr>
              <a:t>:</a:t>
            </a:r>
            <a:r>
              <a:rPr lang="zh-CN" altLang="en-US" dirty="0" smtClean="0">
                <a:effectLst/>
              </a:rPr>
              <a:t>各层之间具有一定的独立性</a:t>
            </a:r>
            <a:r>
              <a:rPr lang="en-US" altLang="zh-CN" dirty="0" smtClean="0">
                <a:effectLst/>
              </a:rPr>
              <a:t>,</a:t>
            </a:r>
            <a:r>
              <a:rPr lang="zh-CN" altLang="en-US" dirty="0" smtClean="0">
                <a:effectLst/>
              </a:rPr>
              <a:t>只要维持调用接口不变</a:t>
            </a:r>
            <a:r>
              <a:rPr lang="en-US" altLang="zh-CN" dirty="0" smtClean="0">
                <a:effectLst/>
              </a:rPr>
              <a:t>,</a:t>
            </a:r>
            <a:r>
              <a:rPr lang="zh-CN" altLang="en-US" dirty="0" smtClean="0">
                <a:effectLst/>
              </a:rPr>
              <a:t>各层可以根据具体问题独立演化发展而不需要其他层必须做出相应调整。</a:t>
            </a:r>
          </a:p>
        </p:txBody>
      </p:sp>
    </p:spTree>
    <p:extLst>
      <p:ext uri="{BB962C8B-B14F-4D97-AF65-F5344CB8AC3E}">
        <p14:creationId xmlns:p14="http://schemas.microsoft.com/office/powerpoint/2010/main" val="333152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21105"/>
            <a:ext cx="10515600" cy="5755858"/>
          </a:xfrm>
        </p:spPr>
        <p:txBody>
          <a:bodyPr>
            <a:normAutofit/>
          </a:bodyPr>
          <a:lstStyle/>
          <a:p>
            <a:r>
              <a:rPr lang="zh-CN" altLang="en-US" dirty="0" smtClean="0">
                <a:effectLst/>
              </a:rPr>
              <a:t>但是分层架构也有一些挑战</a:t>
            </a:r>
            <a:r>
              <a:rPr lang="en-US" altLang="zh-CN" dirty="0" smtClean="0">
                <a:effectLst/>
              </a:rPr>
              <a:t>,</a:t>
            </a:r>
            <a:r>
              <a:rPr lang="zh-CN" altLang="en-US" dirty="0" smtClean="0">
                <a:effectLst/>
              </a:rPr>
              <a:t>就是必须合理规划层次边界和接口</a:t>
            </a:r>
            <a:r>
              <a:rPr lang="en-US" altLang="zh-CN" dirty="0" smtClean="0">
                <a:effectLst/>
              </a:rPr>
              <a:t>,</a:t>
            </a:r>
            <a:r>
              <a:rPr lang="zh-CN" altLang="en-US" dirty="0" smtClean="0">
                <a:effectLst/>
              </a:rPr>
              <a:t>在开发过程中</a:t>
            </a:r>
            <a:r>
              <a:rPr lang="en-US" altLang="zh-CN" dirty="0" smtClean="0">
                <a:effectLst/>
              </a:rPr>
              <a:t>,</a:t>
            </a:r>
            <a:r>
              <a:rPr lang="zh-CN" altLang="en-US" dirty="0" smtClean="0">
                <a:effectLst/>
              </a:rPr>
              <a:t>严格遵循分层架构的约束</a:t>
            </a:r>
            <a:r>
              <a:rPr lang="en-US" altLang="zh-CN" dirty="0" smtClean="0">
                <a:effectLst/>
              </a:rPr>
              <a:t>,</a:t>
            </a:r>
            <a:r>
              <a:rPr lang="zh-CN" altLang="en-US" dirty="0" smtClean="0">
                <a:effectLst/>
              </a:rPr>
              <a:t>禁止跨层次的调用</a:t>
            </a:r>
            <a:r>
              <a:rPr lang="en-US" altLang="zh-CN" dirty="0" smtClean="0">
                <a:effectLst/>
              </a:rPr>
              <a:t>(</a:t>
            </a:r>
            <a:r>
              <a:rPr lang="zh-CN" altLang="en-US" dirty="0" smtClean="0">
                <a:effectLst/>
              </a:rPr>
              <a:t>应用层直接调用数据层</a:t>
            </a:r>
            <a:r>
              <a:rPr lang="en-US" altLang="zh-CN" dirty="0" smtClean="0">
                <a:effectLst/>
              </a:rPr>
              <a:t>)</a:t>
            </a:r>
            <a:r>
              <a:rPr lang="zh-CN" altLang="en-US" dirty="0" smtClean="0">
                <a:effectLst/>
              </a:rPr>
              <a:t>及逆向调用</a:t>
            </a:r>
            <a:r>
              <a:rPr lang="en-US" altLang="zh-CN" dirty="0" smtClean="0">
                <a:effectLst/>
              </a:rPr>
              <a:t>(</a:t>
            </a:r>
            <a:r>
              <a:rPr lang="zh-CN" altLang="en-US" dirty="0" smtClean="0">
                <a:effectLst/>
              </a:rPr>
              <a:t>数据层调用服务层</a:t>
            </a:r>
            <a:r>
              <a:rPr lang="en-US" altLang="zh-CN" dirty="0" smtClean="0">
                <a:effectLst/>
              </a:rPr>
              <a:t>,</a:t>
            </a:r>
            <a:r>
              <a:rPr lang="zh-CN" altLang="en-US" dirty="0" smtClean="0">
                <a:effectLst/>
              </a:rPr>
              <a:t>或者服务层调用应用层</a:t>
            </a:r>
            <a:r>
              <a:rPr lang="en-US" altLang="zh-CN" dirty="0" smtClean="0">
                <a:effectLst/>
              </a:rPr>
              <a:t>)</a:t>
            </a:r>
          </a:p>
          <a:p>
            <a:r>
              <a:rPr lang="zh-CN" altLang="en-US" dirty="0" smtClean="0">
                <a:effectLst/>
              </a:rPr>
              <a:t>在实践中</a:t>
            </a:r>
            <a:r>
              <a:rPr lang="en-US" altLang="zh-CN" dirty="0" smtClean="0">
                <a:effectLst/>
              </a:rPr>
              <a:t>,</a:t>
            </a:r>
            <a:r>
              <a:rPr lang="zh-CN" altLang="en-US" dirty="0" smtClean="0">
                <a:effectLst/>
              </a:rPr>
              <a:t>大的分层结构内部还可以继续分层</a:t>
            </a:r>
            <a:r>
              <a:rPr lang="en-US" altLang="zh-CN" dirty="0" smtClean="0">
                <a:effectLst/>
              </a:rPr>
              <a:t>,</a:t>
            </a:r>
            <a:r>
              <a:rPr lang="zh-CN" altLang="en-US" dirty="0" smtClean="0">
                <a:effectLst/>
              </a:rPr>
              <a:t>如应用层可以再细分为视图层</a:t>
            </a:r>
            <a:r>
              <a:rPr lang="en-US" altLang="zh-CN" dirty="0" smtClean="0">
                <a:effectLst/>
              </a:rPr>
              <a:t>(</a:t>
            </a:r>
            <a:r>
              <a:rPr lang="zh-CN" altLang="en-US" dirty="0" smtClean="0">
                <a:effectLst/>
              </a:rPr>
              <a:t>美工负责</a:t>
            </a:r>
            <a:r>
              <a:rPr lang="en-US" altLang="zh-CN" dirty="0" smtClean="0">
                <a:effectLst/>
              </a:rPr>
              <a:t>)</a:t>
            </a:r>
            <a:r>
              <a:rPr lang="zh-CN" altLang="en-US" dirty="0" smtClean="0">
                <a:effectLst/>
              </a:rPr>
              <a:t>和业务逻辑层</a:t>
            </a:r>
            <a:r>
              <a:rPr lang="en-US" altLang="zh-CN" dirty="0" smtClean="0">
                <a:effectLst/>
              </a:rPr>
              <a:t>(</a:t>
            </a:r>
            <a:r>
              <a:rPr lang="zh-CN" altLang="en-US" dirty="0" smtClean="0">
                <a:effectLst/>
              </a:rPr>
              <a:t>工程师负责</a:t>
            </a:r>
            <a:r>
              <a:rPr lang="en-US" altLang="zh-CN" dirty="0" smtClean="0">
                <a:effectLst/>
              </a:rPr>
              <a:t>);</a:t>
            </a:r>
            <a:r>
              <a:rPr lang="zh-CN" altLang="en-US" dirty="0" smtClean="0">
                <a:effectLst/>
              </a:rPr>
              <a:t>服务层也可以细分为数据接口层</a:t>
            </a:r>
            <a:r>
              <a:rPr lang="en-US" altLang="zh-CN" dirty="0" smtClean="0">
                <a:effectLst/>
              </a:rPr>
              <a:t>(</a:t>
            </a:r>
            <a:r>
              <a:rPr lang="zh-CN" altLang="en-US" dirty="0" smtClean="0">
                <a:effectLst/>
              </a:rPr>
              <a:t>适配各种输入和输出的数据格式</a:t>
            </a:r>
            <a:r>
              <a:rPr lang="en-US" altLang="zh-CN" dirty="0" smtClean="0">
                <a:effectLst/>
              </a:rPr>
              <a:t>)</a:t>
            </a:r>
            <a:r>
              <a:rPr lang="zh-CN" altLang="en-US" dirty="0" smtClean="0">
                <a:effectLst/>
              </a:rPr>
              <a:t>和逻辑处理层。</a:t>
            </a:r>
          </a:p>
          <a:p>
            <a:r>
              <a:rPr lang="zh-CN" altLang="en-US" dirty="0" smtClean="0">
                <a:effectLst/>
              </a:rPr>
              <a:t>分层架构是逻辑上的</a:t>
            </a:r>
            <a:r>
              <a:rPr lang="en-US" altLang="zh-CN" dirty="0" smtClean="0">
                <a:effectLst/>
              </a:rPr>
              <a:t>,</a:t>
            </a:r>
            <a:r>
              <a:rPr lang="zh-CN" altLang="en-US" dirty="0" smtClean="0">
                <a:effectLst/>
              </a:rPr>
              <a:t>在物理部署上</a:t>
            </a:r>
            <a:r>
              <a:rPr lang="en-US" altLang="zh-CN" dirty="0" smtClean="0">
                <a:effectLst/>
              </a:rPr>
              <a:t>,</a:t>
            </a:r>
            <a:r>
              <a:rPr lang="zh-CN" altLang="en-US" dirty="0" smtClean="0">
                <a:effectLst/>
              </a:rPr>
              <a:t>三层结构可以部署在同一个物理机器上</a:t>
            </a:r>
            <a:r>
              <a:rPr lang="en-US" altLang="zh-CN" dirty="0" smtClean="0">
                <a:effectLst/>
              </a:rPr>
              <a:t>,</a:t>
            </a:r>
            <a:r>
              <a:rPr lang="zh-CN" altLang="en-US" dirty="0" smtClean="0">
                <a:effectLst/>
              </a:rPr>
              <a:t>但是随着网站业务的发展</a:t>
            </a:r>
            <a:r>
              <a:rPr lang="en-US" altLang="zh-CN" dirty="0" smtClean="0">
                <a:effectLst/>
              </a:rPr>
              <a:t>,</a:t>
            </a:r>
            <a:r>
              <a:rPr lang="zh-CN" altLang="en-US" dirty="0" smtClean="0">
                <a:effectLst/>
              </a:rPr>
              <a:t>必然需要对已经分层的模块分离部署</a:t>
            </a:r>
            <a:r>
              <a:rPr lang="en-US" altLang="zh-CN" dirty="0" smtClean="0">
                <a:effectLst/>
              </a:rPr>
              <a:t>,</a:t>
            </a:r>
            <a:r>
              <a:rPr lang="zh-CN" altLang="en-US" dirty="0" smtClean="0">
                <a:effectLst/>
              </a:rPr>
              <a:t>即三层结构分别部署在不同的服务器上</a:t>
            </a:r>
            <a:r>
              <a:rPr lang="en-US" altLang="zh-CN" dirty="0" smtClean="0">
                <a:effectLst/>
              </a:rPr>
              <a:t>,</a:t>
            </a:r>
            <a:r>
              <a:rPr lang="zh-CN" altLang="en-US" dirty="0" smtClean="0">
                <a:effectLst/>
              </a:rPr>
              <a:t>使网站拥有更多的计算资源以应对越来越多的用户访问。</a:t>
            </a:r>
          </a:p>
          <a:p>
            <a:endParaRPr lang="en-US" dirty="0"/>
          </a:p>
        </p:txBody>
      </p:sp>
    </p:spTree>
    <p:extLst>
      <p:ext uri="{BB962C8B-B14F-4D97-AF65-F5344CB8AC3E}">
        <p14:creationId xmlns:p14="http://schemas.microsoft.com/office/powerpoint/2010/main" val="1904268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应用分层</a:t>
            </a:r>
            <a:endParaRPr lang="en-US" dirty="0"/>
          </a:p>
        </p:txBody>
      </p:sp>
      <p:pic>
        <p:nvPicPr>
          <p:cNvPr id="5" name="Content Placeholder 4"/>
          <p:cNvPicPr>
            <a:picLocks noGrp="1" noChangeAspect="1"/>
          </p:cNvPicPr>
          <p:nvPr>
            <p:ph sz="half" idx="1"/>
          </p:nvPr>
        </p:nvPicPr>
        <p:blipFill>
          <a:blip r:embed="rId2"/>
          <a:stretch>
            <a:fillRect/>
          </a:stretch>
        </p:blipFill>
        <p:spPr>
          <a:xfrm>
            <a:off x="659731" y="2020094"/>
            <a:ext cx="4648200" cy="3962400"/>
          </a:xfrm>
          <a:prstGeom prst="rect">
            <a:avLst/>
          </a:prstGeom>
        </p:spPr>
      </p:pic>
      <p:pic>
        <p:nvPicPr>
          <p:cNvPr id="6" name="Content Placeholder 5"/>
          <p:cNvPicPr>
            <a:picLocks noGrp="1" noChangeAspect="1"/>
          </p:cNvPicPr>
          <p:nvPr>
            <p:ph sz="half" idx="2"/>
          </p:nvPr>
        </p:nvPicPr>
        <p:blipFill>
          <a:blip r:embed="rId3"/>
          <a:stretch>
            <a:fillRect/>
          </a:stretch>
        </p:blipFill>
        <p:spPr>
          <a:xfrm>
            <a:off x="5311684" y="2020094"/>
            <a:ext cx="6880316" cy="3803190"/>
          </a:xfrm>
          <a:prstGeom prst="rect">
            <a:avLst/>
          </a:prstGeom>
        </p:spPr>
      </p:pic>
    </p:spTree>
    <p:extLst>
      <p:ext uri="{BB962C8B-B14F-4D97-AF65-F5344CB8AC3E}">
        <p14:creationId xmlns:p14="http://schemas.microsoft.com/office/powerpoint/2010/main" val="2072594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2.</a:t>
            </a:r>
            <a:r>
              <a:rPr lang="zh-CN" altLang="en-US" dirty="0" smtClean="0"/>
              <a:t>分割</a:t>
            </a:r>
            <a:endParaRPr lang="en-US" dirty="0"/>
          </a:p>
        </p:txBody>
      </p:sp>
      <p:sp>
        <p:nvSpPr>
          <p:cNvPr id="3" name="Content Placeholder 2"/>
          <p:cNvSpPr>
            <a:spLocks noGrp="1"/>
          </p:cNvSpPr>
          <p:nvPr>
            <p:ph idx="1"/>
          </p:nvPr>
        </p:nvSpPr>
        <p:spPr/>
        <p:txBody>
          <a:bodyPr>
            <a:normAutofit fontScale="92500" lnSpcReduction="20000"/>
          </a:bodyPr>
          <a:lstStyle/>
          <a:p>
            <a:r>
              <a:rPr lang="zh-CN" altLang="en-US" dirty="0" smtClean="0">
                <a:effectLst/>
              </a:rPr>
              <a:t>如果说分层是将软件在横向方面进行切分</a:t>
            </a:r>
            <a:r>
              <a:rPr lang="en-US" altLang="zh-CN" dirty="0" smtClean="0">
                <a:effectLst/>
              </a:rPr>
              <a:t>,</a:t>
            </a:r>
            <a:r>
              <a:rPr lang="zh-CN" altLang="en-US" dirty="0" smtClean="0">
                <a:effectLst/>
              </a:rPr>
              <a:t>那么分割就是在纵向方面对软件进行切分。</a:t>
            </a:r>
            <a:endParaRPr lang="en-US" altLang="zh-CN" dirty="0" smtClean="0">
              <a:effectLst/>
            </a:endParaRPr>
          </a:p>
          <a:p>
            <a:r>
              <a:rPr lang="zh-CN" altLang="en-US" dirty="0" smtClean="0">
                <a:effectLst/>
              </a:rPr>
              <a:t>网站越大</a:t>
            </a:r>
            <a:r>
              <a:rPr lang="en-US" altLang="zh-CN" dirty="0" smtClean="0">
                <a:effectLst/>
              </a:rPr>
              <a:t>,</a:t>
            </a:r>
            <a:r>
              <a:rPr lang="zh-CN" altLang="en-US" dirty="0" smtClean="0">
                <a:effectLst/>
              </a:rPr>
              <a:t>功能越复杂</a:t>
            </a:r>
            <a:r>
              <a:rPr lang="en-US" altLang="zh-CN" dirty="0" smtClean="0">
                <a:effectLst/>
              </a:rPr>
              <a:t>,</a:t>
            </a:r>
            <a:r>
              <a:rPr lang="zh-CN" altLang="en-US" dirty="0" smtClean="0">
                <a:effectLst/>
              </a:rPr>
              <a:t>服务和数据处理的种类也越多</a:t>
            </a:r>
            <a:r>
              <a:rPr lang="en-US" altLang="zh-CN" dirty="0" smtClean="0">
                <a:effectLst/>
              </a:rPr>
              <a:t>,</a:t>
            </a:r>
            <a:r>
              <a:rPr lang="zh-CN" altLang="en-US" dirty="0" smtClean="0">
                <a:effectLst/>
              </a:rPr>
              <a:t>将这些不同的功能和服务分割开来</a:t>
            </a:r>
            <a:r>
              <a:rPr lang="en-US" altLang="zh-CN" dirty="0" smtClean="0">
                <a:effectLst/>
              </a:rPr>
              <a:t>,</a:t>
            </a:r>
            <a:r>
              <a:rPr lang="zh-CN" altLang="en-US" dirty="0" smtClean="0">
                <a:effectLst/>
              </a:rPr>
              <a:t>包装成高内聚低稠合的模块单元</a:t>
            </a:r>
            <a:r>
              <a:rPr lang="en-US" altLang="zh-CN" dirty="0" smtClean="0">
                <a:effectLst/>
              </a:rPr>
              <a:t>,</a:t>
            </a:r>
            <a:r>
              <a:rPr lang="zh-CN" altLang="en-US" dirty="0" smtClean="0">
                <a:effectLst/>
              </a:rPr>
              <a:t>一方面有助于软件的开发和维护</a:t>
            </a:r>
            <a:r>
              <a:rPr lang="en-US" altLang="zh-CN" dirty="0" smtClean="0">
                <a:effectLst/>
              </a:rPr>
              <a:t>;</a:t>
            </a:r>
            <a:r>
              <a:rPr lang="zh-CN" altLang="en-US" dirty="0" smtClean="0">
                <a:effectLst/>
              </a:rPr>
              <a:t>另一方面</a:t>
            </a:r>
            <a:r>
              <a:rPr lang="en-US" altLang="zh-CN" dirty="0" smtClean="0">
                <a:effectLst/>
              </a:rPr>
              <a:t>,</a:t>
            </a:r>
            <a:r>
              <a:rPr lang="zh-CN" altLang="en-US" dirty="0" smtClean="0">
                <a:effectLst/>
              </a:rPr>
              <a:t>便于不同模块的分布式部署</a:t>
            </a:r>
            <a:r>
              <a:rPr lang="en-US" altLang="zh-CN" dirty="0" smtClean="0">
                <a:effectLst/>
              </a:rPr>
              <a:t>,</a:t>
            </a:r>
            <a:r>
              <a:rPr lang="zh-CN" altLang="en-US" dirty="0" smtClean="0">
                <a:effectLst/>
              </a:rPr>
              <a:t>提高网站的并发处理能力和功能扩展能力。</a:t>
            </a:r>
          </a:p>
          <a:p>
            <a:r>
              <a:rPr lang="zh-CN" altLang="en-US" dirty="0" smtClean="0">
                <a:effectLst/>
              </a:rPr>
              <a:t>大型网站分割的粒度可能会很小。比如在应用层</a:t>
            </a:r>
            <a:r>
              <a:rPr lang="en-US" altLang="zh-CN" dirty="0" smtClean="0">
                <a:effectLst/>
              </a:rPr>
              <a:t>,</a:t>
            </a:r>
            <a:r>
              <a:rPr lang="zh-CN" altLang="en-US" dirty="0" smtClean="0">
                <a:effectLst/>
              </a:rPr>
              <a:t>将不同业务进行分割</a:t>
            </a:r>
            <a:r>
              <a:rPr lang="en-US" altLang="zh-CN" dirty="0" smtClean="0">
                <a:effectLst/>
              </a:rPr>
              <a:t>,</a:t>
            </a:r>
            <a:r>
              <a:rPr lang="zh-CN" altLang="en-US" dirty="0" smtClean="0">
                <a:effectLst/>
              </a:rPr>
              <a:t>例如将购物、论坛、搜索、广告分割成不同的应用</a:t>
            </a:r>
            <a:r>
              <a:rPr lang="en-US" altLang="zh-CN" dirty="0" smtClean="0">
                <a:effectLst/>
              </a:rPr>
              <a:t>,</a:t>
            </a:r>
            <a:r>
              <a:rPr lang="zh-CN" altLang="en-US" dirty="0" smtClean="0">
                <a:effectLst/>
              </a:rPr>
              <a:t>由独立的团队负责</a:t>
            </a:r>
            <a:r>
              <a:rPr lang="en-US" altLang="zh-CN" dirty="0" smtClean="0">
                <a:effectLst/>
              </a:rPr>
              <a:t>,</a:t>
            </a:r>
            <a:r>
              <a:rPr lang="zh-CN" altLang="en-US" dirty="0" smtClean="0">
                <a:effectLst/>
              </a:rPr>
              <a:t>部署在不同的服务器上</a:t>
            </a:r>
            <a:r>
              <a:rPr lang="en-US" altLang="zh-CN" dirty="0" smtClean="0">
                <a:effectLst/>
              </a:rPr>
              <a:t>;</a:t>
            </a:r>
            <a:r>
              <a:rPr lang="zh-CN" altLang="en-US" dirty="0" smtClean="0">
                <a:effectLst/>
              </a:rPr>
              <a:t>在同一个应用内部</a:t>
            </a:r>
            <a:r>
              <a:rPr lang="en-US" altLang="zh-CN" dirty="0" smtClean="0">
                <a:effectLst/>
              </a:rPr>
              <a:t>,</a:t>
            </a:r>
            <a:r>
              <a:rPr lang="zh-CN" altLang="en-US" dirty="0" smtClean="0">
                <a:effectLst/>
              </a:rPr>
              <a:t>如果规模庞大业务复杂</a:t>
            </a:r>
            <a:r>
              <a:rPr lang="en-US" altLang="zh-CN" dirty="0" smtClean="0">
                <a:effectLst/>
              </a:rPr>
              <a:t>,</a:t>
            </a:r>
            <a:r>
              <a:rPr lang="zh-CN" altLang="en-US" dirty="0" smtClean="0">
                <a:effectLst/>
              </a:rPr>
              <a:t>会继续进行分割</a:t>
            </a:r>
            <a:r>
              <a:rPr lang="en-US" altLang="zh-CN" dirty="0" smtClean="0">
                <a:effectLst/>
              </a:rPr>
              <a:t>,</a:t>
            </a:r>
            <a:r>
              <a:rPr lang="zh-CN" altLang="en-US" dirty="0" smtClean="0">
                <a:effectLst/>
              </a:rPr>
              <a:t>比如购物业务</a:t>
            </a:r>
            <a:r>
              <a:rPr lang="en-US" altLang="zh-CN" dirty="0" smtClean="0">
                <a:effectLst/>
              </a:rPr>
              <a:t>,</a:t>
            </a:r>
            <a:r>
              <a:rPr lang="zh-CN" altLang="en-US" dirty="0" smtClean="0">
                <a:effectLst/>
              </a:rPr>
              <a:t>可以进一步分割成机票酒店业务、</a:t>
            </a:r>
            <a:r>
              <a:rPr lang="en-US" altLang="zh-CN" dirty="0" smtClean="0">
                <a:effectLst/>
              </a:rPr>
              <a:t>3C</a:t>
            </a:r>
            <a:r>
              <a:rPr lang="zh-CN" altLang="en-US" dirty="0" smtClean="0">
                <a:effectLst/>
              </a:rPr>
              <a:t>业务</a:t>
            </a:r>
            <a:r>
              <a:rPr lang="en-US" altLang="zh-CN" dirty="0" smtClean="0">
                <a:effectLst/>
              </a:rPr>
              <a:t>,</a:t>
            </a:r>
            <a:r>
              <a:rPr lang="zh-CN" altLang="en-US" dirty="0" smtClean="0">
                <a:effectLst/>
              </a:rPr>
              <a:t>小商品业务等更细小的粒度。而即使在这个粒度上</a:t>
            </a:r>
            <a:r>
              <a:rPr lang="en-US" altLang="zh-CN" dirty="0" smtClean="0">
                <a:effectLst/>
              </a:rPr>
              <a:t>,</a:t>
            </a:r>
            <a:r>
              <a:rPr lang="zh-CN" altLang="en-US" dirty="0" smtClean="0">
                <a:effectLst/>
              </a:rPr>
              <a:t>还是可以继续分割成首页、搜索列表、商品详情等模块</a:t>
            </a:r>
            <a:r>
              <a:rPr lang="en-US" altLang="zh-CN" dirty="0" smtClean="0">
                <a:effectLst/>
              </a:rPr>
              <a:t>,</a:t>
            </a:r>
            <a:r>
              <a:rPr lang="zh-CN" altLang="en-US" dirty="0" smtClean="0">
                <a:effectLst/>
              </a:rPr>
              <a:t>这些模块不管在逻辑上还是物理部署上</a:t>
            </a:r>
            <a:r>
              <a:rPr lang="en-US" altLang="zh-CN" dirty="0" smtClean="0">
                <a:effectLst/>
              </a:rPr>
              <a:t>,</a:t>
            </a:r>
            <a:r>
              <a:rPr lang="zh-CN" altLang="en-US" dirty="0" smtClean="0">
                <a:effectLst/>
              </a:rPr>
              <a:t>都可以是独立的。同样在服务层也可以根据需要将服务分割成合适的模块。</a:t>
            </a:r>
          </a:p>
          <a:p>
            <a:endParaRPr lang="en-US" dirty="0"/>
          </a:p>
        </p:txBody>
      </p:sp>
    </p:spTree>
    <p:extLst>
      <p:ext uri="{BB962C8B-B14F-4D97-AF65-F5344CB8AC3E}">
        <p14:creationId xmlns:p14="http://schemas.microsoft.com/office/powerpoint/2010/main" val="454688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3.</a:t>
            </a:r>
            <a:r>
              <a:rPr lang="zh-CN" altLang="en-US" dirty="0" smtClean="0"/>
              <a:t>分布式</a:t>
            </a:r>
            <a:endParaRPr lang="en-US" dirty="0"/>
          </a:p>
        </p:txBody>
      </p:sp>
      <p:sp>
        <p:nvSpPr>
          <p:cNvPr id="3" name="Content Placeholder 2"/>
          <p:cNvSpPr>
            <a:spLocks noGrp="1"/>
          </p:cNvSpPr>
          <p:nvPr>
            <p:ph idx="1"/>
          </p:nvPr>
        </p:nvSpPr>
        <p:spPr/>
        <p:txBody>
          <a:bodyPr>
            <a:normAutofit fontScale="92500" lnSpcReduction="20000"/>
          </a:bodyPr>
          <a:lstStyle/>
          <a:p>
            <a:r>
              <a:rPr lang="zh-CN" altLang="en-US" dirty="0" smtClean="0">
                <a:effectLst/>
              </a:rPr>
              <a:t>对于大型网站</a:t>
            </a:r>
            <a:r>
              <a:rPr lang="en-US" altLang="zh-CN" dirty="0" smtClean="0">
                <a:effectLst/>
              </a:rPr>
              <a:t>,</a:t>
            </a:r>
            <a:r>
              <a:rPr lang="zh-CN" altLang="en-US" dirty="0" smtClean="0">
                <a:effectLst/>
              </a:rPr>
              <a:t>分层和分割的一个主要目的是为了切分后的模块便于分布式部署</a:t>
            </a:r>
            <a:r>
              <a:rPr lang="en-US" altLang="zh-CN" dirty="0" smtClean="0">
                <a:effectLst/>
              </a:rPr>
              <a:t>,</a:t>
            </a:r>
            <a:r>
              <a:rPr lang="zh-CN" altLang="en-US" dirty="0" smtClean="0">
                <a:effectLst/>
              </a:rPr>
              <a:t>即将不同模块部署在不同的服务器上</a:t>
            </a:r>
            <a:r>
              <a:rPr lang="en-US" altLang="zh-CN" dirty="0" smtClean="0">
                <a:effectLst/>
              </a:rPr>
              <a:t>,</a:t>
            </a:r>
            <a:r>
              <a:rPr lang="zh-CN" altLang="en-US" dirty="0" smtClean="0">
                <a:effectLst/>
              </a:rPr>
              <a:t>通过远程调用协同工作。分布式意味着可以使用更多的计算机完成同样的功能</a:t>
            </a:r>
            <a:r>
              <a:rPr lang="en-US" altLang="zh-CN" dirty="0" smtClean="0">
                <a:effectLst/>
              </a:rPr>
              <a:t>,</a:t>
            </a:r>
            <a:r>
              <a:rPr lang="zh-CN" altLang="en-US" dirty="0" smtClean="0">
                <a:effectLst/>
              </a:rPr>
              <a:t>计算机越多</a:t>
            </a:r>
            <a:r>
              <a:rPr lang="en-US" altLang="zh-CN" dirty="0" smtClean="0">
                <a:effectLst/>
              </a:rPr>
              <a:t>,CPU</a:t>
            </a:r>
            <a:r>
              <a:rPr lang="zh-CN" altLang="en-US" dirty="0" smtClean="0">
                <a:effectLst/>
              </a:rPr>
              <a:t>、内存、存储资源也就越多</a:t>
            </a:r>
            <a:r>
              <a:rPr lang="en-US" altLang="zh-CN" dirty="0" smtClean="0">
                <a:effectLst/>
              </a:rPr>
              <a:t>,</a:t>
            </a:r>
            <a:r>
              <a:rPr lang="zh-CN" altLang="en-US" dirty="0" smtClean="0">
                <a:effectLst/>
              </a:rPr>
              <a:t>能够处理的并发访问和数据量就越大</a:t>
            </a:r>
            <a:r>
              <a:rPr lang="en-US" altLang="zh-CN" dirty="0" smtClean="0">
                <a:effectLst/>
              </a:rPr>
              <a:t>,</a:t>
            </a:r>
            <a:r>
              <a:rPr lang="zh-CN" altLang="en-US" dirty="0" smtClean="0">
                <a:effectLst/>
              </a:rPr>
              <a:t>进而能够为更多的用户提供服务。</a:t>
            </a:r>
          </a:p>
          <a:p>
            <a:r>
              <a:rPr lang="zh-CN" altLang="en-US" dirty="0" smtClean="0">
                <a:effectLst/>
              </a:rPr>
              <a:t>但分布式在解决网站高并发问题的同时也带来了其他问题。首先</a:t>
            </a:r>
            <a:r>
              <a:rPr lang="en-US" altLang="zh-CN" dirty="0" smtClean="0">
                <a:effectLst/>
              </a:rPr>
              <a:t>,</a:t>
            </a:r>
            <a:r>
              <a:rPr lang="zh-CN" altLang="en-US" dirty="0" smtClean="0">
                <a:effectLst/>
              </a:rPr>
              <a:t>分布式意味着服务调用必须通过网络</a:t>
            </a:r>
            <a:r>
              <a:rPr lang="en-US" altLang="zh-CN" dirty="0" smtClean="0">
                <a:effectLst/>
              </a:rPr>
              <a:t>,</a:t>
            </a:r>
            <a:r>
              <a:rPr lang="zh-CN" altLang="en-US" dirty="0" smtClean="0">
                <a:effectLst/>
              </a:rPr>
              <a:t>这可能会对性能造成比较严重的影响</a:t>
            </a:r>
            <a:r>
              <a:rPr lang="en-US" altLang="zh-CN" dirty="0" smtClean="0">
                <a:effectLst/>
              </a:rPr>
              <a:t>:</a:t>
            </a:r>
            <a:r>
              <a:rPr lang="zh-CN" altLang="en-US" dirty="0" smtClean="0">
                <a:effectLst/>
              </a:rPr>
              <a:t>其次</a:t>
            </a:r>
            <a:r>
              <a:rPr lang="en-US" altLang="zh-CN" dirty="0" smtClean="0">
                <a:effectLst/>
              </a:rPr>
              <a:t>,</a:t>
            </a:r>
            <a:r>
              <a:rPr lang="zh-CN" altLang="en-US" dirty="0" smtClean="0">
                <a:effectLst/>
              </a:rPr>
              <a:t>服务器越多</a:t>
            </a:r>
            <a:r>
              <a:rPr lang="en-US" altLang="zh-CN" dirty="0" smtClean="0">
                <a:effectLst/>
              </a:rPr>
              <a:t>,</a:t>
            </a:r>
            <a:r>
              <a:rPr lang="zh-CN" altLang="en-US" dirty="0" smtClean="0">
                <a:effectLst/>
              </a:rPr>
              <a:t>服务器宕机的概率也就越大</a:t>
            </a:r>
            <a:r>
              <a:rPr lang="en-US" altLang="zh-CN" dirty="0" smtClean="0">
                <a:effectLst/>
              </a:rPr>
              <a:t>,</a:t>
            </a:r>
            <a:r>
              <a:rPr lang="zh-CN" altLang="en-US" dirty="0" smtClean="0">
                <a:effectLst/>
              </a:rPr>
              <a:t>一台服务器宕机造成的服务不可用可能会导致很多应用不可访问</a:t>
            </a:r>
            <a:r>
              <a:rPr lang="en-US" altLang="zh-CN" dirty="0" smtClean="0">
                <a:effectLst/>
              </a:rPr>
              <a:t>,</a:t>
            </a:r>
            <a:r>
              <a:rPr lang="zh-CN" altLang="en-US" dirty="0" smtClean="0">
                <a:effectLst/>
              </a:rPr>
              <a:t>使网站可用性降低</a:t>
            </a:r>
            <a:r>
              <a:rPr lang="en-US" altLang="zh-CN" dirty="0" smtClean="0">
                <a:effectLst/>
              </a:rPr>
              <a:t>;</a:t>
            </a:r>
            <a:r>
              <a:rPr lang="zh-CN" altLang="en-US" dirty="0" smtClean="0">
                <a:effectLst/>
              </a:rPr>
              <a:t>另外</a:t>
            </a:r>
            <a:r>
              <a:rPr lang="en-US" altLang="zh-CN" dirty="0" smtClean="0">
                <a:effectLst/>
              </a:rPr>
              <a:t>,</a:t>
            </a:r>
            <a:r>
              <a:rPr lang="zh-CN" altLang="en-US" dirty="0" smtClean="0">
                <a:effectLst/>
              </a:rPr>
              <a:t>数据在分布式的环境中保持数据一致性也非常困难</a:t>
            </a:r>
            <a:r>
              <a:rPr lang="en-US" altLang="zh-CN" dirty="0" smtClean="0">
                <a:effectLst/>
              </a:rPr>
              <a:t>,</a:t>
            </a:r>
            <a:r>
              <a:rPr lang="zh-CN" altLang="en-US" dirty="0" smtClean="0">
                <a:effectLst/>
              </a:rPr>
              <a:t>分布式事务也难以保证</a:t>
            </a:r>
            <a:r>
              <a:rPr lang="en-US" altLang="zh-CN" dirty="0" smtClean="0">
                <a:effectLst/>
              </a:rPr>
              <a:t>,</a:t>
            </a:r>
            <a:r>
              <a:rPr lang="zh-CN" altLang="en-US" dirty="0" smtClean="0">
                <a:effectLst/>
              </a:rPr>
              <a:t>这对网站业务正确性和业务流程有可能造成很大影响</a:t>
            </a:r>
            <a:r>
              <a:rPr lang="en-US" altLang="zh-CN" dirty="0" smtClean="0">
                <a:effectLst/>
              </a:rPr>
              <a:t>;</a:t>
            </a:r>
            <a:r>
              <a:rPr lang="zh-CN" altLang="en-US" dirty="0" smtClean="0">
                <a:effectLst/>
              </a:rPr>
              <a:t>分布式还导致网站依赖错综复杂</a:t>
            </a:r>
            <a:r>
              <a:rPr lang="en-US" altLang="zh-CN" dirty="0" smtClean="0">
                <a:effectLst/>
              </a:rPr>
              <a:t>,</a:t>
            </a:r>
            <a:r>
              <a:rPr lang="zh-CN" altLang="en-US" dirty="0" smtClean="0">
                <a:effectLst/>
              </a:rPr>
              <a:t>开发管理维护困难。因此分布式设计要根据具体情况量力而行</a:t>
            </a:r>
            <a:r>
              <a:rPr lang="zh-CN" altLang="en-US" dirty="0"/>
              <a:t>。</a:t>
            </a:r>
            <a:endParaRPr lang="en-US" altLang="zh-CN" dirty="0" smtClean="0">
              <a:effectLst/>
            </a:endParaRPr>
          </a:p>
          <a:p>
            <a:r>
              <a:rPr lang="zh-CN" altLang="en-US" dirty="0" smtClean="0">
                <a:effectLst/>
              </a:rPr>
              <a:t>切莫为了分布式而分布式。</a:t>
            </a:r>
          </a:p>
          <a:p>
            <a:endParaRPr lang="en-US" dirty="0"/>
          </a:p>
        </p:txBody>
      </p:sp>
    </p:spTree>
    <p:extLst>
      <p:ext uri="{BB962C8B-B14F-4D97-AF65-F5344CB8AC3E}">
        <p14:creationId xmlns:p14="http://schemas.microsoft.com/office/powerpoint/2010/main" val="125139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3.</a:t>
            </a:r>
            <a:r>
              <a:rPr lang="zh-CN" altLang="en-US" dirty="0" smtClean="0"/>
              <a:t>分布式</a:t>
            </a:r>
            <a:endParaRPr lang="en-US" dirty="0"/>
          </a:p>
        </p:txBody>
      </p:sp>
      <p:sp>
        <p:nvSpPr>
          <p:cNvPr id="3" name="Content Placeholder 2"/>
          <p:cNvSpPr>
            <a:spLocks noGrp="1"/>
          </p:cNvSpPr>
          <p:nvPr>
            <p:ph idx="1"/>
          </p:nvPr>
        </p:nvSpPr>
        <p:spPr/>
        <p:txBody>
          <a:bodyPr>
            <a:normAutofit fontScale="85000" lnSpcReduction="10000"/>
          </a:bodyPr>
          <a:lstStyle/>
          <a:p>
            <a:r>
              <a:rPr lang="zh-CN" altLang="en-US" dirty="0" smtClean="0"/>
              <a:t>常用的分布式方案</a:t>
            </a:r>
            <a:endParaRPr lang="en-US" altLang="zh-CN" dirty="0" smtClean="0"/>
          </a:p>
          <a:p>
            <a:pPr lvl="1"/>
            <a:r>
              <a:rPr lang="zh-CN" altLang="en-US" b="1" dirty="0" smtClean="0">
                <a:effectLst/>
              </a:rPr>
              <a:t>分布式应用和服务</a:t>
            </a:r>
            <a:r>
              <a:rPr lang="en-US" altLang="zh-CN" b="1" dirty="0" smtClean="0">
                <a:effectLst/>
              </a:rPr>
              <a:t>:</a:t>
            </a:r>
            <a:r>
              <a:rPr lang="zh-CN" altLang="en-US" dirty="0" smtClean="0">
                <a:effectLst/>
              </a:rPr>
              <a:t>将分层和分割后的应用和服务模块分布式部署</a:t>
            </a:r>
            <a:r>
              <a:rPr lang="en-US" altLang="zh-CN" dirty="0" smtClean="0">
                <a:effectLst/>
              </a:rPr>
              <a:t>,</a:t>
            </a:r>
            <a:r>
              <a:rPr lang="zh-CN" altLang="en-US" dirty="0" smtClean="0">
                <a:effectLst/>
              </a:rPr>
              <a:t>除了可以改善网站性能和并发性、加快开发和发布速度、减少数据库连接资源消耗外</a:t>
            </a:r>
            <a:r>
              <a:rPr lang="en-US" altLang="zh-CN" dirty="0" smtClean="0">
                <a:effectLst/>
              </a:rPr>
              <a:t>;</a:t>
            </a:r>
            <a:r>
              <a:rPr lang="zh-CN" altLang="en-US" dirty="0" smtClean="0">
                <a:effectLst/>
              </a:rPr>
              <a:t>还可以使不同应用复用共同的服务</a:t>
            </a:r>
            <a:r>
              <a:rPr lang="en-US" altLang="zh-CN" dirty="0" smtClean="0">
                <a:effectLst/>
              </a:rPr>
              <a:t>,</a:t>
            </a:r>
            <a:r>
              <a:rPr lang="zh-CN" altLang="en-US" dirty="0" smtClean="0">
                <a:effectLst/>
              </a:rPr>
              <a:t>便于业务功能扩展。</a:t>
            </a:r>
          </a:p>
          <a:p>
            <a:pPr lvl="1"/>
            <a:r>
              <a:rPr lang="zh-CN" altLang="en-US" b="1" dirty="0" smtClean="0">
                <a:effectLst/>
              </a:rPr>
              <a:t>分布式静态资源</a:t>
            </a:r>
            <a:r>
              <a:rPr lang="en-US" altLang="zh-CN" dirty="0" smtClean="0">
                <a:effectLst/>
              </a:rPr>
              <a:t>:</a:t>
            </a:r>
            <a:r>
              <a:rPr lang="zh-CN" altLang="en-US" dirty="0" smtClean="0">
                <a:effectLst/>
              </a:rPr>
              <a:t>网站的静态资源如</a:t>
            </a:r>
            <a:r>
              <a:rPr lang="en-US" altLang="zh-CN" dirty="0" smtClean="0">
                <a:effectLst/>
              </a:rPr>
              <a:t>JS,CSS, Logo </a:t>
            </a:r>
            <a:r>
              <a:rPr lang="zh-CN" altLang="en-US" dirty="0" smtClean="0">
                <a:effectLst/>
              </a:rPr>
              <a:t>图片等资源独立分布式部署</a:t>
            </a:r>
            <a:r>
              <a:rPr lang="en-US" altLang="zh-CN" dirty="0" smtClean="0">
                <a:effectLst/>
              </a:rPr>
              <a:t>,</a:t>
            </a:r>
            <a:r>
              <a:rPr lang="zh-CN" altLang="en-US" dirty="0" smtClean="0">
                <a:effectLst/>
              </a:rPr>
              <a:t>并采用独立的域名</a:t>
            </a:r>
            <a:r>
              <a:rPr lang="en-US" altLang="zh-CN" dirty="0" smtClean="0">
                <a:effectLst/>
              </a:rPr>
              <a:t>,</a:t>
            </a:r>
            <a:r>
              <a:rPr lang="zh-CN" altLang="en-US" dirty="0" smtClean="0">
                <a:effectLst/>
              </a:rPr>
              <a:t>即人们常说的动静分离。静态资源分布式部署可以减轻应用服务器的负载压力</a:t>
            </a:r>
            <a:r>
              <a:rPr lang="en-US" altLang="zh-CN" dirty="0" smtClean="0">
                <a:effectLst/>
              </a:rPr>
              <a:t>;</a:t>
            </a:r>
            <a:r>
              <a:rPr lang="zh-CN" altLang="en-US" dirty="0" smtClean="0">
                <a:effectLst/>
              </a:rPr>
              <a:t>通过使用独立域名加快浏览器并发加载的速度</a:t>
            </a:r>
            <a:r>
              <a:rPr lang="en-US" altLang="zh-CN" dirty="0" smtClean="0">
                <a:effectLst/>
              </a:rPr>
              <a:t>:</a:t>
            </a:r>
            <a:r>
              <a:rPr lang="zh-CN" altLang="en-US" dirty="0" smtClean="0">
                <a:effectLst/>
              </a:rPr>
              <a:t>由负责用户体验的团队进行开发维护有利于网站分工合作</a:t>
            </a:r>
            <a:r>
              <a:rPr lang="en-US" altLang="zh-CN" dirty="0" smtClean="0">
                <a:effectLst/>
              </a:rPr>
              <a:t>,</a:t>
            </a:r>
            <a:r>
              <a:rPr lang="zh-CN" altLang="en-US" dirty="0" smtClean="0">
                <a:effectLst/>
              </a:rPr>
              <a:t>使不同技术工种术业有专攻。</a:t>
            </a:r>
          </a:p>
          <a:p>
            <a:pPr lvl="1"/>
            <a:r>
              <a:rPr lang="zh-CN" altLang="en-US" b="1" dirty="0" smtClean="0">
                <a:effectLst/>
              </a:rPr>
              <a:t>分布式数据和存储</a:t>
            </a:r>
            <a:r>
              <a:rPr lang="en-US" altLang="zh-CN" b="1" dirty="0" smtClean="0">
                <a:effectLst/>
              </a:rPr>
              <a:t>:</a:t>
            </a:r>
            <a:r>
              <a:rPr lang="zh-CN" altLang="en-US" dirty="0" smtClean="0">
                <a:effectLst/>
              </a:rPr>
              <a:t>大型网站需要处理以</a:t>
            </a:r>
            <a:r>
              <a:rPr lang="en-US" altLang="zh-CN" dirty="0" smtClean="0">
                <a:effectLst/>
              </a:rPr>
              <a:t>P</a:t>
            </a:r>
            <a:r>
              <a:rPr lang="zh-CN" altLang="en-US" dirty="0" smtClean="0">
                <a:effectLst/>
              </a:rPr>
              <a:t>为单位的海量数据</a:t>
            </a:r>
            <a:r>
              <a:rPr lang="en-US" altLang="zh-CN" dirty="0" smtClean="0">
                <a:effectLst/>
              </a:rPr>
              <a:t>,</a:t>
            </a:r>
            <a:r>
              <a:rPr lang="zh-CN" altLang="en-US" dirty="0" smtClean="0">
                <a:effectLst/>
              </a:rPr>
              <a:t>单台计算机无法提供如此大的存储空间</a:t>
            </a:r>
            <a:r>
              <a:rPr lang="en-US" altLang="zh-CN" dirty="0" smtClean="0">
                <a:effectLst/>
              </a:rPr>
              <a:t>,</a:t>
            </a:r>
            <a:r>
              <a:rPr lang="zh-CN" altLang="en-US" dirty="0" smtClean="0">
                <a:effectLst/>
              </a:rPr>
              <a:t>这些数据需要分布式存储。除了对传统的关系数据库进行分布式部署外</a:t>
            </a:r>
            <a:r>
              <a:rPr lang="en-US" altLang="zh-CN" dirty="0" smtClean="0">
                <a:effectLst/>
              </a:rPr>
              <a:t>,</a:t>
            </a:r>
            <a:r>
              <a:rPr lang="zh-CN" altLang="en-US" dirty="0" smtClean="0">
                <a:effectLst/>
              </a:rPr>
              <a:t>为网站应用而生的各种</a:t>
            </a:r>
            <a:r>
              <a:rPr lang="en-US" altLang="zh-CN" dirty="0" err="1" smtClean="0">
                <a:effectLst/>
              </a:rPr>
              <a:t>NoSOL</a:t>
            </a:r>
            <a:r>
              <a:rPr lang="en-US" altLang="zh-CN" dirty="0" smtClean="0">
                <a:effectLst/>
              </a:rPr>
              <a:t> </a:t>
            </a:r>
            <a:r>
              <a:rPr lang="zh-CN" altLang="en-US" dirty="0" smtClean="0">
                <a:effectLst/>
              </a:rPr>
              <a:t>产品几乎都是分布式的。</a:t>
            </a:r>
          </a:p>
          <a:p>
            <a:pPr lvl="1"/>
            <a:r>
              <a:rPr lang="zh-CN" altLang="en-US" b="1" dirty="0" smtClean="0">
                <a:effectLst/>
              </a:rPr>
              <a:t>分布式计算</a:t>
            </a:r>
            <a:r>
              <a:rPr lang="en-US" altLang="zh-CN" dirty="0" smtClean="0">
                <a:effectLst/>
              </a:rPr>
              <a:t>:</a:t>
            </a:r>
            <a:r>
              <a:rPr lang="zh-CN" altLang="en-US" dirty="0" smtClean="0">
                <a:effectLst/>
              </a:rPr>
              <a:t>严格说来</a:t>
            </a:r>
            <a:r>
              <a:rPr lang="en-US" altLang="zh-CN" dirty="0" smtClean="0">
                <a:effectLst/>
              </a:rPr>
              <a:t>,</a:t>
            </a:r>
            <a:r>
              <a:rPr lang="zh-CN" altLang="en-US" dirty="0" smtClean="0">
                <a:effectLst/>
              </a:rPr>
              <a:t>应用、服务、实时数据处理都是计算</a:t>
            </a:r>
            <a:r>
              <a:rPr lang="en-US" altLang="zh-CN" dirty="0" smtClean="0">
                <a:effectLst/>
              </a:rPr>
              <a:t>,</a:t>
            </a:r>
            <a:r>
              <a:rPr lang="zh-CN" altLang="en-US" dirty="0" smtClean="0">
                <a:effectLst/>
              </a:rPr>
              <a:t>网站除了要处理这些在线业务</a:t>
            </a:r>
            <a:r>
              <a:rPr lang="en-US" altLang="zh-CN" dirty="0" smtClean="0">
                <a:effectLst/>
              </a:rPr>
              <a:t>,</a:t>
            </a:r>
            <a:r>
              <a:rPr lang="zh-CN" altLang="en-US" dirty="0" smtClean="0">
                <a:effectLst/>
              </a:rPr>
              <a:t>还有很大一部分用户没有直观感受的后台业务要处理</a:t>
            </a:r>
            <a:r>
              <a:rPr lang="en-US" altLang="zh-CN" dirty="0" smtClean="0">
                <a:effectLst/>
              </a:rPr>
              <a:t>,</a:t>
            </a:r>
            <a:r>
              <a:rPr lang="zh-CN" altLang="en-US" dirty="0" smtClean="0">
                <a:effectLst/>
              </a:rPr>
              <a:t>包括搜索引擎的索引构建、数据仓库的数据分析统计等。这些业务的计算规模非常庞大</a:t>
            </a:r>
            <a:r>
              <a:rPr lang="en-US" altLang="zh-CN" dirty="0" smtClean="0">
                <a:effectLst/>
              </a:rPr>
              <a:t>,</a:t>
            </a:r>
            <a:r>
              <a:rPr lang="zh-CN" altLang="en-US" dirty="0" smtClean="0">
                <a:effectLst/>
              </a:rPr>
              <a:t>目前网站普遍使用 </a:t>
            </a:r>
            <a:r>
              <a:rPr lang="en-US" altLang="zh-CN" dirty="0" smtClean="0">
                <a:effectLst/>
              </a:rPr>
              <a:t>Hadoop </a:t>
            </a:r>
            <a:r>
              <a:rPr lang="zh-CN" altLang="en-US" dirty="0" smtClean="0">
                <a:effectLst/>
              </a:rPr>
              <a:t>及其 </a:t>
            </a:r>
            <a:r>
              <a:rPr lang="en-US" altLang="zh-CN" dirty="0" smtClean="0">
                <a:effectLst/>
              </a:rPr>
              <a:t>MapReduce</a:t>
            </a:r>
            <a:r>
              <a:rPr lang="zh-CN" altLang="en-US" dirty="0" smtClean="0">
                <a:effectLst/>
              </a:rPr>
              <a:t>分布式计算框架进行此类批处理计算</a:t>
            </a:r>
            <a:r>
              <a:rPr lang="en-US" altLang="zh-CN" dirty="0" smtClean="0">
                <a:effectLst/>
              </a:rPr>
              <a:t>,</a:t>
            </a:r>
            <a:r>
              <a:rPr lang="zh-CN" altLang="en-US" dirty="0" smtClean="0">
                <a:effectLst/>
              </a:rPr>
              <a:t>其特点是移动计算而不是移动数据</a:t>
            </a:r>
            <a:r>
              <a:rPr lang="en-US" altLang="zh-CN" dirty="0" smtClean="0">
                <a:effectLst/>
              </a:rPr>
              <a:t>,</a:t>
            </a:r>
            <a:r>
              <a:rPr lang="zh-CN" altLang="en-US" dirty="0" smtClean="0">
                <a:effectLst/>
              </a:rPr>
              <a:t>将计算程序分发到数据所在的位置以加速计算和分布式计算。</a:t>
            </a:r>
            <a:endParaRPr lang="zh-CN" altLang="en-US" dirty="0">
              <a:effectLst/>
            </a:endParaRPr>
          </a:p>
        </p:txBody>
      </p:sp>
    </p:spTree>
    <p:extLst>
      <p:ext uri="{BB962C8B-B14F-4D97-AF65-F5344CB8AC3E}">
        <p14:creationId xmlns:p14="http://schemas.microsoft.com/office/powerpoint/2010/main" val="14630833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3965</TotalTime>
  <Words>5592</Words>
  <Application>Microsoft Macintosh PowerPoint</Application>
  <PresentationFormat>Widescreen</PresentationFormat>
  <Paragraphs>125</Paragraphs>
  <Slides>35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Calibri</vt:lpstr>
      <vt:lpstr>Calibri Light</vt:lpstr>
      <vt:lpstr>DengXian</vt:lpstr>
      <vt:lpstr>DengXian Light</vt:lpstr>
      <vt:lpstr>Arial</vt:lpstr>
      <vt:lpstr>Office Theme</vt:lpstr>
      <vt:lpstr>大型网站架构模式</vt:lpstr>
      <vt:lpstr>什么是模式</vt:lpstr>
      <vt:lpstr>网站架构模式</vt:lpstr>
      <vt:lpstr>1.分层</vt:lpstr>
      <vt:lpstr>PowerPoint Presentation</vt:lpstr>
      <vt:lpstr>应用分层</vt:lpstr>
      <vt:lpstr>2.分割</vt:lpstr>
      <vt:lpstr>3.分布式</vt:lpstr>
      <vt:lpstr>3.分布式</vt:lpstr>
      <vt:lpstr>4.集群</vt:lpstr>
      <vt:lpstr>5.缓存</vt:lpstr>
      <vt:lpstr>5.缓存</vt:lpstr>
      <vt:lpstr>6.异步</vt:lpstr>
      <vt:lpstr>6.异步</vt:lpstr>
      <vt:lpstr>7.冗余</vt:lpstr>
      <vt:lpstr>8.自动化</vt:lpstr>
      <vt:lpstr>8.自动化</vt:lpstr>
      <vt:lpstr>9.安全</vt:lpstr>
      <vt:lpstr>架构模式在新浪微博的应用</vt:lpstr>
      <vt:lpstr>第二代架构</vt:lpstr>
      <vt:lpstr>第二代架构</vt:lpstr>
      <vt:lpstr>第二代架构</vt:lpstr>
      <vt:lpstr>第二代架构</vt:lpstr>
      <vt:lpstr>第三代架构体系——微博的核心业务图</vt:lpstr>
      <vt:lpstr>第三代技术体系</vt:lpstr>
      <vt:lpstr>第三代技术体系</vt:lpstr>
      <vt:lpstr>水平分层</vt:lpstr>
      <vt:lpstr>垂直延伸技术架构</vt:lpstr>
      <vt:lpstr>接口层Web V4框架</vt:lpstr>
      <vt:lpstr>服务层框架</vt:lpstr>
      <vt:lpstr>服务层框架</vt:lpstr>
      <vt:lpstr>资源层框架</vt:lpstr>
      <vt:lpstr>垂直的监控与服务治理</vt:lpstr>
      <vt:lpstr>WatchMan大型分布式追踪系统</vt:lpstr>
      <vt:lpstr>WatchMan大型分布式追踪系统</vt:lpstr>
    </vt:vector>
  </TitlesOfParts>
  <Company/>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大型网站架构模式</dc:title>
  <dc:creator>Microsoft Office User</dc:creator>
  <cp:lastModifiedBy>Microsoft Office User</cp:lastModifiedBy>
  <cp:revision>11</cp:revision>
  <dcterms:created xsi:type="dcterms:W3CDTF">2019-06-28T08:37:22Z</dcterms:created>
  <dcterms:modified xsi:type="dcterms:W3CDTF">2019-07-01T02:42:24Z</dcterms:modified>
</cp:coreProperties>
</file>