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6"/>
  </p:normalViewPr>
  <p:slideViewPr>
    <p:cSldViewPr snapToGrid="0" snapToObjects="1">
      <p:cViewPr varScale="1">
        <p:scale>
          <a:sx n="106" d="100"/>
          <a:sy n="106" d="100"/>
        </p:scale>
        <p:origin x="7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8C851E-17DA-C342-B6DB-F1020AE03CDA}" type="datetimeFigureOut">
              <a:rPr lang="en-US" smtClean="0"/>
              <a:t>7/1/19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35A3B-C50F-264E-B0F7-9FD248D23D53}" type="slidenum">
              <a:rPr lang="en-US" smtClean="0"/>
              <a:t>‹#›</a:t>
            </a:fld>
            <a:endParaRPr lang="en-US"/>
          </a:p>
        </p:txBody>
      </p:sp>
    </p:spTree>
    <p:extLst>
      <p:ext uri="{BB962C8B-B14F-4D97-AF65-F5344CB8AC3E}">
        <p14:creationId xmlns:p14="http://schemas.microsoft.com/office/powerpoint/2010/main" val="1917336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8C851E-17DA-C342-B6DB-F1020AE03CDA}" type="datetimeFigureOut">
              <a:rPr lang="en-US" smtClean="0"/>
              <a:t>7/1/19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35A3B-C50F-264E-B0F7-9FD248D23D53}" type="slidenum">
              <a:rPr lang="en-US" smtClean="0"/>
              <a:t>‹#›</a:t>
            </a:fld>
            <a:endParaRPr lang="en-US"/>
          </a:p>
        </p:txBody>
      </p:sp>
    </p:spTree>
    <p:extLst>
      <p:ext uri="{BB962C8B-B14F-4D97-AF65-F5344CB8AC3E}">
        <p14:creationId xmlns:p14="http://schemas.microsoft.com/office/powerpoint/2010/main" val="123450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8C851E-17DA-C342-B6DB-F1020AE03CDA}" type="datetimeFigureOut">
              <a:rPr lang="en-US" smtClean="0"/>
              <a:t>7/1/19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35A3B-C50F-264E-B0F7-9FD248D23D53}" type="slidenum">
              <a:rPr lang="en-US" smtClean="0"/>
              <a:t>‹#›</a:t>
            </a:fld>
            <a:endParaRPr lang="en-US"/>
          </a:p>
        </p:txBody>
      </p:sp>
    </p:spTree>
    <p:extLst>
      <p:ext uri="{BB962C8B-B14F-4D97-AF65-F5344CB8AC3E}">
        <p14:creationId xmlns:p14="http://schemas.microsoft.com/office/powerpoint/2010/main" val="358224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8C851E-17DA-C342-B6DB-F1020AE03CDA}" type="datetimeFigureOut">
              <a:rPr lang="en-US" smtClean="0"/>
              <a:t>7/1/19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35A3B-C50F-264E-B0F7-9FD248D23D53}" type="slidenum">
              <a:rPr lang="en-US" smtClean="0"/>
              <a:t>‹#›</a:t>
            </a:fld>
            <a:endParaRPr lang="en-US"/>
          </a:p>
        </p:txBody>
      </p:sp>
    </p:spTree>
    <p:extLst>
      <p:ext uri="{BB962C8B-B14F-4D97-AF65-F5344CB8AC3E}">
        <p14:creationId xmlns:p14="http://schemas.microsoft.com/office/powerpoint/2010/main" val="2101353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8C851E-17DA-C342-B6DB-F1020AE03CDA}" type="datetimeFigureOut">
              <a:rPr lang="en-US" smtClean="0"/>
              <a:t>7/1/19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35A3B-C50F-264E-B0F7-9FD248D23D53}" type="slidenum">
              <a:rPr lang="en-US" smtClean="0"/>
              <a:t>‹#›</a:t>
            </a:fld>
            <a:endParaRPr lang="en-US"/>
          </a:p>
        </p:txBody>
      </p:sp>
    </p:spTree>
    <p:extLst>
      <p:ext uri="{BB962C8B-B14F-4D97-AF65-F5344CB8AC3E}">
        <p14:creationId xmlns:p14="http://schemas.microsoft.com/office/powerpoint/2010/main" val="2079111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8C851E-17DA-C342-B6DB-F1020AE03CDA}" type="datetimeFigureOut">
              <a:rPr lang="en-US" smtClean="0"/>
              <a:t>7/1/19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735A3B-C50F-264E-B0F7-9FD248D23D53}" type="slidenum">
              <a:rPr lang="en-US" smtClean="0"/>
              <a:t>‹#›</a:t>
            </a:fld>
            <a:endParaRPr lang="en-US"/>
          </a:p>
        </p:txBody>
      </p:sp>
    </p:spTree>
    <p:extLst>
      <p:ext uri="{BB962C8B-B14F-4D97-AF65-F5344CB8AC3E}">
        <p14:creationId xmlns:p14="http://schemas.microsoft.com/office/powerpoint/2010/main" val="1917871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8C851E-17DA-C342-B6DB-F1020AE03CDA}" type="datetimeFigureOut">
              <a:rPr lang="en-US" smtClean="0"/>
              <a:t>7/1/19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735A3B-C50F-264E-B0F7-9FD248D23D53}" type="slidenum">
              <a:rPr lang="en-US" smtClean="0"/>
              <a:t>‹#›</a:t>
            </a:fld>
            <a:endParaRPr lang="en-US"/>
          </a:p>
        </p:txBody>
      </p:sp>
    </p:spTree>
    <p:extLst>
      <p:ext uri="{BB962C8B-B14F-4D97-AF65-F5344CB8AC3E}">
        <p14:creationId xmlns:p14="http://schemas.microsoft.com/office/powerpoint/2010/main" val="2076561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8C851E-17DA-C342-B6DB-F1020AE03CDA}" type="datetimeFigureOut">
              <a:rPr lang="en-US" smtClean="0"/>
              <a:t>7/1/19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735A3B-C50F-264E-B0F7-9FD248D23D53}" type="slidenum">
              <a:rPr lang="en-US" smtClean="0"/>
              <a:t>‹#›</a:t>
            </a:fld>
            <a:endParaRPr lang="en-US"/>
          </a:p>
        </p:txBody>
      </p:sp>
    </p:spTree>
    <p:extLst>
      <p:ext uri="{BB962C8B-B14F-4D97-AF65-F5344CB8AC3E}">
        <p14:creationId xmlns:p14="http://schemas.microsoft.com/office/powerpoint/2010/main" val="201873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8C851E-17DA-C342-B6DB-F1020AE03CDA}" type="datetimeFigureOut">
              <a:rPr lang="en-US" smtClean="0"/>
              <a:t>7/1/19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735A3B-C50F-264E-B0F7-9FD248D23D53}" type="slidenum">
              <a:rPr lang="en-US" smtClean="0"/>
              <a:t>‹#›</a:t>
            </a:fld>
            <a:endParaRPr lang="en-US"/>
          </a:p>
        </p:txBody>
      </p:sp>
    </p:spTree>
    <p:extLst>
      <p:ext uri="{BB962C8B-B14F-4D97-AF65-F5344CB8AC3E}">
        <p14:creationId xmlns:p14="http://schemas.microsoft.com/office/powerpoint/2010/main" val="804317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8C851E-17DA-C342-B6DB-F1020AE03CDA}" type="datetimeFigureOut">
              <a:rPr lang="en-US" smtClean="0"/>
              <a:t>7/1/19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735A3B-C50F-264E-B0F7-9FD248D23D53}" type="slidenum">
              <a:rPr lang="en-US" smtClean="0"/>
              <a:t>‹#›</a:t>
            </a:fld>
            <a:endParaRPr lang="en-US"/>
          </a:p>
        </p:txBody>
      </p:sp>
    </p:spTree>
    <p:extLst>
      <p:ext uri="{BB962C8B-B14F-4D97-AF65-F5344CB8AC3E}">
        <p14:creationId xmlns:p14="http://schemas.microsoft.com/office/powerpoint/2010/main" val="1898618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8C851E-17DA-C342-B6DB-F1020AE03CDA}" type="datetimeFigureOut">
              <a:rPr lang="en-US" smtClean="0"/>
              <a:t>7/1/19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735A3B-C50F-264E-B0F7-9FD248D23D53}" type="slidenum">
              <a:rPr lang="en-US" smtClean="0"/>
              <a:t>‹#›</a:t>
            </a:fld>
            <a:endParaRPr lang="en-US"/>
          </a:p>
        </p:txBody>
      </p:sp>
    </p:spTree>
    <p:extLst>
      <p:ext uri="{BB962C8B-B14F-4D97-AF65-F5344CB8AC3E}">
        <p14:creationId xmlns:p14="http://schemas.microsoft.com/office/powerpoint/2010/main" val="62686251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8C851E-17DA-C342-B6DB-F1020AE03CDA}" type="datetimeFigureOut">
              <a:rPr lang="en-US" smtClean="0"/>
              <a:t>7/1/19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35A3B-C50F-264E-B0F7-9FD248D23D53}" type="slidenum">
              <a:rPr lang="en-US" smtClean="0"/>
              <a:t>‹#›</a:t>
            </a:fld>
            <a:endParaRPr lang="en-US"/>
          </a:p>
        </p:txBody>
      </p:sp>
    </p:spTree>
    <p:extLst>
      <p:ext uri="{BB962C8B-B14F-4D97-AF65-F5344CB8AC3E}">
        <p14:creationId xmlns:p14="http://schemas.microsoft.com/office/powerpoint/2010/main" val="1819220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大型网站核心架构要素</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88180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4.</a:t>
            </a:r>
            <a:r>
              <a:rPr lang="zh-CN" altLang="en-US" dirty="0" smtClean="0"/>
              <a:t>扩展性</a:t>
            </a:r>
            <a:endParaRPr lang="en-US" dirty="0"/>
          </a:p>
        </p:txBody>
      </p:sp>
      <p:sp>
        <p:nvSpPr>
          <p:cNvPr id="3" name="Content Placeholder 2"/>
          <p:cNvSpPr>
            <a:spLocks noGrp="1"/>
          </p:cNvSpPr>
          <p:nvPr>
            <p:ph idx="1"/>
          </p:nvPr>
        </p:nvSpPr>
        <p:spPr>
          <a:xfrm>
            <a:off x="838200" y="1825625"/>
            <a:ext cx="10515600" cy="4936122"/>
          </a:xfrm>
        </p:spPr>
        <p:txBody>
          <a:bodyPr>
            <a:normAutofit fontScale="70000" lnSpcReduction="20000"/>
          </a:bodyPr>
          <a:lstStyle/>
          <a:p>
            <a:r>
              <a:rPr lang="zh-CN" altLang="en-US" dirty="0" smtClean="0">
                <a:effectLst/>
              </a:rPr>
              <a:t>不同于其他架构要素主要关注非功能性需求</a:t>
            </a:r>
            <a:r>
              <a:rPr lang="en-US" altLang="zh-CN" dirty="0" smtClean="0">
                <a:effectLst/>
              </a:rPr>
              <a:t>,</a:t>
            </a:r>
            <a:r>
              <a:rPr lang="zh-CN" altLang="en-US" dirty="0" smtClean="0">
                <a:effectLst/>
              </a:rPr>
              <a:t>网站的扩展性架构直接关注网站的功能需求。网站快速发展</a:t>
            </a:r>
            <a:r>
              <a:rPr lang="en-US" altLang="zh-CN" dirty="0" smtClean="0">
                <a:effectLst/>
              </a:rPr>
              <a:t>,</a:t>
            </a:r>
            <a:r>
              <a:rPr lang="zh-CN" altLang="en-US" dirty="0" smtClean="0">
                <a:effectLst/>
              </a:rPr>
              <a:t>功能不断扩展</a:t>
            </a:r>
            <a:r>
              <a:rPr lang="en-US" altLang="zh-CN" dirty="0" smtClean="0">
                <a:effectLst/>
              </a:rPr>
              <a:t>,</a:t>
            </a:r>
            <a:r>
              <a:rPr lang="zh-CN" altLang="en-US" dirty="0" smtClean="0">
                <a:effectLst/>
              </a:rPr>
              <a:t>如何设计网站的架构使其能够快速响应需求变化</a:t>
            </a:r>
            <a:r>
              <a:rPr lang="en-US" altLang="zh-CN" dirty="0" smtClean="0">
                <a:effectLst/>
              </a:rPr>
              <a:t>,</a:t>
            </a:r>
            <a:r>
              <a:rPr lang="zh-CN" altLang="en-US" dirty="0" smtClean="0">
                <a:effectLst/>
              </a:rPr>
              <a:t>是网站可扩展架构主要的目的。</a:t>
            </a:r>
          </a:p>
          <a:p>
            <a:r>
              <a:rPr lang="zh-CN" altLang="en-US" dirty="0" smtClean="0">
                <a:effectLst/>
              </a:rPr>
              <a:t>衡量网站架构扩展性好坏的主要标准就是在网站增加新的业务产品时</a:t>
            </a:r>
            <a:r>
              <a:rPr lang="en-US" altLang="zh-CN" dirty="0" smtClean="0">
                <a:effectLst/>
              </a:rPr>
              <a:t>,</a:t>
            </a:r>
            <a:r>
              <a:rPr lang="zh-CN" altLang="en-US" dirty="0" smtClean="0">
                <a:effectLst/>
              </a:rPr>
              <a:t>是否可以实现对现有产品透明无影响</a:t>
            </a:r>
            <a:r>
              <a:rPr lang="en-US" altLang="zh-CN" dirty="0" smtClean="0">
                <a:effectLst/>
              </a:rPr>
              <a:t>,</a:t>
            </a:r>
            <a:r>
              <a:rPr lang="zh-CN" altLang="en-US" dirty="0" smtClean="0">
                <a:effectLst/>
              </a:rPr>
              <a:t>不需要任何改动或者很少改动既有业务功能就可以上线新产品。不同产品之间是否很少稠合</a:t>
            </a:r>
            <a:r>
              <a:rPr lang="en-US" altLang="zh-CN" dirty="0" smtClean="0">
                <a:effectLst/>
              </a:rPr>
              <a:t>,</a:t>
            </a:r>
            <a:r>
              <a:rPr lang="zh-CN" altLang="en-US" dirty="0" smtClean="0">
                <a:effectLst/>
              </a:rPr>
              <a:t>一个产品改动对其他产品无影响</a:t>
            </a:r>
            <a:r>
              <a:rPr lang="en-US" altLang="zh-CN" dirty="0" smtClean="0">
                <a:effectLst/>
              </a:rPr>
              <a:t>,</a:t>
            </a:r>
            <a:r>
              <a:rPr lang="zh-CN" altLang="en-US" dirty="0" smtClean="0">
                <a:effectLst/>
              </a:rPr>
              <a:t>其他产品和功能不需要受牵连进行改动。</a:t>
            </a:r>
          </a:p>
          <a:p>
            <a:r>
              <a:rPr lang="zh-CN" altLang="en-US" dirty="0" smtClean="0">
                <a:effectLst/>
              </a:rPr>
              <a:t>网站可伸缩架构的主要手段是事件驱动架构和分布式服务。</a:t>
            </a:r>
          </a:p>
          <a:p>
            <a:r>
              <a:rPr lang="zh-CN" altLang="en-US" dirty="0" smtClean="0">
                <a:effectLst/>
              </a:rPr>
              <a:t>事件驱动架构在网站通常利用消息队列实现</a:t>
            </a:r>
            <a:r>
              <a:rPr lang="en-US" altLang="zh-CN" dirty="0" smtClean="0">
                <a:effectLst/>
              </a:rPr>
              <a:t>,</a:t>
            </a:r>
            <a:r>
              <a:rPr lang="zh-CN" altLang="en-US" dirty="0" smtClean="0">
                <a:effectLst/>
              </a:rPr>
              <a:t>将用户请求和其他业务事件构造成消息发布到消息队列</a:t>
            </a:r>
            <a:r>
              <a:rPr lang="en-US" altLang="zh-CN" dirty="0" smtClean="0">
                <a:effectLst/>
              </a:rPr>
              <a:t>,</a:t>
            </a:r>
            <a:r>
              <a:rPr lang="zh-CN" altLang="en-US" dirty="0" smtClean="0">
                <a:effectLst/>
              </a:rPr>
              <a:t>消息的处理者作为消费者从消息队列中获取消息进行处理。通过这种方式将消息产生和消息处理分离开来</a:t>
            </a:r>
            <a:r>
              <a:rPr lang="en-US" altLang="zh-CN" dirty="0" smtClean="0">
                <a:effectLst/>
              </a:rPr>
              <a:t>,</a:t>
            </a:r>
            <a:r>
              <a:rPr lang="zh-CN" altLang="en-US" dirty="0" smtClean="0">
                <a:effectLst/>
              </a:rPr>
              <a:t>可以透明地增加新的消息生产者任务或者新的消息消费者任务。</a:t>
            </a:r>
          </a:p>
          <a:p>
            <a:r>
              <a:rPr lang="zh-CN" altLang="en-US" dirty="0" smtClean="0">
                <a:effectLst/>
              </a:rPr>
              <a:t>分布式服务则是将业务和可复用服务分离开来</a:t>
            </a:r>
            <a:r>
              <a:rPr lang="en-US" altLang="zh-CN" dirty="0" smtClean="0">
                <a:effectLst/>
              </a:rPr>
              <a:t>,</a:t>
            </a:r>
            <a:r>
              <a:rPr lang="zh-CN" altLang="en-US" dirty="0" smtClean="0">
                <a:effectLst/>
              </a:rPr>
              <a:t>通过分布式服务框架调用。新增产品可以通过调用可复用的服务实现自身的业务逻辑</a:t>
            </a:r>
            <a:r>
              <a:rPr lang="en-US" altLang="zh-CN" dirty="0" smtClean="0">
                <a:effectLst/>
              </a:rPr>
              <a:t>,</a:t>
            </a:r>
            <a:r>
              <a:rPr lang="zh-CN" altLang="en-US" dirty="0" smtClean="0">
                <a:effectLst/>
              </a:rPr>
              <a:t>而对现有产品没有任何影响。可复用服务升级变更的时候</a:t>
            </a:r>
            <a:r>
              <a:rPr lang="en-US" altLang="zh-CN" dirty="0" smtClean="0">
                <a:effectLst/>
              </a:rPr>
              <a:t>,</a:t>
            </a:r>
            <a:r>
              <a:rPr lang="zh-CN" altLang="en-US" dirty="0" smtClean="0">
                <a:effectLst/>
              </a:rPr>
              <a:t>也可以通过提供多版本服务对应用实现透明升级</a:t>
            </a:r>
            <a:r>
              <a:rPr lang="en-US" altLang="zh-CN" dirty="0" smtClean="0">
                <a:effectLst/>
              </a:rPr>
              <a:t>,</a:t>
            </a:r>
            <a:r>
              <a:rPr lang="zh-CN" altLang="en-US" dirty="0" smtClean="0">
                <a:effectLst/>
              </a:rPr>
              <a:t>不需要强制应用同步变更。</a:t>
            </a:r>
          </a:p>
          <a:p>
            <a:r>
              <a:rPr lang="zh-CN" altLang="en-US" dirty="0" smtClean="0">
                <a:effectLst/>
              </a:rPr>
              <a:t>大型网站为了保持市场地位</a:t>
            </a:r>
            <a:r>
              <a:rPr lang="en-US" altLang="zh-CN" dirty="0" smtClean="0">
                <a:effectLst/>
              </a:rPr>
              <a:t>,</a:t>
            </a:r>
            <a:r>
              <a:rPr lang="zh-CN" altLang="en-US" dirty="0" smtClean="0">
                <a:effectLst/>
              </a:rPr>
              <a:t>还会吸引第三方开发者</a:t>
            </a:r>
            <a:r>
              <a:rPr lang="en-US" altLang="zh-CN" dirty="0" smtClean="0">
                <a:effectLst/>
              </a:rPr>
              <a:t>,</a:t>
            </a:r>
            <a:r>
              <a:rPr lang="zh-CN" altLang="en-US" dirty="0" smtClean="0">
                <a:effectLst/>
              </a:rPr>
              <a:t>调用网站服务</a:t>
            </a:r>
            <a:r>
              <a:rPr lang="en-US" altLang="zh-CN" dirty="0" smtClean="0">
                <a:effectLst/>
              </a:rPr>
              <a:t>,</a:t>
            </a:r>
            <a:r>
              <a:rPr lang="zh-CN" altLang="en-US" dirty="0" smtClean="0">
                <a:effectLst/>
              </a:rPr>
              <a:t>使用网站数据开发周边产品</a:t>
            </a:r>
            <a:r>
              <a:rPr lang="en-US" altLang="zh-CN" dirty="0" smtClean="0">
                <a:effectLst/>
              </a:rPr>
              <a:t>,</a:t>
            </a:r>
            <a:r>
              <a:rPr lang="zh-CN" altLang="en-US" dirty="0" smtClean="0">
                <a:effectLst/>
              </a:rPr>
              <a:t>扩展网站业务。第三方开发者使用网站服务的主要途径是大型网站提供的开放平台接口。</a:t>
            </a:r>
          </a:p>
          <a:p>
            <a:endParaRPr lang="en-US" dirty="0"/>
          </a:p>
        </p:txBody>
      </p:sp>
    </p:spTree>
    <p:extLst>
      <p:ext uri="{BB962C8B-B14F-4D97-AF65-F5344CB8AC3E}">
        <p14:creationId xmlns:p14="http://schemas.microsoft.com/office/powerpoint/2010/main" val="1039497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5.</a:t>
            </a:r>
            <a:r>
              <a:rPr lang="zh-CN" altLang="en-US" dirty="0" smtClean="0"/>
              <a:t>安全性</a:t>
            </a:r>
            <a:endParaRPr lang="en-US" dirty="0"/>
          </a:p>
        </p:txBody>
      </p:sp>
      <p:sp>
        <p:nvSpPr>
          <p:cNvPr id="3" name="Content Placeholder 2"/>
          <p:cNvSpPr>
            <a:spLocks noGrp="1"/>
          </p:cNvSpPr>
          <p:nvPr>
            <p:ph idx="1"/>
          </p:nvPr>
        </p:nvSpPr>
        <p:spPr/>
        <p:txBody>
          <a:bodyPr/>
          <a:lstStyle/>
          <a:p>
            <a:r>
              <a:rPr lang="zh-CN" altLang="en-US" dirty="0" smtClean="0">
                <a:effectLst/>
              </a:rPr>
              <a:t>互联网是开放的</a:t>
            </a:r>
            <a:r>
              <a:rPr lang="en-US" altLang="zh-CN" dirty="0" smtClean="0">
                <a:effectLst/>
              </a:rPr>
              <a:t>,</a:t>
            </a:r>
            <a:r>
              <a:rPr lang="zh-CN" altLang="en-US" dirty="0" smtClean="0">
                <a:effectLst/>
              </a:rPr>
              <a:t>任何人在任何地方都可以访问网站。网站的安全架构就是保护网站不受恶意访问和攻击</a:t>
            </a:r>
            <a:r>
              <a:rPr lang="en-US" altLang="zh-CN" dirty="0" smtClean="0">
                <a:effectLst/>
              </a:rPr>
              <a:t>,</a:t>
            </a:r>
            <a:r>
              <a:rPr lang="zh-CN" altLang="en-US" dirty="0" smtClean="0">
                <a:effectLst/>
              </a:rPr>
              <a:t>保护网站的重要数据不被窃取。</a:t>
            </a:r>
          </a:p>
          <a:p>
            <a:r>
              <a:rPr lang="zh-CN" altLang="en-US" dirty="0" smtClean="0">
                <a:effectLst/>
              </a:rPr>
              <a:t>衡量网站安全架构的标准就是针对现存和潜在的各种攻击与窃密手段</a:t>
            </a:r>
            <a:r>
              <a:rPr lang="en-US" altLang="zh-CN" dirty="0" smtClean="0">
                <a:effectLst/>
              </a:rPr>
              <a:t>,</a:t>
            </a:r>
            <a:r>
              <a:rPr lang="zh-CN" altLang="en-US" dirty="0" smtClean="0">
                <a:effectLst/>
              </a:rPr>
              <a:t>是否有可靠的应对策略。</a:t>
            </a:r>
          </a:p>
          <a:p>
            <a:endParaRPr lang="en-US" dirty="0"/>
          </a:p>
        </p:txBody>
      </p:sp>
    </p:spTree>
    <p:extLst>
      <p:ext uri="{BB962C8B-B14F-4D97-AF65-F5344CB8AC3E}">
        <p14:creationId xmlns:p14="http://schemas.microsoft.com/office/powerpoint/2010/main" val="1856728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effectLst/>
              </a:rPr>
              <a:t>什么是架构</a:t>
            </a:r>
            <a:endParaRPr lang="en-US" dirty="0"/>
          </a:p>
        </p:txBody>
      </p:sp>
      <p:sp>
        <p:nvSpPr>
          <p:cNvPr id="3" name="Content Placeholder 2"/>
          <p:cNvSpPr>
            <a:spLocks noGrp="1"/>
          </p:cNvSpPr>
          <p:nvPr>
            <p:ph idx="1"/>
          </p:nvPr>
        </p:nvSpPr>
        <p:spPr/>
        <p:txBody>
          <a:bodyPr>
            <a:normAutofit fontScale="92500"/>
          </a:bodyPr>
          <a:lstStyle/>
          <a:p>
            <a:r>
              <a:rPr lang="zh-CN" altLang="en-US" dirty="0" smtClean="0">
                <a:effectLst/>
              </a:rPr>
              <a:t>关于什么是架构</a:t>
            </a:r>
            <a:r>
              <a:rPr lang="en-US" altLang="zh-CN" dirty="0" smtClean="0">
                <a:effectLst/>
              </a:rPr>
              <a:t>,</a:t>
            </a:r>
            <a:r>
              <a:rPr lang="zh-CN" altLang="en-US" dirty="0" smtClean="0">
                <a:effectLst/>
              </a:rPr>
              <a:t>一种比较通俗的说法是“最高层次的规划</a:t>
            </a:r>
            <a:r>
              <a:rPr lang="en-US" altLang="zh-CN" dirty="0" smtClean="0">
                <a:effectLst/>
              </a:rPr>
              <a:t>,</a:t>
            </a:r>
            <a:r>
              <a:rPr lang="zh-CN" altLang="en-US" dirty="0" smtClean="0">
                <a:effectLst/>
              </a:rPr>
              <a:t>难以改变的决定”</a:t>
            </a:r>
            <a:r>
              <a:rPr lang="en-US" altLang="zh-CN" dirty="0" smtClean="0">
                <a:effectLst/>
              </a:rPr>
              <a:t>,</a:t>
            </a:r>
            <a:r>
              <a:rPr lang="zh-CN" altLang="en-US" dirty="0" smtClean="0">
                <a:effectLst/>
              </a:rPr>
              <a:t>这些规划和决定奠定了事物未来发展的方向和最终的蓝图。</a:t>
            </a:r>
          </a:p>
          <a:p>
            <a:r>
              <a:rPr lang="zh-CN" altLang="en-US" dirty="0" smtClean="0">
                <a:effectLst/>
              </a:rPr>
              <a:t>具体到软件架构</a:t>
            </a:r>
            <a:r>
              <a:rPr lang="en-US" altLang="zh-CN" dirty="0" smtClean="0">
                <a:effectLst/>
              </a:rPr>
              <a:t>,</a:t>
            </a:r>
            <a:r>
              <a:rPr lang="zh-CN" altLang="en-US" dirty="0" smtClean="0">
                <a:effectLst/>
              </a:rPr>
              <a:t>维基百科是这样定义的</a:t>
            </a:r>
            <a:r>
              <a:rPr lang="en-US" altLang="zh-CN" dirty="0" smtClean="0">
                <a:effectLst/>
              </a:rPr>
              <a:t>:“</a:t>
            </a:r>
            <a:r>
              <a:rPr lang="zh-CN" altLang="en-US" dirty="0" smtClean="0">
                <a:effectLst/>
              </a:rPr>
              <a:t>有关软件整体结构与组件的抽象描述</a:t>
            </a:r>
            <a:r>
              <a:rPr lang="en-US" altLang="zh-CN" dirty="0" smtClean="0">
                <a:effectLst/>
              </a:rPr>
              <a:t>,</a:t>
            </a:r>
            <a:r>
              <a:rPr lang="zh-CN" altLang="en-US" dirty="0" smtClean="0">
                <a:effectLst/>
              </a:rPr>
              <a:t>用于指导大型软件系统各个方面的设计”。系统的各个重要组成部分及其关系构成了系统的架构</a:t>
            </a:r>
            <a:r>
              <a:rPr lang="en-US" altLang="zh-CN" dirty="0" smtClean="0">
                <a:effectLst/>
              </a:rPr>
              <a:t>,</a:t>
            </a:r>
            <a:r>
              <a:rPr lang="zh-CN" altLang="en-US" dirty="0" smtClean="0">
                <a:effectLst/>
              </a:rPr>
              <a:t>这些组成部分可以是具体的功能模块</a:t>
            </a:r>
            <a:r>
              <a:rPr lang="en-US" altLang="zh-CN" dirty="0" smtClean="0">
                <a:effectLst/>
              </a:rPr>
              <a:t>,</a:t>
            </a:r>
            <a:r>
              <a:rPr lang="zh-CN" altLang="en-US" dirty="0" smtClean="0">
                <a:effectLst/>
              </a:rPr>
              <a:t>也可以是非功能的设计与决策</a:t>
            </a:r>
            <a:r>
              <a:rPr lang="en-US" altLang="zh-CN" dirty="0" smtClean="0">
                <a:effectLst/>
              </a:rPr>
              <a:t>,</a:t>
            </a:r>
            <a:r>
              <a:rPr lang="zh-CN" altLang="en-US" dirty="0" smtClean="0">
                <a:effectLst/>
              </a:rPr>
              <a:t>他们相互关系组成一个整体</a:t>
            </a:r>
            <a:r>
              <a:rPr lang="en-US" altLang="zh-CN" dirty="0" smtClean="0">
                <a:effectLst/>
              </a:rPr>
              <a:t>,</a:t>
            </a:r>
            <a:r>
              <a:rPr lang="zh-CN" altLang="en-US" dirty="0" smtClean="0">
                <a:effectLst/>
              </a:rPr>
              <a:t>共同构成了软件系统的架构。</a:t>
            </a:r>
          </a:p>
          <a:p>
            <a:r>
              <a:rPr lang="zh-CN" altLang="en-US" dirty="0" smtClean="0">
                <a:effectLst/>
              </a:rPr>
              <a:t>一般说来</a:t>
            </a:r>
            <a:r>
              <a:rPr lang="en-US" altLang="zh-CN" dirty="0" smtClean="0">
                <a:effectLst/>
              </a:rPr>
              <a:t>,</a:t>
            </a:r>
            <a:r>
              <a:rPr lang="zh-CN" altLang="en-US" dirty="0" smtClean="0">
                <a:effectLst/>
              </a:rPr>
              <a:t>除了当前的系统功能需求外</a:t>
            </a:r>
            <a:r>
              <a:rPr lang="en-US" altLang="zh-CN" dirty="0" smtClean="0">
                <a:effectLst/>
              </a:rPr>
              <a:t>,</a:t>
            </a:r>
            <a:r>
              <a:rPr lang="zh-CN" altLang="en-US" dirty="0" smtClean="0">
                <a:effectLst/>
              </a:rPr>
              <a:t>软件架构还需要关注性能、可用性、伸缩性、扩展性和安全性这</a:t>
            </a:r>
            <a:r>
              <a:rPr lang="en-US" altLang="zh-CN" dirty="0" smtClean="0">
                <a:effectLst/>
              </a:rPr>
              <a:t>5</a:t>
            </a:r>
            <a:r>
              <a:rPr lang="zh-CN" altLang="en-US" dirty="0" smtClean="0">
                <a:effectLst/>
              </a:rPr>
              <a:t>个架构要素</a:t>
            </a:r>
            <a:r>
              <a:rPr lang="en-US" altLang="zh-CN" dirty="0" smtClean="0">
                <a:effectLst/>
              </a:rPr>
              <a:t>,</a:t>
            </a:r>
            <a:r>
              <a:rPr lang="zh-CN" altLang="en-US" dirty="0" smtClean="0">
                <a:effectLst/>
              </a:rPr>
              <a:t>架构设计过程中需要平衡这</a:t>
            </a:r>
            <a:r>
              <a:rPr lang="en-US" altLang="zh-CN" dirty="0" smtClean="0">
                <a:effectLst/>
              </a:rPr>
              <a:t>5</a:t>
            </a:r>
            <a:r>
              <a:rPr lang="zh-CN" altLang="en-US" dirty="0" smtClean="0">
                <a:effectLst/>
              </a:rPr>
              <a:t>个要素之间的关系以实现需求和架构目标</a:t>
            </a:r>
            <a:r>
              <a:rPr lang="en-US" altLang="zh-CN" dirty="0" smtClean="0">
                <a:effectLst/>
              </a:rPr>
              <a:t>,</a:t>
            </a:r>
            <a:r>
              <a:rPr lang="zh-CN" altLang="en-US" dirty="0" smtClean="0">
                <a:effectLst/>
              </a:rPr>
              <a:t>也可以通过考察这些架构要素来衡量一个软件架构设计的优劣</a:t>
            </a:r>
            <a:r>
              <a:rPr lang="en-US" altLang="zh-CN" dirty="0" smtClean="0">
                <a:effectLst/>
              </a:rPr>
              <a:t>,</a:t>
            </a:r>
            <a:r>
              <a:rPr lang="zh-CN" altLang="en-US" dirty="0" smtClean="0">
                <a:effectLst/>
              </a:rPr>
              <a:t>判断其是否满足期望。</a:t>
            </a:r>
          </a:p>
          <a:p>
            <a:endParaRPr lang="en-US" dirty="0"/>
          </a:p>
        </p:txBody>
      </p:sp>
    </p:spTree>
    <p:extLst>
      <p:ext uri="{BB962C8B-B14F-4D97-AF65-F5344CB8AC3E}">
        <p14:creationId xmlns:p14="http://schemas.microsoft.com/office/powerpoint/2010/main" val="478299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核心架构要素</a:t>
            </a:r>
            <a:endParaRPr lang="en-US" dirty="0"/>
          </a:p>
        </p:txBody>
      </p:sp>
      <p:sp>
        <p:nvSpPr>
          <p:cNvPr id="3" name="Content Placeholder 2"/>
          <p:cNvSpPr>
            <a:spLocks noGrp="1"/>
          </p:cNvSpPr>
          <p:nvPr>
            <p:ph idx="1"/>
          </p:nvPr>
        </p:nvSpPr>
        <p:spPr/>
        <p:txBody>
          <a:bodyPr/>
          <a:lstStyle/>
          <a:p>
            <a:r>
              <a:rPr lang="en-US" altLang="zh-CN" dirty="0" smtClean="0"/>
              <a:t>1.</a:t>
            </a:r>
            <a:r>
              <a:rPr lang="zh-CN" altLang="en-US" dirty="0" smtClean="0"/>
              <a:t>性能</a:t>
            </a:r>
            <a:endParaRPr lang="en-US" altLang="zh-CN" dirty="0" smtClean="0"/>
          </a:p>
          <a:p>
            <a:r>
              <a:rPr lang="en-US" altLang="zh-CN" dirty="0" smtClean="0"/>
              <a:t>2.</a:t>
            </a:r>
            <a:r>
              <a:rPr lang="zh-CN" altLang="en-US" dirty="0" smtClean="0"/>
              <a:t>可用性</a:t>
            </a:r>
            <a:endParaRPr lang="en-US" altLang="zh-CN" dirty="0" smtClean="0"/>
          </a:p>
          <a:p>
            <a:r>
              <a:rPr lang="en-US" altLang="zh-CN" dirty="0" smtClean="0"/>
              <a:t>3.</a:t>
            </a:r>
            <a:r>
              <a:rPr lang="zh-CN" altLang="en-US" dirty="0" smtClean="0"/>
              <a:t>伸缩性</a:t>
            </a:r>
            <a:endParaRPr lang="en-US" altLang="zh-CN" dirty="0" smtClean="0"/>
          </a:p>
          <a:p>
            <a:r>
              <a:rPr lang="en-US" altLang="zh-CN" dirty="0" smtClean="0"/>
              <a:t>4.</a:t>
            </a:r>
            <a:r>
              <a:rPr lang="zh-CN" altLang="en-US" dirty="0" smtClean="0"/>
              <a:t>扩展性</a:t>
            </a:r>
            <a:endParaRPr lang="en-US" altLang="zh-CN" dirty="0" smtClean="0"/>
          </a:p>
          <a:p>
            <a:r>
              <a:rPr lang="en-US" altLang="zh-CN" dirty="0" smtClean="0"/>
              <a:t>5.</a:t>
            </a:r>
            <a:r>
              <a:rPr lang="zh-CN" altLang="en-US" dirty="0" smtClean="0"/>
              <a:t>安全性</a:t>
            </a:r>
            <a:endParaRPr lang="en-US" dirty="0"/>
          </a:p>
        </p:txBody>
      </p:sp>
    </p:spTree>
    <p:extLst>
      <p:ext uri="{BB962C8B-B14F-4D97-AF65-F5344CB8AC3E}">
        <p14:creationId xmlns:p14="http://schemas.microsoft.com/office/powerpoint/2010/main" val="2127614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a:t>
            </a:r>
            <a:r>
              <a:rPr lang="zh-CN" altLang="en-US" dirty="0" smtClean="0"/>
              <a:t>性能</a:t>
            </a:r>
            <a:endParaRPr lang="en-US" dirty="0"/>
          </a:p>
        </p:txBody>
      </p:sp>
      <p:sp>
        <p:nvSpPr>
          <p:cNvPr id="3" name="Content Placeholder 2"/>
          <p:cNvSpPr>
            <a:spLocks noGrp="1"/>
          </p:cNvSpPr>
          <p:nvPr>
            <p:ph idx="1"/>
          </p:nvPr>
        </p:nvSpPr>
        <p:spPr/>
        <p:txBody>
          <a:bodyPr>
            <a:normAutofit fontScale="77500" lnSpcReduction="20000"/>
          </a:bodyPr>
          <a:lstStyle/>
          <a:p>
            <a:r>
              <a:rPr lang="zh-CN" altLang="en-US" dirty="0" smtClean="0">
                <a:effectLst/>
              </a:rPr>
              <a:t>性能是网站的一个重要指标</a:t>
            </a:r>
            <a:r>
              <a:rPr lang="en-US" altLang="zh-CN" dirty="0" smtClean="0">
                <a:effectLst/>
              </a:rPr>
              <a:t>,</a:t>
            </a:r>
            <a:r>
              <a:rPr lang="zh-CN" altLang="en-US" dirty="0" smtClean="0">
                <a:effectLst/>
              </a:rPr>
              <a:t> 用户无法忍受一个响应缓慢的网站。一个打开缓慢的网站会导致严重的用户流失</a:t>
            </a:r>
            <a:r>
              <a:rPr lang="en-US" altLang="zh-CN" dirty="0" smtClean="0">
                <a:effectLst/>
              </a:rPr>
              <a:t>,</a:t>
            </a:r>
            <a:r>
              <a:rPr lang="zh-CN" altLang="en-US" dirty="0" smtClean="0">
                <a:effectLst/>
              </a:rPr>
              <a:t>很多时候网站性能问题是网站架构升级优化的触发器。可以说性能是网站架构设计的一个重要方面</a:t>
            </a:r>
            <a:r>
              <a:rPr lang="en-US" altLang="zh-CN" dirty="0" smtClean="0">
                <a:effectLst/>
              </a:rPr>
              <a:t>,</a:t>
            </a:r>
            <a:r>
              <a:rPr lang="zh-CN" altLang="en-US" dirty="0" smtClean="0">
                <a:effectLst/>
              </a:rPr>
              <a:t>任何软件架构设计方案都必须考虑可能会带来的性能问题。</a:t>
            </a:r>
          </a:p>
          <a:p>
            <a:r>
              <a:rPr lang="zh-CN" altLang="en-US" dirty="0" smtClean="0">
                <a:effectLst/>
              </a:rPr>
              <a:t>也正是因为性能问题几乎无处不在</a:t>
            </a:r>
            <a:r>
              <a:rPr lang="en-US" altLang="zh-CN" dirty="0" smtClean="0">
                <a:effectLst/>
              </a:rPr>
              <a:t>,</a:t>
            </a:r>
            <a:r>
              <a:rPr lang="zh-CN" altLang="en-US" dirty="0" smtClean="0">
                <a:effectLst/>
              </a:rPr>
              <a:t>所以优化网站性能的手段也非常多</a:t>
            </a:r>
            <a:r>
              <a:rPr lang="en-US" altLang="zh-CN" dirty="0" smtClean="0">
                <a:effectLst/>
              </a:rPr>
              <a:t>,</a:t>
            </a:r>
            <a:r>
              <a:rPr lang="zh-CN" altLang="en-US" dirty="0" smtClean="0">
                <a:effectLst/>
              </a:rPr>
              <a:t>从用户浏览器到数据库</a:t>
            </a:r>
            <a:r>
              <a:rPr lang="en-US" altLang="zh-CN" dirty="0" smtClean="0">
                <a:effectLst/>
              </a:rPr>
              <a:t>,</a:t>
            </a:r>
            <a:r>
              <a:rPr lang="zh-CN" altLang="en-US" dirty="0" smtClean="0">
                <a:effectLst/>
              </a:rPr>
              <a:t>影响用户请求的所有环节都可以进行性能优化。在浏览器端</a:t>
            </a:r>
            <a:r>
              <a:rPr lang="en-US" altLang="zh-CN" dirty="0" smtClean="0">
                <a:effectLst/>
              </a:rPr>
              <a:t>,</a:t>
            </a:r>
            <a:r>
              <a:rPr lang="zh-CN" altLang="en-US" dirty="0" smtClean="0">
                <a:effectLst/>
              </a:rPr>
              <a:t>可以通过浏览器缓存、使用页面压缩、合理布局页面、减少 </a:t>
            </a:r>
            <a:r>
              <a:rPr lang="en-US" altLang="zh-CN" dirty="0" smtClean="0">
                <a:effectLst/>
              </a:rPr>
              <a:t>Cookie</a:t>
            </a:r>
            <a:r>
              <a:rPr lang="zh-CN" altLang="en-US" dirty="0" smtClean="0">
                <a:effectLst/>
              </a:rPr>
              <a:t>传输等手段改善性能。</a:t>
            </a:r>
          </a:p>
          <a:p>
            <a:r>
              <a:rPr lang="zh-CN" altLang="en-US" dirty="0" smtClean="0">
                <a:effectLst/>
              </a:rPr>
              <a:t>还可以使用</a:t>
            </a:r>
            <a:r>
              <a:rPr lang="en-US" altLang="zh-CN" dirty="0" smtClean="0">
                <a:effectLst/>
              </a:rPr>
              <a:t>CDN,</a:t>
            </a:r>
            <a:r>
              <a:rPr lang="zh-CN" altLang="en-US" dirty="0" smtClean="0">
                <a:effectLst/>
              </a:rPr>
              <a:t>将网站静态内容分发至离用户最近的网络服务商机房</a:t>
            </a:r>
            <a:r>
              <a:rPr lang="en-US" altLang="zh-CN" dirty="0" smtClean="0">
                <a:effectLst/>
              </a:rPr>
              <a:t>,</a:t>
            </a:r>
            <a:r>
              <a:rPr lang="zh-CN" altLang="en-US" dirty="0" smtClean="0">
                <a:effectLst/>
              </a:rPr>
              <a:t>使用户通过最短访问路径获取数据。可以在网站机房部署反向代理服务器</a:t>
            </a:r>
            <a:r>
              <a:rPr lang="en-US" altLang="zh-CN" dirty="0" smtClean="0">
                <a:effectLst/>
              </a:rPr>
              <a:t>,</a:t>
            </a:r>
            <a:r>
              <a:rPr lang="zh-CN" altLang="en-US" dirty="0" smtClean="0">
                <a:effectLst/>
              </a:rPr>
              <a:t>缓存热点文件</a:t>
            </a:r>
            <a:r>
              <a:rPr lang="en-US" altLang="zh-CN" dirty="0" smtClean="0">
                <a:effectLst/>
              </a:rPr>
              <a:t>,</a:t>
            </a:r>
            <a:r>
              <a:rPr lang="zh-CN" altLang="en-US" dirty="0" smtClean="0">
                <a:effectLst/>
              </a:rPr>
              <a:t>加快请求响应速度</a:t>
            </a:r>
            <a:r>
              <a:rPr lang="en-US" altLang="zh-CN" dirty="0" smtClean="0">
                <a:effectLst/>
              </a:rPr>
              <a:t>,</a:t>
            </a:r>
            <a:r>
              <a:rPr lang="zh-CN" altLang="en-US" dirty="0" smtClean="0">
                <a:effectLst/>
              </a:rPr>
              <a:t>减轻应用服务器负载压力。</a:t>
            </a:r>
          </a:p>
          <a:p>
            <a:r>
              <a:rPr lang="zh-CN" altLang="en-US" dirty="0" smtClean="0">
                <a:effectLst/>
              </a:rPr>
              <a:t>在应用服务器端</a:t>
            </a:r>
            <a:r>
              <a:rPr lang="en-US" altLang="zh-CN" dirty="0" smtClean="0">
                <a:effectLst/>
              </a:rPr>
              <a:t>,</a:t>
            </a:r>
            <a:r>
              <a:rPr lang="zh-CN" altLang="en-US" dirty="0" smtClean="0">
                <a:effectLst/>
              </a:rPr>
              <a:t>可以使用服务器本地缓存和分布式缓存</a:t>
            </a:r>
            <a:r>
              <a:rPr lang="en-US" altLang="zh-CN" dirty="0" smtClean="0">
                <a:effectLst/>
              </a:rPr>
              <a:t>,</a:t>
            </a:r>
            <a:r>
              <a:rPr lang="zh-CN" altLang="en-US" dirty="0" smtClean="0">
                <a:effectLst/>
              </a:rPr>
              <a:t>通过缓存在内存中的热点数据处理用户请求</a:t>
            </a:r>
            <a:r>
              <a:rPr lang="en-US" altLang="zh-CN" dirty="0" smtClean="0">
                <a:effectLst/>
              </a:rPr>
              <a:t>,</a:t>
            </a:r>
            <a:r>
              <a:rPr lang="zh-CN" altLang="en-US" dirty="0" smtClean="0">
                <a:effectLst/>
              </a:rPr>
              <a:t>加快请求处理过程</a:t>
            </a:r>
            <a:r>
              <a:rPr lang="en-US" altLang="zh-CN" dirty="0" smtClean="0">
                <a:effectLst/>
              </a:rPr>
              <a:t>,</a:t>
            </a:r>
            <a:r>
              <a:rPr lang="zh-CN" altLang="en-US" dirty="0" smtClean="0">
                <a:effectLst/>
              </a:rPr>
              <a:t>减轻数据库负载压力。</a:t>
            </a:r>
            <a:endParaRPr lang="en-US" altLang="zh-CN" dirty="0" smtClean="0">
              <a:effectLst/>
            </a:endParaRPr>
          </a:p>
          <a:p>
            <a:r>
              <a:rPr lang="zh-CN" altLang="en-US" dirty="0" smtClean="0">
                <a:effectLst/>
              </a:rPr>
              <a:t>也可以通过异步操作将用户请求发送至消息队列等待后续任务处理</a:t>
            </a:r>
            <a:r>
              <a:rPr lang="en-US" altLang="zh-CN" dirty="0" smtClean="0">
                <a:effectLst/>
              </a:rPr>
              <a:t>,</a:t>
            </a:r>
            <a:r>
              <a:rPr lang="zh-CN" altLang="en-US" dirty="0" smtClean="0">
                <a:effectLst/>
              </a:rPr>
              <a:t>而当前请求直接返回响应给用户。</a:t>
            </a:r>
          </a:p>
          <a:p>
            <a:endParaRPr lang="en-US" dirty="0"/>
          </a:p>
        </p:txBody>
      </p:sp>
    </p:spTree>
    <p:extLst>
      <p:ext uri="{BB962C8B-B14F-4D97-AF65-F5344CB8AC3E}">
        <p14:creationId xmlns:p14="http://schemas.microsoft.com/office/powerpoint/2010/main" val="1826592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a:t>
            </a:r>
            <a:r>
              <a:rPr lang="zh-CN" altLang="en-US" dirty="0" smtClean="0"/>
              <a:t>性能</a:t>
            </a:r>
            <a:endParaRPr lang="en-US" dirty="0"/>
          </a:p>
        </p:txBody>
      </p:sp>
      <p:sp>
        <p:nvSpPr>
          <p:cNvPr id="3" name="Content Placeholder 2"/>
          <p:cNvSpPr>
            <a:spLocks noGrp="1"/>
          </p:cNvSpPr>
          <p:nvPr>
            <p:ph idx="1"/>
          </p:nvPr>
        </p:nvSpPr>
        <p:spPr/>
        <p:txBody>
          <a:bodyPr>
            <a:normAutofit fontScale="85000" lnSpcReduction="20000"/>
          </a:bodyPr>
          <a:lstStyle/>
          <a:p>
            <a:r>
              <a:rPr lang="zh-CN" altLang="en-US" dirty="0" smtClean="0">
                <a:effectLst/>
              </a:rPr>
              <a:t>在网站有很多用户高并发请求的情况下</a:t>
            </a:r>
            <a:r>
              <a:rPr lang="en-US" altLang="zh-CN" dirty="0" smtClean="0">
                <a:effectLst/>
              </a:rPr>
              <a:t>,</a:t>
            </a:r>
            <a:r>
              <a:rPr lang="zh-CN" altLang="en-US" dirty="0" smtClean="0">
                <a:effectLst/>
              </a:rPr>
              <a:t>可以将多台应用服务器组成一个集群共同对外服务</a:t>
            </a:r>
            <a:r>
              <a:rPr lang="en-US" altLang="zh-CN" dirty="0" smtClean="0">
                <a:effectLst/>
              </a:rPr>
              <a:t>,</a:t>
            </a:r>
            <a:r>
              <a:rPr lang="zh-CN" altLang="en-US" dirty="0" smtClean="0">
                <a:effectLst/>
              </a:rPr>
              <a:t>提高整体处理能力</a:t>
            </a:r>
            <a:r>
              <a:rPr lang="en-US" altLang="zh-CN" dirty="0" smtClean="0">
                <a:effectLst/>
              </a:rPr>
              <a:t>,</a:t>
            </a:r>
            <a:r>
              <a:rPr lang="zh-CN" altLang="en-US" dirty="0" smtClean="0">
                <a:effectLst/>
              </a:rPr>
              <a:t>改善性能。</a:t>
            </a:r>
          </a:p>
          <a:p>
            <a:r>
              <a:rPr lang="zh-CN" altLang="en-US" dirty="0" smtClean="0">
                <a:effectLst/>
              </a:rPr>
              <a:t>在代码层面</a:t>
            </a:r>
            <a:r>
              <a:rPr lang="en-US" altLang="zh-CN" dirty="0" smtClean="0">
                <a:effectLst/>
              </a:rPr>
              <a:t>,</a:t>
            </a:r>
            <a:r>
              <a:rPr lang="zh-CN" altLang="en-US" dirty="0" smtClean="0">
                <a:effectLst/>
              </a:rPr>
              <a:t>也可以通过使用多线程、改善内存管理等手段优化性能。</a:t>
            </a:r>
            <a:endParaRPr lang="en-US" altLang="zh-CN" dirty="0" smtClean="0">
              <a:effectLst/>
            </a:endParaRPr>
          </a:p>
          <a:p>
            <a:r>
              <a:rPr lang="zh-CN" altLang="en-US" dirty="0" smtClean="0">
                <a:effectLst/>
              </a:rPr>
              <a:t>在数据库服务器端</a:t>
            </a:r>
            <a:r>
              <a:rPr lang="en-US" altLang="zh-CN" dirty="0" smtClean="0">
                <a:effectLst/>
              </a:rPr>
              <a:t>,</a:t>
            </a:r>
            <a:r>
              <a:rPr lang="zh-CN" altLang="en-US" dirty="0" smtClean="0">
                <a:effectLst/>
              </a:rPr>
              <a:t>索引、缓存、</a:t>
            </a:r>
            <a:r>
              <a:rPr lang="en-US" altLang="zh-CN" dirty="0" smtClean="0">
                <a:effectLst/>
              </a:rPr>
              <a:t>SQL</a:t>
            </a:r>
            <a:r>
              <a:rPr lang="zh-CN" altLang="en-US" dirty="0" smtClean="0">
                <a:effectLst/>
              </a:rPr>
              <a:t>优化等性能优化手段都已经比较成熟。而方兴未艾的</a:t>
            </a:r>
            <a:r>
              <a:rPr lang="en-US" altLang="zh-CN" dirty="0" smtClean="0">
                <a:effectLst/>
              </a:rPr>
              <a:t>NoSQL</a:t>
            </a:r>
            <a:r>
              <a:rPr lang="zh-CN" altLang="en-US" dirty="0" smtClean="0">
                <a:effectLst/>
              </a:rPr>
              <a:t>数据库通过优化数据模型、存储结构、伸缩特性等手段在性能方面的优势也日趋明显。</a:t>
            </a:r>
          </a:p>
          <a:p>
            <a:r>
              <a:rPr lang="zh-CN" altLang="en-US" dirty="0" smtClean="0">
                <a:effectLst/>
              </a:rPr>
              <a:t>衡量网站性能有一系列指标</a:t>
            </a:r>
            <a:r>
              <a:rPr lang="en-US" altLang="zh-CN" dirty="0" smtClean="0">
                <a:effectLst/>
              </a:rPr>
              <a:t>,</a:t>
            </a:r>
            <a:r>
              <a:rPr lang="zh-CN" altLang="en-US" dirty="0" smtClean="0">
                <a:effectLst/>
              </a:rPr>
              <a:t>重要的有响应时间、</a:t>
            </a:r>
            <a:r>
              <a:rPr lang="en-US" altLang="zh-CN" dirty="0" smtClean="0">
                <a:effectLst/>
              </a:rPr>
              <a:t>TPS</a:t>
            </a:r>
            <a:r>
              <a:rPr lang="zh-CN" altLang="en-US" dirty="0" smtClean="0">
                <a:effectLst/>
              </a:rPr>
              <a:t>、系统性能计数器等</a:t>
            </a:r>
            <a:r>
              <a:rPr lang="en-US" altLang="zh-CN" dirty="0" smtClean="0">
                <a:effectLst/>
              </a:rPr>
              <a:t>,</a:t>
            </a:r>
            <a:r>
              <a:rPr lang="zh-CN" altLang="en-US" dirty="0" smtClean="0">
                <a:effectLst/>
              </a:rPr>
              <a:t>通过测试这些指标以确定系统设计是否达到目标。这些指标也是网站监控的重要参数</a:t>
            </a:r>
            <a:r>
              <a:rPr lang="en-US" altLang="zh-CN" dirty="0" smtClean="0">
                <a:effectLst/>
              </a:rPr>
              <a:t>,</a:t>
            </a:r>
            <a:r>
              <a:rPr lang="zh-CN" altLang="en-US" dirty="0" smtClean="0">
                <a:effectLst/>
              </a:rPr>
              <a:t>通过监控这些指标可以分析系统瓶颈</a:t>
            </a:r>
            <a:r>
              <a:rPr lang="en-US" altLang="zh-CN" dirty="0" smtClean="0">
                <a:effectLst/>
              </a:rPr>
              <a:t>,</a:t>
            </a:r>
            <a:r>
              <a:rPr lang="zh-CN" altLang="en-US" dirty="0" smtClean="0">
                <a:effectLst/>
              </a:rPr>
              <a:t>预测网站容量</a:t>
            </a:r>
            <a:r>
              <a:rPr lang="en-US" altLang="zh-CN" dirty="0" smtClean="0">
                <a:effectLst/>
              </a:rPr>
              <a:t>,</a:t>
            </a:r>
            <a:r>
              <a:rPr lang="zh-CN" altLang="en-US" dirty="0" smtClean="0">
                <a:effectLst/>
              </a:rPr>
              <a:t>并对异常指标进行报警</a:t>
            </a:r>
            <a:r>
              <a:rPr lang="en-US" altLang="zh-CN" dirty="0" smtClean="0">
                <a:effectLst/>
              </a:rPr>
              <a:t>,</a:t>
            </a:r>
            <a:r>
              <a:rPr lang="zh-CN" altLang="en-US" dirty="0" smtClean="0">
                <a:effectLst/>
              </a:rPr>
              <a:t>保障系统可用性。</a:t>
            </a:r>
            <a:endParaRPr lang="en-US" altLang="zh-CN" dirty="0" smtClean="0">
              <a:effectLst/>
            </a:endParaRPr>
          </a:p>
          <a:p>
            <a:r>
              <a:rPr lang="zh-CN" altLang="en-US" dirty="0" smtClean="0">
                <a:effectLst/>
              </a:rPr>
              <a:t>对于网站而言</a:t>
            </a:r>
            <a:r>
              <a:rPr lang="en-US" altLang="zh-CN" dirty="0" smtClean="0">
                <a:effectLst/>
              </a:rPr>
              <a:t>,</a:t>
            </a:r>
            <a:r>
              <a:rPr lang="zh-CN" altLang="en-US" dirty="0" smtClean="0">
                <a:effectLst/>
              </a:rPr>
              <a:t>性能符合预期仅仅是必要条件</a:t>
            </a:r>
            <a:r>
              <a:rPr lang="en-US" altLang="zh-CN" dirty="0" smtClean="0">
                <a:effectLst/>
              </a:rPr>
              <a:t>,</a:t>
            </a:r>
            <a:r>
              <a:rPr lang="zh-CN" altLang="en-US" dirty="0" smtClean="0">
                <a:effectLst/>
              </a:rPr>
              <a:t>因为无法预知网站可能会面临的访问压力</a:t>
            </a:r>
            <a:r>
              <a:rPr lang="en-US" altLang="zh-CN" dirty="0" smtClean="0">
                <a:effectLst/>
              </a:rPr>
              <a:t>,</a:t>
            </a:r>
            <a:r>
              <a:rPr lang="zh-CN" altLang="en-US" dirty="0" smtClean="0">
                <a:effectLst/>
              </a:rPr>
              <a:t>所以必须要考察系统在高并发访问情况下</a:t>
            </a:r>
            <a:r>
              <a:rPr lang="en-US" altLang="zh-CN" dirty="0" smtClean="0">
                <a:effectLst/>
              </a:rPr>
              <a:t>,</a:t>
            </a:r>
            <a:r>
              <a:rPr lang="zh-CN" altLang="en-US" dirty="0" smtClean="0">
                <a:effectLst/>
              </a:rPr>
              <a:t>超出负载设计能力的情况下可能会出现的性能问题。网站需要长时间持续运行</a:t>
            </a:r>
            <a:r>
              <a:rPr lang="en-US" altLang="zh-CN" dirty="0" smtClean="0">
                <a:effectLst/>
              </a:rPr>
              <a:t>,</a:t>
            </a:r>
            <a:r>
              <a:rPr lang="zh-CN" altLang="en-US" dirty="0" smtClean="0">
                <a:effectLst/>
              </a:rPr>
              <a:t>还必须保证系统在持续运行且访问压力不均勾的情况下保持稳定的性能特性。</a:t>
            </a:r>
          </a:p>
          <a:p>
            <a:endParaRPr lang="zh-CN" altLang="en-US" dirty="0" smtClean="0">
              <a:effectLst/>
            </a:endParaRPr>
          </a:p>
          <a:p>
            <a:endParaRPr lang="en-US" dirty="0"/>
          </a:p>
        </p:txBody>
      </p:sp>
    </p:spTree>
    <p:extLst>
      <p:ext uri="{BB962C8B-B14F-4D97-AF65-F5344CB8AC3E}">
        <p14:creationId xmlns:p14="http://schemas.microsoft.com/office/powerpoint/2010/main" val="562739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a:t>
            </a:r>
            <a:r>
              <a:rPr lang="zh-CN" altLang="en-US" dirty="0" smtClean="0"/>
              <a:t>可用性</a:t>
            </a:r>
            <a:endParaRPr lang="en-US" dirty="0"/>
          </a:p>
        </p:txBody>
      </p:sp>
      <p:sp>
        <p:nvSpPr>
          <p:cNvPr id="3" name="Content Placeholder 2"/>
          <p:cNvSpPr>
            <a:spLocks noGrp="1"/>
          </p:cNvSpPr>
          <p:nvPr>
            <p:ph idx="1"/>
          </p:nvPr>
        </p:nvSpPr>
        <p:spPr/>
        <p:txBody>
          <a:bodyPr>
            <a:normAutofit fontScale="70000" lnSpcReduction="20000"/>
          </a:bodyPr>
          <a:lstStyle/>
          <a:p>
            <a:r>
              <a:rPr lang="zh-CN" altLang="en-US" dirty="0" smtClean="0">
                <a:effectLst/>
              </a:rPr>
              <a:t>对于大型网站而言</a:t>
            </a:r>
            <a:r>
              <a:rPr lang="en-US" altLang="zh-CN" dirty="0" smtClean="0">
                <a:effectLst/>
              </a:rPr>
              <a:t>,</a:t>
            </a:r>
            <a:r>
              <a:rPr lang="zh-CN" altLang="en-US" dirty="0" smtClean="0">
                <a:effectLst/>
              </a:rPr>
              <a:t>特别是知名网站</a:t>
            </a:r>
            <a:r>
              <a:rPr lang="en-US" altLang="zh-CN" dirty="0" smtClean="0">
                <a:effectLst/>
              </a:rPr>
              <a:t>,</a:t>
            </a:r>
            <a:r>
              <a:rPr lang="zh-CN" altLang="en-US" dirty="0" smtClean="0">
                <a:effectLst/>
              </a:rPr>
              <a:t>网站宕掉、服务不可用是一个重大的事故</a:t>
            </a:r>
            <a:r>
              <a:rPr lang="en-US" altLang="zh-CN" dirty="0" smtClean="0">
                <a:effectLst/>
              </a:rPr>
              <a:t>,</a:t>
            </a:r>
            <a:r>
              <a:rPr lang="zh-CN" altLang="en-US" dirty="0" smtClean="0">
                <a:effectLst/>
              </a:rPr>
              <a:t>轻则影响网站声誉</a:t>
            </a:r>
            <a:r>
              <a:rPr lang="en-US" altLang="zh-CN" dirty="0" smtClean="0">
                <a:effectLst/>
              </a:rPr>
              <a:t>,</a:t>
            </a:r>
            <a:r>
              <a:rPr lang="zh-CN" altLang="en-US" dirty="0" smtClean="0">
                <a:effectLst/>
              </a:rPr>
              <a:t>重则可能会摊上官司。对于电子商务类网站</a:t>
            </a:r>
            <a:r>
              <a:rPr lang="en-US" altLang="zh-CN" dirty="0" smtClean="0">
                <a:effectLst/>
              </a:rPr>
              <a:t>,</a:t>
            </a:r>
            <a:r>
              <a:rPr lang="zh-CN" altLang="en-US" dirty="0" smtClean="0">
                <a:effectLst/>
              </a:rPr>
              <a:t>网站不可用还意味着损失金钱和用户。因此几乎所有网站都承诺</a:t>
            </a:r>
            <a:r>
              <a:rPr lang="en-US" altLang="zh-CN" dirty="0" smtClean="0">
                <a:effectLst/>
              </a:rPr>
              <a:t>7x24</a:t>
            </a:r>
            <a:r>
              <a:rPr lang="zh-CN" altLang="en-US" dirty="0" smtClean="0">
                <a:effectLst/>
              </a:rPr>
              <a:t>可用</a:t>
            </a:r>
            <a:r>
              <a:rPr lang="en-US" altLang="zh-CN" dirty="0" smtClean="0">
                <a:effectLst/>
              </a:rPr>
              <a:t>,</a:t>
            </a:r>
            <a:r>
              <a:rPr lang="zh-CN" altLang="en-US" dirty="0" smtClean="0">
                <a:effectLst/>
              </a:rPr>
              <a:t>但事实上任何网站都不可能达到完全的</a:t>
            </a:r>
            <a:r>
              <a:rPr lang="en-US" altLang="zh-CN" dirty="0" smtClean="0">
                <a:effectLst/>
              </a:rPr>
              <a:t>7x24</a:t>
            </a:r>
            <a:r>
              <a:rPr lang="zh-CN" altLang="en-US" dirty="0" smtClean="0">
                <a:effectLst/>
              </a:rPr>
              <a:t>可用</a:t>
            </a:r>
            <a:r>
              <a:rPr lang="en-US" altLang="zh-CN" dirty="0" smtClean="0">
                <a:effectLst/>
              </a:rPr>
              <a:t>,</a:t>
            </a:r>
            <a:r>
              <a:rPr lang="zh-CN" altLang="en-US" dirty="0" smtClean="0">
                <a:effectLst/>
              </a:rPr>
              <a:t>总会有一些故障时间扣除这些故障时间</a:t>
            </a:r>
            <a:r>
              <a:rPr lang="en-US" altLang="zh-CN" dirty="0" smtClean="0">
                <a:effectLst/>
              </a:rPr>
              <a:t>,</a:t>
            </a:r>
            <a:r>
              <a:rPr lang="zh-CN" altLang="en-US" dirty="0" smtClean="0">
                <a:effectLst/>
              </a:rPr>
              <a:t>就是网站的总可用时间</a:t>
            </a:r>
            <a:r>
              <a:rPr lang="en-US" altLang="zh-CN" dirty="0" smtClean="0">
                <a:effectLst/>
              </a:rPr>
              <a:t>,</a:t>
            </a:r>
            <a:r>
              <a:rPr lang="zh-CN" altLang="en-US" dirty="0" smtClean="0">
                <a:effectLst/>
              </a:rPr>
              <a:t>这个时间可以换算成网站的可用性指标</a:t>
            </a:r>
            <a:r>
              <a:rPr lang="en-US" altLang="zh-CN" dirty="0" smtClean="0">
                <a:effectLst/>
              </a:rPr>
              <a:t>,</a:t>
            </a:r>
            <a:r>
              <a:rPr lang="zh-CN" altLang="en-US" dirty="0" smtClean="0">
                <a:effectLst/>
              </a:rPr>
              <a:t>以此衡量网站的可用性</a:t>
            </a:r>
            <a:r>
              <a:rPr lang="en-US" altLang="zh-CN" dirty="0" smtClean="0">
                <a:effectLst/>
              </a:rPr>
              <a:t>,</a:t>
            </a:r>
            <a:r>
              <a:rPr lang="zh-CN" altLang="en-US" dirty="0" smtClean="0">
                <a:effectLst/>
              </a:rPr>
              <a:t>一些知名大型网站可以做到</a:t>
            </a:r>
            <a:r>
              <a:rPr lang="en-US" altLang="zh-CN" dirty="0" smtClean="0">
                <a:effectLst/>
              </a:rPr>
              <a:t>4</a:t>
            </a:r>
            <a:r>
              <a:rPr lang="zh-CN" altLang="en-US" dirty="0" smtClean="0">
                <a:effectLst/>
              </a:rPr>
              <a:t>个</a:t>
            </a:r>
            <a:r>
              <a:rPr lang="en-US" altLang="zh-CN" dirty="0" smtClean="0">
                <a:effectLst/>
              </a:rPr>
              <a:t>9</a:t>
            </a:r>
            <a:r>
              <a:rPr lang="zh-CN" altLang="en-US" dirty="0" smtClean="0">
                <a:effectLst/>
              </a:rPr>
              <a:t>以上的可用性</a:t>
            </a:r>
            <a:r>
              <a:rPr lang="en-US" altLang="zh-CN" dirty="0" smtClean="0">
                <a:effectLst/>
              </a:rPr>
              <a:t>,</a:t>
            </a:r>
            <a:r>
              <a:rPr lang="zh-CN" altLang="en-US" dirty="0" smtClean="0">
                <a:effectLst/>
              </a:rPr>
              <a:t>也就是可用性超过</a:t>
            </a:r>
            <a:r>
              <a:rPr lang="en-US" altLang="zh-CN" dirty="0" smtClean="0">
                <a:effectLst/>
              </a:rPr>
              <a:t>99.99%</a:t>
            </a:r>
            <a:r>
              <a:rPr lang="zh-CN" altLang="en-US" dirty="0" smtClean="0">
                <a:effectLst/>
              </a:rPr>
              <a:t>。</a:t>
            </a:r>
          </a:p>
          <a:p>
            <a:r>
              <a:rPr lang="zh-CN" altLang="en-US" dirty="0" smtClean="0">
                <a:effectLst/>
              </a:rPr>
              <a:t>因为网站使用的服务器硬件通常是普通的商用服务器</a:t>
            </a:r>
            <a:r>
              <a:rPr lang="en-US" altLang="zh-CN" dirty="0" smtClean="0">
                <a:effectLst/>
              </a:rPr>
              <a:t>,</a:t>
            </a:r>
            <a:r>
              <a:rPr lang="zh-CN" altLang="en-US" dirty="0" smtClean="0">
                <a:effectLst/>
              </a:rPr>
              <a:t>这些服务器的设计目标本身并不保证高可用</a:t>
            </a:r>
            <a:r>
              <a:rPr lang="en-US" altLang="zh-CN" dirty="0" smtClean="0">
                <a:effectLst/>
              </a:rPr>
              <a:t>,</a:t>
            </a:r>
            <a:r>
              <a:rPr lang="zh-CN" altLang="en-US" dirty="0" smtClean="0">
                <a:effectLst/>
              </a:rPr>
              <a:t>也就是说</a:t>
            </a:r>
            <a:r>
              <a:rPr lang="en-US" altLang="zh-CN" dirty="0" smtClean="0">
                <a:effectLst/>
              </a:rPr>
              <a:t>,</a:t>
            </a:r>
            <a:r>
              <a:rPr lang="zh-CN" altLang="en-US" dirty="0" smtClean="0">
                <a:effectLst/>
              </a:rPr>
              <a:t>很有可能会出现服务器硬件故障</a:t>
            </a:r>
            <a:r>
              <a:rPr lang="en-US" altLang="zh-CN" dirty="0" smtClean="0">
                <a:effectLst/>
              </a:rPr>
              <a:t>,</a:t>
            </a:r>
            <a:r>
              <a:rPr lang="zh-CN" altLang="en-US" dirty="0" smtClean="0">
                <a:effectLst/>
              </a:rPr>
              <a:t>也就是俗称的服务器宕机。大型网站通常都会有上万台服务器</a:t>
            </a:r>
            <a:r>
              <a:rPr lang="en-US" altLang="zh-CN" dirty="0" smtClean="0">
                <a:effectLst/>
              </a:rPr>
              <a:t>,</a:t>
            </a:r>
            <a:r>
              <a:rPr lang="zh-CN" altLang="en-US" dirty="0" smtClean="0">
                <a:effectLst/>
              </a:rPr>
              <a:t>每天都必定会有一些服务器宕机</a:t>
            </a:r>
            <a:r>
              <a:rPr lang="en-US" altLang="zh-CN" dirty="0" smtClean="0">
                <a:effectLst/>
              </a:rPr>
              <a:t>,</a:t>
            </a:r>
            <a:r>
              <a:rPr lang="zh-CN" altLang="en-US" dirty="0" smtClean="0">
                <a:effectLst/>
              </a:rPr>
              <a:t>因此网站高可用架构设计的前提是必然会出现服务器宕机</a:t>
            </a:r>
            <a:r>
              <a:rPr lang="en-US" altLang="zh-CN" dirty="0" smtClean="0">
                <a:effectLst/>
              </a:rPr>
              <a:t>,</a:t>
            </a:r>
            <a:r>
              <a:rPr lang="zh-CN" altLang="en-US" dirty="0" smtClean="0">
                <a:effectLst/>
              </a:rPr>
              <a:t>而高可用设计的目标就是当服务器宕机的时候</a:t>
            </a:r>
            <a:r>
              <a:rPr lang="en-US" altLang="zh-CN" dirty="0" smtClean="0">
                <a:effectLst/>
              </a:rPr>
              <a:t>,</a:t>
            </a:r>
            <a:r>
              <a:rPr lang="zh-CN" altLang="en-US" dirty="0" smtClean="0">
                <a:effectLst/>
              </a:rPr>
              <a:t>服务或者应用依然可用。</a:t>
            </a:r>
          </a:p>
          <a:p>
            <a:r>
              <a:rPr lang="zh-CN" altLang="en-US" dirty="0" smtClean="0">
                <a:effectLst/>
              </a:rPr>
              <a:t>网站高可用的主要手段是冗余</a:t>
            </a:r>
            <a:r>
              <a:rPr lang="en-US" altLang="zh-CN" dirty="0" smtClean="0">
                <a:effectLst/>
              </a:rPr>
              <a:t>,</a:t>
            </a:r>
            <a:r>
              <a:rPr lang="zh-CN" altLang="en-US" dirty="0" smtClean="0">
                <a:effectLst/>
              </a:rPr>
              <a:t>应用部署在多台服务器上同时提供访问</a:t>
            </a:r>
            <a:r>
              <a:rPr lang="en-US" altLang="zh-CN" dirty="0" smtClean="0">
                <a:effectLst/>
              </a:rPr>
              <a:t>,</a:t>
            </a:r>
            <a:r>
              <a:rPr lang="zh-CN" altLang="en-US" dirty="0" smtClean="0">
                <a:effectLst/>
              </a:rPr>
              <a:t>数据存储在多台服务器上互相备份</a:t>
            </a:r>
            <a:r>
              <a:rPr lang="en-US" altLang="zh-CN" dirty="0" smtClean="0">
                <a:effectLst/>
              </a:rPr>
              <a:t>,</a:t>
            </a:r>
            <a:r>
              <a:rPr lang="zh-CN" altLang="en-US" dirty="0" smtClean="0">
                <a:effectLst/>
              </a:rPr>
              <a:t>任何一台服务器宕机都不会影响应用的整体可用</a:t>
            </a:r>
            <a:r>
              <a:rPr lang="en-US" altLang="zh-CN" dirty="0" smtClean="0">
                <a:effectLst/>
              </a:rPr>
              <a:t>,</a:t>
            </a:r>
            <a:r>
              <a:rPr lang="zh-CN" altLang="en-US" dirty="0" smtClean="0">
                <a:effectLst/>
              </a:rPr>
              <a:t>也不会导致数据丢失。</a:t>
            </a:r>
          </a:p>
          <a:p>
            <a:r>
              <a:rPr lang="zh-CN" altLang="en-US" dirty="0" smtClean="0">
                <a:effectLst/>
              </a:rPr>
              <a:t>对于应用服务器而言</a:t>
            </a:r>
            <a:r>
              <a:rPr lang="en-US" altLang="zh-CN" dirty="0" smtClean="0">
                <a:effectLst/>
              </a:rPr>
              <a:t>,</a:t>
            </a:r>
            <a:r>
              <a:rPr lang="zh-CN" altLang="en-US" dirty="0" smtClean="0">
                <a:effectLst/>
              </a:rPr>
              <a:t>多台应用服务器通过负载均衡设备组成一个集群共同对外提供服务</a:t>
            </a:r>
            <a:r>
              <a:rPr lang="en-US" altLang="zh-CN" dirty="0" smtClean="0">
                <a:effectLst/>
              </a:rPr>
              <a:t>,</a:t>
            </a:r>
            <a:r>
              <a:rPr lang="zh-CN" altLang="en-US" dirty="0" smtClean="0">
                <a:effectLst/>
              </a:rPr>
              <a:t>任何一台服务器宕机</a:t>
            </a:r>
            <a:r>
              <a:rPr lang="en-US" altLang="zh-CN" dirty="0" smtClean="0">
                <a:effectLst/>
              </a:rPr>
              <a:t>,</a:t>
            </a:r>
            <a:r>
              <a:rPr lang="zh-CN" altLang="en-US" dirty="0" smtClean="0">
                <a:effectLst/>
              </a:rPr>
              <a:t>只需把请求切换到其他服务器就可实现应用的高可用</a:t>
            </a:r>
            <a:r>
              <a:rPr lang="en-US" altLang="zh-CN" dirty="0" smtClean="0">
                <a:effectLst/>
              </a:rPr>
              <a:t>,</a:t>
            </a:r>
            <a:r>
              <a:rPr lang="zh-CN" altLang="en-US" dirty="0" smtClean="0">
                <a:effectLst/>
              </a:rPr>
              <a:t>但是一个前提条件是应用服务器上不能保存请求的会话信息。否则服务器宕机</a:t>
            </a:r>
            <a:r>
              <a:rPr lang="en-US" altLang="zh-CN" dirty="0" smtClean="0">
                <a:effectLst/>
              </a:rPr>
              <a:t>,</a:t>
            </a:r>
            <a:r>
              <a:rPr lang="zh-CN" altLang="en-US" dirty="0" smtClean="0">
                <a:effectLst/>
              </a:rPr>
              <a:t>会话丢失</a:t>
            </a:r>
            <a:r>
              <a:rPr lang="en-US" altLang="zh-CN" dirty="0" smtClean="0">
                <a:effectLst/>
              </a:rPr>
              <a:t>,</a:t>
            </a:r>
            <a:r>
              <a:rPr lang="zh-CN" altLang="en-US" dirty="0" smtClean="0">
                <a:effectLst/>
              </a:rPr>
              <a:t>即使将用户请求转发到其他服务器上也无法完成业务处理。</a:t>
            </a:r>
          </a:p>
          <a:p>
            <a:endParaRPr lang="en-US" dirty="0"/>
          </a:p>
        </p:txBody>
      </p:sp>
    </p:spTree>
    <p:extLst>
      <p:ext uri="{BB962C8B-B14F-4D97-AF65-F5344CB8AC3E}">
        <p14:creationId xmlns:p14="http://schemas.microsoft.com/office/powerpoint/2010/main" val="430624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a:t>
            </a:r>
            <a:r>
              <a:rPr lang="zh-CN" altLang="en-US" dirty="0" smtClean="0"/>
              <a:t>可用性</a:t>
            </a:r>
            <a:endParaRPr lang="en-US" dirty="0"/>
          </a:p>
        </p:txBody>
      </p:sp>
      <p:sp>
        <p:nvSpPr>
          <p:cNvPr id="3" name="Content Placeholder 2"/>
          <p:cNvSpPr>
            <a:spLocks noGrp="1"/>
          </p:cNvSpPr>
          <p:nvPr>
            <p:ph idx="1"/>
          </p:nvPr>
        </p:nvSpPr>
        <p:spPr/>
        <p:txBody>
          <a:bodyPr>
            <a:normAutofit/>
          </a:bodyPr>
          <a:lstStyle/>
          <a:p>
            <a:r>
              <a:rPr lang="zh-CN" altLang="en-US" dirty="0" smtClean="0">
                <a:effectLst/>
              </a:rPr>
              <a:t>对于存储服务器</a:t>
            </a:r>
            <a:r>
              <a:rPr lang="en-US" altLang="zh-CN" dirty="0" smtClean="0">
                <a:effectLst/>
              </a:rPr>
              <a:t>,</a:t>
            </a:r>
            <a:r>
              <a:rPr lang="zh-CN" altLang="en-US" dirty="0" smtClean="0">
                <a:effectLst/>
              </a:rPr>
              <a:t>由于其上存储着数据</a:t>
            </a:r>
            <a:r>
              <a:rPr lang="en-US" altLang="zh-CN" dirty="0" smtClean="0">
                <a:effectLst/>
              </a:rPr>
              <a:t>,</a:t>
            </a:r>
            <a:r>
              <a:rPr lang="zh-CN" altLang="en-US" dirty="0" smtClean="0">
                <a:effectLst/>
              </a:rPr>
              <a:t>需要对数据进行实时备份</a:t>
            </a:r>
            <a:r>
              <a:rPr lang="en-US" altLang="zh-CN" dirty="0" smtClean="0">
                <a:effectLst/>
              </a:rPr>
              <a:t>,</a:t>
            </a:r>
            <a:r>
              <a:rPr lang="zh-CN" altLang="en-US" dirty="0" smtClean="0">
                <a:effectLst/>
              </a:rPr>
              <a:t>当服务器宕机时需要将数据访问转移到可用的服务器上</a:t>
            </a:r>
            <a:r>
              <a:rPr lang="en-US" altLang="zh-CN" dirty="0" smtClean="0">
                <a:effectLst/>
              </a:rPr>
              <a:t>,</a:t>
            </a:r>
            <a:r>
              <a:rPr lang="zh-CN" altLang="en-US" dirty="0" smtClean="0">
                <a:effectLst/>
              </a:rPr>
              <a:t>并进行数据恢复以保证继续有服务器宕机的时候数据依然可用。</a:t>
            </a:r>
          </a:p>
          <a:p>
            <a:r>
              <a:rPr lang="zh-CN" altLang="en-US" dirty="0" smtClean="0">
                <a:effectLst/>
              </a:rPr>
              <a:t>除了运行环境</a:t>
            </a:r>
            <a:r>
              <a:rPr lang="en-US" altLang="zh-CN" dirty="0" smtClean="0">
                <a:effectLst/>
              </a:rPr>
              <a:t>,</a:t>
            </a:r>
            <a:r>
              <a:rPr lang="zh-CN" altLang="en-US" dirty="0" smtClean="0">
                <a:effectLst/>
              </a:rPr>
              <a:t>网站的高可用还需要软件开发过程的质量保证。通过预发布验证、自动化测试、自动化发布、灰度发布等手段</a:t>
            </a:r>
            <a:r>
              <a:rPr lang="en-US" altLang="zh-CN" dirty="0" smtClean="0">
                <a:effectLst/>
              </a:rPr>
              <a:t>,</a:t>
            </a:r>
            <a:r>
              <a:rPr lang="zh-CN" altLang="en-US" dirty="0" smtClean="0">
                <a:effectLst/>
              </a:rPr>
              <a:t>减少将故障引入线上环境的可能</a:t>
            </a:r>
            <a:r>
              <a:rPr lang="en-US" altLang="zh-CN" dirty="0" smtClean="0">
                <a:effectLst/>
              </a:rPr>
              <a:t>,</a:t>
            </a:r>
            <a:r>
              <a:rPr lang="zh-CN" altLang="en-US" dirty="0" smtClean="0">
                <a:effectLst/>
              </a:rPr>
              <a:t>避免故障范围扩大。</a:t>
            </a:r>
          </a:p>
          <a:p>
            <a:r>
              <a:rPr lang="zh-CN" altLang="en-US" dirty="0" smtClean="0">
                <a:effectLst/>
              </a:rPr>
              <a:t>衡量一个系统架构设计是否满足高可用的目标</a:t>
            </a:r>
            <a:r>
              <a:rPr lang="en-US" altLang="zh-CN" dirty="0" smtClean="0">
                <a:effectLst/>
              </a:rPr>
              <a:t>,</a:t>
            </a:r>
            <a:r>
              <a:rPr lang="zh-CN" altLang="en-US" dirty="0" smtClean="0">
                <a:effectLst/>
              </a:rPr>
              <a:t>就是假设系统中任何一台或者多台服务器宕机时</a:t>
            </a:r>
            <a:r>
              <a:rPr lang="en-US" altLang="zh-CN" dirty="0" smtClean="0">
                <a:effectLst/>
              </a:rPr>
              <a:t>,</a:t>
            </a:r>
            <a:r>
              <a:rPr lang="zh-CN" altLang="en-US" dirty="0" smtClean="0">
                <a:effectLst/>
              </a:rPr>
              <a:t>以及出现各种不可预期的问题时</a:t>
            </a:r>
            <a:r>
              <a:rPr lang="en-US" altLang="zh-CN" dirty="0" smtClean="0">
                <a:effectLst/>
              </a:rPr>
              <a:t>,</a:t>
            </a:r>
            <a:r>
              <a:rPr lang="zh-CN" altLang="en-US" dirty="0" smtClean="0">
                <a:effectLst/>
              </a:rPr>
              <a:t>系统整体是否依然可用。</a:t>
            </a:r>
          </a:p>
          <a:p>
            <a:endParaRPr lang="en-US" dirty="0"/>
          </a:p>
        </p:txBody>
      </p:sp>
    </p:spTree>
    <p:extLst>
      <p:ext uri="{BB962C8B-B14F-4D97-AF65-F5344CB8AC3E}">
        <p14:creationId xmlns:p14="http://schemas.microsoft.com/office/powerpoint/2010/main" val="1231935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a:t>
            </a:r>
            <a:r>
              <a:rPr lang="zh-CN" altLang="en-US" dirty="0" smtClean="0"/>
              <a:t>伸缩性</a:t>
            </a:r>
            <a:endParaRPr lang="en-US" dirty="0"/>
          </a:p>
        </p:txBody>
      </p:sp>
      <p:sp>
        <p:nvSpPr>
          <p:cNvPr id="3" name="Content Placeholder 2"/>
          <p:cNvSpPr>
            <a:spLocks noGrp="1"/>
          </p:cNvSpPr>
          <p:nvPr>
            <p:ph idx="1"/>
          </p:nvPr>
        </p:nvSpPr>
        <p:spPr/>
        <p:txBody>
          <a:bodyPr>
            <a:normAutofit fontScale="92500"/>
          </a:bodyPr>
          <a:lstStyle/>
          <a:p>
            <a:r>
              <a:rPr lang="zh-CN" altLang="en-US" dirty="0" smtClean="0">
                <a:effectLst/>
              </a:rPr>
              <a:t>大型网站需要面对大量用户的高并发访问和存储海量数据</a:t>
            </a:r>
            <a:r>
              <a:rPr lang="en-US" altLang="zh-CN" dirty="0" smtClean="0">
                <a:effectLst/>
              </a:rPr>
              <a:t>,</a:t>
            </a:r>
            <a:r>
              <a:rPr lang="zh-CN" altLang="en-US" dirty="0" smtClean="0">
                <a:effectLst/>
              </a:rPr>
              <a:t>不可能只用一台服务器就处理全部用户请求</a:t>
            </a:r>
            <a:r>
              <a:rPr lang="en-US" altLang="zh-CN" dirty="0" smtClean="0">
                <a:effectLst/>
              </a:rPr>
              <a:t>,</a:t>
            </a:r>
            <a:r>
              <a:rPr lang="zh-CN" altLang="en-US" dirty="0" smtClean="0">
                <a:effectLst/>
              </a:rPr>
              <a:t>存储全部数据。网站通过集群的方式将多台服务器组成一个整体共同提供服务。所谓伸缩性是指通过不断向集群中加入服务器的手段来缓解不断上升的用户并发访问压力和不断增长的数据存储需求。</a:t>
            </a:r>
          </a:p>
          <a:p>
            <a:r>
              <a:rPr lang="zh-CN" altLang="en-US" dirty="0" smtClean="0">
                <a:effectLst/>
              </a:rPr>
              <a:t>衡量架构伸缩性的主要标准就是是否可以用多台服务器构建集群</a:t>
            </a:r>
            <a:r>
              <a:rPr lang="en-US" altLang="zh-CN" dirty="0" smtClean="0">
                <a:effectLst/>
              </a:rPr>
              <a:t>,</a:t>
            </a:r>
            <a:r>
              <a:rPr lang="zh-CN" altLang="en-US" dirty="0" smtClean="0">
                <a:effectLst/>
              </a:rPr>
              <a:t>是否容易向集群中添加新的服务器。加入新的服务器后是否可以提供和原来的服务器无差别的服务。集群中可容纳的总的服务器数量是否有限制。</a:t>
            </a:r>
          </a:p>
          <a:p>
            <a:r>
              <a:rPr lang="zh-CN" altLang="en-US" dirty="0" smtClean="0">
                <a:effectLst/>
              </a:rPr>
              <a:t>对于应用服务器集群</a:t>
            </a:r>
            <a:r>
              <a:rPr lang="en-US" altLang="zh-CN" dirty="0" smtClean="0">
                <a:effectLst/>
              </a:rPr>
              <a:t>,</a:t>
            </a:r>
            <a:r>
              <a:rPr lang="zh-CN" altLang="en-US" dirty="0" smtClean="0">
                <a:effectLst/>
              </a:rPr>
              <a:t>只要服务器上不保存数据</a:t>
            </a:r>
            <a:r>
              <a:rPr lang="en-US" altLang="zh-CN" dirty="0" smtClean="0">
                <a:effectLst/>
              </a:rPr>
              <a:t>,</a:t>
            </a:r>
            <a:r>
              <a:rPr lang="zh-CN" altLang="en-US" dirty="0" smtClean="0">
                <a:effectLst/>
              </a:rPr>
              <a:t>所有服务器都是对等的</a:t>
            </a:r>
            <a:r>
              <a:rPr lang="en-US" altLang="zh-CN" dirty="0" smtClean="0">
                <a:effectLst/>
              </a:rPr>
              <a:t>,</a:t>
            </a:r>
            <a:r>
              <a:rPr lang="zh-CN" altLang="en-US" dirty="0" smtClean="0">
                <a:effectLst/>
              </a:rPr>
              <a:t>通过使用合适的负载均衡设备就可以向集群中不断加入服务器。</a:t>
            </a:r>
          </a:p>
          <a:p>
            <a:endParaRPr lang="en-US" dirty="0"/>
          </a:p>
        </p:txBody>
      </p:sp>
    </p:spTree>
    <p:extLst>
      <p:ext uri="{BB962C8B-B14F-4D97-AF65-F5344CB8AC3E}">
        <p14:creationId xmlns:p14="http://schemas.microsoft.com/office/powerpoint/2010/main" val="2038287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a:t>
            </a:r>
            <a:r>
              <a:rPr lang="zh-CN" altLang="en-US" dirty="0" smtClean="0"/>
              <a:t>伸缩性</a:t>
            </a:r>
            <a:endParaRPr lang="en-US" dirty="0"/>
          </a:p>
        </p:txBody>
      </p:sp>
      <p:sp>
        <p:nvSpPr>
          <p:cNvPr id="3" name="Content Placeholder 2"/>
          <p:cNvSpPr>
            <a:spLocks noGrp="1"/>
          </p:cNvSpPr>
          <p:nvPr>
            <p:ph idx="1"/>
          </p:nvPr>
        </p:nvSpPr>
        <p:spPr/>
        <p:txBody>
          <a:bodyPr>
            <a:normAutofit fontScale="92500"/>
          </a:bodyPr>
          <a:lstStyle/>
          <a:p>
            <a:r>
              <a:rPr lang="zh-CN" altLang="en-US" dirty="0" smtClean="0">
                <a:effectLst/>
              </a:rPr>
              <a:t>对于缓存服务器集群</a:t>
            </a:r>
            <a:r>
              <a:rPr lang="en-US" altLang="zh-CN" dirty="0" smtClean="0">
                <a:effectLst/>
              </a:rPr>
              <a:t>,</a:t>
            </a:r>
            <a:r>
              <a:rPr lang="zh-CN" altLang="en-US" dirty="0" smtClean="0">
                <a:effectLst/>
              </a:rPr>
              <a:t>加入新的服务器可能会导致缓存路由失效</a:t>
            </a:r>
            <a:r>
              <a:rPr lang="en-US" altLang="zh-CN" dirty="0" smtClean="0">
                <a:effectLst/>
              </a:rPr>
              <a:t>,</a:t>
            </a:r>
            <a:r>
              <a:rPr lang="zh-CN" altLang="en-US" dirty="0" smtClean="0">
                <a:effectLst/>
              </a:rPr>
              <a:t>进而导致集群中大部分缓存数据都无法访问。虽然缓存的数据可以通过数据库重新加载</a:t>
            </a:r>
            <a:r>
              <a:rPr lang="en-US" altLang="zh-CN" dirty="0" smtClean="0">
                <a:effectLst/>
              </a:rPr>
              <a:t>,</a:t>
            </a:r>
            <a:r>
              <a:rPr lang="zh-CN" altLang="en-US" dirty="0" smtClean="0">
                <a:effectLst/>
              </a:rPr>
              <a:t>但是如果应用已经严重依赖缓存</a:t>
            </a:r>
            <a:r>
              <a:rPr lang="en-US" altLang="zh-CN" dirty="0" smtClean="0">
                <a:effectLst/>
              </a:rPr>
              <a:t>,</a:t>
            </a:r>
            <a:r>
              <a:rPr lang="zh-CN" altLang="en-US" dirty="0" smtClean="0">
                <a:effectLst/>
              </a:rPr>
              <a:t>可能会导致整个网站崩溃。需要改进缓存路由算法保证缓存数据的可访问性。</a:t>
            </a:r>
          </a:p>
          <a:p>
            <a:r>
              <a:rPr lang="zh-CN" altLang="en-US" dirty="0" smtClean="0">
                <a:effectLst/>
              </a:rPr>
              <a:t>关系数据库虽然支持数据复制</a:t>
            </a:r>
            <a:r>
              <a:rPr lang="en-US" altLang="zh-CN" dirty="0" smtClean="0">
                <a:effectLst/>
              </a:rPr>
              <a:t>,</a:t>
            </a:r>
            <a:r>
              <a:rPr lang="zh-CN" altLang="en-US" dirty="0" smtClean="0">
                <a:effectLst/>
              </a:rPr>
              <a:t>主从热备等机制</a:t>
            </a:r>
            <a:r>
              <a:rPr lang="en-US" altLang="zh-CN" dirty="0" smtClean="0">
                <a:effectLst/>
              </a:rPr>
              <a:t>,</a:t>
            </a:r>
            <a:r>
              <a:rPr lang="zh-CN" altLang="en-US" dirty="0" smtClean="0">
                <a:effectLst/>
              </a:rPr>
              <a:t>但是很难做到大规模集群的可伸缩性</a:t>
            </a:r>
            <a:r>
              <a:rPr lang="en-US" altLang="zh-CN" dirty="0" smtClean="0">
                <a:effectLst/>
              </a:rPr>
              <a:t>,</a:t>
            </a:r>
            <a:r>
              <a:rPr lang="zh-CN" altLang="en-US" dirty="0" smtClean="0">
                <a:effectLst/>
              </a:rPr>
              <a:t>因此关系数据库的集群伸缩性方案必须在数据库之外实现</a:t>
            </a:r>
            <a:r>
              <a:rPr lang="en-US" altLang="zh-CN" dirty="0" smtClean="0">
                <a:effectLst/>
              </a:rPr>
              <a:t>,</a:t>
            </a:r>
            <a:r>
              <a:rPr lang="zh-CN" altLang="en-US" dirty="0" smtClean="0">
                <a:effectLst/>
              </a:rPr>
              <a:t>通过路由分区等手段将部署有多个数据库的服务器组成一个集群。</a:t>
            </a:r>
          </a:p>
          <a:p>
            <a:r>
              <a:rPr lang="zh-CN" altLang="en-US" dirty="0" smtClean="0">
                <a:effectLst/>
              </a:rPr>
              <a:t>至于大部分</a:t>
            </a:r>
            <a:r>
              <a:rPr lang="en-US" altLang="zh-CN" dirty="0" smtClean="0">
                <a:effectLst/>
              </a:rPr>
              <a:t>NoSQL</a:t>
            </a:r>
            <a:r>
              <a:rPr lang="zh-CN" altLang="en-US" dirty="0" smtClean="0">
                <a:effectLst/>
              </a:rPr>
              <a:t>数据库产品</a:t>
            </a:r>
            <a:r>
              <a:rPr lang="en-US" altLang="zh-CN" dirty="0" smtClean="0">
                <a:effectLst/>
              </a:rPr>
              <a:t>,</a:t>
            </a:r>
            <a:r>
              <a:rPr lang="zh-CN" altLang="en-US" dirty="0" smtClean="0">
                <a:effectLst/>
              </a:rPr>
              <a:t>由于其先天就是为海量数据而生</a:t>
            </a:r>
            <a:r>
              <a:rPr lang="en-US" altLang="zh-CN" dirty="0" smtClean="0">
                <a:effectLst/>
              </a:rPr>
              <a:t>,</a:t>
            </a:r>
            <a:r>
              <a:rPr lang="zh-CN" altLang="en-US" dirty="0" smtClean="0">
                <a:effectLst/>
              </a:rPr>
              <a:t>因此其对伸缩性的支持通常都非常好</a:t>
            </a:r>
            <a:r>
              <a:rPr lang="en-US" altLang="zh-CN" dirty="0" smtClean="0">
                <a:effectLst/>
              </a:rPr>
              <a:t>,</a:t>
            </a:r>
            <a:r>
              <a:rPr lang="zh-CN" altLang="en-US" dirty="0" smtClean="0">
                <a:effectLst/>
              </a:rPr>
              <a:t>可以做到在较少运维参与的情况下实现集群规模的线性伸缩。</a:t>
            </a:r>
          </a:p>
          <a:p>
            <a:endParaRPr lang="en-US" dirty="0"/>
          </a:p>
        </p:txBody>
      </p:sp>
    </p:spTree>
    <p:extLst>
      <p:ext uri="{BB962C8B-B14F-4D97-AF65-F5344CB8AC3E}">
        <p14:creationId xmlns:p14="http://schemas.microsoft.com/office/powerpoint/2010/main" val="89081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1986</Words>
  <Application>Microsoft Macintosh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Calibri Light</vt:lpstr>
      <vt:lpstr>DengXian</vt:lpstr>
      <vt:lpstr>DengXian Light</vt:lpstr>
      <vt:lpstr>Arial</vt:lpstr>
      <vt:lpstr>Office Theme</vt:lpstr>
      <vt:lpstr>大型网站核心架构要素</vt:lpstr>
      <vt:lpstr>什么是架构</vt:lpstr>
      <vt:lpstr>核心架构要素</vt:lpstr>
      <vt:lpstr>1.性能</vt:lpstr>
      <vt:lpstr>1.性能</vt:lpstr>
      <vt:lpstr>2.可用性</vt:lpstr>
      <vt:lpstr>2.可用性</vt:lpstr>
      <vt:lpstr>3.伸缩性</vt:lpstr>
      <vt:lpstr>3.伸缩性</vt:lpstr>
      <vt:lpstr>4.扩展性</vt:lpstr>
      <vt:lpstr>5.安全性</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大型网站核心架构要素</dc:title>
  <dc:creator>Microsoft Office User</dc:creator>
  <cp:lastModifiedBy>Microsoft Office User</cp:lastModifiedBy>
  <cp:revision>3</cp:revision>
  <dcterms:created xsi:type="dcterms:W3CDTF">2019-07-01T02:42:39Z</dcterms:created>
  <dcterms:modified xsi:type="dcterms:W3CDTF">2019-07-01T02:53:04Z</dcterms:modified>
</cp:coreProperties>
</file>