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509"/>
  </p:normalViewPr>
  <p:slideViewPr>
    <p:cSldViewPr snapToGrid="0" snapToObjects="1">
      <p:cViewPr varScale="1">
        <p:scale>
          <a:sx n="101" d="100"/>
          <a:sy n="101"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3BB95-2FD9-1442-8D83-B6929CE96B8A}" type="datetimeFigureOut">
              <a:rPr lang="en-US" smtClean="0"/>
              <a:t>7/1/19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2ECD3-694E-9243-B9B4-C46439A6CB15}" type="slidenum">
              <a:rPr lang="en-US" smtClean="0"/>
              <a:t>‹#›</a:t>
            </a:fld>
            <a:endParaRPr lang="en-US"/>
          </a:p>
        </p:txBody>
      </p:sp>
    </p:spTree>
    <p:extLst>
      <p:ext uri="{BB962C8B-B14F-4D97-AF65-F5344CB8AC3E}">
        <p14:creationId xmlns:p14="http://schemas.microsoft.com/office/powerpoint/2010/main" val="46559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 Id="rId3" Type="http://schemas.openxmlformats.org/officeDocument/2006/relationships/hyperlink" Target="https://www.zhihu.com/question/20733617"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JDK</a:t>
            </a:r>
            <a:r>
              <a:rPr lang="zh-CN" altLang="en-US" dirty="0" smtClean="0"/>
              <a:t>中</a:t>
            </a:r>
            <a:r>
              <a:rPr lang="en-US" altLang="zh-CN" dirty="0" err="1" smtClean="0"/>
              <a:t>HashMap</a:t>
            </a:r>
            <a:r>
              <a:rPr lang="zh-CN" altLang="en-US" dirty="0" smtClean="0"/>
              <a:t>的</a:t>
            </a:r>
            <a:r>
              <a:rPr lang="en-US" altLang="zh-CN" dirty="0" smtClean="0"/>
              <a:t>hash</a:t>
            </a:r>
          </a:p>
          <a:p>
            <a:r>
              <a:rPr lang="en-US" dirty="0" smtClean="0">
                <a:hlinkClick r:id="rId3"/>
              </a:rPr>
              <a:t>https://www.zhihu.com/question/20733617</a:t>
            </a:r>
            <a:endParaRPr lang="en-US" dirty="0"/>
          </a:p>
        </p:txBody>
      </p:sp>
      <p:sp>
        <p:nvSpPr>
          <p:cNvPr id="4" name="Slide Number Placeholder 3"/>
          <p:cNvSpPr>
            <a:spLocks noGrp="1"/>
          </p:cNvSpPr>
          <p:nvPr>
            <p:ph type="sldNum" sz="quarter" idx="10"/>
          </p:nvPr>
        </p:nvSpPr>
        <p:spPr/>
        <p:txBody>
          <a:bodyPr/>
          <a:lstStyle/>
          <a:p>
            <a:fld id="{4B62ECD3-694E-9243-B9B4-C46439A6CB15}" type="slidenum">
              <a:rPr lang="en-US" smtClean="0"/>
              <a:t>42</a:t>
            </a:fld>
            <a:endParaRPr lang="en-US"/>
          </a:p>
        </p:txBody>
      </p:sp>
    </p:spTree>
    <p:extLst>
      <p:ext uri="{BB962C8B-B14F-4D97-AF65-F5344CB8AC3E}">
        <p14:creationId xmlns:p14="http://schemas.microsoft.com/office/powerpoint/2010/main" val="189084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MySQL</a:t>
            </a:r>
            <a:r>
              <a:rPr lang="zh-CN" altLang="en-US" dirty="0" smtClean="0"/>
              <a:t>性能优化</a:t>
            </a:r>
            <a:endParaRPr lang="en-US" dirty="0"/>
          </a:p>
        </p:txBody>
      </p:sp>
      <p:sp>
        <p:nvSpPr>
          <p:cNvPr id="4" name="Slide Number Placeholder 3"/>
          <p:cNvSpPr>
            <a:spLocks noGrp="1"/>
          </p:cNvSpPr>
          <p:nvPr>
            <p:ph type="sldNum" sz="quarter" idx="10"/>
          </p:nvPr>
        </p:nvSpPr>
        <p:spPr/>
        <p:txBody>
          <a:bodyPr/>
          <a:lstStyle/>
          <a:p>
            <a:fld id="{4B62ECD3-694E-9243-B9B4-C46439A6CB15}" type="slidenum">
              <a:rPr lang="en-US" smtClean="0"/>
              <a:t>45</a:t>
            </a:fld>
            <a:endParaRPr lang="en-US"/>
          </a:p>
        </p:txBody>
      </p:sp>
    </p:spTree>
    <p:extLst>
      <p:ext uri="{BB962C8B-B14F-4D97-AF65-F5344CB8AC3E}">
        <p14:creationId xmlns:p14="http://schemas.microsoft.com/office/powerpoint/2010/main" val="95418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457B66-2F5D-A04C-AB6C-58B62C771F8D}"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91552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57B66-2F5D-A04C-AB6C-58B62C771F8D}"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15109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57B66-2F5D-A04C-AB6C-58B62C771F8D}"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117059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57B66-2F5D-A04C-AB6C-58B62C771F8D}"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116420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57B66-2F5D-A04C-AB6C-58B62C771F8D}"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99281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57B66-2F5D-A04C-AB6C-58B62C771F8D}"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32178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57B66-2F5D-A04C-AB6C-58B62C771F8D}" type="datetimeFigureOut">
              <a:rPr lang="en-US" smtClean="0"/>
              <a:t>7/1/19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8779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57B66-2F5D-A04C-AB6C-58B62C771F8D}" type="datetimeFigureOut">
              <a:rPr lang="en-US" smtClean="0"/>
              <a:t>7/1/19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117925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57B66-2F5D-A04C-AB6C-58B62C771F8D}" type="datetimeFigureOut">
              <a:rPr lang="en-US" smtClean="0"/>
              <a:t>7/1/19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6342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57B66-2F5D-A04C-AB6C-58B62C771F8D}"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20064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57B66-2F5D-A04C-AB6C-58B62C771F8D}"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D8D6A-341E-F043-B475-F2D06CF2AF13}" type="slidenum">
              <a:rPr lang="en-US" smtClean="0"/>
              <a:t>‹#›</a:t>
            </a:fld>
            <a:endParaRPr lang="en-US"/>
          </a:p>
        </p:txBody>
      </p:sp>
    </p:spTree>
    <p:extLst>
      <p:ext uri="{BB962C8B-B14F-4D97-AF65-F5344CB8AC3E}">
        <p14:creationId xmlns:p14="http://schemas.microsoft.com/office/powerpoint/2010/main" val="12440085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57B66-2F5D-A04C-AB6C-58B62C771F8D}" type="datetimeFigureOut">
              <a:rPr lang="en-US" smtClean="0"/>
              <a:t>7/1/19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D8D6A-341E-F043-B475-F2D06CF2AF13}" type="slidenum">
              <a:rPr lang="en-US" smtClean="0"/>
              <a:t>‹#›</a:t>
            </a:fld>
            <a:endParaRPr lang="en-US"/>
          </a:p>
        </p:txBody>
      </p:sp>
    </p:spTree>
    <p:extLst>
      <p:ext uri="{BB962C8B-B14F-4D97-AF65-F5344CB8AC3E}">
        <p14:creationId xmlns:p14="http://schemas.microsoft.com/office/powerpoint/2010/main" val="129286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csdn.net/justloveyou_/article/details/71216049"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hyperlink" Target="NUL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瞬时响应：网站的高性能架构</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820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吞吐量</a:t>
            </a:r>
            <a:endParaRPr lang="en-US" dirty="0"/>
          </a:p>
        </p:txBody>
      </p:sp>
      <p:sp>
        <p:nvSpPr>
          <p:cNvPr id="3" name="Content Placeholder 2"/>
          <p:cNvSpPr>
            <a:spLocks noGrp="1"/>
          </p:cNvSpPr>
          <p:nvPr>
            <p:ph idx="1"/>
          </p:nvPr>
        </p:nvSpPr>
        <p:spPr>
          <a:xfrm>
            <a:off x="838200" y="1825624"/>
            <a:ext cx="10515600" cy="5032375"/>
          </a:xfrm>
        </p:spPr>
        <p:txBody>
          <a:bodyPr>
            <a:normAutofit fontScale="77500" lnSpcReduction="20000"/>
          </a:bodyPr>
          <a:lstStyle/>
          <a:p>
            <a:r>
              <a:rPr lang="zh-CN" altLang="en-US" dirty="0" smtClean="0">
                <a:effectLst/>
              </a:rPr>
              <a:t>指单位时间内系统处理的请求数量</a:t>
            </a:r>
            <a:r>
              <a:rPr lang="en-US" altLang="zh-CN" dirty="0" smtClean="0">
                <a:effectLst/>
              </a:rPr>
              <a:t>,</a:t>
            </a:r>
            <a:r>
              <a:rPr lang="zh-CN" altLang="en-US" dirty="0" smtClean="0">
                <a:effectLst/>
              </a:rPr>
              <a:t>体现系统的整体处理能力。对于网站</a:t>
            </a:r>
            <a:r>
              <a:rPr lang="en-US" altLang="zh-CN" dirty="0" smtClean="0">
                <a:effectLst/>
              </a:rPr>
              <a:t>,</a:t>
            </a:r>
            <a:r>
              <a:rPr lang="zh-CN" altLang="en-US" dirty="0" smtClean="0">
                <a:effectLst/>
              </a:rPr>
              <a:t>可以用“请求数</a:t>
            </a:r>
            <a:r>
              <a:rPr lang="en-US" altLang="zh-CN" dirty="0" smtClean="0">
                <a:effectLst/>
              </a:rPr>
              <a:t>/</a:t>
            </a:r>
            <a:r>
              <a:rPr lang="zh-CN" altLang="en-US" dirty="0" smtClean="0">
                <a:effectLst/>
              </a:rPr>
              <a:t>秒”或是“页面数</a:t>
            </a:r>
            <a:r>
              <a:rPr lang="en-US" altLang="zh-CN" dirty="0" smtClean="0">
                <a:effectLst/>
              </a:rPr>
              <a:t>/</a:t>
            </a:r>
            <a:r>
              <a:rPr lang="zh-CN" altLang="en-US" dirty="0" smtClean="0">
                <a:effectLst/>
              </a:rPr>
              <a:t>秒”来衡量</a:t>
            </a:r>
            <a:r>
              <a:rPr lang="en-US" altLang="zh-CN" dirty="0" smtClean="0">
                <a:effectLst/>
              </a:rPr>
              <a:t>,</a:t>
            </a:r>
            <a:r>
              <a:rPr lang="zh-CN" altLang="en-US" dirty="0" smtClean="0">
                <a:effectLst/>
              </a:rPr>
              <a:t>也可以用“访问人数天”或是“处理的业务数</a:t>
            </a:r>
            <a:r>
              <a:rPr lang="en-US" altLang="zh-CN" dirty="0" smtClean="0">
                <a:effectLst/>
              </a:rPr>
              <a:t>/</a:t>
            </a:r>
            <a:r>
              <a:rPr lang="zh-CN" altLang="en-US" dirty="0" smtClean="0">
                <a:effectLst/>
              </a:rPr>
              <a:t>小时”等来衡量。</a:t>
            </a:r>
            <a:r>
              <a:rPr lang="en-US" altLang="zh-CN" dirty="0" smtClean="0">
                <a:effectLst/>
              </a:rPr>
              <a:t>TPS(</a:t>
            </a:r>
            <a:r>
              <a:rPr lang="zh-CN" altLang="en-US" dirty="0" smtClean="0">
                <a:effectLst/>
              </a:rPr>
              <a:t>每秒事务数</a:t>
            </a:r>
            <a:r>
              <a:rPr lang="en-US" altLang="zh-CN" dirty="0" smtClean="0">
                <a:effectLst/>
              </a:rPr>
              <a:t>)</a:t>
            </a:r>
            <a:r>
              <a:rPr lang="zh-CN" altLang="en-US" dirty="0" smtClean="0">
                <a:effectLst/>
              </a:rPr>
              <a:t>是吞吐量的一个常用量化指标</a:t>
            </a:r>
            <a:r>
              <a:rPr lang="en-US" altLang="zh-CN" dirty="0" smtClean="0">
                <a:effectLst/>
              </a:rPr>
              <a:t>,</a:t>
            </a:r>
            <a:r>
              <a:rPr lang="zh-CN" altLang="en-US" dirty="0" smtClean="0">
                <a:effectLst/>
              </a:rPr>
              <a:t>此外还有</a:t>
            </a:r>
            <a:r>
              <a:rPr lang="en-US" altLang="zh-CN" dirty="0" smtClean="0">
                <a:effectLst/>
              </a:rPr>
              <a:t>HPS(</a:t>
            </a:r>
            <a:r>
              <a:rPr lang="zh-CN" altLang="en-US" dirty="0" smtClean="0">
                <a:effectLst/>
              </a:rPr>
              <a:t>每秒 </a:t>
            </a:r>
            <a:r>
              <a:rPr lang="en-US" altLang="zh-CN" dirty="0" smtClean="0">
                <a:effectLst/>
              </a:rPr>
              <a:t>HTTP </a:t>
            </a:r>
            <a:r>
              <a:rPr lang="zh-CN" altLang="en-US" dirty="0" smtClean="0">
                <a:effectLst/>
              </a:rPr>
              <a:t>请求数</a:t>
            </a:r>
            <a:r>
              <a:rPr lang="en-US" altLang="zh-CN" dirty="0" smtClean="0">
                <a:effectLst/>
              </a:rPr>
              <a:t>)</a:t>
            </a:r>
            <a:r>
              <a:rPr lang="zh-CN" altLang="en-US" dirty="0" smtClean="0">
                <a:effectLst/>
              </a:rPr>
              <a:t>、</a:t>
            </a:r>
            <a:r>
              <a:rPr lang="en-US" altLang="zh-CN" dirty="0" smtClean="0">
                <a:effectLst/>
              </a:rPr>
              <a:t>QPS(</a:t>
            </a:r>
            <a:r>
              <a:rPr lang="zh-CN" altLang="en-US" dirty="0" smtClean="0">
                <a:effectLst/>
              </a:rPr>
              <a:t>每秒查询数</a:t>
            </a:r>
            <a:r>
              <a:rPr lang="en-US" altLang="zh-CN" dirty="0" smtClean="0">
                <a:effectLst/>
              </a:rPr>
              <a:t>)</a:t>
            </a:r>
            <a:r>
              <a:rPr lang="zh-CN" altLang="en-US" dirty="0" smtClean="0">
                <a:effectLst/>
              </a:rPr>
              <a:t>等。在系统并发数由小逐渐增大的过程中</a:t>
            </a:r>
            <a:r>
              <a:rPr lang="en-US" altLang="zh-CN" dirty="0" smtClean="0">
                <a:effectLst/>
              </a:rPr>
              <a:t>(</a:t>
            </a:r>
            <a:r>
              <a:rPr lang="zh-CN" altLang="en-US" dirty="0" smtClean="0">
                <a:effectLst/>
              </a:rPr>
              <a:t>这个过程也伴随着服务器系统资源消耗逐渐增大</a:t>
            </a:r>
            <a:r>
              <a:rPr lang="en-US" altLang="zh-CN" dirty="0" smtClean="0">
                <a:effectLst/>
              </a:rPr>
              <a:t>),</a:t>
            </a:r>
            <a:r>
              <a:rPr lang="zh-CN" altLang="en-US" dirty="0" smtClean="0">
                <a:effectLst/>
              </a:rPr>
              <a:t>系统吞吐量先是逐渐增加</a:t>
            </a:r>
            <a:r>
              <a:rPr lang="en-US" altLang="zh-CN" dirty="0" smtClean="0">
                <a:effectLst/>
              </a:rPr>
              <a:t>,</a:t>
            </a:r>
            <a:r>
              <a:rPr lang="zh-CN" altLang="en-US" dirty="0" smtClean="0">
                <a:effectLst/>
              </a:rPr>
              <a:t>达到一个极限后</a:t>
            </a:r>
            <a:r>
              <a:rPr lang="en-US" altLang="zh-CN" dirty="0" smtClean="0">
                <a:effectLst/>
              </a:rPr>
              <a:t>,</a:t>
            </a:r>
            <a:r>
              <a:rPr lang="zh-CN" altLang="en-US" dirty="0" smtClean="0">
                <a:effectLst/>
              </a:rPr>
              <a:t>随着并发数的增加反而下降</a:t>
            </a:r>
            <a:r>
              <a:rPr lang="en-US" altLang="zh-CN" dirty="0" smtClean="0">
                <a:effectLst/>
              </a:rPr>
              <a:t>,</a:t>
            </a:r>
            <a:r>
              <a:rPr lang="zh-CN" altLang="en-US" dirty="0" smtClean="0">
                <a:effectLst/>
              </a:rPr>
              <a:t>达到系统崩溃点后</a:t>
            </a:r>
            <a:r>
              <a:rPr lang="en-US" altLang="zh-CN" dirty="0" smtClean="0">
                <a:effectLst/>
              </a:rPr>
              <a:t>,</a:t>
            </a:r>
            <a:r>
              <a:rPr lang="zh-CN" altLang="en-US" dirty="0" smtClean="0">
                <a:effectLst/>
              </a:rPr>
              <a:t>系统资源耗尽</a:t>
            </a:r>
            <a:r>
              <a:rPr lang="en-US" altLang="zh-CN" dirty="0" smtClean="0">
                <a:effectLst/>
              </a:rPr>
              <a:t>,</a:t>
            </a:r>
            <a:r>
              <a:rPr lang="zh-CN" altLang="en-US" dirty="0" smtClean="0">
                <a:effectLst/>
              </a:rPr>
              <a:t>吞吐量为零。</a:t>
            </a:r>
          </a:p>
          <a:p>
            <a:r>
              <a:rPr lang="zh-CN" altLang="en-US" dirty="0" smtClean="0">
                <a:effectLst/>
              </a:rPr>
              <a:t>而这个过程中</a:t>
            </a:r>
            <a:r>
              <a:rPr lang="en-US" altLang="zh-CN" dirty="0" smtClean="0">
                <a:effectLst/>
              </a:rPr>
              <a:t>,</a:t>
            </a:r>
            <a:r>
              <a:rPr lang="zh-CN" altLang="en-US" dirty="0" smtClean="0">
                <a:effectLst/>
              </a:rPr>
              <a:t>响应时间则是先保持小幅上升</a:t>
            </a:r>
            <a:r>
              <a:rPr lang="en-US" altLang="zh-CN" dirty="0" smtClean="0">
                <a:effectLst/>
              </a:rPr>
              <a:t>,</a:t>
            </a:r>
            <a:r>
              <a:rPr lang="zh-CN" altLang="en-US" dirty="0" smtClean="0">
                <a:effectLst/>
              </a:rPr>
              <a:t>到达吞吐量极限后</a:t>
            </a:r>
            <a:r>
              <a:rPr lang="en-US" altLang="zh-CN" dirty="0" smtClean="0">
                <a:effectLst/>
              </a:rPr>
              <a:t>,</a:t>
            </a:r>
            <a:r>
              <a:rPr lang="zh-CN" altLang="en-US" dirty="0" smtClean="0">
                <a:effectLst/>
              </a:rPr>
              <a:t>快速上升</a:t>
            </a:r>
            <a:r>
              <a:rPr lang="en-US" altLang="zh-CN" dirty="0" smtClean="0">
                <a:effectLst/>
              </a:rPr>
              <a:t>,</a:t>
            </a:r>
            <a:r>
              <a:rPr lang="zh-CN" altLang="en-US" dirty="0" smtClean="0">
                <a:effectLst/>
              </a:rPr>
              <a:t>到达系统崩溃点后</a:t>
            </a:r>
            <a:r>
              <a:rPr lang="en-US" altLang="zh-CN" dirty="0" smtClean="0">
                <a:effectLst/>
              </a:rPr>
              <a:t>,</a:t>
            </a:r>
            <a:r>
              <a:rPr lang="zh-CN" altLang="en-US" dirty="0" smtClean="0">
                <a:effectLst/>
              </a:rPr>
              <a:t>系统失去响应。系统吞吐量、系统并发数及响应时间之间的关系将在本章后面内容中介绍。</a:t>
            </a:r>
          </a:p>
          <a:p>
            <a:r>
              <a:rPr lang="zh-CN" altLang="en-US" dirty="0" smtClean="0">
                <a:effectLst/>
              </a:rPr>
              <a:t>系统吞吐量和系统并发数</a:t>
            </a:r>
            <a:r>
              <a:rPr lang="en-US" altLang="zh-CN" dirty="0" smtClean="0">
                <a:effectLst/>
              </a:rPr>
              <a:t>,</a:t>
            </a:r>
            <a:r>
              <a:rPr lang="zh-CN" altLang="en-US" dirty="0" smtClean="0">
                <a:effectLst/>
              </a:rPr>
              <a:t>以及响应时间的关系可以形象地理解为高速公路的通行状况</a:t>
            </a:r>
            <a:r>
              <a:rPr lang="en-US" altLang="zh-CN" dirty="0" smtClean="0">
                <a:effectLst/>
              </a:rPr>
              <a:t>:</a:t>
            </a:r>
            <a:r>
              <a:rPr lang="zh-CN" altLang="en-US" dirty="0" smtClean="0">
                <a:effectLst/>
              </a:rPr>
              <a:t>吞吐量是每天通过收费站的车辆数目</a:t>
            </a:r>
            <a:r>
              <a:rPr lang="en-US" altLang="zh-CN" dirty="0" smtClean="0">
                <a:effectLst/>
              </a:rPr>
              <a:t>(</a:t>
            </a:r>
            <a:r>
              <a:rPr lang="zh-CN" altLang="en-US" dirty="0" smtClean="0">
                <a:effectLst/>
              </a:rPr>
              <a:t>可以换算成收费站收取的高速费</a:t>
            </a:r>
            <a:r>
              <a:rPr lang="en-US" altLang="zh-CN" dirty="0" smtClean="0">
                <a:effectLst/>
              </a:rPr>
              <a:t>),</a:t>
            </a:r>
            <a:r>
              <a:rPr lang="zh-CN" altLang="en-US" dirty="0" smtClean="0">
                <a:effectLst/>
              </a:rPr>
              <a:t>并发数是高速公路上的正在行驶的车辆数目</a:t>
            </a:r>
            <a:r>
              <a:rPr lang="en-US" altLang="zh-CN" dirty="0" smtClean="0">
                <a:effectLst/>
              </a:rPr>
              <a:t>,</a:t>
            </a:r>
            <a:r>
              <a:rPr lang="zh-CN" altLang="en-US" dirty="0" smtClean="0">
                <a:effectLst/>
              </a:rPr>
              <a:t>响应时间是车速。车辆很少时</a:t>
            </a:r>
            <a:r>
              <a:rPr lang="en-US" altLang="zh-CN" dirty="0" smtClean="0">
                <a:effectLst/>
              </a:rPr>
              <a:t>,</a:t>
            </a:r>
            <a:r>
              <a:rPr lang="zh-CN" altLang="en-US" dirty="0" smtClean="0">
                <a:effectLst/>
              </a:rPr>
              <a:t>车速很快</a:t>
            </a:r>
            <a:r>
              <a:rPr lang="en-US" altLang="zh-CN" dirty="0" smtClean="0">
                <a:effectLst/>
              </a:rPr>
              <a:t>,</a:t>
            </a:r>
            <a:r>
              <a:rPr lang="zh-CN" altLang="en-US" dirty="0" smtClean="0">
                <a:effectLst/>
              </a:rPr>
              <a:t>但是收到的高速费也相应较少</a:t>
            </a:r>
            <a:r>
              <a:rPr lang="en-US" altLang="zh-CN" dirty="0" smtClean="0">
                <a:effectLst/>
              </a:rPr>
              <a:t>;</a:t>
            </a:r>
            <a:r>
              <a:rPr lang="zh-CN" altLang="en-US" dirty="0" smtClean="0">
                <a:effectLst/>
              </a:rPr>
              <a:t>随着高速公路上车辆数目的增多</a:t>
            </a:r>
            <a:r>
              <a:rPr lang="en-US" altLang="zh-CN" dirty="0" smtClean="0">
                <a:effectLst/>
              </a:rPr>
              <a:t>,</a:t>
            </a:r>
            <a:r>
              <a:rPr lang="zh-CN" altLang="en-US" dirty="0" smtClean="0">
                <a:effectLst/>
              </a:rPr>
              <a:t>车速略受影响</a:t>
            </a:r>
            <a:r>
              <a:rPr lang="en-US" altLang="zh-CN" dirty="0" smtClean="0">
                <a:effectLst/>
              </a:rPr>
              <a:t>,</a:t>
            </a:r>
            <a:r>
              <a:rPr lang="zh-CN" altLang="en-US" dirty="0" smtClean="0">
                <a:effectLst/>
              </a:rPr>
              <a:t>但是收到的高速费增加很快</a:t>
            </a:r>
            <a:r>
              <a:rPr lang="en-US" altLang="zh-CN" dirty="0" smtClean="0">
                <a:effectLst/>
              </a:rPr>
              <a:t>:</a:t>
            </a:r>
            <a:r>
              <a:rPr lang="zh-CN" altLang="en-US" dirty="0" smtClean="0">
                <a:effectLst/>
              </a:rPr>
              <a:t>随着车辆的继续增加</a:t>
            </a:r>
            <a:r>
              <a:rPr lang="en-US" altLang="zh-CN" dirty="0" smtClean="0">
                <a:effectLst/>
              </a:rPr>
              <a:t>,</a:t>
            </a:r>
            <a:r>
              <a:rPr lang="zh-CN" altLang="en-US" dirty="0" smtClean="0">
                <a:effectLst/>
              </a:rPr>
              <a:t>车速变得越来越慢</a:t>
            </a:r>
            <a:r>
              <a:rPr lang="en-US" altLang="zh-CN" dirty="0" smtClean="0">
                <a:effectLst/>
              </a:rPr>
              <a:t>,</a:t>
            </a:r>
            <a:r>
              <a:rPr lang="zh-CN" altLang="en-US" dirty="0" smtClean="0">
                <a:effectLst/>
              </a:rPr>
              <a:t>高速公路越来越堵</a:t>
            </a:r>
            <a:r>
              <a:rPr lang="en-US" altLang="zh-CN" dirty="0" smtClean="0">
                <a:effectLst/>
              </a:rPr>
              <a:t>,</a:t>
            </a:r>
            <a:r>
              <a:rPr lang="zh-CN" altLang="en-US" dirty="0" smtClean="0">
                <a:effectLst/>
              </a:rPr>
              <a:t>收费不增反降</a:t>
            </a:r>
            <a:r>
              <a:rPr lang="en-US" altLang="zh-CN" dirty="0" smtClean="0">
                <a:effectLst/>
              </a:rPr>
              <a:t>;</a:t>
            </a:r>
            <a:r>
              <a:rPr lang="zh-CN" altLang="en-US" dirty="0" smtClean="0">
                <a:effectLst/>
              </a:rPr>
              <a:t>如果车流量继续增加</a:t>
            </a:r>
            <a:r>
              <a:rPr lang="en-US" altLang="zh-CN" dirty="0" smtClean="0">
                <a:effectLst/>
              </a:rPr>
              <a:t>,</a:t>
            </a:r>
            <a:r>
              <a:rPr lang="zh-CN" altLang="en-US" dirty="0" smtClean="0">
                <a:effectLst/>
              </a:rPr>
              <a:t>超过某个极限后</a:t>
            </a:r>
            <a:r>
              <a:rPr lang="en-US" altLang="zh-CN" dirty="0" smtClean="0">
                <a:effectLst/>
              </a:rPr>
              <a:t>,</a:t>
            </a:r>
            <a:r>
              <a:rPr lang="zh-CN" altLang="en-US" dirty="0" smtClean="0">
                <a:effectLst/>
              </a:rPr>
              <a:t>任何偶然因素都会导致高速全部瘫痪</a:t>
            </a:r>
            <a:r>
              <a:rPr lang="en-US" altLang="zh-CN" dirty="0" smtClean="0">
                <a:effectLst/>
              </a:rPr>
              <a:t>,</a:t>
            </a:r>
            <a:r>
              <a:rPr lang="zh-CN" altLang="en-US" dirty="0" smtClean="0">
                <a:effectLst/>
              </a:rPr>
              <a:t>车走不动</a:t>
            </a:r>
            <a:r>
              <a:rPr lang="en-US" altLang="zh-CN" dirty="0" smtClean="0">
                <a:effectLst/>
              </a:rPr>
              <a:t>,</a:t>
            </a:r>
            <a:r>
              <a:rPr lang="zh-CN" altLang="en-US" dirty="0" smtClean="0">
                <a:effectLst/>
              </a:rPr>
              <a:t>费当然也收不着</a:t>
            </a:r>
            <a:r>
              <a:rPr lang="en-US" altLang="zh-CN" dirty="0" smtClean="0">
                <a:effectLst/>
              </a:rPr>
              <a:t>,</a:t>
            </a:r>
            <a:r>
              <a:rPr lang="zh-CN" altLang="en-US" dirty="0" smtClean="0">
                <a:effectLst/>
              </a:rPr>
              <a:t>而高速公路成了停车场</a:t>
            </a:r>
            <a:r>
              <a:rPr lang="en-US" altLang="zh-CN" dirty="0" smtClean="0">
                <a:effectLst/>
              </a:rPr>
              <a:t>(</a:t>
            </a:r>
            <a:r>
              <a:rPr lang="zh-CN" altLang="en-US" dirty="0" smtClean="0">
                <a:effectLst/>
              </a:rPr>
              <a:t>资源耗尽</a:t>
            </a:r>
            <a:r>
              <a:rPr lang="en-US" altLang="zh-CN" dirty="0" smtClean="0">
                <a:effectLst/>
              </a:rPr>
              <a:t>)</a:t>
            </a:r>
          </a:p>
          <a:p>
            <a:r>
              <a:rPr lang="zh-CN" altLang="en-US" dirty="0" smtClean="0">
                <a:effectLst/>
              </a:rPr>
              <a:t>网站性能优化的目的</a:t>
            </a:r>
            <a:r>
              <a:rPr lang="en-US" altLang="zh-CN" dirty="0" smtClean="0">
                <a:effectLst/>
              </a:rPr>
              <a:t>,</a:t>
            </a:r>
            <a:r>
              <a:rPr lang="zh-CN" altLang="en-US" dirty="0" smtClean="0">
                <a:effectLst/>
              </a:rPr>
              <a:t>除了改善用户体验的响应时间</a:t>
            </a:r>
            <a:r>
              <a:rPr lang="en-US" altLang="zh-CN" dirty="0" smtClean="0">
                <a:effectLst/>
              </a:rPr>
              <a:t>,</a:t>
            </a:r>
            <a:r>
              <a:rPr lang="zh-CN" altLang="en-US" dirty="0" smtClean="0">
                <a:effectLst/>
              </a:rPr>
              <a:t>还要尽量提高系统吞吐量</a:t>
            </a:r>
            <a:r>
              <a:rPr lang="en-US" altLang="zh-CN" dirty="0" smtClean="0">
                <a:effectLst/>
              </a:rPr>
              <a:t>,</a:t>
            </a:r>
            <a:r>
              <a:rPr lang="zh-CN" altLang="en-US" dirty="0" smtClean="0">
                <a:effectLst/>
              </a:rPr>
              <a:t>最大限度利用服务器资源。</a:t>
            </a:r>
          </a:p>
          <a:p>
            <a:endParaRPr lang="zh-CN" altLang="en-US" dirty="0" smtClean="0">
              <a:effectLst/>
            </a:endParaRPr>
          </a:p>
          <a:p>
            <a:endParaRPr lang="en-US" dirty="0"/>
          </a:p>
        </p:txBody>
      </p:sp>
    </p:spTree>
    <p:extLst>
      <p:ext uri="{BB962C8B-B14F-4D97-AF65-F5344CB8AC3E}">
        <p14:creationId xmlns:p14="http://schemas.microsoft.com/office/powerpoint/2010/main" val="188772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性能计数器</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它是描述服务器或操作系统性能的一些数据指标。包括 </a:t>
            </a:r>
            <a:r>
              <a:rPr lang="en-US" altLang="zh-CN" dirty="0" smtClean="0">
                <a:effectLst/>
              </a:rPr>
              <a:t>System Load</a:t>
            </a:r>
            <a:r>
              <a:rPr lang="zh-CN" altLang="en-US" dirty="0" smtClean="0">
                <a:effectLst/>
              </a:rPr>
              <a:t>、对象与线程数、内存使用、</a:t>
            </a:r>
            <a:r>
              <a:rPr lang="en-US" altLang="zh-CN" dirty="0" smtClean="0">
                <a:effectLst/>
              </a:rPr>
              <a:t>CPU</a:t>
            </a:r>
            <a:r>
              <a:rPr lang="zh-CN" altLang="en-US" dirty="0" smtClean="0">
                <a:effectLst/>
              </a:rPr>
              <a:t>使用、磁盘与网络</a:t>
            </a:r>
            <a:r>
              <a:rPr lang="en-US" altLang="zh-CN" dirty="0" smtClean="0">
                <a:effectLst/>
              </a:rPr>
              <a:t>/0</a:t>
            </a:r>
            <a:r>
              <a:rPr lang="zh-CN" altLang="en-US" dirty="0" smtClean="0">
                <a:effectLst/>
              </a:rPr>
              <a:t>等指标。这些指标也是系统监控的重要参数</a:t>
            </a:r>
            <a:r>
              <a:rPr lang="en-US" altLang="zh-CN" dirty="0" smtClean="0">
                <a:effectLst/>
              </a:rPr>
              <a:t>,</a:t>
            </a:r>
            <a:r>
              <a:rPr lang="zh-CN" altLang="en-US" dirty="0" smtClean="0">
                <a:effectLst/>
              </a:rPr>
              <a:t>对这些指标设置报警國值</a:t>
            </a:r>
            <a:r>
              <a:rPr lang="en-US" altLang="zh-CN" dirty="0" smtClean="0">
                <a:effectLst/>
              </a:rPr>
              <a:t>,</a:t>
            </a:r>
            <a:r>
              <a:rPr lang="zh-CN" altLang="en-US" dirty="0" smtClean="0">
                <a:effectLst/>
              </a:rPr>
              <a:t>当监控系统发现性能计数器超过國值时</a:t>
            </a:r>
            <a:r>
              <a:rPr lang="en-US" altLang="zh-CN" dirty="0" smtClean="0">
                <a:effectLst/>
              </a:rPr>
              <a:t>,</a:t>
            </a:r>
            <a:r>
              <a:rPr lang="zh-CN" altLang="en-US" dirty="0" smtClean="0">
                <a:effectLst/>
              </a:rPr>
              <a:t>就向运维和开发人员报警</a:t>
            </a:r>
            <a:r>
              <a:rPr lang="en-US" altLang="zh-CN" dirty="0" smtClean="0">
                <a:effectLst/>
              </a:rPr>
              <a:t>,</a:t>
            </a:r>
            <a:r>
              <a:rPr lang="zh-CN" altLang="en-US" dirty="0" smtClean="0">
                <a:effectLst/>
              </a:rPr>
              <a:t>及时发现处理系统异常。</a:t>
            </a:r>
          </a:p>
          <a:p>
            <a:r>
              <a:rPr lang="en-US" altLang="zh-CN" dirty="0" smtClean="0">
                <a:effectLst/>
              </a:rPr>
              <a:t>System Load</a:t>
            </a:r>
            <a:r>
              <a:rPr lang="zh-CN" altLang="en-US" dirty="0" smtClean="0">
                <a:effectLst/>
              </a:rPr>
              <a:t>即系统负载</a:t>
            </a:r>
            <a:r>
              <a:rPr lang="en-US" altLang="zh-CN" dirty="0" smtClean="0">
                <a:effectLst/>
              </a:rPr>
              <a:t>,</a:t>
            </a:r>
            <a:r>
              <a:rPr lang="zh-CN" altLang="en-US" dirty="0" smtClean="0">
                <a:effectLst/>
              </a:rPr>
              <a:t>指当前正在被</a:t>
            </a:r>
            <a:r>
              <a:rPr lang="en-US" altLang="zh-CN" dirty="0" smtClean="0">
                <a:effectLst/>
              </a:rPr>
              <a:t>CPU</a:t>
            </a:r>
            <a:r>
              <a:rPr lang="zh-CN" altLang="en-US" dirty="0" smtClean="0">
                <a:effectLst/>
              </a:rPr>
              <a:t>执行和等待被</a:t>
            </a:r>
            <a:r>
              <a:rPr lang="en-US" altLang="zh-CN" dirty="0" smtClean="0">
                <a:effectLst/>
              </a:rPr>
              <a:t>CPU</a:t>
            </a:r>
            <a:r>
              <a:rPr lang="zh-CN" altLang="en-US" dirty="0" smtClean="0">
                <a:effectLst/>
              </a:rPr>
              <a:t>执行的进程数目总和</a:t>
            </a:r>
            <a:r>
              <a:rPr lang="en-US" altLang="zh-CN" dirty="0" smtClean="0">
                <a:effectLst/>
              </a:rPr>
              <a:t>,</a:t>
            </a:r>
            <a:r>
              <a:rPr lang="zh-CN" altLang="en-US" dirty="0" smtClean="0">
                <a:effectLst/>
              </a:rPr>
              <a:t>是反映系统忙闲程度的重要指标。多核</a:t>
            </a:r>
            <a:r>
              <a:rPr lang="en-US" altLang="zh-CN" dirty="0" smtClean="0">
                <a:effectLst/>
              </a:rPr>
              <a:t>CPU</a:t>
            </a:r>
            <a:r>
              <a:rPr lang="zh-CN" altLang="en-US" dirty="0" smtClean="0">
                <a:effectLst/>
              </a:rPr>
              <a:t>的情况下</a:t>
            </a:r>
            <a:r>
              <a:rPr lang="en-US" altLang="zh-CN" dirty="0" smtClean="0">
                <a:effectLst/>
              </a:rPr>
              <a:t>,</a:t>
            </a:r>
            <a:r>
              <a:rPr lang="zh-CN" altLang="en-US" dirty="0" smtClean="0">
                <a:effectLst/>
              </a:rPr>
              <a:t>完美情况是所有</a:t>
            </a:r>
            <a:r>
              <a:rPr lang="en-US" altLang="zh-CN" dirty="0" smtClean="0">
                <a:effectLst/>
              </a:rPr>
              <a:t>CPU</a:t>
            </a:r>
            <a:r>
              <a:rPr lang="zh-CN" altLang="en-US" dirty="0" smtClean="0">
                <a:effectLst/>
              </a:rPr>
              <a:t>都在使用</a:t>
            </a:r>
            <a:r>
              <a:rPr lang="en-US" altLang="zh-CN" dirty="0" smtClean="0">
                <a:effectLst/>
              </a:rPr>
              <a:t>,</a:t>
            </a:r>
            <a:r>
              <a:rPr lang="zh-CN" altLang="en-US" dirty="0" smtClean="0">
                <a:effectLst/>
              </a:rPr>
              <a:t>没有进程在等待处理</a:t>
            </a:r>
            <a:r>
              <a:rPr lang="en-US" altLang="zh-CN" dirty="0" smtClean="0">
                <a:effectLst/>
              </a:rPr>
              <a:t>,</a:t>
            </a:r>
            <a:r>
              <a:rPr lang="zh-CN" altLang="en-US" dirty="0" smtClean="0">
                <a:effectLst/>
              </a:rPr>
              <a:t>所以</a:t>
            </a:r>
            <a:r>
              <a:rPr lang="en-US" altLang="zh-CN" dirty="0" smtClean="0">
                <a:effectLst/>
              </a:rPr>
              <a:t>Load</a:t>
            </a:r>
            <a:r>
              <a:rPr lang="zh-CN" altLang="en-US" dirty="0" smtClean="0">
                <a:effectLst/>
              </a:rPr>
              <a:t>的理想值是 </a:t>
            </a:r>
            <a:r>
              <a:rPr lang="en-US" altLang="zh-CN" dirty="0" smtClean="0">
                <a:effectLst/>
              </a:rPr>
              <a:t>CPU</a:t>
            </a:r>
            <a:r>
              <a:rPr lang="zh-CN" altLang="en-US" dirty="0" smtClean="0">
                <a:effectLst/>
              </a:rPr>
              <a:t>的数目。当 </a:t>
            </a:r>
            <a:r>
              <a:rPr lang="en-US" altLang="zh-CN" dirty="0" smtClean="0">
                <a:effectLst/>
              </a:rPr>
              <a:t>Load </a:t>
            </a:r>
            <a:r>
              <a:rPr lang="zh-CN" altLang="en-US" dirty="0" smtClean="0">
                <a:effectLst/>
              </a:rPr>
              <a:t>值低于 </a:t>
            </a:r>
            <a:r>
              <a:rPr lang="en-US" altLang="zh-CN" dirty="0" smtClean="0">
                <a:effectLst/>
              </a:rPr>
              <a:t>CPU</a:t>
            </a:r>
            <a:r>
              <a:rPr lang="zh-CN" altLang="en-US" dirty="0" smtClean="0">
                <a:effectLst/>
              </a:rPr>
              <a:t>数目的时候</a:t>
            </a:r>
            <a:r>
              <a:rPr lang="en-US" altLang="zh-CN" dirty="0" smtClean="0">
                <a:effectLst/>
              </a:rPr>
              <a:t>,</a:t>
            </a:r>
            <a:r>
              <a:rPr lang="zh-CN" altLang="en-US" dirty="0" smtClean="0">
                <a:effectLst/>
              </a:rPr>
              <a:t>表示</a:t>
            </a:r>
            <a:r>
              <a:rPr lang="en-US" altLang="zh-CN" dirty="0" smtClean="0">
                <a:effectLst/>
              </a:rPr>
              <a:t>CPU</a:t>
            </a:r>
            <a:r>
              <a:rPr lang="zh-CN" altLang="en-US" dirty="0" smtClean="0">
                <a:effectLst/>
              </a:rPr>
              <a:t>有空闲</a:t>
            </a:r>
            <a:r>
              <a:rPr lang="en-US" altLang="zh-CN" dirty="0" smtClean="0">
                <a:effectLst/>
              </a:rPr>
              <a:t>,</a:t>
            </a:r>
            <a:r>
              <a:rPr lang="zh-CN" altLang="en-US" dirty="0" smtClean="0">
                <a:effectLst/>
              </a:rPr>
              <a:t>资源存在浪费</a:t>
            </a:r>
            <a:r>
              <a:rPr lang="en-US" altLang="zh-CN" dirty="0" smtClean="0">
                <a:effectLst/>
              </a:rPr>
              <a:t>:</a:t>
            </a:r>
            <a:r>
              <a:rPr lang="zh-CN" altLang="en-US" dirty="0" smtClean="0">
                <a:effectLst/>
              </a:rPr>
              <a:t>当</a:t>
            </a:r>
            <a:r>
              <a:rPr lang="en-US" altLang="zh-CN" dirty="0" smtClean="0">
                <a:effectLst/>
              </a:rPr>
              <a:t>Load</a:t>
            </a:r>
            <a:r>
              <a:rPr lang="zh-CN" altLang="en-US" dirty="0" smtClean="0">
                <a:effectLst/>
              </a:rPr>
              <a:t>值高于</a:t>
            </a:r>
            <a:r>
              <a:rPr lang="en-US" altLang="zh-CN" dirty="0" smtClean="0">
                <a:effectLst/>
              </a:rPr>
              <a:t>CPU</a:t>
            </a:r>
            <a:r>
              <a:rPr lang="zh-CN" altLang="en-US" dirty="0" smtClean="0">
                <a:effectLst/>
              </a:rPr>
              <a:t>数目的时候</a:t>
            </a:r>
            <a:r>
              <a:rPr lang="en-US" altLang="zh-CN" dirty="0" smtClean="0">
                <a:effectLst/>
              </a:rPr>
              <a:t>,</a:t>
            </a:r>
            <a:r>
              <a:rPr lang="zh-CN" altLang="en-US" dirty="0" smtClean="0">
                <a:effectLst/>
              </a:rPr>
              <a:t>表示进程在排队等待</a:t>
            </a:r>
            <a:r>
              <a:rPr lang="en-US" altLang="zh-CN" dirty="0" smtClean="0">
                <a:effectLst/>
              </a:rPr>
              <a:t>CPU</a:t>
            </a:r>
            <a:r>
              <a:rPr lang="zh-CN" altLang="en-US" dirty="0" smtClean="0">
                <a:effectLst/>
              </a:rPr>
              <a:t>调度</a:t>
            </a:r>
            <a:r>
              <a:rPr lang="en-US" altLang="zh-CN" dirty="0" smtClean="0">
                <a:effectLst/>
              </a:rPr>
              <a:t>,</a:t>
            </a:r>
            <a:r>
              <a:rPr lang="zh-CN" altLang="en-US" dirty="0" smtClean="0">
                <a:effectLst/>
              </a:rPr>
              <a:t>表示系统资源不足</a:t>
            </a:r>
            <a:r>
              <a:rPr lang="en-US" altLang="zh-CN" dirty="0" smtClean="0">
                <a:effectLst/>
              </a:rPr>
              <a:t>,</a:t>
            </a:r>
            <a:r>
              <a:rPr lang="zh-CN" altLang="en-US" dirty="0" smtClean="0">
                <a:effectLst/>
              </a:rPr>
              <a:t>影响应用程序的执行性能。在 </a:t>
            </a:r>
            <a:r>
              <a:rPr lang="en-US" altLang="zh-CN" dirty="0" smtClean="0">
                <a:effectLst/>
              </a:rPr>
              <a:t>Linux</a:t>
            </a:r>
            <a:r>
              <a:rPr lang="zh-CN" altLang="en-US" dirty="0" smtClean="0">
                <a:effectLst/>
              </a:rPr>
              <a:t>系统中使用</a:t>
            </a:r>
            <a:r>
              <a:rPr lang="en-US" altLang="zh-CN" dirty="0" smtClean="0">
                <a:effectLst/>
              </a:rPr>
              <a:t>top</a:t>
            </a:r>
            <a:r>
              <a:rPr lang="zh-CN" altLang="en-US" dirty="0" smtClean="0">
                <a:effectLst/>
              </a:rPr>
              <a:t>命令查看</a:t>
            </a:r>
            <a:r>
              <a:rPr lang="en-US" altLang="zh-CN" dirty="0" smtClean="0">
                <a:effectLst/>
              </a:rPr>
              <a:t>,</a:t>
            </a:r>
            <a:r>
              <a:rPr lang="zh-CN" altLang="en-US" dirty="0" smtClean="0">
                <a:effectLst/>
              </a:rPr>
              <a:t>该值是三个浮点数</a:t>
            </a:r>
            <a:r>
              <a:rPr lang="en-US" altLang="zh-CN" dirty="0" smtClean="0">
                <a:effectLst/>
              </a:rPr>
              <a:t>,</a:t>
            </a:r>
            <a:r>
              <a:rPr lang="zh-CN" altLang="en-US" dirty="0" smtClean="0">
                <a:effectLst/>
              </a:rPr>
              <a:t>表示最近</a:t>
            </a:r>
            <a:r>
              <a:rPr lang="en-US" altLang="zh-CN" dirty="0" smtClean="0">
                <a:effectLst/>
              </a:rPr>
              <a:t>1</a:t>
            </a:r>
            <a:r>
              <a:rPr lang="zh-CN" altLang="en-US" dirty="0" smtClean="0">
                <a:effectLst/>
              </a:rPr>
              <a:t>分钟</a:t>
            </a:r>
            <a:r>
              <a:rPr lang="en-US" altLang="zh-CN" dirty="0" smtClean="0">
                <a:effectLst/>
              </a:rPr>
              <a:t>,10</a:t>
            </a:r>
            <a:r>
              <a:rPr lang="zh-CN" altLang="en-US" dirty="0" smtClean="0">
                <a:effectLst/>
              </a:rPr>
              <a:t>分钟</a:t>
            </a:r>
            <a:r>
              <a:rPr lang="en-US" altLang="zh-CN" dirty="0" smtClean="0">
                <a:effectLst/>
              </a:rPr>
              <a:t>,15</a:t>
            </a:r>
            <a:r>
              <a:rPr lang="zh-CN" altLang="en-US" dirty="0" smtClean="0">
                <a:effectLst/>
              </a:rPr>
              <a:t>分钟的运行队列平均进程数。</a:t>
            </a:r>
            <a:endParaRPr lang="zh-CN" altLang="en-US" dirty="0">
              <a:effectLst/>
            </a:endParaRPr>
          </a:p>
        </p:txBody>
      </p:sp>
    </p:spTree>
    <p:extLst>
      <p:ext uri="{BB962C8B-B14F-4D97-AF65-F5344CB8AC3E}">
        <p14:creationId xmlns:p14="http://schemas.microsoft.com/office/powerpoint/2010/main" val="155575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性能测试方法</a:t>
            </a:r>
            <a:endParaRPr lang="en-US" dirty="0"/>
          </a:p>
        </p:txBody>
      </p:sp>
      <p:sp>
        <p:nvSpPr>
          <p:cNvPr id="3" name="Content Placeholder 2"/>
          <p:cNvSpPr>
            <a:spLocks noGrp="1"/>
          </p:cNvSpPr>
          <p:nvPr>
            <p:ph idx="1"/>
          </p:nvPr>
        </p:nvSpPr>
        <p:spPr>
          <a:xfrm>
            <a:off x="838200" y="1825625"/>
            <a:ext cx="10515600" cy="4827838"/>
          </a:xfrm>
        </p:spPr>
        <p:txBody>
          <a:bodyPr>
            <a:normAutofit fontScale="85000" lnSpcReduction="20000"/>
          </a:bodyPr>
          <a:lstStyle/>
          <a:p>
            <a:r>
              <a:rPr lang="zh-CN" altLang="en-US" dirty="0" smtClean="0">
                <a:effectLst/>
              </a:rPr>
              <a:t>性能测试是一个总称</a:t>
            </a:r>
            <a:r>
              <a:rPr lang="en-US" altLang="zh-CN" dirty="0" smtClean="0">
                <a:effectLst/>
              </a:rPr>
              <a:t>,</a:t>
            </a:r>
            <a:r>
              <a:rPr lang="zh-CN" altLang="en-US" dirty="0" smtClean="0">
                <a:effectLst/>
              </a:rPr>
              <a:t>具体可细分为性能测试、负载测试、压力测试、稳定性测试。</a:t>
            </a:r>
          </a:p>
          <a:p>
            <a:r>
              <a:rPr lang="zh-CN" altLang="en-US" dirty="0" smtClean="0">
                <a:effectLst/>
              </a:rPr>
              <a:t>性能测试</a:t>
            </a:r>
          </a:p>
          <a:p>
            <a:pPr lvl="1"/>
            <a:r>
              <a:rPr lang="zh-CN" altLang="en-US" dirty="0" smtClean="0">
                <a:effectLst/>
              </a:rPr>
              <a:t>以系统设计初期规划的性能指标为预期目标</a:t>
            </a:r>
            <a:r>
              <a:rPr lang="en-US" altLang="zh-CN" dirty="0" smtClean="0">
                <a:effectLst/>
              </a:rPr>
              <a:t>,</a:t>
            </a:r>
            <a:r>
              <a:rPr lang="zh-CN" altLang="en-US" dirty="0" smtClean="0">
                <a:effectLst/>
              </a:rPr>
              <a:t>对系统不断施加压力</a:t>
            </a:r>
            <a:r>
              <a:rPr lang="en-US" altLang="zh-CN" dirty="0" smtClean="0">
                <a:effectLst/>
              </a:rPr>
              <a:t>,</a:t>
            </a:r>
            <a:r>
              <a:rPr lang="zh-CN" altLang="en-US" dirty="0" smtClean="0">
                <a:effectLst/>
              </a:rPr>
              <a:t>验证系统在资源可接受范围内</a:t>
            </a:r>
            <a:r>
              <a:rPr lang="en-US" altLang="zh-CN" dirty="0" smtClean="0">
                <a:effectLst/>
              </a:rPr>
              <a:t>,</a:t>
            </a:r>
            <a:r>
              <a:rPr lang="zh-CN" altLang="en-US" dirty="0" smtClean="0">
                <a:effectLst/>
              </a:rPr>
              <a:t>是否能达到性能预期。</a:t>
            </a:r>
          </a:p>
          <a:p>
            <a:r>
              <a:rPr lang="zh-CN" altLang="en-US" dirty="0" smtClean="0">
                <a:effectLst/>
              </a:rPr>
              <a:t>负载测试</a:t>
            </a:r>
          </a:p>
          <a:p>
            <a:pPr lvl="1"/>
            <a:r>
              <a:rPr lang="zh-CN" altLang="en-US" dirty="0" smtClean="0">
                <a:effectLst/>
              </a:rPr>
              <a:t>对系统不断地增加并发请求以增加系统压力</a:t>
            </a:r>
            <a:r>
              <a:rPr lang="en-US" altLang="zh-CN" dirty="0" smtClean="0">
                <a:effectLst/>
              </a:rPr>
              <a:t>,</a:t>
            </a:r>
            <a:r>
              <a:rPr lang="zh-CN" altLang="en-US" dirty="0" smtClean="0">
                <a:effectLst/>
              </a:rPr>
              <a:t>直到系统的某项或多项性能指标达到安全临界值</a:t>
            </a:r>
            <a:r>
              <a:rPr lang="en-US" altLang="zh-CN" dirty="0" smtClean="0">
                <a:effectLst/>
              </a:rPr>
              <a:t>,</a:t>
            </a:r>
            <a:r>
              <a:rPr lang="zh-CN" altLang="en-US" dirty="0" smtClean="0">
                <a:effectLst/>
              </a:rPr>
              <a:t>如某种资源已经呈饱和状态</a:t>
            </a:r>
            <a:r>
              <a:rPr lang="en-US" altLang="zh-CN" dirty="0" smtClean="0">
                <a:effectLst/>
              </a:rPr>
              <a:t>,</a:t>
            </a:r>
            <a:r>
              <a:rPr lang="zh-CN" altLang="en-US" dirty="0" smtClean="0">
                <a:effectLst/>
              </a:rPr>
              <a:t>这时继续对系统施加压力</a:t>
            </a:r>
            <a:r>
              <a:rPr lang="en-US" altLang="zh-CN" dirty="0" smtClean="0">
                <a:effectLst/>
              </a:rPr>
              <a:t>,</a:t>
            </a:r>
            <a:r>
              <a:rPr lang="zh-CN" altLang="en-US" dirty="0" smtClean="0">
                <a:effectLst/>
              </a:rPr>
              <a:t>系统的处理能力不但不能提高</a:t>
            </a:r>
            <a:r>
              <a:rPr lang="en-US" altLang="zh-CN" dirty="0" smtClean="0">
                <a:effectLst/>
              </a:rPr>
              <a:t>,</a:t>
            </a:r>
            <a:r>
              <a:rPr lang="zh-CN" altLang="en-US" dirty="0" smtClean="0">
                <a:effectLst/>
              </a:rPr>
              <a:t>反而会下降。</a:t>
            </a:r>
          </a:p>
          <a:p>
            <a:r>
              <a:rPr lang="zh-CN" altLang="en-US" dirty="0" smtClean="0">
                <a:effectLst/>
              </a:rPr>
              <a:t>压力测试</a:t>
            </a:r>
          </a:p>
          <a:p>
            <a:pPr lvl="1"/>
            <a:r>
              <a:rPr lang="zh-CN" altLang="en-US" dirty="0" smtClean="0">
                <a:effectLst/>
              </a:rPr>
              <a:t>超过安全负载的情况下</a:t>
            </a:r>
            <a:r>
              <a:rPr lang="en-US" altLang="zh-CN" dirty="0" smtClean="0">
                <a:effectLst/>
              </a:rPr>
              <a:t>,</a:t>
            </a:r>
            <a:r>
              <a:rPr lang="zh-CN" altLang="en-US" dirty="0" smtClean="0">
                <a:effectLst/>
              </a:rPr>
              <a:t>对系统继续施加压力</a:t>
            </a:r>
            <a:r>
              <a:rPr lang="en-US" altLang="zh-CN" dirty="0" smtClean="0">
                <a:effectLst/>
              </a:rPr>
              <a:t>,</a:t>
            </a:r>
            <a:r>
              <a:rPr lang="zh-CN" altLang="en-US" dirty="0" smtClean="0">
                <a:effectLst/>
              </a:rPr>
              <a:t>直到系统崩溃或不能再处理任何请求</a:t>
            </a:r>
            <a:r>
              <a:rPr lang="en-US" altLang="zh-CN" dirty="0" smtClean="0">
                <a:effectLst/>
              </a:rPr>
              <a:t>,</a:t>
            </a:r>
            <a:r>
              <a:rPr lang="zh-CN" altLang="en-US" dirty="0" smtClean="0">
                <a:effectLst/>
              </a:rPr>
              <a:t>以此获得系统最大压力承受能力。</a:t>
            </a:r>
          </a:p>
          <a:p>
            <a:r>
              <a:rPr lang="zh-CN" altLang="en-US" dirty="0" smtClean="0">
                <a:effectLst/>
              </a:rPr>
              <a:t>稳定性测试</a:t>
            </a:r>
            <a:endParaRPr lang="en-US" altLang="zh-CN" dirty="0" smtClean="0">
              <a:effectLst/>
            </a:endParaRPr>
          </a:p>
          <a:p>
            <a:pPr lvl="1"/>
            <a:r>
              <a:rPr lang="zh-CN" altLang="en-US" dirty="0" smtClean="0">
                <a:effectLst/>
              </a:rPr>
              <a:t>被测试系统在特定硬件、软件、网络环境条件下</a:t>
            </a:r>
            <a:r>
              <a:rPr lang="en-US" altLang="zh-CN" dirty="0" smtClean="0">
                <a:effectLst/>
              </a:rPr>
              <a:t>,</a:t>
            </a:r>
            <a:r>
              <a:rPr lang="zh-CN" altLang="en-US" dirty="0" smtClean="0">
                <a:effectLst/>
              </a:rPr>
              <a:t>给系统加载一定业务压力</a:t>
            </a:r>
            <a:r>
              <a:rPr lang="en-US" altLang="zh-CN" dirty="0" smtClean="0">
                <a:effectLst/>
              </a:rPr>
              <a:t>,</a:t>
            </a:r>
            <a:r>
              <a:rPr lang="zh-CN" altLang="en-US" dirty="0" smtClean="0">
                <a:effectLst/>
              </a:rPr>
              <a:t>使系统运行一段较长时间</a:t>
            </a:r>
            <a:r>
              <a:rPr lang="en-US" altLang="zh-CN" dirty="0" smtClean="0">
                <a:effectLst/>
              </a:rPr>
              <a:t>,</a:t>
            </a:r>
            <a:r>
              <a:rPr lang="zh-CN" altLang="en-US" dirty="0" smtClean="0">
                <a:effectLst/>
              </a:rPr>
              <a:t>以此检测系统是否稳定。在不同生产环境、不同时间点的请求压力是不均勾的</a:t>
            </a:r>
            <a:r>
              <a:rPr lang="en-US" altLang="zh-CN" dirty="0" smtClean="0">
                <a:effectLst/>
              </a:rPr>
              <a:t>,</a:t>
            </a:r>
            <a:r>
              <a:rPr lang="zh-CN" altLang="en-US" dirty="0" smtClean="0">
                <a:effectLst/>
              </a:rPr>
              <a:t>呈波浪特性</a:t>
            </a:r>
            <a:r>
              <a:rPr lang="en-US" altLang="zh-CN" dirty="0" smtClean="0">
                <a:effectLst/>
              </a:rPr>
              <a:t>,</a:t>
            </a:r>
            <a:r>
              <a:rPr lang="zh-CN" altLang="en-US" dirty="0" smtClean="0">
                <a:effectLst/>
              </a:rPr>
              <a:t>因此为了更好地模拟生产环境</a:t>
            </a:r>
            <a:r>
              <a:rPr lang="en-US" altLang="zh-CN" dirty="0" smtClean="0">
                <a:effectLst/>
              </a:rPr>
              <a:t>,</a:t>
            </a:r>
            <a:r>
              <a:rPr lang="zh-CN" altLang="en-US" dirty="0" smtClean="0">
                <a:effectLst/>
              </a:rPr>
              <a:t>稳定性测试也应不均匀地对系统施加压力。</a:t>
            </a:r>
          </a:p>
          <a:p>
            <a:endParaRPr lang="en-US" dirty="0"/>
          </a:p>
        </p:txBody>
      </p:sp>
    </p:spTree>
    <p:extLst>
      <p:ext uri="{BB962C8B-B14F-4D97-AF65-F5344CB8AC3E}">
        <p14:creationId xmlns:p14="http://schemas.microsoft.com/office/powerpoint/2010/main" val="133516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dirty="0" smtClean="0">
                <a:effectLst/>
              </a:rPr>
              <a:t>性能测试是一个不断对系统增加访问压力</a:t>
            </a:r>
            <a:r>
              <a:rPr lang="en-US" altLang="zh-CN" dirty="0" smtClean="0">
                <a:effectLst/>
              </a:rPr>
              <a:t>,</a:t>
            </a:r>
            <a:r>
              <a:rPr lang="zh-CN" altLang="en-US" dirty="0" smtClean="0">
                <a:effectLst/>
              </a:rPr>
              <a:t>以获得系统性能指标、最大负载能力、最大压力承受能力的过程。所谓的增加访问压力</a:t>
            </a:r>
            <a:r>
              <a:rPr lang="en-US" altLang="zh-CN" dirty="0" smtClean="0">
                <a:effectLst/>
              </a:rPr>
              <a:t>,</a:t>
            </a:r>
            <a:r>
              <a:rPr lang="zh-CN" altLang="en-US" dirty="0" smtClean="0">
                <a:effectLst/>
              </a:rPr>
              <a:t>在系统测试环境中</a:t>
            </a:r>
            <a:r>
              <a:rPr lang="en-US" altLang="zh-CN" dirty="0" smtClean="0">
                <a:effectLst/>
              </a:rPr>
              <a:t>,</a:t>
            </a:r>
            <a:r>
              <a:rPr lang="zh-CN" altLang="en-US" dirty="0" smtClean="0">
                <a:effectLst/>
              </a:rPr>
              <a:t>就是不断增加测试程序的并发请求数</a:t>
            </a:r>
            <a:r>
              <a:rPr lang="en-US" altLang="zh-CN" dirty="0" smtClean="0">
                <a:effectLst/>
              </a:rPr>
              <a:t>,</a:t>
            </a:r>
            <a:r>
              <a:rPr lang="zh-CN" altLang="en-US" dirty="0" smtClean="0">
                <a:effectLst/>
              </a:rPr>
              <a:t>一般说来</a:t>
            </a:r>
            <a:r>
              <a:rPr lang="en-US" altLang="zh-CN" dirty="0" smtClean="0">
                <a:effectLst/>
              </a:rPr>
              <a:t>,</a:t>
            </a:r>
            <a:r>
              <a:rPr lang="zh-CN" altLang="en-US" dirty="0" smtClean="0">
                <a:effectLst/>
              </a:rPr>
              <a:t>性能测试遵循如所示的抛物线规律。</a:t>
            </a:r>
          </a:p>
          <a:p>
            <a:endParaRPr lang="en-US" altLang="zh-CN" dirty="0" smtClean="0">
              <a:effectLst/>
            </a:endParaRPr>
          </a:p>
          <a:p>
            <a:endParaRPr lang="en-US" dirty="0"/>
          </a:p>
        </p:txBody>
      </p:sp>
    </p:spTree>
    <p:extLst>
      <p:ext uri="{BB962C8B-B14F-4D97-AF65-F5344CB8AC3E}">
        <p14:creationId xmlns:p14="http://schemas.microsoft.com/office/powerpoint/2010/main" val="32936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6726" y="180474"/>
            <a:ext cx="6460958" cy="6593305"/>
          </a:xfrm>
        </p:spPr>
        <p:txBody>
          <a:bodyPr>
            <a:normAutofit fontScale="92500" lnSpcReduction="10000"/>
          </a:bodyPr>
          <a:lstStyle/>
          <a:p>
            <a:r>
              <a:rPr lang="zh-CN" altLang="en-US" dirty="0" smtClean="0">
                <a:effectLst/>
              </a:rPr>
              <a:t>图中的横坐标表示消耗的系统资源</a:t>
            </a:r>
            <a:r>
              <a:rPr lang="en-US" altLang="zh-CN" dirty="0" smtClean="0">
                <a:effectLst/>
              </a:rPr>
              <a:t>,</a:t>
            </a:r>
            <a:r>
              <a:rPr lang="zh-CN" altLang="en-US" dirty="0" smtClean="0">
                <a:effectLst/>
              </a:rPr>
              <a:t>纵坐标表示系统处理能力</a:t>
            </a:r>
            <a:r>
              <a:rPr lang="en-US" altLang="zh-CN" dirty="0" smtClean="0">
                <a:effectLst/>
              </a:rPr>
              <a:t>(</a:t>
            </a:r>
            <a:r>
              <a:rPr lang="zh-CN" altLang="en-US" dirty="0" smtClean="0">
                <a:effectLst/>
              </a:rPr>
              <a:t>吞吐量</a:t>
            </a:r>
            <a:r>
              <a:rPr lang="en-US" altLang="zh-CN" dirty="0" smtClean="0">
                <a:effectLst/>
              </a:rPr>
              <a:t>)</a:t>
            </a:r>
            <a:r>
              <a:rPr lang="zh-CN" altLang="en-US" dirty="0" smtClean="0">
                <a:effectLst/>
              </a:rPr>
              <a:t>。在开始阶段</a:t>
            </a:r>
            <a:r>
              <a:rPr lang="en-US" altLang="zh-CN" dirty="0" smtClean="0">
                <a:effectLst/>
              </a:rPr>
              <a:t>,</a:t>
            </a:r>
            <a:r>
              <a:rPr lang="zh-CN" altLang="en-US" dirty="0" smtClean="0">
                <a:effectLst/>
              </a:rPr>
              <a:t>随着并发请求数目的增加</a:t>
            </a:r>
            <a:r>
              <a:rPr lang="en-US" altLang="zh-CN" dirty="0" smtClean="0">
                <a:effectLst/>
              </a:rPr>
              <a:t>,</a:t>
            </a:r>
            <a:r>
              <a:rPr lang="zh-CN" altLang="en-US" dirty="0" smtClean="0">
                <a:effectLst/>
              </a:rPr>
              <a:t>系统使用较少的资源就达到较好的处理能力</a:t>
            </a:r>
            <a:r>
              <a:rPr lang="en-US" altLang="zh-CN" dirty="0" smtClean="0">
                <a:effectLst/>
              </a:rPr>
              <a:t>(</a:t>
            </a:r>
            <a:r>
              <a:rPr lang="en-US" altLang="zh-CN" dirty="0" err="1" smtClean="0">
                <a:effectLst/>
              </a:rPr>
              <a:t>a~b</a:t>
            </a:r>
            <a:r>
              <a:rPr lang="zh-CN" altLang="en-US" dirty="0" smtClean="0">
                <a:effectLst/>
              </a:rPr>
              <a:t>段</a:t>
            </a:r>
            <a:r>
              <a:rPr lang="en-US" altLang="zh-CN" dirty="0" smtClean="0">
                <a:effectLst/>
              </a:rPr>
              <a:t>)</a:t>
            </a:r>
            <a:r>
              <a:rPr lang="zh-CN" altLang="en-US" dirty="0" smtClean="0">
                <a:effectLst/>
              </a:rPr>
              <a:t>这一段是网站的日常运行区间</a:t>
            </a:r>
            <a:r>
              <a:rPr lang="en-US" altLang="zh-CN" dirty="0" smtClean="0">
                <a:effectLst/>
              </a:rPr>
              <a:t>,</a:t>
            </a:r>
            <a:r>
              <a:rPr lang="zh-CN" altLang="en-US" dirty="0" smtClean="0">
                <a:effectLst/>
              </a:rPr>
              <a:t>网站的绝大部分访问负载压力都集中在这一段区间</a:t>
            </a:r>
            <a:r>
              <a:rPr lang="en-US" altLang="zh-CN" dirty="0" smtClean="0">
                <a:effectLst/>
              </a:rPr>
              <a:t>,</a:t>
            </a:r>
            <a:r>
              <a:rPr lang="zh-CN" altLang="en-US" dirty="0" smtClean="0">
                <a:effectLst/>
              </a:rPr>
              <a:t> 被称作性能测试</a:t>
            </a:r>
            <a:r>
              <a:rPr lang="en-US" altLang="zh-CN" dirty="0" smtClean="0">
                <a:effectLst/>
              </a:rPr>
              <a:t>,</a:t>
            </a:r>
            <a:r>
              <a:rPr lang="zh-CN" altLang="en-US" dirty="0" smtClean="0">
                <a:effectLst/>
              </a:rPr>
              <a:t>测试目标是评估系统性能是否符合需求及设计目标</a:t>
            </a:r>
            <a:r>
              <a:rPr lang="en-US" altLang="zh-CN" dirty="0" smtClean="0">
                <a:effectLst/>
              </a:rPr>
              <a:t>;</a:t>
            </a:r>
            <a:r>
              <a:rPr lang="zh-CN" altLang="en-US" dirty="0" smtClean="0">
                <a:effectLst/>
              </a:rPr>
              <a:t>随着压力的持续增加</a:t>
            </a:r>
            <a:r>
              <a:rPr lang="en-US" altLang="zh-CN" dirty="0" smtClean="0">
                <a:effectLst/>
              </a:rPr>
              <a:t>,</a:t>
            </a:r>
            <a:r>
              <a:rPr lang="zh-CN" altLang="en-US" dirty="0" smtClean="0">
                <a:effectLst/>
              </a:rPr>
              <a:t>系统处理能力增加变缓</a:t>
            </a:r>
            <a:r>
              <a:rPr lang="en-US" altLang="zh-CN" dirty="0" smtClean="0">
                <a:effectLst/>
              </a:rPr>
              <a:t>,</a:t>
            </a:r>
            <a:r>
              <a:rPr lang="zh-CN" altLang="en-US" dirty="0" smtClean="0">
                <a:effectLst/>
              </a:rPr>
              <a:t>直到达到一个最大值</a:t>
            </a:r>
            <a:r>
              <a:rPr lang="en-US" altLang="zh-CN" dirty="0" smtClean="0">
                <a:effectLst/>
              </a:rPr>
              <a:t>(c</a:t>
            </a:r>
            <a:r>
              <a:rPr lang="zh-CN" altLang="en-US" dirty="0" smtClean="0">
                <a:effectLst/>
              </a:rPr>
              <a:t>点</a:t>
            </a:r>
            <a:r>
              <a:rPr lang="en-US" altLang="zh-CN" dirty="0" smtClean="0">
                <a:effectLst/>
              </a:rPr>
              <a:t>),</a:t>
            </a:r>
            <a:r>
              <a:rPr lang="zh-CN" altLang="en-US" dirty="0" smtClean="0">
                <a:effectLst/>
              </a:rPr>
              <a:t>这是系统的最大负载点</a:t>
            </a:r>
            <a:r>
              <a:rPr lang="en-US" altLang="zh-CN" dirty="0" smtClean="0">
                <a:effectLst/>
              </a:rPr>
              <a:t>,</a:t>
            </a:r>
            <a:r>
              <a:rPr lang="zh-CN" altLang="en-US" dirty="0" smtClean="0">
                <a:effectLst/>
              </a:rPr>
              <a:t>这一段被称作负载测试。测试目标是评估当系统因为突发事件超出日常访问压力的情况下</a:t>
            </a:r>
            <a:r>
              <a:rPr lang="en-US" altLang="zh-CN" dirty="0" smtClean="0">
                <a:effectLst/>
              </a:rPr>
              <a:t>,</a:t>
            </a:r>
            <a:r>
              <a:rPr lang="zh-CN" altLang="en-US" dirty="0" smtClean="0">
                <a:effectLst/>
              </a:rPr>
              <a:t>保证系统正常运行情况下能够承受的最大访问负载压力</a:t>
            </a:r>
            <a:r>
              <a:rPr lang="en-US" altLang="zh-CN" dirty="0" smtClean="0">
                <a:effectLst/>
              </a:rPr>
              <a:t>;</a:t>
            </a:r>
            <a:r>
              <a:rPr lang="zh-CN" altLang="en-US" dirty="0" smtClean="0">
                <a:effectLst/>
              </a:rPr>
              <a:t>超过这个点后</a:t>
            </a:r>
            <a:r>
              <a:rPr lang="en-US" altLang="zh-CN" dirty="0" smtClean="0">
                <a:effectLst/>
              </a:rPr>
              <a:t>,</a:t>
            </a:r>
            <a:r>
              <a:rPr lang="zh-CN" altLang="en-US" dirty="0" smtClean="0">
                <a:effectLst/>
              </a:rPr>
              <a:t>再增加压力</a:t>
            </a:r>
            <a:r>
              <a:rPr lang="en-US" altLang="zh-CN" dirty="0" smtClean="0">
                <a:effectLst/>
              </a:rPr>
              <a:t>,</a:t>
            </a:r>
            <a:r>
              <a:rPr lang="zh-CN" altLang="en-US" dirty="0" smtClean="0">
                <a:effectLst/>
              </a:rPr>
              <a:t>系统的处理能力反而下降</a:t>
            </a:r>
            <a:r>
              <a:rPr lang="en-US" altLang="zh-CN" dirty="0" smtClean="0">
                <a:effectLst/>
              </a:rPr>
              <a:t>,</a:t>
            </a:r>
            <a:r>
              <a:rPr lang="zh-CN" altLang="en-US" dirty="0" smtClean="0">
                <a:effectLst/>
              </a:rPr>
              <a:t>而资源消耗却更多</a:t>
            </a:r>
            <a:r>
              <a:rPr lang="en-US" altLang="zh-CN" dirty="0" smtClean="0">
                <a:effectLst/>
              </a:rPr>
              <a:t>,</a:t>
            </a:r>
            <a:r>
              <a:rPr lang="zh-CN" altLang="en-US" dirty="0" smtClean="0">
                <a:effectLst/>
              </a:rPr>
              <a:t>直到资源消耗达到极限</a:t>
            </a:r>
            <a:r>
              <a:rPr lang="en-US" altLang="zh-CN" dirty="0" smtClean="0">
                <a:effectLst/>
              </a:rPr>
              <a:t>(d</a:t>
            </a:r>
            <a:r>
              <a:rPr lang="zh-CN" altLang="en-US" dirty="0" smtClean="0">
                <a:effectLst/>
              </a:rPr>
              <a:t>点</a:t>
            </a:r>
            <a:r>
              <a:rPr lang="en-US" altLang="zh-CN" dirty="0" smtClean="0">
                <a:effectLst/>
              </a:rPr>
              <a:t>),</a:t>
            </a:r>
            <a:r>
              <a:rPr lang="zh-CN" altLang="en-US" dirty="0" smtClean="0">
                <a:effectLst/>
              </a:rPr>
              <a:t>这个点可以看作是系统的崩溃点</a:t>
            </a:r>
            <a:r>
              <a:rPr lang="en-US" altLang="zh-CN" dirty="0" smtClean="0">
                <a:effectLst/>
              </a:rPr>
              <a:t>,</a:t>
            </a:r>
            <a:r>
              <a:rPr lang="zh-CN" altLang="en-US" dirty="0" smtClean="0">
                <a:effectLst/>
              </a:rPr>
              <a:t>超过这个点继续加大并发请求数目</a:t>
            </a:r>
            <a:r>
              <a:rPr lang="en-US" altLang="zh-CN" dirty="0" smtClean="0">
                <a:effectLst/>
              </a:rPr>
              <a:t>,</a:t>
            </a:r>
            <a:r>
              <a:rPr lang="zh-CN" altLang="en-US" dirty="0" smtClean="0">
                <a:effectLst/>
              </a:rPr>
              <a:t>系统不能再处理任何请求</a:t>
            </a:r>
            <a:r>
              <a:rPr lang="en-US" altLang="zh-CN" dirty="0" smtClean="0">
                <a:effectLst/>
              </a:rPr>
              <a:t>,</a:t>
            </a:r>
            <a:r>
              <a:rPr lang="zh-CN" altLang="en-US" dirty="0" smtClean="0">
                <a:effectLst/>
              </a:rPr>
              <a:t>这一段被称作压力测试</a:t>
            </a:r>
            <a:r>
              <a:rPr lang="en-US" altLang="zh-CN" dirty="0" smtClean="0">
                <a:effectLst/>
              </a:rPr>
              <a:t>,</a:t>
            </a:r>
            <a:r>
              <a:rPr lang="zh-CN" altLang="en-US" dirty="0" smtClean="0">
                <a:effectLst/>
              </a:rPr>
              <a:t>测试目标是评估可能导致系统崩溃的最大访问负载压力。</a:t>
            </a:r>
          </a:p>
        </p:txBody>
      </p:sp>
      <p:pic>
        <p:nvPicPr>
          <p:cNvPr id="5" name="Content Placeholder 4"/>
          <p:cNvPicPr>
            <a:picLocks noGrp="1" noChangeAspect="1"/>
          </p:cNvPicPr>
          <p:nvPr>
            <p:ph sz="half" idx="2"/>
          </p:nvPr>
        </p:nvPicPr>
        <p:blipFill>
          <a:blip r:embed="rId2"/>
          <a:stretch>
            <a:fillRect/>
          </a:stretch>
        </p:blipFill>
        <p:spPr>
          <a:xfrm>
            <a:off x="6649872" y="362651"/>
            <a:ext cx="5734633" cy="2621181"/>
          </a:xfrm>
          <a:prstGeom prst="rect">
            <a:avLst/>
          </a:prstGeom>
        </p:spPr>
      </p:pic>
    </p:spTree>
    <p:extLst>
      <p:ext uri="{BB962C8B-B14F-4D97-AF65-F5344CB8AC3E}">
        <p14:creationId xmlns:p14="http://schemas.microsoft.com/office/powerpoint/2010/main" val="192526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505"/>
            <a:ext cx="10515600" cy="1552074"/>
          </a:xfrm>
        </p:spPr>
        <p:txBody>
          <a:bodyPr/>
          <a:lstStyle/>
          <a:p>
            <a:r>
              <a:rPr lang="zh-CN" altLang="en-US" dirty="0" smtClean="0">
                <a:effectLst/>
              </a:rPr>
              <a:t>性能测试反应的是系统在实际生产环境中使用时</a:t>
            </a:r>
            <a:r>
              <a:rPr lang="en-US" altLang="zh-CN" dirty="0" smtClean="0">
                <a:effectLst/>
              </a:rPr>
              <a:t>,</a:t>
            </a:r>
            <a:r>
              <a:rPr lang="zh-CN" altLang="en-US" dirty="0" smtClean="0">
                <a:effectLst/>
              </a:rPr>
              <a:t>随着用户并发访问数量的增加</a:t>
            </a:r>
            <a:r>
              <a:rPr lang="en-US" altLang="zh-CN" dirty="0" smtClean="0">
                <a:effectLst/>
              </a:rPr>
              <a:t>,</a:t>
            </a:r>
            <a:r>
              <a:rPr lang="zh-CN" altLang="en-US" dirty="0" smtClean="0">
                <a:effectLst/>
              </a:rPr>
              <a:t>系统的处理能力。与性能曲线相对应的是用户访问的等待时间</a:t>
            </a:r>
            <a:r>
              <a:rPr lang="en-US" altLang="zh-CN" dirty="0" smtClean="0">
                <a:effectLst/>
              </a:rPr>
              <a:t>(</a:t>
            </a:r>
            <a:r>
              <a:rPr lang="zh-CN" altLang="en-US" dirty="0" smtClean="0">
                <a:effectLst/>
              </a:rPr>
              <a:t>系统响应时间</a:t>
            </a:r>
            <a:r>
              <a:rPr lang="en-US" altLang="zh-CN" dirty="0" smtClean="0">
                <a:effectLst/>
              </a:rPr>
              <a:t>)</a:t>
            </a:r>
            <a:endParaRPr lang="en-US" dirty="0"/>
          </a:p>
        </p:txBody>
      </p:sp>
      <p:pic>
        <p:nvPicPr>
          <p:cNvPr id="4" name="Picture 3"/>
          <p:cNvPicPr>
            <a:picLocks noChangeAspect="1"/>
          </p:cNvPicPr>
          <p:nvPr/>
        </p:nvPicPr>
        <p:blipFill>
          <a:blip r:embed="rId2"/>
          <a:stretch>
            <a:fillRect/>
          </a:stretch>
        </p:blipFill>
        <p:spPr>
          <a:xfrm>
            <a:off x="57150" y="1744579"/>
            <a:ext cx="12077700" cy="5029200"/>
          </a:xfrm>
          <a:prstGeom prst="rect">
            <a:avLst/>
          </a:prstGeom>
        </p:spPr>
      </p:pic>
    </p:spTree>
    <p:extLst>
      <p:ext uri="{BB962C8B-B14F-4D97-AF65-F5344CB8AC3E}">
        <p14:creationId xmlns:p14="http://schemas.microsoft.com/office/powerpoint/2010/main" val="151374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性能测试报告</a:t>
            </a:r>
            <a:endParaRPr lang="en-US" dirty="0"/>
          </a:p>
        </p:txBody>
      </p:sp>
      <p:sp>
        <p:nvSpPr>
          <p:cNvPr id="3" name="Content Placeholder 2"/>
          <p:cNvSpPr>
            <a:spLocks noGrp="1"/>
          </p:cNvSpPr>
          <p:nvPr>
            <p:ph idx="1"/>
          </p:nvPr>
        </p:nvSpPr>
        <p:spPr>
          <a:xfrm>
            <a:off x="838200" y="1825625"/>
            <a:ext cx="10515600" cy="1314617"/>
          </a:xfrm>
        </p:spPr>
        <p:txBody>
          <a:bodyPr/>
          <a:lstStyle/>
          <a:p>
            <a:r>
              <a:rPr lang="zh-CN" altLang="en-US" dirty="0" smtClean="0">
                <a:effectLst/>
              </a:rPr>
              <a:t>测试结果报告应能够反映上述性能测试曲线的规律</a:t>
            </a:r>
            <a:r>
              <a:rPr lang="en-US" altLang="zh-CN" dirty="0" smtClean="0">
                <a:effectLst/>
              </a:rPr>
              <a:t>,</a:t>
            </a:r>
            <a:r>
              <a:rPr lang="zh-CN" altLang="en-US" dirty="0" smtClean="0">
                <a:effectLst/>
              </a:rPr>
              <a:t>阅读者可以得到系统性能是否满足设计目标和业务要求、系统最大负载能力、系统最大压力承受能力等重要信息</a:t>
            </a:r>
            <a:endParaRPr lang="en-US" dirty="0"/>
          </a:p>
        </p:txBody>
      </p:sp>
      <p:pic>
        <p:nvPicPr>
          <p:cNvPr id="4" name="Picture 3"/>
          <p:cNvPicPr>
            <a:picLocks noChangeAspect="1"/>
          </p:cNvPicPr>
          <p:nvPr/>
        </p:nvPicPr>
        <p:blipFill>
          <a:blip r:embed="rId2"/>
          <a:stretch>
            <a:fillRect/>
          </a:stretch>
        </p:blipFill>
        <p:spPr>
          <a:xfrm>
            <a:off x="0" y="3140242"/>
            <a:ext cx="12192000" cy="3524701"/>
          </a:xfrm>
          <a:prstGeom prst="rect">
            <a:avLst/>
          </a:prstGeom>
        </p:spPr>
      </p:pic>
    </p:spTree>
    <p:extLst>
      <p:ext uri="{BB962C8B-B14F-4D97-AF65-F5344CB8AC3E}">
        <p14:creationId xmlns:p14="http://schemas.microsoft.com/office/powerpoint/2010/main" val="101584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性能优化策略</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effectLst/>
              </a:rPr>
              <a:t>1. </a:t>
            </a:r>
            <a:r>
              <a:rPr lang="zh-CN" altLang="en-US" dirty="0" smtClean="0">
                <a:effectLst/>
              </a:rPr>
              <a:t>性能分析</a:t>
            </a:r>
          </a:p>
          <a:p>
            <a:pPr lvl="1"/>
            <a:r>
              <a:rPr lang="zh-CN" altLang="en-US" dirty="0" smtClean="0">
                <a:effectLst/>
              </a:rPr>
              <a:t>大型网站结构复杂</a:t>
            </a:r>
            <a:r>
              <a:rPr lang="en-US" altLang="zh-CN" dirty="0" smtClean="0">
                <a:effectLst/>
              </a:rPr>
              <a:t>,</a:t>
            </a:r>
            <a:r>
              <a:rPr lang="zh-CN" altLang="en-US" dirty="0" smtClean="0">
                <a:effectLst/>
              </a:rPr>
              <a:t>用户从浏览器发出请求直到数据库完成操作事务</a:t>
            </a:r>
            <a:r>
              <a:rPr lang="en-US" altLang="zh-CN" dirty="0" smtClean="0">
                <a:effectLst/>
              </a:rPr>
              <a:t>,</a:t>
            </a:r>
            <a:r>
              <a:rPr lang="zh-CN" altLang="en-US" dirty="0" smtClean="0">
                <a:effectLst/>
              </a:rPr>
              <a:t>中间需要经过很多环节</a:t>
            </a:r>
            <a:r>
              <a:rPr lang="en-US" altLang="zh-CN" dirty="0" smtClean="0">
                <a:effectLst/>
              </a:rPr>
              <a:t>,</a:t>
            </a:r>
            <a:r>
              <a:rPr lang="zh-CN" altLang="en-US" dirty="0" smtClean="0">
                <a:effectLst/>
              </a:rPr>
              <a:t>如果测试或者用户报告网站响应缓慢</a:t>
            </a:r>
            <a:r>
              <a:rPr lang="en-US" altLang="zh-CN" dirty="0" smtClean="0">
                <a:effectLst/>
              </a:rPr>
              <a:t>,</a:t>
            </a:r>
            <a:r>
              <a:rPr lang="zh-CN" altLang="en-US" dirty="0" smtClean="0">
                <a:effectLst/>
              </a:rPr>
              <a:t>存在性能问题</a:t>
            </a:r>
            <a:r>
              <a:rPr lang="en-US" altLang="zh-CN" dirty="0" smtClean="0">
                <a:effectLst/>
              </a:rPr>
              <a:t>,</a:t>
            </a:r>
            <a:r>
              <a:rPr lang="zh-CN" altLang="en-US" dirty="0" smtClean="0">
                <a:effectLst/>
              </a:rPr>
              <a:t>必须对请求经历的各个环节进行分析</a:t>
            </a:r>
            <a:r>
              <a:rPr lang="en-US" altLang="zh-CN" dirty="0" smtClean="0">
                <a:effectLst/>
              </a:rPr>
              <a:t>,</a:t>
            </a:r>
            <a:r>
              <a:rPr lang="zh-CN" altLang="en-US" dirty="0" smtClean="0">
                <a:effectLst/>
              </a:rPr>
              <a:t>排查可能出现性能瓶颈的地方</a:t>
            </a:r>
            <a:r>
              <a:rPr lang="en-US" altLang="zh-CN" dirty="0" smtClean="0">
                <a:effectLst/>
              </a:rPr>
              <a:t>,</a:t>
            </a:r>
            <a:r>
              <a:rPr lang="zh-CN" altLang="en-US" dirty="0" smtClean="0">
                <a:effectLst/>
              </a:rPr>
              <a:t>定位问题。</a:t>
            </a:r>
            <a:endParaRPr lang="en-US" altLang="zh-CN" dirty="0" smtClean="0">
              <a:effectLst/>
            </a:endParaRPr>
          </a:p>
          <a:p>
            <a:pPr lvl="1"/>
            <a:r>
              <a:rPr lang="zh-CN" altLang="en-US" dirty="0" smtClean="0">
                <a:effectLst/>
              </a:rPr>
              <a:t>排查一个网站的性能瓶颈和排查一个程序的性能瓶颈的手法基本相同</a:t>
            </a:r>
            <a:r>
              <a:rPr lang="en-US" altLang="zh-CN" dirty="0" smtClean="0">
                <a:effectLst/>
              </a:rPr>
              <a:t>:</a:t>
            </a:r>
            <a:r>
              <a:rPr lang="zh-CN" altLang="en-US" dirty="0" smtClean="0">
                <a:effectLst/>
              </a:rPr>
              <a:t>检查请求处理的各个环节的日志</a:t>
            </a:r>
            <a:r>
              <a:rPr lang="en-US" altLang="zh-CN" dirty="0" smtClean="0">
                <a:effectLst/>
              </a:rPr>
              <a:t>,</a:t>
            </a:r>
            <a:r>
              <a:rPr lang="zh-CN" altLang="en-US" dirty="0" smtClean="0">
                <a:effectLst/>
              </a:rPr>
              <a:t>分析哪个环节响应时间不合理、超过预期然后检查监控数据</a:t>
            </a:r>
            <a:r>
              <a:rPr lang="en-US" altLang="zh-CN" dirty="0" smtClean="0">
                <a:effectLst/>
              </a:rPr>
              <a:t>,</a:t>
            </a:r>
            <a:r>
              <a:rPr lang="zh-CN" altLang="en-US" dirty="0" smtClean="0">
                <a:effectLst/>
              </a:rPr>
              <a:t>分析影响性能的主要因素是内存、磁盘、网络、还是</a:t>
            </a:r>
            <a:r>
              <a:rPr lang="en-US" altLang="zh-CN" dirty="0" smtClean="0">
                <a:effectLst/>
              </a:rPr>
              <a:t>CPU,</a:t>
            </a:r>
            <a:r>
              <a:rPr lang="zh-CN" altLang="en-US" dirty="0" smtClean="0">
                <a:effectLst/>
              </a:rPr>
              <a:t>是代码问题还是架构设计不合理</a:t>
            </a:r>
            <a:r>
              <a:rPr lang="en-US" altLang="zh-CN" dirty="0" smtClean="0">
                <a:effectLst/>
              </a:rPr>
              <a:t>,</a:t>
            </a:r>
            <a:r>
              <a:rPr lang="zh-CN" altLang="en-US" dirty="0" smtClean="0">
                <a:effectLst/>
              </a:rPr>
              <a:t>或者系统资源确实不足。</a:t>
            </a:r>
            <a:endParaRPr lang="en-US" altLang="zh-CN" dirty="0" smtClean="0">
              <a:effectLst/>
            </a:endParaRPr>
          </a:p>
          <a:p>
            <a:r>
              <a:rPr lang="en-US" altLang="zh-CN" dirty="0" smtClean="0">
                <a:effectLst/>
              </a:rPr>
              <a:t>2.</a:t>
            </a:r>
            <a:r>
              <a:rPr lang="zh-CN" altLang="en-US" dirty="0" smtClean="0">
                <a:effectLst/>
              </a:rPr>
              <a:t>性能优化</a:t>
            </a:r>
          </a:p>
          <a:p>
            <a:pPr lvl="1"/>
            <a:r>
              <a:rPr lang="zh-CN" altLang="en-US" dirty="0" smtClean="0">
                <a:effectLst/>
              </a:rPr>
              <a:t>定位产生性能问题的具体原因后</a:t>
            </a:r>
            <a:r>
              <a:rPr lang="en-US" altLang="zh-CN" dirty="0" smtClean="0">
                <a:effectLst/>
              </a:rPr>
              <a:t>,</a:t>
            </a:r>
            <a:r>
              <a:rPr lang="zh-CN" altLang="en-US" dirty="0" smtClean="0">
                <a:effectLst/>
              </a:rPr>
              <a:t>就需要进行性能优化</a:t>
            </a:r>
            <a:r>
              <a:rPr lang="en-US" altLang="zh-CN" dirty="0" smtClean="0">
                <a:effectLst/>
              </a:rPr>
              <a:t>,</a:t>
            </a:r>
            <a:r>
              <a:rPr lang="zh-CN" altLang="en-US" dirty="0" smtClean="0">
                <a:effectLst/>
              </a:rPr>
              <a:t>根据网站分层架构</a:t>
            </a:r>
            <a:r>
              <a:rPr lang="en-US" altLang="zh-CN" dirty="0" smtClean="0">
                <a:effectLst/>
              </a:rPr>
              <a:t>,</a:t>
            </a:r>
            <a:r>
              <a:rPr lang="zh-CN" altLang="en-US" dirty="0" smtClean="0">
                <a:effectLst/>
              </a:rPr>
              <a:t>可分为</a:t>
            </a:r>
            <a:r>
              <a:rPr lang="en-US" altLang="zh-CN" dirty="0" smtClean="0">
                <a:effectLst/>
              </a:rPr>
              <a:t>Web</a:t>
            </a:r>
            <a:r>
              <a:rPr lang="zh-CN" altLang="en-US" dirty="0" smtClean="0">
                <a:effectLst/>
              </a:rPr>
              <a:t>前端性能优化、应用服务器性能优化、存储服务器性能优化</a:t>
            </a:r>
            <a:r>
              <a:rPr lang="en-US" altLang="zh-CN" dirty="0" smtClean="0">
                <a:effectLst/>
              </a:rPr>
              <a:t>3</a:t>
            </a:r>
            <a:r>
              <a:rPr lang="zh-CN" altLang="en-US" dirty="0" smtClean="0">
                <a:effectLst/>
              </a:rPr>
              <a:t>大类。</a:t>
            </a:r>
          </a:p>
          <a:p>
            <a:endParaRPr lang="zh-CN" altLang="en-US" dirty="0" smtClean="0">
              <a:effectLst/>
            </a:endParaRPr>
          </a:p>
          <a:p>
            <a:endParaRPr lang="en-US" dirty="0"/>
          </a:p>
        </p:txBody>
      </p:sp>
    </p:spTree>
    <p:extLst>
      <p:ext uri="{BB962C8B-B14F-4D97-AF65-F5344CB8AC3E}">
        <p14:creationId xmlns:p14="http://schemas.microsoft.com/office/powerpoint/2010/main" val="92151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前端性能优化</a:t>
            </a:r>
            <a:r>
              <a:rPr lang="en-US" altLang="zh-CN" dirty="0" smtClean="0"/>
              <a:t>——</a:t>
            </a:r>
            <a:r>
              <a:rPr lang="zh-CN" altLang="en-US" dirty="0" smtClean="0">
                <a:effectLst/>
              </a:rPr>
              <a:t>浏览器访问优化</a:t>
            </a:r>
            <a:endParaRPr lang="en-US" dirty="0"/>
          </a:p>
        </p:txBody>
      </p:sp>
      <p:sp>
        <p:nvSpPr>
          <p:cNvPr id="3" name="Content Placeholder 2"/>
          <p:cNvSpPr>
            <a:spLocks noGrp="1"/>
          </p:cNvSpPr>
          <p:nvPr>
            <p:ph idx="1"/>
          </p:nvPr>
        </p:nvSpPr>
        <p:spPr>
          <a:xfrm>
            <a:off x="838200" y="1825624"/>
            <a:ext cx="10515600" cy="4912059"/>
          </a:xfrm>
        </p:spPr>
        <p:txBody>
          <a:bodyPr>
            <a:normAutofit fontScale="92500" lnSpcReduction="10000"/>
          </a:bodyPr>
          <a:lstStyle/>
          <a:p>
            <a:r>
              <a:rPr lang="en-US" altLang="zh-CN" dirty="0" smtClean="0">
                <a:effectLst/>
              </a:rPr>
              <a:t>1.</a:t>
            </a:r>
            <a:r>
              <a:rPr lang="zh-CN" altLang="en-US" dirty="0" smtClean="0">
                <a:effectLst/>
              </a:rPr>
              <a:t>减少 </a:t>
            </a:r>
            <a:r>
              <a:rPr lang="en-US" altLang="zh-CN" dirty="0" smtClean="0">
                <a:effectLst/>
              </a:rPr>
              <a:t>http </a:t>
            </a:r>
            <a:r>
              <a:rPr lang="zh-CN" altLang="en-US" dirty="0" smtClean="0">
                <a:effectLst/>
              </a:rPr>
              <a:t>请求</a:t>
            </a:r>
            <a:endParaRPr lang="en-US" altLang="zh-CN" dirty="0" smtClean="0">
              <a:effectLst/>
            </a:endParaRPr>
          </a:p>
          <a:p>
            <a:pPr lvl="1"/>
            <a:r>
              <a:rPr lang="en-US" altLang="zh-CN" dirty="0" smtClean="0">
                <a:effectLst/>
              </a:rPr>
              <a:t>HTTP</a:t>
            </a:r>
            <a:r>
              <a:rPr lang="zh-CN" altLang="en-US" dirty="0" smtClean="0">
                <a:effectLst/>
              </a:rPr>
              <a:t>协议是无状态的应用层协议</a:t>
            </a:r>
            <a:r>
              <a:rPr lang="en-US" altLang="zh-CN" dirty="0" smtClean="0">
                <a:effectLst/>
              </a:rPr>
              <a:t>,</a:t>
            </a:r>
            <a:r>
              <a:rPr lang="zh-CN" altLang="en-US" dirty="0" smtClean="0">
                <a:effectLst/>
              </a:rPr>
              <a:t>意味着每次</a:t>
            </a:r>
            <a:r>
              <a:rPr lang="en-US" altLang="zh-CN" dirty="0" smtClean="0">
                <a:effectLst/>
              </a:rPr>
              <a:t>HTTP </a:t>
            </a:r>
            <a:r>
              <a:rPr lang="zh-CN" altLang="en-US" dirty="0" smtClean="0">
                <a:effectLst/>
              </a:rPr>
              <a:t>请求都需要建立通信链路、进行数据传输</a:t>
            </a:r>
            <a:r>
              <a:rPr lang="en-US" altLang="zh-CN" dirty="0" smtClean="0">
                <a:effectLst/>
              </a:rPr>
              <a:t>,</a:t>
            </a:r>
            <a:r>
              <a:rPr lang="zh-CN" altLang="en-US" dirty="0" smtClean="0">
                <a:effectLst/>
              </a:rPr>
              <a:t>而在服务器端</a:t>
            </a:r>
            <a:r>
              <a:rPr lang="en-US" altLang="zh-CN" dirty="0" smtClean="0">
                <a:effectLst/>
              </a:rPr>
              <a:t>,</a:t>
            </a:r>
            <a:r>
              <a:rPr lang="zh-CN" altLang="en-US" dirty="0" smtClean="0">
                <a:effectLst/>
              </a:rPr>
              <a:t>每个</a:t>
            </a:r>
            <a:r>
              <a:rPr lang="en-US" altLang="zh-CN" dirty="0" smtClean="0">
                <a:effectLst/>
              </a:rPr>
              <a:t>HTTP</a:t>
            </a:r>
            <a:r>
              <a:rPr lang="zh-CN" altLang="en-US" dirty="0" smtClean="0">
                <a:effectLst/>
              </a:rPr>
              <a:t>都需要启动独立的线程去处理。这些通信和服务的开销都很昂贵</a:t>
            </a:r>
            <a:r>
              <a:rPr lang="en-US" altLang="zh-CN" dirty="0" smtClean="0">
                <a:effectLst/>
              </a:rPr>
              <a:t>,</a:t>
            </a:r>
            <a:r>
              <a:rPr lang="zh-CN" altLang="en-US" dirty="0" smtClean="0">
                <a:effectLst/>
              </a:rPr>
              <a:t>减少</a:t>
            </a:r>
            <a:r>
              <a:rPr lang="en-US" altLang="zh-CN" dirty="0" smtClean="0">
                <a:effectLst/>
              </a:rPr>
              <a:t>HTTP </a:t>
            </a:r>
            <a:r>
              <a:rPr lang="zh-CN" altLang="en-US" dirty="0" smtClean="0">
                <a:effectLst/>
              </a:rPr>
              <a:t>请求的数目可有效提高访问性能。减少 </a:t>
            </a:r>
            <a:r>
              <a:rPr lang="en-US" altLang="zh-CN" dirty="0" smtClean="0">
                <a:effectLst/>
              </a:rPr>
              <a:t>HTTP </a:t>
            </a:r>
            <a:r>
              <a:rPr lang="zh-CN" altLang="en-US" dirty="0" smtClean="0">
                <a:effectLst/>
              </a:rPr>
              <a:t>的主要手段是合并 </a:t>
            </a:r>
            <a:r>
              <a:rPr lang="en-US" altLang="zh-CN" dirty="0" smtClean="0">
                <a:effectLst/>
              </a:rPr>
              <a:t>CSS</a:t>
            </a:r>
            <a:r>
              <a:rPr lang="zh-CN" altLang="en-US" dirty="0" smtClean="0">
                <a:effectLst/>
              </a:rPr>
              <a:t>、合并 </a:t>
            </a:r>
            <a:r>
              <a:rPr lang="en-US" altLang="zh-CN" dirty="0" smtClean="0">
                <a:effectLst/>
              </a:rPr>
              <a:t>JavaScript</a:t>
            </a:r>
            <a:r>
              <a:rPr lang="zh-CN" altLang="en-US" dirty="0" smtClean="0">
                <a:effectLst/>
              </a:rPr>
              <a:t>、合并图片。将浏览器一次访问需要的 </a:t>
            </a:r>
            <a:r>
              <a:rPr lang="en-US" altLang="zh-CN" dirty="0" smtClean="0">
                <a:effectLst/>
              </a:rPr>
              <a:t>JavaScript</a:t>
            </a:r>
            <a:r>
              <a:rPr lang="zh-CN" altLang="en-US" dirty="0" smtClean="0">
                <a:effectLst/>
              </a:rPr>
              <a:t>、</a:t>
            </a:r>
            <a:r>
              <a:rPr lang="en-US" altLang="zh-CN" dirty="0" smtClean="0">
                <a:effectLst/>
              </a:rPr>
              <a:t>CSS</a:t>
            </a:r>
            <a:r>
              <a:rPr lang="zh-CN" altLang="en-US" dirty="0" smtClean="0">
                <a:effectLst/>
              </a:rPr>
              <a:t>合并成一个文件</a:t>
            </a:r>
            <a:r>
              <a:rPr lang="en-US" altLang="zh-CN" dirty="0" smtClean="0">
                <a:effectLst/>
              </a:rPr>
              <a:t>,</a:t>
            </a:r>
            <a:r>
              <a:rPr lang="zh-CN" altLang="en-US" dirty="0" smtClean="0">
                <a:effectLst/>
              </a:rPr>
              <a:t>这样浏览器就只需要一次请求。图片也可以合并</a:t>
            </a:r>
            <a:r>
              <a:rPr lang="en-US" altLang="zh-CN" dirty="0" smtClean="0">
                <a:effectLst/>
              </a:rPr>
              <a:t>,</a:t>
            </a:r>
            <a:r>
              <a:rPr lang="zh-CN" altLang="en-US" dirty="0" smtClean="0">
                <a:effectLst/>
              </a:rPr>
              <a:t>多张图片合并成一张</a:t>
            </a:r>
            <a:r>
              <a:rPr lang="en-US" altLang="zh-CN" dirty="0" smtClean="0">
                <a:effectLst/>
              </a:rPr>
              <a:t>,</a:t>
            </a:r>
            <a:r>
              <a:rPr lang="zh-CN" altLang="en-US" dirty="0" smtClean="0">
                <a:effectLst/>
              </a:rPr>
              <a:t>如果每张图片都有不同的超链接</a:t>
            </a:r>
            <a:r>
              <a:rPr lang="en-US" altLang="zh-CN" dirty="0" smtClean="0">
                <a:effectLst/>
              </a:rPr>
              <a:t>,</a:t>
            </a:r>
            <a:r>
              <a:rPr lang="zh-CN" altLang="en-US" dirty="0" smtClean="0">
                <a:effectLst/>
              </a:rPr>
              <a:t>可通过 </a:t>
            </a:r>
            <a:r>
              <a:rPr lang="en-US" altLang="zh-CN" dirty="0" smtClean="0">
                <a:effectLst/>
              </a:rPr>
              <a:t>CSS </a:t>
            </a:r>
            <a:r>
              <a:rPr lang="zh-CN" altLang="en-US" dirty="0" smtClean="0">
                <a:effectLst/>
              </a:rPr>
              <a:t>偏移响应鼠标点击操作</a:t>
            </a:r>
            <a:r>
              <a:rPr lang="en-US" altLang="zh-CN" dirty="0" smtClean="0">
                <a:effectLst/>
              </a:rPr>
              <a:t>,</a:t>
            </a:r>
            <a:r>
              <a:rPr lang="zh-CN" altLang="en-US" dirty="0" smtClean="0">
                <a:effectLst/>
              </a:rPr>
              <a:t>构造不同的 </a:t>
            </a:r>
            <a:r>
              <a:rPr lang="en-US" altLang="zh-CN" dirty="0" smtClean="0">
                <a:effectLst/>
              </a:rPr>
              <a:t>URL</a:t>
            </a:r>
          </a:p>
          <a:p>
            <a:r>
              <a:rPr lang="en-US" altLang="zh-CN" dirty="0" smtClean="0">
                <a:effectLst/>
              </a:rPr>
              <a:t>2.</a:t>
            </a:r>
            <a:r>
              <a:rPr lang="zh-CN" altLang="en-US" dirty="0" smtClean="0">
                <a:effectLst/>
              </a:rPr>
              <a:t>使用浏览器缓存</a:t>
            </a:r>
            <a:endParaRPr lang="en-US" altLang="zh-CN" dirty="0" smtClean="0">
              <a:effectLst/>
            </a:endParaRPr>
          </a:p>
          <a:p>
            <a:pPr lvl="1"/>
            <a:r>
              <a:rPr lang="zh-CN" altLang="en-US" dirty="0" smtClean="0">
                <a:effectLst/>
              </a:rPr>
              <a:t>对一个网站而言</a:t>
            </a:r>
            <a:r>
              <a:rPr lang="en-US" altLang="zh-CN" dirty="0" smtClean="0">
                <a:effectLst/>
              </a:rPr>
              <a:t>,CSS</a:t>
            </a:r>
            <a:r>
              <a:rPr lang="zh-CN" altLang="en-US" dirty="0" smtClean="0">
                <a:effectLst/>
              </a:rPr>
              <a:t>、</a:t>
            </a:r>
            <a:r>
              <a:rPr lang="en-US" altLang="zh-CN" dirty="0" smtClean="0">
                <a:effectLst/>
              </a:rPr>
              <a:t>JavaScript</a:t>
            </a:r>
            <a:r>
              <a:rPr lang="zh-CN" altLang="en-US" dirty="0" smtClean="0">
                <a:effectLst/>
              </a:rPr>
              <a:t>、 </a:t>
            </a:r>
            <a:r>
              <a:rPr lang="en-US" altLang="zh-CN" dirty="0" smtClean="0">
                <a:effectLst/>
              </a:rPr>
              <a:t>Logo</a:t>
            </a:r>
            <a:r>
              <a:rPr lang="zh-CN" altLang="en-US" dirty="0" smtClean="0">
                <a:effectLst/>
              </a:rPr>
              <a:t>、图标这些静态资源文件更新的频率都比较低</a:t>
            </a:r>
            <a:r>
              <a:rPr lang="en-US" altLang="zh-CN" dirty="0" smtClean="0">
                <a:effectLst/>
              </a:rPr>
              <a:t>,</a:t>
            </a:r>
            <a:r>
              <a:rPr lang="zh-CN" altLang="en-US" dirty="0" smtClean="0">
                <a:effectLst/>
              </a:rPr>
              <a:t>而这些文件又几乎是每次</a:t>
            </a:r>
            <a:r>
              <a:rPr lang="en-US" altLang="zh-CN" dirty="0" smtClean="0">
                <a:effectLst/>
              </a:rPr>
              <a:t>HTTP</a:t>
            </a:r>
            <a:r>
              <a:rPr lang="zh-CN" altLang="en-US" dirty="0" smtClean="0">
                <a:effectLst/>
              </a:rPr>
              <a:t>请求都需要的</a:t>
            </a:r>
            <a:r>
              <a:rPr lang="en-US" altLang="zh-CN" dirty="0" smtClean="0">
                <a:effectLst/>
              </a:rPr>
              <a:t>,</a:t>
            </a:r>
            <a:r>
              <a:rPr lang="zh-CN" altLang="en-US" dirty="0" smtClean="0">
                <a:effectLst/>
              </a:rPr>
              <a:t>如果将这些文件缓存在浏览器中</a:t>
            </a:r>
            <a:r>
              <a:rPr lang="en-US" altLang="zh-CN" dirty="0" smtClean="0">
                <a:effectLst/>
              </a:rPr>
              <a:t>,</a:t>
            </a:r>
            <a:r>
              <a:rPr lang="zh-CN" altLang="en-US" dirty="0" smtClean="0">
                <a:effectLst/>
              </a:rPr>
              <a:t>可以极好地改善性能。通过设置 </a:t>
            </a:r>
            <a:r>
              <a:rPr lang="en-US" altLang="zh-CN" dirty="0" smtClean="0">
                <a:effectLst/>
              </a:rPr>
              <a:t>HTTP </a:t>
            </a:r>
            <a:r>
              <a:rPr lang="zh-CN" altLang="en-US" dirty="0" smtClean="0">
                <a:effectLst/>
              </a:rPr>
              <a:t>头中 </a:t>
            </a:r>
            <a:r>
              <a:rPr lang="en-US" altLang="zh-CN" dirty="0" smtClean="0">
                <a:effectLst/>
              </a:rPr>
              <a:t>Cache-Control </a:t>
            </a:r>
            <a:r>
              <a:rPr lang="zh-CN" altLang="en-US" dirty="0" smtClean="0">
                <a:effectLst/>
              </a:rPr>
              <a:t>和 </a:t>
            </a:r>
            <a:r>
              <a:rPr lang="en-US" altLang="zh-CN" dirty="0" smtClean="0">
                <a:effectLst/>
              </a:rPr>
              <a:t>Expires </a:t>
            </a:r>
            <a:r>
              <a:rPr lang="zh-CN" altLang="en-US" dirty="0" smtClean="0">
                <a:effectLst/>
              </a:rPr>
              <a:t>的属性</a:t>
            </a:r>
            <a:r>
              <a:rPr lang="en-US" altLang="zh-CN" dirty="0" smtClean="0">
                <a:effectLst/>
              </a:rPr>
              <a:t>,</a:t>
            </a:r>
            <a:r>
              <a:rPr lang="zh-CN" altLang="en-US" dirty="0" smtClean="0">
                <a:effectLst/>
              </a:rPr>
              <a:t>可设定浏览器缓存</a:t>
            </a:r>
            <a:r>
              <a:rPr lang="en-US" altLang="zh-CN" dirty="0" smtClean="0">
                <a:effectLst/>
              </a:rPr>
              <a:t>,</a:t>
            </a:r>
            <a:r>
              <a:rPr lang="zh-CN" altLang="en-US" dirty="0" smtClean="0">
                <a:effectLst/>
              </a:rPr>
              <a:t>缓存时间可以是数天</a:t>
            </a:r>
            <a:r>
              <a:rPr lang="en-US" altLang="zh-CN" dirty="0" smtClean="0">
                <a:effectLst/>
              </a:rPr>
              <a:t>,</a:t>
            </a:r>
            <a:r>
              <a:rPr lang="zh-CN" altLang="en-US" dirty="0" smtClean="0">
                <a:effectLst/>
              </a:rPr>
              <a:t>甚至是几个月。在某些时候</a:t>
            </a:r>
            <a:r>
              <a:rPr lang="en-US" altLang="zh-CN" dirty="0" smtClean="0">
                <a:effectLst/>
              </a:rPr>
              <a:t>,</a:t>
            </a:r>
            <a:r>
              <a:rPr lang="zh-CN" altLang="en-US" dirty="0" smtClean="0">
                <a:effectLst/>
              </a:rPr>
              <a:t>静态资源文件变化需要及时应用到客户端浏览器</a:t>
            </a:r>
            <a:r>
              <a:rPr lang="en-US" altLang="zh-CN" dirty="0" smtClean="0">
                <a:effectLst/>
              </a:rPr>
              <a:t>,</a:t>
            </a:r>
            <a:r>
              <a:rPr lang="zh-CN" altLang="en-US" dirty="0" smtClean="0">
                <a:effectLst/>
              </a:rPr>
              <a:t>这种情况</a:t>
            </a:r>
            <a:r>
              <a:rPr lang="en-US" altLang="zh-CN" dirty="0" smtClean="0">
                <a:effectLst/>
              </a:rPr>
              <a:t>,</a:t>
            </a:r>
            <a:r>
              <a:rPr lang="zh-CN" altLang="en-US" dirty="0" smtClean="0">
                <a:effectLst/>
              </a:rPr>
              <a:t>可通过改变文件名实现</a:t>
            </a:r>
            <a:r>
              <a:rPr lang="en-US" altLang="zh-CN" dirty="0" smtClean="0">
                <a:effectLst/>
              </a:rPr>
              <a:t>,</a:t>
            </a:r>
            <a:r>
              <a:rPr lang="zh-CN" altLang="en-US" dirty="0" smtClean="0">
                <a:effectLst/>
              </a:rPr>
              <a:t>即更新 </a:t>
            </a:r>
            <a:r>
              <a:rPr lang="en-US" altLang="zh-CN" dirty="0" smtClean="0">
                <a:effectLst/>
              </a:rPr>
              <a:t>JavaScript </a:t>
            </a:r>
            <a:r>
              <a:rPr lang="zh-CN" altLang="en-US" dirty="0" smtClean="0">
                <a:effectLst/>
              </a:rPr>
              <a:t>文件并不是更新 </a:t>
            </a:r>
            <a:r>
              <a:rPr lang="en-US" altLang="zh-CN" dirty="0" smtClean="0">
                <a:effectLst/>
              </a:rPr>
              <a:t>JavaScript</a:t>
            </a:r>
            <a:r>
              <a:rPr lang="zh-CN" altLang="en-US" dirty="0" smtClean="0">
                <a:effectLst/>
              </a:rPr>
              <a:t>文件内容</a:t>
            </a:r>
            <a:r>
              <a:rPr lang="en-US" altLang="zh-CN" dirty="0" smtClean="0">
                <a:effectLst/>
              </a:rPr>
              <a:t>,</a:t>
            </a:r>
            <a:r>
              <a:rPr lang="zh-CN" altLang="en-US" dirty="0" smtClean="0">
                <a:effectLst/>
              </a:rPr>
              <a:t>而是生成一个新的</a:t>
            </a:r>
            <a:r>
              <a:rPr lang="en-US" altLang="zh-CN" dirty="0" smtClean="0">
                <a:effectLst/>
              </a:rPr>
              <a:t>JS</a:t>
            </a:r>
            <a:r>
              <a:rPr lang="zh-CN" altLang="en-US" dirty="0" smtClean="0">
                <a:effectLst/>
              </a:rPr>
              <a:t>文件并更新</a:t>
            </a:r>
            <a:r>
              <a:rPr lang="en-US" altLang="zh-CN" dirty="0" smtClean="0">
                <a:effectLst/>
              </a:rPr>
              <a:t>HTML</a:t>
            </a:r>
            <a:r>
              <a:rPr lang="zh-CN" altLang="en-US" dirty="0" smtClean="0">
                <a:effectLst/>
              </a:rPr>
              <a:t>文件中的引用。</a:t>
            </a:r>
          </a:p>
          <a:p>
            <a:endParaRPr lang="en-US" dirty="0"/>
          </a:p>
        </p:txBody>
      </p:sp>
    </p:spTree>
    <p:extLst>
      <p:ext uri="{BB962C8B-B14F-4D97-AF65-F5344CB8AC3E}">
        <p14:creationId xmlns:p14="http://schemas.microsoft.com/office/powerpoint/2010/main" val="111750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前端性能优化</a:t>
            </a:r>
            <a:r>
              <a:rPr lang="en-US" altLang="zh-CN" dirty="0" smtClean="0"/>
              <a:t>——</a:t>
            </a:r>
            <a:r>
              <a:rPr lang="zh-CN" altLang="en-US" dirty="0" smtClean="0">
                <a:effectLst/>
              </a:rPr>
              <a:t>浏览器访问优化</a:t>
            </a:r>
            <a:endParaRPr lang="en-US" dirty="0"/>
          </a:p>
        </p:txBody>
      </p:sp>
      <p:sp>
        <p:nvSpPr>
          <p:cNvPr id="3" name="Content Placeholder 2"/>
          <p:cNvSpPr>
            <a:spLocks noGrp="1"/>
          </p:cNvSpPr>
          <p:nvPr>
            <p:ph idx="1"/>
          </p:nvPr>
        </p:nvSpPr>
        <p:spPr>
          <a:xfrm>
            <a:off x="838200" y="1825624"/>
            <a:ext cx="10515600" cy="4803775"/>
          </a:xfrm>
        </p:spPr>
        <p:txBody>
          <a:bodyPr>
            <a:normAutofit fontScale="92500" lnSpcReduction="20000"/>
          </a:bodyPr>
          <a:lstStyle/>
          <a:p>
            <a:r>
              <a:rPr lang="en-US" altLang="zh-CN" dirty="0" smtClean="0">
                <a:effectLst/>
              </a:rPr>
              <a:t>3. </a:t>
            </a:r>
            <a:r>
              <a:rPr lang="zh-CN" altLang="en-US" dirty="0" smtClean="0">
                <a:effectLst/>
              </a:rPr>
              <a:t>启用压缩</a:t>
            </a:r>
          </a:p>
          <a:p>
            <a:pPr lvl="1"/>
            <a:r>
              <a:rPr lang="zh-CN" altLang="en-US" dirty="0" smtClean="0">
                <a:effectLst/>
              </a:rPr>
              <a:t>在服务器端对文件进行压缩</a:t>
            </a:r>
            <a:r>
              <a:rPr lang="en-US" altLang="zh-CN" dirty="0" smtClean="0">
                <a:effectLst/>
              </a:rPr>
              <a:t>,</a:t>
            </a:r>
            <a:r>
              <a:rPr lang="zh-CN" altLang="en-US" dirty="0" smtClean="0">
                <a:effectLst/>
              </a:rPr>
              <a:t>在浏览器端对文件解压缩</a:t>
            </a:r>
            <a:r>
              <a:rPr lang="en-US" altLang="zh-CN" dirty="0" smtClean="0">
                <a:effectLst/>
              </a:rPr>
              <a:t>,</a:t>
            </a:r>
            <a:r>
              <a:rPr lang="zh-CN" altLang="en-US" dirty="0" smtClean="0">
                <a:effectLst/>
              </a:rPr>
              <a:t>可有效减少通信传输的数据量。文本文件的压缩效率可达</a:t>
            </a:r>
            <a:r>
              <a:rPr lang="en-US" altLang="zh-CN" dirty="0" smtClean="0">
                <a:effectLst/>
              </a:rPr>
              <a:t>80%</a:t>
            </a:r>
            <a:r>
              <a:rPr lang="zh-CN" altLang="en-US" dirty="0" smtClean="0">
                <a:effectLst/>
              </a:rPr>
              <a:t>以上</a:t>
            </a:r>
            <a:r>
              <a:rPr lang="en-US" altLang="zh-CN" dirty="0" smtClean="0">
                <a:effectLst/>
              </a:rPr>
              <a:t>,</a:t>
            </a:r>
            <a:r>
              <a:rPr lang="zh-CN" altLang="en-US" dirty="0" smtClean="0">
                <a:effectLst/>
              </a:rPr>
              <a:t>因此 </a:t>
            </a:r>
            <a:r>
              <a:rPr lang="en-US" altLang="zh-CN" dirty="0" smtClean="0">
                <a:effectLst/>
              </a:rPr>
              <a:t>HTML</a:t>
            </a:r>
            <a:r>
              <a:rPr lang="zh-CN" altLang="en-US" dirty="0" smtClean="0">
                <a:effectLst/>
              </a:rPr>
              <a:t>、 </a:t>
            </a:r>
            <a:r>
              <a:rPr lang="en-US" altLang="zh-CN" dirty="0" smtClean="0">
                <a:effectLst/>
              </a:rPr>
              <a:t>CSS</a:t>
            </a:r>
            <a:r>
              <a:rPr lang="zh-CN" altLang="en-US" dirty="0" smtClean="0">
                <a:effectLst/>
              </a:rPr>
              <a:t>、 </a:t>
            </a:r>
            <a:r>
              <a:rPr lang="en-US" altLang="zh-CN" dirty="0" smtClean="0">
                <a:effectLst/>
              </a:rPr>
              <a:t>JavaScript </a:t>
            </a:r>
            <a:r>
              <a:rPr lang="zh-CN" altLang="en-US" dirty="0" smtClean="0">
                <a:effectLst/>
              </a:rPr>
              <a:t>文件启用 </a:t>
            </a:r>
            <a:r>
              <a:rPr lang="en-US" altLang="zh-CN" dirty="0" err="1" smtClean="0">
                <a:effectLst/>
              </a:rPr>
              <a:t>GZip</a:t>
            </a:r>
            <a:r>
              <a:rPr lang="zh-CN" altLang="en-US" dirty="0" smtClean="0">
                <a:effectLst/>
              </a:rPr>
              <a:t>压缩可达到较好的效果。但是压缩对服务器和浏览器产生一定的压力</a:t>
            </a:r>
            <a:r>
              <a:rPr lang="en-US" altLang="zh-CN" dirty="0" smtClean="0">
                <a:effectLst/>
              </a:rPr>
              <a:t>,</a:t>
            </a:r>
            <a:r>
              <a:rPr lang="zh-CN" altLang="en-US" dirty="0" smtClean="0">
                <a:effectLst/>
              </a:rPr>
              <a:t>在通信带宽良好</a:t>
            </a:r>
            <a:r>
              <a:rPr lang="en-US" altLang="zh-CN" dirty="0" smtClean="0">
                <a:effectLst/>
              </a:rPr>
              <a:t>,</a:t>
            </a:r>
            <a:r>
              <a:rPr lang="zh-CN" altLang="en-US" dirty="0" smtClean="0">
                <a:effectLst/>
              </a:rPr>
              <a:t>而服务器资源不足的情况下要权衡考虑。</a:t>
            </a:r>
          </a:p>
          <a:p>
            <a:r>
              <a:rPr lang="en-US" altLang="zh-CN" dirty="0" smtClean="0">
                <a:effectLst/>
              </a:rPr>
              <a:t>4. CSS</a:t>
            </a:r>
            <a:r>
              <a:rPr lang="zh-CN" altLang="en-US" dirty="0" smtClean="0">
                <a:effectLst/>
              </a:rPr>
              <a:t>放在页面最上面、</a:t>
            </a:r>
            <a:r>
              <a:rPr lang="en-US" altLang="zh-CN" dirty="0" smtClean="0">
                <a:effectLst/>
              </a:rPr>
              <a:t>JavaScript</a:t>
            </a:r>
            <a:r>
              <a:rPr lang="zh-CN" altLang="en-US" dirty="0" smtClean="0">
                <a:effectLst/>
              </a:rPr>
              <a:t>放在页面最下面</a:t>
            </a:r>
          </a:p>
          <a:p>
            <a:pPr lvl="1"/>
            <a:r>
              <a:rPr lang="zh-CN" altLang="en-US" dirty="0" smtClean="0">
                <a:effectLst/>
              </a:rPr>
              <a:t>浏览器会在下载完全部</a:t>
            </a:r>
            <a:r>
              <a:rPr lang="en-US" altLang="zh-CN" dirty="0" smtClean="0">
                <a:effectLst/>
              </a:rPr>
              <a:t>CSS</a:t>
            </a:r>
            <a:r>
              <a:rPr lang="zh-CN" altLang="en-US" dirty="0" smtClean="0">
                <a:effectLst/>
              </a:rPr>
              <a:t>之后才对整个页面进行渲染</a:t>
            </a:r>
            <a:r>
              <a:rPr lang="en-US" altLang="zh-CN" dirty="0" smtClean="0">
                <a:effectLst/>
              </a:rPr>
              <a:t>,</a:t>
            </a:r>
            <a:r>
              <a:rPr lang="zh-CN" altLang="en-US" dirty="0" smtClean="0">
                <a:effectLst/>
              </a:rPr>
              <a:t>因此最好的做法是将 </a:t>
            </a:r>
            <a:r>
              <a:rPr lang="en-US" altLang="zh-CN" dirty="0" smtClean="0">
                <a:effectLst/>
              </a:rPr>
              <a:t>CSS</a:t>
            </a:r>
            <a:r>
              <a:rPr lang="zh-CN" altLang="en-US" dirty="0" smtClean="0">
                <a:effectLst/>
              </a:rPr>
              <a:t>放在页面最上面</a:t>
            </a:r>
            <a:r>
              <a:rPr lang="en-US" altLang="zh-CN" dirty="0" smtClean="0">
                <a:effectLst/>
              </a:rPr>
              <a:t>,</a:t>
            </a:r>
            <a:r>
              <a:rPr lang="zh-CN" altLang="en-US" dirty="0" smtClean="0">
                <a:effectLst/>
              </a:rPr>
              <a:t>让浏览器尽快下载 </a:t>
            </a:r>
            <a:r>
              <a:rPr lang="en-US" altLang="zh-CN" dirty="0" smtClean="0">
                <a:effectLst/>
              </a:rPr>
              <a:t>CSS</a:t>
            </a:r>
            <a:r>
              <a:rPr lang="zh-CN" altLang="en-US" dirty="0" smtClean="0">
                <a:effectLst/>
              </a:rPr>
              <a:t>。</a:t>
            </a:r>
            <a:r>
              <a:rPr lang="en-US" altLang="zh-CN" dirty="0" smtClean="0">
                <a:effectLst/>
              </a:rPr>
              <a:t>_JavaScript</a:t>
            </a:r>
            <a:r>
              <a:rPr lang="zh-CN" altLang="en-US" dirty="0" smtClean="0">
                <a:effectLst/>
              </a:rPr>
              <a:t>则相反</a:t>
            </a:r>
            <a:r>
              <a:rPr lang="en-US" altLang="zh-CN" dirty="0" smtClean="0">
                <a:effectLst/>
              </a:rPr>
              <a:t>,</a:t>
            </a:r>
            <a:r>
              <a:rPr lang="zh-CN" altLang="en-US" dirty="0" smtClean="0">
                <a:effectLst/>
              </a:rPr>
              <a:t>浏览器在加载 </a:t>
            </a:r>
            <a:r>
              <a:rPr lang="en-US" altLang="zh-CN" dirty="0" smtClean="0">
                <a:effectLst/>
              </a:rPr>
              <a:t>JavaScript</a:t>
            </a:r>
            <a:r>
              <a:rPr lang="zh-CN" altLang="en-US" dirty="0" smtClean="0">
                <a:effectLst/>
              </a:rPr>
              <a:t>后立即执行</a:t>
            </a:r>
            <a:r>
              <a:rPr lang="en-US" altLang="zh-CN" dirty="0" smtClean="0">
                <a:effectLst/>
              </a:rPr>
              <a:t>,</a:t>
            </a:r>
            <a:r>
              <a:rPr lang="zh-CN" altLang="en-US" dirty="0" smtClean="0">
                <a:effectLst/>
              </a:rPr>
              <a:t>有可能会阻塞整个页面</a:t>
            </a:r>
            <a:r>
              <a:rPr lang="en-US" altLang="zh-CN" dirty="0" smtClean="0">
                <a:effectLst/>
              </a:rPr>
              <a:t>,</a:t>
            </a:r>
            <a:r>
              <a:rPr lang="zh-CN" altLang="en-US" dirty="0" smtClean="0">
                <a:effectLst/>
              </a:rPr>
              <a:t>造成页面显示缓慢</a:t>
            </a:r>
            <a:r>
              <a:rPr lang="en-US" altLang="zh-CN" dirty="0" smtClean="0">
                <a:effectLst/>
              </a:rPr>
              <a:t>,</a:t>
            </a:r>
            <a:r>
              <a:rPr lang="zh-CN" altLang="en-US" dirty="0" smtClean="0">
                <a:effectLst/>
              </a:rPr>
              <a:t>因此</a:t>
            </a:r>
            <a:r>
              <a:rPr lang="en-US" altLang="zh-CN" dirty="0" smtClean="0">
                <a:effectLst/>
              </a:rPr>
              <a:t>JavaScript </a:t>
            </a:r>
            <a:r>
              <a:rPr lang="zh-CN" altLang="en-US" dirty="0" smtClean="0">
                <a:effectLst/>
              </a:rPr>
              <a:t>最好放在页面最下面。但如果页面解析时就需要用到 </a:t>
            </a:r>
            <a:r>
              <a:rPr lang="en-US" altLang="zh-CN" dirty="0" smtClean="0">
                <a:effectLst/>
              </a:rPr>
              <a:t>JavaScript,</a:t>
            </a:r>
            <a:r>
              <a:rPr lang="zh-CN" altLang="en-US" dirty="0" smtClean="0">
                <a:effectLst/>
              </a:rPr>
              <a:t>这时放在底部就不合适了。</a:t>
            </a:r>
          </a:p>
          <a:p>
            <a:r>
              <a:rPr lang="en-US" altLang="zh-CN" dirty="0" smtClean="0">
                <a:effectLst/>
              </a:rPr>
              <a:t>5. </a:t>
            </a:r>
            <a:r>
              <a:rPr lang="zh-CN" altLang="en-US" dirty="0" smtClean="0">
                <a:effectLst/>
              </a:rPr>
              <a:t>减少 </a:t>
            </a:r>
            <a:r>
              <a:rPr lang="en-US" altLang="zh-CN" dirty="0" smtClean="0">
                <a:effectLst/>
              </a:rPr>
              <a:t>Cookie </a:t>
            </a:r>
            <a:r>
              <a:rPr lang="zh-CN" altLang="en-US" dirty="0" smtClean="0">
                <a:effectLst/>
              </a:rPr>
              <a:t>传输</a:t>
            </a:r>
          </a:p>
          <a:p>
            <a:pPr lvl="1"/>
            <a:r>
              <a:rPr lang="zh-CN" altLang="en-US" dirty="0" smtClean="0">
                <a:effectLst/>
              </a:rPr>
              <a:t>一方面</a:t>
            </a:r>
            <a:r>
              <a:rPr lang="en-US" altLang="zh-CN" dirty="0" smtClean="0">
                <a:effectLst/>
              </a:rPr>
              <a:t>,Cookie</a:t>
            </a:r>
            <a:r>
              <a:rPr lang="zh-CN" altLang="en-US" dirty="0" smtClean="0">
                <a:effectLst/>
              </a:rPr>
              <a:t>包含在每次请求和响应中</a:t>
            </a:r>
            <a:r>
              <a:rPr lang="en-US" altLang="zh-CN" dirty="0" smtClean="0">
                <a:effectLst/>
              </a:rPr>
              <a:t>,</a:t>
            </a:r>
            <a:r>
              <a:rPr lang="zh-CN" altLang="en-US" dirty="0" smtClean="0">
                <a:effectLst/>
              </a:rPr>
              <a:t>太大的 </a:t>
            </a:r>
            <a:r>
              <a:rPr lang="en-US" altLang="zh-CN" dirty="0" smtClean="0">
                <a:effectLst/>
              </a:rPr>
              <a:t>Cookie</a:t>
            </a:r>
            <a:r>
              <a:rPr lang="zh-CN" altLang="en-US" dirty="0" smtClean="0">
                <a:effectLst/>
              </a:rPr>
              <a:t>会严重影响数据传输</a:t>
            </a:r>
            <a:r>
              <a:rPr lang="en-US" altLang="zh-CN" dirty="0" smtClean="0">
                <a:effectLst/>
              </a:rPr>
              <a:t>,</a:t>
            </a:r>
            <a:r>
              <a:rPr lang="zh-CN" altLang="en-US" dirty="0" smtClean="0">
                <a:effectLst/>
              </a:rPr>
              <a:t>因此哪些数据需要写入 </a:t>
            </a:r>
            <a:r>
              <a:rPr lang="en-US" altLang="zh-CN" dirty="0" smtClean="0">
                <a:effectLst/>
              </a:rPr>
              <a:t>Cookie </a:t>
            </a:r>
            <a:r>
              <a:rPr lang="zh-CN" altLang="en-US" dirty="0" smtClean="0">
                <a:effectLst/>
              </a:rPr>
              <a:t>需要慎重考虑</a:t>
            </a:r>
            <a:r>
              <a:rPr lang="en-US" altLang="zh-CN" dirty="0" smtClean="0">
                <a:effectLst/>
              </a:rPr>
              <a:t>,</a:t>
            </a:r>
            <a:r>
              <a:rPr lang="zh-CN" altLang="en-US" dirty="0" smtClean="0">
                <a:effectLst/>
              </a:rPr>
              <a:t>尽量减少</a:t>
            </a:r>
            <a:r>
              <a:rPr lang="en-US" altLang="zh-CN" dirty="0" smtClean="0">
                <a:effectLst/>
              </a:rPr>
              <a:t>Cookie</a:t>
            </a:r>
            <a:r>
              <a:rPr lang="zh-CN" altLang="en-US" dirty="0" smtClean="0">
                <a:effectLst/>
              </a:rPr>
              <a:t>中传输的数据量。另一方面</a:t>
            </a:r>
            <a:r>
              <a:rPr lang="en-US" altLang="zh-CN" dirty="0" smtClean="0">
                <a:effectLst/>
              </a:rPr>
              <a:t>,</a:t>
            </a:r>
            <a:r>
              <a:rPr lang="zh-CN" altLang="en-US" dirty="0" smtClean="0">
                <a:effectLst/>
              </a:rPr>
              <a:t>对于某些静态资源的访问</a:t>
            </a:r>
            <a:r>
              <a:rPr lang="en-US" altLang="zh-CN" dirty="0" smtClean="0">
                <a:effectLst/>
              </a:rPr>
              <a:t>,</a:t>
            </a:r>
            <a:r>
              <a:rPr lang="zh-CN" altLang="en-US" dirty="0" smtClean="0">
                <a:effectLst/>
              </a:rPr>
              <a:t>如 </a:t>
            </a:r>
            <a:r>
              <a:rPr lang="en-US" altLang="zh-CN" dirty="0" smtClean="0">
                <a:effectLst/>
              </a:rPr>
              <a:t>CSS</a:t>
            </a:r>
            <a:r>
              <a:rPr lang="zh-CN" altLang="en-US" dirty="0" smtClean="0">
                <a:effectLst/>
              </a:rPr>
              <a:t>、</a:t>
            </a:r>
            <a:r>
              <a:rPr lang="en-US" altLang="zh-CN" dirty="0" smtClean="0">
                <a:effectLst/>
              </a:rPr>
              <a:t>Script </a:t>
            </a:r>
            <a:r>
              <a:rPr lang="zh-CN" altLang="en-US" dirty="0" smtClean="0">
                <a:effectLst/>
              </a:rPr>
              <a:t>等</a:t>
            </a:r>
            <a:r>
              <a:rPr lang="en-US" altLang="zh-CN" dirty="0" smtClean="0">
                <a:effectLst/>
              </a:rPr>
              <a:t>,</a:t>
            </a:r>
            <a:r>
              <a:rPr lang="zh-CN" altLang="en-US" dirty="0" smtClean="0">
                <a:effectLst/>
              </a:rPr>
              <a:t>发送 </a:t>
            </a:r>
            <a:r>
              <a:rPr lang="en-US" altLang="zh-CN" dirty="0" smtClean="0">
                <a:effectLst/>
              </a:rPr>
              <a:t>Cookie</a:t>
            </a:r>
            <a:r>
              <a:rPr lang="zh-CN" altLang="en-US" dirty="0" smtClean="0">
                <a:effectLst/>
              </a:rPr>
              <a:t>没有意义</a:t>
            </a:r>
            <a:r>
              <a:rPr lang="en-US" altLang="zh-CN" dirty="0" smtClean="0">
                <a:effectLst/>
              </a:rPr>
              <a:t>,</a:t>
            </a:r>
            <a:r>
              <a:rPr lang="zh-CN" altLang="en-US" dirty="0" smtClean="0">
                <a:effectLst/>
              </a:rPr>
              <a:t>可以考虑静态资源使用独立域名访问</a:t>
            </a:r>
            <a:r>
              <a:rPr lang="en-US" altLang="zh-CN" dirty="0" smtClean="0">
                <a:effectLst/>
              </a:rPr>
              <a:t>,</a:t>
            </a:r>
            <a:r>
              <a:rPr lang="zh-CN" altLang="en-US" dirty="0" smtClean="0">
                <a:effectLst/>
              </a:rPr>
              <a:t>避免请求静态资源时发送 </a:t>
            </a:r>
            <a:r>
              <a:rPr lang="en-US" altLang="zh-CN" dirty="0" smtClean="0">
                <a:effectLst/>
              </a:rPr>
              <a:t>Cookie,</a:t>
            </a:r>
            <a:r>
              <a:rPr lang="zh-CN" altLang="en-US" dirty="0" smtClean="0">
                <a:effectLst/>
              </a:rPr>
              <a:t>减少 </a:t>
            </a:r>
            <a:r>
              <a:rPr lang="en-US" altLang="zh-CN" dirty="0" smtClean="0">
                <a:effectLst/>
              </a:rPr>
              <a:t>Cookie</a:t>
            </a:r>
            <a:r>
              <a:rPr lang="zh-CN" altLang="en-US" dirty="0" smtClean="0">
                <a:effectLst/>
              </a:rPr>
              <a:t>传输的次数。</a:t>
            </a:r>
          </a:p>
          <a:p>
            <a:endParaRPr lang="en-US" dirty="0"/>
          </a:p>
        </p:txBody>
      </p:sp>
    </p:spTree>
    <p:extLst>
      <p:ext uri="{BB962C8B-B14F-4D97-AF65-F5344CB8AC3E}">
        <p14:creationId xmlns:p14="http://schemas.microsoft.com/office/powerpoint/2010/main" val="200918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什么是高性能网站</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两个网站性能架构设计方案</a:t>
            </a:r>
            <a:r>
              <a:rPr lang="en-US" altLang="zh-CN" dirty="0" smtClean="0">
                <a:effectLst/>
              </a:rPr>
              <a:t>:A</a:t>
            </a:r>
            <a:r>
              <a:rPr lang="zh-CN" altLang="en-US" dirty="0" smtClean="0">
                <a:effectLst/>
              </a:rPr>
              <a:t>方案和</a:t>
            </a:r>
            <a:r>
              <a:rPr lang="en-US" altLang="zh-CN" dirty="0" smtClean="0">
                <a:effectLst/>
              </a:rPr>
              <a:t>B</a:t>
            </a:r>
            <a:r>
              <a:rPr lang="zh-CN" altLang="en-US" dirty="0" smtClean="0">
                <a:effectLst/>
              </a:rPr>
              <a:t>方案</a:t>
            </a:r>
            <a:r>
              <a:rPr lang="en-US" altLang="zh-CN" dirty="0" smtClean="0">
                <a:effectLst/>
              </a:rPr>
              <a:t>,A</a:t>
            </a:r>
            <a:r>
              <a:rPr lang="zh-CN" altLang="en-US" dirty="0" smtClean="0">
                <a:effectLst/>
              </a:rPr>
              <a:t>方案在小于</a:t>
            </a:r>
            <a:r>
              <a:rPr lang="en-US" altLang="zh-CN" dirty="0" smtClean="0">
                <a:effectLst/>
              </a:rPr>
              <a:t>100</a:t>
            </a:r>
            <a:r>
              <a:rPr lang="zh-CN" altLang="en-US" dirty="0" smtClean="0">
                <a:effectLst/>
              </a:rPr>
              <a:t>个并发用户访问时</a:t>
            </a:r>
            <a:r>
              <a:rPr lang="en-US" altLang="zh-CN" dirty="0" smtClean="0">
                <a:effectLst/>
              </a:rPr>
              <a:t>,</a:t>
            </a:r>
            <a:r>
              <a:rPr lang="zh-CN" altLang="en-US" dirty="0" smtClean="0">
                <a:effectLst/>
              </a:rPr>
              <a:t>每个请求的响应时间是</a:t>
            </a:r>
            <a:r>
              <a:rPr lang="en-US" altLang="zh-CN" dirty="0" smtClean="0">
                <a:effectLst/>
              </a:rPr>
              <a:t>1</a:t>
            </a:r>
            <a:r>
              <a:rPr lang="zh-CN" altLang="en-US" dirty="0" smtClean="0">
                <a:effectLst/>
              </a:rPr>
              <a:t>秒</a:t>
            </a:r>
            <a:r>
              <a:rPr lang="en-US" altLang="zh-CN" dirty="0" smtClean="0">
                <a:effectLst/>
              </a:rPr>
              <a:t>,</a:t>
            </a:r>
            <a:r>
              <a:rPr lang="zh-CN" altLang="en-US" dirty="0" smtClean="0">
                <a:effectLst/>
              </a:rPr>
              <a:t>当并发请求达到</a:t>
            </a:r>
            <a:r>
              <a:rPr lang="en-US" altLang="zh-CN" dirty="0" smtClean="0">
                <a:effectLst/>
              </a:rPr>
              <a:t>200</a:t>
            </a:r>
            <a:r>
              <a:rPr lang="zh-CN" altLang="en-US" dirty="0" smtClean="0">
                <a:effectLst/>
              </a:rPr>
              <a:t>的时候</a:t>
            </a:r>
            <a:r>
              <a:rPr lang="en-US" altLang="zh-CN" dirty="0" smtClean="0">
                <a:effectLst/>
              </a:rPr>
              <a:t>,</a:t>
            </a:r>
            <a:r>
              <a:rPr lang="zh-CN" altLang="en-US" dirty="0" smtClean="0">
                <a:effectLst/>
              </a:rPr>
              <a:t>请求的响应时间将骤增到</a:t>
            </a:r>
            <a:r>
              <a:rPr lang="en-US" altLang="zh-CN" dirty="0" smtClean="0">
                <a:effectLst/>
              </a:rPr>
              <a:t>10</a:t>
            </a:r>
            <a:r>
              <a:rPr lang="zh-CN" altLang="en-US" dirty="0" smtClean="0">
                <a:effectLst/>
              </a:rPr>
              <a:t>秒。</a:t>
            </a:r>
            <a:r>
              <a:rPr lang="en-US" altLang="zh-CN" dirty="0" smtClean="0">
                <a:effectLst/>
              </a:rPr>
              <a:t>B</a:t>
            </a:r>
            <a:r>
              <a:rPr lang="zh-CN" altLang="en-US" dirty="0" smtClean="0">
                <a:effectLst/>
              </a:rPr>
              <a:t>方案不管是</a:t>
            </a:r>
            <a:r>
              <a:rPr lang="en-US" altLang="zh-CN" dirty="0" smtClean="0">
                <a:effectLst/>
              </a:rPr>
              <a:t>100</a:t>
            </a:r>
            <a:r>
              <a:rPr lang="zh-CN" altLang="en-US" dirty="0" smtClean="0">
                <a:effectLst/>
              </a:rPr>
              <a:t>个并发用户访问还是</a:t>
            </a:r>
            <a:r>
              <a:rPr lang="en-US" altLang="zh-CN" dirty="0" smtClean="0">
                <a:effectLst/>
              </a:rPr>
              <a:t>200</a:t>
            </a:r>
            <a:r>
              <a:rPr lang="zh-CN" altLang="en-US" dirty="0" smtClean="0">
                <a:effectLst/>
              </a:rPr>
              <a:t>个并发用户访问</a:t>
            </a:r>
            <a:r>
              <a:rPr lang="en-US" altLang="zh-CN" dirty="0" smtClean="0">
                <a:effectLst/>
              </a:rPr>
              <a:t>,</a:t>
            </a:r>
            <a:r>
              <a:rPr lang="zh-CN" altLang="en-US" dirty="0" smtClean="0">
                <a:effectLst/>
              </a:rPr>
              <a:t>每个请求的响应时间都差不多是</a:t>
            </a:r>
            <a:r>
              <a:rPr lang="en-US" altLang="zh-CN" dirty="0" smtClean="0">
                <a:effectLst/>
              </a:rPr>
              <a:t>15</a:t>
            </a:r>
            <a:r>
              <a:rPr lang="zh-CN" altLang="en-US" dirty="0" smtClean="0">
                <a:effectLst/>
              </a:rPr>
              <a:t>秒。哪个方案的性能好</a:t>
            </a:r>
            <a:r>
              <a:rPr lang="en-US" altLang="zh-CN" dirty="0" smtClean="0">
                <a:effectLst/>
              </a:rPr>
              <a:t>?</a:t>
            </a:r>
            <a:r>
              <a:rPr lang="zh-CN" altLang="en-US" dirty="0" smtClean="0">
                <a:effectLst/>
              </a:rPr>
              <a:t>如果老板说“我们要改善网站的性能”</a:t>
            </a:r>
            <a:r>
              <a:rPr lang="en-US" altLang="zh-CN" dirty="0" smtClean="0">
                <a:effectLst/>
              </a:rPr>
              <a:t>,</a:t>
            </a:r>
            <a:r>
              <a:rPr lang="zh-CN" altLang="en-US" dirty="0" smtClean="0">
                <a:effectLst/>
              </a:rPr>
              <a:t>他指的是什么</a:t>
            </a:r>
            <a:r>
              <a:rPr lang="en-US" altLang="zh-CN" dirty="0" smtClean="0">
                <a:effectLst/>
              </a:rPr>
              <a:t>?</a:t>
            </a:r>
          </a:p>
          <a:p>
            <a:r>
              <a:rPr lang="zh-CN" altLang="en-US" dirty="0" smtClean="0">
                <a:effectLst/>
              </a:rPr>
              <a:t>同类型的两个网站</a:t>
            </a:r>
            <a:r>
              <a:rPr lang="en-US" altLang="zh-CN" dirty="0" smtClean="0">
                <a:effectLst/>
              </a:rPr>
              <a:t>,X</a:t>
            </a:r>
            <a:r>
              <a:rPr lang="zh-CN" altLang="en-US" dirty="0" smtClean="0">
                <a:effectLst/>
              </a:rPr>
              <a:t>网站服务器平均每个请求的处理时间是</a:t>
            </a:r>
            <a:r>
              <a:rPr lang="en-US" altLang="zh-CN" dirty="0" smtClean="0">
                <a:effectLst/>
              </a:rPr>
              <a:t>500</a:t>
            </a:r>
            <a:r>
              <a:rPr lang="zh-CN" altLang="en-US" dirty="0" smtClean="0">
                <a:effectLst/>
              </a:rPr>
              <a:t>毫秒</a:t>
            </a:r>
            <a:r>
              <a:rPr lang="en-US" altLang="zh-CN" dirty="0" smtClean="0">
                <a:effectLst/>
              </a:rPr>
              <a:t>,Y</a:t>
            </a:r>
            <a:r>
              <a:rPr lang="zh-CN" altLang="en-US" dirty="0" smtClean="0">
                <a:effectLst/>
              </a:rPr>
              <a:t>网站服务器平均每个请求的处理时间是</a:t>
            </a:r>
            <a:r>
              <a:rPr lang="en-US" altLang="zh-CN" dirty="0" smtClean="0">
                <a:effectLst/>
              </a:rPr>
              <a:t>1000</a:t>
            </a:r>
            <a:r>
              <a:rPr lang="zh-CN" altLang="en-US" dirty="0" smtClean="0">
                <a:effectLst/>
              </a:rPr>
              <a:t>毫秒</a:t>
            </a:r>
            <a:r>
              <a:rPr lang="en-US" altLang="zh-CN" dirty="0" smtClean="0">
                <a:effectLst/>
              </a:rPr>
              <a:t>,</a:t>
            </a:r>
            <a:r>
              <a:rPr lang="zh-CN" altLang="en-US" dirty="0" smtClean="0">
                <a:effectLst/>
              </a:rPr>
              <a:t>为什么用户却反映</a:t>
            </a:r>
            <a:r>
              <a:rPr lang="en-US" altLang="zh-CN" dirty="0" smtClean="0">
                <a:effectLst/>
              </a:rPr>
              <a:t>Y</a:t>
            </a:r>
            <a:r>
              <a:rPr lang="zh-CN" altLang="en-US" dirty="0" smtClean="0">
                <a:effectLst/>
              </a:rPr>
              <a:t>网站的速度快呢</a:t>
            </a:r>
            <a:r>
              <a:rPr lang="en-US" altLang="zh-CN" dirty="0" smtClean="0">
                <a:effectLst/>
              </a:rPr>
              <a:t>?</a:t>
            </a:r>
          </a:p>
          <a:p>
            <a:r>
              <a:rPr lang="zh-CN" altLang="en-US" dirty="0" smtClean="0">
                <a:effectLst/>
              </a:rPr>
              <a:t>网站性能是客观的指标</a:t>
            </a:r>
            <a:r>
              <a:rPr lang="en-US" altLang="zh-CN" dirty="0" smtClean="0">
                <a:effectLst/>
              </a:rPr>
              <a:t>,</a:t>
            </a:r>
            <a:r>
              <a:rPr lang="zh-CN" altLang="en-US" dirty="0" smtClean="0">
                <a:effectLst/>
              </a:rPr>
              <a:t>可以具体体现到响应时间、吞吐量等技术指标</a:t>
            </a:r>
            <a:r>
              <a:rPr lang="en-US" altLang="zh-CN" dirty="0" smtClean="0">
                <a:effectLst/>
              </a:rPr>
              <a:t>,</a:t>
            </a:r>
            <a:r>
              <a:rPr lang="zh-CN" altLang="en-US" dirty="0" smtClean="0">
                <a:effectLst/>
              </a:rPr>
              <a:t>同时也是主观的感受</a:t>
            </a:r>
            <a:r>
              <a:rPr lang="en-US" altLang="zh-CN" dirty="0" smtClean="0">
                <a:effectLst/>
              </a:rPr>
              <a:t>,</a:t>
            </a:r>
            <a:r>
              <a:rPr lang="zh-CN" altLang="en-US" dirty="0" smtClean="0">
                <a:effectLst/>
              </a:rPr>
              <a:t>而感受则是一种与具体参与者相关的微妙的东西</a:t>
            </a:r>
            <a:r>
              <a:rPr lang="en-US" altLang="zh-CN" dirty="0" smtClean="0">
                <a:effectLst/>
              </a:rPr>
              <a:t>,</a:t>
            </a:r>
            <a:r>
              <a:rPr lang="zh-CN" altLang="en-US" dirty="0" smtClean="0">
                <a:effectLst/>
              </a:rPr>
              <a:t>用户的感受和工程师的感受不同</a:t>
            </a:r>
            <a:r>
              <a:rPr lang="en-US" altLang="zh-CN" dirty="0" smtClean="0">
                <a:effectLst/>
              </a:rPr>
              <a:t>,</a:t>
            </a:r>
            <a:r>
              <a:rPr lang="zh-CN" altLang="en-US" dirty="0" smtClean="0">
                <a:effectLst/>
              </a:rPr>
              <a:t>不同的用户感受也不同。</a:t>
            </a:r>
          </a:p>
          <a:p>
            <a:endParaRPr lang="en-US" dirty="0"/>
          </a:p>
        </p:txBody>
      </p:sp>
    </p:spTree>
    <p:extLst>
      <p:ext uri="{BB962C8B-B14F-4D97-AF65-F5344CB8AC3E}">
        <p14:creationId xmlns:p14="http://schemas.microsoft.com/office/powerpoint/2010/main" val="117635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CDN</a:t>
            </a:r>
            <a:r>
              <a:rPr lang="zh-CN" altLang="en-US" dirty="0" smtClean="0"/>
              <a:t>加速</a:t>
            </a:r>
            <a:endParaRPr lang="en-US" dirty="0"/>
          </a:p>
        </p:txBody>
      </p:sp>
      <p:sp>
        <p:nvSpPr>
          <p:cNvPr id="3" name="Content Placeholder 2"/>
          <p:cNvSpPr>
            <a:spLocks noGrp="1"/>
          </p:cNvSpPr>
          <p:nvPr>
            <p:ph idx="1"/>
          </p:nvPr>
        </p:nvSpPr>
        <p:spPr/>
        <p:txBody>
          <a:bodyPr>
            <a:normAutofit/>
          </a:bodyPr>
          <a:lstStyle/>
          <a:p>
            <a:r>
              <a:rPr lang="en-US" altLang="zh-CN" dirty="0" smtClean="0">
                <a:effectLst/>
              </a:rPr>
              <a:t>CDN (Content Distribute Network,</a:t>
            </a:r>
            <a:r>
              <a:rPr lang="zh-CN" altLang="en-US" dirty="0" smtClean="0">
                <a:effectLst/>
              </a:rPr>
              <a:t>内容分发网络</a:t>
            </a:r>
            <a:r>
              <a:rPr lang="en-US" altLang="zh-CN" dirty="0" smtClean="0">
                <a:effectLst/>
              </a:rPr>
              <a:t>)</a:t>
            </a:r>
            <a:r>
              <a:rPr lang="zh-CN" altLang="en-US" dirty="0" smtClean="0">
                <a:effectLst/>
              </a:rPr>
              <a:t>的本质仍然是一个缓存</a:t>
            </a:r>
            <a:r>
              <a:rPr lang="en-US" altLang="zh-CN" dirty="0" smtClean="0">
                <a:effectLst/>
              </a:rPr>
              <a:t>,</a:t>
            </a:r>
            <a:r>
              <a:rPr lang="zh-CN" altLang="en-US" dirty="0" smtClean="0">
                <a:effectLst/>
              </a:rPr>
              <a:t>而且将数据缓存在离用户最近的地方</a:t>
            </a:r>
            <a:r>
              <a:rPr lang="en-US" altLang="zh-CN" dirty="0" smtClean="0">
                <a:effectLst/>
              </a:rPr>
              <a:t>,</a:t>
            </a:r>
            <a:r>
              <a:rPr lang="zh-CN" altLang="en-US" dirty="0" smtClean="0">
                <a:effectLst/>
              </a:rPr>
              <a:t>使用户以最快速度获取数据</a:t>
            </a:r>
            <a:r>
              <a:rPr lang="en-US" altLang="zh-CN" dirty="0" smtClean="0">
                <a:effectLst/>
              </a:rPr>
              <a:t>,</a:t>
            </a:r>
            <a:r>
              <a:rPr lang="zh-CN" altLang="en-US" dirty="0" smtClean="0">
                <a:effectLst/>
              </a:rPr>
              <a:t>即所谓网络访问第一跳</a:t>
            </a:r>
            <a:r>
              <a:rPr lang="zh-CN" altLang="en-US" dirty="0"/>
              <a:t>。</a:t>
            </a:r>
            <a:endParaRPr lang="en-US" altLang="zh-CN" dirty="0" smtClean="0">
              <a:effectLst/>
            </a:endParaRPr>
          </a:p>
          <a:p>
            <a:r>
              <a:rPr lang="zh-CN" altLang="en-US" dirty="0" smtClean="0">
                <a:effectLst/>
              </a:rPr>
              <a:t>由于</a:t>
            </a:r>
            <a:r>
              <a:rPr lang="en-US" altLang="zh-CN" dirty="0" smtClean="0">
                <a:effectLst/>
              </a:rPr>
              <a:t>CDN</a:t>
            </a:r>
            <a:r>
              <a:rPr lang="zh-CN" altLang="en-US" dirty="0" smtClean="0">
                <a:effectLst/>
              </a:rPr>
              <a:t>部署在网络运营商的机房</a:t>
            </a:r>
            <a:r>
              <a:rPr lang="en-US" altLang="zh-CN" dirty="0" smtClean="0">
                <a:effectLst/>
              </a:rPr>
              <a:t>,</a:t>
            </a:r>
            <a:r>
              <a:rPr lang="zh-CN" altLang="en-US" dirty="0" smtClean="0">
                <a:effectLst/>
              </a:rPr>
              <a:t>这些运营商又是终端用户的网络服务提供商</a:t>
            </a:r>
            <a:r>
              <a:rPr lang="en-US" altLang="zh-CN" dirty="0" smtClean="0">
                <a:effectLst/>
              </a:rPr>
              <a:t>,</a:t>
            </a:r>
            <a:r>
              <a:rPr lang="zh-CN" altLang="en-US" dirty="0" smtClean="0">
                <a:effectLst/>
              </a:rPr>
              <a:t>因此用户请求路由的第一跳就到达了</a:t>
            </a:r>
            <a:r>
              <a:rPr lang="en-US" altLang="zh-CN" dirty="0" smtClean="0">
                <a:effectLst/>
              </a:rPr>
              <a:t>CDN</a:t>
            </a:r>
            <a:r>
              <a:rPr lang="zh-CN" altLang="en-US" dirty="0" smtClean="0">
                <a:effectLst/>
              </a:rPr>
              <a:t>服务器</a:t>
            </a:r>
            <a:r>
              <a:rPr lang="en-US" altLang="zh-CN" dirty="0" smtClean="0">
                <a:effectLst/>
              </a:rPr>
              <a:t>,</a:t>
            </a:r>
            <a:r>
              <a:rPr lang="zh-CN" altLang="en-US" dirty="0" smtClean="0">
                <a:effectLst/>
              </a:rPr>
              <a:t>当</a:t>
            </a:r>
            <a:r>
              <a:rPr lang="en-US" altLang="zh-CN" dirty="0" smtClean="0">
                <a:effectLst/>
              </a:rPr>
              <a:t>CDN</a:t>
            </a:r>
            <a:r>
              <a:rPr lang="zh-CN" altLang="en-US" dirty="0" smtClean="0">
                <a:effectLst/>
              </a:rPr>
              <a:t>中存在浏览器请求的资源时</a:t>
            </a:r>
            <a:r>
              <a:rPr lang="en-US" altLang="zh-CN" dirty="0" smtClean="0">
                <a:effectLst/>
              </a:rPr>
              <a:t>,</a:t>
            </a:r>
            <a:r>
              <a:rPr lang="zh-CN" altLang="en-US" dirty="0" smtClean="0">
                <a:effectLst/>
              </a:rPr>
              <a:t>从</a:t>
            </a:r>
            <a:r>
              <a:rPr lang="en-US" altLang="zh-CN" dirty="0" smtClean="0">
                <a:effectLst/>
              </a:rPr>
              <a:t>CDN</a:t>
            </a:r>
            <a:r>
              <a:rPr lang="zh-CN" altLang="en-US" dirty="0" smtClean="0">
                <a:effectLst/>
              </a:rPr>
              <a:t>直接返回给浏览器</a:t>
            </a:r>
            <a:r>
              <a:rPr lang="en-US" altLang="zh-CN" dirty="0" smtClean="0">
                <a:effectLst/>
              </a:rPr>
              <a:t>,</a:t>
            </a:r>
            <a:r>
              <a:rPr lang="zh-CN" altLang="en-US" dirty="0" smtClean="0">
                <a:effectLst/>
              </a:rPr>
              <a:t>最短路径返回响应</a:t>
            </a:r>
            <a:r>
              <a:rPr lang="en-US" altLang="zh-CN" dirty="0" smtClean="0">
                <a:effectLst/>
              </a:rPr>
              <a:t>,</a:t>
            </a:r>
            <a:r>
              <a:rPr lang="zh-CN" altLang="en-US" dirty="0" smtClean="0">
                <a:effectLst/>
              </a:rPr>
              <a:t>加快用户访问速度</a:t>
            </a:r>
            <a:r>
              <a:rPr lang="en-US" altLang="zh-CN" dirty="0" smtClean="0">
                <a:effectLst/>
              </a:rPr>
              <a:t>,</a:t>
            </a:r>
            <a:r>
              <a:rPr lang="zh-CN" altLang="en-US" dirty="0" smtClean="0">
                <a:effectLst/>
              </a:rPr>
              <a:t>减少数据中心负载压力。</a:t>
            </a:r>
            <a:endParaRPr lang="en-US" altLang="zh-CN" dirty="0" smtClean="0">
              <a:effectLst/>
            </a:endParaRPr>
          </a:p>
          <a:p>
            <a:r>
              <a:rPr lang="en-US" altLang="zh-CN" dirty="0" smtClean="0"/>
              <a:t>CDN</a:t>
            </a:r>
            <a:r>
              <a:rPr lang="zh-CN" altLang="en-US" dirty="0" smtClean="0"/>
              <a:t>能够缓存的一般是静态资源，如图片、文件、</a:t>
            </a:r>
            <a:r>
              <a:rPr lang="en-US" altLang="zh-CN" dirty="0" smtClean="0"/>
              <a:t>CSS</a:t>
            </a:r>
            <a:r>
              <a:rPr lang="zh-CN" altLang="en-US" dirty="0" smtClean="0"/>
              <a:t>、</a:t>
            </a:r>
            <a:r>
              <a:rPr lang="en-US" altLang="zh-CN" dirty="0" smtClean="0"/>
              <a:t>Script</a:t>
            </a:r>
            <a:r>
              <a:rPr lang="zh-CN" altLang="en-US" dirty="0" smtClean="0"/>
              <a:t>脚本、静态网页等，但是这些文件访问频率很高，将其缓存在</a:t>
            </a:r>
            <a:r>
              <a:rPr lang="en-US" altLang="zh-CN" dirty="0" smtClean="0"/>
              <a:t>CDN</a:t>
            </a:r>
            <a:r>
              <a:rPr lang="zh-CN" altLang="en-US" dirty="0" smtClean="0"/>
              <a:t>可极大改善网页的打开速度。</a:t>
            </a:r>
            <a:endParaRPr lang="zh-CN" altLang="en-US" dirty="0" smtClean="0">
              <a:effectLst/>
            </a:endParaRPr>
          </a:p>
          <a:p>
            <a:endParaRPr lang="en-US" dirty="0"/>
          </a:p>
        </p:txBody>
      </p:sp>
    </p:spTree>
    <p:extLst>
      <p:ext uri="{BB962C8B-B14F-4D97-AF65-F5344CB8AC3E}">
        <p14:creationId xmlns:p14="http://schemas.microsoft.com/office/powerpoint/2010/main" val="164105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2529" y="0"/>
            <a:ext cx="9525677" cy="6858000"/>
          </a:xfrm>
          <a:prstGeom prst="rect">
            <a:avLst/>
          </a:prstGeom>
        </p:spPr>
      </p:pic>
    </p:spTree>
    <p:extLst>
      <p:ext uri="{BB962C8B-B14F-4D97-AF65-F5344CB8AC3E}">
        <p14:creationId xmlns:p14="http://schemas.microsoft.com/office/powerpoint/2010/main" val="183096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反向代理</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传统代理服务器位于浏览器一侧</a:t>
            </a:r>
            <a:r>
              <a:rPr lang="en-US" altLang="zh-CN" dirty="0" smtClean="0">
                <a:effectLst/>
              </a:rPr>
              <a:t>,</a:t>
            </a:r>
            <a:r>
              <a:rPr lang="zh-CN" altLang="en-US" dirty="0" smtClean="0">
                <a:effectLst/>
              </a:rPr>
              <a:t>代理浏览器将 </a:t>
            </a:r>
            <a:r>
              <a:rPr lang="en-US" altLang="zh-CN" dirty="0" smtClean="0">
                <a:effectLst/>
              </a:rPr>
              <a:t>HTTP </a:t>
            </a:r>
            <a:r>
              <a:rPr lang="zh-CN" altLang="en-US" dirty="0" smtClean="0">
                <a:effectLst/>
              </a:rPr>
              <a:t>请求发送到互联网上</a:t>
            </a:r>
            <a:r>
              <a:rPr lang="en-US" altLang="zh-CN" dirty="0" smtClean="0">
                <a:effectLst/>
              </a:rPr>
              <a:t>,</a:t>
            </a:r>
            <a:r>
              <a:rPr lang="zh-CN" altLang="en-US" dirty="0" smtClean="0">
                <a:effectLst/>
              </a:rPr>
              <a:t>而反向代理服务器位于网站机房一侧</a:t>
            </a:r>
            <a:r>
              <a:rPr lang="en-US" altLang="zh-CN" dirty="0" smtClean="0">
                <a:effectLst/>
              </a:rPr>
              <a:t>,</a:t>
            </a:r>
            <a:r>
              <a:rPr lang="zh-CN" altLang="en-US" dirty="0" smtClean="0">
                <a:effectLst/>
              </a:rPr>
              <a:t>代理网站</a:t>
            </a:r>
            <a:r>
              <a:rPr lang="en-US" altLang="zh-CN" dirty="0" smtClean="0">
                <a:effectLst/>
              </a:rPr>
              <a:t>Web</a:t>
            </a:r>
            <a:r>
              <a:rPr lang="zh-CN" altLang="en-US" dirty="0" smtClean="0">
                <a:effectLst/>
              </a:rPr>
              <a:t>服务器接收</a:t>
            </a:r>
            <a:r>
              <a:rPr lang="en-US" altLang="zh-CN" dirty="0" smtClean="0">
                <a:effectLst/>
              </a:rPr>
              <a:t>HTTP </a:t>
            </a:r>
            <a:r>
              <a:rPr lang="zh-CN" altLang="en-US" dirty="0" smtClean="0">
                <a:effectLst/>
              </a:rPr>
              <a:t>请求。</a:t>
            </a:r>
            <a:endParaRPr lang="en-US" altLang="zh-CN" dirty="0" smtClean="0">
              <a:effectLst/>
            </a:endParaRPr>
          </a:p>
          <a:p>
            <a:r>
              <a:rPr lang="zh-CN" altLang="en-US" dirty="0" smtClean="0">
                <a:effectLst/>
              </a:rPr>
              <a:t>和传统代理服务器可以保护浏览器安全一样</a:t>
            </a:r>
            <a:r>
              <a:rPr lang="en-US" altLang="zh-CN" dirty="0" smtClean="0">
                <a:effectLst/>
              </a:rPr>
              <a:t>,</a:t>
            </a:r>
            <a:r>
              <a:rPr lang="zh-CN" altLang="en-US" dirty="0" smtClean="0">
                <a:effectLst/>
              </a:rPr>
              <a:t>反向代理服务器也具有保护网站安全的作用</a:t>
            </a:r>
            <a:r>
              <a:rPr lang="en-US" altLang="zh-CN" dirty="0" smtClean="0">
                <a:effectLst/>
              </a:rPr>
              <a:t>,</a:t>
            </a:r>
            <a:r>
              <a:rPr lang="zh-CN" altLang="en-US" dirty="0" smtClean="0">
                <a:effectLst/>
              </a:rPr>
              <a:t>来自互联网的访问请求必须经过代理服务器</a:t>
            </a:r>
            <a:r>
              <a:rPr lang="en-US" altLang="zh-CN" dirty="0" smtClean="0">
                <a:effectLst/>
              </a:rPr>
              <a:t>,</a:t>
            </a:r>
            <a:r>
              <a:rPr lang="zh-CN" altLang="en-US" dirty="0" smtClean="0">
                <a:effectLst/>
              </a:rPr>
              <a:t>相当于在</a:t>
            </a:r>
            <a:r>
              <a:rPr lang="en-US" altLang="zh-CN" dirty="0" smtClean="0">
                <a:effectLst/>
              </a:rPr>
              <a:t>Web</a:t>
            </a:r>
            <a:r>
              <a:rPr lang="zh-CN" altLang="en-US" dirty="0" smtClean="0">
                <a:effectLst/>
              </a:rPr>
              <a:t>服务器和可能的网络攻击之间建立了一个屏障。</a:t>
            </a:r>
          </a:p>
          <a:p>
            <a:r>
              <a:rPr lang="zh-CN" altLang="en-US" dirty="0" smtClean="0">
                <a:effectLst/>
              </a:rPr>
              <a:t>除了安全功能</a:t>
            </a:r>
            <a:r>
              <a:rPr lang="en-US" altLang="zh-CN" dirty="0" smtClean="0">
                <a:effectLst/>
              </a:rPr>
              <a:t>,</a:t>
            </a:r>
            <a:r>
              <a:rPr lang="zh-CN" altLang="en-US" dirty="0" smtClean="0">
                <a:effectLst/>
              </a:rPr>
              <a:t>代理服务器也可以通过配置缓存功能加速</a:t>
            </a:r>
            <a:r>
              <a:rPr lang="en-US" altLang="zh-CN" dirty="0" smtClean="0">
                <a:effectLst/>
              </a:rPr>
              <a:t>Web </a:t>
            </a:r>
            <a:r>
              <a:rPr lang="zh-CN" altLang="en-US" dirty="0" smtClean="0">
                <a:effectLst/>
              </a:rPr>
              <a:t>请求。当用户第一次访问静态内容的时候</a:t>
            </a:r>
            <a:r>
              <a:rPr lang="en-US" altLang="zh-CN" dirty="0" smtClean="0">
                <a:effectLst/>
              </a:rPr>
              <a:t>,</a:t>
            </a:r>
            <a:r>
              <a:rPr lang="zh-CN" altLang="en-US" dirty="0" smtClean="0">
                <a:effectLst/>
              </a:rPr>
              <a:t>静态内容就被缓存在反向代理服务器上</a:t>
            </a:r>
            <a:r>
              <a:rPr lang="en-US" altLang="zh-CN" dirty="0" smtClean="0">
                <a:effectLst/>
              </a:rPr>
              <a:t>,</a:t>
            </a:r>
            <a:r>
              <a:rPr lang="zh-CN" altLang="en-US" dirty="0" smtClean="0">
                <a:effectLst/>
              </a:rPr>
              <a:t>这样当其他用户访问该静态内容的时候</a:t>
            </a:r>
            <a:r>
              <a:rPr lang="en-US" altLang="zh-CN" dirty="0" smtClean="0">
                <a:effectLst/>
              </a:rPr>
              <a:t>,</a:t>
            </a:r>
            <a:r>
              <a:rPr lang="zh-CN" altLang="en-US" dirty="0" smtClean="0">
                <a:effectLst/>
              </a:rPr>
              <a:t>就可以直接从反向代理服务器返回</a:t>
            </a:r>
            <a:r>
              <a:rPr lang="en-US" altLang="zh-CN" dirty="0" smtClean="0">
                <a:effectLst/>
              </a:rPr>
              <a:t>,</a:t>
            </a:r>
            <a:r>
              <a:rPr lang="zh-CN" altLang="en-US" dirty="0" smtClean="0">
                <a:effectLst/>
              </a:rPr>
              <a:t>加速</a:t>
            </a:r>
            <a:r>
              <a:rPr lang="en-US" altLang="zh-CN" dirty="0" smtClean="0">
                <a:effectLst/>
              </a:rPr>
              <a:t>Web </a:t>
            </a:r>
            <a:r>
              <a:rPr lang="zh-CN" altLang="en-US" dirty="0" smtClean="0">
                <a:effectLst/>
              </a:rPr>
              <a:t>请求响应速度</a:t>
            </a:r>
            <a:r>
              <a:rPr lang="en-US" altLang="zh-CN" dirty="0" smtClean="0">
                <a:effectLst/>
              </a:rPr>
              <a:t>,</a:t>
            </a:r>
            <a:r>
              <a:rPr lang="zh-CN" altLang="en-US" dirty="0" smtClean="0">
                <a:effectLst/>
              </a:rPr>
              <a:t>减轻</a:t>
            </a:r>
            <a:r>
              <a:rPr lang="en-US" altLang="zh-CN" dirty="0" smtClean="0">
                <a:effectLst/>
              </a:rPr>
              <a:t>Web</a:t>
            </a:r>
            <a:r>
              <a:rPr lang="zh-CN" altLang="en-US" dirty="0" smtClean="0">
                <a:effectLst/>
              </a:rPr>
              <a:t>服务器负载压力。事实上</a:t>
            </a:r>
            <a:r>
              <a:rPr lang="en-US" altLang="zh-CN" dirty="0" smtClean="0">
                <a:effectLst/>
              </a:rPr>
              <a:t>,</a:t>
            </a:r>
            <a:r>
              <a:rPr lang="zh-CN" altLang="en-US" dirty="0" smtClean="0">
                <a:effectLst/>
              </a:rPr>
              <a:t>有些网站会把动态内容也缓存在代理服务器上</a:t>
            </a:r>
            <a:r>
              <a:rPr lang="en-US" altLang="zh-CN" dirty="0" smtClean="0">
                <a:effectLst/>
              </a:rPr>
              <a:t>,</a:t>
            </a:r>
            <a:r>
              <a:rPr lang="zh-CN" altLang="en-US" dirty="0" smtClean="0">
                <a:effectLst/>
              </a:rPr>
              <a:t>比如维基百科及某些博客论坛网站</a:t>
            </a:r>
            <a:r>
              <a:rPr lang="en-US" altLang="zh-CN" dirty="0" smtClean="0">
                <a:effectLst/>
              </a:rPr>
              <a:t>,</a:t>
            </a:r>
            <a:r>
              <a:rPr lang="zh-CN" altLang="en-US" dirty="0" smtClean="0">
                <a:effectLst/>
              </a:rPr>
              <a:t>把热门词条、帖子、博客缓存在反向代理服务器上加速用户访问速度</a:t>
            </a:r>
            <a:r>
              <a:rPr lang="en-US" altLang="zh-CN" dirty="0" smtClean="0">
                <a:effectLst/>
              </a:rPr>
              <a:t>,</a:t>
            </a:r>
            <a:r>
              <a:rPr lang="zh-CN" altLang="en-US" dirty="0" smtClean="0">
                <a:effectLst/>
              </a:rPr>
              <a:t>当这些动态内容有变化时</a:t>
            </a:r>
            <a:r>
              <a:rPr lang="en-US" altLang="zh-CN" dirty="0" smtClean="0">
                <a:effectLst/>
              </a:rPr>
              <a:t>,</a:t>
            </a:r>
            <a:r>
              <a:rPr lang="zh-CN" altLang="en-US" dirty="0" smtClean="0">
                <a:effectLst/>
              </a:rPr>
              <a:t>通过内部通知机制通知反向代理缓存失效</a:t>
            </a:r>
            <a:r>
              <a:rPr lang="en-US" altLang="zh-CN" dirty="0" smtClean="0">
                <a:effectLst/>
              </a:rPr>
              <a:t>,</a:t>
            </a:r>
            <a:r>
              <a:rPr lang="zh-CN" altLang="en-US" dirty="0" smtClean="0">
                <a:effectLst/>
              </a:rPr>
              <a:t>反向代会重新加载最新的动态内容再次缓存起来。</a:t>
            </a:r>
          </a:p>
          <a:p>
            <a:r>
              <a:rPr lang="zh-CN" altLang="en-US" dirty="0" smtClean="0">
                <a:effectLst/>
              </a:rPr>
              <a:t>此外</a:t>
            </a:r>
            <a:r>
              <a:rPr lang="en-US" altLang="zh-CN" dirty="0" smtClean="0">
                <a:effectLst/>
              </a:rPr>
              <a:t>,</a:t>
            </a:r>
            <a:r>
              <a:rPr lang="zh-CN" altLang="en-US" dirty="0" smtClean="0">
                <a:effectLst/>
              </a:rPr>
              <a:t>反向代理也可以实现负载均衡的功能</a:t>
            </a:r>
            <a:r>
              <a:rPr lang="en-US" altLang="zh-CN" dirty="0" smtClean="0">
                <a:effectLst/>
              </a:rPr>
              <a:t>,</a:t>
            </a:r>
            <a:r>
              <a:rPr lang="zh-CN" altLang="en-US" dirty="0" smtClean="0">
                <a:effectLst/>
              </a:rPr>
              <a:t>而通过负载均衡构建的应用集群可以提高系统总体处理能力</a:t>
            </a:r>
            <a:r>
              <a:rPr lang="en-US" altLang="zh-CN" dirty="0" smtClean="0">
                <a:effectLst/>
              </a:rPr>
              <a:t>,</a:t>
            </a:r>
            <a:r>
              <a:rPr lang="zh-CN" altLang="en-US" dirty="0" smtClean="0">
                <a:effectLst/>
              </a:rPr>
              <a:t>进而改善网站高并发情况下的性能。</a:t>
            </a:r>
          </a:p>
          <a:p>
            <a:endParaRPr lang="en-US" dirty="0"/>
          </a:p>
        </p:txBody>
      </p:sp>
    </p:spTree>
    <p:extLst>
      <p:ext uri="{BB962C8B-B14F-4D97-AF65-F5344CB8AC3E}">
        <p14:creationId xmlns:p14="http://schemas.microsoft.com/office/powerpoint/2010/main" val="169568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669754" cy="6300370"/>
          </a:xfrm>
          <a:prstGeom prst="rect">
            <a:avLst/>
          </a:prstGeom>
        </p:spPr>
      </p:pic>
    </p:spTree>
    <p:extLst>
      <p:ext uri="{BB962C8B-B14F-4D97-AF65-F5344CB8AC3E}">
        <p14:creationId xmlns:p14="http://schemas.microsoft.com/office/powerpoint/2010/main" val="96211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应用服务器性能优化</a:t>
            </a:r>
            <a:endParaRPr lang="en-US" dirty="0"/>
          </a:p>
        </p:txBody>
      </p:sp>
      <p:sp>
        <p:nvSpPr>
          <p:cNvPr id="3" name="Content Placeholder 2"/>
          <p:cNvSpPr>
            <a:spLocks noGrp="1"/>
          </p:cNvSpPr>
          <p:nvPr>
            <p:ph idx="1"/>
          </p:nvPr>
        </p:nvSpPr>
        <p:spPr/>
        <p:txBody>
          <a:bodyPr/>
          <a:lstStyle/>
          <a:p>
            <a:r>
              <a:rPr lang="zh-CN" altLang="en-US" dirty="0" smtClean="0"/>
              <a:t>应用服务器处理网站业务，网站的业务代码都部署在这里，是网站开发最复杂、变化最多的地方。优化的手段主要有：</a:t>
            </a:r>
            <a:endParaRPr lang="en-US" altLang="zh-CN" dirty="0" smtClean="0"/>
          </a:p>
          <a:p>
            <a:pPr lvl="1"/>
            <a:r>
              <a:rPr lang="zh-CN" altLang="en-US" dirty="0" smtClean="0"/>
              <a:t>缓存</a:t>
            </a:r>
            <a:endParaRPr lang="en-US" altLang="zh-CN" dirty="0" smtClean="0"/>
          </a:p>
          <a:p>
            <a:pPr lvl="1"/>
            <a:r>
              <a:rPr lang="zh-CN" altLang="en-US" dirty="0" smtClean="0"/>
              <a:t>集群</a:t>
            </a:r>
            <a:endParaRPr lang="en-US" altLang="zh-CN" dirty="0" smtClean="0"/>
          </a:p>
          <a:p>
            <a:pPr lvl="1"/>
            <a:r>
              <a:rPr lang="zh-CN" altLang="en-US" dirty="0" smtClean="0"/>
              <a:t>异步</a:t>
            </a:r>
            <a:endParaRPr lang="en-US" dirty="0"/>
          </a:p>
        </p:txBody>
      </p:sp>
    </p:spTree>
    <p:extLst>
      <p:ext uri="{BB962C8B-B14F-4D97-AF65-F5344CB8AC3E}">
        <p14:creationId xmlns:p14="http://schemas.microsoft.com/office/powerpoint/2010/main" val="1064181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分布式缓存</a:t>
            </a:r>
            <a:endParaRPr lang="en-US" dirty="0"/>
          </a:p>
        </p:txBody>
      </p:sp>
      <p:sp>
        <p:nvSpPr>
          <p:cNvPr id="3" name="Content Placeholder 2"/>
          <p:cNvSpPr>
            <a:spLocks noGrp="1"/>
          </p:cNvSpPr>
          <p:nvPr>
            <p:ph idx="1"/>
          </p:nvPr>
        </p:nvSpPr>
        <p:spPr/>
        <p:txBody>
          <a:bodyPr/>
          <a:lstStyle/>
          <a:p>
            <a:r>
              <a:rPr lang="zh-CN" altLang="en-US" dirty="0" smtClean="0"/>
              <a:t>网站性能优化第一定律：优先考虑使用</a:t>
            </a:r>
            <a:r>
              <a:rPr lang="zh-CN" altLang="en-US" smtClean="0"/>
              <a:t>缓存优化性能</a:t>
            </a:r>
            <a:endParaRPr lang="en-US" dirty="0"/>
          </a:p>
        </p:txBody>
      </p:sp>
    </p:spTree>
    <p:extLst>
      <p:ext uri="{BB962C8B-B14F-4D97-AF65-F5344CB8AC3E}">
        <p14:creationId xmlns:p14="http://schemas.microsoft.com/office/powerpoint/2010/main" val="98830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缓存的基本原理</a:t>
            </a:r>
            <a:endParaRPr lang="en-US" dirty="0"/>
          </a:p>
        </p:txBody>
      </p:sp>
      <p:sp>
        <p:nvSpPr>
          <p:cNvPr id="3" name="Content Placeholder 2"/>
          <p:cNvSpPr>
            <a:spLocks noGrp="1"/>
          </p:cNvSpPr>
          <p:nvPr>
            <p:ph idx="1"/>
          </p:nvPr>
        </p:nvSpPr>
        <p:spPr/>
        <p:txBody>
          <a:bodyPr/>
          <a:lstStyle/>
          <a:p>
            <a:r>
              <a:rPr lang="zh-CN" altLang="en-US" dirty="0" smtClean="0">
                <a:effectLst/>
              </a:rPr>
              <a:t>缓存指将数据存储在相对较高访问速度的存储介质中</a:t>
            </a:r>
            <a:r>
              <a:rPr lang="en-US" altLang="zh-CN" dirty="0" smtClean="0">
                <a:effectLst/>
              </a:rPr>
              <a:t>,</a:t>
            </a:r>
            <a:r>
              <a:rPr lang="zh-CN" altLang="en-US" dirty="0" smtClean="0">
                <a:effectLst/>
              </a:rPr>
              <a:t>以供系统处理。一方面缓存访问速度快</a:t>
            </a:r>
            <a:r>
              <a:rPr lang="en-US" altLang="zh-CN" dirty="0" smtClean="0">
                <a:effectLst/>
              </a:rPr>
              <a:t>,</a:t>
            </a:r>
            <a:r>
              <a:rPr lang="zh-CN" altLang="en-US" dirty="0" smtClean="0">
                <a:effectLst/>
              </a:rPr>
              <a:t>可以减少数据访问的时间</a:t>
            </a:r>
            <a:r>
              <a:rPr lang="en-US" altLang="zh-CN" dirty="0" smtClean="0">
                <a:effectLst/>
              </a:rPr>
              <a:t>,</a:t>
            </a:r>
            <a:r>
              <a:rPr lang="zh-CN" altLang="en-US" dirty="0" smtClean="0">
                <a:effectLst/>
              </a:rPr>
              <a:t>另一方面如果缓存的数据是经过计算处理得到的</a:t>
            </a:r>
            <a:r>
              <a:rPr lang="en-US" altLang="zh-CN" dirty="0" smtClean="0">
                <a:effectLst/>
              </a:rPr>
              <a:t>,</a:t>
            </a:r>
            <a:r>
              <a:rPr lang="zh-CN" altLang="en-US" dirty="0" smtClean="0">
                <a:effectLst/>
              </a:rPr>
              <a:t>那么被缓存的数据无需重复计算即可直接使用</a:t>
            </a:r>
            <a:r>
              <a:rPr lang="en-US" altLang="zh-CN" dirty="0" smtClean="0">
                <a:effectLst/>
              </a:rPr>
              <a:t>,</a:t>
            </a:r>
            <a:r>
              <a:rPr lang="zh-CN" altLang="en-US" dirty="0" smtClean="0">
                <a:effectLst/>
              </a:rPr>
              <a:t>因此缓存还起到减少计算时间的作用。</a:t>
            </a:r>
          </a:p>
          <a:p>
            <a:endParaRPr lang="en-US" dirty="0"/>
          </a:p>
        </p:txBody>
      </p:sp>
    </p:spTree>
    <p:extLst>
      <p:ext uri="{BB962C8B-B14F-4D97-AF65-F5344CB8AC3E}">
        <p14:creationId xmlns:p14="http://schemas.microsoft.com/office/powerpoint/2010/main" val="106474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305" y="96251"/>
            <a:ext cx="5779168" cy="6593305"/>
          </a:xfrm>
        </p:spPr>
        <p:txBody>
          <a:bodyPr>
            <a:normAutofit fontScale="92500" lnSpcReduction="10000"/>
          </a:bodyPr>
          <a:lstStyle/>
          <a:p>
            <a:r>
              <a:rPr lang="zh-CN" altLang="en-US" dirty="0" smtClean="0">
                <a:effectLst/>
              </a:rPr>
              <a:t>缓存的本质是一个内存 </a:t>
            </a:r>
            <a:r>
              <a:rPr lang="en-US" altLang="zh-CN" dirty="0" smtClean="0">
                <a:effectLst/>
              </a:rPr>
              <a:t>Hash</a:t>
            </a:r>
            <a:r>
              <a:rPr lang="zh-CN" altLang="en-US" dirty="0" smtClean="0">
                <a:effectLst/>
              </a:rPr>
              <a:t>表</a:t>
            </a:r>
            <a:r>
              <a:rPr lang="en-US" altLang="zh-CN" dirty="0" smtClean="0">
                <a:effectLst/>
              </a:rPr>
              <a:t>,</a:t>
            </a:r>
            <a:r>
              <a:rPr lang="zh-CN" altLang="en-US" dirty="0" smtClean="0">
                <a:effectLst/>
              </a:rPr>
              <a:t>网站应用中</a:t>
            </a:r>
            <a:r>
              <a:rPr lang="en-US" altLang="zh-CN" dirty="0" smtClean="0">
                <a:effectLst/>
              </a:rPr>
              <a:t>,</a:t>
            </a:r>
            <a:r>
              <a:rPr lang="zh-CN" altLang="en-US" dirty="0" smtClean="0">
                <a:effectLst/>
              </a:rPr>
              <a:t>数据缓存以一对 </a:t>
            </a:r>
            <a:r>
              <a:rPr lang="en-US" altLang="zh-CN" dirty="0" smtClean="0">
                <a:effectLst/>
              </a:rPr>
              <a:t>Key</a:t>
            </a:r>
            <a:r>
              <a:rPr lang="zh-CN" altLang="en-US" dirty="0" smtClean="0">
                <a:effectLst/>
              </a:rPr>
              <a:t>、</a:t>
            </a:r>
            <a:r>
              <a:rPr lang="en-US" altLang="zh-CN" dirty="0" smtClean="0">
                <a:effectLst/>
              </a:rPr>
              <a:t>Value </a:t>
            </a:r>
            <a:r>
              <a:rPr lang="zh-CN" altLang="en-US" dirty="0" smtClean="0">
                <a:effectLst/>
              </a:rPr>
              <a:t>的形式存储在内存 </a:t>
            </a:r>
            <a:r>
              <a:rPr lang="en-US" altLang="zh-CN" dirty="0" smtClean="0">
                <a:effectLst/>
              </a:rPr>
              <a:t>Hash </a:t>
            </a:r>
            <a:r>
              <a:rPr lang="zh-CN" altLang="en-US" dirty="0" smtClean="0">
                <a:effectLst/>
              </a:rPr>
              <a:t>表中。</a:t>
            </a:r>
            <a:r>
              <a:rPr lang="en-US" altLang="zh-CN" dirty="0" smtClean="0">
                <a:effectLst/>
              </a:rPr>
              <a:t>Hash</a:t>
            </a:r>
            <a:r>
              <a:rPr lang="zh-CN" altLang="en-US" dirty="0" smtClean="0">
                <a:effectLst/>
              </a:rPr>
              <a:t>表数据读写的时间复杂度为</a:t>
            </a:r>
            <a:r>
              <a:rPr lang="en-US" altLang="zh-CN" dirty="0" smtClean="0">
                <a:effectLst/>
              </a:rPr>
              <a:t>0(1),</a:t>
            </a:r>
            <a:r>
              <a:rPr lang="zh-CN" altLang="en-US" dirty="0" smtClean="0">
                <a:effectLst/>
              </a:rPr>
              <a:t>图</a:t>
            </a:r>
            <a:r>
              <a:rPr lang="en-US" altLang="zh-CN" dirty="0" smtClean="0">
                <a:effectLst/>
              </a:rPr>
              <a:t>4</a:t>
            </a:r>
            <a:r>
              <a:rPr lang="zh-CN" altLang="en-US" dirty="0" smtClean="0">
                <a:effectLst/>
              </a:rPr>
              <a:t>为一对</a:t>
            </a:r>
            <a:r>
              <a:rPr lang="en-US" altLang="zh-CN" dirty="0" err="1" smtClean="0">
                <a:effectLst/>
              </a:rPr>
              <a:t>Kv</a:t>
            </a:r>
            <a:r>
              <a:rPr lang="zh-CN" altLang="en-US" dirty="0" smtClean="0">
                <a:effectLst/>
              </a:rPr>
              <a:t>在</a:t>
            </a:r>
            <a:r>
              <a:rPr lang="en-US" altLang="zh-CN" dirty="0" smtClean="0">
                <a:effectLst/>
              </a:rPr>
              <a:t>Hash </a:t>
            </a:r>
            <a:r>
              <a:rPr lang="zh-CN" altLang="en-US" dirty="0" smtClean="0">
                <a:effectLst/>
              </a:rPr>
              <a:t>表中的存储。</a:t>
            </a:r>
          </a:p>
          <a:p>
            <a:r>
              <a:rPr lang="zh-CN" altLang="en-US" dirty="0" smtClean="0">
                <a:effectLst/>
              </a:rPr>
              <a:t>计算</a:t>
            </a:r>
            <a:r>
              <a:rPr lang="en-US" altLang="zh-CN" dirty="0" smtClean="0">
                <a:effectLst/>
              </a:rPr>
              <a:t>KV</a:t>
            </a:r>
            <a:r>
              <a:rPr lang="zh-CN" altLang="en-US" dirty="0" smtClean="0">
                <a:effectLst/>
              </a:rPr>
              <a:t>对中 </a:t>
            </a:r>
            <a:r>
              <a:rPr lang="en-US" altLang="zh-CN" dirty="0" smtClean="0">
                <a:effectLst/>
              </a:rPr>
              <a:t>Key </a:t>
            </a:r>
            <a:r>
              <a:rPr lang="zh-CN" altLang="en-US" dirty="0" smtClean="0">
                <a:effectLst/>
              </a:rPr>
              <a:t>的 </a:t>
            </a:r>
            <a:r>
              <a:rPr lang="en-US" altLang="zh-CN" dirty="0" err="1" smtClean="0">
                <a:effectLst/>
              </a:rPr>
              <a:t>HashCode</a:t>
            </a:r>
            <a:r>
              <a:rPr lang="en-US" altLang="zh-CN" dirty="0" smtClean="0">
                <a:effectLst/>
              </a:rPr>
              <a:t> </a:t>
            </a:r>
            <a:r>
              <a:rPr lang="zh-CN" altLang="en-US" dirty="0" smtClean="0">
                <a:effectLst/>
              </a:rPr>
              <a:t>对应的 </a:t>
            </a:r>
            <a:r>
              <a:rPr lang="en-US" altLang="zh-CN" dirty="0" smtClean="0">
                <a:effectLst/>
              </a:rPr>
              <a:t>Hash </a:t>
            </a:r>
            <a:r>
              <a:rPr lang="zh-CN" altLang="en-US" dirty="0" smtClean="0">
                <a:effectLst/>
              </a:rPr>
              <a:t>表索引</a:t>
            </a:r>
            <a:r>
              <a:rPr lang="en-US" altLang="zh-CN" dirty="0" smtClean="0">
                <a:effectLst/>
              </a:rPr>
              <a:t>,</a:t>
            </a:r>
            <a:r>
              <a:rPr lang="zh-CN" altLang="en-US" dirty="0" smtClean="0">
                <a:effectLst/>
              </a:rPr>
              <a:t>可快速访问 </a:t>
            </a:r>
            <a:r>
              <a:rPr lang="en-US" altLang="zh-CN" dirty="0" smtClean="0">
                <a:effectLst/>
              </a:rPr>
              <a:t>Hash </a:t>
            </a:r>
            <a:r>
              <a:rPr lang="zh-CN" altLang="en-US" dirty="0" smtClean="0">
                <a:effectLst/>
              </a:rPr>
              <a:t>表中的数据。许多语言支持获得任意对象的 </a:t>
            </a:r>
            <a:r>
              <a:rPr lang="en-US" altLang="zh-CN" dirty="0" err="1" smtClean="0">
                <a:effectLst/>
              </a:rPr>
              <a:t>HashCode</a:t>
            </a:r>
            <a:r>
              <a:rPr lang="en-US" altLang="zh-CN" dirty="0" smtClean="0">
                <a:effectLst/>
              </a:rPr>
              <a:t>,</a:t>
            </a:r>
            <a:r>
              <a:rPr lang="zh-CN" altLang="en-US" dirty="0" smtClean="0">
                <a:effectLst/>
              </a:rPr>
              <a:t>可以把 </a:t>
            </a:r>
            <a:r>
              <a:rPr lang="en-US" altLang="zh-CN" dirty="0" err="1" smtClean="0">
                <a:effectLst/>
              </a:rPr>
              <a:t>HashCode</a:t>
            </a:r>
            <a:r>
              <a:rPr lang="en-US" altLang="zh-CN" dirty="0" smtClean="0">
                <a:effectLst/>
              </a:rPr>
              <a:t> </a:t>
            </a:r>
            <a:r>
              <a:rPr lang="zh-CN" altLang="en-US" dirty="0" smtClean="0">
                <a:effectLst/>
              </a:rPr>
              <a:t>理解为对象的唯一标示符</a:t>
            </a:r>
            <a:r>
              <a:rPr lang="en-US" altLang="zh-CN" dirty="0" smtClean="0">
                <a:effectLst/>
              </a:rPr>
              <a:t>,Java</a:t>
            </a:r>
            <a:r>
              <a:rPr lang="zh-CN" altLang="en-US" dirty="0" smtClean="0">
                <a:effectLst/>
              </a:rPr>
              <a:t>语言中 </a:t>
            </a:r>
            <a:r>
              <a:rPr lang="en-US" altLang="zh-CN" dirty="0" err="1" smtClean="0">
                <a:effectLst/>
              </a:rPr>
              <a:t>Hashcode</a:t>
            </a:r>
            <a:r>
              <a:rPr lang="en-US" altLang="zh-CN" dirty="0" smtClean="0">
                <a:effectLst/>
              </a:rPr>
              <a:t> </a:t>
            </a:r>
            <a:r>
              <a:rPr lang="zh-CN" altLang="en-US" dirty="0" smtClean="0">
                <a:effectLst/>
              </a:rPr>
              <a:t>方法包含在根对象 </a:t>
            </a:r>
            <a:r>
              <a:rPr lang="en-US" altLang="zh-CN" dirty="0" smtClean="0">
                <a:effectLst/>
              </a:rPr>
              <a:t>Object </a:t>
            </a:r>
            <a:r>
              <a:rPr lang="zh-CN" altLang="en-US" dirty="0" smtClean="0">
                <a:effectLst/>
              </a:rPr>
              <a:t>中</a:t>
            </a:r>
            <a:r>
              <a:rPr lang="en-US" altLang="zh-CN" dirty="0" smtClean="0">
                <a:effectLst/>
              </a:rPr>
              <a:t>,</a:t>
            </a:r>
            <a:r>
              <a:rPr lang="zh-CN" altLang="en-US" dirty="0" smtClean="0">
                <a:effectLst/>
              </a:rPr>
              <a:t>其返回值是一个</a:t>
            </a:r>
            <a:r>
              <a:rPr lang="en-US" altLang="zh-CN" dirty="0" err="1" smtClean="0">
                <a:effectLst/>
              </a:rPr>
              <a:t>Int</a:t>
            </a:r>
            <a:r>
              <a:rPr lang="zh-CN" altLang="en-US" dirty="0" smtClean="0">
                <a:effectLst/>
              </a:rPr>
              <a:t>。然后通过 </a:t>
            </a:r>
            <a:r>
              <a:rPr lang="en-US" altLang="zh-CN" dirty="0" err="1" smtClean="0">
                <a:effectLst/>
              </a:rPr>
              <a:t>Hashcode</a:t>
            </a:r>
            <a:r>
              <a:rPr lang="zh-CN" altLang="en-US" dirty="0" smtClean="0">
                <a:effectLst/>
              </a:rPr>
              <a:t>计算 </a:t>
            </a:r>
            <a:r>
              <a:rPr lang="en-US" altLang="zh-CN" dirty="0" smtClean="0">
                <a:effectLst/>
              </a:rPr>
              <a:t>Hash</a:t>
            </a:r>
            <a:r>
              <a:rPr lang="zh-CN" altLang="en-US" dirty="0" smtClean="0">
                <a:effectLst/>
              </a:rPr>
              <a:t>表的索引下标</a:t>
            </a:r>
            <a:r>
              <a:rPr lang="en-US" altLang="zh-CN" dirty="0" smtClean="0">
                <a:effectLst/>
              </a:rPr>
              <a:t>,</a:t>
            </a:r>
            <a:r>
              <a:rPr lang="zh-CN" altLang="en-US" dirty="0" smtClean="0">
                <a:effectLst/>
              </a:rPr>
              <a:t>最简单的是余数法</a:t>
            </a:r>
            <a:r>
              <a:rPr lang="en-US" altLang="zh-CN" dirty="0" smtClean="0">
                <a:effectLst/>
              </a:rPr>
              <a:t>,</a:t>
            </a:r>
            <a:r>
              <a:rPr lang="zh-CN" altLang="en-US" dirty="0" smtClean="0">
                <a:effectLst/>
              </a:rPr>
              <a:t>使用 </a:t>
            </a:r>
            <a:r>
              <a:rPr lang="en-US" altLang="zh-CN" dirty="0" smtClean="0">
                <a:effectLst/>
              </a:rPr>
              <a:t>Hash </a:t>
            </a:r>
            <a:r>
              <a:rPr lang="zh-CN" altLang="en-US" dirty="0" smtClean="0">
                <a:effectLst/>
              </a:rPr>
              <a:t>表数组长度对 </a:t>
            </a:r>
            <a:r>
              <a:rPr lang="en-US" altLang="zh-CN" dirty="0" err="1" smtClean="0">
                <a:effectLst/>
              </a:rPr>
              <a:t>Hashcode</a:t>
            </a:r>
            <a:r>
              <a:rPr lang="en-US" altLang="zh-CN" dirty="0" smtClean="0">
                <a:effectLst/>
              </a:rPr>
              <a:t> </a:t>
            </a:r>
            <a:r>
              <a:rPr lang="zh-CN" altLang="en-US" dirty="0" smtClean="0">
                <a:effectLst/>
              </a:rPr>
              <a:t>求余</a:t>
            </a:r>
            <a:r>
              <a:rPr lang="en-US" altLang="zh-CN" dirty="0" smtClean="0">
                <a:effectLst/>
              </a:rPr>
              <a:t>,</a:t>
            </a:r>
            <a:r>
              <a:rPr lang="zh-CN" altLang="en-US" dirty="0" smtClean="0"/>
              <a:t>余</a:t>
            </a:r>
            <a:r>
              <a:rPr lang="zh-CN" altLang="en-US" dirty="0" smtClean="0">
                <a:effectLst/>
              </a:rPr>
              <a:t>数即为 </a:t>
            </a:r>
            <a:r>
              <a:rPr lang="en-US" altLang="zh-CN" dirty="0" smtClean="0">
                <a:effectLst/>
              </a:rPr>
              <a:t>Hash </a:t>
            </a:r>
            <a:r>
              <a:rPr lang="zh-CN" altLang="en-US" dirty="0" smtClean="0">
                <a:effectLst/>
              </a:rPr>
              <a:t>表索引</a:t>
            </a:r>
            <a:r>
              <a:rPr lang="en-US" altLang="zh-CN" dirty="0" smtClean="0">
                <a:effectLst/>
              </a:rPr>
              <a:t>,</a:t>
            </a:r>
            <a:r>
              <a:rPr lang="zh-CN" altLang="en-US" dirty="0" smtClean="0">
                <a:effectLst/>
              </a:rPr>
              <a:t>使用该索引可直接访问得到 </a:t>
            </a:r>
            <a:r>
              <a:rPr lang="en-US" altLang="zh-CN" dirty="0" smtClean="0">
                <a:effectLst/>
              </a:rPr>
              <a:t>Hash </a:t>
            </a:r>
            <a:r>
              <a:rPr lang="zh-CN" altLang="en-US" dirty="0" smtClean="0">
                <a:effectLst/>
              </a:rPr>
              <a:t>表中存储的 </a:t>
            </a:r>
            <a:r>
              <a:rPr lang="en-US" altLang="zh-CN" dirty="0" smtClean="0">
                <a:effectLst/>
              </a:rPr>
              <a:t>KV </a:t>
            </a:r>
            <a:r>
              <a:rPr lang="zh-CN" altLang="en-US" dirty="0" smtClean="0">
                <a:effectLst/>
              </a:rPr>
              <a:t>对。</a:t>
            </a:r>
            <a:r>
              <a:rPr lang="en-US" altLang="zh-CN" dirty="0" smtClean="0">
                <a:effectLst/>
              </a:rPr>
              <a:t>Hash </a:t>
            </a:r>
            <a:r>
              <a:rPr lang="zh-CN" altLang="en-US" dirty="0" smtClean="0">
                <a:effectLst/>
              </a:rPr>
              <a:t>表是软件开发中常用到的一种数据结构</a:t>
            </a:r>
            <a:r>
              <a:rPr lang="en-US" altLang="zh-CN" dirty="0" smtClean="0">
                <a:effectLst/>
              </a:rPr>
              <a:t>,</a:t>
            </a:r>
            <a:r>
              <a:rPr lang="zh-CN" altLang="en-US" dirty="0" smtClean="0">
                <a:effectLst/>
              </a:rPr>
              <a:t>其设计思想在很多场景下都可以应用。</a:t>
            </a:r>
          </a:p>
          <a:p>
            <a:endParaRPr lang="en-US" dirty="0"/>
          </a:p>
        </p:txBody>
      </p:sp>
      <p:pic>
        <p:nvPicPr>
          <p:cNvPr id="4" name="Picture 3"/>
          <p:cNvPicPr>
            <a:picLocks noChangeAspect="1"/>
          </p:cNvPicPr>
          <p:nvPr/>
        </p:nvPicPr>
        <p:blipFill>
          <a:blip r:embed="rId2"/>
          <a:stretch>
            <a:fillRect/>
          </a:stretch>
        </p:blipFill>
        <p:spPr>
          <a:xfrm>
            <a:off x="5932752" y="2774612"/>
            <a:ext cx="6259248" cy="3265241"/>
          </a:xfrm>
          <a:prstGeom prst="rect">
            <a:avLst/>
          </a:prstGeom>
        </p:spPr>
      </p:pic>
    </p:spTree>
    <p:extLst>
      <p:ext uri="{BB962C8B-B14F-4D97-AF65-F5344CB8AC3E}">
        <p14:creationId xmlns:p14="http://schemas.microsoft.com/office/powerpoint/2010/main" val="1035460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010" y="637674"/>
            <a:ext cx="10515600" cy="3104147"/>
          </a:xfrm>
        </p:spPr>
        <p:txBody>
          <a:bodyPr/>
          <a:lstStyle/>
          <a:p>
            <a:r>
              <a:rPr lang="zh-CN" altLang="en-US" dirty="0" smtClean="0">
                <a:effectLst/>
              </a:rPr>
              <a:t>缓存主要用来存放那些读写比很高、很少变化的数据</a:t>
            </a:r>
            <a:r>
              <a:rPr lang="en-US" altLang="zh-CN" dirty="0" smtClean="0">
                <a:effectLst/>
              </a:rPr>
              <a:t>,</a:t>
            </a:r>
            <a:r>
              <a:rPr lang="zh-CN" altLang="en-US" dirty="0" smtClean="0">
                <a:effectLst/>
              </a:rPr>
              <a:t>如商品的类目信息</a:t>
            </a:r>
            <a:r>
              <a:rPr lang="en-US" altLang="zh-CN" dirty="0" smtClean="0">
                <a:effectLst/>
              </a:rPr>
              <a:t>,</a:t>
            </a:r>
            <a:r>
              <a:rPr lang="zh-CN" altLang="en-US" dirty="0" smtClean="0">
                <a:effectLst/>
              </a:rPr>
              <a:t>热门词的搜索列表信息</a:t>
            </a:r>
            <a:r>
              <a:rPr lang="en-US" altLang="zh-CN" dirty="0" smtClean="0">
                <a:effectLst/>
              </a:rPr>
              <a:t>,</a:t>
            </a:r>
            <a:r>
              <a:rPr lang="zh-CN" altLang="en-US" dirty="0" smtClean="0">
                <a:effectLst/>
              </a:rPr>
              <a:t>热门商品信息等。应用程序读取数据时</a:t>
            </a:r>
            <a:r>
              <a:rPr lang="en-US" altLang="zh-CN" dirty="0" smtClean="0">
                <a:effectLst/>
              </a:rPr>
              <a:t>,</a:t>
            </a:r>
            <a:r>
              <a:rPr lang="zh-CN" altLang="en-US" dirty="0" smtClean="0">
                <a:effectLst/>
              </a:rPr>
              <a:t>先到缓存中读取</a:t>
            </a:r>
            <a:r>
              <a:rPr lang="en-US" altLang="zh-CN" dirty="0" smtClean="0">
                <a:effectLst/>
              </a:rPr>
              <a:t>,</a:t>
            </a:r>
            <a:r>
              <a:rPr lang="zh-CN" altLang="en-US" dirty="0" smtClean="0">
                <a:effectLst/>
              </a:rPr>
              <a:t>如果读取不到或数据已失效</a:t>
            </a:r>
            <a:r>
              <a:rPr lang="en-US" altLang="zh-CN" dirty="0" smtClean="0">
                <a:effectLst/>
              </a:rPr>
              <a:t>,</a:t>
            </a:r>
            <a:r>
              <a:rPr lang="zh-CN" altLang="en-US" dirty="0" smtClean="0">
                <a:effectLst/>
              </a:rPr>
              <a:t>再访问数据库</a:t>
            </a:r>
            <a:r>
              <a:rPr lang="en-US" altLang="zh-CN" dirty="0" smtClean="0">
                <a:effectLst/>
              </a:rPr>
              <a:t>,</a:t>
            </a:r>
            <a:r>
              <a:rPr lang="zh-CN" altLang="en-US" dirty="0" smtClean="0">
                <a:effectLst/>
              </a:rPr>
              <a:t>并将数据写入缓存。</a:t>
            </a:r>
            <a:endParaRPr lang="en-US" altLang="zh-CN" dirty="0" smtClean="0">
              <a:effectLst/>
            </a:endParaRPr>
          </a:p>
          <a:p>
            <a:r>
              <a:rPr lang="zh-CN" altLang="en-US" dirty="0" smtClean="0">
                <a:effectLst/>
              </a:rPr>
              <a:t>网站数据访问通常遵循二八定律</a:t>
            </a:r>
            <a:r>
              <a:rPr lang="en-US" altLang="zh-CN" dirty="0" smtClean="0">
                <a:effectLst/>
              </a:rPr>
              <a:t>,</a:t>
            </a:r>
            <a:r>
              <a:rPr lang="zh-CN" altLang="en-US" dirty="0" smtClean="0">
                <a:effectLst/>
              </a:rPr>
              <a:t>即</a:t>
            </a:r>
            <a:r>
              <a:rPr lang="en-US" altLang="zh-CN" dirty="0" smtClean="0">
                <a:effectLst/>
              </a:rPr>
              <a:t>80%</a:t>
            </a:r>
            <a:r>
              <a:rPr lang="zh-CN" altLang="en-US" dirty="0" smtClean="0">
                <a:effectLst/>
              </a:rPr>
              <a:t>的访问落在</a:t>
            </a:r>
            <a:r>
              <a:rPr lang="en-US" altLang="zh-CN" dirty="0" smtClean="0">
                <a:effectLst/>
              </a:rPr>
              <a:t>20%</a:t>
            </a:r>
            <a:r>
              <a:rPr lang="zh-CN" altLang="en-US" dirty="0" smtClean="0">
                <a:effectLst/>
              </a:rPr>
              <a:t>的数据上</a:t>
            </a:r>
            <a:r>
              <a:rPr lang="en-US" altLang="zh-CN" dirty="0" smtClean="0">
                <a:effectLst/>
              </a:rPr>
              <a:t>,</a:t>
            </a:r>
            <a:r>
              <a:rPr lang="zh-CN" altLang="en-US" dirty="0" smtClean="0">
                <a:effectLst/>
              </a:rPr>
              <a:t>因此利用 </a:t>
            </a:r>
            <a:r>
              <a:rPr lang="en-US" altLang="zh-CN" dirty="0" smtClean="0">
                <a:effectLst/>
              </a:rPr>
              <a:t>Hash</a:t>
            </a:r>
            <a:r>
              <a:rPr lang="zh-CN" altLang="en-US" dirty="0" smtClean="0">
                <a:effectLst/>
              </a:rPr>
              <a:t>表和内存的高速访问特性</a:t>
            </a:r>
            <a:r>
              <a:rPr lang="en-US" altLang="zh-CN" dirty="0" smtClean="0">
                <a:effectLst/>
              </a:rPr>
              <a:t>,</a:t>
            </a:r>
            <a:r>
              <a:rPr lang="zh-CN" altLang="en-US" dirty="0" smtClean="0">
                <a:effectLst/>
              </a:rPr>
              <a:t>将这</a:t>
            </a:r>
            <a:r>
              <a:rPr lang="en-US" altLang="zh-CN" dirty="0" smtClean="0">
                <a:effectLst/>
              </a:rPr>
              <a:t>20%</a:t>
            </a:r>
            <a:r>
              <a:rPr lang="zh-CN" altLang="en-US" dirty="0" smtClean="0">
                <a:effectLst/>
              </a:rPr>
              <a:t>的数据缓存起来</a:t>
            </a:r>
            <a:r>
              <a:rPr lang="en-US" altLang="zh-CN" dirty="0" smtClean="0">
                <a:effectLst/>
              </a:rPr>
              <a:t>,</a:t>
            </a:r>
            <a:r>
              <a:rPr lang="zh-CN" altLang="en-US" dirty="0" smtClean="0">
                <a:effectLst/>
              </a:rPr>
              <a:t>可很好地改善系统性能</a:t>
            </a:r>
            <a:r>
              <a:rPr lang="en-US" altLang="zh-CN" dirty="0" smtClean="0">
                <a:effectLst/>
              </a:rPr>
              <a:t>,</a:t>
            </a:r>
            <a:r>
              <a:rPr lang="zh-CN" altLang="en-US" dirty="0" smtClean="0">
                <a:effectLst/>
              </a:rPr>
              <a:t>提高数据读取速度</a:t>
            </a:r>
            <a:r>
              <a:rPr lang="en-US" altLang="zh-CN" dirty="0" smtClean="0">
                <a:effectLst/>
              </a:rPr>
              <a:t>,</a:t>
            </a:r>
            <a:r>
              <a:rPr lang="zh-CN" altLang="en-US" dirty="0" smtClean="0">
                <a:effectLst/>
              </a:rPr>
              <a:t>降低存储访问压力。</a:t>
            </a:r>
          </a:p>
          <a:p>
            <a:endParaRPr lang="zh-CN" altLang="en-US" dirty="0" smtClean="0">
              <a:effectLst/>
            </a:endParaRPr>
          </a:p>
          <a:p>
            <a:endParaRPr lang="en-US" dirty="0"/>
          </a:p>
        </p:txBody>
      </p:sp>
      <p:pic>
        <p:nvPicPr>
          <p:cNvPr id="4" name="Picture 3"/>
          <p:cNvPicPr>
            <a:picLocks noChangeAspect="1"/>
          </p:cNvPicPr>
          <p:nvPr/>
        </p:nvPicPr>
        <p:blipFill>
          <a:blip r:embed="rId2"/>
          <a:stretch>
            <a:fillRect/>
          </a:stretch>
        </p:blipFill>
        <p:spPr>
          <a:xfrm>
            <a:off x="6880726" y="3921879"/>
            <a:ext cx="4400884" cy="2731583"/>
          </a:xfrm>
          <a:prstGeom prst="rect">
            <a:avLst/>
          </a:prstGeom>
        </p:spPr>
      </p:pic>
    </p:spTree>
    <p:extLst>
      <p:ext uri="{BB962C8B-B14F-4D97-AF65-F5344CB8AC3E}">
        <p14:creationId xmlns:p14="http://schemas.microsoft.com/office/powerpoint/2010/main" val="699086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合理使用缓存</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使用缓存对提高系统性能有很多好处</a:t>
            </a:r>
            <a:r>
              <a:rPr lang="en-US" altLang="zh-CN" dirty="0" smtClean="0">
                <a:effectLst/>
              </a:rPr>
              <a:t>,</a:t>
            </a:r>
            <a:r>
              <a:rPr lang="zh-CN" altLang="en-US" dirty="0" smtClean="0">
                <a:effectLst/>
              </a:rPr>
              <a:t>但是不合理使用缓存非但不能提高系统的性能</a:t>
            </a:r>
            <a:r>
              <a:rPr lang="en-US" altLang="zh-CN" dirty="0" smtClean="0">
                <a:effectLst/>
              </a:rPr>
              <a:t>,</a:t>
            </a:r>
            <a:r>
              <a:rPr lang="zh-CN" altLang="en-US" dirty="0" smtClean="0">
                <a:effectLst/>
              </a:rPr>
              <a:t>还会成为系统的累赘</a:t>
            </a:r>
            <a:r>
              <a:rPr lang="en-US" altLang="zh-CN" dirty="0" smtClean="0">
                <a:effectLst/>
              </a:rPr>
              <a:t>,</a:t>
            </a:r>
            <a:r>
              <a:rPr lang="zh-CN" altLang="en-US" dirty="0" smtClean="0">
                <a:effectLst/>
              </a:rPr>
              <a:t>甚至风险。实践中</a:t>
            </a:r>
            <a:r>
              <a:rPr lang="en-US" altLang="zh-CN" dirty="0" smtClean="0">
                <a:effectLst/>
              </a:rPr>
              <a:t>,</a:t>
            </a:r>
            <a:r>
              <a:rPr lang="zh-CN" altLang="en-US" dirty="0" smtClean="0">
                <a:effectLst/>
              </a:rPr>
              <a:t>缓存滥用的情景屡见不鲜一一过分依赖低可用的缓存系统、不恰当地使用缓存的数据访问特性等。</a:t>
            </a:r>
          </a:p>
          <a:p>
            <a:r>
              <a:rPr lang="zh-CN" altLang="en-US" dirty="0" smtClean="0">
                <a:effectLst/>
              </a:rPr>
              <a:t>频繁修改的数据</a:t>
            </a:r>
          </a:p>
          <a:p>
            <a:pPr lvl="1"/>
            <a:r>
              <a:rPr lang="zh-CN" altLang="en-US" dirty="0" smtClean="0">
                <a:effectLst/>
              </a:rPr>
              <a:t>如果缓存中保存的是频繁修改的数据</a:t>
            </a:r>
            <a:r>
              <a:rPr lang="en-US" altLang="zh-CN" dirty="0" smtClean="0">
                <a:effectLst/>
              </a:rPr>
              <a:t>,</a:t>
            </a:r>
            <a:r>
              <a:rPr lang="zh-CN" altLang="en-US" dirty="0" smtClean="0">
                <a:effectLst/>
              </a:rPr>
              <a:t>就会出现数据写入缓存后</a:t>
            </a:r>
            <a:r>
              <a:rPr lang="en-US" altLang="zh-CN" dirty="0" smtClean="0">
                <a:effectLst/>
              </a:rPr>
              <a:t>,</a:t>
            </a:r>
            <a:r>
              <a:rPr lang="zh-CN" altLang="en-US" dirty="0" smtClean="0">
                <a:effectLst/>
              </a:rPr>
              <a:t>应用还来不及读取缓存</a:t>
            </a:r>
            <a:r>
              <a:rPr lang="en-US" altLang="zh-CN" dirty="0" smtClean="0">
                <a:effectLst/>
              </a:rPr>
              <a:t>,</a:t>
            </a:r>
            <a:r>
              <a:rPr lang="zh-CN" altLang="en-US" dirty="0" smtClean="0">
                <a:effectLst/>
              </a:rPr>
              <a:t>数据就已失效的情形</a:t>
            </a:r>
            <a:r>
              <a:rPr lang="en-US" altLang="zh-CN" dirty="0" smtClean="0">
                <a:effectLst/>
              </a:rPr>
              <a:t>,</a:t>
            </a:r>
            <a:r>
              <a:rPr lang="zh-CN" altLang="en-US" dirty="0" smtClean="0">
                <a:effectLst/>
              </a:rPr>
              <a:t>徒增系统负担。一般说来</a:t>
            </a:r>
            <a:r>
              <a:rPr lang="en-US" altLang="zh-CN" dirty="0" smtClean="0">
                <a:effectLst/>
              </a:rPr>
              <a:t>,</a:t>
            </a:r>
            <a:r>
              <a:rPr lang="zh-CN" altLang="en-US" dirty="0" smtClean="0">
                <a:effectLst/>
              </a:rPr>
              <a:t>数据的读写比在</a:t>
            </a:r>
            <a:r>
              <a:rPr lang="en-US" altLang="zh-CN" dirty="0" smtClean="0">
                <a:effectLst/>
              </a:rPr>
              <a:t>2:1</a:t>
            </a:r>
            <a:r>
              <a:rPr lang="zh-CN" altLang="en-US" dirty="0" smtClean="0">
                <a:effectLst/>
              </a:rPr>
              <a:t>以上</a:t>
            </a:r>
            <a:r>
              <a:rPr lang="en-US" altLang="zh-CN" dirty="0" smtClean="0">
                <a:effectLst/>
              </a:rPr>
              <a:t>,</a:t>
            </a:r>
            <a:r>
              <a:rPr lang="zh-CN" altLang="en-US" dirty="0" smtClean="0">
                <a:effectLst/>
              </a:rPr>
              <a:t>即写入一次缓存</a:t>
            </a:r>
            <a:r>
              <a:rPr lang="en-US" altLang="zh-CN" dirty="0" smtClean="0">
                <a:effectLst/>
              </a:rPr>
              <a:t>,</a:t>
            </a:r>
            <a:r>
              <a:rPr lang="zh-CN" altLang="en-US" dirty="0" smtClean="0">
                <a:effectLst/>
              </a:rPr>
              <a:t>在数据更新前至少读取两次</a:t>
            </a:r>
            <a:r>
              <a:rPr lang="en-US" altLang="zh-CN" dirty="0" smtClean="0">
                <a:effectLst/>
              </a:rPr>
              <a:t>,</a:t>
            </a:r>
            <a:r>
              <a:rPr lang="zh-CN" altLang="en-US" dirty="0" smtClean="0">
                <a:effectLst/>
              </a:rPr>
              <a:t>缓存才有意义。实践中</a:t>
            </a:r>
            <a:r>
              <a:rPr lang="en-US" altLang="zh-CN" dirty="0" smtClean="0">
                <a:effectLst/>
              </a:rPr>
              <a:t>,</a:t>
            </a:r>
            <a:r>
              <a:rPr lang="zh-CN" altLang="en-US" dirty="0" smtClean="0">
                <a:effectLst/>
              </a:rPr>
              <a:t>这个读写比通常非常高</a:t>
            </a:r>
            <a:r>
              <a:rPr lang="en-US" altLang="zh-CN" dirty="0" smtClean="0">
                <a:effectLst/>
              </a:rPr>
              <a:t>,</a:t>
            </a:r>
            <a:r>
              <a:rPr lang="zh-CN" altLang="en-US" dirty="0" smtClean="0">
                <a:effectLst/>
              </a:rPr>
              <a:t>比如新浪微博的热门微博</a:t>
            </a:r>
            <a:r>
              <a:rPr lang="en-US" altLang="zh-CN" dirty="0" smtClean="0">
                <a:effectLst/>
              </a:rPr>
              <a:t>,</a:t>
            </a:r>
            <a:r>
              <a:rPr lang="zh-CN" altLang="en-US" dirty="0" smtClean="0">
                <a:effectLst/>
              </a:rPr>
              <a:t>缓存以后可能会被读取数百万次。</a:t>
            </a:r>
          </a:p>
          <a:p>
            <a:r>
              <a:rPr lang="zh-CN" altLang="en-US" dirty="0" smtClean="0">
                <a:effectLst/>
              </a:rPr>
              <a:t>没有热点的访问</a:t>
            </a:r>
          </a:p>
          <a:p>
            <a:pPr lvl="1"/>
            <a:r>
              <a:rPr lang="zh-CN" altLang="en-US" dirty="0" smtClean="0">
                <a:effectLst/>
              </a:rPr>
              <a:t>缓存使用内存作为存储</a:t>
            </a:r>
            <a:r>
              <a:rPr lang="en-US" altLang="zh-CN" dirty="0" smtClean="0">
                <a:effectLst/>
              </a:rPr>
              <a:t>,</a:t>
            </a:r>
            <a:r>
              <a:rPr lang="zh-CN" altLang="en-US" dirty="0" smtClean="0">
                <a:effectLst/>
              </a:rPr>
              <a:t>内存资源宝贵而有限</a:t>
            </a:r>
            <a:r>
              <a:rPr lang="en-US" altLang="zh-CN" dirty="0" smtClean="0">
                <a:effectLst/>
              </a:rPr>
              <a:t>,</a:t>
            </a:r>
            <a:r>
              <a:rPr lang="zh-CN" altLang="en-US" dirty="0" smtClean="0">
                <a:effectLst/>
              </a:rPr>
              <a:t>不可能将所有数据都缓存起来</a:t>
            </a:r>
            <a:r>
              <a:rPr lang="en-US" altLang="zh-CN" dirty="0" smtClean="0">
                <a:effectLst/>
              </a:rPr>
              <a:t>,</a:t>
            </a:r>
            <a:r>
              <a:rPr lang="zh-CN" altLang="en-US" dirty="0" smtClean="0">
                <a:effectLst/>
              </a:rPr>
              <a:t>只能将最新访问的数据缓存起来</a:t>
            </a:r>
            <a:r>
              <a:rPr lang="en-US" altLang="zh-CN" dirty="0" smtClean="0">
                <a:effectLst/>
              </a:rPr>
              <a:t>,</a:t>
            </a:r>
            <a:r>
              <a:rPr lang="zh-CN" altLang="en-US" dirty="0" smtClean="0">
                <a:effectLst/>
              </a:rPr>
              <a:t>而将历史数据清理出缓存。如果应用系统访问数据没有热点</a:t>
            </a:r>
            <a:r>
              <a:rPr lang="en-US" altLang="zh-CN" dirty="0" smtClean="0">
                <a:effectLst/>
              </a:rPr>
              <a:t>,</a:t>
            </a:r>
            <a:r>
              <a:rPr lang="zh-CN" altLang="en-US" dirty="0" smtClean="0">
                <a:effectLst/>
              </a:rPr>
              <a:t>不遵循二八定律</a:t>
            </a:r>
            <a:r>
              <a:rPr lang="en-US" altLang="zh-CN" dirty="0" smtClean="0">
                <a:effectLst/>
              </a:rPr>
              <a:t>,</a:t>
            </a:r>
            <a:r>
              <a:rPr lang="zh-CN" altLang="en-US" dirty="0" smtClean="0">
                <a:effectLst/>
              </a:rPr>
              <a:t>即大部分数据访问并没有集中在小部分数据上</a:t>
            </a:r>
            <a:r>
              <a:rPr lang="en-US" altLang="zh-CN" dirty="0" smtClean="0">
                <a:effectLst/>
              </a:rPr>
              <a:t>,</a:t>
            </a:r>
            <a:r>
              <a:rPr lang="zh-CN" altLang="en-US" dirty="0" smtClean="0">
                <a:effectLst/>
              </a:rPr>
              <a:t>那么缓存就没有意义</a:t>
            </a:r>
            <a:r>
              <a:rPr lang="en-US" altLang="zh-CN" dirty="0" smtClean="0">
                <a:effectLst/>
              </a:rPr>
              <a:t>,</a:t>
            </a:r>
            <a:r>
              <a:rPr lang="zh-CN" altLang="en-US" dirty="0" smtClean="0">
                <a:effectLst/>
              </a:rPr>
              <a:t>因为大部分数据还没有被再次访问就已经被挤出缓存了。</a:t>
            </a:r>
          </a:p>
          <a:p>
            <a:endParaRPr lang="en-US" dirty="0"/>
          </a:p>
        </p:txBody>
      </p:sp>
    </p:spTree>
    <p:extLst>
      <p:ext uri="{BB962C8B-B14F-4D97-AF65-F5344CB8AC3E}">
        <p14:creationId xmlns:p14="http://schemas.microsoft.com/office/powerpoint/2010/main" val="3227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网站的性能测试</a:t>
            </a:r>
            <a:endParaRPr lang="en-US" dirty="0"/>
          </a:p>
        </p:txBody>
      </p:sp>
      <p:sp>
        <p:nvSpPr>
          <p:cNvPr id="3" name="Content Placeholder 2"/>
          <p:cNvSpPr>
            <a:spLocks noGrp="1"/>
          </p:cNvSpPr>
          <p:nvPr>
            <p:ph idx="1"/>
          </p:nvPr>
        </p:nvSpPr>
        <p:spPr>
          <a:xfrm>
            <a:off x="838200" y="1825625"/>
            <a:ext cx="10515600" cy="3131386"/>
          </a:xfrm>
        </p:spPr>
        <p:txBody>
          <a:bodyPr>
            <a:normAutofit/>
          </a:bodyPr>
          <a:lstStyle/>
          <a:p>
            <a:r>
              <a:rPr lang="zh-CN" altLang="en-US" dirty="0" smtClean="0">
                <a:effectLst/>
              </a:rPr>
              <a:t>性能测试是性能优化的前提和基础</a:t>
            </a:r>
            <a:r>
              <a:rPr lang="en-US" altLang="zh-CN" dirty="0" smtClean="0">
                <a:effectLst/>
              </a:rPr>
              <a:t>,</a:t>
            </a:r>
            <a:r>
              <a:rPr lang="zh-CN" altLang="en-US" dirty="0" smtClean="0">
                <a:effectLst/>
              </a:rPr>
              <a:t>也是性能优化结果的检查和度量标准。不同视角下的网站性能有不同的标准</a:t>
            </a:r>
            <a:r>
              <a:rPr lang="en-US" altLang="zh-CN" dirty="0" smtClean="0">
                <a:effectLst/>
              </a:rPr>
              <a:t>,</a:t>
            </a:r>
            <a:r>
              <a:rPr lang="zh-CN" altLang="en-US" dirty="0" smtClean="0">
                <a:effectLst/>
              </a:rPr>
              <a:t>也有不同的优化手段。</a:t>
            </a:r>
          </a:p>
          <a:p>
            <a:r>
              <a:rPr lang="zh-CN" altLang="en-US" dirty="0" smtClean="0">
                <a:effectLst/>
              </a:rPr>
              <a:t>软件工程师说到网站性能的时候</a:t>
            </a:r>
            <a:r>
              <a:rPr lang="en-US" altLang="zh-CN" dirty="0" smtClean="0">
                <a:effectLst/>
              </a:rPr>
              <a:t>,</a:t>
            </a:r>
            <a:r>
              <a:rPr lang="zh-CN" altLang="en-US" dirty="0" smtClean="0">
                <a:effectLst/>
              </a:rPr>
              <a:t>通常和用户说的不一样。</a:t>
            </a:r>
            <a:endParaRPr lang="en-US" dirty="0"/>
          </a:p>
        </p:txBody>
      </p:sp>
    </p:spTree>
    <p:extLst>
      <p:ext uri="{BB962C8B-B14F-4D97-AF65-F5344CB8AC3E}">
        <p14:creationId xmlns:p14="http://schemas.microsoft.com/office/powerpoint/2010/main" val="656957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合理使用缓存</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数据不一致与脏读</a:t>
            </a:r>
          </a:p>
          <a:p>
            <a:pPr lvl="1"/>
            <a:r>
              <a:rPr lang="zh-CN" altLang="en-US" dirty="0" smtClean="0">
                <a:effectLst/>
              </a:rPr>
              <a:t>一般会对缓存的数据设置失效时间</a:t>
            </a:r>
            <a:r>
              <a:rPr lang="en-US" altLang="zh-CN" dirty="0" smtClean="0">
                <a:effectLst/>
              </a:rPr>
              <a:t>, </a:t>
            </a:r>
            <a:r>
              <a:rPr lang="zh-CN" altLang="en-US" dirty="0" smtClean="0">
                <a:effectLst/>
              </a:rPr>
              <a:t>一旦超过失效时间</a:t>
            </a:r>
            <a:r>
              <a:rPr lang="en-US" altLang="zh-CN" dirty="0" smtClean="0">
                <a:effectLst/>
              </a:rPr>
              <a:t>,</a:t>
            </a:r>
            <a:r>
              <a:rPr lang="zh-CN" altLang="en-US" dirty="0" smtClean="0">
                <a:effectLst/>
              </a:rPr>
              <a:t>就要从数据库中重新加载。因此应用要容忍一定时间的数据不一致</a:t>
            </a:r>
            <a:r>
              <a:rPr lang="en-US" altLang="zh-CN" dirty="0" smtClean="0">
                <a:effectLst/>
              </a:rPr>
              <a:t>,</a:t>
            </a:r>
            <a:r>
              <a:rPr lang="zh-CN" altLang="en-US" dirty="0" smtClean="0">
                <a:effectLst/>
              </a:rPr>
              <a:t>如卖家已经编辑了商品属性</a:t>
            </a:r>
            <a:r>
              <a:rPr lang="en-US" altLang="zh-CN" dirty="0" smtClean="0">
                <a:effectLst/>
              </a:rPr>
              <a:t>,</a:t>
            </a:r>
            <a:r>
              <a:rPr lang="zh-CN" altLang="en-US" dirty="0" smtClean="0">
                <a:effectLst/>
              </a:rPr>
              <a:t>但是需要过一段时间才能被买家看到。在互联网应用中</a:t>
            </a:r>
            <a:r>
              <a:rPr lang="en-US" altLang="zh-CN" dirty="0" smtClean="0">
                <a:effectLst/>
              </a:rPr>
              <a:t>,</a:t>
            </a:r>
            <a:r>
              <a:rPr lang="zh-CN" altLang="en-US" dirty="0" smtClean="0">
                <a:effectLst/>
              </a:rPr>
              <a:t>这种延迟通常是可以接受的</a:t>
            </a:r>
            <a:r>
              <a:rPr lang="en-US" altLang="zh-CN" dirty="0" smtClean="0">
                <a:effectLst/>
              </a:rPr>
              <a:t>,</a:t>
            </a:r>
            <a:r>
              <a:rPr lang="zh-CN" altLang="en-US" dirty="0" smtClean="0">
                <a:effectLst/>
              </a:rPr>
              <a:t>但是具体应用仍需慎重对待。还有一种策略是数据更新时立即更新缓存</a:t>
            </a:r>
            <a:r>
              <a:rPr lang="en-US" altLang="zh-CN" dirty="0" smtClean="0">
                <a:effectLst/>
              </a:rPr>
              <a:t>,</a:t>
            </a:r>
            <a:r>
              <a:rPr lang="zh-CN" altLang="en-US" dirty="0" smtClean="0">
                <a:effectLst/>
              </a:rPr>
              <a:t>不过这也会带来更多系统开销和事务一致性的问题。</a:t>
            </a:r>
          </a:p>
          <a:p>
            <a:r>
              <a:rPr lang="zh-CN" altLang="en-US" dirty="0" smtClean="0">
                <a:effectLst/>
              </a:rPr>
              <a:t>缓存可用性</a:t>
            </a:r>
          </a:p>
          <a:p>
            <a:pPr lvl="1"/>
            <a:r>
              <a:rPr lang="zh-CN" altLang="en-US" dirty="0" smtClean="0">
                <a:effectLst/>
              </a:rPr>
              <a:t>缓存是为提高数据读取性能的</a:t>
            </a:r>
            <a:r>
              <a:rPr lang="en-US" altLang="zh-CN" dirty="0" smtClean="0">
                <a:effectLst/>
              </a:rPr>
              <a:t>,</a:t>
            </a:r>
            <a:r>
              <a:rPr lang="zh-CN" altLang="en-US" dirty="0" smtClean="0">
                <a:effectLst/>
              </a:rPr>
              <a:t>缓存数据丢失或者缓存不可用不会影响到应用程序的处理一一它可以从数据库直接获取数据。但是随着业务的发展</a:t>
            </a:r>
            <a:r>
              <a:rPr lang="en-US" altLang="zh-CN" dirty="0" smtClean="0">
                <a:effectLst/>
              </a:rPr>
              <a:t>,</a:t>
            </a:r>
            <a:r>
              <a:rPr lang="zh-CN" altLang="en-US" dirty="0" smtClean="0">
                <a:effectLst/>
              </a:rPr>
              <a:t>缓存会承担大部分数据访问的压力</a:t>
            </a:r>
            <a:r>
              <a:rPr lang="en-US" altLang="zh-CN" dirty="0" smtClean="0">
                <a:effectLst/>
              </a:rPr>
              <a:t>,</a:t>
            </a:r>
            <a:r>
              <a:rPr lang="zh-CN" altLang="en-US" dirty="0" smtClean="0">
                <a:effectLst/>
              </a:rPr>
              <a:t>数据库已经习惯了有缓存的日子</a:t>
            </a:r>
            <a:r>
              <a:rPr lang="en-US" altLang="zh-CN" dirty="0" smtClean="0">
                <a:effectLst/>
              </a:rPr>
              <a:t>,</a:t>
            </a:r>
            <a:r>
              <a:rPr lang="zh-CN" altLang="en-US" dirty="0" smtClean="0">
                <a:effectLst/>
              </a:rPr>
              <a:t>所以当缓存服务崩溃时</a:t>
            </a:r>
            <a:r>
              <a:rPr lang="en-US" altLang="zh-CN" dirty="0" smtClean="0">
                <a:effectLst/>
              </a:rPr>
              <a:t>,</a:t>
            </a:r>
            <a:r>
              <a:rPr lang="zh-CN" altLang="en-US" dirty="0" smtClean="0">
                <a:effectLst/>
              </a:rPr>
              <a:t>数据库会因为完全不能承受如此大的压力而宕机</a:t>
            </a:r>
            <a:r>
              <a:rPr lang="en-US" altLang="zh-CN" dirty="0" smtClean="0">
                <a:effectLst/>
              </a:rPr>
              <a:t>,</a:t>
            </a:r>
            <a:r>
              <a:rPr lang="zh-CN" altLang="en-US" dirty="0" smtClean="0">
                <a:effectLst/>
              </a:rPr>
              <a:t>进而导致整个网站不可用。这种情况被称作缓存雪崩</a:t>
            </a:r>
            <a:r>
              <a:rPr lang="en-US" altLang="zh-CN" dirty="0" smtClean="0">
                <a:effectLst/>
              </a:rPr>
              <a:t>,</a:t>
            </a:r>
            <a:r>
              <a:rPr lang="zh-CN" altLang="en-US" dirty="0" smtClean="0">
                <a:effectLst/>
              </a:rPr>
              <a:t>发生这种故障</a:t>
            </a:r>
            <a:r>
              <a:rPr lang="en-US" altLang="zh-CN" dirty="0" smtClean="0">
                <a:effectLst/>
              </a:rPr>
              <a:t>,</a:t>
            </a:r>
            <a:r>
              <a:rPr lang="zh-CN" altLang="en-US" dirty="0" smtClean="0">
                <a:effectLst/>
              </a:rPr>
              <a:t>甚至不能简单地重启缓存服务器和数据库服务器来恢复网站访问。</a:t>
            </a:r>
          </a:p>
          <a:p>
            <a:endParaRPr lang="en-US" dirty="0"/>
          </a:p>
        </p:txBody>
      </p:sp>
    </p:spTree>
    <p:extLst>
      <p:ext uri="{BB962C8B-B14F-4D97-AF65-F5344CB8AC3E}">
        <p14:creationId xmlns:p14="http://schemas.microsoft.com/office/powerpoint/2010/main" val="625107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合理使用缓存</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effectLst/>
              </a:rPr>
              <a:t>缓存预热</a:t>
            </a:r>
          </a:p>
          <a:p>
            <a:pPr lvl="1"/>
            <a:r>
              <a:rPr lang="zh-CN" altLang="en-US" dirty="0" smtClean="0">
                <a:effectLst/>
              </a:rPr>
              <a:t>缓存中存放的是热点数据</a:t>
            </a:r>
            <a:r>
              <a:rPr lang="en-US" altLang="zh-CN" dirty="0" smtClean="0">
                <a:effectLst/>
              </a:rPr>
              <a:t>,</a:t>
            </a:r>
            <a:r>
              <a:rPr lang="zh-CN" altLang="en-US" dirty="0" smtClean="0">
                <a:effectLst/>
              </a:rPr>
              <a:t>热点数据又是缓存系统利用</a:t>
            </a:r>
            <a:r>
              <a:rPr lang="en-US" altLang="zh-CN" dirty="0" smtClean="0">
                <a:effectLst/>
              </a:rPr>
              <a:t>LRU(</a:t>
            </a:r>
            <a:r>
              <a:rPr lang="zh-CN" altLang="en-US" dirty="0" smtClean="0">
                <a:effectLst/>
              </a:rPr>
              <a:t>最近最久未用算法</a:t>
            </a:r>
            <a:r>
              <a:rPr lang="en-US" altLang="zh-CN" dirty="0" smtClean="0">
                <a:effectLst/>
              </a:rPr>
              <a:t>)</a:t>
            </a:r>
            <a:r>
              <a:rPr lang="zh-CN" altLang="en-US" dirty="0" smtClean="0">
                <a:effectLst/>
              </a:rPr>
              <a:t>对不断访问的数据筛选淘汰出来的</a:t>
            </a:r>
            <a:r>
              <a:rPr lang="en-US" altLang="zh-CN" dirty="0" smtClean="0">
                <a:effectLst/>
              </a:rPr>
              <a:t>,</a:t>
            </a:r>
            <a:r>
              <a:rPr lang="zh-CN" altLang="en-US" dirty="0" smtClean="0">
                <a:effectLst/>
              </a:rPr>
              <a:t>这个过程需要花费较长的时间。新启动的缓存系统如果没有任何数据</a:t>
            </a:r>
            <a:r>
              <a:rPr lang="en-US" altLang="zh-CN" dirty="0" smtClean="0">
                <a:effectLst/>
              </a:rPr>
              <a:t>,</a:t>
            </a:r>
            <a:r>
              <a:rPr lang="zh-CN" altLang="en-US" dirty="0" smtClean="0">
                <a:effectLst/>
              </a:rPr>
              <a:t>在重建缓存数据的过程中</a:t>
            </a:r>
            <a:r>
              <a:rPr lang="en-US" altLang="zh-CN" dirty="0" smtClean="0">
                <a:effectLst/>
              </a:rPr>
              <a:t>,</a:t>
            </a:r>
            <a:r>
              <a:rPr lang="zh-CN" altLang="en-US" dirty="0" smtClean="0">
                <a:effectLst/>
              </a:rPr>
              <a:t>系统的性能和数据库负载都不太好</a:t>
            </a:r>
            <a:r>
              <a:rPr lang="en-US" altLang="zh-CN" dirty="0" smtClean="0">
                <a:effectLst/>
              </a:rPr>
              <a:t>,</a:t>
            </a:r>
            <a:r>
              <a:rPr lang="zh-CN" altLang="en-US" dirty="0" smtClean="0">
                <a:effectLst/>
              </a:rPr>
              <a:t>那么最好在缓存系统启动时就把热点数据加载好</a:t>
            </a:r>
            <a:r>
              <a:rPr lang="en-US" altLang="zh-CN" dirty="0" smtClean="0">
                <a:effectLst/>
              </a:rPr>
              <a:t>,</a:t>
            </a:r>
            <a:r>
              <a:rPr lang="zh-CN" altLang="en-US" dirty="0" smtClean="0">
                <a:effectLst/>
              </a:rPr>
              <a:t>这个缓存预加载手段叫作缓存预热</a:t>
            </a:r>
            <a:r>
              <a:rPr lang="en-US" altLang="zh-CN" dirty="0" smtClean="0">
                <a:effectLst/>
              </a:rPr>
              <a:t>(warm</a:t>
            </a:r>
            <a:r>
              <a:rPr lang="zh-CN" altLang="en-US" dirty="0" smtClean="0">
                <a:effectLst/>
              </a:rPr>
              <a:t> </a:t>
            </a:r>
            <a:r>
              <a:rPr lang="en-US" altLang="zh-CN" dirty="0" smtClean="0">
                <a:effectLst/>
              </a:rPr>
              <a:t>up)</a:t>
            </a:r>
            <a:r>
              <a:rPr lang="zh-CN" altLang="en-US" dirty="0" smtClean="0">
                <a:effectLst/>
              </a:rPr>
              <a:t>。对于一些元数据如城市地名列表、类目信息</a:t>
            </a:r>
            <a:r>
              <a:rPr lang="en-US" altLang="zh-CN" dirty="0" smtClean="0">
                <a:effectLst/>
              </a:rPr>
              <a:t>,</a:t>
            </a:r>
            <a:r>
              <a:rPr lang="zh-CN" altLang="en-US" dirty="0" smtClean="0">
                <a:effectLst/>
              </a:rPr>
              <a:t>可以在启动时加载数据库中全部数据到缓存进行预热。</a:t>
            </a:r>
          </a:p>
          <a:p>
            <a:r>
              <a:rPr lang="zh-CN" altLang="en-US" dirty="0" smtClean="0">
                <a:effectLst/>
              </a:rPr>
              <a:t>缓存穿透</a:t>
            </a:r>
          </a:p>
          <a:p>
            <a:pPr lvl="1"/>
            <a:r>
              <a:rPr lang="zh-CN" altLang="en-US" dirty="0" smtClean="0">
                <a:effectLst/>
              </a:rPr>
              <a:t>如果因为不恰当的业务、或者恶意攻击持续高并发地请求某个不存在的数据</a:t>
            </a:r>
            <a:r>
              <a:rPr lang="en-US" altLang="zh-CN" dirty="0" smtClean="0">
                <a:effectLst/>
              </a:rPr>
              <a:t>,</a:t>
            </a:r>
            <a:r>
              <a:rPr lang="zh-CN" altLang="en-US" dirty="0" smtClean="0">
                <a:effectLst/>
              </a:rPr>
              <a:t>由于缓存没有保存该数据</a:t>
            </a:r>
            <a:r>
              <a:rPr lang="en-US" altLang="zh-CN" dirty="0" smtClean="0">
                <a:effectLst/>
              </a:rPr>
              <a:t>,</a:t>
            </a:r>
            <a:r>
              <a:rPr lang="zh-CN" altLang="en-US" dirty="0" smtClean="0">
                <a:effectLst/>
              </a:rPr>
              <a:t>所有的请求都会落到数据库上</a:t>
            </a:r>
            <a:r>
              <a:rPr lang="en-US" altLang="zh-CN" dirty="0" smtClean="0">
                <a:effectLst/>
              </a:rPr>
              <a:t>,</a:t>
            </a:r>
            <a:r>
              <a:rPr lang="zh-CN" altLang="en-US" dirty="0" smtClean="0">
                <a:effectLst/>
              </a:rPr>
              <a:t>会对数据库造成很大压力</a:t>
            </a:r>
            <a:r>
              <a:rPr lang="en-US" altLang="zh-CN" dirty="0" smtClean="0">
                <a:effectLst/>
              </a:rPr>
              <a:t>,</a:t>
            </a:r>
            <a:r>
              <a:rPr lang="zh-CN" altLang="en-US" dirty="0" smtClean="0">
                <a:effectLst/>
              </a:rPr>
              <a:t>甚至崩溃。一个简单的对策是将不存在的数据也缓存起来</a:t>
            </a:r>
            <a:r>
              <a:rPr lang="en-US" altLang="zh-CN" dirty="0" smtClean="0">
                <a:effectLst/>
              </a:rPr>
              <a:t>(</a:t>
            </a:r>
            <a:r>
              <a:rPr lang="zh-CN" altLang="en-US" dirty="0" smtClean="0">
                <a:effectLst/>
              </a:rPr>
              <a:t>其</a:t>
            </a:r>
            <a:r>
              <a:rPr lang="en-US" altLang="zh-CN" dirty="0" smtClean="0">
                <a:effectLst/>
              </a:rPr>
              <a:t>value </a:t>
            </a:r>
            <a:r>
              <a:rPr lang="zh-CN" altLang="en-US" dirty="0" smtClean="0">
                <a:effectLst/>
              </a:rPr>
              <a:t>值为 </a:t>
            </a:r>
            <a:r>
              <a:rPr lang="en-US" altLang="zh-CN" dirty="0" smtClean="0">
                <a:effectLst/>
              </a:rPr>
              <a:t>null)</a:t>
            </a:r>
            <a:r>
              <a:rPr lang="zh-CN" altLang="en-US" dirty="0" smtClean="0">
                <a:effectLst/>
              </a:rPr>
              <a:t>。</a:t>
            </a:r>
          </a:p>
          <a:p>
            <a:endParaRPr lang="en-US" dirty="0"/>
          </a:p>
        </p:txBody>
      </p:sp>
    </p:spTree>
    <p:extLst>
      <p:ext uri="{BB962C8B-B14F-4D97-AF65-F5344CB8AC3E}">
        <p14:creationId xmlns:p14="http://schemas.microsoft.com/office/powerpoint/2010/main" val="713666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1325563"/>
          </a:xfrm>
        </p:spPr>
        <p:txBody>
          <a:bodyPr/>
          <a:lstStyle/>
          <a:p>
            <a:r>
              <a:rPr lang="zh-CN" altLang="en-US" dirty="0" smtClean="0"/>
              <a:t>分布式缓存架构</a:t>
            </a:r>
            <a:endParaRPr lang="en-US" dirty="0"/>
          </a:p>
        </p:txBody>
      </p:sp>
      <p:sp>
        <p:nvSpPr>
          <p:cNvPr id="3" name="Content Placeholder 2"/>
          <p:cNvSpPr>
            <a:spLocks noGrp="1"/>
          </p:cNvSpPr>
          <p:nvPr>
            <p:ph idx="1"/>
          </p:nvPr>
        </p:nvSpPr>
        <p:spPr>
          <a:xfrm>
            <a:off x="838200" y="1546309"/>
            <a:ext cx="10515600" cy="2337301"/>
          </a:xfrm>
        </p:spPr>
        <p:txBody>
          <a:bodyPr>
            <a:normAutofit fontScale="77500" lnSpcReduction="20000"/>
          </a:bodyPr>
          <a:lstStyle/>
          <a:p>
            <a:r>
              <a:rPr lang="zh-CN" altLang="en-US" dirty="0" smtClean="0">
                <a:effectLst/>
              </a:rPr>
              <a:t>一种是以</a:t>
            </a:r>
            <a:r>
              <a:rPr lang="en-US" altLang="zh-CN" dirty="0" err="1" smtClean="0">
                <a:effectLst/>
              </a:rPr>
              <a:t>JBoss</a:t>
            </a:r>
            <a:r>
              <a:rPr lang="en-US" altLang="zh-CN" dirty="0" smtClean="0">
                <a:effectLst/>
              </a:rPr>
              <a:t> Cache</a:t>
            </a:r>
            <a:r>
              <a:rPr lang="zh-CN" altLang="en-US" dirty="0" smtClean="0">
                <a:effectLst/>
              </a:rPr>
              <a:t>为代表的需要更新同步的分布式缓存</a:t>
            </a:r>
            <a:r>
              <a:rPr lang="en-US" altLang="zh-CN" dirty="0" smtClean="0">
                <a:effectLst/>
              </a:rPr>
              <a:t>,</a:t>
            </a:r>
            <a:r>
              <a:rPr lang="zh-CN" altLang="en-US" dirty="0" smtClean="0">
                <a:effectLst/>
              </a:rPr>
              <a:t>一种是以</a:t>
            </a:r>
            <a:r>
              <a:rPr lang="en-US" altLang="zh-CN" dirty="0" err="1" smtClean="0">
                <a:effectLst/>
              </a:rPr>
              <a:t>Memcached</a:t>
            </a:r>
            <a:r>
              <a:rPr lang="zh-CN" altLang="en-US" dirty="0" smtClean="0">
                <a:effectLst/>
              </a:rPr>
              <a:t>为代表的不互相通信的分布式缓存。</a:t>
            </a:r>
          </a:p>
          <a:p>
            <a:r>
              <a:rPr lang="en-US" altLang="zh-CN" dirty="0" err="1" smtClean="0">
                <a:effectLst/>
              </a:rPr>
              <a:t>JBossCache</a:t>
            </a:r>
            <a:r>
              <a:rPr lang="zh-CN" altLang="en-US" dirty="0" smtClean="0">
                <a:effectLst/>
              </a:rPr>
              <a:t>的分布式缓存在集群中所有服务器中保存相同的缓存数据</a:t>
            </a:r>
            <a:r>
              <a:rPr lang="en-US" altLang="zh-CN" dirty="0" smtClean="0">
                <a:effectLst/>
              </a:rPr>
              <a:t>,</a:t>
            </a:r>
            <a:r>
              <a:rPr lang="zh-CN" altLang="en-US" dirty="0" smtClean="0">
                <a:effectLst/>
              </a:rPr>
              <a:t>当某台服务器有缓存数据更新的时候</a:t>
            </a:r>
            <a:r>
              <a:rPr lang="en-US" altLang="zh-CN" dirty="0" smtClean="0">
                <a:effectLst/>
              </a:rPr>
              <a:t>,</a:t>
            </a:r>
            <a:r>
              <a:rPr lang="zh-CN" altLang="en-US" dirty="0" smtClean="0">
                <a:effectLst/>
              </a:rPr>
              <a:t>会通知集群中其他机器更新缓存数据或清除缓存数据</a:t>
            </a:r>
            <a:r>
              <a:rPr lang="en-US" altLang="zh-CN" dirty="0" smtClean="0">
                <a:effectLst/>
              </a:rPr>
              <a:t>,</a:t>
            </a:r>
            <a:r>
              <a:rPr lang="zh-CN" altLang="en-US" dirty="0" smtClean="0">
                <a:effectLst/>
              </a:rPr>
              <a:t>如图所示。</a:t>
            </a:r>
            <a:r>
              <a:rPr lang="en-US" altLang="zh-CN" dirty="0" err="1" smtClean="0">
                <a:effectLst/>
              </a:rPr>
              <a:t>JossCache</a:t>
            </a:r>
            <a:r>
              <a:rPr lang="en-US" altLang="zh-CN" dirty="0" smtClean="0">
                <a:effectLst/>
              </a:rPr>
              <a:t> </a:t>
            </a:r>
            <a:r>
              <a:rPr lang="zh-CN" altLang="en-US" dirty="0" smtClean="0">
                <a:effectLst/>
              </a:rPr>
              <a:t>通常将应用程序和缓存部署在同一台服务器上</a:t>
            </a:r>
            <a:r>
              <a:rPr lang="en-US" altLang="zh-CN" dirty="0" smtClean="0">
                <a:effectLst/>
              </a:rPr>
              <a:t>,</a:t>
            </a:r>
            <a:r>
              <a:rPr lang="zh-CN" altLang="en-US" dirty="0" smtClean="0">
                <a:effectLst/>
              </a:rPr>
              <a:t>应用程序可从本地快速获取缓存数据</a:t>
            </a:r>
            <a:r>
              <a:rPr lang="en-US" altLang="zh-CN" dirty="0" smtClean="0">
                <a:effectLst/>
              </a:rPr>
              <a:t>,</a:t>
            </a:r>
            <a:r>
              <a:rPr lang="zh-CN" altLang="en-US" dirty="0" smtClean="0">
                <a:effectLst/>
              </a:rPr>
              <a:t>但是这种方式带来的问题是缓存数据的数量受限于单一服务器的内存空间</a:t>
            </a:r>
            <a:r>
              <a:rPr lang="en-US" altLang="zh-CN" dirty="0" smtClean="0">
                <a:effectLst/>
              </a:rPr>
              <a:t>,</a:t>
            </a:r>
            <a:r>
              <a:rPr lang="zh-CN" altLang="en-US" dirty="0" smtClean="0">
                <a:effectLst/>
              </a:rPr>
              <a:t>而且当集群规模较大的时候</a:t>
            </a:r>
            <a:r>
              <a:rPr lang="en-US" altLang="zh-CN" dirty="0" smtClean="0">
                <a:effectLst/>
              </a:rPr>
              <a:t>,</a:t>
            </a:r>
            <a:r>
              <a:rPr lang="zh-CN" altLang="en-US" dirty="0" smtClean="0">
                <a:effectLst/>
              </a:rPr>
              <a:t>缓存更新信息需要同步到集群所有机器</a:t>
            </a:r>
            <a:r>
              <a:rPr lang="en-US" altLang="zh-CN" dirty="0" smtClean="0">
                <a:effectLst/>
              </a:rPr>
              <a:t>,</a:t>
            </a:r>
            <a:r>
              <a:rPr lang="zh-CN" altLang="en-US" dirty="0" smtClean="0">
                <a:effectLst/>
              </a:rPr>
              <a:t>其代价惊人。因而这种方案更多见于企业应用系统中</a:t>
            </a:r>
            <a:r>
              <a:rPr lang="en-US" altLang="zh-CN" dirty="0" smtClean="0">
                <a:effectLst/>
              </a:rPr>
              <a:t>,</a:t>
            </a:r>
            <a:r>
              <a:rPr lang="zh-CN" altLang="en-US" dirty="0" smtClean="0">
                <a:effectLst/>
              </a:rPr>
              <a:t>而很少在大型网站使用。</a:t>
            </a:r>
          </a:p>
          <a:p>
            <a:endParaRPr lang="en-US" dirty="0"/>
          </a:p>
        </p:txBody>
      </p:sp>
      <p:pic>
        <p:nvPicPr>
          <p:cNvPr id="4" name="Picture 3"/>
          <p:cNvPicPr>
            <a:picLocks noChangeAspect="1"/>
          </p:cNvPicPr>
          <p:nvPr/>
        </p:nvPicPr>
        <p:blipFill>
          <a:blip r:embed="rId2"/>
          <a:stretch>
            <a:fillRect/>
          </a:stretch>
        </p:blipFill>
        <p:spPr>
          <a:xfrm>
            <a:off x="1612231" y="3816331"/>
            <a:ext cx="8967537" cy="3041669"/>
          </a:xfrm>
          <a:prstGeom prst="rect">
            <a:avLst/>
          </a:prstGeom>
        </p:spPr>
      </p:pic>
    </p:spTree>
    <p:extLst>
      <p:ext uri="{BB962C8B-B14F-4D97-AF65-F5344CB8AC3E}">
        <p14:creationId xmlns:p14="http://schemas.microsoft.com/office/powerpoint/2010/main" val="2030311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Memcached</a:t>
            </a:r>
            <a:endParaRPr lang="en-US" dirty="0"/>
          </a:p>
        </p:txBody>
      </p:sp>
      <p:sp>
        <p:nvSpPr>
          <p:cNvPr id="3" name="Content Placeholder 2"/>
          <p:cNvSpPr>
            <a:spLocks noGrp="1"/>
          </p:cNvSpPr>
          <p:nvPr>
            <p:ph idx="1"/>
          </p:nvPr>
        </p:nvSpPr>
        <p:spPr>
          <a:xfrm>
            <a:off x="838200" y="1825625"/>
            <a:ext cx="3757863" cy="4351338"/>
          </a:xfrm>
        </p:spPr>
        <p:txBody>
          <a:bodyPr/>
          <a:lstStyle/>
          <a:p>
            <a:r>
              <a:rPr lang="zh-CN" altLang="en-US" dirty="0" smtClean="0"/>
              <a:t>简单的通信协议</a:t>
            </a:r>
            <a:endParaRPr lang="en-US" altLang="zh-CN" dirty="0" smtClean="0"/>
          </a:p>
          <a:p>
            <a:r>
              <a:rPr lang="zh-CN" altLang="en-US" dirty="0" smtClean="0"/>
              <a:t>丰富的客户端程序</a:t>
            </a:r>
            <a:endParaRPr lang="en-US" altLang="zh-CN" dirty="0" smtClean="0"/>
          </a:p>
          <a:p>
            <a:r>
              <a:rPr lang="zh-CN" altLang="en-US" dirty="0" smtClean="0"/>
              <a:t>高性能的网络通信</a:t>
            </a:r>
            <a:endParaRPr lang="en-US" altLang="zh-CN" dirty="0" smtClean="0"/>
          </a:p>
          <a:p>
            <a:r>
              <a:rPr lang="zh-CN" altLang="en-US" dirty="0" smtClean="0"/>
              <a:t>高效的内存管理</a:t>
            </a:r>
            <a:endParaRPr lang="en-US" altLang="zh-CN" dirty="0" smtClean="0"/>
          </a:p>
          <a:p>
            <a:r>
              <a:rPr lang="zh-CN" altLang="en-US" dirty="0" smtClean="0"/>
              <a:t>互不通信的服务器架构（一致性</a:t>
            </a:r>
            <a:r>
              <a:rPr lang="en-US" altLang="zh-CN" dirty="0" smtClean="0"/>
              <a:t>Hash</a:t>
            </a:r>
            <a:r>
              <a:rPr lang="zh-CN" altLang="en-US" dirty="0" smtClean="0"/>
              <a:t>）</a:t>
            </a:r>
            <a:endParaRPr lang="en-US" dirty="0"/>
          </a:p>
        </p:txBody>
      </p:sp>
      <p:pic>
        <p:nvPicPr>
          <p:cNvPr id="4" name="Picture 3"/>
          <p:cNvPicPr>
            <a:picLocks noChangeAspect="1"/>
          </p:cNvPicPr>
          <p:nvPr/>
        </p:nvPicPr>
        <p:blipFill>
          <a:blip r:embed="rId2"/>
          <a:stretch>
            <a:fillRect/>
          </a:stretch>
        </p:blipFill>
        <p:spPr>
          <a:xfrm>
            <a:off x="4673445" y="1721474"/>
            <a:ext cx="7518555" cy="4559640"/>
          </a:xfrm>
          <a:prstGeom prst="rect">
            <a:avLst/>
          </a:prstGeom>
        </p:spPr>
      </p:pic>
    </p:spTree>
    <p:extLst>
      <p:ext uri="{BB962C8B-B14F-4D97-AF65-F5344CB8AC3E}">
        <p14:creationId xmlns:p14="http://schemas.microsoft.com/office/powerpoint/2010/main" val="1174060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zh-CN" altLang="en-US" dirty="0" smtClean="0"/>
              <a:t>与</a:t>
            </a:r>
            <a:r>
              <a:rPr lang="en-US" altLang="zh-CN" dirty="0" err="1" smtClean="0"/>
              <a:t>Memcached</a:t>
            </a:r>
            <a:r>
              <a:rPr lang="zh-CN" altLang="en-US" dirty="0" smtClean="0"/>
              <a:t>对比</a:t>
            </a:r>
            <a:endParaRPr lang="en-US" dirty="0"/>
          </a:p>
        </p:txBody>
      </p:sp>
      <p:pic>
        <p:nvPicPr>
          <p:cNvPr id="1026" name="Picture 2" descr="https://img.mukewang.com/5a95185800014f7d062103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4553" y="1548412"/>
            <a:ext cx="8722894" cy="530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25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异步操作</a:t>
            </a:r>
            <a:endParaRPr lang="en-US" dirty="0"/>
          </a:p>
        </p:txBody>
      </p:sp>
      <p:sp>
        <p:nvSpPr>
          <p:cNvPr id="3" name="Content Placeholder 2"/>
          <p:cNvSpPr>
            <a:spLocks noGrp="1"/>
          </p:cNvSpPr>
          <p:nvPr>
            <p:ph idx="1"/>
          </p:nvPr>
        </p:nvSpPr>
        <p:spPr/>
        <p:txBody>
          <a:bodyPr/>
          <a:lstStyle/>
          <a:p>
            <a:r>
              <a:rPr lang="zh-CN" altLang="en-US" dirty="0" smtClean="0"/>
              <a:t>使用消息队列将调用异步化，可改善网站的扩展性。事实上，使用消息队列还可改善网站系统的性能。</a:t>
            </a:r>
            <a:endParaRPr lang="en-US" dirty="0"/>
          </a:p>
        </p:txBody>
      </p:sp>
      <p:pic>
        <p:nvPicPr>
          <p:cNvPr id="4" name="Picture 3"/>
          <p:cNvPicPr>
            <a:picLocks noChangeAspect="1"/>
          </p:cNvPicPr>
          <p:nvPr/>
        </p:nvPicPr>
        <p:blipFill>
          <a:blip r:embed="rId2"/>
          <a:stretch>
            <a:fillRect/>
          </a:stretch>
        </p:blipFill>
        <p:spPr>
          <a:xfrm>
            <a:off x="1666373" y="2940546"/>
            <a:ext cx="8859253" cy="3764767"/>
          </a:xfrm>
          <a:prstGeom prst="rect">
            <a:avLst/>
          </a:prstGeom>
        </p:spPr>
      </p:pic>
    </p:spTree>
    <p:extLst>
      <p:ext uri="{BB962C8B-B14F-4D97-AF65-F5344CB8AC3E}">
        <p14:creationId xmlns:p14="http://schemas.microsoft.com/office/powerpoint/2010/main" val="2064188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effectLst/>
              </a:rPr>
              <a:t>消息队列具有很好的削峰作用一一即通过异步处理</a:t>
            </a:r>
            <a:r>
              <a:rPr lang="en-US" altLang="zh-CN" dirty="0" smtClean="0">
                <a:effectLst/>
              </a:rPr>
              <a:t>,</a:t>
            </a:r>
            <a:r>
              <a:rPr lang="zh-CN" altLang="en-US" dirty="0" smtClean="0">
                <a:effectLst/>
              </a:rPr>
              <a:t>将短时间高并发产生的事务消息存储在消息队列中</a:t>
            </a:r>
            <a:r>
              <a:rPr lang="en-US" altLang="zh-CN" dirty="0" smtClean="0">
                <a:effectLst/>
              </a:rPr>
              <a:t>,</a:t>
            </a:r>
            <a:r>
              <a:rPr lang="zh-CN" altLang="en-US" dirty="0" smtClean="0">
                <a:effectLst/>
              </a:rPr>
              <a:t>从而削平高峰期的并发事务。在电子商务网站促销活动中</a:t>
            </a:r>
            <a:r>
              <a:rPr lang="en-US" altLang="zh-CN" dirty="0" smtClean="0">
                <a:effectLst/>
              </a:rPr>
              <a:t>,</a:t>
            </a:r>
            <a:r>
              <a:rPr lang="zh-CN" altLang="en-US" dirty="0" smtClean="0">
                <a:effectLst/>
              </a:rPr>
              <a:t>合理使用消息队列</a:t>
            </a:r>
            <a:r>
              <a:rPr lang="en-US" altLang="zh-CN" dirty="0" smtClean="0">
                <a:effectLst/>
              </a:rPr>
              <a:t>,</a:t>
            </a:r>
            <a:r>
              <a:rPr lang="zh-CN" altLang="en-US" dirty="0" smtClean="0">
                <a:effectLst/>
              </a:rPr>
              <a:t>可有效抵御促销活动刚开始大量涌入的订单对系统造成的冲击。</a:t>
            </a:r>
            <a:endParaRPr lang="en-US" dirty="0"/>
          </a:p>
        </p:txBody>
      </p:sp>
      <p:pic>
        <p:nvPicPr>
          <p:cNvPr id="4" name="Picture 3"/>
          <p:cNvPicPr>
            <a:picLocks noChangeAspect="1"/>
          </p:cNvPicPr>
          <p:nvPr/>
        </p:nvPicPr>
        <p:blipFill>
          <a:blip r:embed="rId2"/>
          <a:stretch>
            <a:fillRect/>
          </a:stretch>
        </p:blipFill>
        <p:spPr>
          <a:xfrm>
            <a:off x="2781300" y="3644883"/>
            <a:ext cx="6629400" cy="2960787"/>
          </a:xfrm>
          <a:prstGeom prst="rect">
            <a:avLst/>
          </a:prstGeom>
        </p:spPr>
      </p:pic>
    </p:spTree>
    <p:extLst>
      <p:ext uri="{BB962C8B-B14F-4D97-AF65-F5344CB8AC3E}">
        <p14:creationId xmlns:p14="http://schemas.microsoft.com/office/powerpoint/2010/main" val="532050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effectLst/>
              </a:rPr>
              <a:t>需要注意的是</a:t>
            </a:r>
            <a:r>
              <a:rPr lang="en-US" altLang="zh-CN" dirty="0" smtClean="0">
                <a:effectLst/>
              </a:rPr>
              <a:t>,</a:t>
            </a:r>
            <a:r>
              <a:rPr lang="zh-CN" altLang="en-US" dirty="0" smtClean="0">
                <a:effectLst/>
              </a:rPr>
              <a:t>由于数据写入消息队列后立即返回给用户</a:t>
            </a:r>
            <a:r>
              <a:rPr lang="en-US" altLang="zh-CN" dirty="0" smtClean="0">
                <a:effectLst/>
              </a:rPr>
              <a:t>,</a:t>
            </a:r>
            <a:r>
              <a:rPr lang="zh-CN" altLang="en-US" dirty="0" smtClean="0">
                <a:effectLst/>
              </a:rPr>
              <a:t>数据在后续的业务校验、写数据库等操作可能失败</a:t>
            </a:r>
            <a:r>
              <a:rPr lang="en-US" altLang="zh-CN" dirty="0" smtClean="0">
                <a:effectLst/>
              </a:rPr>
              <a:t>,</a:t>
            </a:r>
            <a:r>
              <a:rPr lang="zh-CN" altLang="en-US" dirty="0" smtClean="0">
                <a:effectLst/>
              </a:rPr>
              <a:t>因此在使用消息队列进行业务异步处理后</a:t>
            </a:r>
            <a:r>
              <a:rPr lang="en-US" altLang="zh-CN" dirty="0" smtClean="0">
                <a:effectLst/>
              </a:rPr>
              <a:t>,</a:t>
            </a:r>
            <a:r>
              <a:rPr lang="zh-CN" altLang="en-US" dirty="0" smtClean="0">
                <a:effectLst/>
              </a:rPr>
              <a:t>需要适当修改业务流程进行配合</a:t>
            </a:r>
            <a:r>
              <a:rPr lang="en-US" altLang="zh-CN" dirty="0" smtClean="0">
                <a:effectLst/>
              </a:rPr>
              <a:t>,</a:t>
            </a:r>
            <a:r>
              <a:rPr lang="zh-CN" altLang="en-US" dirty="0" smtClean="0">
                <a:effectLst/>
              </a:rPr>
              <a:t>如订单提交后</a:t>
            </a:r>
            <a:r>
              <a:rPr lang="en-US" altLang="zh-CN" dirty="0" smtClean="0">
                <a:effectLst/>
              </a:rPr>
              <a:t>,</a:t>
            </a:r>
            <a:r>
              <a:rPr lang="zh-CN" altLang="en-US" dirty="0" smtClean="0">
                <a:effectLst/>
              </a:rPr>
              <a:t>订单数据写入消息队列</a:t>
            </a:r>
            <a:r>
              <a:rPr lang="en-US" altLang="zh-CN" dirty="0" smtClean="0">
                <a:effectLst/>
              </a:rPr>
              <a:t>,</a:t>
            </a:r>
            <a:r>
              <a:rPr lang="zh-CN" altLang="en-US" dirty="0" smtClean="0">
                <a:effectLst/>
              </a:rPr>
              <a:t>不能立即返回用户订单提交成功</a:t>
            </a:r>
            <a:r>
              <a:rPr lang="en-US" altLang="zh-CN" dirty="0" smtClean="0">
                <a:effectLst/>
              </a:rPr>
              <a:t>,</a:t>
            </a:r>
            <a:r>
              <a:rPr lang="zh-CN" altLang="en-US" dirty="0" smtClean="0">
                <a:effectLst/>
              </a:rPr>
              <a:t>需要在消息队列的订单消费者进程真正处理完该订单</a:t>
            </a:r>
            <a:r>
              <a:rPr lang="en-US" altLang="zh-CN" dirty="0" smtClean="0">
                <a:effectLst/>
              </a:rPr>
              <a:t>,</a:t>
            </a:r>
            <a:r>
              <a:rPr lang="zh-CN" altLang="en-US" dirty="0" smtClean="0">
                <a:effectLst/>
              </a:rPr>
              <a:t>甚至商品出库后</a:t>
            </a:r>
            <a:r>
              <a:rPr lang="en-US" altLang="zh-CN" dirty="0" smtClean="0">
                <a:effectLst/>
              </a:rPr>
              <a:t>,</a:t>
            </a:r>
            <a:r>
              <a:rPr lang="zh-CN" altLang="en-US" dirty="0" smtClean="0">
                <a:effectLst/>
              </a:rPr>
              <a:t>再通过电子邮件或</a:t>
            </a:r>
            <a:r>
              <a:rPr lang="en-US" altLang="zh-CN" dirty="0" smtClean="0">
                <a:effectLst/>
              </a:rPr>
              <a:t>SMS</a:t>
            </a:r>
            <a:r>
              <a:rPr lang="zh-CN" altLang="en-US" dirty="0" smtClean="0">
                <a:effectLst/>
              </a:rPr>
              <a:t>消息通知用户订单成功</a:t>
            </a:r>
            <a:r>
              <a:rPr lang="en-US" altLang="zh-CN" dirty="0" smtClean="0">
                <a:effectLst/>
              </a:rPr>
              <a:t>,</a:t>
            </a:r>
            <a:r>
              <a:rPr lang="zh-CN" altLang="en-US" dirty="0" smtClean="0">
                <a:effectLst/>
              </a:rPr>
              <a:t>以免交易纠纷。</a:t>
            </a:r>
            <a:endParaRPr lang="en-US" altLang="zh-CN" dirty="0" smtClean="0">
              <a:effectLst/>
            </a:endParaRPr>
          </a:p>
          <a:p>
            <a:endParaRPr lang="en-US" altLang="zh-CN" dirty="0"/>
          </a:p>
          <a:p>
            <a:r>
              <a:rPr lang="zh-CN" altLang="en-US" dirty="0" smtClean="0">
                <a:effectLst/>
              </a:rPr>
              <a:t>任何可以晚点做的事情都应该晚点再做。</a:t>
            </a:r>
          </a:p>
          <a:p>
            <a:endParaRPr lang="en-US" dirty="0"/>
          </a:p>
        </p:txBody>
      </p:sp>
    </p:spTree>
    <p:extLst>
      <p:ext uri="{BB962C8B-B14F-4D97-AF65-F5344CB8AC3E}">
        <p14:creationId xmlns:p14="http://schemas.microsoft.com/office/powerpoint/2010/main" val="1191171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使用集群</a:t>
            </a:r>
            <a:endParaRPr lang="en-US" dirty="0"/>
          </a:p>
        </p:txBody>
      </p:sp>
      <p:sp>
        <p:nvSpPr>
          <p:cNvPr id="3" name="Content Placeholder 2"/>
          <p:cNvSpPr>
            <a:spLocks noGrp="1"/>
          </p:cNvSpPr>
          <p:nvPr>
            <p:ph idx="1"/>
          </p:nvPr>
        </p:nvSpPr>
        <p:spPr/>
        <p:txBody>
          <a:bodyPr/>
          <a:lstStyle/>
          <a:p>
            <a:r>
              <a:rPr lang="zh-CN" altLang="en-US" dirty="0" smtClean="0">
                <a:effectLst/>
              </a:rPr>
              <a:t>在网站高并发访问的场景下</a:t>
            </a:r>
            <a:r>
              <a:rPr lang="en-US" altLang="zh-CN" dirty="0" smtClean="0">
                <a:effectLst/>
              </a:rPr>
              <a:t>,</a:t>
            </a:r>
            <a:r>
              <a:rPr lang="zh-CN" altLang="en-US" dirty="0" smtClean="0">
                <a:effectLst/>
              </a:rPr>
              <a:t>使用负载均衡技术为一个应用构建一个由多台服务器组成的服务器集群</a:t>
            </a:r>
            <a:r>
              <a:rPr lang="en-US" altLang="zh-CN" dirty="0" smtClean="0">
                <a:effectLst/>
              </a:rPr>
              <a:t>,</a:t>
            </a:r>
            <a:r>
              <a:rPr lang="zh-CN" altLang="en-US" dirty="0" smtClean="0">
                <a:effectLst/>
              </a:rPr>
              <a:t>将并发访问请求分发到多台服务器上处理</a:t>
            </a:r>
            <a:r>
              <a:rPr lang="en-US" altLang="zh-CN" dirty="0" smtClean="0">
                <a:effectLst/>
              </a:rPr>
              <a:t>,</a:t>
            </a:r>
            <a:r>
              <a:rPr lang="zh-CN" altLang="en-US" dirty="0" smtClean="0">
                <a:effectLst/>
              </a:rPr>
              <a:t>避免单一服务器因负载压力过大而响应缓慢</a:t>
            </a:r>
            <a:r>
              <a:rPr lang="en-US" altLang="zh-CN" dirty="0" smtClean="0">
                <a:effectLst/>
              </a:rPr>
              <a:t>,</a:t>
            </a:r>
            <a:r>
              <a:rPr lang="zh-CN" altLang="en-US" dirty="0" smtClean="0">
                <a:effectLst/>
              </a:rPr>
              <a:t>使用户请求具有更好的响应延迟特性</a:t>
            </a:r>
            <a:r>
              <a:rPr lang="zh-CN" altLang="en-US" dirty="0"/>
              <a:t>。</a:t>
            </a:r>
            <a:endParaRPr lang="zh-CN" altLang="en-US" dirty="0" smtClean="0">
              <a:effectLst/>
            </a:endParaRPr>
          </a:p>
          <a:p>
            <a:endParaRPr lang="en-US" dirty="0"/>
          </a:p>
        </p:txBody>
      </p:sp>
      <p:pic>
        <p:nvPicPr>
          <p:cNvPr id="5" name="Picture 4"/>
          <p:cNvPicPr>
            <a:picLocks noChangeAspect="1"/>
          </p:cNvPicPr>
          <p:nvPr/>
        </p:nvPicPr>
        <p:blipFill>
          <a:blip r:embed="rId2"/>
          <a:stretch>
            <a:fillRect/>
          </a:stretch>
        </p:blipFill>
        <p:spPr>
          <a:xfrm>
            <a:off x="3056020" y="3434124"/>
            <a:ext cx="6088647" cy="3423876"/>
          </a:xfrm>
          <a:prstGeom prst="rect">
            <a:avLst/>
          </a:prstGeom>
        </p:spPr>
      </p:pic>
    </p:spTree>
    <p:extLst>
      <p:ext uri="{BB962C8B-B14F-4D97-AF65-F5344CB8AC3E}">
        <p14:creationId xmlns:p14="http://schemas.microsoft.com/office/powerpoint/2010/main" val="125686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代码优化</a:t>
            </a:r>
            <a:r>
              <a:rPr lang="en-US" altLang="zh-CN" dirty="0" smtClean="0"/>
              <a:t>——</a:t>
            </a:r>
            <a:r>
              <a:rPr lang="zh-CN" altLang="en-US" dirty="0" smtClean="0"/>
              <a:t>多线程</a:t>
            </a:r>
            <a:endParaRPr lang="en-US" dirty="0"/>
          </a:p>
        </p:txBody>
      </p:sp>
      <p:sp>
        <p:nvSpPr>
          <p:cNvPr id="3" name="Content Placeholder 2"/>
          <p:cNvSpPr>
            <a:spLocks noGrp="1"/>
          </p:cNvSpPr>
          <p:nvPr>
            <p:ph idx="1"/>
          </p:nvPr>
        </p:nvSpPr>
        <p:spPr>
          <a:xfrm>
            <a:off x="838200" y="1825625"/>
            <a:ext cx="10515600" cy="4900028"/>
          </a:xfrm>
        </p:spPr>
        <p:txBody>
          <a:bodyPr>
            <a:normAutofit fontScale="85000" lnSpcReduction="20000"/>
          </a:bodyPr>
          <a:lstStyle/>
          <a:p>
            <a:r>
              <a:rPr lang="zh-CN" altLang="en-US" dirty="0" smtClean="0">
                <a:effectLst/>
              </a:rPr>
              <a:t>从资源利用的角度看</a:t>
            </a:r>
            <a:r>
              <a:rPr lang="en-US" altLang="zh-CN" dirty="0" smtClean="0">
                <a:effectLst/>
              </a:rPr>
              <a:t>,</a:t>
            </a:r>
            <a:r>
              <a:rPr lang="zh-CN" altLang="en-US" dirty="0" smtClean="0">
                <a:effectLst/>
              </a:rPr>
              <a:t>使用多线程的原因主要有两个</a:t>
            </a:r>
            <a:r>
              <a:rPr lang="en-US" altLang="zh-CN" dirty="0" smtClean="0">
                <a:effectLst/>
              </a:rPr>
              <a:t>:10</a:t>
            </a:r>
            <a:r>
              <a:rPr lang="zh-CN" altLang="en-US" dirty="0" smtClean="0">
                <a:effectLst/>
              </a:rPr>
              <a:t>阻塞与多</a:t>
            </a:r>
            <a:r>
              <a:rPr lang="en-US" altLang="zh-CN" dirty="0" smtClean="0">
                <a:effectLst/>
              </a:rPr>
              <a:t>CPU</a:t>
            </a:r>
            <a:r>
              <a:rPr lang="zh-CN" altLang="en-US" dirty="0" smtClean="0">
                <a:effectLst/>
              </a:rPr>
              <a:t>。当前线程进行</a:t>
            </a:r>
            <a:r>
              <a:rPr lang="en-US" altLang="zh-CN" dirty="0" smtClean="0"/>
              <a:t>IO</a:t>
            </a:r>
            <a:r>
              <a:rPr lang="zh-CN" altLang="en-US" dirty="0" smtClean="0">
                <a:effectLst/>
              </a:rPr>
              <a:t>处理的时候</a:t>
            </a:r>
            <a:r>
              <a:rPr lang="en-US" altLang="zh-CN" dirty="0" smtClean="0">
                <a:effectLst/>
              </a:rPr>
              <a:t>,</a:t>
            </a:r>
            <a:r>
              <a:rPr lang="zh-CN" altLang="en-US" dirty="0" smtClean="0">
                <a:effectLst/>
              </a:rPr>
              <a:t>会被阻塞释放</a:t>
            </a:r>
            <a:r>
              <a:rPr lang="en-US" altLang="zh-CN" dirty="0" smtClean="0">
                <a:effectLst/>
              </a:rPr>
              <a:t>CPU</a:t>
            </a:r>
            <a:r>
              <a:rPr lang="zh-CN" altLang="en-US" dirty="0" smtClean="0">
                <a:effectLst/>
              </a:rPr>
              <a:t>以等待</a:t>
            </a:r>
            <a:r>
              <a:rPr lang="en-US" altLang="zh-CN" dirty="0" smtClean="0">
                <a:effectLst/>
              </a:rPr>
              <a:t>10</a:t>
            </a:r>
            <a:r>
              <a:rPr lang="zh-CN" altLang="en-US" dirty="0" smtClean="0">
                <a:effectLst/>
              </a:rPr>
              <a:t>操作完成</a:t>
            </a:r>
            <a:r>
              <a:rPr lang="en-US" altLang="zh-CN" dirty="0" smtClean="0">
                <a:effectLst/>
              </a:rPr>
              <a:t>,</a:t>
            </a:r>
            <a:r>
              <a:rPr lang="zh-CN" altLang="en-US" dirty="0" smtClean="0">
                <a:effectLst/>
              </a:rPr>
              <a:t>由于</a:t>
            </a:r>
            <a:r>
              <a:rPr lang="en-US" altLang="zh-CN" dirty="0" smtClean="0">
                <a:effectLst/>
              </a:rPr>
              <a:t>10</a:t>
            </a:r>
            <a:r>
              <a:rPr lang="zh-CN" altLang="en-US" dirty="0" smtClean="0">
                <a:effectLst/>
              </a:rPr>
              <a:t>操作</a:t>
            </a:r>
            <a:r>
              <a:rPr lang="en-US" altLang="zh-CN" dirty="0" smtClean="0">
                <a:effectLst/>
              </a:rPr>
              <a:t>(</a:t>
            </a:r>
            <a:r>
              <a:rPr lang="zh-CN" altLang="en-US" dirty="0" smtClean="0">
                <a:effectLst/>
              </a:rPr>
              <a:t>不管是磁盘</a:t>
            </a:r>
            <a:r>
              <a:rPr lang="en-US" altLang="zh-CN" dirty="0" smtClean="0">
                <a:effectLst/>
              </a:rPr>
              <a:t>IO</a:t>
            </a:r>
            <a:r>
              <a:rPr lang="zh-CN" altLang="en-US" dirty="0" smtClean="0">
                <a:effectLst/>
              </a:rPr>
              <a:t>还是网络</a:t>
            </a:r>
            <a:r>
              <a:rPr lang="en-US" altLang="zh-CN" dirty="0" smtClean="0">
                <a:effectLst/>
              </a:rPr>
              <a:t>IO)</a:t>
            </a:r>
            <a:r>
              <a:rPr lang="zh-CN" altLang="en-US" dirty="0" smtClean="0">
                <a:effectLst/>
              </a:rPr>
              <a:t>通常都需要较长的时间</a:t>
            </a:r>
            <a:r>
              <a:rPr lang="en-US" altLang="zh-CN" dirty="0" smtClean="0">
                <a:effectLst/>
              </a:rPr>
              <a:t>,</a:t>
            </a:r>
            <a:r>
              <a:rPr lang="zh-CN" altLang="en-US" dirty="0" smtClean="0">
                <a:effectLst/>
              </a:rPr>
              <a:t>这时</a:t>
            </a:r>
            <a:r>
              <a:rPr lang="en-US" altLang="zh-CN" dirty="0" smtClean="0">
                <a:effectLst/>
              </a:rPr>
              <a:t>CPU</a:t>
            </a:r>
            <a:r>
              <a:rPr lang="zh-CN" altLang="en-US" dirty="0" smtClean="0">
                <a:effectLst/>
              </a:rPr>
              <a:t>可以调度其他的线程进行处理。前面我们提到</a:t>
            </a:r>
            <a:r>
              <a:rPr lang="en-US" altLang="zh-CN" dirty="0" smtClean="0">
                <a:effectLst/>
              </a:rPr>
              <a:t>,</a:t>
            </a:r>
            <a:r>
              <a:rPr lang="zh-CN" altLang="en-US" dirty="0" smtClean="0">
                <a:effectLst/>
              </a:rPr>
              <a:t>理想的系统 </a:t>
            </a:r>
            <a:r>
              <a:rPr lang="en-US" altLang="zh-CN" dirty="0" smtClean="0">
                <a:effectLst/>
              </a:rPr>
              <a:t>Load</a:t>
            </a:r>
            <a:r>
              <a:rPr lang="zh-CN" altLang="en-US" dirty="0" smtClean="0">
                <a:effectLst/>
              </a:rPr>
              <a:t>是既没有进程</a:t>
            </a:r>
            <a:r>
              <a:rPr lang="en-US" altLang="zh-CN" dirty="0" smtClean="0">
                <a:effectLst/>
              </a:rPr>
              <a:t>(</a:t>
            </a:r>
            <a:r>
              <a:rPr lang="zh-CN" altLang="en-US" dirty="0" smtClean="0">
                <a:effectLst/>
              </a:rPr>
              <a:t>线程</a:t>
            </a:r>
            <a:r>
              <a:rPr lang="en-US" altLang="zh-CN" dirty="0" smtClean="0">
                <a:effectLst/>
              </a:rPr>
              <a:t>)</a:t>
            </a:r>
            <a:r>
              <a:rPr lang="zh-CN" altLang="en-US" dirty="0" smtClean="0">
                <a:effectLst/>
              </a:rPr>
              <a:t>等待也没有</a:t>
            </a:r>
            <a:r>
              <a:rPr lang="en-US" altLang="zh-CN" dirty="0" smtClean="0">
                <a:effectLst/>
              </a:rPr>
              <a:t>CPU</a:t>
            </a:r>
            <a:r>
              <a:rPr lang="zh-CN" altLang="en-US" dirty="0" smtClean="0">
                <a:effectLst/>
              </a:rPr>
              <a:t>空闲</a:t>
            </a:r>
            <a:r>
              <a:rPr lang="en-US" altLang="zh-CN" dirty="0" smtClean="0">
                <a:effectLst/>
              </a:rPr>
              <a:t>,</a:t>
            </a:r>
            <a:r>
              <a:rPr lang="zh-CN" altLang="en-US" dirty="0" smtClean="0">
                <a:effectLst/>
              </a:rPr>
              <a:t>利用多线程</a:t>
            </a:r>
            <a:r>
              <a:rPr lang="en-US" altLang="zh-CN" dirty="0" smtClean="0">
                <a:effectLst/>
              </a:rPr>
              <a:t>IO</a:t>
            </a:r>
            <a:r>
              <a:rPr lang="zh-CN" altLang="en-US" dirty="0" smtClean="0">
                <a:effectLst/>
              </a:rPr>
              <a:t>阻塞与执行交替进行</a:t>
            </a:r>
            <a:r>
              <a:rPr lang="en-US" altLang="zh-CN" dirty="0" smtClean="0">
                <a:effectLst/>
              </a:rPr>
              <a:t>,</a:t>
            </a:r>
            <a:r>
              <a:rPr lang="zh-CN" altLang="en-US" dirty="0" smtClean="0">
                <a:effectLst/>
              </a:rPr>
              <a:t>可最大限度地利用</a:t>
            </a:r>
            <a:r>
              <a:rPr lang="en-US" altLang="zh-CN" dirty="0" smtClean="0">
                <a:effectLst/>
              </a:rPr>
              <a:t>CPU</a:t>
            </a:r>
            <a:r>
              <a:rPr lang="zh-CN" altLang="en-US" dirty="0" smtClean="0">
                <a:effectLst/>
              </a:rPr>
              <a:t>资源。使用多线程的另一个原因是服务器有多个</a:t>
            </a:r>
            <a:r>
              <a:rPr lang="en-US" altLang="zh-CN" dirty="0" smtClean="0">
                <a:effectLst/>
              </a:rPr>
              <a:t>CPU,</a:t>
            </a:r>
            <a:r>
              <a:rPr lang="zh-CN" altLang="en-US" dirty="0" smtClean="0">
                <a:effectLst/>
              </a:rPr>
              <a:t>在这个连手机都有四核</a:t>
            </a:r>
            <a:r>
              <a:rPr lang="en-US" altLang="zh-CN" dirty="0" smtClean="0">
                <a:effectLst/>
              </a:rPr>
              <a:t>CPU</a:t>
            </a:r>
            <a:r>
              <a:rPr lang="zh-CN" altLang="en-US" dirty="0" smtClean="0">
                <a:effectLst/>
              </a:rPr>
              <a:t>的时代</a:t>
            </a:r>
            <a:r>
              <a:rPr lang="en-US" altLang="zh-CN" dirty="0" smtClean="0">
                <a:effectLst/>
              </a:rPr>
              <a:t>,</a:t>
            </a:r>
            <a:r>
              <a:rPr lang="zh-CN" altLang="en-US" dirty="0" smtClean="0">
                <a:effectLst/>
              </a:rPr>
              <a:t>除了最低配置的虚拟机</a:t>
            </a:r>
            <a:r>
              <a:rPr lang="en-US" altLang="zh-CN" dirty="0" smtClean="0">
                <a:effectLst/>
              </a:rPr>
              <a:t>,</a:t>
            </a:r>
            <a:r>
              <a:rPr lang="zh-CN" altLang="en-US" dirty="0" smtClean="0">
                <a:effectLst/>
              </a:rPr>
              <a:t>一般数据中心的服务器至少</a:t>
            </a:r>
            <a:r>
              <a:rPr lang="en-US" altLang="zh-CN" dirty="0" smtClean="0">
                <a:effectLst/>
              </a:rPr>
              <a:t>16</a:t>
            </a:r>
            <a:r>
              <a:rPr lang="zh-CN" altLang="en-US" dirty="0" smtClean="0">
                <a:effectLst/>
              </a:rPr>
              <a:t>核 </a:t>
            </a:r>
            <a:r>
              <a:rPr lang="en-US" altLang="zh-CN" dirty="0" smtClean="0">
                <a:effectLst/>
              </a:rPr>
              <a:t>CPU,</a:t>
            </a:r>
            <a:r>
              <a:rPr lang="zh-CN" altLang="en-US" dirty="0" smtClean="0">
                <a:effectLst/>
              </a:rPr>
              <a:t>要想最大限度地使用这些</a:t>
            </a:r>
            <a:r>
              <a:rPr lang="en-US" altLang="zh-CN" dirty="0" smtClean="0">
                <a:effectLst/>
              </a:rPr>
              <a:t>CPU,</a:t>
            </a:r>
            <a:r>
              <a:rPr lang="zh-CN" altLang="en-US" dirty="0" smtClean="0">
                <a:effectLst/>
              </a:rPr>
              <a:t>必须启动多线程。</a:t>
            </a:r>
          </a:p>
          <a:p>
            <a:r>
              <a:rPr lang="zh-CN" altLang="en-US" dirty="0" smtClean="0">
                <a:effectLst/>
              </a:rPr>
              <a:t>网站的应用程序一般都被</a:t>
            </a:r>
            <a:r>
              <a:rPr lang="en-US" altLang="zh-CN" dirty="0" smtClean="0">
                <a:effectLst/>
              </a:rPr>
              <a:t>Web</a:t>
            </a:r>
            <a:r>
              <a:rPr lang="zh-CN" altLang="en-US" dirty="0" smtClean="0">
                <a:effectLst/>
              </a:rPr>
              <a:t>服务器容器管理</a:t>
            </a:r>
            <a:r>
              <a:rPr lang="en-US" altLang="zh-CN" dirty="0" smtClean="0">
                <a:effectLst/>
              </a:rPr>
              <a:t>,</a:t>
            </a:r>
            <a:r>
              <a:rPr lang="zh-CN" altLang="en-US" dirty="0" smtClean="0">
                <a:effectLst/>
              </a:rPr>
              <a:t>用户请求的多线程也通常被 </a:t>
            </a:r>
            <a:r>
              <a:rPr lang="en-US" altLang="zh-CN" dirty="0" smtClean="0">
                <a:effectLst/>
              </a:rPr>
              <a:t>Web </a:t>
            </a:r>
            <a:r>
              <a:rPr lang="zh-CN" altLang="en-US" dirty="0" smtClean="0">
                <a:effectLst/>
              </a:rPr>
              <a:t>服务器容器管理</a:t>
            </a:r>
            <a:r>
              <a:rPr lang="en-US" altLang="zh-CN" dirty="0" smtClean="0">
                <a:effectLst/>
              </a:rPr>
              <a:t>,</a:t>
            </a:r>
            <a:r>
              <a:rPr lang="zh-CN" altLang="en-US" dirty="0" smtClean="0">
                <a:effectLst/>
              </a:rPr>
              <a:t>但不管是</a:t>
            </a:r>
            <a:r>
              <a:rPr lang="en-US" altLang="zh-CN" dirty="0" smtClean="0">
                <a:effectLst/>
              </a:rPr>
              <a:t>Web</a:t>
            </a:r>
            <a:r>
              <a:rPr lang="zh-CN" altLang="en-US" dirty="0" smtClean="0">
                <a:effectLst/>
              </a:rPr>
              <a:t>容器管理的线程</a:t>
            </a:r>
            <a:r>
              <a:rPr lang="en-US" altLang="zh-CN" dirty="0" smtClean="0">
                <a:effectLst/>
              </a:rPr>
              <a:t>,</a:t>
            </a:r>
            <a:r>
              <a:rPr lang="zh-CN" altLang="en-US" dirty="0" smtClean="0">
                <a:effectLst/>
              </a:rPr>
              <a:t>还是应用程序自己创建的线程</a:t>
            </a:r>
            <a:r>
              <a:rPr lang="en-US" altLang="zh-CN" dirty="0" smtClean="0">
                <a:effectLst/>
              </a:rPr>
              <a:t>,</a:t>
            </a:r>
            <a:r>
              <a:rPr lang="zh-CN" altLang="en-US" dirty="0" smtClean="0">
                <a:effectLst/>
              </a:rPr>
              <a:t>一台服务器上启动多少线程合适呢</a:t>
            </a:r>
            <a:r>
              <a:rPr lang="en-US" altLang="zh-CN" dirty="0" smtClean="0">
                <a:effectLst/>
              </a:rPr>
              <a:t>?</a:t>
            </a:r>
            <a:r>
              <a:rPr lang="zh-CN" altLang="en-US" dirty="0" smtClean="0">
                <a:effectLst/>
              </a:rPr>
              <a:t>假设服务器上执行的都是相同类型任务</a:t>
            </a:r>
            <a:r>
              <a:rPr lang="en-US" altLang="zh-CN" dirty="0" smtClean="0">
                <a:effectLst/>
              </a:rPr>
              <a:t>,</a:t>
            </a:r>
            <a:r>
              <a:rPr lang="zh-CN" altLang="en-US" dirty="0" smtClean="0">
                <a:effectLst/>
              </a:rPr>
              <a:t>针对该类任务启动的线程数有个简化的估算公式可供参考</a:t>
            </a:r>
            <a:r>
              <a:rPr lang="en-US" altLang="zh-CN" dirty="0" smtClean="0">
                <a:effectLst/>
              </a:rPr>
              <a:t>:</a:t>
            </a:r>
          </a:p>
          <a:p>
            <a:r>
              <a:rPr lang="zh-CN" altLang="en-US" dirty="0" smtClean="0">
                <a:effectLst/>
              </a:rPr>
              <a:t>启动线程数</a:t>
            </a:r>
            <a:r>
              <a:rPr lang="en-US" altLang="zh-CN" dirty="0" smtClean="0">
                <a:effectLst/>
              </a:rPr>
              <a:t>=</a:t>
            </a:r>
            <a:r>
              <a:rPr lang="en-US" altLang="zh-CN" dirty="0"/>
              <a:t>[</a:t>
            </a:r>
            <a:r>
              <a:rPr lang="zh-CN" altLang="en-US" dirty="0" smtClean="0">
                <a:effectLst/>
              </a:rPr>
              <a:t>任务执行时间</a:t>
            </a:r>
            <a:r>
              <a:rPr lang="en-US" altLang="zh-CN" dirty="0" smtClean="0">
                <a:effectLst/>
              </a:rPr>
              <a:t>/(</a:t>
            </a:r>
            <a:r>
              <a:rPr lang="zh-CN" altLang="en-US" dirty="0" smtClean="0">
                <a:effectLst/>
              </a:rPr>
              <a:t>任务执行时间</a:t>
            </a:r>
            <a:r>
              <a:rPr lang="en-US" altLang="zh-CN" dirty="0" smtClean="0">
                <a:effectLst/>
              </a:rPr>
              <a:t>-IO</a:t>
            </a:r>
            <a:r>
              <a:rPr lang="zh-CN" altLang="en-US" dirty="0" smtClean="0">
                <a:effectLst/>
              </a:rPr>
              <a:t>等待时间</a:t>
            </a:r>
            <a:r>
              <a:rPr lang="en-US" altLang="zh-CN" dirty="0" smtClean="0">
                <a:effectLst/>
              </a:rPr>
              <a:t>]x</a:t>
            </a:r>
            <a:r>
              <a:rPr lang="zh-CN" altLang="en-US" dirty="0" smtClean="0">
                <a:effectLst/>
              </a:rPr>
              <a:t> </a:t>
            </a:r>
            <a:r>
              <a:rPr lang="en-US" altLang="zh-CN" dirty="0" smtClean="0">
                <a:effectLst/>
              </a:rPr>
              <a:t>CPU</a:t>
            </a:r>
            <a:r>
              <a:rPr lang="zh-CN" altLang="en-US" dirty="0" smtClean="0">
                <a:effectLst/>
              </a:rPr>
              <a:t>内核数</a:t>
            </a:r>
          </a:p>
          <a:p>
            <a:r>
              <a:rPr lang="zh-CN" altLang="en-US" dirty="0" smtClean="0">
                <a:effectLst/>
              </a:rPr>
              <a:t>最佳启动线程数和</a:t>
            </a:r>
            <a:r>
              <a:rPr lang="en-US" altLang="zh-CN" dirty="0" smtClean="0">
                <a:effectLst/>
              </a:rPr>
              <a:t>CPU</a:t>
            </a:r>
            <a:r>
              <a:rPr lang="zh-CN" altLang="en-US" dirty="0" smtClean="0">
                <a:effectLst/>
              </a:rPr>
              <a:t>内核数量成正比</a:t>
            </a:r>
            <a:r>
              <a:rPr lang="en-US" altLang="zh-CN" dirty="0" smtClean="0">
                <a:effectLst/>
              </a:rPr>
              <a:t>,</a:t>
            </a:r>
            <a:r>
              <a:rPr lang="zh-CN" altLang="en-US" dirty="0" smtClean="0">
                <a:effectLst/>
              </a:rPr>
              <a:t>和</a:t>
            </a:r>
            <a:r>
              <a:rPr lang="en-US" altLang="zh-CN" dirty="0" smtClean="0">
                <a:effectLst/>
              </a:rPr>
              <a:t>IO</a:t>
            </a:r>
            <a:r>
              <a:rPr lang="zh-CN" altLang="en-US" dirty="0" smtClean="0">
                <a:effectLst/>
              </a:rPr>
              <a:t>阻塞时间成反比。如果任务都是 </a:t>
            </a:r>
            <a:r>
              <a:rPr lang="en-US" altLang="zh-CN" dirty="0" smtClean="0">
                <a:effectLst/>
              </a:rPr>
              <a:t>CPU</a:t>
            </a:r>
            <a:r>
              <a:rPr lang="zh-CN" altLang="en-US" dirty="0" smtClean="0">
                <a:effectLst/>
              </a:rPr>
              <a:t>计算型任务</a:t>
            </a:r>
            <a:r>
              <a:rPr lang="en-US" altLang="zh-CN" dirty="0" smtClean="0">
                <a:effectLst/>
              </a:rPr>
              <a:t>,</a:t>
            </a:r>
            <a:r>
              <a:rPr lang="zh-CN" altLang="en-US" dirty="0" smtClean="0">
                <a:effectLst/>
              </a:rPr>
              <a:t>那么线程数最多不超过</a:t>
            </a:r>
            <a:r>
              <a:rPr lang="en-US" altLang="zh-CN" dirty="0" smtClean="0">
                <a:effectLst/>
              </a:rPr>
              <a:t>CPU</a:t>
            </a:r>
            <a:r>
              <a:rPr lang="zh-CN" altLang="en-US" dirty="0" smtClean="0">
                <a:effectLst/>
              </a:rPr>
              <a:t>内核数</a:t>
            </a:r>
            <a:r>
              <a:rPr lang="en-US" altLang="zh-CN" dirty="0" smtClean="0">
                <a:effectLst/>
              </a:rPr>
              <a:t>,</a:t>
            </a:r>
            <a:r>
              <a:rPr lang="zh-CN" altLang="en-US" dirty="0" smtClean="0">
                <a:effectLst/>
              </a:rPr>
              <a:t>因为启动再多线程</a:t>
            </a:r>
            <a:r>
              <a:rPr lang="en-US" altLang="zh-CN" dirty="0" smtClean="0">
                <a:effectLst/>
              </a:rPr>
              <a:t>,CPU</a:t>
            </a:r>
            <a:r>
              <a:rPr lang="zh-CN" altLang="en-US" dirty="0" smtClean="0">
                <a:effectLst/>
              </a:rPr>
              <a:t>也来不及调度</a:t>
            </a:r>
            <a:r>
              <a:rPr lang="en-US" altLang="zh-CN" dirty="0" smtClean="0">
                <a:effectLst/>
              </a:rPr>
              <a:t>;</a:t>
            </a:r>
            <a:r>
              <a:rPr lang="zh-CN" altLang="en-US" dirty="0" smtClean="0">
                <a:effectLst/>
              </a:rPr>
              <a:t>相反如果是任务需要等待磁盘操作</a:t>
            </a:r>
            <a:r>
              <a:rPr lang="en-US" altLang="zh-CN" dirty="0" smtClean="0">
                <a:effectLst/>
              </a:rPr>
              <a:t>,</a:t>
            </a:r>
            <a:r>
              <a:rPr lang="zh-CN" altLang="en-US" dirty="0" smtClean="0">
                <a:effectLst/>
              </a:rPr>
              <a:t>网络响应</a:t>
            </a:r>
            <a:r>
              <a:rPr lang="en-US" altLang="zh-CN" dirty="0" smtClean="0">
                <a:effectLst/>
              </a:rPr>
              <a:t>,</a:t>
            </a:r>
            <a:r>
              <a:rPr lang="zh-CN" altLang="en-US" dirty="0" smtClean="0">
                <a:effectLst/>
              </a:rPr>
              <a:t>那么多启动线程有助于提高任务并发度</a:t>
            </a:r>
            <a:r>
              <a:rPr lang="en-US" altLang="zh-CN" dirty="0" smtClean="0">
                <a:effectLst/>
              </a:rPr>
              <a:t>,</a:t>
            </a:r>
            <a:r>
              <a:rPr lang="zh-CN" altLang="en-US" dirty="0" smtClean="0">
                <a:effectLst/>
              </a:rPr>
              <a:t>提高系统吞吐能力</a:t>
            </a:r>
            <a:r>
              <a:rPr lang="en-US" altLang="zh-CN" dirty="0" smtClean="0">
                <a:effectLst/>
              </a:rPr>
              <a:t>,</a:t>
            </a:r>
            <a:r>
              <a:rPr lang="zh-CN" altLang="en-US" dirty="0" smtClean="0">
                <a:effectLst/>
              </a:rPr>
              <a:t>改善系统性能。</a:t>
            </a:r>
          </a:p>
          <a:p>
            <a:endParaRPr lang="en-US" altLang="zh-CN" dirty="0" smtClean="0">
              <a:effectLst/>
            </a:endParaRPr>
          </a:p>
          <a:p>
            <a:endParaRPr lang="en-US" dirty="0"/>
          </a:p>
        </p:txBody>
      </p:sp>
    </p:spTree>
    <p:extLst>
      <p:ext uri="{BB962C8B-B14F-4D97-AF65-F5344CB8AC3E}">
        <p14:creationId xmlns:p14="http://schemas.microsoft.com/office/powerpoint/2010/main" val="94803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effectLst/>
              </a:rPr>
              <a:t>用户视角的网站性能</a:t>
            </a:r>
            <a:endParaRPr lang="zh-CN" altLang="en-US" dirty="0" smtClean="0">
              <a:effectLst/>
            </a:endParaRPr>
          </a:p>
        </p:txBody>
      </p:sp>
      <p:sp>
        <p:nvSpPr>
          <p:cNvPr id="3" name="Content Placeholder 2"/>
          <p:cNvSpPr>
            <a:spLocks noGrp="1"/>
          </p:cNvSpPr>
          <p:nvPr>
            <p:ph idx="1"/>
          </p:nvPr>
        </p:nvSpPr>
        <p:spPr>
          <a:xfrm>
            <a:off x="838200" y="1825625"/>
            <a:ext cx="10515600" cy="3167480"/>
          </a:xfrm>
        </p:spPr>
        <p:txBody>
          <a:bodyPr>
            <a:normAutofit fontScale="92500"/>
          </a:bodyPr>
          <a:lstStyle/>
          <a:p>
            <a:r>
              <a:rPr lang="zh-CN" altLang="en-US" dirty="0" smtClean="0">
                <a:effectLst/>
              </a:rPr>
              <a:t>从用户角度</a:t>
            </a:r>
            <a:r>
              <a:rPr lang="en-US" altLang="zh-CN" dirty="0" smtClean="0">
                <a:effectLst/>
              </a:rPr>
              <a:t>,</a:t>
            </a:r>
            <a:r>
              <a:rPr lang="zh-CN" altLang="en-US" dirty="0" smtClean="0">
                <a:effectLst/>
              </a:rPr>
              <a:t>网站性能就是用户在浏览器上直观感受到的网站响应速度快还是慢。</a:t>
            </a:r>
          </a:p>
          <a:p>
            <a:r>
              <a:rPr lang="zh-CN" altLang="en-US" dirty="0" smtClean="0">
                <a:effectLst/>
              </a:rPr>
              <a:t>用户感受到的时间</a:t>
            </a:r>
            <a:r>
              <a:rPr lang="en-US" altLang="zh-CN" dirty="0" smtClean="0">
                <a:effectLst/>
              </a:rPr>
              <a:t>,</a:t>
            </a:r>
            <a:r>
              <a:rPr lang="zh-CN" altLang="en-US" dirty="0" smtClean="0">
                <a:effectLst/>
              </a:rPr>
              <a:t>包括用户计算机和网站服务器通信的时间、网站服务器处理的时间、用户计算机浏览器构造请求解析响应数据的时间。</a:t>
            </a:r>
            <a:endParaRPr lang="en-US" altLang="zh-CN" dirty="0" smtClean="0"/>
          </a:p>
          <a:p>
            <a:r>
              <a:rPr lang="zh-CN" altLang="en-US" dirty="0" smtClean="0">
                <a:effectLst/>
              </a:rPr>
              <a:t>不同计算机的性能差异，不同浏览器解析</a:t>
            </a:r>
            <a:r>
              <a:rPr lang="en-US" altLang="zh-CN" dirty="0" smtClean="0">
                <a:effectLst/>
              </a:rPr>
              <a:t>HTML</a:t>
            </a:r>
            <a:r>
              <a:rPr lang="zh-CN" altLang="en-US" dirty="0" smtClean="0">
                <a:effectLst/>
              </a:rPr>
              <a:t>的速度的差异，不同网络运营商提供的互联网贷款服务的差异，这些差异最终导致用户感受到的响应延迟可能会远远大于网站服务器处理请求需要的时间。</a:t>
            </a:r>
            <a:endParaRPr lang="en-US" altLang="zh-CN" dirty="0" smtClean="0">
              <a:effectLst/>
            </a:endParaRPr>
          </a:p>
        </p:txBody>
      </p:sp>
      <p:pic>
        <p:nvPicPr>
          <p:cNvPr id="4" name="Picture 3"/>
          <p:cNvPicPr>
            <a:picLocks noChangeAspect="1"/>
          </p:cNvPicPr>
          <p:nvPr/>
        </p:nvPicPr>
        <p:blipFill>
          <a:blip r:embed="rId2"/>
          <a:stretch>
            <a:fillRect/>
          </a:stretch>
        </p:blipFill>
        <p:spPr>
          <a:xfrm>
            <a:off x="0" y="4884820"/>
            <a:ext cx="12192000" cy="2131219"/>
          </a:xfrm>
          <a:prstGeom prst="rect">
            <a:avLst/>
          </a:prstGeom>
        </p:spPr>
      </p:pic>
    </p:spTree>
    <p:extLst>
      <p:ext uri="{BB962C8B-B14F-4D97-AF65-F5344CB8AC3E}">
        <p14:creationId xmlns:p14="http://schemas.microsoft.com/office/powerpoint/2010/main" val="149007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代码优化</a:t>
            </a:r>
            <a:r>
              <a:rPr lang="en-US" altLang="zh-CN" dirty="0" smtClean="0"/>
              <a:t>——</a:t>
            </a:r>
            <a:r>
              <a:rPr lang="zh-CN" altLang="en-US" dirty="0" smtClean="0"/>
              <a:t>多线程</a:t>
            </a:r>
            <a:endParaRPr lang="en-US" dirty="0"/>
          </a:p>
        </p:txBody>
      </p:sp>
      <p:sp>
        <p:nvSpPr>
          <p:cNvPr id="3" name="Content Placeholder 2"/>
          <p:cNvSpPr>
            <a:spLocks noGrp="1"/>
          </p:cNvSpPr>
          <p:nvPr>
            <p:ph idx="1"/>
          </p:nvPr>
        </p:nvSpPr>
        <p:spPr/>
        <p:txBody>
          <a:bodyPr/>
          <a:lstStyle/>
          <a:p>
            <a:r>
              <a:rPr lang="zh-CN" altLang="en-US" dirty="0" smtClean="0"/>
              <a:t>多线程编程一个需要注意的问题就是线程安全问题，即多个小城并发对某个资源进行修改，导致数据混乱。</a:t>
            </a:r>
            <a:endParaRPr lang="en-US" altLang="zh-CN" dirty="0" smtClean="0"/>
          </a:p>
          <a:p>
            <a:r>
              <a:rPr lang="zh-CN" altLang="en-US" dirty="0" smtClean="0"/>
              <a:t>编程上，解决线程安全的主要手段有如下几点：</a:t>
            </a:r>
            <a:endParaRPr lang="en-US" altLang="zh-CN" dirty="0" smtClean="0"/>
          </a:p>
          <a:p>
            <a:pPr lvl="1"/>
            <a:r>
              <a:rPr lang="zh-CN" altLang="en-US" dirty="0" smtClean="0"/>
              <a:t>将对象设计为无状态对象</a:t>
            </a:r>
            <a:endParaRPr lang="en-US" altLang="zh-CN" dirty="0" smtClean="0"/>
          </a:p>
          <a:p>
            <a:pPr lvl="1"/>
            <a:r>
              <a:rPr lang="zh-CN" altLang="en-US" dirty="0" smtClean="0"/>
              <a:t>使用局部对象</a:t>
            </a:r>
            <a:endParaRPr lang="en-US" altLang="zh-CN" dirty="0" smtClean="0"/>
          </a:p>
          <a:p>
            <a:pPr lvl="1"/>
            <a:r>
              <a:rPr lang="zh-CN" altLang="en-US" dirty="0" smtClean="0"/>
              <a:t>并发访问资源时使用锁</a:t>
            </a:r>
            <a:endParaRPr lang="en-US" dirty="0"/>
          </a:p>
        </p:txBody>
      </p:sp>
    </p:spTree>
    <p:extLst>
      <p:ext uri="{BB962C8B-B14F-4D97-AF65-F5344CB8AC3E}">
        <p14:creationId xmlns:p14="http://schemas.microsoft.com/office/powerpoint/2010/main" val="412573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代码优化</a:t>
            </a:r>
            <a:r>
              <a:rPr lang="en-US" altLang="zh-CN" dirty="0" smtClean="0"/>
              <a:t>——</a:t>
            </a:r>
            <a:r>
              <a:rPr lang="zh-CN" altLang="en-US" dirty="0" smtClean="0"/>
              <a:t>资源复用</a:t>
            </a:r>
            <a:endParaRPr lang="en-US" dirty="0"/>
          </a:p>
        </p:txBody>
      </p:sp>
      <p:sp>
        <p:nvSpPr>
          <p:cNvPr id="3" name="Content Placeholder 2"/>
          <p:cNvSpPr>
            <a:spLocks noGrp="1"/>
          </p:cNvSpPr>
          <p:nvPr>
            <p:ph idx="1"/>
          </p:nvPr>
        </p:nvSpPr>
        <p:spPr>
          <a:xfrm>
            <a:off x="838200" y="1825624"/>
            <a:ext cx="10515600" cy="5032375"/>
          </a:xfrm>
        </p:spPr>
        <p:txBody>
          <a:bodyPr>
            <a:normAutofit fontScale="77500" lnSpcReduction="20000"/>
          </a:bodyPr>
          <a:lstStyle/>
          <a:p>
            <a:r>
              <a:rPr lang="zh-CN" altLang="en-US" dirty="0" smtClean="0">
                <a:effectLst/>
              </a:rPr>
              <a:t>系统运行时</a:t>
            </a:r>
            <a:r>
              <a:rPr lang="en-US" altLang="zh-CN" dirty="0" smtClean="0">
                <a:effectLst/>
              </a:rPr>
              <a:t>,</a:t>
            </a:r>
            <a:r>
              <a:rPr lang="zh-CN" altLang="en-US" dirty="0" smtClean="0">
                <a:effectLst/>
              </a:rPr>
              <a:t>要尽量减少那些开销很大的系统资源的创建和销毀</a:t>
            </a:r>
            <a:r>
              <a:rPr lang="en-US" altLang="zh-CN" dirty="0" smtClean="0">
                <a:effectLst/>
              </a:rPr>
              <a:t>,</a:t>
            </a:r>
            <a:r>
              <a:rPr lang="zh-CN" altLang="en-US" dirty="0" smtClean="0">
                <a:effectLst/>
              </a:rPr>
              <a:t>比如数据库连接、网络通信连接、线程、复杂对象等。从编程角度</a:t>
            </a:r>
            <a:r>
              <a:rPr lang="en-US" altLang="zh-CN" dirty="0" smtClean="0">
                <a:effectLst/>
              </a:rPr>
              <a:t>,</a:t>
            </a:r>
            <a:r>
              <a:rPr lang="zh-CN" altLang="en-US" dirty="0" smtClean="0">
                <a:effectLst/>
              </a:rPr>
              <a:t>资源复用主要有两种模式</a:t>
            </a:r>
            <a:r>
              <a:rPr lang="en-US" altLang="zh-CN" dirty="0" smtClean="0">
                <a:effectLst/>
              </a:rPr>
              <a:t>:</a:t>
            </a:r>
            <a:r>
              <a:rPr lang="zh-CN" altLang="en-US" dirty="0" smtClean="0">
                <a:effectLst/>
              </a:rPr>
              <a:t>单例</a:t>
            </a:r>
            <a:r>
              <a:rPr lang="en-US" altLang="zh-CN" dirty="0" smtClean="0">
                <a:effectLst/>
              </a:rPr>
              <a:t>(Singleton)</a:t>
            </a:r>
            <a:r>
              <a:rPr lang="zh-CN" altLang="en-US" dirty="0" smtClean="0">
                <a:effectLst/>
              </a:rPr>
              <a:t>和对象池</a:t>
            </a:r>
            <a:r>
              <a:rPr lang="en-US" altLang="zh-CN" dirty="0" smtClean="0">
                <a:effectLst/>
              </a:rPr>
              <a:t>(Object Pool ).</a:t>
            </a:r>
          </a:p>
          <a:p>
            <a:r>
              <a:rPr lang="zh-CN" altLang="en-US" dirty="0" smtClean="0">
                <a:effectLst/>
              </a:rPr>
              <a:t>单例虽然是</a:t>
            </a:r>
            <a:r>
              <a:rPr lang="en-US" altLang="zh-CN" dirty="0" err="1" smtClean="0">
                <a:effectLst/>
              </a:rPr>
              <a:t>GoF</a:t>
            </a:r>
            <a:r>
              <a:rPr lang="zh-CN" altLang="en-US" dirty="0" smtClean="0">
                <a:effectLst/>
              </a:rPr>
              <a:t>经典设计模式中较多被诟病的一个模式</a:t>
            </a:r>
            <a:r>
              <a:rPr lang="en-US" altLang="zh-CN" dirty="0" smtClean="0">
                <a:effectLst/>
              </a:rPr>
              <a:t>,</a:t>
            </a:r>
            <a:r>
              <a:rPr lang="zh-CN" altLang="en-US" dirty="0" smtClean="0">
                <a:effectLst/>
              </a:rPr>
              <a:t>但由于目前</a:t>
            </a:r>
            <a:r>
              <a:rPr lang="en-US" altLang="zh-CN" dirty="0" smtClean="0">
                <a:effectLst/>
              </a:rPr>
              <a:t>Web</a:t>
            </a:r>
            <a:r>
              <a:rPr lang="zh-CN" altLang="en-US" dirty="0" smtClean="0">
                <a:effectLst/>
              </a:rPr>
              <a:t>开发中主要使用贫血模式</a:t>
            </a:r>
            <a:r>
              <a:rPr lang="en-US" altLang="zh-CN" dirty="0" smtClean="0">
                <a:effectLst/>
              </a:rPr>
              <a:t>,</a:t>
            </a:r>
            <a:r>
              <a:rPr lang="zh-CN" altLang="en-US" dirty="0" smtClean="0">
                <a:effectLst/>
              </a:rPr>
              <a:t>从 </a:t>
            </a:r>
            <a:r>
              <a:rPr lang="en-US" altLang="zh-CN" dirty="0" smtClean="0">
                <a:effectLst/>
              </a:rPr>
              <a:t>Service </a:t>
            </a:r>
            <a:r>
              <a:rPr lang="zh-CN" altLang="en-US" dirty="0" smtClean="0">
                <a:effectLst/>
              </a:rPr>
              <a:t>到</a:t>
            </a:r>
            <a:r>
              <a:rPr lang="en-US" altLang="zh-CN" dirty="0" smtClean="0">
                <a:effectLst/>
              </a:rPr>
              <a:t>Dao</a:t>
            </a:r>
            <a:r>
              <a:rPr lang="zh-CN" altLang="en-US" dirty="0" smtClean="0">
                <a:effectLst/>
              </a:rPr>
              <a:t>都是些无状态对象</a:t>
            </a:r>
            <a:r>
              <a:rPr lang="en-US" altLang="zh-CN" dirty="0" smtClean="0">
                <a:effectLst/>
              </a:rPr>
              <a:t>,</a:t>
            </a:r>
            <a:r>
              <a:rPr lang="zh-CN" altLang="en-US" dirty="0" smtClean="0">
                <a:effectLst/>
              </a:rPr>
              <a:t>无需重复创建</a:t>
            </a:r>
            <a:r>
              <a:rPr lang="en-US" altLang="zh-CN" dirty="0" smtClean="0">
                <a:effectLst/>
              </a:rPr>
              <a:t>,</a:t>
            </a:r>
            <a:r>
              <a:rPr lang="zh-CN" altLang="en-US" dirty="0" smtClean="0">
                <a:effectLst/>
              </a:rPr>
              <a:t>使用单例模式也就自然而然了。事实上</a:t>
            </a:r>
            <a:r>
              <a:rPr lang="en-US" altLang="zh-CN" dirty="0" smtClean="0">
                <a:effectLst/>
              </a:rPr>
              <a:t>,Java</a:t>
            </a:r>
            <a:r>
              <a:rPr lang="zh-CN" altLang="en-US" dirty="0" smtClean="0">
                <a:effectLst/>
              </a:rPr>
              <a:t>开发常用的对象容器 </a:t>
            </a:r>
            <a:r>
              <a:rPr lang="en-US" altLang="zh-CN" dirty="0" smtClean="0">
                <a:effectLst/>
              </a:rPr>
              <a:t>Spring</a:t>
            </a:r>
            <a:r>
              <a:rPr lang="zh-CN" altLang="en-US" dirty="0" smtClean="0">
                <a:effectLst/>
              </a:rPr>
              <a:t>默认构造的对象都是单例</a:t>
            </a:r>
            <a:r>
              <a:rPr lang="en-US" altLang="zh-CN" dirty="0" smtClean="0">
                <a:effectLst/>
              </a:rPr>
              <a:t>(</a:t>
            </a:r>
            <a:r>
              <a:rPr lang="zh-CN" altLang="en-US" dirty="0" smtClean="0">
                <a:effectLst/>
              </a:rPr>
              <a:t>需要注意的是 </a:t>
            </a:r>
            <a:r>
              <a:rPr lang="en-US" altLang="zh-CN" dirty="0" smtClean="0">
                <a:effectLst/>
              </a:rPr>
              <a:t>Spring</a:t>
            </a:r>
            <a:r>
              <a:rPr lang="zh-CN" altLang="en-US" dirty="0" smtClean="0">
                <a:effectLst/>
              </a:rPr>
              <a:t>的单例是 </a:t>
            </a:r>
            <a:r>
              <a:rPr lang="en-US" altLang="zh-CN" dirty="0" smtClean="0">
                <a:effectLst/>
              </a:rPr>
              <a:t>Spring</a:t>
            </a:r>
            <a:r>
              <a:rPr lang="zh-CN" altLang="en-US" dirty="0" smtClean="0">
                <a:effectLst/>
              </a:rPr>
              <a:t>容器管理的单例</a:t>
            </a:r>
            <a:r>
              <a:rPr lang="en-US" altLang="zh-CN" dirty="0" smtClean="0">
                <a:effectLst/>
              </a:rPr>
              <a:t>,</a:t>
            </a:r>
            <a:r>
              <a:rPr lang="zh-CN" altLang="en-US" dirty="0" smtClean="0">
                <a:effectLst/>
              </a:rPr>
              <a:t>而不是用单例模式构造的单例</a:t>
            </a:r>
            <a:r>
              <a:rPr lang="en-US" altLang="zh-CN" dirty="0" smtClean="0">
                <a:effectLst/>
              </a:rPr>
              <a:t>)</a:t>
            </a:r>
            <a:r>
              <a:rPr lang="zh-CN" altLang="en-US" dirty="0" smtClean="0">
                <a:effectLst/>
              </a:rPr>
              <a:t>。</a:t>
            </a:r>
          </a:p>
          <a:p>
            <a:r>
              <a:rPr lang="zh-CN" altLang="en-US" dirty="0" smtClean="0">
                <a:effectLst/>
              </a:rPr>
              <a:t>对象池模式通过复用对象实例</a:t>
            </a:r>
            <a:r>
              <a:rPr lang="en-US" altLang="zh-CN" dirty="0" smtClean="0">
                <a:effectLst/>
              </a:rPr>
              <a:t>,</a:t>
            </a:r>
            <a:r>
              <a:rPr lang="zh-CN" altLang="en-US" dirty="0" smtClean="0">
                <a:effectLst/>
              </a:rPr>
              <a:t>减少对象创建和资源消耗。对于数据库连接对象</a:t>
            </a:r>
            <a:r>
              <a:rPr lang="en-US" altLang="zh-CN" dirty="0" smtClean="0">
                <a:effectLst/>
              </a:rPr>
              <a:t>,</a:t>
            </a:r>
            <a:r>
              <a:rPr lang="zh-CN" altLang="en-US" dirty="0" smtClean="0">
                <a:effectLst/>
              </a:rPr>
              <a:t>每次创建连接</a:t>
            </a:r>
            <a:r>
              <a:rPr lang="en-US" altLang="zh-CN" dirty="0" smtClean="0">
                <a:effectLst/>
              </a:rPr>
              <a:t>,</a:t>
            </a:r>
            <a:r>
              <a:rPr lang="zh-CN" altLang="en-US" dirty="0" smtClean="0">
                <a:effectLst/>
              </a:rPr>
              <a:t>数据库服务端都需要创建专门的资源以应对</a:t>
            </a:r>
            <a:r>
              <a:rPr lang="en-US" altLang="zh-CN" dirty="0" smtClean="0">
                <a:effectLst/>
              </a:rPr>
              <a:t>,</a:t>
            </a:r>
            <a:r>
              <a:rPr lang="zh-CN" altLang="en-US" dirty="0" smtClean="0">
                <a:effectLst/>
              </a:rPr>
              <a:t>因此频繁创建关闭数据库连接</a:t>
            </a:r>
            <a:r>
              <a:rPr lang="en-US" altLang="zh-CN" dirty="0" smtClean="0">
                <a:effectLst/>
              </a:rPr>
              <a:t>,</a:t>
            </a:r>
            <a:r>
              <a:rPr lang="zh-CN" altLang="en-US" dirty="0" smtClean="0">
                <a:effectLst/>
              </a:rPr>
              <a:t>对数据库服务器而言是灾难性的</a:t>
            </a:r>
            <a:r>
              <a:rPr lang="en-US" altLang="zh-CN" dirty="0" smtClean="0">
                <a:effectLst/>
              </a:rPr>
              <a:t>,</a:t>
            </a:r>
            <a:r>
              <a:rPr lang="zh-CN" altLang="en-US" dirty="0" smtClean="0">
                <a:effectLst/>
              </a:rPr>
              <a:t>同时频繁创建关闭连接也需要花费较长的时间。因此在实践中</a:t>
            </a:r>
            <a:r>
              <a:rPr lang="en-US" altLang="zh-CN" dirty="0" smtClean="0">
                <a:effectLst/>
              </a:rPr>
              <a:t>,</a:t>
            </a:r>
            <a:r>
              <a:rPr lang="zh-CN" altLang="en-US" dirty="0" smtClean="0">
                <a:effectLst/>
              </a:rPr>
              <a:t>应用程序的数据库连接基本都使用连接池</a:t>
            </a:r>
            <a:r>
              <a:rPr lang="en-US" altLang="zh-CN" dirty="0" smtClean="0">
                <a:effectLst/>
              </a:rPr>
              <a:t>(Connection Pool)</a:t>
            </a:r>
            <a:r>
              <a:rPr lang="zh-CN" altLang="en-US" dirty="0" smtClean="0">
                <a:effectLst/>
              </a:rPr>
              <a:t>的方式。数据库连接对象创建好以后</a:t>
            </a:r>
            <a:r>
              <a:rPr lang="en-US" altLang="zh-CN" dirty="0" smtClean="0">
                <a:effectLst/>
              </a:rPr>
              <a:t>,</a:t>
            </a:r>
            <a:r>
              <a:rPr lang="zh-CN" altLang="en-US" dirty="0" smtClean="0">
                <a:effectLst/>
              </a:rPr>
              <a:t>将连接对象放入对象池容器中</a:t>
            </a:r>
            <a:r>
              <a:rPr lang="en-US" altLang="zh-CN" dirty="0" smtClean="0">
                <a:effectLst/>
              </a:rPr>
              <a:t>,</a:t>
            </a:r>
            <a:r>
              <a:rPr lang="zh-CN" altLang="en-US" dirty="0" smtClean="0">
                <a:effectLst/>
              </a:rPr>
              <a:t>应用程序要连接的时候</a:t>
            </a:r>
            <a:r>
              <a:rPr lang="en-US" altLang="zh-CN" dirty="0" smtClean="0">
                <a:effectLst/>
              </a:rPr>
              <a:t>,</a:t>
            </a:r>
            <a:r>
              <a:rPr lang="zh-CN" altLang="en-US" dirty="0" smtClean="0">
                <a:effectLst/>
              </a:rPr>
              <a:t>就从对象池中获取一个空闲的连接使用</a:t>
            </a:r>
            <a:r>
              <a:rPr lang="en-US" altLang="zh-CN" dirty="0" smtClean="0">
                <a:effectLst/>
              </a:rPr>
              <a:t>,</a:t>
            </a:r>
            <a:r>
              <a:rPr lang="zh-CN" altLang="en-US" dirty="0" smtClean="0">
                <a:effectLst/>
              </a:rPr>
              <a:t>使用完毕再将该对象归还到对象池中即可</a:t>
            </a:r>
            <a:r>
              <a:rPr lang="en-US" altLang="zh-CN" dirty="0" smtClean="0">
                <a:effectLst/>
              </a:rPr>
              <a:t>,</a:t>
            </a:r>
            <a:r>
              <a:rPr lang="zh-CN" altLang="en-US" dirty="0" smtClean="0">
                <a:effectLst/>
              </a:rPr>
              <a:t>不需要创建新的连接。</a:t>
            </a:r>
          </a:p>
          <a:p>
            <a:r>
              <a:rPr lang="zh-CN" altLang="en-US" dirty="0" smtClean="0">
                <a:effectLst/>
              </a:rPr>
              <a:t>前面说过</a:t>
            </a:r>
            <a:r>
              <a:rPr lang="en-US" altLang="zh-CN" dirty="0" smtClean="0">
                <a:effectLst/>
              </a:rPr>
              <a:t>,</a:t>
            </a:r>
            <a:r>
              <a:rPr lang="zh-CN" altLang="en-US" dirty="0" smtClean="0">
                <a:effectLst/>
              </a:rPr>
              <a:t>对于每个 </a:t>
            </a:r>
            <a:r>
              <a:rPr lang="en-US" altLang="zh-CN" dirty="0" smtClean="0">
                <a:effectLst/>
              </a:rPr>
              <a:t>Web </a:t>
            </a:r>
            <a:r>
              <a:rPr lang="zh-CN" altLang="en-US" dirty="0" smtClean="0">
                <a:effectLst/>
              </a:rPr>
              <a:t>请求 </a:t>
            </a:r>
            <a:r>
              <a:rPr lang="en-US" altLang="zh-CN" dirty="0" smtClean="0">
                <a:effectLst/>
              </a:rPr>
              <a:t>(HTTP Request),Web </a:t>
            </a:r>
            <a:r>
              <a:rPr lang="zh-CN" altLang="en-US" dirty="0" smtClean="0">
                <a:effectLst/>
              </a:rPr>
              <a:t>应用服务器都需要创建一个独立的线程去处理</a:t>
            </a:r>
            <a:r>
              <a:rPr lang="en-US" altLang="zh-CN" dirty="0" smtClean="0">
                <a:effectLst/>
              </a:rPr>
              <a:t>,</a:t>
            </a:r>
            <a:r>
              <a:rPr lang="zh-CN" altLang="en-US" dirty="0" smtClean="0">
                <a:effectLst/>
              </a:rPr>
              <a:t>这方面</a:t>
            </a:r>
            <a:r>
              <a:rPr lang="en-US" altLang="zh-CN" dirty="0" smtClean="0">
                <a:effectLst/>
              </a:rPr>
              <a:t>,</a:t>
            </a:r>
            <a:r>
              <a:rPr lang="zh-CN" altLang="en-US" dirty="0" smtClean="0">
                <a:effectLst/>
              </a:rPr>
              <a:t>应用服务器也采用线程池</a:t>
            </a:r>
            <a:r>
              <a:rPr lang="en-US" altLang="zh-CN" dirty="0" smtClean="0">
                <a:effectLst/>
              </a:rPr>
              <a:t>(Thread Pool)</a:t>
            </a:r>
            <a:r>
              <a:rPr lang="zh-CN" altLang="en-US" dirty="0" smtClean="0">
                <a:effectLst/>
              </a:rPr>
              <a:t>的方式。这些所谓的连接池、线程池</a:t>
            </a:r>
            <a:r>
              <a:rPr lang="en-US" altLang="zh-CN" dirty="0" smtClean="0">
                <a:effectLst/>
              </a:rPr>
              <a:t>,</a:t>
            </a:r>
            <a:r>
              <a:rPr lang="zh-CN" altLang="en-US" dirty="0" smtClean="0">
                <a:effectLst/>
              </a:rPr>
              <a:t>本质上都是对象池</a:t>
            </a:r>
            <a:r>
              <a:rPr lang="en-US" altLang="zh-CN" dirty="0" smtClean="0">
                <a:effectLst/>
              </a:rPr>
              <a:t>,</a:t>
            </a:r>
            <a:r>
              <a:rPr lang="zh-CN" altLang="en-US" dirty="0" smtClean="0">
                <a:effectLst/>
              </a:rPr>
              <a:t>即连接、线程都是对象</a:t>
            </a:r>
            <a:r>
              <a:rPr lang="en-US" altLang="zh-CN" dirty="0" smtClean="0">
                <a:effectLst/>
              </a:rPr>
              <a:t>,</a:t>
            </a:r>
            <a:r>
              <a:rPr lang="zh-CN" altLang="en-US" dirty="0" smtClean="0">
                <a:effectLst/>
              </a:rPr>
              <a:t>池管理方式也基本相同。</a:t>
            </a:r>
          </a:p>
          <a:p>
            <a:endParaRPr lang="en-US" dirty="0"/>
          </a:p>
        </p:txBody>
      </p:sp>
    </p:spTree>
    <p:extLst>
      <p:ext uri="{BB962C8B-B14F-4D97-AF65-F5344CB8AC3E}">
        <p14:creationId xmlns:p14="http://schemas.microsoft.com/office/powerpoint/2010/main" val="1446847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数据结构</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早期关于程序的一个定义是</a:t>
            </a:r>
            <a:r>
              <a:rPr lang="en-US" altLang="zh-CN" dirty="0" smtClean="0">
                <a:effectLst/>
              </a:rPr>
              <a:t>,</a:t>
            </a:r>
            <a:r>
              <a:rPr lang="zh-CN" altLang="en-US" dirty="0" smtClean="0">
                <a:effectLst/>
              </a:rPr>
              <a:t>程序就是数据结构</a:t>
            </a:r>
            <a:r>
              <a:rPr lang="en-US" altLang="zh-CN" dirty="0" smtClean="0">
                <a:effectLst/>
              </a:rPr>
              <a:t>+</a:t>
            </a:r>
            <a:r>
              <a:rPr lang="zh-CN" altLang="en-US" dirty="0" smtClean="0">
                <a:effectLst/>
              </a:rPr>
              <a:t>算法</a:t>
            </a:r>
            <a:r>
              <a:rPr lang="en-US" altLang="zh-CN" dirty="0" smtClean="0">
                <a:effectLst/>
              </a:rPr>
              <a:t>,</a:t>
            </a:r>
            <a:r>
              <a:rPr lang="zh-CN" altLang="en-US" dirty="0" smtClean="0">
                <a:effectLst/>
              </a:rPr>
              <a:t>数据结构对于编程的重要性不言而喻。在不同场景中合理使用恰当的数据结构</a:t>
            </a:r>
            <a:r>
              <a:rPr lang="en-US" altLang="zh-CN" dirty="0" smtClean="0">
                <a:effectLst/>
              </a:rPr>
              <a:t>,</a:t>
            </a:r>
            <a:r>
              <a:rPr lang="zh-CN" altLang="en-US" dirty="0" smtClean="0">
                <a:effectLst/>
              </a:rPr>
              <a:t>灵活组合各种数据结构改善数据读写和计算特性可极大优化程序的性能。</a:t>
            </a:r>
          </a:p>
          <a:p>
            <a:r>
              <a:rPr lang="zh-CN" altLang="en-US" dirty="0" smtClean="0">
                <a:effectLst/>
              </a:rPr>
              <a:t>前面缓存部分已经描述过</a:t>
            </a:r>
            <a:r>
              <a:rPr lang="en-US" altLang="zh-CN" dirty="0" smtClean="0">
                <a:effectLst/>
              </a:rPr>
              <a:t>Hash </a:t>
            </a:r>
            <a:r>
              <a:rPr lang="zh-CN" altLang="en-US" dirty="0" smtClean="0">
                <a:effectLst/>
              </a:rPr>
              <a:t>表的基本原理</a:t>
            </a:r>
            <a:r>
              <a:rPr lang="en-US" altLang="zh-CN" dirty="0" smtClean="0">
                <a:effectLst/>
              </a:rPr>
              <a:t>,Hash</a:t>
            </a:r>
            <a:r>
              <a:rPr lang="zh-CN" altLang="en-US" dirty="0" smtClean="0">
                <a:effectLst/>
              </a:rPr>
              <a:t>表的读写性能在很大程度上依赖</a:t>
            </a:r>
            <a:r>
              <a:rPr lang="en-US" altLang="zh-CN" dirty="0" err="1" smtClean="0">
                <a:effectLst/>
              </a:rPr>
              <a:t>HashCode</a:t>
            </a:r>
            <a:r>
              <a:rPr lang="en-US" altLang="zh-CN" dirty="0" smtClean="0">
                <a:effectLst/>
              </a:rPr>
              <a:t> </a:t>
            </a:r>
            <a:r>
              <a:rPr lang="zh-CN" altLang="en-US" dirty="0" smtClean="0">
                <a:effectLst/>
              </a:rPr>
              <a:t>的随机性</a:t>
            </a:r>
            <a:r>
              <a:rPr lang="en-US" altLang="zh-CN" dirty="0" smtClean="0">
                <a:effectLst/>
              </a:rPr>
              <a:t>,</a:t>
            </a:r>
            <a:r>
              <a:rPr lang="zh-CN" altLang="en-US" dirty="0" smtClean="0">
                <a:effectLst/>
              </a:rPr>
              <a:t>即 </a:t>
            </a:r>
            <a:r>
              <a:rPr lang="en-US" altLang="zh-CN" dirty="0" err="1" smtClean="0">
                <a:effectLst/>
              </a:rPr>
              <a:t>HashCode</a:t>
            </a:r>
            <a:r>
              <a:rPr lang="zh-CN" altLang="en-US" dirty="0" smtClean="0">
                <a:effectLst/>
              </a:rPr>
              <a:t>越随机散列</a:t>
            </a:r>
            <a:r>
              <a:rPr lang="en-US" altLang="zh-CN" dirty="0" smtClean="0">
                <a:effectLst/>
              </a:rPr>
              <a:t>,Hash</a:t>
            </a:r>
            <a:r>
              <a:rPr lang="zh-CN" altLang="en-US" dirty="0" smtClean="0">
                <a:effectLst/>
              </a:rPr>
              <a:t>表的冲突就越少</a:t>
            </a:r>
            <a:r>
              <a:rPr lang="en-US" altLang="zh-CN" dirty="0" smtClean="0">
                <a:effectLst/>
              </a:rPr>
              <a:t>,</a:t>
            </a:r>
            <a:r>
              <a:rPr lang="zh-CN" altLang="en-US" dirty="0" smtClean="0">
                <a:effectLst/>
              </a:rPr>
              <a:t>读写性能也就越高</a:t>
            </a:r>
            <a:r>
              <a:rPr lang="en-US" altLang="zh-CN" dirty="0" smtClean="0">
                <a:effectLst/>
              </a:rPr>
              <a:t>,</a:t>
            </a:r>
            <a:r>
              <a:rPr lang="zh-CN" altLang="en-US" dirty="0" smtClean="0">
                <a:effectLst/>
              </a:rPr>
              <a:t>目前比较好的字符串 </a:t>
            </a:r>
            <a:r>
              <a:rPr lang="en-US" altLang="zh-CN" dirty="0" smtClean="0">
                <a:effectLst/>
              </a:rPr>
              <a:t>Hash</a:t>
            </a:r>
            <a:r>
              <a:rPr lang="zh-CN" altLang="en-US" dirty="0" smtClean="0">
                <a:effectLst/>
              </a:rPr>
              <a:t>散列算法有 </a:t>
            </a:r>
            <a:r>
              <a:rPr lang="en-US" altLang="zh-CN" dirty="0" smtClean="0">
                <a:effectLst/>
              </a:rPr>
              <a:t>Time33</a:t>
            </a:r>
            <a:r>
              <a:rPr lang="zh-CN" altLang="en-US" dirty="0" smtClean="0">
                <a:effectLst/>
              </a:rPr>
              <a:t>算法</a:t>
            </a:r>
            <a:r>
              <a:rPr lang="en-US" altLang="zh-CN" dirty="0" smtClean="0">
                <a:effectLst/>
              </a:rPr>
              <a:t>,</a:t>
            </a:r>
            <a:r>
              <a:rPr lang="zh-CN" altLang="en-US" dirty="0" smtClean="0">
                <a:effectLst/>
              </a:rPr>
              <a:t>即对字符串逐字符迭代乘以 </a:t>
            </a:r>
            <a:r>
              <a:rPr lang="en-US" altLang="zh-CN" dirty="0" smtClean="0">
                <a:effectLst/>
              </a:rPr>
              <a:t>33,</a:t>
            </a:r>
            <a:r>
              <a:rPr lang="zh-CN" altLang="en-US" dirty="0" smtClean="0">
                <a:effectLst/>
              </a:rPr>
              <a:t>求得 </a:t>
            </a:r>
            <a:r>
              <a:rPr lang="en-US" altLang="zh-CN" dirty="0" smtClean="0">
                <a:effectLst/>
              </a:rPr>
              <a:t>Hash </a:t>
            </a:r>
            <a:r>
              <a:rPr lang="zh-CN" altLang="en-US" dirty="0" smtClean="0">
                <a:effectLst/>
              </a:rPr>
              <a:t>值</a:t>
            </a:r>
            <a:r>
              <a:rPr lang="en-US" altLang="zh-CN" dirty="0" smtClean="0">
                <a:effectLst/>
              </a:rPr>
              <a:t>,</a:t>
            </a:r>
            <a:r>
              <a:rPr lang="zh-CN" altLang="en-US" dirty="0" smtClean="0">
                <a:effectLst/>
              </a:rPr>
              <a:t>算法原型为</a:t>
            </a:r>
            <a:r>
              <a:rPr lang="en-US" altLang="zh-CN" dirty="0" smtClean="0">
                <a:effectLst/>
              </a:rPr>
              <a:t>:</a:t>
            </a:r>
            <a:endParaRPr lang="en-US" altLang="zh-CN" dirty="0">
              <a:effectLst/>
            </a:endParaRPr>
          </a:p>
        </p:txBody>
      </p:sp>
      <p:pic>
        <p:nvPicPr>
          <p:cNvPr id="4" name="Picture 3"/>
          <p:cNvPicPr>
            <a:picLocks noChangeAspect="1"/>
          </p:cNvPicPr>
          <p:nvPr/>
        </p:nvPicPr>
        <p:blipFill>
          <a:blip r:embed="rId3"/>
          <a:stretch>
            <a:fillRect/>
          </a:stretch>
        </p:blipFill>
        <p:spPr>
          <a:xfrm>
            <a:off x="2146300" y="5422900"/>
            <a:ext cx="7899400" cy="889000"/>
          </a:xfrm>
          <a:prstGeom prst="rect">
            <a:avLst/>
          </a:prstGeom>
        </p:spPr>
      </p:pic>
    </p:spTree>
    <p:extLst>
      <p:ext uri="{BB962C8B-B14F-4D97-AF65-F5344CB8AC3E}">
        <p14:creationId xmlns:p14="http://schemas.microsoft.com/office/powerpoint/2010/main" val="572086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effectLst/>
              </a:rPr>
              <a:t>Time33</a:t>
            </a:r>
            <a:r>
              <a:rPr lang="zh-CN" altLang="en-US" dirty="0" smtClean="0">
                <a:effectLst/>
              </a:rPr>
              <a:t>虽然可以较好地解决冲突</a:t>
            </a:r>
            <a:r>
              <a:rPr lang="en-US" altLang="zh-CN" dirty="0" smtClean="0">
                <a:effectLst/>
              </a:rPr>
              <a:t>,</a:t>
            </a:r>
            <a:r>
              <a:rPr lang="zh-CN" altLang="en-US" dirty="0" smtClean="0">
                <a:effectLst/>
              </a:rPr>
              <a:t>但是有可能相似字符串的 </a:t>
            </a:r>
            <a:r>
              <a:rPr lang="en-US" altLang="zh-CN" dirty="0" err="1" smtClean="0">
                <a:effectLst/>
              </a:rPr>
              <a:t>HashCode</a:t>
            </a:r>
            <a:r>
              <a:rPr lang="en-US" altLang="zh-CN" dirty="0" smtClean="0">
                <a:effectLst/>
              </a:rPr>
              <a:t> </a:t>
            </a:r>
            <a:r>
              <a:rPr lang="zh-CN" altLang="en-US" dirty="0" smtClean="0">
                <a:effectLst/>
              </a:rPr>
              <a:t>也比较接近</a:t>
            </a:r>
            <a:r>
              <a:rPr lang="en-US" altLang="zh-CN" dirty="0" smtClean="0">
                <a:effectLst/>
              </a:rPr>
              <a:t>,</a:t>
            </a:r>
            <a:r>
              <a:rPr lang="zh-CN" altLang="en-US" dirty="0" smtClean="0">
                <a:effectLst/>
              </a:rPr>
              <a:t>如字符串 “</a:t>
            </a:r>
            <a:r>
              <a:rPr lang="en-US" altLang="zh-CN" dirty="0" smtClean="0">
                <a:effectLst/>
              </a:rPr>
              <a:t>AA” </a:t>
            </a:r>
            <a:r>
              <a:rPr lang="zh-CN" altLang="en-US" dirty="0" smtClean="0">
                <a:effectLst/>
              </a:rPr>
              <a:t>的 </a:t>
            </a:r>
            <a:r>
              <a:rPr lang="en-US" altLang="zh-CN" dirty="0" err="1" smtClean="0">
                <a:effectLst/>
              </a:rPr>
              <a:t>HashCode</a:t>
            </a:r>
            <a:r>
              <a:rPr lang="en-US" altLang="zh-CN" dirty="0" smtClean="0">
                <a:effectLst/>
              </a:rPr>
              <a:t> </a:t>
            </a:r>
            <a:r>
              <a:rPr lang="zh-CN" altLang="en-US" dirty="0" smtClean="0">
                <a:effectLst/>
              </a:rPr>
              <a:t>是</a:t>
            </a:r>
            <a:r>
              <a:rPr lang="en-US" altLang="zh-CN" dirty="0" smtClean="0">
                <a:effectLst/>
              </a:rPr>
              <a:t>2210,</a:t>
            </a:r>
            <a:r>
              <a:rPr lang="zh-CN" altLang="en-US" dirty="0" smtClean="0">
                <a:effectLst/>
              </a:rPr>
              <a:t>字符串“</a:t>
            </a:r>
            <a:r>
              <a:rPr lang="en-US" altLang="zh-CN" dirty="0" smtClean="0">
                <a:effectLst/>
              </a:rPr>
              <a:t>AB</a:t>
            </a:r>
            <a:r>
              <a:rPr lang="zh-CN" altLang="en-US" dirty="0" smtClean="0">
                <a:effectLst/>
              </a:rPr>
              <a:t>的 </a:t>
            </a:r>
            <a:r>
              <a:rPr lang="en-US" altLang="zh-CN" dirty="0" err="1" smtClean="0">
                <a:effectLst/>
              </a:rPr>
              <a:t>HashCode</a:t>
            </a:r>
            <a:r>
              <a:rPr lang="en-US" altLang="zh-CN" dirty="0" smtClean="0">
                <a:effectLst/>
              </a:rPr>
              <a:t> </a:t>
            </a:r>
            <a:r>
              <a:rPr lang="zh-CN" altLang="en-US" dirty="0" smtClean="0">
                <a:effectLst/>
              </a:rPr>
              <a:t>是 </a:t>
            </a:r>
            <a:r>
              <a:rPr lang="en-US" altLang="zh-CN" dirty="0" smtClean="0">
                <a:effectLst/>
              </a:rPr>
              <a:t>2211</a:t>
            </a:r>
            <a:r>
              <a:rPr lang="zh-CN" altLang="en-US" dirty="0" smtClean="0">
                <a:effectLst/>
              </a:rPr>
              <a:t>。这在某些应用场景是不能接受的</a:t>
            </a:r>
            <a:r>
              <a:rPr lang="en-US" altLang="zh-CN" dirty="0" smtClean="0">
                <a:effectLst/>
              </a:rPr>
              <a:t>,</a:t>
            </a:r>
            <a:r>
              <a:rPr lang="zh-CN" altLang="en-US" dirty="0" smtClean="0">
                <a:effectLst/>
              </a:rPr>
              <a:t>这种情况下</a:t>
            </a:r>
            <a:r>
              <a:rPr lang="en-US" altLang="zh-CN" dirty="0" smtClean="0">
                <a:effectLst/>
              </a:rPr>
              <a:t>,</a:t>
            </a:r>
            <a:r>
              <a:rPr lang="zh-CN" altLang="en-US" dirty="0" smtClean="0">
                <a:effectLst/>
              </a:rPr>
              <a:t>一个可行的方案是对字符串取信息指纹</a:t>
            </a:r>
            <a:r>
              <a:rPr lang="en-US" altLang="zh-CN" dirty="0" smtClean="0">
                <a:effectLst/>
              </a:rPr>
              <a:t>,</a:t>
            </a:r>
            <a:r>
              <a:rPr lang="zh-CN" altLang="en-US" dirty="0" smtClean="0">
                <a:effectLst/>
              </a:rPr>
              <a:t>再对信息指纹求 </a:t>
            </a:r>
            <a:r>
              <a:rPr lang="en-US" altLang="zh-CN" dirty="0" err="1" smtClean="0">
                <a:effectLst/>
              </a:rPr>
              <a:t>HashCode</a:t>
            </a:r>
            <a:r>
              <a:rPr lang="en-US" altLang="zh-CN" dirty="0" smtClean="0">
                <a:effectLst/>
              </a:rPr>
              <a:t>,</a:t>
            </a:r>
            <a:r>
              <a:rPr lang="zh-CN" altLang="en-US" dirty="0" smtClean="0">
                <a:effectLst/>
              </a:rPr>
              <a:t>由于字符串微小的变化就可以引起信息指纹的巨大不同</a:t>
            </a:r>
            <a:r>
              <a:rPr lang="en-US" altLang="zh-CN" dirty="0" smtClean="0">
                <a:effectLst/>
              </a:rPr>
              <a:t>,</a:t>
            </a:r>
            <a:r>
              <a:rPr lang="zh-CN" altLang="en-US" dirty="0" smtClean="0">
                <a:effectLst/>
              </a:rPr>
              <a:t>因此可以获</a:t>
            </a:r>
            <a:r>
              <a:rPr lang="zh-CN" altLang="en-US" dirty="0" smtClean="0"/>
              <a:t>得较好的随机散列。</a:t>
            </a:r>
            <a:endParaRPr lang="zh-CN" altLang="en-US" dirty="0" smtClean="0">
              <a:effectLst/>
            </a:endParaRPr>
          </a:p>
          <a:p>
            <a:endParaRPr lang="en-US" dirty="0"/>
          </a:p>
        </p:txBody>
      </p:sp>
      <p:pic>
        <p:nvPicPr>
          <p:cNvPr id="4" name="Picture 3"/>
          <p:cNvPicPr>
            <a:picLocks noChangeAspect="1"/>
          </p:cNvPicPr>
          <p:nvPr/>
        </p:nvPicPr>
        <p:blipFill>
          <a:blip r:embed="rId2"/>
          <a:stretch>
            <a:fillRect/>
          </a:stretch>
        </p:blipFill>
        <p:spPr>
          <a:xfrm>
            <a:off x="381000" y="4332371"/>
            <a:ext cx="11430000" cy="1104900"/>
          </a:xfrm>
          <a:prstGeom prst="rect">
            <a:avLst/>
          </a:prstGeom>
        </p:spPr>
      </p:pic>
    </p:spTree>
    <p:extLst>
      <p:ext uri="{BB962C8B-B14F-4D97-AF65-F5344CB8AC3E}">
        <p14:creationId xmlns:p14="http://schemas.microsoft.com/office/powerpoint/2010/main" val="1169327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垃圾回收</a:t>
            </a:r>
            <a:endParaRPr lang="en-US" dirty="0"/>
          </a:p>
        </p:txBody>
      </p:sp>
      <p:sp>
        <p:nvSpPr>
          <p:cNvPr id="3" name="Content Placeholder 2"/>
          <p:cNvSpPr>
            <a:spLocks noGrp="1"/>
          </p:cNvSpPr>
          <p:nvPr>
            <p:ph idx="1"/>
          </p:nvPr>
        </p:nvSpPr>
        <p:spPr/>
        <p:txBody>
          <a:bodyPr/>
          <a:lstStyle/>
          <a:p>
            <a:r>
              <a:rPr lang="en-US" dirty="0" smtClean="0">
                <a:hlinkClick r:id="rId2"/>
              </a:rPr>
              <a:t>https://blog.csdn.net/justloveyou_/article/details/71216049</a:t>
            </a:r>
            <a:endParaRPr lang="en-US" dirty="0"/>
          </a:p>
        </p:txBody>
      </p:sp>
    </p:spTree>
    <p:extLst>
      <p:ext uri="{BB962C8B-B14F-4D97-AF65-F5344CB8AC3E}">
        <p14:creationId xmlns:p14="http://schemas.microsoft.com/office/powerpoint/2010/main" val="448723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存储性能优化</a:t>
            </a:r>
            <a:endParaRPr lang="en-US" dirty="0"/>
          </a:p>
        </p:txBody>
      </p:sp>
      <p:sp>
        <p:nvSpPr>
          <p:cNvPr id="3" name="Content Placeholder 2"/>
          <p:cNvSpPr>
            <a:spLocks noGrp="1"/>
          </p:cNvSpPr>
          <p:nvPr>
            <p:ph idx="1"/>
          </p:nvPr>
        </p:nvSpPr>
        <p:spPr/>
        <p:txBody>
          <a:bodyPr/>
          <a:lstStyle/>
          <a:p>
            <a:r>
              <a:rPr lang="zh-CN" altLang="en-US" dirty="0" smtClean="0"/>
              <a:t>机械硬盘</a:t>
            </a:r>
            <a:r>
              <a:rPr lang="en-US" altLang="zh-CN" dirty="0" smtClean="0"/>
              <a:t>Vs</a:t>
            </a:r>
            <a:r>
              <a:rPr lang="zh-CN" altLang="en-US" dirty="0" smtClean="0"/>
              <a:t>固态硬盘</a:t>
            </a:r>
            <a:endParaRPr lang="en-US" altLang="zh-CN" dirty="0" smtClean="0"/>
          </a:p>
        </p:txBody>
      </p:sp>
      <p:pic>
        <p:nvPicPr>
          <p:cNvPr id="4" name="Picture 3"/>
          <p:cNvPicPr>
            <a:picLocks noChangeAspect="1"/>
          </p:cNvPicPr>
          <p:nvPr/>
        </p:nvPicPr>
        <p:blipFill>
          <a:blip r:embed="rId3"/>
          <a:stretch>
            <a:fillRect/>
          </a:stretch>
        </p:blipFill>
        <p:spPr>
          <a:xfrm>
            <a:off x="838200" y="3008313"/>
            <a:ext cx="4558767" cy="3168650"/>
          </a:xfrm>
          <a:prstGeom prst="rect">
            <a:avLst/>
          </a:prstGeom>
        </p:spPr>
      </p:pic>
      <p:pic>
        <p:nvPicPr>
          <p:cNvPr id="5" name="Picture 4"/>
          <p:cNvPicPr>
            <a:picLocks noChangeAspect="1"/>
          </p:cNvPicPr>
          <p:nvPr/>
        </p:nvPicPr>
        <p:blipFill>
          <a:blip r:embed="rId4"/>
          <a:stretch>
            <a:fillRect/>
          </a:stretch>
        </p:blipFill>
        <p:spPr>
          <a:xfrm>
            <a:off x="6773260" y="3068638"/>
            <a:ext cx="4447190" cy="3048000"/>
          </a:xfrm>
          <a:prstGeom prst="rect">
            <a:avLst/>
          </a:prstGeom>
        </p:spPr>
      </p:pic>
    </p:spTree>
    <p:extLst>
      <p:ext uri="{BB962C8B-B14F-4D97-AF65-F5344CB8AC3E}">
        <p14:creationId xmlns:p14="http://schemas.microsoft.com/office/powerpoint/2010/main" val="351866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t>
            </a:r>
            <a:r>
              <a:rPr lang="zh-CN" altLang="en-US" dirty="0" smtClean="0"/>
              <a:t>树 </a:t>
            </a:r>
            <a:r>
              <a:rPr lang="en-US" altLang="zh-CN" dirty="0" smtClean="0"/>
              <a:t>VS</a:t>
            </a:r>
            <a:r>
              <a:rPr lang="zh-CN" altLang="en-US" dirty="0" smtClean="0"/>
              <a:t> </a:t>
            </a:r>
            <a:r>
              <a:rPr lang="en-US" altLang="zh-CN" dirty="0" smtClean="0"/>
              <a:t>LSM</a:t>
            </a:r>
            <a:r>
              <a:rPr lang="zh-CN" altLang="en-US" dirty="0" smtClean="0"/>
              <a:t>树</a:t>
            </a:r>
            <a:endParaRPr lang="en-US" dirty="0"/>
          </a:p>
        </p:txBody>
      </p:sp>
      <p:sp>
        <p:nvSpPr>
          <p:cNvPr id="3" name="Content Placeholder 2"/>
          <p:cNvSpPr>
            <a:spLocks noGrp="1"/>
          </p:cNvSpPr>
          <p:nvPr>
            <p:ph idx="1"/>
          </p:nvPr>
        </p:nvSpPr>
        <p:spPr/>
        <p:txBody>
          <a:bodyPr/>
          <a:lstStyle/>
          <a:p>
            <a:r>
              <a:rPr lang="en-US" altLang="zh-CN" dirty="0" smtClean="0"/>
              <a:t>B+</a:t>
            </a:r>
            <a:r>
              <a:rPr lang="zh-CN" altLang="en-US" dirty="0" smtClean="0"/>
              <a:t>树：专门针对磁盘存储而优化的</a:t>
            </a:r>
            <a:r>
              <a:rPr lang="en-US" altLang="zh-CN" dirty="0" smtClean="0"/>
              <a:t>N</a:t>
            </a:r>
            <a:r>
              <a:rPr lang="zh-CN" altLang="en-US" dirty="0" smtClean="0"/>
              <a:t>叉排序树，以树节点为单位存储在磁盘中，从根开始查找所需数据所在的节点编号和磁盘位置。</a:t>
            </a:r>
            <a:endParaRPr lang="en-US" dirty="0"/>
          </a:p>
        </p:txBody>
      </p:sp>
      <p:pic>
        <p:nvPicPr>
          <p:cNvPr id="2050" name="Picture 2" descr="https://upload.wikimedia.org/wikipedia/commons/3/37/Bplus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715937"/>
            <a:ext cx="8013700" cy="368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15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LSM</a:t>
            </a:r>
            <a:r>
              <a:rPr lang="zh-CN" altLang="en-US" dirty="0" smtClean="0"/>
              <a:t>树</a:t>
            </a:r>
            <a:endParaRPr lang="en-US" dirty="0"/>
          </a:p>
        </p:txBody>
      </p:sp>
      <p:sp>
        <p:nvSpPr>
          <p:cNvPr id="3" name="Content Placeholder 2"/>
          <p:cNvSpPr>
            <a:spLocks noGrp="1"/>
          </p:cNvSpPr>
          <p:nvPr>
            <p:ph idx="1"/>
          </p:nvPr>
        </p:nvSpPr>
        <p:spPr/>
        <p:txBody>
          <a:bodyPr/>
          <a:lstStyle/>
          <a:p>
            <a:r>
              <a:rPr lang="en-US" altLang="zh-CN" dirty="0"/>
              <a:t>LSM</a:t>
            </a:r>
            <a:r>
              <a:rPr lang="zh-CN" altLang="en-US" dirty="0"/>
              <a:t>树（</a:t>
            </a:r>
            <a:r>
              <a:rPr lang="en-US" altLang="zh-CN" dirty="0"/>
              <a:t>Log-Structured Merge Tree</a:t>
            </a:r>
            <a:r>
              <a:rPr lang="zh-CN" altLang="en-US" dirty="0"/>
              <a:t>）存储引擎和</a:t>
            </a:r>
            <a:r>
              <a:rPr lang="en-US" altLang="zh-CN" dirty="0"/>
              <a:t>B</a:t>
            </a:r>
            <a:r>
              <a:rPr lang="zh-CN" altLang="en-US" dirty="0"/>
              <a:t>树存储引擎一样，同样支持增、删、读、改、顺序扫描操作。而且通过批量存储技术规避磁盘随机写入问题。</a:t>
            </a:r>
            <a:r>
              <a:rPr lang="zh-CN" altLang="en-US" b="1" dirty="0"/>
              <a:t>当然凡事有利有弊，</a:t>
            </a:r>
            <a:r>
              <a:rPr lang="en-US" altLang="zh-CN" b="1" dirty="0"/>
              <a:t>LSM</a:t>
            </a:r>
            <a:r>
              <a:rPr lang="zh-CN" altLang="en-US" b="1" dirty="0"/>
              <a:t>树和</a:t>
            </a:r>
            <a:r>
              <a:rPr lang="en-US" altLang="zh-CN" b="1" dirty="0"/>
              <a:t>B+</a:t>
            </a:r>
            <a:r>
              <a:rPr lang="zh-CN" altLang="en-US" b="1" dirty="0"/>
              <a:t>树相比，</a:t>
            </a:r>
            <a:r>
              <a:rPr lang="en-US" altLang="zh-CN" b="1" dirty="0"/>
              <a:t>LSM</a:t>
            </a:r>
            <a:r>
              <a:rPr lang="zh-CN" altLang="en-US" b="1" dirty="0"/>
              <a:t>树牺牲了部分读性能，用来大幅提高写性能。</a:t>
            </a:r>
            <a:endParaRPr lang="zh-CN" altLang="en-US" dirty="0"/>
          </a:p>
          <a:p>
            <a:endParaRPr lang="en-US" dirty="0"/>
          </a:p>
        </p:txBody>
      </p:sp>
      <p:pic>
        <p:nvPicPr>
          <p:cNvPr id="3074" name="Picture 2" descr="http://images.cnitblog.com/blog/319578/201408/281219493293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486150"/>
            <a:ext cx="4248150" cy="3371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91700" y="6045200"/>
            <a:ext cx="1993900" cy="369332"/>
          </a:xfrm>
          <a:prstGeom prst="rect">
            <a:avLst/>
          </a:prstGeom>
          <a:noFill/>
        </p:spPr>
        <p:txBody>
          <a:bodyPr wrap="square" rtlCol="0">
            <a:spAutoFit/>
          </a:bodyPr>
          <a:lstStyle/>
          <a:p>
            <a:r>
              <a:rPr lang="zh-CN" altLang="en-US" dirty="0"/>
              <a:t>图来自</a:t>
            </a:r>
            <a:r>
              <a:rPr lang="en-US" altLang="zh-CN" dirty="0"/>
              <a:t>lsm</a:t>
            </a:r>
            <a:r>
              <a:rPr lang="zh-CN" altLang="en-US" dirty="0"/>
              <a:t>论文</a:t>
            </a:r>
            <a:endParaRPr lang="en-US" dirty="0"/>
          </a:p>
        </p:txBody>
      </p:sp>
    </p:spTree>
    <p:extLst>
      <p:ext uri="{BB962C8B-B14F-4D97-AF65-F5344CB8AC3E}">
        <p14:creationId xmlns:p14="http://schemas.microsoft.com/office/powerpoint/2010/main" val="810298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RAID</a:t>
            </a:r>
            <a:r>
              <a:rPr lang="zh-CN" altLang="en-US" dirty="0" smtClean="0"/>
              <a:t> </a:t>
            </a:r>
            <a:r>
              <a:rPr lang="en-US" altLang="zh-CN" dirty="0" smtClean="0"/>
              <a:t>vs</a:t>
            </a:r>
            <a:r>
              <a:rPr lang="zh-CN" altLang="en-US" dirty="0" smtClean="0"/>
              <a:t> </a:t>
            </a:r>
            <a:r>
              <a:rPr lang="en-US" altLang="zh-CN" dirty="0" smtClean="0"/>
              <a:t>HDFS</a:t>
            </a:r>
            <a:endParaRPr lang="en-US" dirty="0"/>
          </a:p>
        </p:txBody>
      </p:sp>
      <p:sp>
        <p:nvSpPr>
          <p:cNvPr id="3" name="Content Placeholder 2"/>
          <p:cNvSpPr>
            <a:spLocks noGrp="1"/>
          </p:cNvSpPr>
          <p:nvPr>
            <p:ph idx="1"/>
          </p:nvPr>
        </p:nvSpPr>
        <p:spPr/>
        <p:txBody>
          <a:bodyPr/>
          <a:lstStyle/>
          <a:p>
            <a:r>
              <a:rPr lang="en-US" dirty="0"/>
              <a:t>Redundant Array of Independent </a:t>
            </a:r>
            <a:r>
              <a:rPr lang="en-US" dirty="0" smtClean="0"/>
              <a:t>Disks</a:t>
            </a:r>
            <a:r>
              <a:rPr lang="zh-CN" altLang="en-US" dirty="0" smtClean="0"/>
              <a:t>，</a:t>
            </a:r>
            <a:r>
              <a:rPr lang="zh-CN" altLang="en-US" dirty="0"/>
              <a:t>中文简称为独立冗余磁盘阵列。简单的说，</a:t>
            </a:r>
            <a:r>
              <a:rPr lang="en-US" altLang="zh-CN" dirty="0"/>
              <a:t>RAID</a:t>
            </a:r>
            <a:r>
              <a:rPr lang="zh-CN" altLang="en-US" dirty="0"/>
              <a:t>是一种把多块独立的硬盘（物理硬盘）按不同的方式组合起来形成一个硬盘组（逻辑硬盘），从而提供比单个硬盘更高的存储性能和提供数据备份技术。</a:t>
            </a:r>
            <a:endParaRPr lang="en-US" dirty="0"/>
          </a:p>
        </p:txBody>
      </p:sp>
      <p:pic>
        <p:nvPicPr>
          <p:cNvPr id="4" name="Picture 3"/>
          <p:cNvPicPr>
            <a:picLocks noChangeAspect="1"/>
          </p:cNvPicPr>
          <p:nvPr/>
        </p:nvPicPr>
        <p:blipFill>
          <a:blip r:embed="rId2"/>
          <a:stretch>
            <a:fillRect/>
          </a:stretch>
        </p:blipFill>
        <p:spPr>
          <a:xfrm>
            <a:off x="527050" y="3625850"/>
            <a:ext cx="11137900" cy="2933700"/>
          </a:xfrm>
          <a:prstGeom prst="rect">
            <a:avLst/>
          </a:prstGeom>
        </p:spPr>
      </p:pic>
    </p:spTree>
    <p:extLst>
      <p:ext uri="{BB962C8B-B14F-4D97-AF65-F5344CB8AC3E}">
        <p14:creationId xmlns:p14="http://schemas.microsoft.com/office/powerpoint/2010/main" val="1634885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RAID0</a:t>
            </a:r>
            <a:endParaRPr lang="en-US" dirty="0"/>
          </a:p>
        </p:txBody>
      </p:sp>
      <p:sp>
        <p:nvSpPr>
          <p:cNvPr id="3" name="Content Placeholder 2"/>
          <p:cNvSpPr>
            <a:spLocks noGrp="1"/>
          </p:cNvSpPr>
          <p:nvPr>
            <p:ph idx="1"/>
          </p:nvPr>
        </p:nvSpPr>
        <p:spPr/>
        <p:txBody>
          <a:bodyPr/>
          <a:lstStyle/>
          <a:p>
            <a:r>
              <a:rPr lang="en-US" altLang="zh-CN" dirty="0" smtClean="0"/>
              <a:t>RAID 0</a:t>
            </a:r>
            <a:r>
              <a:rPr lang="zh-CN" altLang="en-US" dirty="0" smtClean="0"/>
              <a:t>又称为</a:t>
            </a:r>
            <a:r>
              <a:rPr lang="en-US" altLang="zh-CN" dirty="0" smtClean="0"/>
              <a:t>Stripe</a:t>
            </a:r>
            <a:r>
              <a:rPr lang="zh-CN" altLang="en-US" dirty="0" smtClean="0"/>
              <a:t>或</a:t>
            </a:r>
            <a:r>
              <a:rPr lang="en-US" altLang="zh-CN" dirty="0" smtClean="0"/>
              <a:t>Striping</a:t>
            </a:r>
            <a:r>
              <a:rPr lang="zh-CN" altLang="en-US" dirty="0" smtClean="0"/>
              <a:t>，它代表了所有</a:t>
            </a:r>
            <a:r>
              <a:rPr lang="en-US" altLang="zh-CN" dirty="0" smtClean="0"/>
              <a:t>RAID</a:t>
            </a:r>
            <a:r>
              <a:rPr lang="zh-CN" altLang="en-US" dirty="0" smtClean="0"/>
              <a:t>级别中最高的存储性能。</a:t>
            </a:r>
            <a:r>
              <a:rPr lang="en-US" altLang="zh-CN" dirty="0" smtClean="0"/>
              <a:t>RAID 0</a:t>
            </a:r>
            <a:r>
              <a:rPr lang="zh-CN" altLang="en-US" dirty="0" smtClean="0"/>
              <a:t>提高存储性能的原理是把连续的数据分散到多个磁盘上存取，这样，系统有数据请求就可以被多个磁盘并行的执行，每个磁盘执行属于它自己的那部分数据请求。这种数据上的并行操作可以充分利用总线的带宽，显著提高磁盘整体存取性能。</a:t>
            </a:r>
            <a:endParaRPr lang="en-US" altLang="zh-CN" dirty="0" smtClean="0"/>
          </a:p>
          <a:p>
            <a:r>
              <a:rPr lang="en-US" altLang="zh-CN" dirty="0"/>
              <a:t>RAID 0 </a:t>
            </a:r>
            <a:r>
              <a:rPr lang="zh-CN" altLang="en-US" dirty="0"/>
              <a:t>并不是真正的</a:t>
            </a:r>
            <a:r>
              <a:rPr lang="en-US" altLang="zh-CN" dirty="0"/>
              <a:t>RAID</a:t>
            </a:r>
            <a:r>
              <a:rPr lang="zh-CN" altLang="en-US" dirty="0"/>
              <a:t>结构</a:t>
            </a:r>
            <a:endParaRPr lang="en-US" dirty="0"/>
          </a:p>
        </p:txBody>
      </p:sp>
    </p:spTree>
    <p:extLst>
      <p:ext uri="{BB962C8B-B14F-4D97-AF65-F5344CB8AC3E}">
        <p14:creationId xmlns:p14="http://schemas.microsoft.com/office/powerpoint/2010/main" val="134742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开发人员视角的网站性能</a:t>
            </a:r>
            <a:endParaRPr lang="en-US" dirty="0"/>
          </a:p>
        </p:txBody>
      </p:sp>
      <p:sp>
        <p:nvSpPr>
          <p:cNvPr id="3" name="Content Placeholder 2"/>
          <p:cNvSpPr>
            <a:spLocks noGrp="1"/>
          </p:cNvSpPr>
          <p:nvPr>
            <p:ph idx="1"/>
          </p:nvPr>
        </p:nvSpPr>
        <p:spPr/>
        <p:txBody>
          <a:bodyPr/>
          <a:lstStyle/>
          <a:p>
            <a:r>
              <a:rPr lang="zh-CN" altLang="en-US" dirty="0" smtClean="0">
                <a:effectLst/>
              </a:rPr>
              <a:t>开发人员关注的主要是应用程序本身及其相关子系统的性能</a:t>
            </a:r>
            <a:r>
              <a:rPr lang="en-US" altLang="zh-CN" dirty="0" smtClean="0">
                <a:effectLst/>
              </a:rPr>
              <a:t>,</a:t>
            </a:r>
            <a:r>
              <a:rPr lang="zh-CN" altLang="en-US" dirty="0" smtClean="0">
                <a:effectLst/>
              </a:rPr>
              <a:t>包括响应延迟、系统吞吐量、并发处理能力、系统稳定性等技术指标。主要的优化手段有使用缓存加速数据读取</a:t>
            </a:r>
            <a:r>
              <a:rPr lang="en-US" altLang="zh-CN" dirty="0" smtClean="0">
                <a:effectLst/>
              </a:rPr>
              <a:t>,</a:t>
            </a:r>
            <a:r>
              <a:rPr lang="zh-CN" altLang="en-US" dirty="0" smtClean="0">
                <a:effectLst/>
              </a:rPr>
              <a:t>使用集群提高吞吐能力</a:t>
            </a:r>
            <a:r>
              <a:rPr lang="en-US" altLang="zh-CN" dirty="0" smtClean="0">
                <a:effectLst/>
              </a:rPr>
              <a:t>,</a:t>
            </a:r>
            <a:r>
              <a:rPr lang="zh-CN" altLang="en-US" dirty="0" smtClean="0">
                <a:effectLst/>
              </a:rPr>
              <a:t>使用异步消息加快请求响应及实现削峰</a:t>
            </a:r>
            <a:r>
              <a:rPr lang="en-US" altLang="zh-CN" dirty="0" smtClean="0">
                <a:effectLst/>
              </a:rPr>
              <a:t>,</a:t>
            </a:r>
            <a:r>
              <a:rPr lang="zh-CN" altLang="en-US" dirty="0" smtClean="0">
                <a:effectLst/>
              </a:rPr>
              <a:t>使用代码优化手段改善程序性能。</a:t>
            </a:r>
          </a:p>
          <a:p>
            <a:endParaRPr lang="en-US" dirty="0"/>
          </a:p>
        </p:txBody>
      </p:sp>
    </p:spTree>
    <p:extLst>
      <p:ext uri="{BB962C8B-B14F-4D97-AF65-F5344CB8AC3E}">
        <p14:creationId xmlns:p14="http://schemas.microsoft.com/office/powerpoint/2010/main" val="1940079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RAID</a:t>
            </a:r>
            <a:r>
              <a:rPr lang="zh-CN" altLang="en-US" dirty="0" smtClean="0"/>
              <a:t> </a:t>
            </a:r>
            <a:r>
              <a:rPr lang="en-US" altLang="zh-CN" dirty="0" smtClean="0"/>
              <a:t>1</a:t>
            </a:r>
            <a:endParaRPr lang="en-US" dirty="0"/>
          </a:p>
        </p:txBody>
      </p:sp>
      <p:sp>
        <p:nvSpPr>
          <p:cNvPr id="3" name="Content Placeholder 2"/>
          <p:cNvSpPr>
            <a:spLocks noGrp="1"/>
          </p:cNvSpPr>
          <p:nvPr>
            <p:ph idx="1"/>
          </p:nvPr>
        </p:nvSpPr>
        <p:spPr/>
        <p:txBody>
          <a:bodyPr/>
          <a:lstStyle/>
          <a:p>
            <a:r>
              <a:rPr lang="en-US" altLang="zh-CN" dirty="0" smtClean="0"/>
              <a:t>RAID 1</a:t>
            </a:r>
            <a:r>
              <a:rPr lang="zh-CN" altLang="en-US" dirty="0" smtClean="0"/>
              <a:t>通过磁盘数据镜像实现数据冗余，在成对的独立磁盘上产生互 为备份的数据。当原始数据繁忙时，可直接从镜像拷贝中读取数据，因此</a:t>
            </a:r>
            <a:r>
              <a:rPr lang="en-US" altLang="zh-CN" dirty="0" smtClean="0"/>
              <a:t>RAID 1</a:t>
            </a:r>
            <a:r>
              <a:rPr lang="zh-CN" altLang="en-US" dirty="0" smtClean="0"/>
              <a:t>可以提高读取性能。</a:t>
            </a:r>
            <a:r>
              <a:rPr lang="en-US" altLang="zh-CN" dirty="0" smtClean="0"/>
              <a:t>RAID 1</a:t>
            </a:r>
            <a:r>
              <a:rPr lang="zh-CN" altLang="en-US" dirty="0" smtClean="0"/>
              <a:t>是磁盘阵列中单位成本最高的，但提供了很高的数据安全性和可用性。当一个磁盘失效时，系统可以自动切换到镜像磁盘上读写，而不需要重组失效的数据。</a:t>
            </a:r>
            <a:endParaRPr lang="en-US" dirty="0"/>
          </a:p>
        </p:txBody>
      </p:sp>
    </p:spTree>
    <p:extLst>
      <p:ext uri="{BB962C8B-B14F-4D97-AF65-F5344CB8AC3E}">
        <p14:creationId xmlns:p14="http://schemas.microsoft.com/office/powerpoint/2010/main" val="11774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RAID 0+1</a:t>
            </a:r>
            <a:endParaRPr lang="en-US" dirty="0"/>
          </a:p>
        </p:txBody>
      </p:sp>
      <p:sp>
        <p:nvSpPr>
          <p:cNvPr id="3" name="Content Placeholder 2"/>
          <p:cNvSpPr>
            <a:spLocks noGrp="1"/>
          </p:cNvSpPr>
          <p:nvPr>
            <p:ph idx="1"/>
          </p:nvPr>
        </p:nvSpPr>
        <p:spPr/>
        <p:txBody>
          <a:bodyPr/>
          <a:lstStyle/>
          <a:p>
            <a:r>
              <a:rPr lang="zh-CN" altLang="en-US" dirty="0"/>
              <a:t>正如其名字一样</a:t>
            </a:r>
            <a:r>
              <a:rPr lang="en-US" altLang="zh-CN" dirty="0">
                <a:hlinkClick r:id="rId2" invalidUrl="https://baike.baidu.com/item/RAID 0"/>
              </a:rPr>
              <a:t>RAID 0</a:t>
            </a:r>
            <a:r>
              <a:rPr lang="en-US" altLang="zh-CN" dirty="0"/>
              <a:t>+1</a:t>
            </a:r>
            <a:r>
              <a:rPr lang="zh-CN" altLang="en-US" dirty="0"/>
              <a:t>是</a:t>
            </a:r>
            <a:r>
              <a:rPr lang="en-US" altLang="zh-CN" dirty="0"/>
              <a:t>RAID 0</a:t>
            </a:r>
            <a:r>
              <a:rPr lang="zh-CN" altLang="en-US" dirty="0"/>
              <a:t>和</a:t>
            </a:r>
            <a:r>
              <a:rPr lang="en-US" altLang="zh-CN" dirty="0">
                <a:hlinkClick r:id="rId3" invalidUrl="https://baike.baidu.com/item/RAID 1"/>
              </a:rPr>
              <a:t>RAID 1</a:t>
            </a:r>
            <a:r>
              <a:rPr lang="zh-CN" altLang="en-US" dirty="0"/>
              <a:t>的组合形式，也称为</a:t>
            </a:r>
            <a:r>
              <a:rPr lang="en-US" altLang="zh-CN" dirty="0"/>
              <a:t>RAID 01</a:t>
            </a:r>
            <a:r>
              <a:rPr lang="zh-CN" altLang="en-US" dirty="0" smtClean="0"/>
              <a:t>。</a:t>
            </a:r>
            <a:endParaRPr lang="en-US" altLang="zh-CN" dirty="0" smtClean="0"/>
          </a:p>
          <a:p>
            <a:r>
              <a:rPr lang="en-US" altLang="zh-CN" dirty="0" smtClean="0"/>
              <a:t>RAID 0+1</a:t>
            </a:r>
            <a:r>
              <a:rPr lang="zh-CN" altLang="en-US" dirty="0" smtClean="0"/>
              <a:t>的特点使其特别适用于既有大量数据需要存取，同时又对数据安全性要求严格的领域，如银行、金融、商业超市、仓储库房、各种档案管理等。</a:t>
            </a:r>
            <a:endParaRPr lang="en-US" altLang="zh-CN" dirty="0" smtClean="0"/>
          </a:p>
          <a:p>
            <a:r>
              <a:rPr lang="zh-CN" altLang="en-US" dirty="0"/>
              <a:t>以四个磁盘组成的</a:t>
            </a:r>
            <a:r>
              <a:rPr lang="en-US" altLang="zh-CN" dirty="0"/>
              <a:t>RAID 0+1</a:t>
            </a:r>
            <a:r>
              <a:rPr lang="zh-CN" altLang="en-US" dirty="0"/>
              <a:t>为例，其数据存储方式如图所示：</a:t>
            </a:r>
            <a:r>
              <a:rPr lang="en-US" altLang="zh-CN" dirty="0"/>
              <a:t>RAID 0+1</a:t>
            </a:r>
            <a:r>
              <a:rPr lang="zh-CN" altLang="en-US" dirty="0"/>
              <a:t>是存储性能和数据安全兼顾的方案。它在提供与</a:t>
            </a:r>
            <a:r>
              <a:rPr lang="en-US" altLang="zh-CN" dirty="0"/>
              <a:t>RAID 1</a:t>
            </a:r>
            <a:r>
              <a:rPr lang="zh-CN" altLang="en-US" dirty="0"/>
              <a:t>一样的数据安全保障的同时，也提供了与</a:t>
            </a:r>
            <a:r>
              <a:rPr lang="en-US" altLang="zh-CN" dirty="0"/>
              <a:t>RAID 0</a:t>
            </a:r>
            <a:r>
              <a:rPr lang="zh-CN" altLang="en-US" dirty="0"/>
              <a:t>近似的存储性能。</a:t>
            </a:r>
          </a:p>
          <a:p>
            <a:r>
              <a:rPr lang="zh-CN" altLang="en-US" dirty="0"/>
              <a:t>由于</a:t>
            </a:r>
            <a:r>
              <a:rPr lang="en-US" altLang="zh-CN" dirty="0"/>
              <a:t>RAID 0+1</a:t>
            </a:r>
            <a:r>
              <a:rPr lang="zh-CN" altLang="en-US" dirty="0"/>
              <a:t>也通过数据的</a:t>
            </a:r>
            <a:r>
              <a:rPr lang="en-US" altLang="zh-CN" dirty="0"/>
              <a:t>100%</a:t>
            </a:r>
            <a:r>
              <a:rPr lang="zh-CN" altLang="en-US" dirty="0"/>
              <a:t>备份功能提供数据安全保障，因此</a:t>
            </a:r>
            <a:r>
              <a:rPr lang="en-US" altLang="zh-CN" dirty="0"/>
              <a:t>RAID 0+1</a:t>
            </a:r>
            <a:r>
              <a:rPr lang="zh-CN" altLang="en-US" dirty="0"/>
              <a:t>的磁盘空间利用率与</a:t>
            </a:r>
            <a:r>
              <a:rPr lang="en-US" altLang="zh-CN" dirty="0"/>
              <a:t>RAID 1</a:t>
            </a:r>
            <a:r>
              <a:rPr lang="zh-CN" altLang="en-US" dirty="0"/>
              <a:t>相同，存储成本高。</a:t>
            </a:r>
          </a:p>
          <a:p>
            <a:endParaRPr lang="en-US" dirty="0"/>
          </a:p>
        </p:txBody>
      </p:sp>
    </p:spTree>
    <p:extLst>
      <p:ext uri="{BB962C8B-B14F-4D97-AF65-F5344CB8AC3E}">
        <p14:creationId xmlns:p14="http://schemas.microsoft.com/office/powerpoint/2010/main" val="842580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a:t>
            </a:r>
            <a:endParaRPr lang="en-US" dirty="0"/>
          </a:p>
        </p:txBody>
      </p:sp>
      <p:sp>
        <p:nvSpPr>
          <p:cNvPr id="3" name="Content Placeholder 2"/>
          <p:cNvSpPr>
            <a:spLocks noGrp="1"/>
          </p:cNvSpPr>
          <p:nvPr>
            <p:ph idx="1"/>
          </p:nvPr>
        </p:nvSpPr>
        <p:spPr/>
        <p:txBody>
          <a:bodyPr/>
          <a:lstStyle/>
          <a:p>
            <a:r>
              <a:rPr lang="en-US" altLang="zh-CN" dirty="0"/>
              <a:t>RAID 3</a:t>
            </a:r>
            <a:r>
              <a:rPr lang="zh-CN" altLang="en-US" dirty="0"/>
              <a:t>是把数据分成多个“块”，按照一定的容错算法，存放在</a:t>
            </a:r>
            <a:r>
              <a:rPr lang="en-US" altLang="zh-CN" dirty="0"/>
              <a:t>N+1</a:t>
            </a:r>
            <a:r>
              <a:rPr lang="zh-CN" altLang="en-US" dirty="0"/>
              <a:t>个硬盘上，实际数据占用的有效空间为</a:t>
            </a:r>
            <a:r>
              <a:rPr lang="en-US" altLang="zh-CN" dirty="0"/>
              <a:t>N</a:t>
            </a:r>
            <a:r>
              <a:rPr lang="zh-CN" altLang="en-US" dirty="0"/>
              <a:t>个硬盘的空间总和，而第</a:t>
            </a:r>
            <a:r>
              <a:rPr lang="en-US" altLang="zh-CN" dirty="0"/>
              <a:t>N+1</a:t>
            </a:r>
            <a:r>
              <a:rPr lang="zh-CN" altLang="en-US" dirty="0"/>
              <a:t>个硬盘上存储的数据是校验容错信息，当这</a:t>
            </a:r>
            <a:r>
              <a:rPr lang="en-US" altLang="zh-CN" dirty="0"/>
              <a:t>N+1</a:t>
            </a:r>
            <a:r>
              <a:rPr lang="zh-CN" altLang="en-US" dirty="0"/>
              <a:t>个硬盘中的其中一个硬盘出现故障时，从其它</a:t>
            </a:r>
            <a:r>
              <a:rPr lang="en-US" altLang="zh-CN" dirty="0"/>
              <a:t>N</a:t>
            </a:r>
            <a:r>
              <a:rPr lang="zh-CN" altLang="en-US" dirty="0"/>
              <a:t>个硬盘中的数据也可以恢复原始数据，这样，仅使用这</a:t>
            </a:r>
            <a:r>
              <a:rPr lang="en-US" altLang="zh-CN" dirty="0"/>
              <a:t>N</a:t>
            </a:r>
            <a:r>
              <a:rPr lang="zh-CN" altLang="en-US" dirty="0"/>
              <a:t>个硬盘也可以带伤继续工作（如采集和回放素材），当更换一个新硬盘后，系统可以重新恢复完整的校验容错信息。由于在一个硬盘阵列中，多于一个硬盘同时出现故障率的几率很小，所以一般情况下，使用</a:t>
            </a:r>
            <a:r>
              <a:rPr lang="en-US" altLang="zh-CN" dirty="0"/>
              <a:t>RAID3</a:t>
            </a:r>
            <a:r>
              <a:rPr lang="zh-CN" altLang="en-US" dirty="0"/>
              <a:t>，安全性是可以得到保障的。</a:t>
            </a:r>
            <a:endParaRPr lang="en-US" dirty="0"/>
          </a:p>
        </p:txBody>
      </p:sp>
    </p:spTree>
    <p:extLst>
      <p:ext uri="{BB962C8B-B14F-4D97-AF65-F5344CB8AC3E}">
        <p14:creationId xmlns:p14="http://schemas.microsoft.com/office/powerpoint/2010/main" val="304250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5</a:t>
            </a:r>
            <a:endParaRPr lang="en-US" dirty="0"/>
          </a:p>
        </p:txBody>
      </p:sp>
      <p:sp>
        <p:nvSpPr>
          <p:cNvPr id="3" name="Content Placeholder 2"/>
          <p:cNvSpPr>
            <a:spLocks noGrp="1"/>
          </p:cNvSpPr>
          <p:nvPr>
            <p:ph idx="1"/>
          </p:nvPr>
        </p:nvSpPr>
        <p:spPr/>
        <p:txBody>
          <a:bodyPr/>
          <a:lstStyle/>
          <a:p>
            <a:r>
              <a:rPr lang="en-US" altLang="zh-CN" dirty="0" smtClean="0"/>
              <a:t>RAID 5 </a:t>
            </a:r>
            <a:r>
              <a:rPr lang="zh-CN" altLang="en-US" dirty="0" smtClean="0"/>
              <a:t>是一种存储性能、数据安全和存储成本兼顾的存储解决方案。 </a:t>
            </a:r>
            <a:r>
              <a:rPr lang="en-US" altLang="zh-CN" dirty="0" smtClean="0"/>
              <a:t>RAID 5</a:t>
            </a:r>
            <a:r>
              <a:rPr lang="zh-CN" altLang="en-US" dirty="0" smtClean="0"/>
              <a:t>可以理解为是</a:t>
            </a:r>
            <a:r>
              <a:rPr lang="en-US" altLang="zh-CN" dirty="0" smtClean="0"/>
              <a:t>RAID 0</a:t>
            </a:r>
            <a:r>
              <a:rPr lang="zh-CN" altLang="en-US" dirty="0" smtClean="0"/>
              <a:t>和</a:t>
            </a:r>
            <a:r>
              <a:rPr lang="en-US" altLang="zh-CN" dirty="0" smtClean="0"/>
              <a:t>RAID 1</a:t>
            </a:r>
            <a:r>
              <a:rPr lang="zh-CN" altLang="en-US" dirty="0" smtClean="0"/>
              <a:t>的折中方案。</a:t>
            </a:r>
            <a:r>
              <a:rPr lang="en-US" altLang="zh-CN" dirty="0" smtClean="0"/>
              <a:t>RAID 5</a:t>
            </a:r>
            <a:r>
              <a:rPr lang="zh-CN" altLang="en-US" dirty="0" smtClean="0"/>
              <a:t>可以为系统提供数据安全保障，但保障程度要比</a:t>
            </a:r>
            <a:r>
              <a:rPr lang="en-US" altLang="zh-CN" dirty="0" smtClean="0"/>
              <a:t>Mirror</a:t>
            </a:r>
            <a:r>
              <a:rPr lang="zh-CN" altLang="en-US" dirty="0" smtClean="0"/>
              <a:t>低而磁盘空间利用率要比</a:t>
            </a:r>
            <a:r>
              <a:rPr lang="en-US" altLang="zh-CN" dirty="0" smtClean="0"/>
              <a:t>Mirror</a:t>
            </a:r>
            <a:r>
              <a:rPr lang="zh-CN" altLang="en-US" dirty="0" smtClean="0"/>
              <a:t>高。</a:t>
            </a:r>
            <a:r>
              <a:rPr lang="en-US" altLang="zh-CN" dirty="0" smtClean="0"/>
              <a:t>RAID 5</a:t>
            </a:r>
            <a:r>
              <a:rPr lang="zh-CN" altLang="en-US" dirty="0" smtClean="0"/>
              <a:t>具有和</a:t>
            </a:r>
            <a:r>
              <a:rPr lang="en-US" altLang="zh-CN" dirty="0" smtClean="0"/>
              <a:t>RAID 0</a:t>
            </a:r>
            <a:r>
              <a:rPr lang="zh-CN" altLang="en-US" dirty="0" smtClean="0"/>
              <a:t>相近似的数据读取速度，只是多了一个奇偶校验信息，写入数据的速度比对单个磁盘进行写入操作稍慢。同时由于多个数据对应一个奇偶校验信息，</a:t>
            </a:r>
            <a:r>
              <a:rPr lang="en-US" altLang="zh-CN" dirty="0" smtClean="0"/>
              <a:t>RAID 5</a:t>
            </a:r>
            <a:r>
              <a:rPr lang="zh-CN" altLang="en-US" dirty="0" smtClean="0"/>
              <a:t>的磁盘空间利用率要比</a:t>
            </a:r>
            <a:r>
              <a:rPr lang="en-US" altLang="zh-CN" dirty="0" smtClean="0"/>
              <a:t>RAID 1</a:t>
            </a:r>
            <a:r>
              <a:rPr lang="zh-CN" altLang="en-US" dirty="0" smtClean="0"/>
              <a:t>高，存储成本相对较低，是目前运用较多的一种解决方案。</a:t>
            </a:r>
            <a:endParaRPr lang="en-US" dirty="0"/>
          </a:p>
        </p:txBody>
      </p:sp>
    </p:spTree>
    <p:extLst>
      <p:ext uri="{BB962C8B-B14F-4D97-AF65-F5344CB8AC3E}">
        <p14:creationId xmlns:p14="http://schemas.microsoft.com/office/powerpoint/2010/main" val="2036897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HDFS</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Hadoop</a:t>
            </a:r>
            <a:r>
              <a:rPr lang="zh-CN" altLang="en-US" dirty="0" smtClean="0"/>
              <a:t>分布式文件系统</a:t>
            </a:r>
            <a:r>
              <a:rPr lang="en-US" altLang="zh-CN" dirty="0" smtClean="0"/>
              <a:t>(HDFS)</a:t>
            </a:r>
            <a:r>
              <a:rPr lang="zh-CN" altLang="en-US" dirty="0" smtClean="0"/>
              <a:t>被设计成适合运行在通用硬件</a:t>
            </a:r>
            <a:r>
              <a:rPr lang="en-US" altLang="zh-CN" dirty="0" smtClean="0"/>
              <a:t>(commodity hardware)</a:t>
            </a:r>
            <a:r>
              <a:rPr lang="zh-CN" altLang="en-US" dirty="0" smtClean="0"/>
              <a:t>上的分布式文件系统。它和现有的分布式文件系统有很多共同点。但同时，它和其他的分布式文件系统的区别也是很明显的。</a:t>
            </a:r>
            <a:r>
              <a:rPr lang="en-US" altLang="zh-CN" dirty="0" smtClean="0"/>
              <a:t>HDFS</a:t>
            </a:r>
            <a:r>
              <a:rPr lang="zh-CN" altLang="en-US" dirty="0" smtClean="0"/>
              <a:t>是一个高度容错性的系统，适合部署在廉价的机器上。</a:t>
            </a:r>
            <a:r>
              <a:rPr lang="en-US" altLang="zh-CN" dirty="0" smtClean="0"/>
              <a:t>HDFS</a:t>
            </a:r>
            <a:r>
              <a:rPr lang="zh-CN" altLang="en-US" dirty="0" smtClean="0"/>
              <a:t>能提供高吞吐量的数据访问，非常适合大规模数据集上的应用。</a:t>
            </a:r>
            <a:r>
              <a:rPr lang="en-US" altLang="zh-CN" dirty="0" smtClean="0"/>
              <a:t>HDFS</a:t>
            </a:r>
            <a:r>
              <a:rPr lang="zh-CN" altLang="en-US" dirty="0" smtClean="0"/>
              <a:t>放宽了一部分</a:t>
            </a:r>
            <a:r>
              <a:rPr lang="en-US" altLang="zh-CN" dirty="0" smtClean="0"/>
              <a:t>POSIX</a:t>
            </a:r>
            <a:r>
              <a:rPr lang="zh-CN" altLang="en-US" dirty="0" smtClean="0"/>
              <a:t>约束，来实现流式读取文件系统数据的目的。</a:t>
            </a:r>
            <a:r>
              <a:rPr lang="en-US" altLang="zh-CN" dirty="0" smtClean="0"/>
              <a:t>HDFS</a:t>
            </a:r>
            <a:r>
              <a:rPr lang="zh-CN" altLang="en-US" dirty="0" smtClean="0"/>
              <a:t>在最开始是作为</a:t>
            </a:r>
            <a:r>
              <a:rPr lang="en-US" altLang="zh-CN" dirty="0" smtClean="0"/>
              <a:t>Apache </a:t>
            </a:r>
            <a:r>
              <a:rPr lang="en-US" altLang="zh-CN" dirty="0" err="1" smtClean="0"/>
              <a:t>Nutch</a:t>
            </a:r>
            <a:r>
              <a:rPr lang="zh-CN" altLang="en-US" dirty="0" smtClean="0"/>
              <a:t>搜索引擎项目的基础架构而开发的。</a:t>
            </a:r>
            <a:r>
              <a:rPr lang="en-US" altLang="zh-CN" dirty="0" smtClean="0"/>
              <a:t>HDFS</a:t>
            </a:r>
            <a:r>
              <a:rPr lang="zh-CN" altLang="en-US" dirty="0" smtClean="0"/>
              <a:t>是</a:t>
            </a:r>
            <a:r>
              <a:rPr lang="en-US" altLang="zh-CN" dirty="0" smtClean="0"/>
              <a:t>Apache Hadoop Core</a:t>
            </a:r>
            <a:r>
              <a:rPr lang="zh-CN" altLang="en-US" dirty="0" smtClean="0"/>
              <a:t>项目的一部分。</a:t>
            </a:r>
          </a:p>
          <a:p>
            <a:r>
              <a:rPr lang="en-US" altLang="zh-CN" dirty="0" smtClean="0"/>
              <a:t>HDFS</a:t>
            </a:r>
            <a:r>
              <a:rPr lang="zh-CN" altLang="en-US" dirty="0" smtClean="0"/>
              <a:t>有着高容错性（</a:t>
            </a:r>
            <a:r>
              <a:rPr lang="en-US" altLang="zh-CN" dirty="0" smtClean="0"/>
              <a:t>fault-tolerant</a:t>
            </a:r>
            <a:r>
              <a:rPr lang="zh-CN" altLang="en-US" dirty="0" smtClean="0"/>
              <a:t>）的特点，并且设计用来部署在低廉的（</a:t>
            </a:r>
            <a:r>
              <a:rPr lang="en-US" altLang="zh-CN" dirty="0" smtClean="0"/>
              <a:t>low-cost</a:t>
            </a:r>
            <a:r>
              <a:rPr lang="zh-CN" altLang="en-US" dirty="0" smtClean="0"/>
              <a:t>）硬件上。而且它提供高吞吐量（</a:t>
            </a:r>
            <a:r>
              <a:rPr lang="en-US" altLang="zh-CN" dirty="0" smtClean="0"/>
              <a:t>high throughput</a:t>
            </a:r>
            <a:r>
              <a:rPr lang="zh-CN" altLang="en-US" dirty="0" smtClean="0"/>
              <a:t>）来访问应用程序的数据，适合那些有着超大数据集（</a:t>
            </a:r>
            <a:r>
              <a:rPr lang="en-US" altLang="zh-CN" dirty="0" smtClean="0"/>
              <a:t>large data set</a:t>
            </a:r>
            <a:r>
              <a:rPr lang="zh-CN" altLang="en-US" dirty="0" smtClean="0"/>
              <a:t>）的应用程序。</a:t>
            </a:r>
            <a:r>
              <a:rPr lang="en-US" altLang="zh-CN" dirty="0" smtClean="0"/>
              <a:t>HDFS</a:t>
            </a:r>
            <a:r>
              <a:rPr lang="zh-CN" altLang="en-US" dirty="0" smtClean="0"/>
              <a:t>放宽了（</a:t>
            </a:r>
            <a:r>
              <a:rPr lang="en-US" altLang="zh-CN" dirty="0" smtClean="0"/>
              <a:t>relax</a:t>
            </a:r>
            <a:r>
              <a:rPr lang="zh-CN" altLang="en-US" dirty="0" smtClean="0"/>
              <a:t>）</a:t>
            </a:r>
            <a:r>
              <a:rPr lang="en-US" altLang="zh-CN" dirty="0" smtClean="0"/>
              <a:t>POSIX</a:t>
            </a:r>
            <a:r>
              <a:rPr lang="zh-CN" altLang="en-US" dirty="0" smtClean="0"/>
              <a:t>的要求（</a:t>
            </a:r>
            <a:r>
              <a:rPr lang="en-US" altLang="zh-CN" dirty="0" smtClean="0"/>
              <a:t>requirements</a:t>
            </a:r>
            <a:r>
              <a:rPr lang="zh-CN" altLang="en-US" dirty="0" smtClean="0"/>
              <a:t>）这样可以实现流的形式访问（</a:t>
            </a:r>
            <a:r>
              <a:rPr lang="en-US" altLang="zh-CN" dirty="0" smtClean="0"/>
              <a:t>streaming access</a:t>
            </a:r>
            <a:r>
              <a:rPr lang="zh-CN" altLang="en-US" dirty="0" smtClean="0"/>
              <a:t>）文件系统中的数据。</a:t>
            </a:r>
          </a:p>
        </p:txBody>
      </p:sp>
    </p:spTree>
    <p:extLst>
      <p:ext uri="{BB962C8B-B14F-4D97-AF65-F5344CB8AC3E}">
        <p14:creationId xmlns:p14="http://schemas.microsoft.com/office/powerpoint/2010/main" val="45227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effectLst/>
              </a:rPr>
              <a:t>运维人员视角的网站性能</a:t>
            </a:r>
            <a:endParaRPr lang="en-US" dirty="0"/>
          </a:p>
        </p:txBody>
      </p:sp>
      <p:sp>
        <p:nvSpPr>
          <p:cNvPr id="3" name="Content Placeholder 2"/>
          <p:cNvSpPr>
            <a:spLocks noGrp="1"/>
          </p:cNvSpPr>
          <p:nvPr>
            <p:ph idx="1"/>
          </p:nvPr>
        </p:nvSpPr>
        <p:spPr/>
        <p:txBody>
          <a:bodyPr/>
          <a:lstStyle/>
          <a:p>
            <a:r>
              <a:rPr lang="zh-CN" altLang="en-US" dirty="0" smtClean="0">
                <a:effectLst/>
              </a:rPr>
              <a:t>运维人员更关注基础设施性能和资源利用率</a:t>
            </a:r>
            <a:r>
              <a:rPr lang="en-US" altLang="zh-CN" dirty="0" smtClean="0">
                <a:effectLst/>
              </a:rPr>
              <a:t>,</a:t>
            </a:r>
            <a:r>
              <a:rPr lang="zh-CN" altLang="en-US" dirty="0" smtClean="0">
                <a:effectLst/>
              </a:rPr>
              <a:t>如网络运营商的带宽能力、服务器硬件的配置、数据中心网络架构、服务器和网络带宽的资源利用率等。主要优化手段有建设优化骨干网、使用高性价比定制服务器、利用虚拟化技术优化资源利用等。</a:t>
            </a:r>
          </a:p>
          <a:p>
            <a:endParaRPr lang="en-US" dirty="0"/>
          </a:p>
        </p:txBody>
      </p:sp>
    </p:spTree>
    <p:extLst>
      <p:ext uri="{BB962C8B-B14F-4D97-AF65-F5344CB8AC3E}">
        <p14:creationId xmlns:p14="http://schemas.microsoft.com/office/powerpoint/2010/main" val="93481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性能测试指标</a:t>
            </a:r>
            <a:r>
              <a:rPr lang="en-US" altLang="zh-CN" dirty="0" smtClean="0"/>
              <a:t>——</a:t>
            </a:r>
            <a:r>
              <a:rPr lang="zh-CN" altLang="en-US" dirty="0" smtClean="0"/>
              <a:t>响应时间</a:t>
            </a:r>
            <a:endParaRPr lang="en-US" dirty="0"/>
          </a:p>
        </p:txBody>
      </p:sp>
      <p:sp>
        <p:nvSpPr>
          <p:cNvPr id="3" name="Content Placeholder 2"/>
          <p:cNvSpPr>
            <a:spLocks noGrp="1"/>
          </p:cNvSpPr>
          <p:nvPr>
            <p:ph idx="1"/>
          </p:nvPr>
        </p:nvSpPr>
        <p:spPr/>
        <p:txBody>
          <a:bodyPr/>
          <a:lstStyle/>
          <a:p>
            <a:r>
              <a:rPr lang="zh-CN" altLang="en-US" dirty="0" smtClean="0">
                <a:effectLst/>
              </a:rPr>
              <a:t>指应用执行一个操作需要的时间</a:t>
            </a:r>
            <a:r>
              <a:rPr lang="en-US" altLang="zh-CN" dirty="0" smtClean="0">
                <a:effectLst/>
              </a:rPr>
              <a:t>,</a:t>
            </a:r>
            <a:r>
              <a:rPr lang="zh-CN" altLang="en-US" dirty="0" smtClean="0">
                <a:effectLst/>
              </a:rPr>
              <a:t>包括从发出请求开始到收到最后响应数据所需要的时间。响应时间是系统最重要的性能指标</a:t>
            </a:r>
            <a:r>
              <a:rPr lang="en-US" altLang="zh-CN" dirty="0" smtClean="0">
                <a:effectLst/>
              </a:rPr>
              <a:t>,</a:t>
            </a:r>
            <a:r>
              <a:rPr lang="zh-CN" altLang="en-US" dirty="0" smtClean="0">
                <a:effectLst/>
              </a:rPr>
              <a:t>直观地反映了系统的“快慢”。</a:t>
            </a:r>
          </a:p>
          <a:p>
            <a:endParaRPr lang="en-US" dirty="0"/>
          </a:p>
        </p:txBody>
      </p:sp>
      <p:pic>
        <p:nvPicPr>
          <p:cNvPr id="5" name="Picture 4"/>
          <p:cNvPicPr>
            <a:picLocks noChangeAspect="1"/>
          </p:cNvPicPr>
          <p:nvPr/>
        </p:nvPicPr>
        <p:blipFill>
          <a:blip r:embed="rId2"/>
          <a:stretch>
            <a:fillRect/>
          </a:stretch>
        </p:blipFill>
        <p:spPr>
          <a:xfrm>
            <a:off x="1931068" y="3002017"/>
            <a:ext cx="8329863" cy="3855983"/>
          </a:xfrm>
          <a:prstGeom prst="rect">
            <a:avLst/>
          </a:prstGeom>
        </p:spPr>
      </p:pic>
    </p:spTree>
    <p:extLst>
      <p:ext uri="{BB962C8B-B14F-4D97-AF65-F5344CB8AC3E}">
        <p14:creationId xmlns:p14="http://schemas.microsoft.com/office/powerpoint/2010/main" val="8433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zh-CN" altLang="en-US" dirty="0" smtClean="0">
                <a:effectLst/>
              </a:rPr>
              <a:t>测试程序通过模拟应用程序</a:t>
            </a:r>
            <a:r>
              <a:rPr lang="en-US" altLang="zh-CN" dirty="0" smtClean="0">
                <a:effectLst/>
              </a:rPr>
              <a:t>,</a:t>
            </a:r>
            <a:r>
              <a:rPr lang="zh-CN" altLang="en-US" dirty="0" smtClean="0">
                <a:effectLst/>
              </a:rPr>
              <a:t>记录收到响应和发出请求之间的时间差来计算系统响应时间。但是记录及获取系统时间这个操作也需要花费一定的时间</a:t>
            </a:r>
            <a:r>
              <a:rPr lang="en-US" altLang="zh-CN" dirty="0" smtClean="0">
                <a:effectLst/>
              </a:rPr>
              <a:t>,</a:t>
            </a:r>
            <a:r>
              <a:rPr lang="zh-CN" altLang="en-US" dirty="0" smtClean="0">
                <a:effectLst/>
              </a:rPr>
              <a:t>如果测试目标操作本身需要花费的时间极少</a:t>
            </a:r>
            <a:r>
              <a:rPr lang="en-US" altLang="zh-CN" dirty="0" smtClean="0">
                <a:effectLst/>
              </a:rPr>
              <a:t>,</a:t>
            </a:r>
            <a:r>
              <a:rPr lang="zh-CN" altLang="en-US" dirty="0" smtClean="0">
                <a:effectLst/>
              </a:rPr>
              <a:t>比如几微秒</a:t>
            </a:r>
            <a:r>
              <a:rPr lang="en-US" altLang="zh-CN" dirty="0" smtClean="0">
                <a:effectLst/>
              </a:rPr>
              <a:t>,</a:t>
            </a:r>
            <a:r>
              <a:rPr lang="zh-CN" altLang="en-US" dirty="0" smtClean="0">
                <a:effectLst/>
              </a:rPr>
              <a:t>那么测试程序就无法测试得到系统的响应时间。</a:t>
            </a:r>
          </a:p>
          <a:p>
            <a:r>
              <a:rPr lang="zh-CN" altLang="en-US" dirty="0" smtClean="0">
                <a:effectLst/>
              </a:rPr>
              <a:t>实践中通常采用的办法是重复请求</a:t>
            </a:r>
            <a:r>
              <a:rPr lang="en-US" altLang="zh-CN" dirty="0" smtClean="0">
                <a:effectLst/>
              </a:rPr>
              <a:t>,</a:t>
            </a:r>
            <a:r>
              <a:rPr lang="zh-CN" altLang="en-US" dirty="0" smtClean="0">
                <a:effectLst/>
              </a:rPr>
              <a:t>比如一个请求操作重复执行一万次</a:t>
            </a:r>
            <a:r>
              <a:rPr lang="en-US" altLang="zh-CN" dirty="0" smtClean="0">
                <a:effectLst/>
              </a:rPr>
              <a:t>,</a:t>
            </a:r>
            <a:r>
              <a:rPr lang="zh-CN" altLang="en-US" dirty="0" smtClean="0">
                <a:effectLst/>
              </a:rPr>
              <a:t>测试一万次执行需要的总响应时间之和</a:t>
            </a:r>
            <a:r>
              <a:rPr lang="en-US" altLang="zh-CN" dirty="0" smtClean="0">
                <a:effectLst/>
              </a:rPr>
              <a:t>,</a:t>
            </a:r>
            <a:r>
              <a:rPr lang="zh-CN" altLang="en-US" dirty="0" smtClean="0">
                <a:effectLst/>
              </a:rPr>
              <a:t>然后除以一万</a:t>
            </a:r>
            <a:r>
              <a:rPr lang="en-US" altLang="zh-CN" dirty="0" smtClean="0">
                <a:effectLst/>
              </a:rPr>
              <a:t>,</a:t>
            </a:r>
            <a:r>
              <a:rPr lang="zh-CN" altLang="en-US" dirty="0" smtClean="0">
                <a:effectLst/>
              </a:rPr>
              <a:t>得到单次请求的响应时间。</a:t>
            </a:r>
          </a:p>
          <a:p>
            <a:endParaRPr lang="en-US" dirty="0"/>
          </a:p>
        </p:txBody>
      </p:sp>
    </p:spTree>
    <p:extLst>
      <p:ext uri="{BB962C8B-B14F-4D97-AF65-F5344CB8AC3E}">
        <p14:creationId xmlns:p14="http://schemas.microsoft.com/office/powerpoint/2010/main" val="121004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并发数</a:t>
            </a:r>
            <a:endParaRPr lang="en-US" dirty="0"/>
          </a:p>
        </p:txBody>
      </p:sp>
      <p:sp>
        <p:nvSpPr>
          <p:cNvPr id="3" name="Content Placeholder 2"/>
          <p:cNvSpPr>
            <a:spLocks noGrp="1"/>
          </p:cNvSpPr>
          <p:nvPr>
            <p:ph idx="1"/>
          </p:nvPr>
        </p:nvSpPr>
        <p:spPr>
          <a:xfrm>
            <a:off x="838200" y="1825624"/>
            <a:ext cx="10515600" cy="5032375"/>
          </a:xfrm>
        </p:spPr>
        <p:txBody>
          <a:bodyPr>
            <a:normAutofit fontScale="77500" lnSpcReduction="20000"/>
          </a:bodyPr>
          <a:lstStyle/>
          <a:p>
            <a:r>
              <a:rPr lang="zh-CN" altLang="en-US" dirty="0" smtClean="0">
                <a:effectLst/>
              </a:rPr>
              <a:t>指系统能够同时处理请求的数目</a:t>
            </a:r>
            <a:r>
              <a:rPr lang="en-US" altLang="zh-CN" dirty="0" smtClean="0">
                <a:effectLst/>
              </a:rPr>
              <a:t>,</a:t>
            </a:r>
            <a:r>
              <a:rPr lang="zh-CN" altLang="en-US" dirty="0" smtClean="0">
                <a:effectLst/>
              </a:rPr>
              <a:t>这个数字也反映了系统的负载特性。对于网站而言</a:t>
            </a:r>
            <a:r>
              <a:rPr lang="en-US" altLang="zh-CN" dirty="0" smtClean="0">
                <a:effectLst/>
              </a:rPr>
              <a:t>,</a:t>
            </a:r>
            <a:r>
              <a:rPr lang="zh-CN" altLang="en-US" dirty="0" smtClean="0">
                <a:effectLst/>
              </a:rPr>
              <a:t>并发数即网站并发用户数</a:t>
            </a:r>
            <a:r>
              <a:rPr lang="en-US" altLang="zh-CN" dirty="0" smtClean="0">
                <a:effectLst/>
              </a:rPr>
              <a:t>,</a:t>
            </a:r>
            <a:r>
              <a:rPr lang="zh-CN" altLang="en-US" dirty="0" smtClean="0">
                <a:effectLst/>
              </a:rPr>
              <a:t>指同时提交请求的用户数目。</a:t>
            </a:r>
          </a:p>
          <a:p>
            <a:r>
              <a:rPr lang="zh-CN" altLang="en-US" dirty="0" smtClean="0">
                <a:effectLst/>
              </a:rPr>
              <a:t>与网站并发用户数相对应的还有网站在线用户数</a:t>
            </a:r>
            <a:r>
              <a:rPr lang="en-US" altLang="zh-CN" dirty="0" smtClean="0">
                <a:effectLst/>
              </a:rPr>
              <a:t>(</a:t>
            </a:r>
            <a:r>
              <a:rPr lang="zh-CN" altLang="en-US" dirty="0" smtClean="0">
                <a:effectLst/>
              </a:rPr>
              <a:t>当前登录网站的用户总数</a:t>
            </a:r>
            <a:r>
              <a:rPr lang="en-US" altLang="zh-CN" dirty="0" smtClean="0">
                <a:effectLst/>
              </a:rPr>
              <a:t>)</a:t>
            </a:r>
            <a:r>
              <a:rPr lang="zh-CN" altLang="en-US" dirty="0" smtClean="0">
                <a:effectLst/>
              </a:rPr>
              <a:t>和网站系统用户数</a:t>
            </a:r>
            <a:r>
              <a:rPr lang="en-US" altLang="zh-CN" dirty="0" smtClean="0">
                <a:effectLst/>
              </a:rPr>
              <a:t>(</a:t>
            </a:r>
            <a:r>
              <a:rPr lang="zh-CN" altLang="en-US" dirty="0" smtClean="0">
                <a:effectLst/>
              </a:rPr>
              <a:t>可能访问系统的总用户数</a:t>
            </a:r>
            <a:r>
              <a:rPr lang="en-US" altLang="zh-CN" dirty="0" smtClean="0">
                <a:effectLst/>
              </a:rPr>
              <a:t>,</a:t>
            </a:r>
            <a:r>
              <a:rPr lang="zh-CN" altLang="en-US" dirty="0" smtClean="0">
                <a:effectLst/>
              </a:rPr>
              <a:t>对多数网站而言就是注册用户数</a:t>
            </a:r>
            <a:r>
              <a:rPr lang="en-US" altLang="zh-CN" dirty="0" smtClean="0">
                <a:effectLst/>
              </a:rPr>
              <a:t>)</a:t>
            </a:r>
            <a:r>
              <a:rPr lang="zh-CN" altLang="en-US" dirty="0" smtClean="0">
                <a:effectLst/>
              </a:rPr>
              <a:t>。其数量比较关系为</a:t>
            </a:r>
            <a:r>
              <a:rPr lang="en-US" altLang="zh-CN" dirty="0" smtClean="0">
                <a:effectLst/>
              </a:rPr>
              <a:t>:</a:t>
            </a:r>
          </a:p>
          <a:p>
            <a:pPr lvl="1"/>
            <a:r>
              <a:rPr lang="zh-CN" altLang="en-US" dirty="0" smtClean="0">
                <a:effectLst/>
              </a:rPr>
              <a:t>网站系统用户数</a:t>
            </a:r>
            <a:r>
              <a:rPr lang="en-US" altLang="zh-CN" dirty="0" smtClean="0">
                <a:effectLst/>
              </a:rPr>
              <a:t>&gt;&gt;</a:t>
            </a:r>
            <a:r>
              <a:rPr lang="zh-CN" altLang="en-US" dirty="0" smtClean="0">
                <a:effectLst/>
              </a:rPr>
              <a:t>网站在线用户数</a:t>
            </a:r>
            <a:r>
              <a:rPr lang="en-US" altLang="zh-CN" dirty="0" smtClean="0">
                <a:effectLst/>
              </a:rPr>
              <a:t>》&gt;</a:t>
            </a:r>
            <a:r>
              <a:rPr lang="zh-CN" altLang="en-US" dirty="0" smtClean="0">
                <a:effectLst/>
              </a:rPr>
              <a:t>网站并发用户数</a:t>
            </a:r>
          </a:p>
          <a:p>
            <a:r>
              <a:rPr lang="zh-CN" altLang="en-US" dirty="0" smtClean="0">
                <a:effectLst/>
              </a:rPr>
              <a:t>在网站产品设计初期</a:t>
            </a:r>
            <a:r>
              <a:rPr lang="en-US" altLang="zh-CN" dirty="0" smtClean="0">
                <a:effectLst/>
              </a:rPr>
              <a:t>,</a:t>
            </a:r>
            <a:r>
              <a:rPr lang="zh-CN" altLang="en-US" dirty="0" smtClean="0">
                <a:effectLst/>
              </a:rPr>
              <a:t>产品经理和运营人员就需要规划不同发展阶段的网站系统用户数</a:t>
            </a:r>
            <a:r>
              <a:rPr lang="en-US" altLang="zh-CN" dirty="0" smtClean="0">
                <a:effectLst/>
              </a:rPr>
              <a:t>,</a:t>
            </a:r>
            <a:r>
              <a:rPr lang="zh-CN" altLang="en-US" dirty="0" smtClean="0">
                <a:effectLst/>
              </a:rPr>
              <a:t>并以此为基础</a:t>
            </a:r>
            <a:r>
              <a:rPr lang="en-US" altLang="zh-CN" dirty="0" smtClean="0">
                <a:effectLst/>
              </a:rPr>
              <a:t>,</a:t>
            </a:r>
            <a:r>
              <a:rPr lang="zh-CN" altLang="en-US" dirty="0" smtClean="0">
                <a:effectLst/>
              </a:rPr>
              <a:t>根据产品特性和运营手段</a:t>
            </a:r>
            <a:r>
              <a:rPr lang="en-US" altLang="zh-CN" dirty="0" smtClean="0">
                <a:effectLst/>
              </a:rPr>
              <a:t>,</a:t>
            </a:r>
            <a:r>
              <a:rPr lang="zh-CN" altLang="en-US" dirty="0" smtClean="0">
                <a:effectLst/>
              </a:rPr>
              <a:t>推算在线用户数和并发用户数。这些指标将成为系统非功能设计的重要依据。</a:t>
            </a:r>
          </a:p>
          <a:p>
            <a:r>
              <a:rPr lang="zh-CN" altLang="en-US" dirty="0" smtClean="0">
                <a:effectLst/>
              </a:rPr>
              <a:t>现实中</a:t>
            </a:r>
            <a:r>
              <a:rPr lang="en-US" altLang="zh-CN" dirty="0" smtClean="0">
                <a:effectLst/>
              </a:rPr>
              <a:t>,</a:t>
            </a:r>
            <a:r>
              <a:rPr lang="zh-CN" altLang="en-US" dirty="0" smtClean="0">
                <a:effectLst/>
              </a:rPr>
              <a:t>经常看到某些网站</a:t>
            </a:r>
            <a:r>
              <a:rPr lang="en-US" altLang="zh-CN" dirty="0" smtClean="0">
                <a:effectLst/>
              </a:rPr>
              <a:t>,</a:t>
            </a:r>
            <a:r>
              <a:rPr lang="zh-CN" altLang="en-US" dirty="0" smtClean="0">
                <a:effectLst/>
              </a:rPr>
              <a:t>特别是电商类网站</a:t>
            </a:r>
            <a:r>
              <a:rPr lang="en-US" altLang="zh-CN" dirty="0" smtClean="0">
                <a:effectLst/>
              </a:rPr>
              <a:t>,</a:t>
            </a:r>
            <a:r>
              <a:rPr lang="zh-CN" altLang="en-US" dirty="0" smtClean="0">
                <a:effectLst/>
              </a:rPr>
              <a:t>市场推广人员兴致勃勃地打广告打折促销</a:t>
            </a:r>
            <a:r>
              <a:rPr lang="en-US" altLang="zh-CN" dirty="0" smtClean="0">
                <a:effectLst/>
              </a:rPr>
              <a:t>,</a:t>
            </a:r>
            <a:r>
              <a:rPr lang="zh-CN" altLang="en-US" dirty="0" smtClean="0">
                <a:effectLst/>
              </a:rPr>
              <a:t>用户兴致勃勃地去抢购</a:t>
            </a:r>
            <a:r>
              <a:rPr lang="en-US" altLang="zh-CN" dirty="0" smtClean="0">
                <a:effectLst/>
              </a:rPr>
              <a:t>,</a:t>
            </a:r>
            <a:r>
              <a:rPr lang="zh-CN" altLang="en-US" dirty="0" smtClean="0">
                <a:effectLst/>
              </a:rPr>
              <a:t>结果活动刚一开始</a:t>
            </a:r>
            <a:r>
              <a:rPr lang="en-US" altLang="zh-CN" dirty="0" smtClean="0">
                <a:effectLst/>
              </a:rPr>
              <a:t>,</a:t>
            </a:r>
            <a:r>
              <a:rPr lang="zh-CN" altLang="en-US" dirty="0" smtClean="0">
                <a:effectLst/>
              </a:rPr>
              <a:t>就因为并发用户数超过网站最大负载而响应缓慢</a:t>
            </a:r>
            <a:r>
              <a:rPr lang="en-US" altLang="zh-CN" dirty="0" smtClean="0">
                <a:effectLst/>
              </a:rPr>
              <a:t>,</a:t>
            </a:r>
            <a:r>
              <a:rPr lang="zh-CN" altLang="en-US" dirty="0" smtClean="0">
                <a:effectLst/>
              </a:rPr>
              <a:t>急性子的用户不停刷新浏览器</a:t>
            </a:r>
            <a:r>
              <a:rPr lang="en-US" altLang="zh-CN" dirty="0" smtClean="0">
                <a:effectLst/>
              </a:rPr>
              <a:t>,</a:t>
            </a:r>
            <a:r>
              <a:rPr lang="zh-CN" altLang="en-US" dirty="0" smtClean="0">
                <a:effectLst/>
              </a:rPr>
              <a:t>导致系统并发数更高</a:t>
            </a:r>
            <a:r>
              <a:rPr lang="en-US" altLang="zh-CN" dirty="0" smtClean="0">
                <a:effectLst/>
              </a:rPr>
              <a:t>,</a:t>
            </a:r>
            <a:r>
              <a:rPr lang="zh-CN" altLang="en-US" dirty="0" smtClean="0">
                <a:effectLst/>
              </a:rPr>
              <a:t>最后以服务器系统崩溃</a:t>
            </a:r>
            <a:r>
              <a:rPr lang="en-US" altLang="zh-CN" dirty="0" smtClean="0">
                <a:effectLst/>
              </a:rPr>
              <a:t>,</a:t>
            </a:r>
            <a:r>
              <a:rPr lang="zh-CN" altLang="en-US" dirty="0" smtClean="0">
                <a:effectLst/>
              </a:rPr>
              <a:t>用户浏览器显示“</a:t>
            </a:r>
            <a:r>
              <a:rPr lang="en-US" altLang="zh-CN" dirty="0" smtClean="0">
                <a:effectLst/>
              </a:rPr>
              <a:t>Service is too busy”</a:t>
            </a:r>
            <a:r>
              <a:rPr lang="zh-CN" altLang="en-US" dirty="0" smtClean="0">
                <a:effectLst/>
              </a:rPr>
              <a:t>而告终。出现这种情况</a:t>
            </a:r>
            <a:r>
              <a:rPr lang="en-US" altLang="zh-CN" dirty="0" smtClean="0">
                <a:effectLst/>
              </a:rPr>
              <a:t>,</a:t>
            </a:r>
            <a:r>
              <a:rPr lang="zh-CN" altLang="en-US" dirty="0" smtClean="0">
                <a:effectLst/>
              </a:rPr>
              <a:t>有可能是网站技术准备不充分导致</a:t>
            </a:r>
            <a:r>
              <a:rPr lang="en-US" altLang="zh-CN" dirty="0" smtClean="0">
                <a:effectLst/>
              </a:rPr>
              <a:t>,</a:t>
            </a:r>
            <a:r>
              <a:rPr lang="zh-CN" altLang="en-US" dirty="0" smtClean="0">
                <a:effectLst/>
              </a:rPr>
              <a:t>也有可能是运营人员错误地评估并发用户数导致。</a:t>
            </a:r>
          </a:p>
          <a:p>
            <a:r>
              <a:rPr lang="zh-CN" altLang="en-US" dirty="0" smtClean="0">
                <a:effectLst/>
              </a:rPr>
              <a:t>测试程序通过多线程模拟并发用户的办法来测试系统的并发处理能力</a:t>
            </a:r>
            <a:r>
              <a:rPr lang="en-US" altLang="zh-CN" dirty="0" smtClean="0">
                <a:effectLst/>
              </a:rPr>
              <a:t>,</a:t>
            </a:r>
            <a:r>
              <a:rPr lang="zh-CN" altLang="en-US" dirty="0" smtClean="0">
                <a:effectLst/>
              </a:rPr>
              <a:t>为了真实模拟用户行为</a:t>
            </a:r>
            <a:r>
              <a:rPr lang="en-US" altLang="zh-CN" dirty="0" smtClean="0">
                <a:effectLst/>
              </a:rPr>
              <a:t>,</a:t>
            </a:r>
            <a:r>
              <a:rPr lang="zh-CN" altLang="en-US" dirty="0" smtClean="0">
                <a:effectLst/>
              </a:rPr>
              <a:t>测试程序并不是启动多线程然后不停地发送请求</a:t>
            </a:r>
            <a:r>
              <a:rPr lang="en-US" altLang="zh-CN" dirty="0" smtClean="0">
                <a:effectLst/>
              </a:rPr>
              <a:t>,</a:t>
            </a:r>
            <a:r>
              <a:rPr lang="zh-CN" altLang="en-US" dirty="0" smtClean="0">
                <a:effectLst/>
              </a:rPr>
              <a:t>而是在两次请求之间加入一个随机等待时间</a:t>
            </a:r>
            <a:r>
              <a:rPr lang="en-US" altLang="zh-CN" dirty="0" smtClean="0">
                <a:effectLst/>
              </a:rPr>
              <a:t>,</a:t>
            </a:r>
            <a:r>
              <a:rPr lang="zh-CN" altLang="en-US" dirty="0" smtClean="0">
                <a:effectLst/>
              </a:rPr>
              <a:t>这个时间被称作思考时间。</a:t>
            </a:r>
          </a:p>
          <a:p>
            <a:endParaRPr lang="en-US" dirty="0"/>
          </a:p>
        </p:txBody>
      </p:sp>
    </p:spTree>
    <p:extLst>
      <p:ext uri="{BB962C8B-B14F-4D97-AF65-F5344CB8AC3E}">
        <p14:creationId xmlns:p14="http://schemas.microsoft.com/office/powerpoint/2010/main" val="1017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7148</Words>
  <Application>Microsoft Macintosh PowerPoint</Application>
  <PresentationFormat>Widescreen</PresentationFormat>
  <Paragraphs>177</Paragraphs>
  <Slides>54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Calibri Light</vt:lpstr>
      <vt:lpstr>DengXian</vt:lpstr>
      <vt:lpstr>DengXian Light</vt:lpstr>
      <vt:lpstr>Mangal</vt:lpstr>
      <vt:lpstr>Arial</vt:lpstr>
      <vt:lpstr>Office Theme</vt:lpstr>
      <vt:lpstr>瞬时响应：网站的高性能架构</vt:lpstr>
      <vt:lpstr>什么是高性能网站</vt:lpstr>
      <vt:lpstr>网站的性能测试</vt:lpstr>
      <vt:lpstr>用户视角的网站性能</vt:lpstr>
      <vt:lpstr>开发人员视角的网站性能</vt:lpstr>
      <vt:lpstr>运维人员视角的网站性能</vt:lpstr>
      <vt:lpstr>性能测试指标——响应时间</vt:lpstr>
      <vt:lpstr>PowerPoint Presentation</vt:lpstr>
      <vt:lpstr>并发数</vt:lpstr>
      <vt:lpstr>吞吐量</vt:lpstr>
      <vt:lpstr>性能计数器</vt:lpstr>
      <vt:lpstr>性能测试方法</vt:lpstr>
      <vt:lpstr>PowerPoint Presentation</vt:lpstr>
      <vt:lpstr>PowerPoint Presentation</vt:lpstr>
      <vt:lpstr>PowerPoint Presentation</vt:lpstr>
      <vt:lpstr>性能测试报告</vt:lpstr>
      <vt:lpstr>性能优化策略</vt:lpstr>
      <vt:lpstr>Web前端性能优化——浏览器访问优化</vt:lpstr>
      <vt:lpstr>Web前端性能优化——浏览器访问优化</vt:lpstr>
      <vt:lpstr>CDN加速</vt:lpstr>
      <vt:lpstr>PowerPoint Presentation</vt:lpstr>
      <vt:lpstr>反向代理</vt:lpstr>
      <vt:lpstr>PowerPoint Presentation</vt:lpstr>
      <vt:lpstr>应用服务器性能优化</vt:lpstr>
      <vt:lpstr>分布式缓存</vt:lpstr>
      <vt:lpstr>缓存的基本原理</vt:lpstr>
      <vt:lpstr>PowerPoint Presentation</vt:lpstr>
      <vt:lpstr>PowerPoint Presentation</vt:lpstr>
      <vt:lpstr>合理使用缓存</vt:lpstr>
      <vt:lpstr>合理使用缓存</vt:lpstr>
      <vt:lpstr>合理使用缓存</vt:lpstr>
      <vt:lpstr>分布式缓存架构</vt:lpstr>
      <vt:lpstr>Memcached</vt:lpstr>
      <vt:lpstr>Redis与Memcached对比</vt:lpstr>
      <vt:lpstr>异步操作</vt:lpstr>
      <vt:lpstr>PowerPoint Presentation</vt:lpstr>
      <vt:lpstr>PowerPoint Presentation</vt:lpstr>
      <vt:lpstr>使用集群</vt:lpstr>
      <vt:lpstr>代码优化——多线程</vt:lpstr>
      <vt:lpstr>代码优化——多线程</vt:lpstr>
      <vt:lpstr>代码优化——资源复用</vt:lpstr>
      <vt:lpstr>数据结构</vt:lpstr>
      <vt:lpstr>PowerPoint Presentation</vt:lpstr>
      <vt:lpstr>垃圾回收</vt:lpstr>
      <vt:lpstr>存储性能优化</vt:lpstr>
      <vt:lpstr>B+树 VS LSM树</vt:lpstr>
      <vt:lpstr>LSM树</vt:lpstr>
      <vt:lpstr>RAID vs HDFS</vt:lpstr>
      <vt:lpstr>RAID0</vt:lpstr>
      <vt:lpstr>RAID 1</vt:lpstr>
      <vt:lpstr>RAID 0+1</vt:lpstr>
      <vt:lpstr>RAID 3</vt:lpstr>
      <vt:lpstr>RAID 5</vt:lpstr>
      <vt:lpstr>HDFS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瞬时响应：网站的高性能架构</dc:title>
  <dc:creator>Microsoft Office User</dc:creator>
  <cp:lastModifiedBy>Microsoft Office User</cp:lastModifiedBy>
  <cp:revision>19</cp:revision>
  <dcterms:created xsi:type="dcterms:W3CDTF">2019-07-01T02:53:45Z</dcterms:created>
  <dcterms:modified xsi:type="dcterms:W3CDTF">2019-07-01T07:07:25Z</dcterms:modified>
</cp:coreProperties>
</file>