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sldIdLst>
    <p:sldId id="256" r:id="rId2"/>
    <p:sldId id="284" r:id="rId3"/>
    <p:sldId id="257" r:id="rId4"/>
    <p:sldId id="258" r:id="rId5"/>
    <p:sldId id="259" r:id="rId6"/>
    <p:sldId id="260" r:id="rId7"/>
    <p:sldId id="261" r:id="rId8"/>
    <p:sldId id="285" r:id="rId9"/>
    <p:sldId id="262" r:id="rId10"/>
    <p:sldId id="263" r:id="rId11"/>
    <p:sldId id="264" r:id="rId12"/>
    <p:sldId id="286" r:id="rId13"/>
    <p:sldId id="265" r:id="rId14"/>
    <p:sldId id="266" r:id="rId15"/>
    <p:sldId id="267" r:id="rId16"/>
    <p:sldId id="268" r:id="rId17"/>
    <p:sldId id="269" r:id="rId18"/>
    <p:sldId id="270" r:id="rId19"/>
    <p:sldId id="271" r:id="rId20"/>
    <p:sldId id="272" r:id="rId21"/>
    <p:sldId id="273" r:id="rId22"/>
    <p:sldId id="275" r:id="rId23"/>
    <p:sldId id="276" r:id="rId24"/>
    <p:sldId id="287" r:id="rId25"/>
    <p:sldId id="277" r:id="rId26"/>
    <p:sldId id="278" r:id="rId27"/>
    <p:sldId id="280" r:id="rId28"/>
    <p:sldId id="279" r:id="rId29"/>
    <p:sldId id="281" r:id="rId30"/>
    <p:sldId id="282" r:id="rId31"/>
    <p:sldId id="288" r:id="rId32"/>
    <p:sldId id="283" r:id="rId33"/>
    <p:sldId id="291" r:id="rId34"/>
    <p:sldId id="292" r:id="rId35"/>
    <p:sldId id="293" r:id="rId36"/>
    <p:sldId id="294" r:id="rId37"/>
    <p:sldId id="295" r:id="rId38"/>
    <p:sldId id="296" r:id="rId39"/>
    <p:sldId id="297" r:id="rId40"/>
    <p:sldId id="298" r:id="rId41"/>
    <p:sldId id="299" r:id="rId42"/>
    <p:sldId id="289" r:id="rId43"/>
    <p:sldId id="300" r:id="rId44"/>
    <p:sldId id="301" r:id="rId45"/>
    <p:sldId id="302" r:id="rId46"/>
    <p:sldId id="303" r:id="rId47"/>
    <p:sldId id="304" r:id="rId48"/>
    <p:sldId id="305" r:id="rId49"/>
    <p:sldId id="306" r:id="rId50"/>
    <p:sldId id="308" r:id="rId51"/>
    <p:sldId id="307" r:id="rId52"/>
    <p:sldId id="309" r:id="rId53"/>
    <p:sldId id="310" r:id="rId54"/>
    <p:sldId id="311" r:id="rId55"/>
    <p:sldId id="312" r:id="rId56"/>
    <p:sldId id="313" r:id="rId57"/>
    <p:sldId id="290" r:id="rId58"/>
    <p:sldId id="314" r:id="rId59"/>
    <p:sldId id="315" r:id="rId60"/>
    <p:sldId id="31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53"/>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62EB9-82E2-5943-9DEA-0EFD016434DB}" type="datetimeFigureOut">
              <a:rPr lang="en-US" smtClean="0"/>
              <a:t>7/3/19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D5532-C6DA-CA42-BA51-CA4798CD2A85}" type="slidenum">
              <a:rPr lang="en-US" smtClean="0"/>
              <a:t>‹#›</a:t>
            </a:fld>
            <a:endParaRPr lang="en-US"/>
          </a:p>
        </p:txBody>
      </p:sp>
    </p:spTree>
    <p:extLst>
      <p:ext uri="{BB962C8B-B14F-4D97-AF65-F5344CB8AC3E}">
        <p14:creationId xmlns:p14="http://schemas.microsoft.com/office/powerpoint/2010/main" val="824186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4D5532-C6DA-CA42-BA51-CA4798CD2A85}" type="slidenum">
              <a:rPr lang="en-US" smtClean="0"/>
              <a:t>30</a:t>
            </a:fld>
            <a:endParaRPr lang="en-US"/>
          </a:p>
        </p:txBody>
      </p:sp>
    </p:spTree>
    <p:extLst>
      <p:ext uri="{BB962C8B-B14F-4D97-AF65-F5344CB8AC3E}">
        <p14:creationId xmlns:p14="http://schemas.microsoft.com/office/powerpoint/2010/main" val="837772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4D5532-C6DA-CA42-BA51-CA4798CD2A85}" type="slidenum">
              <a:rPr lang="en-US" smtClean="0"/>
              <a:t>37</a:t>
            </a:fld>
            <a:endParaRPr lang="en-US"/>
          </a:p>
        </p:txBody>
      </p:sp>
    </p:spTree>
    <p:extLst>
      <p:ext uri="{BB962C8B-B14F-4D97-AF65-F5344CB8AC3E}">
        <p14:creationId xmlns:p14="http://schemas.microsoft.com/office/powerpoint/2010/main" val="584901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4D5532-C6DA-CA42-BA51-CA4798CD2A85}" type="slidenum">
              <a:rPr lang="en-US" smtClean="0"/>
              <a:t>48</a:t>
            </a:fld>
            <a:endParaRPr lang="en-US"/>
          </a:p>
        </p:txBody>
      </p:sp>
    </p:spTree>
    <p:extLst>
      <p:ext uri="{BB962C8B-B14F-4D97-AF65-F5344CB8AC3E}">
        <p14:creationId xmlns:p14="http://schemas.microsoft.com/office/powerpoint/2010/main" val="2044270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B4699A-5C04-9845-B685-34BEFF2E5631}" type="datetimeFigureOut">
              <a:rPr lang="en-US" smtClean="0"/>
              <a:t>7/3/19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E692A-2EB1-2446-ABE8-7A7EF49227E2}" type="slidenum">
              <a:rPr lang="en-US" smtClean="0"/>
              <a:t>‹#›</a:t>
            </a:fld>
            <a:endParaRPr lang="en-US"/>
          </a:p>
        </p:txBody>
      </p:sp>
    </p:spTree>
    <p:extLst>
      <p:ext uri="{BB962C8B-B14F-4D97-AF65-F5344CB8AC3E}">
        <p14:creationId xmlns:p14="http://schemas.microsoft.com/office/powerpoint/2010/main" val="20292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4699A-5C04-9845-B685-34BEFF2E5631}" type="datetimeFigureOut">
              <a:rPr lang="en-US" smtClean="0"/>
              <a:t>7/3/19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E692A-2EB1-2446-ABE8-7A7EF49227E2}" type="slidenum">
              <a:rPr lang="en-US" smtClean="0"/>
              <a:t>‹#›</a:t>
            </a:fld>
            <a:endParaRPr lang="en-US"/>
          </a:p>
        </p:txBody>
      </p:sp>
    </p:spTree>
    <p:extLst>
      <p:ext uri="{BB962C8B-B14F-4D97-AF65-F5344CB8AC3E}">
        <p14:creationId xmlns:p14="http://schemas.microsoft.com/office/powerpoint/2010/main" val="522264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4699A-5C04-9845-B685-34BEFF2E5631}" type="datetimeFigureOut">
              <a:rPr lang="en-US" smtClean="0"/>
              <a:t>7/3/19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E692A-2EB1-2446-ABE8-7A7EF49227E2}" type="slidenum">
              <a:rPr lang="en-US" smtClean="0"/>
              <a:t>‹#›</a:t>
            </a:fld>
            <a:endParaRPr lang="en-US"/>
          </a:p>
        </p:txBody>
      </p:sp>
    </p:spTree>
    <p:extLst>
      <p:ext uri="{BB962C8B-B14F-4D97-AF65-F5344CB8AC3E}">
        <p14:creationId xmlns:p14="http://schemas.microsoft.com/office/powerpoint/2010/main" val="939887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4699A-5C04-9845-B685-34BEFF2E5631}" type="datetimeFigureOut">
              <a:rPr lang="en-US" smtClean="0"/>
              <a:t>7/3/19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E692A-2EB1-2446-ABE8-7A7EF49227E2}" type="slidenum">
              <a:rPr lang="en-US" smtClean="0"/>
              <a:t>‹#›</a:t>
            </a:fld>
            <a:endParaRPr lang="en-US"/>
          </a:p>
        </p:txBody>
      </p:sp>
    </p:spTree>
    <p:extLst>
      <p:ext uri="{BB962C8B-B14F-4D97-AF65-F5344CB8AC3E}">
        <p14:creationId xmlns:p14="http://schemas.microsoft.com/office/powerpoint/2010/main" val="511336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B4699A-5C04-9845-B685-34BEFF2E5631}" type="datetimeFigureOut">
              <a:rPr lang="en-US" smtClean="0"/>
              <a:t>7/3/19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E692A-2EB1-2446-ABE8-7A7EF49227E2}" type="slidenum">
              <a:rPr lang="en-US" smtClean="0"/>
              <a:t>‹#›</a:t>
            </a:fld>
            <a:endParaRPr lang="en-US"/>
          </a:p>
        </p:txBody>
      </p:sp>
    </p:spTree>
    <p:extLst>
      <p:ext uri="{BB962C8B-B14F-4D97-AF65-F5344CB8AC3E}">
        <p14:creationId xmlns:p14="http://schemas.microsoft.com/office/powerpoint/2010/main" val="194535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B4699A-5C04-9845-B685-34BEFF2E5631}" type="datetimeFigureOut">
              <a:rPr lang="en-US" smtClean="0"/>
              <a:t>7/3/19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E692A-2EB1-2446-ABE8-7A7EF49227E2}" type="slidenum">
              <a:rPr lang="en-US" smtClean="0"/>
              <a:t>‹#›</a:t>
            </a:fld>
            <a:endParaRPr lang="en-US"/>
          </a:p>
        </p:txBody>
      </p:sp>
    </p:spTree>
    <p:extLst>
      <p:ext uri="{BB962C8B-B14F-4D97-AF65-F5344CB8AC3E}">
        <p14:creationId xmlns:p14="http://schemas.microsoft.com/office/powerpoint/2010/main" val="188640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B4699A-5C04-9845-B685-34BEFF2E5631}" type="datetimeFigureOut">
              <a:rPr lang="en-US" smtClean="0"/>
              <a:t>7/3/19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2E692A-2EB1-2446-ABE8-7A7EF49227E2}" type="slidenum">
              <a:rPr lang="en-US" smtClean="0"/>
              <a:t>‹#›</a:t>
            </a:fld>
            <a:endParaRPr lang="en-US"/>
          </a:p>
        </p:txBody>
      </p:sp>
    </p:spTree>
    <p:extLst>
      <p:ext uri="{BB962C8B-B14F-4D97-AF65-F5344CB8AC3E}">
        <p14:creationId xmlns:p14="http://schemas.microsoft.com/office/powerpoint/2010/main" val="80091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B4699A-5C04-9845-B685-34BEFF2E5631}" type="datetimeFigureOut">
              <a:rPr lang="en-US" smtClean="0"/>
              <a:t>7/3/19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2E692A-2EB1-2446-ABE8-7A7EF49227E2}" type="slidenum">
              <a:rPr lang="en-US" smtClean="0"/>
              <a:t>‹#›</a:t>
            </a:fld>
            <a:endParaRPr lang="en-US"/>
          </a:p>
        </p:txBody>
      </p:sp>
    </p:spTree>
    <p:extLst>
      <p:ext uri="{BB962C8B-B14F-4D97-AF65-F5344CB8AC3E}">
        <p14:creationId xmlns:p14="http://schemas.microsoft.com/office/powerpoint/2010/main" val="631327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4699A-5C04-9845-B685-34BEFF2E5631}" type="datetimeFigureOut">
              <a:rPr lang="en-US" smtClean="0"/>
              <a:t>7/3/19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2E692A-2EB1-2446-ABE8-7A7EF49227E2}" type="slidenum">
              <a:rPr lang="en-US" smtClean="0"/>
              <a:t>‹#›</a:t>
            </a:fld>
            <a:endParaRPr lang="en-US"/>
          </a:p>
        </p:txBody>
      </p:sp>
    </p:spTree>
    <p:extLst>
      <p:ext uri="{BB962C8B-B14F-4D97-AF65-F5344CB8AC3E}">
        <p14:creationId xmlns:p14="http://schemas.microsoft.com/office/powerpoint/2010/main" val="2145336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B4699A-5C04-9845-B685-34BEFF2E5631}" type="datetimeFigureOut">
              <a:rPr lang="en-US" smtClean="0"/>
              <a:t>7/3/19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E692A-2EB1-2446-ABE8-7A7EF49227E2}" type="slidenum">
              <a:rPr lang="en-US" smtClean="0"/>
              <a:t>‹#›</a:t>
            </a:fld>
            <a:endParaRPr lang="en-US"/>
          </a:p>
        </p:txBody>
      </p:sp>
    </p:spTree>
    <p:extLst>
      <p:ext uri="{BB962C8B-B14F-4D97-AF65-F5344CB8AC3E}">
        <p14:creationId xmlns:p14="http://schemas.microsoft.com/office/powerpoint/2010/main" val="423702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B4699A-5C04-9845-B685-34BEFF2E5631}" type="datetimeFigureOut">
              <a:rPr lang="en-US" smtClean="0"/>
              <a:t>7/3/19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E692A-2EB1-2446-ABE8-7A7EF49227E2}" type="slidenum">
              <a:rPr lang="en-US" smtClean="0"/>
              <a:t>‹#›</a:t>
            </a:fld>
            <a:endParaRPr lang="en-US"/>
          </a:p>
        </p:txBody>
      </p:sp>
    </p:spTree>
    <p:extLst>
      <p:ext uri="{BB962C8B-B14F-4D97-AF65-F5344CB8AC3E}">
        <p14:creationId xmlns:p14="http://schemas.microsoft.com/office/powerpoint/2010/main" val="1081271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4699A-5C04-9845-B685-34BEFF2E5631}" type="datetimeFigureOut">
              <a:rPr lang="en-US" smtClean="0"/>
              <a:t>7/3/19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E692A-2EB1-2446-ABE8-7A7EF49227E2}" type="slidenum">
              <a:rPr lang="en-US" smtClean="0"/>
              <a:t>‹#›</a:t>
            </a:fld>
            <a:endParaRPr lang="en-US"/>
          </a:p>
        </p:txBody>
      </p:sp>
    </p:spTree>
    <p:extLst>
      <p:ext uri="{BB962C8B-B14F-4D97-AF65-F5344CB8AC3E}">
        <p14:creationId xmlns:p14="http://schemas.microsoft.com/office/powerpoint/2010/main" val="1703473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help.github.com/articles/using-pull-requests/" TargetMode="External"/><Relationship Id="rId3"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网站的高可用架构</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49379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4491789" cy="4351338"/>
          </a:xfrm>
        </p:spPr>
        <p:txBody>
          <a:bodyPr/>
          <a:lstStyle/>
          <a:p>
            <a:r>
              <a:rPr lang="zh-CN" altLang="en-US" dirty="0" smtClean="0">
                <a:effectLst/>
              </a:rPr>
              <a:t>大型网站的分层架构及物理服务器的分布式部署使得位于不同层次的服务器具有不同的可用性特点。关闭服务或者服务器宕机时产生的影响也不相同</a:t>
            </a:r>
            <a:r>
              <a:rPr lang="en-US" altLang="zh-CN" dirty="0" smtClean="0">
                <a:effectLst/>
              </a:rPr>
              <a:t>,</a:t>
            </a:r>
            <a:r>
              <a:rPr lang="zh-CN" altLang="en-US" dirty="0" smtClean="0">
                <a:effectLst/>
              </a:rPr>
              <a:t>高可用的解决方案也差异甚大。</a:t>
            </a:r>
          </a:p>
          <a:p>
            <a:endParaRPr lang="en-US" dirty="0"/>
          </a:p>
        </p:txBody>
      </p:sp>
      <p:pic>
        <p:nvPicPr>
          <p:cNvPr id="4" name="Picture 3"/>
          <p:cNvPicPr>
            <a:picLocks noChangeAspect="1"/>
          </p:cNvPicPr>
          <p:nvPr/>
        </p:nvPicPr>
        <p:blipFill>
          <a:blip r:embed="rId2"/>
          <a:stretch>
            <a:fillRect/>
          </a:stretch>
        </p:blipFill>
        <p:spPr>
          <a:xfrm>
            <a:off x="5914571" y="0"/>
            <a:ext cx="6277429" cy="6858000"/>
          </a:xfrm>
          <a:prstGeom prst="rect">
            <a:avLst/>
          </a:prstGeom>
        </p:spPr>
      </p:pic>
    </p:spTree>
    <p:extLst>
      <p:ext uri="{BB962C8B-B14F-4D97-AF65-F5344CB8AC3E}">
        <p14:creationId xmlns:p14="http://schemas.microsoft.com/office/powerpoint/2010/main" val="207311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zh-CN" altLang="en-US" dirty="0" smtClean="0">
                <a:effectLst/>
              </a:rPr>
              <a:t>位于应用层的服务器通常为了应对高并发的访问请求</a:t>
            </a:r>
            <a:r>
              <a:rPr lang="en-US" altLang="zh-CN" dirty="0" smtClean="0">
                <a:effectLst/>
              </a:rPr>
              <a:t>,</a:t>
            </a:r>
            <a:r>
              <a:rPr lang="zh-CN" altLang="en-US" dirty="0" smtClean="0">
                <a:effectLst/>
              </a:rPr>
              <a:t>会通过负载均衡设备将一组服务器组成一个集群共同对外提供服务</a:t>
            </a:r>
            <a:r>
              <a:rPr lang="en-US" altLang="zh-CN" dirty="0" smtClean="0">
                <a:effectLst/>
              </a:rPr>
              <a:t>,</a:t>
            </a:r>
            <a:r>
              <a:rPr lang="zh-CN" altLang="en-US" dirty="0" smtClean="0">
                <a:effectLst/>
              </a:rPr>
              <a:t>当负载均衡设备通过心跳检测等手段监控到某台应用服务器不可用时</a:t>
            </a:r>
            <a:r>
              <a:rPr lang="en-US" altLang="zh-CN" dirty="0" smtClean="0">
                <a:effectLst/>
              </a:rPr>
              <a:t>,</a:t>
            </a:r>
            <a:r>
              <a:rPr lang="zh-CN" altLang="en-US" dirty="0" smtClean="0">
                <a:effectLst/>
              </a:rPr>
              <a:t>就将其从集群列表中剔除</a:t>
            </a:r>
            <a:r>
              <a:rPr lang="en-US" altLang="zh-CN" dirty="0" smtClean="0">
                <a:effectLst/>
              </a:rPr>
              <a:t>,</a:t>
            </a:r>
            <a:r>
              <a:rPr lang="zh-CN" altLang="en-US" dirty="0" smtClean="0">
                <a:effectLst/>
              </a:rPr>
              <a:t>并将请求分发到集群中其他可用的服务器上</a:t>
            </a:r>
            <a:r>
              <a:rPr lang="en-US" altLang="zh-CN" dirty="0" smtClean="0">
                <a:effectLst/>
              </a:rPr>
              <a:t>,</a:t>
            </a:r>
            <a:r>
              <a:rPr lang="zh-CN" altLang="en-US" dirty="0" smtClean="0">
                <a:effectLst/>
              </a:rPr>
              <a:t>使整个集群保持可用</a:t>
            </a:r>
            <a:r>
              <a:rPr lang="en-US" altLang="zh-CN" dirty="0" smtClean="0">
                <a:effectLst/>
              </a:rPr>
              <a:t>,</a:t>
            </a:r>
            <a:r>
              <a:rPr lang="zh-CN" altLang="en-US" dirty="0" smtClean="0">
                <a:effectLst/>
              </a:rPr>
              <a:t>从而实现应用高可用。</a:t>
            </a:r>
          </a:p>
          <a:p>
            <a:r>
              <a:rPr lang="zh-CN" altLang="en-US" dirty="0" smtClean="0">
                <a:effectLst/>
              </a:rPr>
              <a:t>位于服务层的服务器情况和应用层的服务器类似</a:t>
            </a:r>
            <a:r>
              <a:rPr lang="en-US" altLang="zh-CN" dirty="0" smtClean="0">
                <a:effectLst/>
              </a:rPr>
              <a:t>,</a:t>
            </a:r>
            <a:r>
              <a:rPr lang="zh-CN" altLang="en-US" dirty="0" smtClean="0">
                <a:effectLst/>
              </a:rPr>
              <a:t>也是通过集群方式实现高可用</a:t>
            </a:r>
            <a:r>
              <a:rPr lang="en-US" altLang="zh-CN" dirty="0" smtClean="0">
                <a:effectLst/>
              </a:rPr>
              <a:t>,</a:t>
            </a:r>
            <a:r>
              <a:rPr lang="zh-CN" altLang="en-US" dirty="0" smtClean="0">
                <a:effectLst/>
              </a:rPr>
              <a:t>只是这些服务器被应用层通过分布式服务调用框架访问</a:t>
            </a:r>
            <a:r>
              <a:rPr lang="en-US" altLang="zh-CN" dirty="0" smtClean="0">
                <a:effectLst/>
              </a:rPr>
              <a:t>,</a:t>
            </a:r>
            <a:r>
              <a:rPr lang="zh-CN" altLang="en-US" dirty="0" smtClean="0">
                <a:effectLst/>
              </a:rPr>
              <a:t>分布式服务调用框架会在应用层客户端程序中实现软件负载均衡</a:t>
            </a:r>
            <a:r>
              <a:rPr lang="en-US" altLang="zh-CN" dirty="0" smtClean="0">
                <a:effectLst/>
              </a:rPr>
              <a:t>,</a:t>
            </a:r>
            <a:r>
              <a:rPr lang="zh-CN" altLang="en-US" dirty="0" smtClean="0">
                <a:effectLst/>
              </a:rPr>
              <a:t>并通过服务注册中心对提供服务的服务器进行心跳检测</a:t>
            </a:r>
            <a:r>
              <a:rPr lang="en-US" altLang="zh-CN" dirty="0" smtClean="0">
                <a:effectLst/>
              </a:rPr>
              <a:t>,</a:t>
            </a:r>
            <a:r>
              <a:rPr lang="zh-CN" altLang="en-US" dirty="0" smtClean="0">
                <a:effectLst/>
              </a:rPr>
              <a:t>发现有服务不可用</a:t>
            </a:r>
            <a:r>
              <a:rPr lang="en-US" altLang="zh-CN" dirty="0" smtClean="0">
                <a:effectLst/>
              </a:rPr>
              <a:t>,</a:t>
            </a:r>
            <a:r>
              <a:rPr lang="zh-CN" altLang="en-US" dirty="0" smtClean="0">
                <a:effectLst/>
              </a:rPr>
              <a:t>立即通知客户端程序修改服务访问列表</a:t>
            </a:r>
            <a:r>
              <a:rPr lang="en-US" altLang="zh-CN" dirty="0" smtClean="0">
                <a:effectLst/>
              </a:rPr>
              <a:t>,</a:t>
            </a:r>
            <a:r>
              <a:rPr lang="zh-CN" altLang="en-US" dirty="0" smtClean="0">
                <a:effectLst/>
              </a:rPr>
              <a:t>剔除不可用的服务器。</a:t>
            </a:r>
          </a:p>
          <a:p>
            <a:r>
              <a:rPr lang="zh-CN" altLang="en-US" dirty="0" smtClean="0">
                <a:effectLst/>
              </a:rPr>
              <a:t>位于数据层的服务器情况比较特殊</a:t>
            </a:r>
            <a:r>
              <a:rPr lang="en-US" altLang="zh-CN" dirty="0" smtClean="0">
                <a:effectLst/>
              </a:rPr>
              <a:t>,</a:t>
            </a:r>
            <a:r>
              <a:rPr lang="zh-CN" altLang="en-US" dirty="0" smtClean="0">
                <a:effectLst/>
              </a:rPr>
              <a:t>数据服务器上存储着数据</a:t>
            </a:r>
            <a:r>
              <a:rPr lang="en-US" altLang="zh-CN" dirty="0" smtClean="0">
                <a:effectLst/>
              </a:rPr>
              <a:t>,</a:t>
            </a:r>
            <a:r>
              <a:rPr lang="zh-CN" altLang="en-US" dirty="0" smtClean="0">
                <a:effectLst/>
              </a:rPr>
              <a:t>为了保证服务器宕机时数据不丢失</a:t>
            </a:r>
            <a:r>
              <a:rPr lang="en-US" altLang="zh-CN" dirty="0" smtClean="0">
                <a:effectLst/>
              </a:rPr>
              <a:t>,</a:t>
            </a:r>
            <a:r>
              <a:rPr lang="zh-CN" altLang="en-US" dirty="0" smtClean="0">
                <a:effectLst/>
              </a:rPr>
              <a:t>数据访问服务不中断</a:t>
            </a:r>
            <a:r>
              <a:rPr lang="en-US" altLang="zh-CN" dirty="0" smtClean="0">
                <a:effectLst/>
              </a:rPr>
              <a:t>,</a:t>
            </a:r>
            <a:r>
              <a:rPr lang="zh-CN" altLang="en-US" dirty="0" smtClean="0">
                <a:effectLst/>
              </a:rPr>
              <a:t>需要在数据写入时进行数据同步复制</a:t>
            </a:r>
            <a:r>
              <a:rPr lang="en-US" altLang="zh-CN" dirty="0" smtClean="0">
                <a:effectLst/>
              </a:rPr>
              <a:t>,</a:t>
            </a:r>
            <a:r>
              <a:rPr lang="zh-CN" altLang="en-US" dirty="0" smtClean="0">
                <a:effectLst/>
              </a:rPr>
              <a:t>将数据写入多台服务器上</a:t>
            </a:r>
            <a:r>
              <a:rPr lang="en-US" altLang="zh-CN" dirty="0" smtClean="0">
                <a:effectLst/>
              </a:rPr>
              <a:t>,</a:t>
            </a:r>
            <a:r>
              <a:rPr lang="zh-CN" altLang="en-US" dirty="0" smtClean="0">
                <a:effectLst/>
              </a:rPr>
              <a:t>实现数据冗余备份。当数据服务器宕机时</a:t>
            </a:r>
            <a:r>
              <a:rPr lang="en-US" altLang="zh-CN" dirty="0" smtClean="0">
                <a:effectLst/>
              </a:rPr>
              <a:t>,</a:t>
            </a:r>
            <a:r>
              <a:rPr lang="zh-CN" altLang="en-US" dirty="0" smtClean="0">
                <a:effectLst/>
              </a:rPr>
              <a:t>应用程序将访问切换到有备份数据的服务器上。</a:t>
            </a:r>
          </a:p>
          <a:p>
            <a:endParaRPr lang="en-US" dirty="0"/>
          </a:p>
        </p:txBody>
      </p:sp>
    </p:spTree>
    <p:extLst>
      <p:ext uri="{BB962C8B-B14F-4D97-AF65-F5344CB8AC3E}">
        <p14:creationId xmlns:p14="http://schemas.microsoft.com/office/powerpoint/2010/main" val="1737769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t>网站可用性的度量和考核</a:t>
            </a:r>
            <a:endParaRPr lang="en-US" altLang="zh-CN" dirty="0" smtClean="0"/>
          </a:p>
          <a:p>
            <a:r>
              <a:rPr lang="zh-CN" altLang="en-US" dirty="0" smtClean="0"/>
              <a:t>高可用的网站架构</a:t>
            </a:r>
            <a:endParaRPr lang="en-US" altLang="zh-CN" dirty="0" smtClean="0"/>
          </a:p>
          <a:p>
            <a:r>
              <a:rPr lang="zh-CN" altLang="en-US" dirty="0" smtClean="0">
                <a:solidFill>
                  <a:srgbClr val="FF0000"/>
                </a:solidFill>
              </a:rPr>
              <a:t>高可用的应用</a:t>
            </a:r>
            <a:endParaRPr lang="en-US" altLang="zh-CN" dirty="0" smtClean="0">
              <a:solidFill>
                <a:srgbClr val="FF0000"/>
              </a:solidFill>
            </a:endParaRPr>
          </a:p>
          <a:p>
            <a:r>
              <a:rPr lang="zh-CN" altLang="en-US" dirty="0" smtClean="0"/>
              <a:t>高可用的服务</a:t>
            </a:r>
            <a:endParaRPr lang="en-US" altLang="zh-CN" dirty="0" smtClean="0"/>
          </a:p>
          <a:p>
            <a:r>
              <a:rPr lang="zh-CN" altLang="en-US" dirty="0" smtClean="0"/>
              <a:t>高可用的数据</a:t>
            </a:r>
            <a:endParaRPr lang="en-US" altLang="zh-CN" dirty="0" smtClean="0"/>
          </a:p>
          <a:p>
            <a:r>
              <a:rPr lang="zh-CN" altLang="en-US" dirty="0" smtClean="0"/>
              <a:t>高可用网站的软件质量保证</a:t>
            </a:r>
            <a:endParaRPr lang="en-US" altLang="zh-CN" dirty="0" smtClean="0"/>
          </a:p>
          <a:p>
            <a:r>
              <a:rPr lang="zh-CN" altLang="en-US" dirty="0" smtClean="0"/>
              <a:t>网站运行监控</a:t>
            </a:r>
            <a:endParaRPr lang="en-US" dirty="0"/>
          </a:p>
        </p:txBody>
      </p:sp>
    </p:spTree>
    <p:extLst>
      <p:ext uri="{BB962C8B-B14F-4D97-AF65-F5344CB8AC3E}">
        <p14:creationId xmlns:p14="http://schemas.microsoft.com/office/powerpoint/2010/main" val="1601721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高可用的应用</a:t>
            </a:r>
            <a:endParaRPr lang="en-US" dirty="0"/>
          </a:p>
        </p:txBody>
      </p:sp>
      <p:sp>
        <p:nvSpPr>
          <p:cNvPr id="3" name="Content Placeholder 2"/>
          <p:cNvSpPr>
            <a:spLocks noGrp="1"/>
          </p:cNvSpPr>
          <p:nvPr>
            <p:ph idx="1"/>
          </p:nvPr>
        </p:nvSpPr>
        <p:spPr/>
        <p:txBody>
          <a:bodyPr/>
          <a:lstStyle/>
          <a:p>
            <a:r>
              <a:rPr lang="zh-CN" altLang="en-US" dirty="0" smtClean="0">
                <a:effectLst/>
              </a:rPr>
              <a:t>应用层主要处理网站应用的业务逻辑</a:t>
            </a:r>
            <a:r>
              <a:rPr lang="en-US" altLang="zh-CN" dirty="0" smtClean="0">
                <a:effectLst/>
              </a:rPr>
              <a:t>,</a:t>
            </a:r>
            <a:r>
              <a:rPr lang="zh-CN" altLang="en-US" dirty="0" smtClean="0">
                <a:effectLst/>
              </a:rPr>
              <a:t>因此有时也称作业务逻辑层</a:t>
            </a:r>
            <a:r>
              <a:rPr lang="en-US" altLang="zh-CN" dirty="0" smtClean="0">
                <a:effectLst/>
              </a:rPr>
              <a:t>,</a:t>
            </a:r>
            <a:r>
              <a:rPr lang="zh-CN" altLang="en-US" dirty="0" smtClean="0">
                <a:effectLst/>
              </a:rPr>
              <a:t>应用的一个显著特点是应用的无状态性。</a:t>
            </a:r>
          </a:p>
          <a:p>
            <a:r>
              <a:rPr lang="zh-CN" altLang="en-US" dirty="0" smtClean="0">
                <a:effectLst/>
              </a:rPr>
              <a:t>所谓无状态的应用是指应用服务器不保存业务的上下文信息</a:t>
            </a:r>
            <a:r>
              <a:rPr lang="en-US" altLang="zh-CN" dirty="0" smtClean="0">
                <a:effectLst/>
              </a:rPr>
              <a:t>,</a:t>
            </a:r>
            <a:r>
              <a:rPr lang="zh-CN" altLang="en-US" dirty="0" smtClean="0">
                <a:effectLst/>
              </a:rPr>
              <a:t>而仅根据每次请求提交的数据进行相应的业务逻辑处理</a:t>
            </a:r>
            <a:r>
              <a:rPr lang="en-US" altLang="zh-CN" dirty="0" smtClean="0">
                <a:effectLst/>
              </a:rPr>
              <a:t>,</a:t>
            </a:r>
            <a:r>
              <a:rPr lang="zh-CN" altLang="en-US" dirty="0" smtClean="0">
                <a:effectLst/>
              </a:rPr>
              <a:t>多个服务实例</a:t>
            </a:r>
            <a:r>
              <a:rPr lang="en-US" altLang="zh-CN" dirty="0" smtClean="0">
                <a:effectLst/>
              </a:rPr>
              <a:t>(</a:t>
            </a:r>
            <a:r>
              <a:rPr lang="zh-CN" altLang="en-US" dirty="0" smtClean="0">
                <a:effectLst/>
              </a:rPr>
              <a:t>服务器之间完全对等</a:t>
            </a:r>
            <a:r>
              <a:rPr lang="en-US" altLang="zh-CN" dirty="0" smtClean="0">
                <a:effectLst/>
              </a:rPr>
              <a:t>,</a:t>
            </a:r>
            <a:r>
              <a:rPr lang="zh-CN" altLang="en-US" dirty="0" smtClean="0">
                <a:effectLst/>
              </a:rPr>
              <a:t>请求提交到任意服务器，处理结果都是完全一样的）</a:t>
            </a:r>
          </a:p>
          <a:p>
            <a:endParaRPr lang="en-US" dirty="0"/>
          </a:p>
        </p:txBody>
      </p:sp>
    </p:spTree>
    <p:extLst>
      <p:ext uri="{BB962C8B-B14F-4D97-AF65-F5344CB8AC3E}">
        <p14:creationId xmlns:p14="http://schemas.microsoft.com/office/powerpoint/2010/main" val="334985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通过负载均衡进行无状态服务的失效迁移</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effectLst/>
              </a:rPr>
              <a:t>不保存状态的应用给高可用的架构设计带来了巨大便利</a:t>
            </a:r>
            <a:r>
              <a:rPr lang="en-US" altLang="zh-CN" dirty="0" smtClean="0">
                <a:effectLst/>
              </a:rPr>
              <a:t>,</a:t>
            </a:r>
            <a:r>
              <a:rPr lang="zh-CN" altLang="en-US" dirty="0" smtClean="0">
                <a:effectLst/>
              </a:rPr>
              <a:t>既然服务器不保存请求的状态</a:t>
            </a:r>
            <a:r>
              <a:rPr lang="en-US" altLang="zh-CN" dirty="0" smtClean="0">
                <a:effectLst/>
              </a:rPr>
              <a:t>,</a:t>
            </a:r>
            <a:r>
              <a:rPr lang="zh-CN" altLang="en-US" dirty="0" smtClean="0">
                <a:effectLst/>
              </a:rPr>
              <a:t>那么所有的服务器完全对等</a:t>
            </a:r>
            <a:r>
              <a:rPr lang="en-US" altLang="zh-CN" dirty="0" smtClean="0">
                <a:effectLst/>
              </a:rPr>
              <a:t>,</a:t>
            </a:r>
            <a:r>
              <a:rPr lang="zh-CN" altLang="en-US" dirty="0" smtClean="0">
                <a:effectLst/>
              </a:rPr>
              <a:t>当任意一台或多台服务器宕机</a:t>
            </a:r>
            <a:r>
              <a:rPr lang="en-US" altLang="zh-CN" dirty="0" smtClean="0">
                <a:effectLst/>
              </a:rPr>
              <a:t>,</a:t>
            </a:r>
            <a:r>
              <a:rPr lang="zh-CN" altLang="en-US" dirty="0" smtClean="0">
                <a:effectLst/>
              </a:rPr>
              <a:t>请求提交给集群中其他任意一台可用机器处理</a:t>
            </a:r>
            <a:r>
              <a:rPr lang="en-US" altLang="zh-CN" dirty="0" smtClean="0">
                <a:effectLst/>
              </a:rPr>
              <a:t>,</a:t>
            </a:r>
            <a:r>
              <a:rPr lang="zh-CN" altLang="en-US" dirty="0" smtClean="0">
                <a:effectLst/>
              </a:rPr>
              <a:t>这样对终端用户而言</a:t>
            </a:r>
            <a:r>
              <a:rPr lang="en-US" altLang="zh-CN" dirty="0" smtClean="0">
                <a:effectLst/>
              </a:rPr>
              <a:t>,</a:t>
            </a:r>
            <a:r>
              <a:rPr lang="zh-CN" altLang="en-US" dirty="0" smtClean="0">
                <a:effectLst/>
              </a:rPr>
              <a:t>请求总是能够成功的</a:t>
            </a:r>
            <a:r>
              <a:rPr lang="en-US" altLang="zh-CN" dirty="0" smtClean="0">
                <a:effectLst/>
              </a:rPr>
              <a:t>,</a:t>
            </a:r>
            <a:r>
              <a:rPr lang="zh-CN" altLang="en-US" dirty="0" smtClean="0">
                <a:effectLst/>
              </a:rPr>
              <a:t>整个系统依然可用。对于应用服务器集群</a:t>
            </a:r>
            <a:r>
              <a:rPr lang="en-US" altLang="zh-CN" dirty="0" smtClean="0">
                <a:effectLst/>
              </a:rPr>
              <a:t>,</a:t>
            </a:r>
            <a:r>
              <a:rPr lang="zh-CN" altLang="en-US" dirty="0" smtClean="0">
                <a:effectLst/>
              </a:rPr>
              <a:t>实现这种服务器可用状态实时监测、自动转移失败任务的机制是负载均衡。</a:t>
            </a:r>
          </a:p>
          <a:p>
            <a:r>
              <a:rPr lang="zh-CN" altLang="en-US" dirty="0" smtClean="0">
                <a:effectLst/>
              </a:rPr>
              <a:t>负载均衡</a:t>
            </a:r>
            <a:r>
              <a:rPr lang="en-US" altLang="zh-CN" dirty="0" smtClean="0">
                <a:effectLst/>
              </a:rPr>
              <a:t>,</a:t>
            </a:r>
            <a:r>
              <a:rPr lang="zh-CN" altLang="en-US" dirty="0" smtClean="0">
                <a:effectLst/>
              </a:rPr>
              <a:t>顾名思义</a:t>
            </a:r>
            <a:r>
              <a:rPr lang="en-US" altLang="zh-CN" dirty="0" smtClean="0">
                <a:effectLst/>
              </a:rPr>
              <a:t>,</a:t>
            </a:r>
            <a:r>
              <a:rPr lang="zh-CN" altLang="en-US" dirty="0" smtClean="0">
                <a:effectLst/>
              </a:rPr>
              <a:t>主要使用在业务量和数据量较高的情况下</a:t>
            </a:r>
            <a:r>
              <a:rPr lang="en-US" altLang="zh-CN" dirty="0" smtClean="0">
                <a:effectLst/>
              </a:rPr>
              <a:t>,</a:t>
            </a:r>
            <a:r>
              <a:rPr lang="zh-CN" altLang="en-US" dirty="0" smtClean="0">
                <a:effectLst/>
              </a:rPr>
              <a:t>当单台服务器不足以承担所有的负载压力时</a:t>
            </a:r>
            <a:r>
              <a:rPr lang="en-US" altLang="zh-CN" dirty="0" smtClean="0">
                <a:effectLst/>
              </a:rPr>
              <a:t>,</a:t>
            </a:r>
            <a:r>
              <a:rPr lang="zh-CN" altLang="en-US" dirty="0" smtClean="0">
                <a:effectLst/>
              </a:rPr>
              <a:t>通过负载均衡手段</a:t>
            </a:r>
            <a:r>
              <a:rPr lang="en-US" altLang="zh-CN" dirty="0" smtClean="0">
                <a:effectLst/>
              </a:rPr>
              <a:t>,</a:t>
            </a:r>
            <a:r>
              <a:rPr lang="zh-CN" altLang="en-US" dirty="0" smtClean="0">
                <a:effectLst/>
              </a:rPr>
              <a:t>将流量和数据分摊到一个集群组成的多台服务器上</a:t>
            </a:r>
            <a:r>
              <a:rPr lang="en-US" altLang="zh-CN" dirty="0" smtClean="0">
                <a:effectLst/>
              </a:rPr>
              <a:t>,</a:t>
            </a:r>
            <a:r>
              <a:rPr lang="zh-CN" altLang="en-US" dirty="0" smtClean="0">
                <a:effectLst/>
              </a:rPr>
              <a:t>以提高整体的负载处理能力。目前</a:t>
            </a:r>
            <a:r>
              <a:rPr lang="en-US" altLang="zh-CN" dirty="0" smtClean="0">
                <a:effectLst/>
              </a:rPr>
              <a:t>,</a:t>
            </a:r>
            <a:r>
              <a:rPr lang="zh-CN" altLang="en-US" dirty="0" smtClean="0">
                <a:effectLst/>
              </a:rPr>
              <a:t>不管是开源免费的负载均衡软件还是昂贵的负载均衡硬件</a:t>
            </a:r>
            <a:r>
              <a:rPr lang="en-US" altLang="zh-CN" dirty="0" smtClean="0">
                <a:effectLst/>
              </a:rPr>
              <a:t>,</a:t>
            </a:r>
            <a:r>
              <a:rPr lang="zh-CN" altLang="en-US" dirty="0" smtClean="0">
                <a:effectLst/>
              </a:rPr>
              <a:t>都提供失效转移功能。在网站应用中</a:t>
            </a:r>
            <a:r>
              <a:rPr lang="en-US" altLang="zh-CN" dirty="0" smtClean="0">
                <a:effectLst/>
              </a:rPr>
              <a:t>,</a:t>
            </a:r>
            <a:r>
              <a:rPr lang="zh-CN" altLang="en-US" dirty="0" smtClean="0">
                <a:effectLst/>
              </a:rPr>
              <a:t>当集群中的服务是无状态对等时</a:t>
            </a:r>
            <a:r>
              <a:rPr lang="en-US" altLang="zh-CN" dirty="0" smtClean="0">
                <a:effectLst/>
              </a:rPr>
              <a:t>,</a:t>
            </a:r>
            <a:r>
              <a:rPr lang="zh-CN" altLang="en-US" dirty="0" smtClean="0">
                <a:effectLst/>
              </a:rPr>
              <a:t>负载均衡可以起到事实上高可用的作用。</a:t>
            </a:r>
          </a:p>
          <a:p>
            <a:endParaRPr lang="en-US" dirty="0"/>
          </a:p>
        </p:txBody>
      </p:sp>
    </p:spTree>
    <p:extLst>
      <p:ext uri="{BB962C8B-B14F-4D97-AF65-F5344CB8AC3E}">
        <p14:creationId xmlns:p14="http://schemas.microsoft.com/office/powerpoint/2010/main" val="570520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766589" y="2145714"/>
            <a:ext cx="7303011" cy="4351338"/>
          </a:xfrm>
          <a:prstGeom prst="rect">
            <a:avLst/>
          </a:prstGeom>
        </p:spPr>
      </p:pic>
      <p:sp>
        <p:nvSpPr>
          <p:cNvPr id="5" name="TextBox 4"/>
          <p:cNvSpPr txBox="1"/>
          <p:nvPr/>
        </p:nvSpPr>
        <p:spPr>
          <a:xfrm>
            <a:off x="770020" y="945385"/>
            <a:ext cx="11003147" cy="1200329"/>
          </a:xfrm>
          <a:prstGeom prst="rect">
            <a:avLst/>
          </a:prstGeom>
          <a:noFill/>
        </p:spPr>
        <p:txBody>
          <a:bodyPr wrap="square" rtlCol="0">
            <a:spAutoFit/>
          </a:bodyPr>
          <a:lstStyle/>
          <a:p>
            <a:r>
              <a:rPr lang="zh-CN" altLang="en-US" dirty="0" smtClean="0">
                <a:effectLst/>
              </a:rPr>
              <a:t>由于负载均衡在应用层实际上起到了系统高可用的作用</a:t>
            </a:r>
            <a:r>
              <a:rPr lang="en-US" altLang="zh-CN" dirty="0" smtClean="0">
                <a:effectLst/>
              </a:rPr>
              <a:t>,</a:t>
            </a:r>
            <a:r>
              <a:rPr lang="zh-CN" altLang="en-US" dirty="0" smtClean="0">
                <a:effectLst/>
              </a:rPr>
              <a:t>因此即使某个应用访问量非常少</a:t>
            </a:r>
            <a:r>
              <a:rPr lang="en-US" altLang="zh-CN" dirty="0" smtClean="0">
                <a:effectLst/>
              </a:rPr>
              <a:t>,</a:t>
            </a:r>
            <a:r>
              <a:rPr lang="zh-CN" altLang="en-US" dirty="0" smtClean="0">
                <a:effectLst/>
              </a:rPr>
              <a:t>只用一台服务器提供服务就绰绰有余</a:t>
            </a:r>
            <a:r>
              <a:rPr lang="en-US" altLang="zh-CN" dirty="0" smtClean="0">
                <a:effectLst/>
              </a:rPr>
              <a:t>,</a:t>
            </a:r>
            <a:r>
              <a:rPr lang="zh-CN" altLang="en-US" dirty="0" smtClean="0">
                <a:effectLst/>
              </a:rPr>
              <a:t>但如果需要保证该服务高可用</a:t>
            </a:r>
            <a:r>
              <a:rPr lang="en-US" altLang="zh-CN" dirty="0" smtClean="0">
                <a:effectLst/>
              </a:rPr>
              <a:t>,</a:t>
            </a:r>
            <a:r>
              <a:rPr lang="zh-CN" altLang="en-US" dirty="0" smtClean="0">
                <a:effectLst/>
              </a:rPr>
              <a:t>也必须至少部署两台服务器</a:t>
            </a:r>
            <a:r>
              <a:rPr lang="en-US" altLang="zh-CN" dirty="0" smtClean="0">
                <a:effectLst/>
              </a:rPr>
              <a:t>,</a:t>
            </a:r>
            <a:r>
              <a:rPr lang="zh-CN" altLang="en-US" dirty="0" smtClean="0">
                <a:effectLst/>
              </a:rPr>
              <a:t>使用负载均衡技术构建一个小型的集群。</a:t>
            </a:r>
          </a:p>
          <a:p>
            <a:endParaRPr lang="en-US" dirty="0"/>
          </a:p>
        </p:txBody>
      </p:sp>
    </p:spTree>
    <p:extLst>
      <p:ext uri="{BB962C8B-B14F-4D97-AF65-F5344CB8AC3E}">
        <p14:creationId xmlns:p14="http://schemas.microsoft.com/office/powerpoint/2010/main" val="1793196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应用服务器集群的</a:t>
            </a:r>
            <a:r>
              <a:rPr lang="en-US" altLang="zh-CN" dirty="0" smtClean="0"/>
              <a:t>Session</a:t>
            </a:r>
            <a:r>
              <a:rPr lang="zh-CN" altLang="en-US" dirty="0" smtClean="0"/>
              <a:t>管理</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dirty="0" smtClean="0">
                <a:effectLst/>
              </a:rPr>
              <a:t>应用服务器的高可用架构设计主要基于服务无状态这一特性</a:t>
            </a:r>
            <a:r>
              <a:rPr lang="en-US" altLang="zh-CN" dirty="0" smtClean="0">
                <a:effectLst/>
              </a:rPr>
              <a:t>,</a:t>
            </a:r>
            <a:r>
              <a:rPr lang="zh-CN" altLang="en-US" dirty="0" smtClean="0">
                <a:effectLst/>
              </a:rPr>
              <a:t>但是事实上</a:t>
            </a:r>
            <a:r>
              <a:rPr lang="en-US" altLang="zh-CN" dirty="0" smtClean="0">
                <a:effectLst/>
              </a:rPr>
              <a:t>,</a:t>
            </a:r>
            <a:r>
              <a:rPr lang="zh-CN" altLang="en-US" dirty="0" smtClean="0">
                <a:effectLst/>
              </a:rPr>
              <a:t>业务总是有状态的</a:t>
            </a:r>
            <a:r>
              <a:rPr lang="en-US" altLang="zh-CN" dirty="0" smtClean="0">
                <a:effectLst/>
              </a:rPr>
              <a:t>,</a:t>
            </a:r>
            <a:r>
              <a:rPr lang="zh-CN" altLang="en-US" dirty="0" smtClean="0">
                <a:effectLst/>
              </a:rPr>
              <a:t>在交易类的电子商务网站</a:t>
            </a:r>
            <a:r>
              <a:rPr lang="en-US" altLang="zh-CN" dirty="0" smtClean="0">
                <a:effectLst/>
              </a:rPr>
              <a:t>,</a:t>
            </a:r>
            <a:r>
              <a:rPr lang="zh-CN" altLang="en-US" dirty="0" smtClean="0">
                <a:effectLst/>
              </a:rPr>
              <a:t>需要有购物车记录用户的购买信息</a:t>
            </a:r>
            <a:r>
              <a:rPr lang="en-US" altLang="zh-CN" dirty="0" smtClean="0">
                <a:effectLst/>
              </a:rPr>
              <a:t>,</a:t>
            </a:r>
            <a:r>
              <a:rPr lang="zh-CN" altLang="en-US" dirty="0" smtClean="0">
                <a:effectLst/>
              </a:rPr>
              <a:t>用户每次购买请求都是向购物车中增加商品</a:t>
            </a:r>
            <a:r>
              <a:rPr lang="en-US" altLang="zh-CN" dirty="0" smtClean="0">
                <a:effectLst/>
              </a:rPr>
              <a:t>:</a:t>
            </a:r>
            <a:r>
              <a:rPr lang="zh-CN" altLang="en-US" dirty="0" smtClean="0">
                <a:effectLst/>
              </a:rPr>
              <a:t>在社交类的网站中</a:t>
            </a:r>
            <a:r>
              <a:rPr lang="en-US" altLang="zh-CN" dirty="0" smtClean="0">
                <a:effectLst/>
              </a:rPr>
              <a:t>,</a:t>
            </a:r>
            <a:r>
              <a:rPr lang="zh-CN" altLang="en-US" dirty="0" smtClean="0">
                <a:effectLst/>
              </a:rPr>
              <a:t>需要记录用户的当前登录状态、最新发布的消息及好友状态等</a:t>
            </a:r>
            <a:r>
              <a:rPr lang="en-US" altLang="zh-CN" dirty="0" smtClean="0">
                <a:effectLst/>
              </a:rPr>
              <a:t>,</a:t>
            </a:r>
            <a:r>
              <a:rPr lang="zh-CN" altLang="en-US" dirty="0" smtClean="0">
                <a:effectLst/>
              </a:rPr>
              <a:t>用户每次刷新页面都需要更新这些信息。</a:t>
            </a:r>
          </a:p>
          <a:p>
            <a:r>
              <a:rPr lang="en-US" altLang="zh-CN" dirty="0" smtClean="0">
                <a:effectLst/>
              </a:rPr>
              <a:t>Web </a:t>
            </a:r>
            <a:r>
              <a:rPr lang="zh-CN" altLang="en-US" dirty="0" smtClean="0">
                <a:effectLst/>
              </a:rPr>
              <a:t>应用中将这些多次请求修改使用的上下文对象称作会话</a:t>
            </a:r>
            <a:r>
              <a:rPr lang="en-US" altLang="zh-CN" dirty="0" smtClean="0">
                <a:effectLst/>
              </a:rPr>
              <a:t>(Session),</a:t>
            </a:r>
            <a:r>
              <a:rPr lang="zh-CN" altLang="en-US" dirty="0" smtClean="0">
                <a:effectLst/>
              </a:rPr>
              <a:t>单机情况下</a:t>
            </a:r>
            <a:r>
              <a:rPr lang="en-US" altLang="zh-CN" dirty="0" smtClean="0">
                <a:effectLst/>
              </a:rPr>
              <a:t>,Session</a:t>
            </a:r>
            <a:r>
              <a:rPr lang="zh-CN" altLang="en-US" dirty="0" smtClean="0">
                <a:effectLst/>
              </a:rPr>
              <a:t>可由部署在服务器上的 </a:t>
            </a:r>
            <a:r>
              <a:rPr lang="en-US" altLang="zh-CN" dirty="0" smtClean="0">
                <a:effectLst/>
              </a:rPr>
              <a:t>Web</a:t>
            </a:r>
            <a:r>
              <a:rPr lang="zh-CN" altLang="en-US" dirty="0" smtClean="0">
                <a:effectLst/>
              </a:rPr>
              <a:t>容器</a:t>
            </a:r>
            <a:r>
              <a:rPr lang="en-US" altLang="zh-CN" dirty="0" smtClean="0">
                <a:effectLst/>
              </a:rPr>
              <a:t>(</a:t>
            </a:r>
            <a:r>
              <a:rPr lang="zh-CN" altLang="en-US" dirty="0" smtClean="0">
                <a:effectLst/>
              </a:rPr>
              <a:t>如</a:t>
            </a:r>
            <a:r>
              <a:rPr lang="en-US" altLang="zh-CN" dirty="0" err="1" smtClean="0">
                <a:effectLst/>
              </a:rPr>
              <a:t>JBoss</a:t>
            </a:r>
            <a:r>
              <a:rPr lang="en-US" altLang="zh-CN" dirty="0" smtClean="0">
                <a:effectLst/>
              </a:rPr>
              <a:t>)</a:t>
            </a:r>
            <a:r>
              <a:rPr lang="zh-CN" altLang="en-US" dirty="0" smtClean="0">
                <a:effectLst/>
              </a:rPr>
              <a:t>管理。在使用负载均衡的集群环境中</a:t>
            </a:r>
            <a:r>
              <a:rPr lang="en-US" altLang="zh-CN" dirty="0" smtClean="0">
                <a:effectLst/>
              </a:rPr>
              <a:t>,</a:t>
            </a:r>
            <a:r>
              <a:rPr lang="zh-CN" altLang="en-US" dirty="0" smtClean="0">
                <a:effectLst/>
              </a:rPr>
              <a:t>由于负载均衡服务器可能会将请求分发到集群任何一台应用服务器上</a:t>
            </a:r>
            <a:r>
              <a:rPr lang="en-US" altLang="zh-CN" dirty="0" smtClean="0">
                <a:effectLst/>
              </a:rPr>
              <a:t>,</a:t>
            </a:r>
            <a:r>
              <a:rPr lang="zh-CN" altLang="en-US" dirty="0" smtClean="0">
                <a:effectLst/>
              </a:rPr>
              <a:t>所以保证每次请求依然能够获得正确的 </a:t>
            </a:r>
            <a:r>
              <a:rPr lang="en-US" altLang="zh-CN" dirty="0" smtClean="0">
                <a:effectLst/>
              </a:rPr>
              <a:t>Session</a:t>
            </a:r>
            <a:r>
              <a:rPr lang="zh-CN" altLang="en-US" dirty="0" smtClean="0">
                <a:effectLst/>
              </a:rPr>
              <a:t>比单机时要复杂很多。</a:t>
            </a:r>
          </a:p>
          <a:p>
            <a:r>
              <a:rPr lang="zh-CN" altLang="en-US" dirty="0" smtClean="0">
                <a:effectLst/>
              </a:rPr>
              <a:t>集群环境下</a:t>
            </a:r>
            <a:r>
              <a:rPr lang="en-US" altLang="zh-CN" dirty="0" smtClean="0">
                <a:effectLst/>
              </a:rPr>
              <a:t>,Session</a:t>
            </a:r>
            <a:r>
              <a:rPr lang="zh-CN" altLang="en-US" dirty="0" smtClean="0">
                <a:effectLst/>
              </a:rPr>
              <a:t>管理主要有以下几种手段：</a:t>
            </a:r>
            <a:endParaRPr lang="en-US" altLang="zh-CN" dirty="0" smtClean="0">
              <a:effectLst/>
            </a:endParaRPr>
          </a:p>
          <a:p>
            <a:pPr lvl="1"/>
            <a:r>
              <a:rPr lang="en-US" altLang="zh-CN" dirty="0" smtClean="0"/>
              <a:t>Session</a:t>
            </a:r>
            <a:r>
              <a:rPr lang="zh-CN" altLang="en-US" dirty="0" smtClean="0"/>
              <a:t>复制</a:t>
            </a:r>
            <a:endParaRPr lang="en-US" altLang="zh-CN" dirty="0" smtClean="0"/>
          </a:p>
          <a:p>
            <a:pPr lvl="1"/>
            <a:r>
              <a:rPr lang="en-US" altLang="zh-CN" dirty="0" smtClean="0">
                <a:effectLst/>
              </a:rPr>
              <a:t>Session</a:t>
            </a:r>
            <a:r>
              <a:rPr lang="zh-CN" altLang="en-US" dirty="0" smtClean="0">
                <a:effectLst/>
              </a:rPr>
              <a:t>绑定</a:t>
            </a:r>
            <a:endParaRPr lang="en-US" altLang="zh-CN" dirty="0" smtClean="0">
              <a:effectLst/>
            </a:endParaRPr>
          </a:p>
          <a:p>
            <a:pPr lvl="1"/>
            <a:r>
              <a:rPr lang="zh-CN" altLang="en-US" dirty="0" smtClean="0"/>
              <a:t>利用</a:t>
            </a:r>
            <a:r>
              <a:rPr lang="en-US" altLang="zh-CN" dirty="0" smtClean="0"/>
              <a:t>Cookie</a:t>
            </a:r>
            <a:r>
              <a:rPr lang="zh-CN" altLang="en-US" dirty="0" smtClean="0"/>
              <a:t>记录</a:t>
            </a:r>
            <a:r>
              <a:rPr lang="en-US" altLang="zh-CN" dirty="0" smtClean="0"/>
              <a:t>Session</a:t>
            </a:r>
          </a:p>
          <a:p>
            <a:pPr lvl="1"/>
            <a:r>
              <a:rPr lang="en-US" altLang="zh-CN" dirty="0" smtClean="0">
                <a:effectLst/>
              </a:rPr>
              <a:t>Session</a:t>
            </a:r>
            <a:r>
              <a:rPr lang="zh-CN" altLang="en-US" dirty="0" smtClean="0">
                <a:effectLst/>
              </a:rPr>
              <a:t>服务器</a:t>
            </a:r>
          </a:p>
          <a:p>
            <a:endParaRPr lang="en-US" dirty="0"/>
          </a:p>
        </p:txBody>
      </p:sp>
    </p:spTree>
    <p:extLst>
      <p:ext uri="{BB962C8B-B14F-4D97-AF65-F5344CB8AC3E}">
        <p14:creationId xmlns:p14="http://schemas.microsoft.com/office/powerpoint/2010/main" val="547885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Session</a:t>
            </a:r>
            <a:r>
              <a:rPr lang="zh-CN" altLang="en-US" dirty="0" smtClean="0"/>
              <a:t>复制</a:t>
            </a:r>
            <a:endParaRPr 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effectLst/>
              </a:rPr>
              <a:t>Session</a:t>
            </a:r>
            <a:r>
              <a:rPr lang="zh-CN" altLang="en-US" dirty="0" smtClean="0">
                <a:effectLst/>
              </a:rPr>
              <a:t>复制是早期企业应用系统使用较多的一种服务器集群 </a:t>
            </a:r>
            <a:r>
              <a:rPr lang="en-US" altLang="zh-CN" dirty="0" smtClean="0">
                <a:effectLst/>
              </a:rPr>
              <a:t>Session</a:t>
            </a:r>
            <a:r>
              <a:rPr lang="zh-CN" altLang="en-US" dirty="0" smtClean="0">
                <a:effectLst/>
              </a:rPr>
              <a:t>管理机制。应用服务器开启</a:t>
            </a:r>
            <a:r>
              <a:rPr lang="en-US" altLang="zh-CN" dirty="0" smtClean="0">
                <a:effectLst/>
              </a:rPr>
              <a:t>Web</a:t>
            </a:r>
            <a:r>
              <a:rPr lang="zh-CN" altLang="en-US" dirty="0" smtClean="0">
                <a:effectLst/>
              </a:rPr>
              <a:t>容器的 </a:t>
            </a:r>
            <a:r>
              <a:rPr lang="en-US" altLang="zh-CN" dirty="0" smtClean="0">
                <a:effectLst/>
              </a:rPr>
              <a:t>Session</a:t>
            </a:r>
            <a:r>
              <a:rPr lang="zh-CN" altLang="en-US" dirty="0" smtClean="0">
                <a:effectLst/>
              </a:rPr>
              <a:t>复制功能</a:t>
            </a:r>
            <a:r>
              <a:rPr lang="en-US" altLang="zh-CN" dirty="0" smtClean="0">
                <a:effectLst/>
              </a:rPr>
              <a:t>,</a:t>
            </a:r>
            <a:r>
              <a:rPr lang="zh-CN" altLang="en-US" dirty="0" smtClean="0">
                <a:effectLst/>
              </a:rPr>
              <a:t>在集群中的几台服务器之间同步 </a:t>
            </a:r>
            <a:r>
              <a:rPr lang="en-US" altLang="zh-CN" dirty="0" smtClean="0">
                <a:effectLst/>
              </a:rPr>
              <a:t>Session </a:t>
            </a:r>
            <a:r>
              <a:rPr lang="zh-CN" altLang="en-US" dirty="0" smtClean="0">
                <a:effectLst/>
              </a:rPr>
              <a:t>对象</a:t>
            </a:r>
            <a:r>
              <a:rPr lang="en-US" altLang="zh-CN" dirty="0" smtClean="0">
                <a:effectLst/>
              </a:rPr>
              <a:t>,</a:t>
            </a:r>
            <a:r>
              <a:rPr lang="zh-CN" altLang="en-US" dirty="0" smtClean="0">
                <a:effectLst/>
              </a:rPr>
              <a:t>使得每台服务器上都保存所有用户的 </a:t>
            </a:r>
            <a:r>
              <a:rPr lang="en-US" altLang="zh-CN" dirty="0" smtClean="0">
                <a:effectLst/>
              </a:rPr>
              <a:t>Session</a:t>
            </a:r>
            <a:r>
              <a:rPr lang="zh-CN" altLang="en-US" dirty="0" smtClean="0">
                <a:effectLst/>
              </a:rPr>
              <a:t>信息</a:t>
            </a:r>
            <a:r>
              <a:rPr lang="en-US" altLang="zh-CN" dirty="0" smtClean="0">
                <a:effectLst/>
              </a:rPr>
              <a:t>,</a:t>
            </a:r>
            <a:r>
              <a:rPr lang="zh-CN" altLang="en-US" dirty="0" smtClean="0">
                <a:effectLst/>
              </a:rPr>
              <a:t>这样任何一台机器宕机都不会导致</a:t>
            </a:r>
            <a:r>
              <a:rPr lang="en-US" altLang="zh-CN" dirty="0" smtClean="0">
                <a:effectLst/>
              </a:rPr>
              <a:t>Session</a:t>
            </a:r>
            <a:r>
              <a:rPr lang="zh-CN" altLang="en-US" dirty="0" smtClean="0">
                <a:effectLst/>
              </a:rPr>
              <a:t>数据的丢失</a:t>
            </a:r>
            <a:r>
              <a:rPr lang="en-US" altLang="zh-CN" dirty="0" smtClean="0">
                <a:effectLst/>
              </a:rPr>
              <a:t>,</a:t>
            </a:r>
            <a:r>
              <a:rPr lang="zh-CN" altLang="en-US" dirty="0" smtClean="0">
                <a:effectLst/>
              </a:rPr>
              <a:t>而服务器使用 </a:t>
            </a:r>
            <a:r>
              <a:rPr lang="en-US" altLang="zh-CN" dirty="0" smtClean="0">
                <a:effectLst/>
              </a:rPr>
              <a:t>Session</a:t>
            </a:r>
            <a:r>
              <a:rPr lang="zh-CN" altLang="en-US" dirty="0" smtClean="0">
                <a:effectLst/>
              </a:rPr>
              <a:t>时</a:t>
            </a:r>
            <a:r>
              <a:rPr lang="en-US" altLang="zh-CN" dirty="0" smtClean="0">
                <a:effectLst/>
              </a:rPr>
              <a:t>,</a:t>
            </a:r>
            <a:r>
              <a:rPr lang="zh-CN" altLang="en-US" dirty="0" smtClean="0">
                <a:effectLst/>
              </a:rPr>
              <a:t>也只需要在本机获取即可。如图</a:t>
            </a:r>
            <a:r>
              <a:rPr lang="en-US" altLang="zh-CN" dirty="0" smtClean="0">
                <a:effectLst/>
              </a:rPr>
              <a:t>56</a:t>
            </a:r>
            <a:r>
              <a:rPr lang="zh-CN" altLang="en-US" dirty="0" smtClean="0">
                <a:effectLst/>
              </a:rPr>
              <a:t>所示。</a:t>
            </a:r>
          </a:p>
          <a:p>
            <a:r>
              <a:rPr lang="zh-CN" altLang="en-US" dirty="0" smtClean="0">
                <a:effectLst/>
              </a:rPr>
              <a:t>这种方案虽然简单</a:t>
            </a:r>
            <a:r>
              <a:rPr lang="en-US" altLang="zh-CN" dirty="0" smtClean="0">
                <a:effectLst/>
              </a:rPr>
              <a:t>,</a:t>
            </a:r>
            <a:r>
              <a:rPr lang="zh-CN" altLang="en-US" dirty="0" smtClean="0">
                <a:effectLst/>
              </a:rPr>
              <a:t>从本机读取 </a:t>
            </a:r>
            <a:r>
              <a:rPr lang="en-US" altLang="zh-CN" dirty="0" smtClean="0">
                <a:effectLst/>
              </a:rPr>
              <a:t>Session</a:t>
            </a:r>
            <a:r>
              <a:rPr lang="zh-CN" altLang="en-US" dirty="0" smtClean="0">
                <a:effectLst/>
              </a:rPr>
              <a:t>信息也很快速</a:t>
            </a:r>
            <a:r>
              <a:rPr lang="en-US" altLang="zh-CN" dirty="0" smtClean="0">
                <a:effectLst/>
              </a:rPr>
              <a:t>,</a:t>
            </a:r>
            <a:r>
              <a:rPr lang="zh-CN" altLang="en-US" dirty="0" smtClean="0">
                <a:effectLst/>
              </a:rPr>
              <a:t>但只能使用在集群规模比较小的情况下。当集群规模较大时</a:t>
            </a:r>
            <a:r>
              <a:rPr lang="en-US" altLang="zh-CN" dirty="0" smtClean="0">
                <a:effectLst/>
              </a:rPr>
              <a:t>,</a:t>
            </a:r>
            <a:r>
              <a:rPr lang="zh-CN" altLang="en-US" dirty="0" smtClean="0">
                <a:effectLst/>
              </a:rPr>
              <a:t>集群服务器间需要大量的通信进行 </a:t>
            </a:r>
            <a:r>
              <a:rPr lang="en-US" altLang="zh-CN" dirty="0" smtClean="0">
                <a:effectLst/>
              </a:rPr>
              <a:t>Session</a:t>
            </a:r>
            <a:r>
              <a:rPr lang="zh-CN" altLang="en-US" dirty="0" smtClean="0">
                <a:effectLst/>
              </a:rPr>
              <a:t>复制</a:t>
            </a:r>
            <a:r>
              <a:rPr lang="en-US" altLang="zh-CN" dirty="0" smtClean="0">
                <a:effectLst/>
              </a:rPr>
              <a:t>,</a:t>
            </a:r>
            <a:r>
              <a:rPr lang="zh-CN" altLang="en-US" dirty="0" smtClean="0">
                <a:effectLst/>
              </a:rPr>
              <a:t>占用服务器和网络的大量资源</a:t>
            </a:r>
            <a:r>
              <a:rPr lang="en-US" altLang="zh-CN" dirty="0" smtClean="0">
                <a:effectLst/>
              </a:rPr>
              <a:t>,</a:t>
            </a:r>
            <a:r>
              <a:rPr lang="zh-CN" altLang="en-US" dirty="0" smtClean="0">
                <a:effectLst/>
              </a:rPr>
              <a:t>系统不堪负担。而且由于所有用户的 </a:t>
            </a:r>
            <a:r>
              <a:rPr lang="en-US" altLang="zh-CN" dirty="0" smtClean="0">
                <a:effectLst/>
              </a:rPr>
              <a:t>Session</a:t>
            </a:r>
            <a:r>
              <a:rPr lang="zh-CN" altLang="en-US" dirty="0" smtClean="0">
                <a:effectLst/>
              </a:rPr>
              <a:t>信息在每台服务器上都有备份</a:t>
            </a:r>
            <a:r>
              <a:rPr lang="en-US" altLang="zh-CN" dirty="0" smtClean="0">
                <a:effectLst/>
              </a:rPr>
              <a:t>,</a:t>
            </a:r>
            <a:r>
              <a:rPr lang="zh-CN" altLang="en-US" dirty="0" smtClean="0">
                <a:effectLst/>
              </a:rPr>
              <a:t>在大量用户访问的情况下</a:t>
            </a:r>
            <a:r>
              <a:rPr lang="en-US" altLang="zh-CN" dirty="0" smtClean="0">
                <a:effectLst/>
              </a:rPr>
              <a:t>,</a:t>
            </a:r>
            <a:r>
              <a:rPr lang="zh-CN" altLang="en-US" dirty="0" smtClean="0">
                <a:effectLst/>
              </a:rPr>
              <a:t>甚至会出现服务器内存不够 </a:t>
            </a:r>
            <a:r>
              <a:rPr lang="en-US" altLang="zh-CN" dirty="0" smtClean="0">
                <a:effectLst/>
              </a:rPr>
              <a:t>Session</a:t>
            </a:r>
            <a:r>
              <a:rPr lang="zh-CN" altLang="en-US" dirty="0" smtClean="0">
                <a:effectLst/>
              </a:rPr>
              <a:t>使用的情况。</a:t>
            </a:r>
          </a:p>
          <a:p>
            <a:r>
              <a:rPr lang="zh-CN" altLang="en-US" dirty="0" smtClean="0">
                <a:effectLst/>
              </a:rPr>
              <a:t>而大型网站的核心应用集群就是数千台服务器</a:t>
            </a:r>
            <a:r>
              <a:rPr lang="en-US" altLang="zh-CN" dirty="0" smtClean="0">
                <a:effectLst/>
              </a:rPr>
              <a:t>,</a:t>
            </a:r>
            <a:r>
              <a:rPr lang="zh-CN" altLang="en-US" dirty="0" smtClean="0">
                <a:effectLst/>
              </a:rPr>
              <a:t>同时在线用户可达千万</a:t>
            </a:r>
            <a:r>
              <a:rPr lang="en-US" altLang="zh-CN" dirty="0" smtClean="0">
                <a:effectLst/>
              </a:rPr>
              <a:t>,</a:t>
            </a:r>
            <a:r>
              <a:rPr lang="zh-CN" altLang="en-US" dirty="0" smtClean="0">
                <a:effectLst/>
              </a:rPr>
              <a:t>因此并不适用这种方案。</a:t>
            </a:r>
          </a:p>
          <a:p>
            <a:endParaRPr lang="en-US" dirty="0"/>
          </a:p>
        </p:txBody>
      </p:sp>
    </p:spTree>
    <p:extLst>
      <p:ext uri="{BB962C8B-B14F-4D97-AF65-F5344CB8AC3E}">
        <p14:creationId xmlns:p14="http://schemas.microsoft.com/office/powerpoint/2010/main" val="1082970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Session</a:t>
            </a:r>
            <a:r>
              <a:rPr lang="zh-CN" altLang="en-US" dirty="0" smtClean="0"/>
              <a:t>复制</a:t>
            </a:r>
            <a:endParaRPr lang="en-US" dirty="0"/>
          </a:p>
        </p:txBody>
      </p:sp>
      <p:pic>
        <p:nvPicPr>
          <p:cNvPr id="4" name="Content Placeholder 3"/>
          <p:cNvPicPr>
            <a:picLocks noGrp="1" noChangeAspect="1"/>
          </p:cNvPicPr>
          <p:nvPr>
            <p:ph idx="1"/>
          </p:nvPr>
        </p:nvPicPr>
        <p:blipFill>
          <a:blip r:embed="rId2"/>
          <a:stretch>
            <a:fillRect/>
          </a:stretch>
        </p:blipFill>
        <p:spPr>
          <a:xfrm>
            <a:off x="2892316" y="1825625"/>
            <a:ext cx="6407367" cy="4351338"/>
          </a:xfrm>
          <a:prstGeom prst="rect">
            <a:avLst/>
          </a:prstGeom>
        </p:spPr>
      </p:pic>
    </p:spTree>
    <p:extLst>
      <p:ext uri="{BB962C8B-B14F-4D97-AF65-F5344CB8AC3E}">
        <p14:creationId xmlns:p14="http://schemas.microsoft.com/office/powerpoint/2010/main" val="249044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Session</a:t>
            </a:r>
            <a:r>
              <a:rPr lang="zh-CN" altLang="en-US" dirty="0" smtClean="0"/>
              <a:t>绑定</a:t>
            </a:r>
            <a:endParaRPr lang="en-US" dirty="0"/>
          </a:p>
        </p:txBody>
      </p:sp>
      <p:sp>
        <p:nvSpPr>
          <p:cNvPr id="3" name="Content Placeholder 2"/>
          <p:cNvSpPr>
            <a:spLocks noGrp="1"/>
          </p:cNvSpPr>
          <p:nvPr>
            <p:ph idx="1"/>
          </p:nvPr>
        </p:nvSpPr>
        <p:spPr>
          <a:xfrm>
            <a:off x="838200" y="1825625"/>
            <a:ext cx="5201653" cy="4767680"/>
          </a:xfrm>
        </p:spPr>
        <p:txBody>
          <a:bodyPr>
            <a:normAutofit fontScale="77500" lnSpcReduction="20000"/>
          </a:bodyPr>
          <a:lstStyle/>
          <a:p>
            <a:r>
              <a:rPr lang="en-US" altLang="zh-CN" dirty="0" smtClean="0">
                <a:effectLst/>
              </a:rPr>
              <a:t>Session</a:t>
            </a:r>
            <a:r>
              <a:rPr lang="zh-CN" altLang="en-US" dirty="0" smtClean="0">
                <a:effectLst/>
              </a:rPr>
              <a:t>绑定可以利用负载均衡的源地址</a:t>
            </a:r>
            <a:r>
              <a:rPr lang="en-US" altLang="zh-CN" dirty="0" smtClean="0">
                <a:effectLst/>
              </a:rPr>
              <a:t>Hash</a:t>
            </a:r>
            <a:r>
              <a:rPr lang="zh-CN" altLang="en-US" dirty="0" smtClean="0">
                <a:effectLst/>
              </a:rPr>
              <a:t>算法实现</a:t>
            </a:r>
            <a:r>
              <a:rPr lang="en-US" altLang="zh-CN" dirty="0" smtClean="0">
                <a:effectLst/>
              </a:rPr>
              <a:t>,</a:t>
            </a:r>
            <a:r>
              <a:rPr lang="zh-CN" altLang="en-US" dirty="0" smtClean="0">
                <a:effectLst/>
              </a:rPr>
              <a:t>负载均衡服务器总是将来源于同一</a:t>
            </a:r>
            <a:r>
              <a:rPr lang="en-US" altLang="zh-CN" dirty="0" smtClean="0"/>
              <a:t>IP</a:t>
            </a:r>
            <a:r>
              <a:rPr lang="zh-CN" altLang="en-US" dirty="0" smtClean="0">
                <a:effectLst/>
              </a:rPr>
              <a:t>的请求分发到同一台服务器上</a:t>
            </a:r>
            <a:r>
              <a:rPr lang="en-US" altLang="zh-CN" dirty="0" smtClean="0">
                <a:effectLst/>
              </a:rPr>
              <a:t>(</a:t>
            </a:r>
            <a:r>
              <a:rPr lang="zh-CN" altLang="en-US" dirty="0" smtClean="0">
                <a:effectLst/>
              </a:rPr>
              <a:t>也可以根据</a:t>
            </a:r>
            <a:r>
              <a:rPr lang="en-US" altLang="zh-CN" dirty="0" smtClean="0">
                <a:effectLst/>
              </a:rPr>
              <a:t>Cooke</a:t>
            </a:r>
            <a:r>
              <a:rPr lang="zh-CN" altLang="en-US" dirty="0" smtClean="0">
                <a:effectLst/>
              </a:rPr>
              <a:t>信息将同一个用户的请求总是分发到同一台服务器上</a:t>
            </a:r>
            <a:r>
              <a:rPr lang="en-US" altLang="zh-CN" dirty="0" smtClean="0">
                <a:effectLst/>
              </a:rPr>
              <a:t>,</a:t>
            </a:r>
            <a:r>
              <a:rPr lang="zh-CN" altLang="en-US" dirty="0" smtClean="0">
                <a:effectLst/>
              </a:rPr>
              <a:t>当然这时负载均衡服务器必须工作在 </a:t>
            </a:r>
            <a:r>
              <a:rPr lang="en-US" altLang="zh-CN" dirty="0" smtClean="0">
                <a:effectLst/>
              </a:rPr>
              <a:t>HTTP</a:t>
            </a:r>
            <a:r>
              <a:rPr lang="zh-CN" altLang="en-US" dirty="0" smtClean="0">
                <a:effectLst/>
              </a:rPr>
              <a:t>协议层上</a:t>
            </a:r>
            <a:r>
              <a:rPr lang="zh-CN" altLang="en-US" dirty="0"/>
              <a:t>。</a:t>
            </a:r>
            <a:r>
              <a:rPr lang="zh-CN" altLang="en-US" dirty="0" smtClean="0">
                <a:effectLst/>
              </a:rPr>
              <a:t> 这样在整个会话期间</a:t>
            </a:r>
            <a:r>
              <a:rPr lang="en-US" altLang="zh-CN" dirty="0" smtClean="0">
                <a:effectLst/>
              </a:rPr>
              <a:t>,</a:t>
            </a:r>
            <a:r>
              <a:rPr lang="zh-CN" altLang="en-US" dirty="0" smtClean="0">
                <a:effectLst/>
              </a:rPr>
              <a:t>用户所有的请求都在同一台服务器上处理</a:t>
            </a:r>
            <a:r>
              <a:rPr lang="en-US" altLang="zh-CN" dirty="0" smtClean="0">
                <a:effectLst/>
              </a:rPr>
              <a:t>,</a:t>
            </a:r>
            <a:r>
              <a:rPr lang="zh-CN" altLang="en-US" dirty="0" smtClean="0">
                <a:effectLst/>
              </a:rPr>
              <a:t>即 </a:t>
            </a:r>
            <a:r>
              <a:rPr lang="en-US" altLang="zh-CN" dirty="0" smtClean="0">
                <a:effectLst/>
              </a:rPr>
              <a:t>Session </a:t>
            </a:r>
            <a:r>
              <a:rPr lang="zh-CN" altLang="en-US" dirty="0" smtClean="0">
                <a:effectLst/>
              </a:rPr>
              <a:t>绑定在某台特定服务器上</a:t>
            </a:r>
            <a:r>
              <a:rPr lang="en-US" altLang="zh-CN" dirty="0" smtClean="0">
                <a:effectLst/>
              </a:rPr>
              <a:t>,</a:t>
            </a:r>
            <a:r>
              <a:rPr lang="zh-CN" altLang="en-US" dirty="0" smtClean="0">
                <a:effectLst/>
              </a:rPr>
              <a:t>保证 </a:t>
            </a:r>
            <a:r>
              <a:rPr lang="en-US" altLang="zh-CN" dirty="0" smtClean="0">
                <a:effectLst/>
              </a:rPr>
              <a:t>Session</a:t>
            </a:r>
            <a:r>
              <a:rPr lang="zh-CN" altLang="en-US" dirty="0" smtClean="0">
                <a:effectLst/>
              </a:rPr>
              <a:t>总能在这台服务器上获取。这种方法又被称作会话黏滞</a:t>
            </a:r>
            <a:r>
              <a:rPr lang="zh-CN" altLang="en-US" dirty="0" smtClean="0"/>
              <a:t>。</a:t>
            </a:r>
            <a:endParaRPr lang="en-US" altLang="zh-CN" dirty="0" smtClean="0"/>
          </a:p>
          <a:p>
            <a:r>
              <a:rPr lang="zh-CN" altLang="en-US" dirty="0" smtClean="0">
                <a:effectLst/>
              </a:rPr>
              <a:t>但是 </a:t>
            </a:r>
            <a:r>
              <a:rPr lang="en-US" altLang="zh-CN" dirty="0" smtClean="0">
                <a:effectLst/>
              </a:rPr>
              <a:t>Session</a:t>
            </a:r>
            <a:r>
              <a:rPr lang="zh-CN" altLang="en-US" dirty="0" smtClean="0">
                <a:effectLst/>
              </a:rPr>
              <a:t>绑定的方案显然不符合我们对系统高可用的需求</a:t>
            </a:r>
            <a:r>
              <a:rPr lang="en-US" altLang="zh-CN" dirty="0" smtClean="0">
                <a:effectLst/>
              </a:rPr>
              <a:t>,</a:t>
            </a:r>
            <a:r>
              <a:rPr lang="zh-CN" altLang="en-US" dirty="0" smtClean="0">
                <a:effectLst/>
              </a:rPr>
              <a:t>因为一旦某台服务器宕机</a:t>
            </a:r>
            <a:r>
              <a:rPr lang="en-US" altLang="zh-CN" dirty="0" smtClean="0">
                <a:effectLst/>
              </a:rPr>
              <a:t>,</a:t>
            </a:r>
            <a:r>
              <a:rPr lang="zh-CN" altLang="en-US" dirty="0" smtClean="0">
                <a:effectLst/>
              </a:rPr>
              <a:t>那么该机器上的 </a:t>
            </a:r>
            <a:r>
              <a:rPr lang="en-US" altLang="zh-CN" dirty="0" smtClean="0">
                <a:effectLst/>
              </a:rPr>
              <a:t>Session</a:t>
            </a:r>
            <a:r>
              <a:rPr lang="zh-CN" altLang="en-US" dirty="0" smtClean="0">
                <a:effectLst/>
              </a:rPr>
              <a:t>也就不复存在了</a:t>
            </a:r>
            <a:r>
              <a:rPr lang="en-US" altLang="zh-CN" dirty="0" smtClean="0">
                <a:effectLst/>
              </a:rPr>
              <a:t>,</a:t>
            </a:r>
            <a:r>
              <a:rPr lang="zh-CN" altLang="en-US" dirty="0" smtClean="0">
                <a:effectLst/>
              </a:rPr>
              <a:t>用户请求切换到其他机器后因为没有</a:t>
            </a:r>
            <a:r>
              <a:rPr lang="en-US" altLang="zh-CN" dirty="0" smtClean="0">
                <a:effectLst/>
              </a:rPr>
              <a:t>Session</a:t>
            </a:r>
            <a:r>
              <a:rPr lang="zh-CN" altLang="en-US" dirty="0" smtClean="0">
                <a:effectLst/>
              </a:rPr>
              <a:t>而无法完成业务处理。因此虽然大部分负载均衡服务器都提供源地址负载均衡算法</a:t>
            </a:r>
            <a:r>
              <a:rPr lang="en-US" altLang="zh-CN" dirty="0" smtClean="0">
                <a:effectLst/>
              </a:rPr>
              <a:t>,</a:t>
            </a:r>
            <a:r>
              <a:rPr lang="zh-CN" altLang="en-US" dirty="0" smtClean="0">
                <a:effectLst/>
              </a:rPr>
              <a:t>但很少有网站利用这个算法进行 </a:t>
            </a:r>
            <a:r>
              <a:rPr lang="en-US" altLang="zh-CN" dirty="0" smtClean="0">
                <a:effectLst/>
              </a:rPr>
              <a:t>Session</a:t>
            </a:r>
            <a:r>
              <a:rPr lang="zh-CN" altLang="en-US" dirty="0" smtClean="0">
                <a:effectLst/>
              </a:rPr>
              <a:t>管理。</a:t>
            </a:r>
          </a:p>
          <a:p>
            <a:endParaRPr lang="en-US" dirty="0"/>
          </a:p>
        </p:txBody>
      </p:sp>
      <p:pic>
        <p:nvPicPr>
          <p:cNvPr id="4" name="Picture 3"/>
          <p:cNvPicPr>
            <a:picLocks noChangeAspect="1"/>
          </p:cNvPicPr>
          <p:nvPr/>
        </p:nvPicPr>
        <p:blipFill>
          <a:blip r:embed="rId2"/>
          <a:stretch>
            <a:fillRect/>
          </a:stretch>
        </p:blipFill>
        <p:spPr>
          <a:xfrm>
            <a:off x="5889792" y="2966649"/>
            <a:ext cx="6302208" cy="3891351"/>
          </a:xfrm>
          <a:prstGeom prst="rect">
            <a:avLst/>
          </a:prstGeom>
        </p:spPr>
      </p:pic>
    </p:spTree>
    <p:extLst>
      <p:ext uri="{BB962C8B-B14F-4D97-AF65-F5344CB8AC3E}">
        <p14:creationId xmlns:p14="http://schemas.microsoft.com/office/powerpoint/2010/main" val="494756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solidFill>
                  <a:srgbClr val="FF0000"/>
                </a:solidFill>
              </a:rPr>
              <a:t>网站可用性的度量和考核</a:t>
            </a:r>
            <a:endParaRPr lang="en-US" altLang="zh-CN" dirty="0" smtClean="0">
              <a:solidFill>
                <a:srgbClr val="FF0000"/>
              </a:solidFill>
            </a:endParaRPr>
          </a:p>
          <a:p>
            <a:r>
              <a:rPr lang="zh-CN" altLang="en-US" dirty="0" smtClean="0"/>
              <a:t>高可用的网站架构</a:t>
            </a:r>
            <a:endParaRPr lang="en-US" altLang="zh-CN" dirty="0" smtClean="0"/>
          </a:p>
          <a:p>
            <a:r>
              <a:rPr lang="zh-CN" altLang="en-US" dirty="0" smtClean="0"/>
              <a:t>高可用的应用</a:t>
            </a:r>
            <a:endParaRPr lang="en-US" altLang="zh-CN" dirty="0" smtClean="0"/>
          </a:p>
          <a:p>
            <a:r>
              <a:rPr lang="zh-CN" altLang="en-US" dirty="0" smtClean="0"/>
              <a:t>高可用的服务</a:t>
            </a:r>
            <a:endParaRPr lang="en-US" altLang="zh-CN" dirty="0" smtClean="0"/>
          </a:p>
          <a:p>
            <a:r>
              <a:rPr lang="zh-CN" altLang="en-US" dirty="0" smtClean="0"/>
              <a:t>高可用的数据</a:t>
            </a:r>
            <a:endParaRPr lang="en-US" altLang="zh-CN" dirty="0" smtClean="0"/>
          </a:p>
          <a:p>
            <a:r>
              <a:rPr lang="zh-CN" altLang="en-US" dirty="0" smtClean="0"/>
              <a:t>高可用网站的软件质量保证</a:t>
            </a:r>
            <a:endParaRPr lang="en-US" altLang="zh-CN" dirty="0" smtClean="0"/>
          </a:p>
          <a:p>
            <a:r>
              <a:rPr lang="zh-CN" altLang="en-US" dirty="0" smtClean="0"/>
              <a:t>网站运行监控</a:t>
            </a:r>
            <a:endParaRPr lang="en-US" dirty="0"/>
          </a:p>
        </p:txBody>
      </p:sp>
    </p:spTree>
    <p:extLst>
      <p:ext uri="{BB962C8B-B14F-4D97-AF65-F5344CB8AC3E}">
        <p14:creationId xmlns:p14="http://schemas.microsoft.com/office/powerpoint/2010/main" val="409512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利用</a:t>
            </a:r>
            <a:r>
              <a:rPr lang="en-US" altLang="zh-CN" dirty="0" smtClean="0"/>
              <a:t>Cookie</a:t>
            </a:r>
            <a:r>
              <a:rPr lang="zh-CN" altLang="en-US" dirty="0" smtClean="0"/>
              <a:t>记录</a:t>
            </a:r>
            <a:endParaRPr lang="en-US" dirty="0"/>
          </a:p>
        </p:txBody>
      </p:sp>
      <p:sp>
        <p:nvSpPr>
          <p:cNvPr id="3" name="Content Placeholder 2"/>
          <p:cNvSpPr>
            <a:spLocks noGrp="1"/>
          </p:cNvSpPr>
          <p:nvPr>
            <p:ph idx="1"/>
          </p:nvPr>
        </p:nvSpPr>
        <p:spPr/>
        <p:txBody>
          <a:bodyPr>
            <a:normAutofit lnSpcReduction="10000"/>
          </a:bodyPr>
          <a:lstStyle/>
          <a:p>
            <a:r>
              <a:rPr lang="zh-CN" altLang="en-US" dirty="0" smtClean="0">
                <a:effectLst/>
              </a:rPr>
              <a:t>早期的企业应用系统使用</a:t>
            </a:r>
            <a:r>
              <a:rPr lang="en-US" altLang="zh-CN" dirty="0" smtClean="0">
                <a:effectLst/>
              </a:rPr>
              <a:t>CS(</a:t>
            </a:r>
            <a:r>
              <a:rPr lang="zh-CN" altLang="en-US" dirty="0" smtClean="0">
                <a:effectLst/>
              </a:rPr>
              <a:t>客户端服务器</a:t>
            </a:r>
            <a:r>
              <a:rPr lang="en-US" altLang="zh-CN" dirty="0" smtClean="0">
                <a:effectLst/>
              </a:rPr>
              <a:t>)</a:t>
            </a:r>
            <a:r>
              <a:rPr lang="zh-CN" altLang="en-US" dirty="0" smtClean="0">
                <a:effectLst/>
              </a:rPr>
              <a:t>架构</a:t>
            </a:r>
            <a:r>
              <a:rPr lang="en-US" altLang="zh-CN" dirty="0" smtClean="0">
                <a:effectLst/>
              </a:rPr>
              <a:t>,</a:t>
            </a:r>
            <a:r>
              <a:rPr lang="zh-CN" altLang="en-US" dirty="0" smtClean="0">
                <a:effectLst/>
              </a:rPr>
              <a:t>一种管理</a:t>
            </a:r>
            <a:r>
              <a:rPr lang="en-US" altLang="zh-CN" dirty="0" smtClean="0">
                <a:effectLst/>
              </a:rPr>
              <a:t>Session </a:t>
            </a:r>
            <a:r>
              <a:rPr lang="zh-CN" altLang="en-US" dirty="0" smtClean="0">
                <a:effectLst/>
              </a:rPr>
              <a:t>的方式是将</a:t>
            </a:r>
            <a:r>
              <a:rPr lang="en-US" altLang="zh-CN" dirty="0" smtClean="0">
                <a:effectLst/>
              </a:rPr>
              <a:t>Session</a:t>
            </a:r>
            <a:r>
              <a:rPr lang="zh-CN" altLang="en-US" dirty="0" smtClean="0">
                <a:effectLst/>
              </a:rPr>
              <a:t>记录在客户端</a:t>
            </a:r>
            <a:r>
              <a:rPr lang="en-US" altLang="zh-CN" dirty="0" smtClean="0">
                <a:effectLst/>
              </a:rPr>
              <a:t>,</a:t>
            </a:r>
            <a:r>
              <a:rPr lang="zh-CN" altLang="en-US" dirty="0" smtClean="0">
                <a:effectLst/>
              </a:rPr>
              <a:t>每次请求服务器的时候</a:t>
            </a:r>
            <a:r>
              <a:rPr lang="en-US" altLang="zh-CN" dirty="0" smtClean="0">
                <a:effectLst/>
              </a:rPr>
              <a:t>,</a:t>
            </a:r>
            <a:r>
              <a:rPr lang="zh-CN" altLang="en-US" dirty="0" smtClean="0">
                <a:effectLst/>
              </a:rPr>
              <a:t>将 </a:t>
            </a:r>
            <a:r>
              <a:rPr lang="en-US" altLang="zh-CN" dirty="0" smtClean="0">
                <a:effectLst/>
              </a:rPr>
              <a:t>Session</a:t>
            </a:r>
            <a:r>
              <a:rPr lang="zh-CN" altLang="en-US" dirty="0" smtClean="0">
                <a:effectLst/>
              </a:rPr>
              <a:t>放在请求中发送给服务器</a:t>
            </a:r>
            <a:r>
              <a:rPr lang="en-US" altLang="zh-CN" dirty="0" smtClean="0">
                <a:effectLst/>
              </a:rPr>
              <a:t>,</a:t>
            </a:r>
            <a:r>
              <a:rPr lang="zh-CN" altLang="en-US" dirty="0" smtClean="0">
                <a:effectLst/>
              </a:rPr>
              <a:t>服务器处理完请求后再将修改过的 </a:t>
            </a:r>
            <a:r>
              <a:rPr lang="en-US" altLang="zh-CN" dirty="0" smtClean="0">
                <a:effectLst/>
              </a:rPr>
              <a:t>Session </a:t>
            </a:r>
            <a:r>
              <a:rPr lang="zh-CN" altLang="en-US" dirty="0" smtClean="0">
                <a:effectLst/>
              </a:rPr>
              <a:t>响应给客户端。</a:t>
            </a:r>
          </a:p>
          <a:p>
            <a:r>
              <a:rPr lang="zh-CN" altLang="en-US" dirty="0" smtClean="0">
                <a:effectLst/>
              </a:rPr>
              <a:t>网站没有客户端</a:t>
            </a:r>
            <a:r>
              <a:rPr lang="en-US" altLang="zh-CN" dirty="0" smtClean="0">
                <a:effectLst/>
              </a:rPr>
              <a:t>,</a:t>
            </a:r>
            <a:r>
              <a:rPr lang="zh-CN" altLang="en-US" dirty="0" smtClean="0">
                <a:effectLst/>
              </a:rPr>
              <a:t>但是可以利用浏览器支持的 </a:t>
            </a:r>
            <a:r>
              <a:rPr lang="en-US" altLang="zh-CN" dirty="0" smtClean="0">
                <a:effectLst/>
              </a:rPr>
              <a:t>Cookie </a:t>
            </a:r>
            <a:r>
              <a:rPr lang="zh-CN" altLang="en-US" dirty="0" smtClean="0">
                <a:effectLst/>
              </a:rPr>
              <a:t>记录 </a:t>
            </a:r>
            <a:r>
              <a:rPr lang="en-US" altLang="zh-CN" dirty="0" smtClean="0">
                <a:effectLst/>
              </a:rPr>
              <a:t>Session</a:t>
            </a:r>
            <a:r>
              <a:rPr lang="zh-CN" altLang="en-US" dirty="0" smtClean="0">
                <a:effectLst/>
              </a:rPr>
              <a:t>。</a:t>
            </a:r>
            <a:endParaRPr lang="en-US" altLang="zh-CN" dirty="0" smtClean="0">
              <a:effectLst/>
            </a:endParaRPr>
          </a:p>
          <a:p>
            <a:r>
              <a:rPr lang="zh-CN" altLang="en-US" dirty="0" smtClean="0">
                <a:effectLst/>
              </a:rPr>
              <a:t>利用 </a:t>
            </a:r>
            <a:r>
              <a:rPr lang="en-US" altLang="zh-CN" dirty="0" smtClean="0">
                <a:effectLst/>
              </a:rPr>
              <a:t>Cookie </a:t>
            </a:r>
            <a:r>
              <a:rPr lang="zh-CN" altLang="en-US" dirty="0" smtClean="0">
                <a:effectLst/>
              </a:rPr>
              <a:t>记录 </a:t>
            </a:r>
            <a:r>
              <a:rPr lang="en-US" altLang="zh-CN" dirty="0" smtClean="0">
                <a:effectLst/>
              </a:rPr>
              <a:t>Session</a:t>
            </a:r>
            <a:r>
              <a:rPr lang="zh-CN" altLang="en-US" dirty="0" smtClean="0">
                <a:effectLst/>
              </a:rPr>
              <a:t>也有一些缺点</a:t>
            </a:r>
            <a:r>
              <a:rPr lang="en-US" altLang="zh-CN" dirty="0" smtClean="0">
                <a:effectLst/>
              </a:rPr>
              <a:t>,</a:t>
            </a:r>
            <a:r>
              <a:rPr lang="zh-CN" altLang="en-US" dirty="0" smtClean="0">
                <a:effectLst/>
              </a:rPr>
              <a:t>比如受</a:t>
            </a:r>
            <a:r>
              <a:rPr lang="en-US" altLang="zh-CN" dirty="0" smtClean="0">
                <a:effectLst/>
              </a:rPr>
              <a:t>Cookie</a:t>
            </a:r>
            <a:r>
              <a:rPr lang="zh-CN" altLang="en-US" dirty="0" smtClean="0">
                <a:effectLst/>
              </a:rPr>
              <a:t>大小限制</a:t>
            </a:r>
            <a:r>
              <a:rPr lang="en-US" altLang="zh-CN" dirty="0" smtClean="0">
                <a:effectLst/>
              </a:rPr>
              <a:t>,</a:t>
            </a:r>
            <a:r>
              <a:rPr lang="zh-CN" altLang="en-US" dirty="0" smtClean="0">
                <a:effectLst/>
              </a:rPr>
              <a:t>能记录的信息有限</a:t>
            </a:r>
            <a:r>
              <a:rPr lang="en-US" altLang="zh-CN" dirty="0" smtClean="0">
                <a:effectLst/>
              </a:rPr>
              <a:t>:</a:t>
            </a:r>
            <a:r>
              <a:rPr lang="zh-CN" altLang="en-US" dirty="0" smtClean="0">
                <a:effectLst/>
              </a:rPr>
              <a:t>每次请求响应都需要传输</a:t>
            </a:r>
            <a:r>
              <a:rPr lang="en-US" altLang="zh-CN" dirty="0" smtClean="0">
                <a:effectLst/>
              </a:rPr>
              <a:t>Cookie,</a:t>
            </a:r>
            <a:r>
              <a:rPr lang="zh-CN" altLang="en-US" dirty="0" smtClean="0">
                <a:effectLst/>
              </a:rPr>
              <a:t>影响性能</a:t>
            </a:r>
            <a:r>
              <a:rPr lang="en-US" altLang="zh-CN" dirty="0" smtClean="0">
                <a:effectLst/>
              </a:rPr>
              <a:t>;</a:t>
            </a:r>
            <a:r>
              <a:rPr lang="zh-CN" altLang="en-US" dirty="0" smtClean="0">
                <a:effectLst/>
              </a:rPr>
              <a:t>如果用户关闭</a:t>
            </a:r>
            <a:r>
              <a:rPr lang="en-US" altLang="zh-CN" dirty="0" smtClean="0">
                <a:effectLst/>
              </a:rPr>
              <a:t>Cookie, </a:t>
            </a:r>
            <a:r>
              <a:rPr lang="zh-CN" altLang="en-US" dirty="0" smtClean="0">
                <a:effectLst/>
              </a:rPr>
              <a:t>访问就会不正常。但是由于</a:t>
            </a:r>
            <a:r>
              <a:rPr lang="en-US" altLang="zh-CN" dirty="0" smtClean="0">
                <a:effectLst/>
              </a:rPr>
              <a:t>Cooke</a:t>
            </a:r>
            <a:r>
              <a:rPr lang="zh-CN" altLang="en-US" dirty="0" smtClean="0">
                <a:effectLst/>
              </a:rPr>
              <a:t>的简单易用</a:t>
            </a:r>
            <a:r>
              <a:rPr lang="en-US" altLang="zh-CN" dirty="0" smtClean="0">
                <a:effectLst/>
              </a:rPr>
              <a:t>,</a:t>
            </a:r>
            <a:r>
              <a:rPr lang="zh-CN" altLang="en-US" dirty="0" smtClean="0">
                <a:effectLst/>
              </a:rPr>
              <a:t>可用性高</a:t>
            </a:r>
            <a:r>
              <a:rPr lang="en-US" altLang="zh-CN" dirty="0" smtClean="0">
                <a:effectLst/>
              </a:rPr>
              <a:t>,</a:t>
            </a:r>
            <a:r>
              <a:rPr lang="zh-CN" altLang="en-US" dirty="0" smtClean="0">
                <a:effectLst/>
              </a:rPr>
              <a:t>支持应用服务器的线性伸缩</a:t>
            </a:r>
            <a:r>
              <a:rPr lang="en-US" altLang="zh-CN" dirty="0" smtClean="0">
                <a:effectLst/>
              </a:rPr>
              <a:t>,</a:t>
            </a:r>
            <a:r>
              <a:rPr lang="zh-CN" altLang="en-US" dirty="0" smtClean="0">
                <a:effectLst/>
              </a:rPr>
              <a:t>而大部分应用需要记录的 </a:t>
            </a:r>
            <a:r>
              <a:rPr lang="en-US" altLang="zh-CN" dirty="0" smtClean="0">
                <a:effectLst/>
              </a:rPr>
              <a:t>Session</a:t>
            </a:r>
            <a:r>
              <a:rPr lang="zh-CN" altLang="en-US" dirty="0" smtClean="0">
                <a:effectLst/>
              </a:rPr>
              <a:t>信息又比较小。因此事实上</a:t>
            </a:r>
            <a:r>
              <a:rPr lang="en-US" altLang="zh-CN" dirty="0" smtClean="0">
                <a:effectLst/>
              </a:rPr>
              <a:t>,</a:t>
            </a:r>
            <a:r>
              <a:rPr lang="zh-CN" altLang="en-US" dirty="0" smtClean="0">
                <a:effectLst/>
              </a:rPr>
              <a:t>许多网站都或多或少地使用 </a:t>
            </a:r>
            <a:r>
              <a:rPr lang="en-US" altLang="zh-CN" dirty="0" smtClean="0">
                <a:effectLst/>
              </a:rPr>
              <a:t>Cookie</a:t>
            </a:r>
            <a:r>
              <a:rPr lang="zh-CN" altLang="en-US" dirty="0" smtClean="0">
                <a:effectLst/>
              </a:rPr>
              <a:t>记录 </a:t>
            </a:r>
            <a:r>
              <a:rPr lang="en-US" altLang="zh-CN" dirty="0" smtClean="0">
                <a:effectLst/>
              </a:rPr>
              <a:t>Session</a:t>
            </a:r>
            <a:r>
              <a:rPr lang="zh-CN" altLang="en-US" dirty="0" smtClean="0">
                <a:effectLst/>
              </a:rPr>
              <a:t>。</a:t>
            </a:r>
            <a:endParaRPr lang="en-US" altLang="zh-CN" dirty="0" smtClean="0">
              <a:effectLst/>
            </a:endParaRPr>
          </a:p>
          <a:p>
            <a:endParaRPr lang="zh-CN" altLang="en-US" dirty="0" smtClean="0">
              <a:effectLst/>
            </a:endParaRPr>
          </a:p>
          <a:p>
            <a:endParaRPr lang="en-US" dirty="0"/>
          </a:p>
        </p:txBody>
      </p:sp>
    </p:spTree>
    <p:extLst>
      <p:ext uri="{BB962C8B-B14F-4D97-AF65-F5344CB8AC3E}">
        <p14:creationId xmlns:p14="http://schemas.microsoft.com/office/powerpoint/2010/main" val="98835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利用</a:t>
            </a:r>
            <a:r>
              <a:rPr lang="en-US" altLang="zh-CN" dirty="0" smtClean="0"/>
              <a:t>Cookie</a:t>
            </a:r>
            <a:r>
              <a:rPr lang="zh-CN" altLang="en-US" dirty="0" smtClean="0"/>
              <a:t>记录</a:t>
            </a:r>
            <a:endParaRPr lang="en-US" dirty="0"/>
          </a:p>
        </p:txBody>
      </p:sp>
      <p:pic>
        <p:nvPicPr>
          <p:cNvPr id="3" name="Picture 2"/>
          <p:cNvPicPr>
            <a:picLocks noChangeAspect="1"/>
          </p:cNvPicPr>
          <p:nvPr/>
        </p:nvPicPr>
        <p:blipFill>
          <a:blip r:embed="rId2"/>
          <a:stretch>
            <a:fillRect/>
          </a:stretch>
        </p:blipFill>
        <p:spPr>
          <a:xfrm>
            <a:off x="2468144" y="1690688"/>
            <a:ext cx="7255711" cy="5011779"/>
          </a:xfrm>
          <a:prstGeom prst="rect">
            <a:avLst/>
          </a:prstGeom>
        </p:spPr>
      </p:pic>
    </p:spTree>
    <p:extLst>
      <p:ext uri="{BB962C8B-B14F-4D97-AF65-F5344CB8AC3E}">
        <p14:creationId xmlns:p14="http://schemas.microsoft.com/office/powerpoint/2010/main" val="681366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Session</a:t>
            </a:r>
            <a:r>
              <a:rPr lang="zh-CN" altLang="en-US" dirty="0" smtClean="0"/>
              <a:t>服务器</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effectLst/>
              </a:rPr>
              <a:t>那么有没有可用性高、伸缩性好、性能也不错</a:t>
            </a:r>
            <a:r>
              <a:rPr lang="en-US" altLang="zh-CN" dirty="0" smtClean="0">
                <a:effectLst/>
              </a:rPr>
              <a:t>,</a:t>
            </a:r>
            <a:r>
              <a:rPr lang="zh-CN" altLang="en-US" dirty="0" smtClean="0">
                <a:effectLst/>
              </a:rPr>
              <a:t>对信息大小又没有限制的服务器集群 </a:t>
            </a:r>
            <a:r>
              <a:rPr lang="en-US" altLang="zh-CN" dirty="0" smtClean="0">
                <a:effectLst/>
              </a:rPr>
              <a:t>Session </a:t>
            </a:r>
            <a:r>
              <a:rPr lang="zh-CN" altLang="en-US" dirty="0" smtClean="0">
                <a:effectLst/>
              </a:rPr>
              <a:t>管理方案呢</a:t>
            </a:r>
            <a:r>
              <a:rPr lang="en-US" altLang="zh-CN" dirty="0" smtClean="0">
                <a:effectLst/>
              </a:rPr>
              <a:t>?</a:t>
            </a:r>
          </a:p>
          <a:p>
            <a:r>
              <a:rPr lang="zh-CN" altLang="en-US" dirty="0" smtClean="0">
                <a:effectLst/>
              </a:rPr>
              <a:t>答案就是 </a:t>
            </a:r>
            <a:r>
              <a:rPr lang="en-US" altLang="zh-CN" dirty="0" smtClean="0">
                <a:effectLst/>
              </a:rPr>
              <a:t>Session </a:t>
            </a:r>
            <a:r>
              <a:rPr lang="zh-CN" altLang="en-US" dirty="0" smtClean="0">
                <a:effectLst/>
              </a:rPr>
              <a:t>服务器。利用独立部署的 </a:t>
            </a:r>
            <a:r>
              <a:rPr lang="en-US" altLang="zh-CN" dirty="0" smtClean="0">
                <a:effectLst/>
              </a:rPr>
              <a:t>Session </a:t>
            </a:r>
            <a:r>
              <a:rPr lang="zh-CN" altLang="en-US" dirty="0" smtClean="0">
                <a:effectLst/>
              </a:rPr>
              <a:t>服务器</a:t>
            </a:r>
            <a:r>
              <a:rPr lang="en-US" altLang="zh-CN" dirty="0" smtClean="0">
                <a:effectLst/>
              </a:rPr>
              <a:t>(</a:t>
            </a:r>
            <a:r>
              <a:rPr lang="zh-CN" altLang="en-US" dirty="0" smtClean="0">
                <a:effectLst/>
              </a:rPr>
              <a:t>集群</a:t>
            </a:r>
            <a:r>
              <a:rPr lang="en-US" altLang="zh-CN" dirty="0" smtClean="0">
                <a:effectLst/>
              </a:rPr>
              <a:t>)</a:t>
            </a:r>
            <a:r>
              <a:rPr lang="zh-CN" altLang="en-US" dirty="0" smtClean="0">
                <a:effectLst/>
              </a:rPr>
              <a:t>统一管理 </a:t>
            </a:r>
            <a:r>
              <a:rPr lang="en-US" altLang="zh-CN" dirty="0" smtClean="0">
                <a:effectLst/>
              </a:rPr>
              <a:t>Session,</a:t>
            </a:r>
            <a:r>
              <a:rPr lang="zh-CN" altLang="en-US" dirty="0" smtClean="0">
                <a:effectLst/>
              </a:rPr>
              <a:t>应用服务器每次读写 </a:t>
            </a:r>
            <a:r>
              <a:rPr lang="en-US" altLang="zh-CN" dirty="0" smtClean="0">
                <a:effectLst/>
              </a:rPr>
              <a:t>Session </a:t>
            </a:r>
            <a:r>
              <a:rPr lang="zh-CN" altLang="en-US" dirty="0" smtClean="0">
                <a:effectLst/>
              </a:rPr>
              <a:t>时</a:t>
            </a:r>
            <a:r>
              <a:rPr lang="en-US" altLang="zh-CN" dirty="0" smtClean="0">
                <a:effectLst/>
              </a:rPr>
              <a:t>,</a:t>
            </a:r>
            <a:r>
              <a:rPr lang="zh-CN" altLang="en-US" dirty="0" smtClean="0">
                <a:effectLst/>
              </a:rPr>
              <a:t>都访问 </a:t>
            </a:r>
            <a:r>
              <a:rPr lang="en-US" altLang="zh-CN" dirty="0" smtClean="0">
                <a:effectLst/>
              </a:rPr>
              <a:t>Session</a:t>
            </a:r>
            <a:r>
              <a:rPr lang="zh-CN" altLang="en-US" dirty="0" smtClean="0">
                <a:effectLst/>
              </a:rPr>
              <a:t>服务器。</a:t>
            </a:r>
            <a:endParaRPr lang="en-US" altLang="zh-CN" dirty="0" smtClean="0">
              <a:effectLst/>
            </a:endParaRPr>
          </a:p>
          <a:p>
            <a:r>
              <a:rPr lang="zh-CN" altLang="en-US" dirty="0" smtClean="0">
                <a:effectLst/>
              </a:rPr>
              <a:t>这种解决方案事实上是将应用服务器的状态分离</a:t>
            </a:r>
            <a:r>
              <a:rPr lang="en-US" altLang="zh-CN" dirty="0" smtClean="0">
                <a:effectLst/>
              </a:rPr>
              <a:t>,</a:t>
            </a:r>
            <a:r>
              <a:rPr lang="zh-CN" altLang="en-US" dirty="0" smtClean="0">
                <a:effectLst/>
              </a:rPr>
              <a:t>分为无状态的应用服务器和有状态的 </a:t>
            </a:r>
            <a:r>
              <a:rPr lang="en-US" altLang="zh-CN" dirty="0" smtClean="0">
                <a:effectLst/>
              </a:rPr>
              <a:t>Session</a:t>
            </a:r>
            <a:r>
              <a:rPr lang="zh-CN" altLang="en-US" dirty="0" smtClean="0">
                <a:effectLst/>
              </a:rPr>
              <a:t>服务器</a:t>
            </a:r>
            <a:r>
              <a:rPr lang="en-US" altLang="zh-CN" dirty="0" smtClean="0">
                <a:effectLst/>
              </a:rPr>
              <a:t>,</a:t>
            </a:r>
            <a:r>
              <a:rPr lang="zh-CN" altLang="en-US" dirty="0" smtClean="0">
                <a:effectLst/>
              </a:rPr>
              <a:t>然后针对这两种服务器的不同特性分别设计其架构。对于有状态的 </a:t>
            </a:r>
            <a:r>
              <a:rPr lang="en-US" altLang="zh-CN" dirty="0" smtClean="0">
                <a:effectLst/>
              </a:rPr>
              <a:t>Session</a:t>
            </a:r>
            <a:r>
              <a:rPr lang="zh-CN" altLang="en-US" dirty="0" smtClean="0">
                <a:effectLst/>
              </a:rPr>
              <a:t>服务器</a:t>
            </a:r>
            <a:r>
              <a:rPr lang="en-US" altLang="zh-CN" dirty="0" smtClean="0">
                <a:effectLst/>
              </a:rPr>
              <a:t>,</a:t>
            </a:r>
            <a:r>
              <a:rPr lang="zh-CN" altLang="en-US" dirty="0" smtClean="0">
                <a:effectLst/>
              </a:rPr>
              <a:t>一种比较简单的方法是利用分布式缓存、数据库等</a:t>
            </a:r>
            <a:r>
              <a:rPr lang="en-US" altLang="zh-CN" dirty="0" smtClean="0">
                <a:effectLst/>
              </a:rPr>
              <a:t>,</a:t>
            </a:r>
          </a:p>
          <a:p>
            <a:r>
              <a:rPr lang="zh-CN" altLang="en-US" dirty="0" smtClean="0">
                <a:effectLst/>
              </a:rPr>
              <a:t>在这些产品的基础上进行包装</a:t>
            </a:r>
            <a:r>
              <a:rPr lang="en-US" altLang="zh-CN" dirty="0" smtClean="0">
                <a:effectLst/>
              </a:rPr>
              <a:t>,</a:t>
            </a:r>
            <a:r>
              <a:rPr lang="zh-CN" altLang="en-US" dirty="0" smtClean="0">
                <a:effectLst/>
              </a:rPr>
              <a:t>使其符合 </a:t>
            </a:r>
            <a:r>
              <a:rPr lang="en-US" altLang="zh-CN" dirty="0" smtClean="0">
                <a:effectLst/>
              </a:rPr>
              <a:t>Session </a:t>
            </a:r>
            <a:r>
              <a:rPr lang="zh-CN" altLang="en-US" dirty="0" smtClean="0">
                <a:effectLst/>
              </a:rPr>
              <a:t>的存储和访问要求。如果业务场景对</a:t>
            </a:r>
            <a:r>
              <a:rPr lang="en-US" altLang="zh-CN" dirty="0" smtClean="0">
                <a:effectLst/>
              </a:rPr>
              <a:t>Session</a:t>
            </a:r>
            <a:r>
              <a:rPr lang="zh-CN" altLang="en-US" dirty="0" smtClean="0">
                <a:effectLst/>
              </a:rPr>
              <a:t>管理有比较高的要求</a:t>
            </a:r>
            <a:r>
              <a:rPr lang="en-US" altLang="zh-CN" dirty="0" smtClean="0">
                <a:effectLst/>
              </a:rPr>
              <a:t>,</a:t>
            </a:r>
            <a:r>
              <a:rPr lang="zh-CN" altLang="en-US" dirty="0" smtClean="0">
                <a:effectLst/>
              </a:rPr>
              <a:t>比如利用 </a:t>
            </a:r>
            <a:r>
              <a:rPr lang="en-US" altLang="zh-CN" dirty="0" smtClean="0">
                <a:effectLst/>
              </a:rPr>
              <a:t>Session </a:t>
            </a:r>
            <a:r>
              <a:rPr lang="zh-CN" altLang="en-US" dirty="0" smtClean="0">
                <a:effectLst/>
              </a:rPr>
              <a:t>服务集成单点登录</a:t>
            </a:r>
            <a:r>
              <a:rPr lang="en-US" altLang="zh-CN" dirty="0" smtClean="0">
                <a:effectLst/>
              </a:rPr>
              <a:t>(SSO)</a:t>
            </a:r>
            <a:r>
              <a:rPr lang="zh-CN" altLang="en-US" dirty="0" smtClean="0">
                <a:effectLst/>
              </a:rPr>
              <a:t>、用户服务等功能</a:t>
            </a:r>
            <a:r>
              <a:rPr lang="en-US" altLang="zh-CN" dirty="0" smtClean="0">
                <a:effectLst/>
              </a:rPr>
              <a:t>,</a:t>
            </a:r>
            <a:r>
              <a:rPr lang="zh-CN" altLang="en-US" dirty="0" smtClean="0">
                <a:effectLst/>
              </a:rPr>
              <a:t>则需要开发专门的 </a:t>
            </a:r>
            <a:r>
              <a:rPr lang="en-US" altLang="zh-CN" dirty="0" smtClean="0">
                <a:effectLst/>
              </a:rPr>
              <a:t>Session</a:t>
            </a:r>
            <a:r>
              <a:rPr lang="zh-CN" altLang="en-US" dirty="0" smtClean="0">
                <a:effectLst/>
              </a:rPr>
              <a:t>服务管理平台。</a:t>
            </a:r>
          </a:p>
          <a:p>
            <a:endParaRPr lang="en-US" dirty="0"/>
          </a:p>
        </p:txBody>
      </p:sp>
    </p:spTree>
    <p:extLst>
      <p:ext uri="{BB962C8B-B14F-4D97-AF65-F5344CB8AC3E}">
        <p14:creationId xmlns:p14="http://schemas.microsoft.com/office/powerpoint/2010/main" val="1555663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Session</a:t>
            </a:r>
            <a:r>
              <a:rPr lang="zh-CN" altLang="en-US" dirty="0" smtClean="0"/>
              <a:t>服务器</a:t>
            </a:r>
            <a:endParaRPr lang="en-US" dirty="0"/>
          </a:p>
        </p:txBody>
      </p:sp>
      <p:pic>
        <p:nvPicPr>
          <p:cNvPr id="4" name="Content Placeholder 3"/>
          <p:cNvPicPr>
            <a:picLocks noGrp="1" noChangeAspect="1"/>
          </p:cNvPicPr>
          <p:nvPr>
            <p:ph idx="1"/>
          </p:nvPr>
        </p:nvPicPr>
        <p:blipFill>
          <a:blip r:embed="rId2"/>
          <a:stretch>
            <a:fillRect/>
          </a:stretch>
        </p:blipFill>
        <p:spPr>
          <a:xfrm>
            <a:off x="1929825" y="1825625"/>
            <a:ext cx="8332349" cy="4351338"/>
          </a:xfrm>
          <a:prstGeom prst="rect">
            <a:avLst/>
          </a:prstGeom>
        </p:spPr>
      </p:pic>
    </p:spTree>
    <p:extLst>
      <p:ext uri="{BB962C8B-B14F-4D97-AF65-F5344CB8AC3E}">
        <p14:creationId xmlns:p14="http://schemas.microsoft.com/office/powerpoint/2010/main" val="284323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t>网站可用性的度量和考核</a:t>
            </a:r>
            <a:endParaRPr lang="en-US" altLang="zh-CN" dirty="0" smtClean="0"/>
          </a:p>
          <a:p>
            <a:r>
              <a:rPr lang="zh-CN" altLang="en-US" dirty="0" smtClean="0"/>
              <a:t>高可用的网站架构</a:t>
            </a:r>
            <a:endParaRPr lang="en-US" altLang="zh-CN" dirty="0" smtClean="0"/>
          </a:p>
          <a:p>
            <a:r>
              <a:rPr lang="zh-CN" altLang="en-US" dirty="0" smtClean="0"/>
              <a:t>高可用的应用</a:t>
            </a:r>
            <a:endParaRPr lang="en-US" altLang="zh-CN" dirty="0" smtClean="0"/>
          </a:p>
          <a:p>
            <a:r>
              <a:rPr lang="zh-CN" altLang="en-US" dirty="0" smtClean="0">
                <a:solidFill>
                  <a:srgbClr val="FF0000"/>
                </a:solidFill>
              </a:rPr>
              <a:t>高可用的服务</a:t>
            </a:r>
            <a:endParaRPr lang="en-US" altLang="zh-CN" dirty="0" smtClean="0">
              <a:solidFill>
                <a:srgbClr val="FF0000"/>
              </a:solidFill>
            </a:endParaRPr>
          </a:p>
          <a:p>
            <a:r>
              <a:rPr lang="zh-CN" altLang="en-US" dirty="0" smtClean="0"/>
              <a:t>高可用的数据</a:t>
            </a:r>
            <a:endParaRPr lang="en-US" altLang="zh-CN" dirty="0" smtClean="0"/>
          </a:p>
          <a:p>
            <a:r>
              <a:rPr lang="zh-CN" altLang="en-US" dirty="0" smtClean="0"/>
              <a:t>高可用网站的软件质量保证</a:t>
            </a:r>
            <a:endParaRPr lang="en-US" altLang="zh-CN" dirty="0" smtClean="0"/>
          </a:p>
          <a:p>
            <a:r>
              <a:rPr lang="zh-CN" altLang="en-US" dirty="0" smtClean="0"/>
              <a:t>网站运行监控</a:t>
            </a:r>
            <a:endParaRPr lang="en-US" dirty="0"/>
          </a:p>
        </p:txBody>
      </p:sp>
    </p:spTree>
    <p:extLst>
      <p:ext uri="{BB962C8B-B14F-4D97-AF65-F5344CB8AC3E}">
        <p14:creationId xmlns:p14="http://schemas.microsoft.com/office/powerpoint/2010/main" val="234535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高可用的服务</a:t>
            </a:r>
            <a:endParaRPr lang="en-US" dirty="0"/>
          </a:p>
        </p:txBody>
      </p:sp>
      <p:sp>
        <p:nvSpPr>
          <p:cNvPr id="3" name="Content Placeholder 2"/>
          <p:cNvSpPr>
            <a:spLocks noGrp="1"/>
          </p:cNvSpPr>
          <p:nvPr>
            <p:ph idx="1"/>
          </p:nvPr>
        </p:nvSpPr>
        <p:spPr/>
        <p:txBody>
          <a:bodyPr>
            <a:normAutofit/>
          </a:bodyPr>
          <a:lstStyle/>
          <a:p>
            <a:r>
              <a:rPr lang="zh-CN" altLang="en-US" dirty="0" smtClean="0">
                <a:effectLst/>
              </a:rPr>
              <a:t>可复用的服务模块为业务产品提供基础公共服务</a:t>
            </a:r>
            <a:r>
              <a:rPr lang="en-US" altLang="zh-CN" dirty="0" smtClean="0">
                <a:effectLst/>
              </a:rPr>
              <a:t>,</a:t>
            </a:r>
            <a:r>
              <a:rPr lang="zh-CN" altLang="en-US" dirty="0" smtClean="0">
                <a:effectLst/>
              </a:rPr>
              <a:t>大型网站中这些服务通常都独立分布式部署</a:t>
            </a:r>
            <a:r>
              <a:rPr lang="en-US" altLang="zh-CN" dirty="0" smtClean="0">
                <a:effectLst/>
              </a:rPr>
              <a:t>,</a:t>
            </a:r>
            <a:r>
              <a:rPr lang="zh-CN" altLang="en-US" dirty="0" smtClean="0">
                <a:effectLst/>
              </a:rPr>
              <a:t>被具体应用远程调用。可复用的服务和应用一样</a:t>
            </a:r>
            <a:r>
              <a:rPr lang="en-US" altLang="zh-CN" dirty="0" smtClean="0">
                <a:effectLst/>
              </a:rPr>
              <a:t>,</a:t>
            </a:r>
            <a:r>
              <a:rPr lang="zh-CN" altLang="en-US" dirty="0" smtClean="0">
                <a:effectLst/>
              </a:rPr>
              <a:t>也是无状态的服务</a:t>
            </a:r>
            <a:r>
              <a:rPr lang="en-US" altLang="zh-CN" dirty="0" smtClean="0">
                <a:effectLst/>
              </a:rPr>
              <a:t>,</a:t>
            </a:r>
            <a:r>
              <a:rPr lang="zh-CN" altLang="en-US" dirty="0" smtClean="0">
                <a:effectLst/>
              </a:rPr>
              <a:t>因此可以使用类似负载均衡的失效转移策略实现高可用的服务。</a:t>
            </a:r>
          </a:p>
          <a:p>
            <a:r>
              <a:rPr lang="zh-CN" altLang="en-US" dirty="0" smtClean="0">
                <a:effectLst/>
              </a:rPr>
              <a:t>除此之外</a:t>
            </a:r>
            <a:r>
              <a:rPr lang="en-US" altLang="zh-CN" dirty="0" smtClean="0">
                <a:effectLst/>
              </a:rPr>
              <a:t>,</a:t>
            </a:r>
            <a:r>
              <a:rPr lang="zh-CN" altLang="en-US" dirty="0" smtClean="0">
                <a:effectLst/>
              </a:rPr>
              <a:t>具体实践中</a:t>
            </a:r>
            <a:r>
              <a:rPr lang="en-US" altLang="zh-CN" dirty="0" smtClean="0">
                <a:effectLst/>
              </a:rPr>
              <a:t>,</a:t>
            </a:r>
            <a:r>
              <a:rPr lang="zh-CN" altLang="en-US" dirty="0" smtClean="0">
                <a:effectLst/>
              </a:rPr>
              <a:t>还有以下几点高可用的服务策略。</a:t>
            </a:r>
          </a:p>
          <a:p>
            <a:pPr lvl="1"/>
            <a:r>
              <a:rPr lang="zh-CN" altLang="en-US" dirty="0" smtClean="0"/>
              <a:t>分级管理</a:t>
            </a:r>
            <a:endParaRPr lang="en-US" altLang="zh-CN" dirty="0" smtClean="0"/>
          </a:p>
          <a:p>
            <a:pPr lvl="1"/>
            <a:r>
              <a:rPr lang="zh-CN" altLang="en-US" dirty="0" smtClean="0"/>
              <a:t>超时设置</a:t>
            </a:r>
            <a:endParaRPr lang="en-US" altLang="zh-CN" dirty="0" smtClean="0"/>
          </a:p>
          <a:p>
            <a:pPr lvl="1"/>
            <a:r>
              <a:rPr lang="zh-CN" altLang="en-US" dirty="0" smtClean="0"/>
              <a:t>异步调用</a:t>
            </a:r>
            <a:endParaRPr lang="en-US" altLang="zh-CN" dirty="0" smtClean="0"/>
          </a:p>
          <a:p>
            <a:pPr lvl="1"/>
            <a:r>
              <a:rPr lang="zh-CN" altLang="en-US" dirty="0" smtClean="0"/>
              <a:t>服务降级</a:t>
            </a:r>
            <a:endParaRPr lang="en-US" altLang="zh-CN" dirty="0" smtClean="0"/>
          </a:p>
          <a:p>
            <a:pPr lvl="1"/>
            <a:r>
              <a:rPr lang="zh-CN" altLang="en-US" dirty="0" smtClean="0"/>
              <a:t>幂等性设计</a:t>
            </a:r>
            <a:endParaRPr lang="en-US" altLang="zh-CN" dirty="0" smtClean="0"/>
          </a:p>
        </p:txBody>
      </p:sp>
    </p:spTree>
    <p:extLst>
      <p:ext uri="{BB962C8B-B14F-4D97-AF65-F5344CB8AC3E}">
        <p14:creationId xmlns:p14="http://schemas.microsoft.com/office/powerpoint/2010/main" val="1084387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分级管理</a:t>
            </a:r>
            <a:endParaRPr lang="en-US" dirty="0"/>
          </a:p>
        </p:txBody>
      </p:sp>
      <p:sp>
        <p:nvSpPr>
          <p:cNvPr id="3" name="Content Placeholder 2"/>
          <p:cNvSpPr>
            <a:spLocks noGrp="1"/>
          </p:cNvSpPr>
          <p:nvPr>
            <p:ph idx="1"/>
          </p:nvPr>
        </p:nvSpPr>
        <p:spPr/>
        <p:txBody>
          <a:bodyPr>
            <a:normAutofit/>
          </a:bodyPr>
          <a:lstStyle/>
          <a:p>
            <a:r>
              <a:rPr lang="zh-CN" altLang="en-US" dirty="0" smtClean="0">
                <a:effectLst/>
              </a:rPr>
              <a:t>运维上将服务器进行分级管理</a:t>
            </a:r>
            <a:r>
              <a:rPr lang="en-US" altLang="zh-CN" dirty="0" smtClean="0">
                <a:effectLst/>
              </a:rPr>
              <a:t>,</a:t>
            </a:r>
            <a:r>
              <a:rPr lang="zh-CN" altLang="en-US" dirty="0" smtClean="0">
                <a:effectLst/>
              </a:rPr>
              <a:t>核心应用和服务优先使用更好的硬件</a:t>
            </a:r>
            <a:r>
              <a:rPr lang="en-US" altLang="zh-CN" dirty="0" smtClean="0">
                <a:effectLst/>
              </a:rPr>
              <a:t>,</a:t>
            </a:r>
            <a:r>
              <a:rPr lang="zh-CN" altLang="en-US" dirty="0" smtClean="0">
                <a:effectLst/>
              </a:rPr>
              <a:t>在运维响应速度上也格外迅速。显然</a:t>
            </a:r>
            <a:r>
              <a:rPr lang="en-US" altLang="zh-CN" dirty="0" smtClean="0">
                <a:effectLst/>
              </a:rPr>
              <a:t>,</a:t>
            </a:r>
            <a:r>
              <a:rPr lang="zh-CN" altLang="en-US" dirty="0" smtClean="0">
                <a:effectLst/>
              </a:rPr>
              <a:t>用户及时付款购物比能不能评价商品更重要</a:t>
            </a:r>
            <a:r>
              <a:rPr lang="en-US" altLang="zh-CN" dirty="0" smtClean="0">
                <a:effectLst/>
              </a:rPr>
              <a:t>,</a:t>
            </a:r>
            <a:r>
              <a:rPr lang="zh-CN" altLang="en-US" dirty="0" smtClean="0">
                <a:effectLst/>
              </a:rPr>
              <a:t>所以订单、支付服务比评价服务有更高优先级。</a:t>
            </a:r>
          </a:p>
          <a:p>
            <a:r>
              <a:rPr lang="zh-CN" altLang="en-US" dirty="0" smtClean="0">
                <a:effectLst/>
              </a:rPr>
              <a:t>同时在服务部署上也进行必要的隔离</a:t>
            </a:r>
            <a:r>
              <a:rPr lang="en-US" altLang="zh-CN" dirty="0" smtClean="0">
                <a:effectLst/>
              </a:rPr>
              <a:t>,</a:t>
            </a:r>
            <a:r>
              <a:rPr lang="zh-CN" altLang="en-US" dirty="0" smtClean="0">
                <a:effectLst/>
              </a:rPr>
              <a:t>避免故障的连锁反应。低优先级的服务通过启动不同的线程或者部署在不同的虚拟机上进行隔离</a:t>
            </a:r>
            <a:r>
              <a:rPr lang="en-US" altLang="zh-CN" dirty="0" smtClean="0">
                <a:effectLst/>
              </a:rPr>
              <a:t>,</a:t>
            </a:r>
            <a:r>
              <a:rPr lang="zh-CN" altLang="en-US" dirty="0" smtClean="0">
                <a:effectLst/>
              </a:rPr>
              <a:t>而高优先级的服务则需要部署在不同的物理机上</a:t>
            </a:r>
            <a:r>
              <a:rPr lang="en-US" altLang="zh-CN" dirty="0" smtClean="0">
                <a:effectLst/>
              </a:rPr>
              <a:t>,</a:t>
            </a:r>
            <a:r>
              <a:rPr lang="zh-CN" altLang="en-US" dirty="0" smtClean="0">
                <a:effectLst/>
              </a:rPr>
              <a:t>核心服务和数据甚至需要部署在不同地域的数据中心。</a:t>
            </a:r>
          </a:p>
          <a:p>
            <a:endParaRPr lang="en-US" dirty="0"/>
          </a:p>
        </p:txBody>
      </p:sp>
    </p:spTree>
    <p:extLst>
      <p:ext uri="{BB962C8B-B14F-4D97-AF65-F5344CB8AC3E}">
        <p14:creationId xmlns:p14="http://schemas.microsoft.com/office/powerpoint/2010/main" val="1409521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超时设置</a:t>
            </a:r>
            <a:endParaRPr lang="en-US" dirty="0"/>
          </a:p>
        </p:txBody>
      </p:sp>
      <p:sp>
        <p:nvSpPr>
          <p:cNvPr id="3" name="Content Placeholder 2"/>
          <p:cNvSpPr>
            <a:spLocks noGrp="1"/>
          </p:cNvSpPr>
          <p:nvPr>
            <p:ph idx="1"/>
          </p:nvPr>
        </p:nvSpPr>
        <p:spPr/>
        <p:txBody>
          <a:bodyPr/>
          <a:lstStyle/>
          <a:p>
            <a:r>
              <a:rPr lang="zh-CN" altLang="en-US" dirty="0" smtClean="0">
                <a:effectLst/>
              </a:rPr>
              <a:t>由于服务端宕机、线程死锁等原因</a:t>
            </a:r>
            <a:r>
              <a:rPr lang="en-US" altLang="zh-CN" dirty="0" smtClean="0">
                <a:effectLst/>
              </a:rPr>
              <a:t>,</a:t>
            </a:r>
            <a:r>
              <a:rPr lang="zh-CN" altLang="en-US" dirty="0" smtClean="0">
                <a:effectLst/>
              </a:rPr>
              <a:t>可能导致应用程序对服务端的调用失去响应</a:t>
            </a:r>
            <a:r>
              <a:rPr lang="en-US" altLang="zh-CN" dirty="0" smtClean="0">
                <a:effectLst/>
              </a:rPr>
              <a:t>,</a:t>
            </a:r>
            <a:r>
              <a:rPr lang="zh-CN" altLang="en-US" dirty="0" smtClean="0">
                <a:effectLst/>
              </a:rPr>
              <a:t>进而导致用户请求长时间得不到响应</a:t>
            </a:r>
            <a:r>
              <a:rPr lang="en-US" altLang="zh-CN" dirty="0" smtClean="0">
                <a:effectLst/>
              </a:rPr>
              <a:t>,</a:t>
            </a:r>
            <a:r>
              <a:rPr lang="zh-CN" altLang="en-US" dirty="0" smtClean="0">
                <a:effectLst/>
              </a:rPr>
              <a:t>同时还占用应用程序的资源</a:t>
            </a:r>
            <a:r>
              <a:rPr lang="en-US" altLang="zh-CN" dirty="0" smtClean="0">
                <a:effectLst/>
              </a:rPr>
              <a:t>,</a:t>
            </a:r>
            <a:r>
              <a:rPr lang="zh-CN" altLang="en-US" dirty="0" smtClean="0">
                <a:effectLst/>
              </a:rPr>
              <a:t>不利于及时将访问请求转移到正常的服务器上。</a:t>
            </a:r>
          </a:p>
          <a:p>
            <a:r>
              <a:rPr lang="zh-CN" altLang="en-US" dirty="0" smtClean="0">
                <a:effectLst/>
              </a:rPr>
              <a:t>在应用程序中设置服务调用的超时时间</a:t>
            </a:r>
            <a:r>
              <a:rPr lang="en-US" altLang="zh-CN" dirty="0" smtClean="0">
                <a:effectLst/>
              </a:rPr>
              <a:t>,</a:t>
            </a:r>
            <a:r>
              <a:rPr lang="zh-CN" altLang="en-US" dirty="0" smtClean="0">
                <a:effectLst/>
              </a:rPr>
              <a:t>一旦超时</a:t>
            </a:r>
            <a:r>
              <a:rPr lang="en-US" altLang="zh-CN" dirty="0" smtClean="0">
                <a:effectLst/>
              </a:rPr>
              <a:t>,</a:t>
            </a:r>
            <a:r>
              <a:rPr lang="zh-CN" altLang="en-US" dirty="0" smtClean="0">
                <a:effectLst/>
              </a:rPr>
              <a:t>通信框架就抛出异常</a:t>
            </a:r>
            <a:r>
              <a:rPr lang="en-US" altLang="zh-CN" dirty="0" smtClean="0">
                <a:effectLst/>
              </a:rPr>
              <a:t>,</a:t>
            </a:r>
            <a:r>
              <a:rPr lang="zh-CN" altLang="en-US" dirty="0" smtClean="0">
                <a:effectLst/>
              </a:rPr>
              <a:t>应用程序根据服务调度策略</a:t>
            </a:r>
            <a:r>
              <a:rPr lang="en-US" altLang="zh-CN" dirty="0" smtClean="0">
                <a:effectLst/>
              </a:rPr>
              <a:t>,</a:t>
            </a:r>
            <a:r>
              <a:rPr lang="zh-CN" altLang="en-US" dirty="0" smtClean="0">
                <a:effectLst/>
              </a:rPr>
              <a:t>可选择继续重试或将请求转移到提供相同服务的其他服务器上。</a:t>
            </a:r>
          </a:p>
          <a:p>
            <a:endParaRPr lang="en-US" dirty="0"/>
          </a:p>
        </p:txBody>
      </p:sp>
    </p:spTree>
    <p:extLst>
      <p:ext uri="{BB962C8B-B14F-4D97-AF65-F5344CB8AC3E}">
        <p14:creationId xmlns:p14="http://schemas.microsoft.com/office/powerpoint/2010/main" val="1215557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异步调用</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dirty="0" smtClean="0">
                <a:effectLst/>
              </a:rPr>
              <a:t>应用对服务的调用通过消息队列等异步方式完成</a:t>
            </a:r>
            <a:r>
              <a:rPr lang="en-US" altLang="zh-CN" dirty="0" smtClean="0">
                <a:effectLst/>
              </a:rPr>
              <a:t>,</a:t>
            </a:r>
            <a:r>
              <a:rPr lang="zh-CN" altLang="en-US" dirty="0" smtClean="0">
                <a:effectLst/>
              </a:rPr>
              <a:t>避免一个服务失败导致整个应用请求失败的情况。如提交一个新用户注册请求</a:t>
            </a:r>
            <a:r>
              <a:rPr lang="en-US" altLang="zh-CN" dirty="0" smtClean="0">
                <a:effectLst/>
              </a:rPr>
              <a:t>,</a:t>
            </a:r>
            <a:r>
              <a:rPr lang="zh-CN" altLang="en-US" dirty="0" smtClean="0">
                <a:effectLst/>
              </a:rPr>
              <a:t>应用需要调用三个服务</a:t>
            </a:r>
            <a:r>
              <a:rPr lang="en-US" altLang="zh-CN" dirty="0" smtClean="0">
                <a:effectLst/>
              </a:rPr>
              <a:t>:</a:t>
            </a:r>
            <a:r>
              <a:rPr lang="zh-CN" altLang="en-US" dirty="0" smtClean="0">
                <a:effectLst/>
              </a:rPr>
              <a:t>将用户信息写入数据库</a:t>
            </a:r>
            <a:r>
              <a:rPr lang="en-US" altLang="zh-CN" dirty="0" smtClean="0">
                <a:effectLst/>
              </a:rPr>
              <a:t>,</a:t>
            </a:r>
            <a:r>
              <a:rPr lang="zh-CN" altLang="en-US" dirty="0" smtClean="0">
                <a:effectLst/>
              </a:rPr>
              <a:t>发送账户注册成功邮件</a:t>
            </a:r>
            <a:r>
              <a:rPr lang="en-US" altLang="zh-CN" dirty="0" smtClean="0">
                <a:effectLst/>
              </a:rPr>
              <a:t>,</a:t>
            </a:r>
            <a:r>
              <a:rPr lang="zh-CN" altLang="en-US" dirty="0" smtClean="0">
                <a:effectLst/>
              </a:rPr>
              <a:t>开通对应权限。如果采用同步服务调用</a:t>
            </a:r>
            <a:r>
              <a:rPr lang="en-US" altLang="zh-CN" dirty="0" smtClean="0">
                <a:effectLst/>
              </a:rPr>
              <a:t>,</a:t>
            </a:r>
            <a:r>
              <a:rPr lang="zh-CN" altLang="en-US" dirty="0" smtClean="0">
                <a:effectLst/>
              </a:rPr>
              <a:t>当邮件队列阻塞不能发送邮件时</a:t>
            </a:r>
            <a:r>
              <a:rPr lang="en-US" altLang="zh-CN" dirty="0" smtClean="0">
                <a:effectLst/>
              </a:rPr>
              <a:t>,</a:t>
            </a:r>
            <a:r>
              <a:rPr lang="zh-CN" altLang="en-US" dirty="0" smtClean="0">
                <a:effectLst/>
              </a:rPr>
              <a:t>会导致其他两个服务也无法执行</a:t>
            </a:r>
            <a:r>
              <a:rPr lang="en-US" altLang="zh-CN" dirty="0" smtClean="0">
                <a:effectLst/>
              </a:rPr>
              <a:t>,</a:t>
            </a:r>
            <a:r>
              <a:rPr lang="zh-CN" altLang="en-US" dirty="0" smtClean="0">
                <a:effectLst/>
              </a:rPr>
              <a:t>最终导致用户注册失败。</a:t>
            </a:r>
          </a:p>
          <a:p>
            <a:r>
              <a:rPr lang="zh-CN" altLang="en-US" dirty="0" smtClean="0">
                <a:effectLst/>
              </a:rPr>
              <a:t>如果采用异步调用的方式</a:t>
            </a:r>
            <a:r>
              <a:rPr lang="en-US" altLang="zh-CN" dirty="0" smtClean="0">
                <a:effectLst/>
              </a:rPr>
              <a:t>,</a:t>
            </a:r>
            <a:r>
              <a:rPr lang="zh-CN" altLang="en-US" dirty="0" smtClean="0">
                <a:effectLst/>
              </a:rPr>
              <a:t>应用程序将用户注册信息发送给消息队列服务器后立即返回用户注册成功响应。而记录用户注册信息到数据库、发送用户注册成功邮件、调用用户服务开通权限这三个服务作为消息的消费者任务</a:t>
            </a:r>
            <a:r>
              <a:rPr lang="en-US" altLang="zh-CN" dirty="0" smtClean="0">
                <a:effectLst/>
              </a:rPr>
              <a:t>,</a:t>
            </a:r>
            <a:r>
              <a:rPr lang="zh-CN" altLang="en-US" dirty="0" smtClean="0">
                <a:effectLst/>
              </a:rPr>
              <a:t>分别从消息队列获取用户注册信息异步执行。即使邮件服务队列阻塞</a:t>
            </a:r>
            <a:r>
              <a:rPr lang="en-US" altLang="zh-CN" dirty="0" smtClean="0">
                <a:effectLst/>
              </a:rPr>
              <a:t>,</a:t>
            </a:r>
            <a:r>
              <a:rPr lang="zh-CN" altLang="en-US" dirty="0" smtClean="0">
                <a:effectLst/>
              </a:rPr>
              <a:t>邮件不能成功发送</a:t>
            </a:r>
            <a:r>
              <a:rPr lang="en-US" altLang="zh-CN" dirty="0" smtClean="0">
                <a:effectLst/>
              </a:rPr>
              <a:t>,</a:t>
            </a:r>
            <a:r>
              <a:rPr lang="zh-CN" altLang="en-US" dirty="0" smtClean="0">
                <a:effectLst/>
              </a:rPr>
              <a:t>也不会影响其他服务的执行</a:t>
            </a:r>
            <a:r>
              <a:rPr lang="en-US" altLang="zh-CN" dirty="0" smtClean="0">
                <a:effectLst/>
              </a:rPr>
              <a:t>,</a:t>
            </a:r>
            <a:r>
              <a:rPr lang="zh-CN" altLang="en-US" dirty="0" smtClean="0">
                <a:effectLst/>
              </a:rPr>
              <a:t>用户注册操作可顺利完成</a:t>
            </a:r>
            <a:r>
              <a:rPr lang="en-US" altLang="zh-CN" dirty="0" smtClean="0">
                <a:effectLst/>
              </a:rPr>
              <a:t>,</a:t>
            </a:r>
            <a:r>
              <a:rPr lang="zh-CN" altLang="en-US" dirty="0" smtClean="0">
                <a:effectLst/>
              </a:rPr>
              <a:t>只是晚一点收到注册成功的邮件而已。</a:t>
            </a:r>
          </a:p>
          <a:p>
            <a:r>
              <a:rPr lang="zh-CN" altLang="en-US" dirty="0" smtClean="0">
                <a:effectLst/>
              </a:rPr>
              <a:t>当然不是所有服务调用都可以异步调用</a:t>
            </a:r>
            <a:r>
              <a:rPr lang="en-US" altLang="zh-CN" dirty="0" smtClean="0">
                <a:effectLst/>
              </a:rPr>
              <a:t>,</a:t>
            </a:r>
            <a:r>
              <a:rPr lang="zh-CN" altLang="en-US" dirty="0" smtClean="0">
                <a:effectLst/>
              </a:rPr>
              <a:t>对于获取用户信息这类调用</a:t>
            </a:r>
            <a:r>
              <a:rPr lang="en-US" altLang="zh-CN" dirty="0" smtClean="0">
                <a:effectLst/>
              </a:rPr>
              <a:t>,</a:t>
            </a:r>
            <a:r>
              <a:rPr lang="zh-CN" altLang="en-US" dirty="0" smtClean="0">
                <a:effectLst/>
              </a:rPr>
              <a:t>采用异步方式会延长响应时间</a:t>
            </a:r>
            <a:r>
              <a:rPr lang="en-US" altLang="zh-CN" dirty="0" smtClean="0">
                <a:effectLst/>
              </a:rPr>
              <a:t>,</a:t>
            </a:r>
            <a:r>
              <a:rPr lang="zh-CN" altLang="en-US" dirty="0" smtClean="0">
                <a:effectLst/>
              </a:rPr>
              <a:t>得不偿失。对于那些必须确认服务调用成功才能继续下一步操作的应用也不合适使用异步调用。</a:t>
            </a:r>
          </a:p>
          <a:p>
            <a:endParaRPr lang="en-US" dirty="0"/>
          </a:p>
        </p:txBody>
      </p:sp>
    </p:spTree>
    <p:extLst>
      <p:ext uri="{BB962C8B-B14F-4D97-AF65-F5344CB8AC3E}">
        <p14:creationId xmlns:p14="http://schemas.microsoft.com/office/powerpoint/2010/main" val="882169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服务降级</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effectLst/>
              </a:rPr>
              <a:t>在网站访问高峰期</a:t>
            </a:r>
            <a:r>
              <a:rPr lang="en-US" altLang="zh-CN" dirty="0" smtClean="0">
                <a:effectLst/>
              </a:rPr>
              <a:t>,</a:t>
            </a:r>
            <a:r>
              <a:rPr lang="zh-CN" altLang="en-US" dirty="0" smtClean="0">
                <a:effectLst/>
              </a:rPr>
              <a:t>服务可能因为大量的并发调用而性能下降</a:t>
            </a:r>
            <a:r>
              <a:rPr lang="en-US" altLang="zh-CN" dirty="0" smtClean="0">
                <a:effectLst/>
              </a:rPr>
              <a:t>,</a:t>
            </a:r>
            <a:r>
              <a:rPr lang="zh-CN" altLang="en-US" dirty="0" smtClean="0">
                <a:effectLst/>
              </a:rPr>
              <a:t>严重时可能会导致服务宕机。为了保证核心应用和功能的正常运行</a:t>
            </a:r>
            <a:r>
              <a:rPr lang="en-US" altLang="zh-CN" dirty="0" smtClean="0">
                <a:effectLst/>
              </a:rPr>
              <a:t>,</a:t>
            </a:r>
            <a:r>
              <a:rPr lang="zh-CN" altLang="en-US" dirty="0" smtClean="0">
                <a:effectLst/>
              </a:rPr>
              <a:t>需要对服务进行降级。降级有两种手段</a:t>
            </a:r>
            <a:r>
              <a:rPr lang="en-US" altLang="zh-CN" dirty="0" smtClean="0">
                <a:effectLst/>
              </a:rPr>
              <a:t>:</a:t>
            </a:r>
            <a:r>
              <a:rPr lang="zh-CN" altLang="en-US" dirty="0" smtClean="0">
                <a:effectLst/>
              </a:rPr>
              <a:t>拒绝服务及关闭服务。</a:t>
            </a:r>
          </a:p>
          <a:p>
            <a:r>
              <a:rPr lang="zh-CN" altLang="en-US" dirty="0" smtClean="0">
                <a:effectLst/>
              </a:rPr>
              <a:t>拒绝服务</a:t>
            </a:r>
            <a:r>
              <a:rPr lang="en-US" altLang="zh-CN" dirty="0" smtClean="0">
                <a:effectLst/>
              </a:rPr>
              <a:t>:</a:t>
            </a:r>
            <a:r>
              <a:rPr lang="zh-CN" altLang="en-US" dirty="0" smtClean="0">
                <a:effectLst/>
              </a:rPr>
              <a:t>拒绝低优先级应用的调用</a:t>
            </a:r>
            <a:r>
              <a:rPr lang="en-US" altLang="zh-CN" dirty="0" smtClean="0">
                <a:effectLst/>
              </a:rPr>
              <a:t>,</a:t>
            </a:r>
            <a:r>
              <a:rPr lang="zh-CN" altLang="en-US" dirty="0" smtClean="0">
                <a:effectLst/>
              </a:rPr>
              <a:t>减少服务调用并发数</a:t>
            </a:r>
            <a:r>
              <a:rPr lang="en-US" altLang="zh-CN" dirty="0" smtClean="0">
                <a:effectLst/>
              </a:rPr>
              <a:t>,</a:t>
            </a:r>
            <a:r>
              <a:rPr lang="zh-CN" altLang="en-US" dirty="0" smtClean="0">
                <a:effectLst/>
              </a:rPr>
              <a:t>确保核心应用正常使用</a:t>
            </a:r>
            <a:r>
              <a:rPr lang="en-US" altLang="zh-CN" dirty="0" smtClean="0">
                <a:effectLst/>
              </a:rPr>
              <a:t>:</a:t>
            </a:r>
            <a:r>
              <a:rPr lang="zh-CN" altLang="en-US" dirty="0" smtClean="0">
                <a:effectLst/>
              </a:rPr>
              <a:t>或者随机拒绝部分请求调用</a:t>
            </a:r>
            <a:r>
              <a:rPr lang="en-US" altLang="zh-CN" dirty="0" smtClean="0">
                <a:effectLst/>
              </a:rPr>
              <a:t>,</a:t>
            </a:r>
            <a:r>
              <a:rPr lang="zh-CN" altLang="en-US" dirty="0" smtClean="0">
                <a:effectLst/>
              </a:rPr>
              <a:t>节约资源</a:t>
            </a:r>
            <a:r>
              <a:rPr lang="en-US" altLang="zh-CN" dirty="0" smtClean="0">
                <a:effectLst/>
              </a:rPr>
              <a:t>,</a:t>
            </a:r>
            <a:r>
              <a:rPr lang="zh-CN" altLang="en-US" dirty="0" smtClean="0">
                <a:effectLst/>
              </a:rPr>
              <a:t>让另一部分请求得以成功</a:t>
            </a:r>
            <a:r>
              <a:rPr lang="en-US" altLang="zh-CN" dirty="0" smtClean="0">
                <a:effectLst/>
              </a:rPr>
              <a:t>,</a:t>
            </a:r>
            <a:r>
              <a:rPr lang="zh-CN" altLang="en-US" dirty="0" smtClean="0">
                <a:effectLst/>
              </a:rPr>
              <a:t>避免要死大家一起死的惨剧。貌似 </a:t>
            </a:r>
            <a:r>
              <a:rPr lang="en-US" altLang="zh-CN" dirty="0" smtClean="0">
                <a:effectLst/>
              </a:rPr>
              <a:t>Twitter</a:t>
            </a:r>
            <a:r>
              <a:rPr lang="zh-CN" altLang="en-US" dirty="0" smtClean="0">
                <a:effectLst/>
              </a:rPr>
              <a:t>比较喜欢使用随机拒绝请求的策略</a:t>
            </a:r>
            <a:r>
              <a:rPr lang="en-US" altLang="zh-CN" dirty="0" smtClean="0">
                <a:effectLst/>
              </a:rPr>
              <a:t>,</a:t>
            </a:r>
            <a:r>
              <a:rPr lang="zh-CN" altLang="en-US" dirty="0" smtClean="0">
                <a:effectLst/>
              </a:rPr>
              <a:t>经常有用户看到请求失败的故障页面</a:t>
            </a:r>
            <a:r>
              <a:rPr lang="en-US" altLang="zh-CN" dirty="0" smtClean="0">
                <a:effectLst/>
              </a:rPr>
              <a:t>,</a:t>
            </a:r>
            <a:r>
              <a:rPr lang="zh-CN" altLang="en-US" dirty="0" smtClean="0">
                <a:effectLst/>
              </a:rPr>
              <a:t>但是问下身边的人</a:t>
            </a:r>
            <a:r>
              <a:rPr lang="en-US" altLang="zh-CN" dirty="0" smtClean="0">
                <a:effectLst/>
              </a:rPr>
              <a:t>,</a:t>
            </a:r>
            <a:r>
              <a:rPr lang="zh-CN" altLang="en-US" dirty="0" smtClean="0">
                <a:effectLst/>
              </a:rPr>
              <a:t>其他人都正常使用</a:t>
            </a:r>
            <a:r>
              <a:rPr lang="en-US" altLang="zh-CN" dirty="0" smtClean="0">
                <a:effectLst/>
              </a:rPr>
              <a:t>,</a:t>
            </a:r>
            <a:r>
              <a:rPr lang="zh-CN" altLang="en-US" dirty="0" smtClean="0">
                <a:effectLst/>
              </a:rPr>
              <a:t>自己再刷新页面</a:t>
            </a:r>
            <a:r>
              <a:rPr lang="en-US" altLang="zh-CN" dirty="0" smtClean="0">
                <a:effectLst/>
              </a:rPr>
              <a:t>,</a:t>
            </a:r>
            <a:r>
              <a:rPr lang="zh-CN" altLang="en-US" dirty="0" smtClean="0">
                <a:effectLst/>
              </a:rPr>
              <a:t>也好了。</a:t>
            </a:r>
          </a:p>
          <a:p>
            <a:r>
              <a:rPr lang="zh-CN" altLang="en-US" dirty="0" smtClean="0">
                <a:effectLst/>
              </a:rPr>
              <a:t>关闭功能</a:t>
            </a:r>
            <a:r>
              <a:rPr lang="en-US" altLang="zh-CN" dirty="0" smtClean="0">
                <a:effectLst/>
              </a:rPr>
              <a:t>:</a:t>
            </a:r>
            <a:r>
              <a:rPr lang="zh-CN" altLang="en-US" dirty="0" smtClean="0">
                <a:effectLst/>
              </a:rPr>
              <a:t>关闭部分不重要的服务</a:t>
            </a:r>
            <a:r>
              <a:rPr lang="en-US" altLang="zh-CN" dirty="0" smtClean="0">
                <a:effectLst/>
              </a:rPr>
              <a:t>,</a:t>
            </a:r>
            <a:r>
              <a:rPr lang="zh-CN" altLang="en-US" dirty="0" smtClean="0">
                <a:effectLst/>
              </a:rPr>
              <a:t>或者服务内部关闭部分不重要的功能</a:t>
            </a:r>
            <a:r>
              <a:rPr lang="en-US" altLang="zh-CN" dirty="0" smtClean="0">
                <a:effectLst/>
              </a:rPr>
              <a:t>,</a:t>
            </a:r>
            <a:r>
              <a:rPr lang="zh-CN" altLang="en-US" dirty="0" smtClean="0">
                <a:effectLst/>
              </a:rPr>
              <a:t>以节约系统开销</a:t>
            </a:r>
            <a:r>
              <a:rPr lang="en-US" altLang="zh-CN" dirty="0" smtClean="0">
                <a:effectLst/>
              </a:rPr>
              <a:t>,</a:t>
            </a:r>
            <a:r>
              <a:rPr lang="zh-CN" altLang="en-US" dirty="0" smtClean="0">
                <a:effectLst/>
              </a:rPr>
              <a:t>为重要的服务和功能让出资源。淘宝在每年的“双十一”促销中就使用这种方法</a:t>
            </a:r>
            <a:r>
              <a:rPr lang="en-US" altLang="zh-CN" dirty="0" smtClean="0">
                <a:effectLst/>
              </a:rPr>
              <a:t>,</a:t>
            </a:r>
            <a:r>
              <a:rPr lang="zh-CN" altLang="en-US" dirty="0" smtClean="0">
                <a:effectLst/>
              </a:rPr>
              <a:t>在系统最繁忙的时段关闭“评价”、“确认收货”等非核心服务</a:t>
            </a:r>
            <a:r>
              <a:rPr lang="en-US" altLang="zh-CN" dirty="0" smtClean="0">
                <a:effectLst/>
              </a:rPr>
              <a:t>,</a:t>
            </a:r>
            <a:r>
              <a:rPr lang="zh-CN" altLang="en-US" dirty="0" smtClean="0">
                <a:effectLst/>
              </a:rPr>
              <a:t>以保证核心交易服务的顺利完成。</a:t>
            </a:r>
          </a:p>
          <a:p>
            <a:endParaRPr lang="en-US" dirty="0"/>
          </a:p>
        </p:txBody>
      </p:sp>
    </p:spTree>
    <p:extLst>
      <p:ext uri="{BB962C8B-B14F-4D97-AF65-F5344CB8AC3E}">
        <p14:creationId xmlns:p14="http://schemas.microsoft.com/office/powerpoint/2010/main" val="37473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网站的可用性</a:t>
            </a:r>
            <a:endParaRPr lang="en-US" dirty="0"/>
          </a:p>
        </p:txBody>
      </p:sp>
      <p:sp>
        <p:nvSpPr>
          <p:cNvPr id="3" name="Content Placeholder 2"/>
          <p:cNvSpPr>
            <a:spLocks noGrp="1"/>
          </p:cNvSpPr>
          <p:nvPr>
            <p:ph idx="1"/>
          </p:nvPr>
        </p:nvSpPr>
        <p:spPr/>
        <p:txBody>
          <a:bodyPr/>
          <a:lstStyle/>
          <a:p>
            <a:r>
              <a:rPr lang="zh-CN" altLang="en-US" dirty="0" smtClean="0">
                <a:effectLst/>
              </a:rPr>
              <a:t>网站的可用性</a:t>
            </a:r>
            <a:r>
              <a:rPr lang="en-US" altLang="zh-CN" dirty="0" smtClean="0">
                <a:effectLst/>
              </a:rPr>
              <a:t>(Availability)</a:t>
            </a:r>
            <a:r>
              <a:rPr lang="zh-CN" altLang="en-US" dirty="0" smtClean="0">
                <a:effectLst/>
              </a:rPr>
              <a:t>描述网站可有效访问的特性</a:t>
            </a:r>
            <a:r>
              <a:rPr lang="en-US" altLang="zh-CN" dirty="0" smtClean="0">
                <a:effectLst/>
              </a:rPr>
              <a:t>(</a:t>
            </a:r>
            <a:r>
              <a:rPr lang="zh-CN" altLang="en-US" dirty="0" smtClean="0">
                <a:effectLst/>
              </a:rPr>
              <a:t>不同于另一个网站运营指标</a:t>
            </a:r>
            <a:r>
              <a:rPr lang="en-US" altLang="zh-CN" dirty="0" smtClean="0">
                <a:effectLst/>
              </a:rPr>
              <a:t>:Usability,</a:t>
            </a:r>
            <a:r>
              <a:rPr lang="zh-CN" altLang="en-US" dirty="0" smtClean="0">
                <a:effectLst/>
              </a:rPr>
              <a:t>通常也被译作可用性</a:t>
            </a:r>
            <a:r>
              <a:rPr lang="en-US" altLang="zh-CN" dirty="0" smtClean="0">
                <a:effectLst/>
              </a:rPr>
              <a:t>,</a:t>
            </a:r>
            <a:r>
              <a:rPr lang="zh-CN" altLang="en-US" dirty="0" smtClean="0">
                <a:effectLst/>
              </a:rPr>
              <a:t>但是后者强调的是网站的有用性</a:t>
            </a:r>
            <a:r>
              <a:rPr lang="en-US" altLang="zh-CN" dirty="0" smtClean="0">
                <a:effectLst/>
              </a:rPr>
              <a:t>,</a:t>
            </a:r>
            <a:r>
              <a:rPr lang="zh-CN" altLang="en-US" dirty="0" smtClean="0">
                <a:effectLst/>
              </a:rPr>
              <a:t>即对最终用户的使用价值</a:t>
            </a:r>
            <a:r>
              <a:rPr lang="en-US" altLang="zh-CN" dirty="0" smtClean="0">
                <a:effectLst/>
              </a:rPr>
              <a:t>),</a:t>
            </a:r>
            <a:r>
              <a:rPr lang="zh-CN" altLang="en-US" dirty="0" smtClean="0">
                <a:effectLst/>
              </a:rPr>
              <a:t>相比于网站的其他非功能特性</a:t>
            </a:r>
            <a:r>
              <a:rPr lang="en-US" altLang="zh-CN" dirty="0" smtClean="0">
                <a:effectLst/>
              </a:rPr>
              <a:t>,</a:t>
            </a:r>
            <a:r>
              <a:rPr lang="zh-CN" altLang="en-US" dirty="0" smtClean="0">
                <a:effectLst/>
              </a:rPr>
              <a:t>网站的可用性更牵动人们的神经</a:t>
            </a:r>
            <a:r>
              <a:rPr lang="en-US" altLang="zh-CN" dirty="0" smtClean="0">
                <a:effectLst/>
              </a:rPr>
              <a:t>,</a:t>
            </a:r>
            <a:r>
              <a:rPr lang="zh-CN" altLang="en-US" dirty="0" smtClean="0">
                <a:effectLst/>
              </a:rPr>
              <a:t>大型网站的不可用事故直接影响公司形象和利益</a:t>
            </a:r>
            <a:r>
              <a:rPr lang="en-US" altLang="zh-CN" dirty="0" smtClean="0">
                <a:effectLst/>
              </a:rPr>
              <a:t>,</a:t>
            </a:r>
            <a:r>
              <a:rPr lang="zh-CN" altLang="en-US" dirty="0" smtClean="0">
                <a:effectLst/>
              </a:rPr>
              <a:t>许多互联网公司都将网站可用性列入工程师的绩效考核</a:t>
            </a:r>
            <a:r>
              <a:rPr lang="en-US" altLang="zh-CN" dirty="0" smtClean="0">
                <a:effectLst/>
              </a:rPr>
              <a:t>,</a:t>
            </a:r>
            <a:r>
              <a:rPr lang="zh-CN" altLang="en-US" dirty="0" smtClean="0">
                <a:effectLst/>
              </a:rPr>
              <a:t>与奖金升迁等利益挂钩。</a:t>
            </a:r>
          </a:p>
          <a:p>
            <a:endParaRPr lang="en-US" dirty="0"/>
          </a:p>
        </p:txBody>
      </p:sp>
    </p:spTree>
    <p:extLst>
      <p:ext uri="{BB962C8B-B14F-4D97-AF65-F5344CB8AC3E}">
        <p14:creationId xmlns:p14="http://schemas.microsoft.com/office/powerpoint/2010/main" val="1941139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幂等性设计</a:t>
            </a:r>
            <a:endParaRPr lang="en-US" dirty="0"/>
          </a:p>
        </p:txBody>
      </p:sp>
      <p:sp>
        <p:nvSpPr>
          <p:cNvPr id="3" name="Content Placeholder 2"/>
          <p:cNvSpPr>
            <a:spLocks noGrp="1"/>
          </p:cNvSpPr>
          <p:nvPr>
            <p:ph idx="1"/>
          </p:nvPr>
        </p:nvSpPr>
        <p:spPr/>
        <p:txBody>
          <a:bodyPr>
            <a:normAutofit fontScale="92500"/>
          </a:bodyPr>
          <a:lstStyle/>
          <a:p>
            <a:r>
              <a:rPr lang="zh-CN" altLang="en-US" dirty="0" smtClean="0">
                <a:effectLst/>
              </a:rPr>
              <a:t>应用调用服务失败后</a:t>
            </a:r>
            <a:r>
              <a:rPr lang="en-US" altLang="zh-CN" dirty="0" smtClean="0">
                <a:effectLst/>
              </a:rPr>
              <a:t>,</a:t>
            </a:r>
            <a:r>
              <a:rPr lang="zh-CN" altLang="en-US" dirty="0" smtClean="0">
                <a:effectLst/>
              </a:rPr>
              <a:t>会将调用请求重新发送到其他服务器</a:t>
            </a:r>
            <a:r>
              <a:rPr lang="en-US" altLang="zh-CN" dirty="0" smtClean="0">
                <a:effectLst/>
              </a:rPr>
              <a:t>,</a:t>
            </a:r>
            <a:r>
              <a:rPr lang="zh-CN" altLang="en-US" dirty="0" smtClean="0">
                <a:effectLst/>
              </a:rPr>
              <a:t>但是这个失败可能是虚假的失败。比如服务已经处理成功</a:t>
            </a:r>
            <a:r>
              <a:rPr lang="en-US" altLang="zh-CN" dirty="0" smtClean="0">
                <a:effectLst/>
              </a:rPr>
              <a:t>,</a:t>
            </a:r>
            <a:r>
              <a:rPr lang="zh-CN" altLang="en-US" dirty="0" smtClean="0">
                <a:effectLst/>
              </a:rPr>
              <a:t>但因为网络故障应用没有收到响应</a:t>
            </a:r>
            <a:r>
              <a:rPr lang="en-US" altLang="zh-CN" dirty="0" smtClean="0">
                <a:effectLst/>
              </a:rPr>
              <a:t>,</a:t>
            </a:r>
            <a:r>
              <a:rPr lang="zh-CN" altLang="en-US" dirty="0" smtClean="0">
                <a:effectLst/>
              </a:rPr>
              <a:t>这时应用重新提交请求就导致服务重复调用</a:t>
            </a:r>
            <a:r>
              <a:rPr lang="en-US" altLang="zh-CN" dirty="0" smtClean="0">
                <a:effectLst/>
              </a:rPr>
              <a:t>,</a:t>
            </a:r>
            <a:r>
              <a:rPr lang="zh-CN" altLang="en-US" dirty="0" smtClean="0">
                <a:effectLst/>
              </a:rPr>
              <a:t>如果这个服务是一个转账操作</a:t>
            </a:r>
            <a:r>
              <a:rPr lang="en-US" altLang="zh-CN" dirty="0" smtClean="0">
                <a:effectLst/>
              </a:rPr>
              <a:t>,</a:t>
            </a:r>
            <a:r>
              <a:rPr lang="zh-CN" altLang="en-US" dirty="0" smtClean="0">
                <a:effectLst/>
              </a:rPr>
              <a:t>就会产生严重后果。</a:t>
            </a:r>
          </a:p>
          <a:p>
            <a:r>
              <a:rPr lang="zh-CN" altLang="en-US" dirty="0" smtClean="0">
                <a:effectLst/>
              </a:rPr>
              <a:t>服务重复调用是无法避免的</a:t>
            </a:r>
            <a:r>
              <a:rPr lang="en-US" altLang="zh-CN" dirty="0" smtClean="0">
                <a:effectLst/>
              </a:rPr>
              <a:t>,</a:t>
            </a:r>
            <a:r>
              <a:rPr lang="zh-CN" altLang="en-US" dirty="0" smtClean="0">
                <a:effectLst/>
              </a:rPr>
              <a:t>应用层也不需要关心服务是否真的失败</a:t>
            </a:r>
            <a:r>
              <a:rPr lang="en-US" altLang="zh-CN" dirty="0" smtClean="0">
                <a:effectLst/>
              </a:rPr>
              <a:t>,</a:t>
            </a:r>
            <a:r>
              <a:rPr lang="zh-CN" altLang="en-US" dirty="0" smtClean="0">
                <a:effectLst/>
              </a:rPr>
              <a:t>只要没有收到调用成功的响应</a:t>
            </a:r>
            <a:r>
              <a:rPr lang="en-US" altLang="zh-CN" dirty="0" smtClean="0">
                <a:effectLst/>
              </a:rPr>
              <a:t>,</a:t>
            </a:r>
            <a:r>
              <a:rPr lang="zh-CN" altLang="en-US" dirty="0" smtClean="0">
                <a:effectLst/>
              </a:rPr>
              <a:t>就可以认为调用失败</a:t>
            </a:r>
            <a:r>
              <a:rPr lang="en-US" altLang="zh-CN" dirty="0" smtClean="0">
                <a:effectLst/>
              </a:rPr>
              <a:t>,</a:t>
            </a:r>
            <a:r>
              <a:rPr lang="zh-CN" altLang="en-US" dirty="0" smtClean="0">
                <a:effectLst/>
              </a:rPr>
              <a:t>并重试服务调用。因此必须在服务层保证服务重复调用和调用一次产生的结果相同</a:t>
            </a:r>
            <a:r>
              <a:rPr lang="en-US" altLang="zh-CN" dirty="0" smtClean="0">
                <a:effectLst/>
              </a:rPr>
              <a:t>,</a:t>
            </a:r>
            <a:r>
              <a:rPr lang="zh-CN" altLang="en-US" dirty="0" smtClean="0">
                <a:effectLst/>
              </a:rPr>
              <a:t>即服务具有幂等性。</a:t>
            </a:r>
          </a:p>
          <a:p>
            <a:r>
              <a:rPr lang="zh-CN" altLang="en-US" dirty="0" smtClean="0">
                <a:effectLst/>
              </a:rPr>
              <a:t>有些服务天然具有幂等性</a:t>
            </a:r>
            <a:r>
              <a:rPr lang="en-US" altLang="zh-CN" dirty="0" smtClean="0">
                <a:effectLst/>
              </a:rPr>
              <a:t>,</a:t>
            </a:r>
            <a:r>
              <a:rPr lang="zh-CN" altLang="en-US" dirty="0" smtClean="0">
                <a:effectLst/>
              </a:rPr>
              <a:t>比如将用户性别设置为男性</a:t>
            </a:r>
            <a:r>
              <a:rPr lang="en-US" altLang="zh-CN" dirty="0" smtClean="0">
                <a:effectLst/>
              </a:rPr>
              <a:t>,</a:t>
            </a:r>
            <a:r>
              <a:rPr lang="zh-CN" altLang="en-US" dirty="0" smtClean="0">
                <a:effectLst/>
              </a:rPr>
              <a:t>不管设置多少次</a:t>
            </a:r>
            <a:r>
              <a:rPr lang="en-US" altLang="zh-CN" dirty="0" smtClean="0">
                <a:effectLst/>
              </a:rPr>
              <a:t>,</a:t>
            </a:r>
            <a:r>
              <a:rPr lang="zh-CN" altLang="en-US" dirty="0" smtClean="0">
                <a:effectLst/>
              </a:rPr>
              <a:t>结果都一样。但是对于转账交易等操作</a:t>
            </a:r>
            <a:r>
              <a:rPr lang="en-US" altLang="zh-CN" dirty="0" smtClean="0">
                <a:effectLst/>
              </a:rPr>
              <a:t>,</a:t>
            </a:r>
            <a:r>
              <a:rPr lang="zh-CN" altLang="en-US" dirty="0" smtClean="0">
                <a:effectLst/>
              </a:rPr>
              <a:t>问题就会比较复杂</a:t>
            </a:r>
            <a:r>
              <a:rPr lang="en-US" altLang="zh-CN" dirty="0" smtClean="0">
                <a:effectLst/>
              </a:rPr>
              <a:t>,</a:t>
            </a:r>
            <a:r>
              <a:rPr lang="zh-CN" altLang="en-US" dirty="0" smtClean="0">
                <a:effectLst/>
              </a:rPr>
              <a:t>需要通过交易编号等信息进行服务调用有效性校验</a:t>
            </a:r>
            <a:r>
              <a:rPr lang="en-US" altLang="zh-CN" dirty="0" smtClean="0">
                <a:effectLst/>
              </a:rPr>
              <a:t>,</a:t>
            </a:r>
            <a:r>
              <a:rPr lang="zh-CN" altLang="en-US" dirty="0" smtClean="0">
                <a:effectLst/>
              </a:rPr>
              <a:t>只有有效的操作才能继续执行。</a:t>
            </a:r>
          </a:p>
          <a:p>
            <a:endParaRPr lang="en-US" dirty="0"/>
          </a:p>
        </p:txBody>
      </p:sp>
    </p:spTree>
    <p:extLst>
      <p:ext uri="{BB962C8B-B14F-4D97-AF65-F5344CB8AC3E}">
        <p14:creationId xmlns:p14="http://schemas.microsoft.com/office/powerpoint/2010/main" val="1889318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t>网站可用性的度量和考核</a:t>
            </a:r>
            <a:endParaRPr lang="en-US" altLang="zh-CN" dirty="0" smtClean="0"/>
          </a:p>
          <a:p>
            <a:r>
              <a:rPr lang="zh-CN" altLang="en-US" dirty="0" smtClean="0"/>
              <a:t>高可用的网站架构</a:t>
            </a:r>
            <a:endParaRPr lang="en-US" altLang="zh-CN" dirty="0" smtClean="0"/>
          </a:p>
          <a:p>
            <a:r>
              <a:rPr lang="zh-CN" altLang="en-US" dirty="0" smtClean="0"/>
              <a:t>高可用的应用</a:t>
            </a:r>
            <a:endParaRPr lang="en-US" altLang="zh-CN" dirty="0" smtClean="0"/>
          </a:p>
          <a:p>
            <a:r>
              <a:rPr lang="zh-CN" altLang="en-US" dirty="0" smtClean="0"/>
              <a:t>高可用的服务</a:t>
            </a:r>
            <a:endParaRPr lang="en-US" altLang="zh-CN" dirty="0" smtClean="0"/>
          </a:p>
          <a:p>
            <a:r>
              <a:rPr lang="zh-CN" altLang="en-US" dirty="0" smtClean="0">
                <a:solidFill>
                  <a:srgbClr val="FF0000"/>
                </a:solidFill>
              </a:rPr>
              <a:t>高可用的数据</a:t>
            </a:r>
            <a:endParaRPr lang="en-US" altLang="zh-CN" dirty="0" smtClean="0">
              <a:solidFill>
                <a:srgbClr val="FF0000"/>
              </a:solidFill>
            </a:endParaRPr>
          </a:p>
          <a:p>
            <a:r>
              <a:rPr lang="zh-CN" altLang="en-US" dirty="0" smtClean="0"/>
              <a:t>高可用网站的软件质量保证</a:t>
            </a:r>
            <a:endParaRPr lang="en-US" altLang="zh-CN" dirty="0" smtClean="0"/>
          </a:p>
          <a:p>
            <a:r>
              <a:rPr lang="zh-CN" altLang="en-US" dirty="0" smtClean="0"/>
              <a:t>网站运行监控</a:t>
            </a:r>
            <a:endParaRPr lang="en-US" dirty="0"/>
          </a:p>
        </p:txBody>
      </p:sp>
    </p:spTree>
    <p:extLst>
      <p:ext uri="{BB962C8B-B14F-4D97-AF65-F5344CB8AC3E}">
        <p14:creationId xmlns:p14="http://schemas.microsoft.com/office/powerpoint/2010/main" val="1215706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高可用的数据</a:t>
            </a:r>
            <a:endParaRPr lang="en-US" dirty="0"/>
          </a:p>
        </p:txBody>
      </p:sp>
      <p:sp>
        <p:nvSpPr>
          <p:cNvPr id="3" name="Content Placeholder 2"/>
          <p:cNvSpPr>
            <a:spLocks noGrp="1"/>
          </p:cNvSpPr>
          <p:nvPr>
            <p:ph idx="1"/>
          </p:nvPr>
        </p:nvSpPr>
        <p:spPr/>
        <p:txBody>
          <a:bodyPr>
            <a:normAutofit fontScale="70000" lnSpcReduction="20000"/>
          </a:bodyPr>
          <a:lstStyle/>
          <a:p>
            <a:r>
              <a:rPr lang="zh-CN" altLang="en-US" dirty="0" smtClean="0"/>
              <a:t>对许多网站而言，数据是其最宝贵的物质资产，硬件可以购买，软件可以重写，但是多年运营积累下来的数据（用户数据、交易数据、商品数据</a:t>
            </a:r>
            <a:r>
              <a:rPr lang="en-US" altLang="zh-CN" dirty="0" smtClean="0"/>
              <a:t>……</a:t>
            </a:r>
            <a:r>
              <a:rPr lang="zh-CN" altLang="en-US" dirty="0" smtClean="0"/>
              <a:t>）代表着历史，不能再重来，一旦失去，对网站的打击性可以说是毁灭的，</a:t>
            </a:r>
            <a:r>
              <a:rPr lang="zh-CN" altLang="en-US" dirty="0"/>
              <a:t>已经成为过往</a:t>
            </a:r>
            <a:r>
              <a:rPr lang="en-US" altLang="zh-CN" dirty="0"/>
              <a:t>,</a:t>
            </a:r>
            <a:r>
              <a:rPr lang="zh-CN" altLang="en-US" dirty="0"/>
              <a:t>不能再重来</a:t>
            </a:r>
            <a:r>
              <a:rPr lang="en-US" altLang="zh-CN" dirty="0"/>
              <a:t>,</a:t>
            </a:r>
            <a:r>
              <a:rPr lang="zh-CN" altLang="en-US" dirty="0"/>
              <a:t>一旦失去</a:t>
            </a:r>
            <a:r>
              <a:rPr lang="en-US" altLang="zh-CN" dirty="0"/>
              <a:t>,</a:t>
            </a:r>
            <a:r>
              <a:rPr lang="zh-CN" altLang="en-US" dirty="0"/>
              <a:t>对网站的打击可以说是毁灭性的</a:t>
            </a:r>
            <a:r>
              <a:rPr lang="en-US" altLang="zh-CN" dirty="0"/>
              <a:t>,</a:t>
            </a:r>
            <a:r>
              <a:rPr lang="zh-CN" altLang="en-US" dirty="0"/>
              <a:t>因此可以说</a:t>
            </a:r>
            <a:r>
              <a:rPr lang="en-US" altLang="zh-CN" dirty="0" smtClean="0"/>
              <a:t>,</a:t>
            </a:r>
            <a:r>
              <a:rPr lang="zh-CN" altLang="en-US" dirty="0" smtClean="0"/>
              <a:t>保护</a:t>
            </a:r>
            <a:r>
              <a:rPr lang="zh-CN" altLang="en-US" dirty="0"/>
              <a:t>网站的数据就是保护企业的命脉。</a:t>
            </a:r>
          </a:p>
          <a:p>
            <a:r>
              <a:rPr lang="zh-CN" altLang="en-US" dirty="0"/>
              <a:t>不同于高可用的应用和服务由于数据存储服务器上保存的数据不同</a:t>
            </a:r>
            <a:r>
              <a:rPr lang="en-US" altLang="zh-CN" dirty="0"/>
              <a:t>,</a:t>
            </a:r>
            <a:r>
              <a:rPr lang="zh-CN" altLang="en-US" dirty="0"/>
              <a:t>当某台</a:t>
            </a:r>
            <a:r>
              <a:rPr lang="zh-CN" altLang="en-US" dirty="0" smtClean="0"/>
              <a:t>服务器</a:t>
            </a:r>
            <a:r>
              <a:rPr lang="zh-CN" altLang="en-US" dirty="0"/>
              <a:t>宕机的时候</a:t>
            </a:r>
            <a:r>
              <a:rPr lang="en-US" altLang="zh-CN" dirty="0"/>
              <a:t>,</a:t>
            </a:r>
            <a:r>
              <a:rPr lang="zh-CN" altLang="en-US" dirty="0"/>
              <a:t>数据访问请求不能任意切换到集群中其他的机器上。</a:t>
            </a:r>
          </a:p>
          <a:p>
            <a:r>
              <a:rPr lang="zh-CN" altLang="en-US" dirty="0"/>
              <a:t>保证数据存储高可用的手段主要是数据备份和失效转移机制。数据备份是保证</a:t>
            </a:r>
            <a:r>
              <a:rPr lang="zh-CN" altLang="en-US" dirty="0" smtClean="0"/>
              <a:t>数据有</a:t>
            </a:r>
            <a:r>
              <a:rPr lang="zh-CN" altLang="en-US" dirty="0"/>
              <a:t>多个副本</a:t>
            </a:r>
            <a:r>
              <a:rPr lang="en-US" altLang="zh-CN" dirty="0"/>
              <a:t>,</a:t>
            </a:r>
            <a:r>
              <a:rPr lang="zh-CN" altLang="en-US" dirty="0"/>
              <a:t>任意副本的失效都不会导致数据的永久丢失</a:t>
            </a:r>
            <a:r>
              <a:rPr lang="en-US" altLang="zh-CN" dirty="0"/>
              <a:t>,</a:t>
            </a:r>
            <a:r>
              <a:rPr lang="zh-CN" altLang="en-US" dirty="0"/>
              <a:t>从而实现数据完全的持久化。</a:t>
            </a:r>
          </a:p>
          <a:p>
            <a:r>
              <a:rPr lang="zh-CN" altLang="en-US" dirty="0"/>
              <a:t>而失效转移机制则保证当一个数据副本不可访问时</a:t>
            </a:r>
            <a:r>
              <a:rPr lang="en-US" altLang="zh-CN" dirty="0"/>
              <a:t>,</a:t>
            </a:r>
            <a:r>
              <a:rPr lang="zh-CN" altLang="en-US" dirty="0"/>
              <a:t>可以快速切换访问数据的其他副本</a:t>
            </a:r>
            <a:r>
              <a:rPr lang="en-US" altLang="zh-CN" dirty="0" smtClean="0"/>
              <a:t>,</a:t>
            </a:r>
            <a:r>
              <a:rPr lang="zh-CN" altLang="en-US" dirty="0" smtClean="0"/>
              <a:t>保证</a:t>
            </a:r>
            <a:r>
              <a:rPr lang="zh-CN" altLang="en-US" dirty="0"/>
              <a:t>系统可用。</a:t>
            </a:r>
          </a:p>
          <a:p>
            <a:r>
              <a:rPr lang="zh-CN" altLang="en-US" dirty="0"/>
              <a:t>关于缓存服务的高可用</a:t>
            </a:r>
            <a:r>
              <a:rPr lang="en-US" altLang="zh-CN" dirty="0"/>
              <a:t>,</a:t>
            </a:r>
            <a:r>
              <a:rPr lang="zh-CN" altLang="en-US" dirty="0"/>
              <a:t>在实践中争议很大</a:t>
            </a:r>
            <a:r>
              <a:rPr lang="en-US" altLang="zh-CN" dirty="0"/>
              <a:t>,</a:t>
            </a:r>
            <a:r>
              <a:rPr lang="zh-CN" altLang="en-US" dirty="0"/>
              <a:t>一种观点认为缓存已经成为网站</a:t>
            </a:r>
            <a:r>
              <a:rPr lang="zh-CN" altLang="en-US" dirty="0" smtClean="0"/>
              <a:t>数据服务</a:t>
            </a:r>
            <a:r>
              <a:rPr lang="zh-CN" altLang="en-US" dirty="0"/>
              <a:t>的重要组成部分</a:t>
            </a:r>
            <a:r>
              <a:rPr lang="en-US" altLang="zh-CN" dirty="0"/>
              <a:t>,</a:t>
            </a:r>
            <a:r>
              <a:rPr lang="zh-CN" altLang="en-US" dirty="0"/>
              <a:t>事实上承担了业务中绝大多数的数据读取访问服务</a:t>
            </a:r>
            <a:r>
              <a:rPr lang="en-US" altLang="zh-CN" dirty="0"/>
              <a:t>,</a:t>
            </a:r>
            <a:r>
              <a:rPr lang="zh-CN" altLang="en-US" dirty="0"/>
              <a:t>缓存服务</a:t>
            </a:r>
            <a:r>
              <a:rPr lang="zh-CN" altLang="en-US" dirty="0" smtClean="0"/>
              <a:t>失效</a:t>
            </a:r>
            <a:r>
              <a:rPr lang="zh-CN" altLang="en-US" dirty="0"/>
              <a:t>可能会导致数据库负载过高而宕机</a:t>
            </a:r>
            <a:r>
              <a:rPr lang="en-US" altLang="zh-CN" dirty="0"/>
              <a:t>,</a:t>
            </a:r>
            <a:r>
              <a:rPr lang="zh-CN" altLang="en-US" dirty="0"/>
              <a:t>进而影响整个网站的可用性</a:t>
            </a:r>
            <a:r>
              <a:rPr lang="en-US" altLang="zh-CN" dirty="0"/>
              <a:t>,</a:t>
            </a:r>
            <a:r>
              <a:rPr lang="zh-CN" altLang="en-US" dirty="0"/>
              <a:t>因此缓存服务</a:t>
            </a:r>
            <a:r>
              <a:rPr lang="zh-CN" altLang="en-US" dirty="0" smtClean="0"/>
              <a:t>需要实现</a:t>
            </a:r>
            <a:r>
              <a:rPr lang="zh-CN" altLang="en-US" dirty="0"/>
              <a:t>和数据存储服务同样的高可用。</a:t>
            </a:r>
          </a:p>
          <a:p>
            <a:r>
              <a:rPr lang="zh-CN" altLang="en-US" dirty="0"/>
              <a:t>另一种观点认为</a:t>
            </a:r>
            <a:r>
              <a:rPr lang="en-US" altLang="zh-CN" dirty="0"/>
              <a:t>,</a:t>
            </a:r>
            <a:r>
              <a:rPr lang="zh-CN" altLang="en-US" dirty="0"/>
              <a:t>缓存服务不是数据存储服务</a:t>
            </a:r>
            <a:r>
              <a:rPr lang="en-US" altLang="zh-CN" dirty="0"/>
              <a:t>,</a:t>
            </a:r>
            <a:r>
              <a:rPr lang="zh-CN" altLang="en-US" dirty="0"/>
              <a:t>缓存服务器宕机引起缓存数据</a:t>
            </a:r>
            <a:r>
              <a:rPr lang="zh-CN" altLang="en-US" dirty="0" smtClean="0"/>
              <a:t>丢失导致</a:t>
            </a:r>
            <a:r>
              <a:rPr lang="zh-CN" altLang="en-US" dirty="0"/>
              <a:t>服务器负载压力过高应该通过其他手段解决</a:t>
            </a:r>
            <a:r>
              <a:rPr lang="en-US" altLang="zh-CN" dirty="0"/>
              <a:t>,</a:t>
            </a:r>
            <a:r>
              <a:rPr lang="zh-CN" altLang="en-US" dirty="0"/>
              <a:t>而不是提高缓存服务本身的高可用。</a:t>
            </a:r>
          </a:p>
          <a:p>
            <a:endParaRPr lang="en-US" dirty="0"/>
          </a:p>
        </p:txBody>
      </p:sp>
    </p:spTree>
    <p:extLst>
      <p:ext uri="{BB962C8B-B14F-4D97-AF65-F5344CB8AC3E}">
        <p14:creationId xmlns:p14="http://schemas.microsoft.com/office/powerpoint/2010/main" val="407520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高可用的数据</a:t>
            </a:r>
            <a:endParaRPr lang="en-US" dirty="0"/>
          </a:p>
        </p:txBody>
      </p:sp>
      <p:sp>
        <p:nvSpPr>
          <p:cNvPr id="3" name="Content Placeholder 2"/>
          <p:cNvSpPr>
            <a:spLocks noGrp="1"/>
          </p:cNvSpPr>
          <p:nvPr>
            <p:ph idx="1"/>
          </p:nvPr>
        </p:nvSpPr>
        <p:spPr/>
        <p:txBody>
          <a:bodyPr>
            <a:normAutofit fontScale="77500" lnSpcReduction="20000"/>
          </a:bodyPr>
          <a:lstStyle/>
          <a:p>
            <a:r>
              <a:rPr lang="zh-CN" altLang="en-US" dirty="0" smtClean="0"/>
              <a:t>数据持久性</a:t>
            </a:r>
          </a:p>
          <a:p>
            <a:r>
              <a:rPr lang="zh-CN" altLang="en-US" dirty="0" smtClean="0"/>
              <a:t>保证数据可持久存储</a:t>
            </a:r>
            <a:r>
              <a:rPr lang="en-US" altLang="zh-CN" dirty="0" smtClean="0"/>
              <a:t>,</a:t>
            </a:r>
            <a:r>
              <a:rPr lang="zh-CN" altLang="en-US" dirty="0" smtClean="0"/>
              <a:t>在各种情况下都不会出现数据丢失的问题。为了实现数据的持久性</a:t>
            </a:r>
            <a:r>
              <a:rPr lang="en-US" altLang="zh-CN" dirty="0" smtClean="0"/>
              <a:t>,</a:t>
            </a:r>
            <a:r>
              <a:rPr lang="zh-CN" altLang="en-US" dirty="0" smtClean="0"/>
              <a:t>不但在写入数据时需要写入持久性存储</a:t>
            </a:r>
            <a:r>
              <a:rPr lang="en-US" altLang="zh-CN" dirty="0" smtClean="0"/>
              <a:t>,</a:t>
            </a:r>
            <a:r>
              <a:rPr lang="zh-CN" altLang="en-US" dirty="0" smtClean="0"/>
              <a:t>还需要将数据备份一个或多个副本</a:t>
            </a:r>
            <a:r>
              <a:rPr lang="en-US" altLang="zh-CN" dirty="0" smtClean="0"/>
              <a:t>,</a:t>
            </a:r>
            <a:r>
              <a:rPr lang="zh-CN" altLang="en-US" dirty="0" smtClean="0"/>
              <a:t>存放在不同的物理存储设备上</a:t>
            </a:r>
            <a:r>
              <a:rPr lang="en-US" altLang="zh-CN" dirty="0" smtClean="0"/>
              <a:t>,</a:t>
            </a:r>
            <a:r>
              <a:rPr lang="zh-CN" altLang="en-US" dirty="0" smtClean="0"/>
              <a:t>在某个存储故障或灾害发生时</a:t>
            </a:r>
            <a:r>
              <a:rPr lang="en-US" altLang="zh-CN" dirty="0" smtClean="0"/>
              <a:t>,</a:t>
            </a:r>
            <a:r>
              <a:rPr lang="zh-CN" altLang="en-US" dirty="0" smtClean="0"/>
              <a:t>数据不会丢失。</a:t>
            </a:r>
          </a:p>
          <a:p>
            <a:r>
              <a:rPr lang="zh-CN" altLang="en-US" dirty="0" smtClean="0"/>
              <a:t>数据可访问性</a:t>
            </a:r>
          </a:p>
          <a:p>
            <a:r>
              <a:rPr lang="zh-CN" altLang="en-US" dirty="0" smtClean="0"/>
              <a:t>在多份数据副本分别存放在不同存储设备的情况下</a:t>
            </a:r>
            <a:r>
              <a:rPr lang="en-US" altLang="zh-CN" dirty="0" smtClean="0"/>
              <a:t>,</a:t>
            </a:r>
            <a:r>
              <a:rPr lang="zh-CN" altLang="en-US" dirty="0" smtClean="0"/>
              <a:t>如果一个数据存储设备损坏</a:t>
            </a:r>
            <a:r>
              <a:rPr lang="en-US" altLang="zh-CN" dirty="0" smtClean="0"/>
              <a:t>,</a:t>
            </a:r>
            <a:r>
              <a:rPr lang="zh-CN" altLang="en-US" dirty="0" smtClean="0"/>
              <a:t>就需要将数据访问切换到另一个数据存储设备上</a:t>
            </a:r>
            <a:r>
              <a:rPr lang="en-US" altLang="zh-CN" dirty="0" smtClean="0"/>
              <a:t>,</a:t>
            </a:r>
            <a:r>
              <a:rPr lang="zh-CN" altLang="en-US" dirty="0" smtClean="0"/>
              <a:t>如果这个过程不能很快完成</a:t>
            </a:r>
            <a:r>
              <a:rPr lang="en-US" altLang="zh-CN" dirty="0" smtClean="0"/>
              <a:t>(</a:t>
            </a:r>
            <a:r>
              <a:rPr lang="zh-CN" altLang="en-US" dirty="0" smtClean="0"/>
              <a:t>终端用户几乎没有感知</a:t>
            </a:r>
            <a:r>
              <a:rPr lang="en-US" altLang="zh-CN" dirty="0" smtClean="0"/>
              <a:t>),</a:t>
            </a:r>
            <a:r>
              <a:rPr lang="zh-CN" altLang="en-US" dirty="0" smtClean="0"/>
              <a:t>或者在完成过程中需要停止终端用户访问数据</a:t>
            </a:r>
            <a:r>
              <a:rPr lang="en-US" altLang="zh-CN" dirty="0" smtClean="0"/>
              <a:t>,</a:t>
            </a:r>
            <a:r>
              <a:rPr lang="zh-CN" altLang="en-US" dirty="0" smtClean="0"/>
              <a:t>那么这段时间数据是不可访问的。</a:t>
            </a:r>
          </a:p>
          <a:p>
            <a:r>
              <a:rPr lang="zh-CN" altLang="en-US" dirty="0" smtClean="0"/>
              <a:t>数据一致性</a:t>
            </a:r>
          </a:p>
          <a:p>
            <a:r>
              <a:rPr lang="zh-CN" altLang="en-US" dirty="0" smtClean="0"/>
              <a:t>在数据有多份副本的情况下</a:t>
            </a:r>
            <a:r>
              <a:rPr lang="en-US" altLang="zh-CN" dirty="0" smtClean="0"/>
              <a:t>,</a:t>
            </a:r>
            <a:r>
              <a:rPr lang="zh-CN" altLang="en-US" dirty="0" smtClean="0"/>
              <a:t>如果网络、服务器或者软件出现故障</a:t>
            </a:r>
            <a:r>
              <a:rPr lang="en-US" altLang="zh-CN" dirty="0" smtClean="0"/>
              <a:t>,</a:t>
            </a:r>
            <a:r>
              <a:rPr lang="zh-CN" altLang="en-US" dirty="0" smtClean="0"/>
              <a:t>会导致部分副本写入成功</a:t>
            </a:r>
            <a:r>
              <a:rPr lang="en-US" altLang="zh-CN" dirty="0" smtClean="0"/>
              <a:t>,</a:t>
            </a:r>
            <a:r>
              <a:rPr lang="zh-CN" altLang="en-US" dirty="0" smtClean="0"/>
              <a:t>部分副本写入失败。这就会造成各个副本之间的数据不一致</a:t>
            </a:r>
            <a:r>
              <a:rPr lang="en-US" altLang="zh-CN" dirty="0" smtClean="0"/>
              <a:t>,</a:t>
            </a:r>
            <a:r>
              <a:rPr lang="zh-CN" altLang="en-US" dirty="0" smtClean="0"/>
              <a:t>数据内容冲突。实践中</a:t>
            </a:r>
            <a:r>
              <a:rPr lang="en-US" altLang="zh-CN" dirty="0" smtClean="0"/>
              <a:t>,</a:t>
            </a:r>
            <a:r>
              <a:rPr lang="zh-CN" altLang="en-US" dirty="0" smtClean="0"/>
              <a:t>导致数据不一致的情形有很多种</a:t>
            </a:r>
            <a:r>
              <a:rPr lang="en-US" altLang="zh-CN" dirty="0" smtClean="0"/>
              <a:t>,</a:t>
            </a:r>
            <a:r>
              <a:rPr lang="zh-CN" altLang="en-US" dirty="0" smtClean="0"/>
              <a:t>表现形式也多种多样</a:t>
            </a:r>
            <a:r>
              <a:rPr lang="en-US" altLang="zh-CN" dirty="0" smtClean="0"/>
              <a:t>,</a:t>
            </a:r>
            <a:r>
              <a:rPr lang="zh-CN" altLang="en-US" dirty="0" smtClean="0"/>
              <a:t>比如数据更新返回操作失败</a:t>
            </a:r>
            <a:r>
              <a:rPr lang="en-US" altLang="zh-CN" dirty="0" smtClean="0"/>
              <a:t>,</a:t>
            </a:r>
            <a:r>
              <a:rPr lang="zh-CN" altLang="en-US" dirty="0" smtClean="0"/>
              <a:t>事实上数据在存储服务器已经更新成功。</a:t>
            </a:r>
          </a:p>
          <a:p>
            <a:endParaRPr lang="en-US" dirty="0"/>
          </a:p>
        </p:txBody>
      </p:sp>
    </p:spTree>
    <p:extLst>
      <p:ext uri="{BB962C8B-B14F-4D97-AF65-F5344CB8AC3E}">
        <p14:creationId xmlns:p14="http://schemas.microsoft.com/office/powerpoint/2010/main" val="559547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CAP</a:t>
            </a:r>
            <a:r>
              <a:rPr lang="zh-CN" altLang="en-US" dirty="0" smtClean="0"/>
              <a:t>原理</a:t>
            </a:r>
            <a:endParaRPr lang="en-US" dirty="0"/>
          </a:p>
        </p:txBody>
      </p:sp>
      <p:sp>
        <p:nvSpPr>
          <p:cNvPr id="3" name="Content Placeholder 2"/>
          <p:cNvSpPr>
            <a:spLocks noGrp="1"/>
          </p:cNvSpPr>
          <p:nvPr>
            <p:ph idx="1"/>
          </p:nvPr>
        </p:nvSpPr>
        <p:spPr>
          <a:xfrm>
            <a:off x="838200" y="2298700"/>
            <a:ext cx="10515600" cy="4351338"/>
          </a:xfrm>
        </p:spPr>
        <p:txBody>
          <a:bodyPr>
            <a:normAutofit fontScale="92500" lnSpcReduction="20000"/>
          </a:bodyPr>
          <a:lstStyle/>
          <a:p>
            <a:r>
              <a:rPr lang="zh-CN" altLang="en-US" dirty="0"/>
              <a:t>在理论计算机科学中，</a:t>
            </a:r>
            <a:r>
              <a:rPr lang="en-US" altLang="zh-CN" dirty="0"/>
              <a:t>CAP</a:t>
            </a:r>
            <a:r>
              <a:rPr lang="zh-CN" altLang="en-US" dirty="0"/>
              <a:t>定理（</a:t>
            </a:r>
            <a:r>
              <a:rPr lang="en-US" altLang="zh-CN" dirty="0"/>
              <a:t>CAP theorem</a:t>
            </a:r>
            <a:r>
              <a:rPr lang="zh-CN" altLang="en-US" dirty="0"/>
              <a:t>），又被称作布鲁尔定理（</a:t>
            </a:r>
            <a:r>
              <a:rPr lang="en-US" altLang="zh-CN" dirty="0"/>
              <a:t>Brewer's theorem</a:t>
            </a:r>
            <a:r>
              <a:rPr lang="zh-CN" altLang="en-US" dirty="0"/>
              <a:t>），它指出对于一个分布式计算系统来说，不可能同时满足以下三点</a:t>
            </a:r>
            <a:r>
              <a:rPr lang="zh-CN" altLang="en-US" dirty="0" smtClean="0"/>
              <a:t>：</a:t>
            </a:r>
            <a:endParaRPr lang="en-US" altLang="zh-CN" dirty="0" smtClean="0"/>
          </a:p>
          <a:p>
            <a:pPr lvl="1"/>
            <a:r>
              <a:rPr lang="zh-CN" altLang="en-US" dirty="0" smtClean="0"/>
              <a:t>一致性</a:t>
            </a:r>
            <a:r>
              <a:rPr lang="zh-CN" altLang="en-US" dirty="0"/>
              <a:t>（</a:t>
            </a:r>
            <a:r>
              <a:rPr lang="en-US" altLang="zh-CN" dirty="0"/>
              <a:t>Consistency</a:t>
            </a:r>
            <a:r>
              <a:rPr lang="zh-CN" altLang="en-US" dirty="0"/>
              <a:t>） （等同于所有节点访问同一份最新的数据副本）</a:t>
            </a:r>
          </a:p>
          <a:p>
            <a:pPr lvl="1"/>
            <a:r>
              <a:rPr lang="zh-CN" altLang="en-US" dirty="0"/>
              <a:t>可用性（</a:t>
            </a:r>
            <a:r>
              <a:rPr lang="en-US" altLang="zh-CN" dirty="0"/>
              <a:t>Availability</a:t>
            </a:r>
            <a:r>
              <a:rPr lang="zh-CN" altLang="en-US" dirty="0"/>
              <a:t>）（每次请求都能获取到非错的响应</a:t>
            </a:r>
            <a:r>
              <a:rPr lang="en-US" altLang="zh-CN" dirty="0"/>
              <a:t>——</a:t>
            </a:r>
            <a:r>
              <a:rPr lang="zh-CN" altLang="en-US" dirty="0"/>
              <a:t>但是不保证获取的数据为最新数据）</a:t>
            </a:r>
          </a:p>
          <a:p>
            <a:pPr lvl="1"/>
            <a:r>
              <a:rPr lang="zh-CN" altLang="en-US" dirty="0"/>
              <a:t>分区容错性（</a:t>
            </a:r>
            <a:r>
              <a:rPr lang="en-US" altLang="zh-CN" dirty="0"/>
              <a:t>Partition tolerance</a:t>
            </a:r>
            <a:r>
              <a:rPr lang="zh-CN" altLang="en-US" dirty="0"/>
              <a:t>）（以实际效果而言，分区相当于对通信的时限要求。系统如果不能在时限内达成数据一致性，就意味着发生了分区的情况，必须就当前操作在</a:t>
            </a:r>
            <a:r>
              <a:rPr lang="en-US" altLang="zh-CN" dirty="0"/>
              <a:t>C</a:t>
            </a:r>
            <a:r>
              <a:rPr lang="zh-CN" altLang="en-US" dirty="0"/>
              <a:t>和</a:t>
            </a:r>
            <a:r>
              <a:rPr lang="en-US" altLang="zh-CN" dirty="0"/>
              <a:t>A</a:t>
            </a:r>
            <a:r>
              <a:rPr lang="zh-CN" altLang="en-US" dirty="0"/>
              <a:t>之间做出</a:t>
            </a:r>
            <a:r>
              <a:rPr lang="zh-CN" altLang="en-US" dirty="0" smtClean="0"/>
              <a:t>选择。</a:t>
            </a:r>
            <a:r>
              <a:rPr lang="zh-CN" altLang="en-US" dirty="0"/>
              <a:t>）</a:t>
            </a:r>
          </a:p>
          <a:p>
            <a:r>
              <a:rPr lang="zh-CN" altLang="en-US" dirty="0"/>
              <a:t>根据定理，分布式系统只能满足三项中的两项而不可能满足全部三</a:t>
            </a:r>
            <a:r>
              <a:rPr lang="zh-CN" altLang="en-US" dirty="0" smtClean="0"/>
              <a:t>项。</a:t>
            </a:r>
            <a:r>
              <a:rPr lang="zh-CN" altLang="en-US" dirty="0"/>
              <a:t>理解</a:t>
            </a:r>
            <a:r>
              <a:rPr lang="en-US" altLang="zh-CN" dirty="0"/>
              <a:t>CAP</a:t>
            </a:r>
            <a:r>
              <a:rPr lang="zh-CN" altLang="en-US" dirty="0"/>
              <a:t>理论的最简单方式是想象两个节点分处分区两侧。允许至少一个节点更新状态会导致数据不一致，即丧失了</a:t>
            </a:r>
            <a:r>
              <a:rPr lang="en-US" altLang="zh-CN" dirty="0"/>
              <a:t>C</a:t>
            </a:r>
            <a:r>
              <a:rPr lang="zh-CN" altLang="en-US" dirty="0"/>
              <a:t>性质。如果为了保证数据一致性，将分区一侧的节点设置为不可用，那么又丧失了</a:t>
            </a:r>
            <a:r>
              <a:rPr lang="en-US" altLang="zh-CN" dirty="0"/>
              <a:t>A</a:t>
            </a:r>
            <a:r>
              <a:rPr lang="zh-CN" altLang="en-US" dirty="0"/>
              <a:t>性质。除非两个节点可以互相通信，才能既保证</a:t>
            </a:r>
            <a:r>
              <a:rPr lang="en-US" altLang="zh-CN" dirty="0"/>
              <a:t>C</a:t>
            </a:r>
            <a:r>
              <a:rPr lang="zh-CN" altLang="en-US" dirty="0"/>
              <a:t>又保证</a:t>
            </a:r>
            <a:r>
              <a:rPr lang="en-US" altLang="zh-CN" dirty="0"/>
              <a:t>A</a:t>
            </a:r>
            <a:r>
              <a:rPr lang="zh-CN" altLang="en-US" dirty="0"/>
              <a:t>，这又会导致丧失</a:t>
            </a:r>
            <a:r>
              <a:rPr lang="en-US" altLang="zh-CN" dirty="0"/>
              <a:t>P</a:t>
            </a:r>
            <a:r>
              <a:rPr lang="zh-CN" altLang="en-US" dirty="0"/>
              <a:t>性质</a:t>
            </a:r>
            <a:r>
              <a:rPr lang="zh-CN" altLang="en-US" dirty="0" smtClean="0"/>
              <a:t>。</a:t>
            </a:r>
            <a:endParaRPr lang="zh-CN" altLang="en-US" dirty="0"/>
          </a:p>
        </p:txBody>
      </p:sp>
      <p:pic>
        <p:nvPicPr>
          <p:cNvPr id="1026" name="Picture 2" descr="CAP åç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3125" y="61118"/>
            <a:ext cx="2428875"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17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数据一致性</a:t>
            </a:r>
            <a:endParaRPr lang="en-US" dirty="0"/>
          </a:p>
        </p:txBody>
      </p:sp>
      <p:sp>
        <p:nvSpPr>
          <p:cNvPr id="3" name="Content Placeholder 2"/>
          <p:cNvSpPr>
            <a:spLocks noGrp="1"/>
          </p:cNvSpPr>
          <p:nvPr>
            <p:ph idx="1"/>
          </p:nvPr>
        </p:nvSpPr>
        <p:spPr/>
        <p:txBody>
          <a:bodyPr>
            <a:normAutofit fontScale="77500" lnSpcReduction="20000"/>
          </a:bodyPr>
          <a:lstStyle/>
          <a:p>
            <a:r>
              <a:rPr lang="zh-CN" altLang="en-US" dirty="0"/>
              <a:t>数据强一致</a:t>
            </a:r>
          </a:p>
          <a:p>
            <a:r>
              <a:rPr lang="zh-CN" altLang="en-US" dirty="0"/>
              <a:t>各个副本的数据在物理存储中总是一致的数据更新操作结果和操作响应总是</a:t>
            </a:r>
            <a:r>
              <a:rPr lang="zh-CN" altLang="en-US" dirty="0" smtClean="0"/>
              <a:t>一致的</a:t>
            </a:r>
            <a:r>
              <a:rPr lang="en-US" altLang="zh-CN" dirty="0"/>
              <a:t>,</a:t>
            </a:r>
            <a:r>
              <a:rPr lang="zh-CN" altLang="en-US" dirty="0"/>
              <a:t>即操作响应通知更新失败</a:t>
            </a:r>
            <a:r>
              <a:rPr lang="en-US" altLang="zh-CN" dirty="0"/>
              <a:t>,</a:t>
            </a:r>
            <a:r>
              <a:rPr lang="zh-CN" altLang="en-US" dirty="0"/>
              <a:t>那么数据一定没有被更新</a:t>
            </a:r>
            <a:r>
              <a:rPr lang="en-US" altLang="zh-CN" dirty="0"/>
              <a:t>,</a:t>
            </a:r>
            <a:r>
              <a:rPr lang="zh-CN" altLang="en-US" dirty="0"/>
              <a:t>而不是处于不确定状态。</a:t>
            </a:r>
          </a:p>
          <a:p>
            <a:r>
              <a:rPr lang="zh-CN" altLang="en-US" dirty="0"/>
              <a:t>数据用户一致</a:t>
            </a:r>
          </a:p>
          <a:p>
            <a:r>
              <a:rPr lang="zh-CN" altLang="en-US" dirty="0"/>
              <a:t>即数据在物理存储中的各个副本的数据可能是不一致的</a:t>
            </a:r>
            <a:r>
              <a:rPr lang="en-US" altLang="zh-CN" dirty="0"/>
              <a:t>,</a:t>
            </a:r>
            <a:r>
              <a:rPr lang="zh-CN" altLang="en-US" dirty="0"/>
              <a:t>但是终端用户访问时</a:t>
            </a:r>
            <a:r>
              <a:rPr lang="en-US" altLang="zh-CN" dirty="0"/>
              <a:t>,</a:t>
            </a:r>
            <a:r>
              <a:rPr lang="zh-CN" altLang="en-US" dirty="0" smtClean="0"/>
              <a:t>通过</a:t>
            </a:r>
            <a:r>
              <a:rPr lang="zh-CN" altLang="en-US" dirty="0"/>
              <a:t>纠错和校验机制</a:t>
            </a:r>
            <a:r>
              <a:rPr lang="en-US" altLang="zh-CN" dirty="0"/>
              <a:t>,</a:t>
            </a:r>
            <a:r>
              <a:rPr lang="zh-CN" altLang="en-US" dirty="0"/>
              <a:t>可以确定一个一致的且正确的数据返回给用户。</a:t>
            </a:r>
          </a:p>
          <a:p>
            <a:r>
              <a:rPr lang="zh-CN" altLang="en-US" dirty="0"/>
              <a:t>数据最终一致</a:t>
            </a:r>
          </a:p>
          <a:p>
            <a:r>
              <a:rPr lang="zh-CN" altLang="en-US" dirty="0"/>
              <a:t>这是数据一致性中较弱的一种</a:t>
            </a:r>
            <a:r>
              <a:rPr lang="en-US" altLang="zh-CN" dirty="0"/>
              <a:t>,</a:t>
            </a:r>
            <a:r>
              <a:rPr lang="zh-CN" altLang="en-US" dirty="0"/>
              <a:t>即物理存储的数据可能是不一致的</a:t>
            </a:r>
            <a:r>
              <a:rPr lang="en-US" altLang="zh-CN" dirty="0"/>
              <a:t>,</a:t>
            </a:r>
            <a:r>
              <a:rPr lang="zh-CN" altLang="en-US" dirty="0"/>
              <a:t>终端用户</a:t>
            </a:r>
            <a:r>
              <a:rPr lang="zh-CN" altLang="en-US" dirty="0" smtClean="0"/>
              <a:t>访问到</a:t>
            </a:r>
            <a:r>
              <a:rPr lang="zh-CN" altLang="en-US" dirty="0"/>
              <a:t>的数据可能也是不一致的</a:t>
            </a:r>
            <a:r>
              <a:rPr lang="en-US" altLang="zh-CN" dirty="0"/>
              <a:t>(</a:t>
            </a:r>
            <a:r>
              <a:rPr lang="zh-CN" altLang="en-US" dirty="0"/>
              <a:t>同一用户连续访问</a:t>
            </a:r>
            <a:r>
              <a:rPr lang="en-US" altLang="zh-CN" dirty="0"/>
              <a:t>,</a:t>
            </a:r>
            <a:r>
              <a:rPr lang="zh-CN" altLang="en-US" dirty="0"/>
              <a:t>结果不同</a:t>
            </a:r>
            <a:r>
              <a:rPr lang="en-US" altLang="zh-CN" dirty="0"/>
              <a:t>:</a:t>
            </a:r>
            <a:r>
              <a:rPr lang="zh-CN" altLang="en-US" dirty="0"/>
              <a:t>或者不同用户同时访问</a:t>
            </a:r>
            <a:r>
              <a:rPr lang="en-US" altLang="zh-CN" dirty="0" smtClean="0"/>
              <a:t>,</a:t>
            </a:r>
            <a:r>
              <a:rPr lang="zh-CN" altLang="en-US" dirty="0" smtClean="0"/>
              <a:t>结果</a:t>
            </a:r>
            <a:r>
              <a:rPr lang="zh-CN" altLang="en-US" dirty="0"/>
              <a:t>不同</a:t>
            </a:r>
            <a:r>
              <a:rPr lang="en-US" altLang="zh-CN" dirty="0"/>
              <a:t>),</a:t>
            </a:r>
            <a:r>
              <a:rPr lang="zh-CN" altLang="en-US" dirty="0"/>
              <a:t>但系统经过一段时间</a:t>
            </a:r>
            <a:r>
              <a:rPr lang="en-US" altLang="zh-CN" dirty="0"/>
              <a:t>(</a:t>
            </a:r>
            <a:r>
              <a:rPr lang="zh-CN" altLang="en-US" dirty="0"/>
              <a:t>通常是一个比较短的时间段</a:t>
            </a:r>
            <a:r>
              <a:rPr lang="en-US" altLang="zh-CN" dirty="0"/>
              <a:t>)</a:t>
            </a:r>
            <a:r>
              <a:rPr lang="zh-CN" altLang="en-US" dirty="0"/>
              <a:t>的自我恢复和修正</a:t>
            </a:r>
            <a:r>
              <a:rPr lang="en-US" altLang="zh-CN" dirty="0"/>
              <a:t>,</a:t>
            </a:r>
            <a:r>
              <a:rPr lang="zh-CN" altLang="en-US" dirty="0" smtClean="0"/>
              <a:t>数据</a:t>
            </a:r>
            <a:r>
              <a:rPr lang="zh-CN" altLang="en-US" dirty="0"/>
              <a:t>最终会达到一致。</a:t>
            </a:r>
          </a:p>
          <a:p>
            <a:r>
              <a:rPr lang="zh-CN" altLang="en-US" dirty="0"/>
              <a:t>因为难以满足数据强一致性</a:t>
            </a:r>
            <a:r>
              <a:rPr lang="en-US" altLang="zh-CN" dirty="0"/>
              <a:t>,</a:t>
            </a:r>
            <a:r>
              <a:rPr lang="zh-CN" altLang="en-US" dirty="0"/>
              <a:t>网站通常会综合成本、技术、业务场景等条件</a:t>
            </a:r>
            <a:r>
              <a:rPr lang="en-US" altLang="zh-CN" dirty="0"/>
              <a:t>,</a:t>
            </a:r>
            <a:r>
              <a:rPr lang="zh-CN" altLang="en-US" dirty="0" smtClean="0"/>
              <a:t>结合应用</a:t>
            </a:r>
            <a:r>
              <a:rPr lang="zh-CN" altLang="en-US" dirty="0"/>
              <a:t>服务和其他的数据监控与纠错功能</a:t>
            </a:r>
            <a:r>
              <a:rPr lang="en-US" altLang="zh-CN" dirty="0"/>
              <a:t>,</a:t>
            </a:r>
            <a:r>
              <a:rPr lang="zh-CN" altLang="en-US" dirty="0"/>
              <a:t>使存储系统达到用户一致</a:t>
            </a:r>
            <a:r>
              <a:rPr lang="en-US" altLang="zh-CN" dirty="0"/>
              <a:t>,</a:t>
            </a:r>
            <a:r>
              <a:rPr lang="zh-CN" altLang="en-US" dirty="0"/>
              <a:t>保证最终用户</a:t>
            </a:r>
            <a:r>
              <a:rPr lang="zh-CN" altLang="en-US" dirty="0" smtClean="0"/>
              <a:t>访问数据</a:t>
            </a:r>
            <a:r>
              <a:rPr lang="zh-CN" altLang="en-US" dirty="0"/>
              <a:t>的正确性。</a:t>
            </a:r>
          </a:p>
          <a:p>
            <a:endParaRPr lang="en-US" dirty="0"/>
          </a:p>
        </p:txBody>
      </p:sp>
    </p:spTree>
    <p:extLst>
      <p:ext uri="{BB962C8B-B14F-4D97-AF65-F5344CB8AC3E}">
        <p14:creationId xmlns:p14="http://schemas.microsoft.com/office/powerpoint/2010/main" val="165542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数据备份</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a:t>数据备份是一种古老而有效的数据保护手段</a:t>
            </a:r>
            <a:r>
              <a:rPr lang="en-US" altLang="zh-CN" dirty="0"/>
              <a:t>,</a:t>
            </a:r>
            <a:r>
              <a:rPr lang="zh-CN" altLang="en-US" dirty="0"/>
              <a:t>早期的数据备份手段主要是数据冷备</a:t>
            </a:r>
            <a:r>
              <a:rPr lang="en-US" altLang="zh-CN" dirty="0" smtClean="0"/>
              <a:t>,</a:t>
            </a:r>
            <a:r>
              <a:rPr lang="zh-CN" altLang="en-US" dirty="0" smtClean="0"/>
              <a:t>即</a:t>
            </a:r>
            <a:r>
              <a:rPr lang="zh-CN" altLang="en-US" dirty="0"/>
              <a:t>定期将数据复制到某种存储介质</a:t>
            </a:r>
            <a:r>
              <a:rPr lang="en-US" altLang="zh-CN" dirty="0"/>
              <a:t>(</a:t>
            </a:r>
            <a:r>
              <a:rPr lang="zh-CN" altLang="en-US" dirty="0"/>
              <a:t>磁带</a:t>
            </a:r>
            <a:r>
              <a:rPr lang="en-US" altLang="zh-CN" dirty="0"/>
              <a:t>,</a:t>
            </a:r>
            <a:r>
              <a:rPr lang="zh-CN" altLang="en-US" dirty="0"/>
              <a:t>光盘</a:t>
            </a:r>
            <a:r>
              <a:rPr lang="en-US" altLang="zh-CN" dirty="0"/>
              <a:t>··.·)</a:t>
            </a:r>
            <a:r>
              <a:rPr lang="zh-CN" altLang="en-US" dirty="0"/>
              <a:t>上并物理存档保管</a:t>
            </a:r>
            <a:r>
              <a:rPr lang="en-US" altLang="zh-CN" dirty="0"/>
              <a:t>,</a:t>
            </a:r>
            <a:r>
              <a:rPr lang="zh-CN" altLang="en-US" dirty="0"/>
              <a:t>如果系统</a:t>
            </a:r>
            <a:r>
              <a:rPr lang="zh-CN" altLang="en-US" dirty="0" smtClean="0"/>
              <a:t>存储</a:t>
            </a:r>
            <a:r>
              <a:rPr lang="zh-CN" altLang="en-US" dirty="0"/>
              <a:t>损坏</a:t>
            </a:r>
            <a:r>
              <a:rPr lang="en-US" altLang="zh-CN" dirty="0"/>
              <a:t>,</a:t>
            </a:r>
            <a:r>
              <a:rPr lang="zh-CN" altLang="en-US" dirty="0"/>
              <a:t>那么就从冷备的存储设备中恢复数据。</a:t>
            </a:r>
          </a:p>
          <a:p>
            <a:r>
              <a:rPr lang="zh-CN" altLang="en-US" dirty="0"/>
              <a:t>冷备的优点是简单和廉价</a:t>
            </a:r>
            <a:r>
              <a:rPr lang="en-US" altLang="zh-CN" dirty="0"/>
              <a:t>,</a:t>
            </a:r>
            <a:r>
              <a:rPr lang="zh-CN" altLang="en-US" dirty="0"/>
              <a:t>成本和技术难度都较低。缺点是不能保证数据最终一致</a:t>
            </a:r>
            <a:r>
              <a:rPr lang="en-US" altLang="zh-CN" dirty="0" smtClean="0"/>
              <a:t>,</a:t>
            </a:r>
            <a:r>
              <a:rPr lang="zh-CN" altLang="en-US" dirty="0" smtClean="0"/>
              <a:t>由于</a:t>
            </a:r>
            <a:r>
              <a:rPr lang="zh-CN" altLang="en-US" dirty="0"/>
              <a:t>数据是定期复制</a:t>
            </a:r>
            <a:r>
              <a:rPr lang="en-US" altLang="zh-CN" dirty="0"/>
              <a:t>,</a:t>
            </a:r>
            <a:r>
              <a:rPr lang="zh-CN" altLang="en-US" dirty="0"/>
              <a:t>因此备份设备中的数据比系统中的数据陈旧</a:t>
            </a:r>
            <a:r>
              <a:rPr lang="en-US" altLang="zh-CN" dirty="0"/>
              <a:t>,</a:t>
            </a:r>
            <a:r>
              <a:rPr lang="zh-CN" altLang="en-US" dirty="0"/>
              <a:t>如果系统数据丢失</a:t>
            </a:r>
            <a:r>
              <a:rPr lang="en-US" altLang="zh-CN" dirty="0" smtClean="0"/>
              <a:t>,</a:t>
            </a:r>
            <a:r>
              <a:rPr lang="zh-CN" altLang="en-US" dirty="0" smtClean="0"/>
              <a:t>那么</a:t>
            </a:r>
            <a:r>
              <a:rPr lang="zh-CN" altLang="en-US" dirty="0"/>
              <a:t>从上个备份点开始后更新的数据就会永久丢失</a:t>
            </a:r>
            <a:r>
              <a:rPr lang="en-US" altLang="zh-CN" dirty="0"/>
              <a:t>,</a:t>
            </a:r>
            <a:r>
              <a:rPr lang="zh-CN" altLang="en-US" dirty="0"/>
              <a:t>不能从备份中恢复。同时也不能保</a:t>
            </a:r>
          </a:p>
          <a:p>
            <a:r>
              <a:rPr lang="zh-CN" altLang="en-US" dirty="0"/>
              <a:t>证数据可用性</a:t>
            </a:r>
            <a:r>
              <a:rPr lang="en-US" altLang="zh-CN" dirty="0"/>
              <a:t>,</a:t>
            </a:r>
            <a:r>
              <a:rPr lang="zh-CN" altLang="en-US" dirty="0"/>
              <a:t>从冷备存储中恢复数据需要较长的时间</a:t>
            </a:r>
            <a:r>
              <a:rPr lang="en-US" altLang="zh-CN" dirty="0"/>
              <a:t>,</a:t>
            </a:r>
            <a:r>
              <a:rPr lang="zh-CN" altLang="en-US" dirty="0"/>
              <a:t>而这段时间无法访问数据</a:t>
            </a:r>
            <a:r>
              <a:rPr lang="en-US" altLang="zh-CN" dirty="0"/>
              <a:t>,</a:t>
            </a:r>
            <a:r>
              <a:rPr lang="zh-CN" altLang="en-US" dirty="0" smtClean="0"/>
              <a:t>系统</a:t>
            </a:r>
            <a:r>
              <a:rPr lang="zh-CN" altLang="en-US" dirty="0"/>
              <a:t>也不可用。</a:t>
            </a:r>
          </a:p>
          <a:p>
            <a:r>
              <a:rPr lang="zh-CN" altLang="en-US" dirty="0"/>
              <a:t>因此</a:t>
            </a:r>
            <a:r>
              <a:rPr lang="en-US" altLang="zh-CN" dirty="0"/>
              <a:t>,</a:t>
            </a:r>
            <a:r>
              <a:rPr lang="zh-CN" altLang="en-US" dirty="0"/>
              <a:t>数据冷备作为一种传统的数据保护手段</a:t>
            </a:r>
            <a:r>
              <a:rPr lang="en-US" altLang="zh-CN" dirty="0"/>
              <a:t>,</a:t>
            </a:r>
            <a:r>
              <a:rPr lang="zh-CN" altLang="en-US" dirty="0"/>
              <a:t>依然在网站日常运维中使用</a:t>
            </a:r>
            <a:r>
              <a:rPr lang="en-US" altLang="zh-CN" dirty="0"/>
              <a:t>,</a:t>
            </a:r>
            <a:r>
              <a:rPr lang="zh-CN" altLang="en-US" dirty="0" smtClean="0"/>
              <a:t>同时在</a:t>
            </a:r>
            <a:r>
              <a:rPr lang="zh-CN" altLang="en-US" dirty="0"/>
              <a:t>网站实时在线业务中</a:t>
            </a:r>
            <a:r>
              <a:rPr lang="en-US" altLang="zh-CN" dirty="0"/>
              <a:t>,</a:t>
            </a:r>
            <a:r>
              <a:rPr lang="zh-CN" altLang="en-US" dirty="0"/>
              <a:t>还需要进行数据热备</a:t>
            </a:r>
            <a:r>
              <a:rPr lang="en-US" altLang="zh-CN" dirty="0"/>
              <a:t>,</a:t>
            </a:r>
            <a:r>
              <a:rPr lang="zh-CN" altLang="en-US" dirty="0"/>
              <a:t>以提供更好的数据可用性。</a:t>
            </a:r>
          </a:p>
          <a:p>
            <a:endParaRPr lang="en-US" dirty="0"/>
          </a:p>
        </p:txBody>
      </p:sp>
    </p:spTree>
    <p:extLst>
      <p:ext uri="{BB962C8B-B14F-4D97-AF65-F5344CB8AC3E}">
        <p14:creationId xmlns:p14="http://schemas.microsoft.com/office/powerpoint/2010/main" val="55401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数据热备</a:t>
            </a:r>
            <a:endParaRPr lang="en-US" dirty="0"/>
          </a:p>
        </p:txBody>
      </p:sp>
      <p:sp>
        <p:nvSpPr>
          <p:cNvPr id="3" name="Content Placeholder 2"/>
          <p:cNvSpPr>
            <a:spLocks noGrp="1"/>
          </p:cNvSpPr>
          <p:nvPr>
            <p:ph idx="1"/>
          </p:nvPr>
        </p:nvSpPr>
        <p:spPr/>
        <p:txBody>
          <a:bodyPr/>
          <a:lstStyle/>
          <a:p>
            <a:r>
              <a:rPr lang="zh-CN" altLang="en-US" dirty="0"/>
              <a:t>数据热备可分为两种</a:t>
            </a:r>
            <a:r>
              <a:rPr lang="en-US" altLang="zh-CN" dirty="0"/>
              <a:t>:</a:t>
            </a:r>
            <a:r>
              <a:rPr lang="zh-CN" altLang="en-US" dirty="0"/>
              <a:t>异步热备方式和同步热备方式。</a:t>
            </a:r>
          </a:p>
          <a:p>
            <a:r>
              <a:rPr lang="zh-CN" altLang="en-US" dirty="0"/>
              <a:t>异步方式是指多份数据副本的写入操作异步完成</a:t>
            </a:r>
            <a:r>
              <a:rPr lang="en-US" altLang="zh-CN" dirty="0"/>
              <a:t>,</a:t>
            </a:r>
            <a:r>
              <a:rPr lang="zh-CN" altLang="en-US" dirty="0"/>
              <a:t>应用程序收到数据服务系统的</a:t>
            </a:r>
            <a:r>
              <a:rPr lang="zh-CN" altLang="en-US" dirty="0" smtClean="0"/>
              <a:t>写操作</a:t>
            </a:r>
            <a:r>
              <a:rPr lang="zh-CN" altLang="en-US" dirty="0"/>
              <a:t>成功响应时</a:t>
            </a:r>
            <a:r>
              <a:rPr lang="en-US" altLang="zh-CN" dirty="0"/>
              <a:t>,</a:t>
            </a:r>
            <a:r>
              <a:rPr lang="zh-CN" altLang="en-US" dirty="0"/>
              <a:t>只写成功了一份</a:t>
            </a:r>
            <a:r>
              <a:rPr lang="en-US" altLang="zh-CN" dirty="0"/>
              <a:t>,</a:t>
            </a:r>
            <a:r>
              <a:rPr lang="zh-CN" altLang="en-US" dirty="0"/>
              <a:t>存储系统将会异步地写其他副本</a:t>
            </a:r>
            <a:r>
              <a:rPr lang="en-US" altLang="zh-CN" dirty="0"/>
              <a:t>(</a:t>
            </a:r>
            <a:r>
              <a:rPr lang="zh-CN" altLang="en-US" dirty="0"/>
              <a:t>这个过程有</a:t>
            </a:r>
            <a:r>
              <a:rPr lang="zh-CN" altLang="en-US" dirty="0" smtClean="0"/>
              <a:t>可能会失败）</a:t>
            </a:r>
            <a:endParaRPr lang="zh-CN" altLang="en-US" dirty="0"/>
          </a:p>
          <a:p>
            <a:endParaRPr lang="en-US" dirty="0"/>
          </a:p>
        </p:txBody>
      </p:sp>
      <p:pic>
        <p:nvPicPr>
          <p:cNvPr id="4" name="Picture 3"/>
          <p:cNvPicPr>
            <a:picLocks noChangeAspect="1"/>
          </p:cNvPicPr>
          <p:nvPr/>
        </p:nvPicPr>
        <p:blipFill>
          <a:blip r:embed="rId3"/>
          <a:stretch>
            <a:fillRect/>
          </a:stretch>
        </p:blipFill>
        <p:spPr>
          <a:xfrm>
            <a:off x="272715" y="3501321"/>
            <a:ext cx="6092658" cy="3356679"/>
          </a:xfrm>
          <a:prstGeom prst="rect">
            <a:avLst/>
          </a:prstGeom>
        </p:spPr>
      </p:pic>
      <p:pic>
        <p:nvPicPr>
          <p:cNvPr id="5" name="Picture 4"/>
          <p:cNvPicPr>
            <a:picLocks noChangeAspect="1"/>
          </p:cNvPicPr>
          <p:nvPr/>
        </p:nvPicPr>
        <p:blipFill>
          <a:blip r:embed="rId4"/>
          <a:stretch>
            <a:fillRect/>
          </a:stretch>
        </p:blipFill>
        <p:spPr>
          <a:xfrm>
            <a:off x="6516771" y="3710477"/>
            <a:ext cx="6020139" cy="2846733"/>
          </a:xfrm>
          <a:prstGeom prst="rect">
            <a:avLst/>
          </a:prstGeom>
        </p:spPr>
      </p:pic>
      <p:sp>
        <p:nvSpPr>
          <p:cNvPr id="6" name="TextBox 5"/>
          <p:cNvSpPr txBox="1"/>
          <p:nvPr/>
        </p:nvSpPr>
        <p:spPr>
          <a:xfrm>
            <a:off x="4483433" y="5133843"/>
            <a:ext cx="1167064" cy="369332"/>
          </a:xfrm>
          <a:prstGeom prst="rect">
            <a:avLst/>
          </a:prstGeom>
          <a:noFill/>
        </p:spPr>
        <p:txBody>
          <a:bodyPr wrap="square" rtlCol="0">
            <a:spAutoFit/>
          </a:bodyPr>
          <a:lstStyle/>
          <a:p>
            <a:r>
              <a:rPr lang="zh-CN" altLang="en-US" smtClean="0"/>
              <a:t>异步备份</a:t>
            </a:r>
            <a:endParaRPr lang="en-US" dirty="0"/>
          </a:p>
        </p:txBody>
      </p:sp>
      <p:sp>
        <p:nvSpPr>
          <p:cNvPr id="7" name="TextBox 6"/>
          <p:cNvSpPr txBox="1"/>
          <p:nvPr/>
        </p:nvSpPr>
        <p:spPr>
          <a:xfrm>
            <a:off x="8128666" y="5503175"/>
            <a:ext cx="1167064" cy="369332"/>
          </a:xfrm>
          <a:prstGeom prst="rect">
            <a:avLst/>
          </a:prstGeom>
          <a:noFill/>
        </p:spPr>
        <p:txBody>
          <a:bodyPr wrap="square" rtlCol="0">
            <a:spAutoFit/>
          </a:bodyPr>
          <a:lstStyle/>
          <a:p>
            <a:r>
              <a:rPr lang="zh-CN" altLang="en-US" dirty="0" smtClean="0"/>
              <a:t>同步备份</a:t>
            </a:r>
            <a:endParaRPr lang="en-US" dirty="0"/>
          </a:p>
        </p:txBody>
      </p:sp>
    </p:spTree>
    <p:extLst>
      <p:ext uri="{BB962C8B-B14F-4D97-AF65-F5344CB8AC3E}">
        <p14:creationId xmlns:p14="http://schemas.microsoft.com/office/powerpoint/2010/main" val="677074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失效转移</a:t>
            </a:r>
            <a:endParaRPr lang="en-US" dirty="0"/>
          </a:p>
        </p:txBody>
      </p:sp>
      <p:sp>
        <p:nvSpPr>
          <p:cNvPr id="3" name="Content Placeholder 2"/>
          <p:cNvSpPr>
            <a:spLocks noGrp="1"/>
          </p:cNvSpPr>
          <p:nvPr>
            <p:ph idx="1"/>
          </p:nvPr>
        </p:nvSpPr>
        <p:spPr>
          <a:xfrm>
            <a:off x="838200" y="1801562"/>
            <a:ext cx="10515600" cy="4351338"/>
          </a:xfrm>
        </p:spPr>
        <p:txBody>
          <a:bodyPr>
            <a:normAutofit/>
          </a:bodyPr>
          <a:lstStyle/>
          <a:p>
            <a:r>
              <a:rPr lang="zh-CN" altLang="en-US" dirty="0"/>
              <a:t>若数据服务器集群中任何一台服务器宕机</a:t>
            </a:r>
            <a:r>
              <a:rPr lang="en-US" altLang="zh-CN" dirty="0"/>
              <a:t>,</a:t>
            </a:r>
            <a:r>
              <a:rPr lang="zh-CN" altLang="en-US" dirty="0"/>
              <a:t>那么应用程序针对这台服务器的所有</a:t>
            </a:r>
            <a:r>
              <a:rPr lang="zh-CN" altLang="en-US" dirty="0" smtClean="0"/>
              <a:t>读写</a:t>
            </a:r>
            <a:r>
              <a:rPr lang="zh-CN" altLang="en-US" dirty="0"/>
              <a:t>操作都需要重新路由到其他服务器</a:t>
            </a:r>
            <a:r>
              <a:rPr lang="en-US" altLang="zh-CN" dirty="0"/>
              <a:t>,</a:t>
            </a:r>
            <a:r>
              <a:rPr lang="zh-CN" altLang="en-US" dirty="0"/>
              <a:t>保证数据访问不会失败</a:t>
            </a:r>
            <a:r>
              <a:rPr lang="en-US" altLang="zh-CN" dirty="0"/>
              <a:t>,</a:t>
            </a:r>
            <a:r>
              <a:rPr lang="zh-CN" altLang="en-US" dirty="0"/>
              <a:t>这个过程叫作失效转移。</a:t>
            </a:r>
          </a:p>
          <a:p>
            <a:r>
              <a:rPr lang="zh-CN" altLang="en-US" dirty="0"/>
              <a:t>失效转移操作由三部分组成</a:t>
            </a:r>
            <a:r>
              <a:rPr lang="en-US" altLang="zh-CN" dirty="0"/>
              <a:t>:</a:t>
            </a:r>
            <a:r>
              <a:rPr lang="zh-CN" altLang="en-US" dirty="0"/>
              <a:t>失效确认、访问转移、数据恢复。</a:t>
            </a:r>
          </a:p>
          <a:p>
            <a:r>
              <a:rPr lang="en-US" altLang="zh-CN" dirty="0"/>
              <a:t>1. </a:t>
            </a:r>
            <a:r>
              <a:rPr lang="zh-CN" altLang="en-US" dirty="0"/>
              <a:t>失效确认</a:t>
            </a:r>
          </a:p>
          <a:p>
            <a:pPr lvl="1"/>
            <a:r>
              <a:rPr lang="zh-CN" altLang="en-US" dirty="0"/>
              <a:t>判断服务器宕机是系统进行失效转移的第一步</a:t>
            </a:r>
            <a:r>
              <a:rPr lang="en-US" altLang="zh-CN" dirty="0"/>
              <a:t>,</a:t>
            </a:r>
            <a:r>
              <a:rPr lang="zh-CN" altLang="en-US" dirty="0"/>
              <a:t>系统确认一台服务器是否宕机的</a:t>
            </a:r>
            <a:r>
              <a:rPr lang="zh-CN" altLang="en-US" dirty="0" smtClean="0"/>
              <a:t>手段</a:t>
            </a:r>
            <a:r>
              <a:rPr lang="zh-CN" altLang="en-US" dirty="0"/>
              <a:t>有两种</a:t>
            </a:r>
            <a:r>
              <a:rPr lang="en-US" altLang="zh-CN" dirty="0"/>
              <a:t>:</a:t>
            </a:r>
            <a:r>
              <a:rPr lang="zh-CN" altLang="en-US" dirty="0"/>
              <a:t>心跳检测和应用程序访问失败报告</a:t>
            </a:r>
            <a:r>
              <a:rPr lang="en-US" altLang="zh-CN" dirty="0"/>
              <a:t>,</a:t>
            </a:r>
            <a:r>
              <a:rPr lang="zh-CN" altLang="en-US" dirty="0"/>
              <a:t>如</a:t>
            </a:r>
            <a:r>
              <a:rPr lang="zh-CN" altLang="en-US" dirty="0" smtClean="0"/>
              <a:t>图所</a:t>
            </a:r>
            <a:r>
              <a:rPr lang="zh-CN" altLang="en-US" dirty="0"/>
              <a:t>示</a:t>
            </a:r>
            <a:r>
              <a:rPr lang="zh-CN" altLang="en-US" dirty="0" smtClean="0"/>
              <a:t>。</a:t>
            </a:r>
            <a:endParaRPr lang="en-US" altLang="zh-CN" dirty="0" smtClean="0"/>
          </a:p>
          <a:p>
            <a:pPr lvl="1"/>
            <a:r>
              <a:rPr lang="zh-CN" altLang="en-US" dirty="0"/>
              <a:t>对于应用程序的访问失败报告</a:t>
            </a:r>
            <a:r>
              <a:rPr lang="en-US" altLang="zh-CN" dirty="0"/>
              <a:t>,</a:t>
            </a:r>
            <a:r>
              <a:rPr lang="zh-CN" altLang="en-US" dirty="0"/>
              <a:t>控制中心还需要再一次发送心跳检测进行确认</a:t>
            </a:r>
            <a:r>
              <a:rPr lang="en-US" altLang="zh-CN" dirty="0"/>
              <a:t>,</a:t>
            </a:r>
            <a:r>
              <a:rPr lang="zh-CN" altLang="en-US" dirty="0" smtClean="0"/>
              <a:t>以免</a:t>
            </a:r>
            <a:r>
              <a:rPr lang="zh-CN" altLang="en-US" dirty="0"/>
              <a:t>错误判断服务器宕机</a:t>
            </a:r>
            <a:r>
              <a:rPr lang="en-US" altLang="zh-CN" dirty="0"/>
              <a:t>,</a:t>
            </a:r>
            <a:r>
              <a:rPr lang="zh-CN" altLang="en-US" dirty="0"/>
              <a:t>因为一旦进行数据访问的失效转移</a:t>
            </a:r>
            <a:r>
              <a:rPr lang="en-US" altLang="zh-CN" dirty="0"/>
              <a:t>,</a:t>
            </a:r>
            <a:r>
              <a:rPr lang="zh-CN" altLang="en-US" dirty="0"/>
              <a:t>就意味着数据存储多份</a:t>
            </a:r>
            <a:r>
              <a:rPr lang="zh-CN" altLang="en-US" dirty="0" smtClean="0"/>
              <a:t>副本</a:t>
            </a:r>
            <a:r>
              <a:rPr lang="zh-CN" altLang="en-US" dirty="0"/>
              <a:t>不一致</a:t>
            </a:r>
            <a:r>
              <a:rPr lang="en-US" altLang="zh-CN" dirty="0"/>
              <a:t>,</a:t>
            </a:r>
            <a:r>
              <a:rPr lang="zh-CN" altLang="en-US" dirty="0"/>
              <a:t>需要进行后续一系列复杂的操作。</a:t>
            </a:r>
          </a:p>
          <a:p>
            <a:pPr lvl="1"/>
            <a:endParaRPr lang="zh-CN" altLang="en-US" dirty="0"/>
          </a:p>
          <a:p>
            <a:endParaRPr lang="en-US" dirty="0"/>
          </a:p>
        </p:txBody>
      </p:sp>
    </p:spTree>
    <p:extLst>
      <p:ext uri="{BB962C8B-B14F-4D97-AF65-F5344CB8AC3E}">
        <p14:creationId xmlns:p14="http://schemas.microsoft.com/office/powerpoint/2010/main" val="56509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失效确认</a:t>
            </a:r>
            <a:endParaRPr lang="en-US" dirty="0"/>
          </a:p>
        </p:txBody>
      </p:sp>
      <p:pic>
        <p:nvPicPr>
          <p:cNvPr id="4" name="Content Placeholder 3"/>
          <p:cNvPicPr>
            <a:picLocks noGrp="1" noChangeAspect="1"/>
          </p:cNvPicPr>
          <p:nvPr>
            <p:ph idx="1"/>
          </p:nvPr>
        </p:nvPicPr>
        <p:blipFill>
          <a:blip r:embed="rId2"/>
          <a:stretch>
            <a:fillRect/>
          </a:stretch>
        </p:blipFill>
        <p:spPr>
          <a:xfrm>
            <a:off x="2198579" y="1825625"/>
            <a:ext cx="7794842" cy="4351338"/>
          </a:xfrm>
          <a:prstGeom prst="rect">
            <a:avLst/>
          </a:prstGeom>
        </p:spPr>
      </p:pic>
    </p:spTree>
    <p:extLst>
      <p:ext uri="{BB962C8B-B14F-4D97-AF65-F5344CB8AC3E}">
        <p14:creationId xmlns:p14="http://schemas.microsoft.com/office/powerpoint/2010/main" val="118762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网站可用性的度量与考核</a:t>
            </a:r>
            <a:endParaRPr lang="en-US" dirty="0"/>
          </a:p>
        </p:txBody>
      </p:sp>
      <p:sp>
        <p:nvSpPr>
          <p:cNvPr id="3" name="Content Placeholder 2"/>
          <p:cNvSpPr>
            <a:spLocks noGrp="1"/>
          </p:cNvSpPr>
          <p:nvPr>
            <p:ph idx="1"/>
          </p:nvPr>
        </p:nvSpPr>
        <p:spPr>
          <a:xfrm>
            <a:off x="838200" y="1825625"/>
            <a:ext cx="10515600" cy="4719554"/>
          </a:xfrm>
        </p:spPr>
        <p:txBody>
          <a:bodyPr>
            <a:normAutofit fontScale="92500" lnSpcReduction="10000"/>
          </a:bodyPr>
          <a:lstStyle/>
          <a:p>
            <a:r>
              <a:rPr lang="zh-CN" altLang="en-US" dirty="0" smtClean="0"/>
              <a:t>可用性度量</a:t>
            </a:r>
            <a:endParaRPr lang="en-US" altLang="zh-CN" dirty="0" smtClean="0"/>
          </a:p>
          <a:p>
            <a:pPr lvl="1"/>
            <a:r>
              <a:rPr lang="zh-CN" altLang="en-US" dirty="0" smtClean="0">
                <a:effectLst/>
              </a:rPr>
              <a:t>网站不可用也被称作网站故障</a:t>
            </a:r>
            <a:r>
              <a:rPr lang="en-US" altLang="zh-CN" dirty="0" smtClean="0">
                <a:effectLst/>
              </a:rPr>
              <a:t>,</a:t>
            </a:r>
            <a:r>
              <a:rPr lang="zh-CN" altLang="en-US" dirty="0" smtClean="0">
                <a:effectLst/>
              </a:rPr>
              <a:t>业界通常用多少个</a:t>
            </a:r>
            <a:r>
              <a:rPr lang="en-US" altLang="zh-CN" dirty="0" smtClean="0">
                <a:effectLst/>
              </a:rPr>
              <a:t>9</a:t>
            </a:r>
            <a:r>
              <a:rPr lang="zh-CN" altLang="en-US" dirty="0" smtClean="0">
                <a:effectLst/>
              </a:rPr>
              <a:t>来衡量网站的可用性</a:t>
            </a:r>
            <a:r>
              <a:rPr lang="en-US" altLang="zh-CN" dirty="0" smtClean="0">
                <a:effectLst/>
              </a:rPr>
              <a:t>,</a:t>
            </a:r>
            <a:r>
              <a:rPr lang="zh-CN" altLang="en-US" dirty="0" smtClean="0">
                <a:effectLst/>
              </a:rPr>
              <a:t>如</a:t>
            </a:r>
            <a:r>
              <a:rPr lang="en-US" altLang="zh-CN" dirty="0" smtClean="0">
                <a:effectLst/>
              </a:rPr>
              <a:t>QQ</a:t>
            </a:r>
            <a:r>
              <a:rPr lang="zh-CN" altLang="en-US" dirty="0" smtClean="0">
                <a:effectLst/>
              </a:rPr>
              <a:t>的可用性是</a:t>
            </a:r>
            <a:r>
              <a:rPr lang="en-US" altLang="zh-CN" dirty="0" smtClean="0">
                <a:effectLst/>
              </a:rPr>
              <a:t>4</a:t>
            </a:r>
            <a:r>
              <a:rPr lang="zh-CN" altLang="en-US" dirty="0" smtClean="0">
                <a:effectLst/>
              </a:rPr>
              <a:t>个</a:t>
            </a:r>
            <a:r>
              <a:rPr lang="en-US" altLang="zh-CN" dirty="0" smtClean="0">
                <a:effectLst/>
              </a:rPr>
              <a:t>9,</a:t>
            </a:r>
            <a:r>
              <a:rPr lang="zh-CN" altLang="en-US" dirty="0" smtClean="0">
                <a:effectLst/>
              </a:rPr>
              <a:t>即</a:t>
            </a:r>
            <a:r>
              <a:rPr lang="en-US" altLang="zh-CN" dirty="0" smtClean="0">
                <a:effectLst/>
              </a:rPr>
              <a:t>QQ</a:t>
            </a:r>
            <a:r>
              <a:rPr lang="zh-CN" altLang="en-US" dirty="0" smtClean="0">
                <a:effectLst/>
              </a:rPr>
              <a:t>服务</a:t>
            </a:r>
            <a:r>
              <a:rPr lang="en-US" altLang="zh-CN" dirty="0" smtClean="0">
                <a:effectLst/>
              </a:rPr>
              <a:t>9999%</a:t>
            </a:r>
            <a:r>
              <a:rPr lang="zh-CN" altLang="en-US" dirty="0" smtClean="0">
                <a:effectLst/>
              </a:rPr>
              <a:t>可用</a:t>
            </a:r>
            <a:r>
              <a:rPr lang="en-US" altLang="zh-CN" dirty="0" smtClean="0">
                <a:effectLst/>
              </a:rPr>
              <a:t>,</a:t>
            </a:r>
            <a:r>
              <a:rPr lang="zh-CN" altLang="en-US" dirty="0" smtClean="0">
                <a:effectLst/>
              </a:rPr>
              <a:t>这意味着</a:t>
            </a:r>
            <a:r>
              <a:rPr lang="en-US" altLang="zh-CN" dirty="0" smtClean="0">
                <a:effectLst/>
              </a:rPr>
              <a:t>QQ</a:t>
            </a:r>
            <a:r>
              <a:rPr lang="zh-CN" altLang="en-US" dirty="0" smtClean="0">
                <a:effectLst/>
              </a:rPr>
              <a:t>服务要保证其在所有运行时间中</a:t>
            </a:r>
            <a:r>
              <a:rPr lang="en-US" altLang="zh-CN" dirty="0" smtClean="0">
                <a:effectLst/>
              </a:rPr>
              <a:t>,</a:t>
            </a:r>
            <a:r>
              <a:rPr lang="zh-CN" altLang="en-US" dirty="0" smtClean="0">
                <a:effectLst/>
              </a:rPr>
              <a:t>只有</a:t>
            </a:r>
            <a:r>
              <a:rPr lang="en-US" altLang="zh-CN" dirty="0" smtClean="0">
                <a:effectLst/>
              </a:rPr>
              <a:t>0.01%</a:t>
            </a:r>
            <a:r>
              <a:rPr lang="zh-CN" altLang="en-US" dirty="0" smtClean="0">
                <a:effectLst/>
              </a:rPr>
              <a:t>的时间不可用</a:t>
            </a:r>
            <a:r>
              <a:rPr lang="en-US" altLang="zh-CN" dirty="0" smtClean="0">
                <a:effectLst/>
              </a:rPr>
              <a:t>,</a:t>
            </a:r>
            <a:r>
              <a:rPr lang="zh-CN" altLang="en-US" dirty="0" smtClean="0">
                <a:effectLst/>
              </a:rPr>
              <a:t>也就是一年中大约最多</a:t>
            </a:r>
            <a:r>
              <a:rPr lang="en-US" altLang="zh-CN" dirty="0" smtClean="0">
                <a:effectLst/>
              </a:rPr>
              <a:t>53</a:t>
            </a:r>
            <a:r>
              <a:rPr lang="zh-CN" altLang="en-US" dirty="0" smtClean="0">
                <a:effectLst/>
              </a:rPr>
              <a:t>分钟不可用。</a:t>
            </a:r>
          </a:p>
          <a:p>
            <a:r>
              <a:rPr lang="zh-CN" altLang="en-US" dirty="0" smtClean="0">
                <a:effectLst/>
              </a:rPr>
              <a:t>网站不可用时间</a:t>
            </a:r>
            <a:r>
              <a:rPr lang="en-US" altLang="zh-CN" dirty="0" smtClean="0">
                <a:effectLst/>
              </a:rPr>
              <a:t>(</a:t>
            </a:r>
            <a:r>
              <a:rPr lang="zh-CN" altLang="en-US" dirty="0" smtClean="0">
                <a:effectLst/>
              </a:rPr>
              <a:t>故障时间</a:t>
            </a:r>
            <a:r>
              <a:rPr lang="en-US" altLang="zh-CN" dirty="0" smtClean="0">
                <a:effectLst/>
              </a:rPr>
              <a:t>)</a:t>
            </a:r>
            <a:r>
              <a:rPr lang="en-US" altLang="zh-CN" dirty="0"/>
              <a:t>=</a:t>
            </a:r>
            <a:r>
              <a:rPr lang="zh-CN" altLang="en-US" dirty="0" smtClean="0">
                <a:effectLst/>
              </a:rPr>
              <a:t>故障修复时间点</a:t>
            </a:r>
            <a:r>
              <a:rPr lang="en-US" altLang="zh-CN" dirty="0" smtClean="0">
                <a:effectLst/>
              </a:rPr>
              <a:t>-</a:t>
            </a:r>
            <a:r>
              <a:rPr lang="zh-CN" altLang="en-US" dirty="0" smtClean="0">
                <a:effectLst/>
              </a:rPr>
              <a:t>故障发现</a:t>
            </a:r>
            <a:r>
              <a:rPr lang="en-US" altLang="zh-CN" dirty="0" smtClean="0">
                <a:effectLst/>
              </a:rPr>
              <a:t>(</a:t>
            </a:r>
            <a:r>
              <a:rPr lang="zh-CN" altLang="en-US" dirty="0" smtClean="0">
                <a:effectLst/>
              </a:rPr>
              <a:t>报告</a:t>
            </a:r>
            <a:r>
              <a:rPr lang="en-US" altLang="zh-CN" dirty="0" smtClean="0">
                <a:effectLst/>
              </a:rPr>
              <a:t>)</a:t>
            </a:r>
            <a:r>
              <a:rPr lang="zh-CN" altLang="en-US" dirty="0" smtClean="0">
                <a:effectLst/>
              </a:rPr>
              <a:t>时间点</a:t>
            </a:r>
          </a:p>
          <a:p>
            <a:r>
              <a:rPr lang="zh-CN" altLang="en-US" dirty="0" smtClean="0">
                <a:effectLst/>
              </a:rPr>
              <a:t>网站年度可用性指标</a:t>
            </a:r>
            <a:r>
              <a:rPr lang="en-US" altLang="zh-CN" dirty="0" smtClean="0">
                <a:effectLst/>
              </a:rPr>
              <a:t>=(1-</a:t>
            </a:r>
            <a:r>
              <a:rPr lang="zh-CN" altLang="en-US" dirty="0" smtClean="0">
                <a:effectLst/>
              </a:rPr>
              <a:t>网站不可用时间</a:t>
            </a:r>
            <a:r>
              <a:rPr lang="en-US" altLang="zh-CN" dirty="0" smtClean="0">
                <a:effectLst/>
              </a:rPr>
              <a:t>/</a:t>
            </a:r>
            <a:r>
              <a:rPr lang="zh-CN" altLang="en-US" dirty="0" smtClean="0">
                <a:effectLst/>
              </a:rPr>
              <a:t>年度总时间</a:t>
            </a:r>
            <a:r>
              <a:rPr lang="en-US" altLang="zh-CN" dirty="0" smtClean="0">
                <a:effectLst/>
              </a:rPr>
              <a:t>)x100%</a:t>
            </a:r>
          </a:p>
          <a:p>
            <a:r>
              <a:rPr lang="zh-CN" altLang="en-US" dirty="0" smtClean="0">
                <a:effectLst/>
              </a:rPr>
              <a:t>对于大多数网站而言</a:t>
            </a:r>
            <a:r>
              <a:rPr lang="en-US" altLang="zh-CN" dirty="0" smtClean="0">
                <a:effectLst/>
              </a:rPr>
              <a:t>,2</a:t>
            </a:r>
            <a:r>
              <a:rPr lang="zh-CN" altLang="en-US" dirty="0" smtClean="0">
                <a:effectLst/>
              </a:rPr>
              <a:t>个</a:t>
            </a:r>
            <a:r>
              <a:rPr lang="en-US" altLang="zh-CN" dirty="0" smtClean="0">
                <a:effectLst/>
              </a:rPr>
              <a:t>9</a:t>
            </a:r>
            <a:r>
              <a:rPr lang="zh-CN" altLang="en-US" dirty="0" smtClean="0">
                <a:effectLst/>
              </a:rPr>
              <a:t>是基本可用</a:t>
            </a:r>
            <a:r>
              <a:rPr lang="en-US" altLang="zh-CN" dirty="0" smtClean="0">
                <a:effectLst/>
              </a:rPr>
              <a:t>,</a:t>
            </a:r>
            <a:r>
              <a:rPr lang="zh-CN" altLang="en-US" dirty="0" smtClean="0">
                <a:effectLst/>
              </a:rPr>
              <a:t>网站年度不可用时间小于</a:t>
            </a:r>
            <a:r>
              <a:rPr lang="en-US" altLang="zh-CN" dirty="0" smtClean="0">
                <a:effectLst/>
              </a:rPr>
              <a:t>88</a:t>
            </a:r>
            <a:r>
              <a:rPr lang="zh-CN" altLang="en-US" dirty="0" smtClean="0">
                <a:effectLst/>
              </a:rPr>
              <a:t>小时</a:t>
            </a:r>
            <a:r>
              <a:rPr lang="en-US" altLang="zh-CN" dirty="0" smtClean="0">
                <a:effectLst/>
              </a:rPr>
              <a:t>3</a:t>
            </a:r>
            <a:r>
              <a:rPr lang="zh-CN" altLang="en-US" dirty="0" smtClean="0">
                <a:effectLst/>
              </a:rPr>
              <a:t>个</a:t>
            </a:r>
            <a:r>
              <a:rPr lang="en-US" altLang="zh-CN" dirty="0" smtClean="0">
                <a:effectLst/>
              </a:rPr>
              <a:t>9</a:t>
            </a:r>
            <a:r>
              <a:rPr lang="zh-CN" altLang="en-US" dirty="0" smtClean="0">
                <a:effectLst/>
              </a:rPr>
              <a:t>是较高可用</a:t>
            </a:r>
            <a:r>
              <a:rPr lang="en-US" altLang="zh-CN" dirty="0" smtClean="0">
                <a:effectLst/>
              </a:rPr>
              <a:t>,</a:t>
            </a:r>
            <a:r>
              <a:rPr lang="zh-CN" altLang="en-US" dirty="0" smtClean="0">
                <a:effectLst/>
              </a:rPr>
              <a:t>网站年度不可用时间小于</a:t>
            </a:r>
            <a:r>
              <a:rPr lang="en-US" altLang="zh-CN" dirty="0" smtClean="0">
                <a:effectLst/>
              </a:rPr>
              <a:t>9</a:t>
            </a:r>
            <a:r>
              <a:rPr lang="zh-CN" altLang="en-US" dirty="0" smtClean="0">
                <a:effectLst/>
              </a:rPr>
              <a:t>小时</a:t>
            </a:r>
            <a:r>
              <a:rPr lang="en-US" altLang="zh-CN" dirty="0" smtClean="0">
                <a:effectLst/>
              </a:rPr>
              <a:t>:4</a:t>
            </a:r>
            <a:r>
              <a:rPr lang="zh-CN" altLang="en-US" dirty="0" smtClean="0">
                <a:effectLst/>
              </a:rPr>
              <a:t>个</a:t>
            </a:r>
            <a:r>
              <a:rPr lang="en-US" altLang="zh-CN" dirty="0" smtClean="0">
                <a:effectLst/>
              </a:rPr>
              <a:t>9</a:t>
            </a:r>
            <a:r>
              <a:rPr lang="zh-CN" altLang="en-US" dirty="0" smtClean="0">
                <a:effectLst/>
              </a:rPr>
              <a:t>是具有自动恢复能力的高可用</a:t>
            </a:r>
            <a:r>
              <a:rPr lang="en-US" altLang="zh-CN" dirty="0" smtClean="0">
                <a:effectLst/>
              </a:rPr>
              <a:t>,</a:t>
            </a:r>
            <a:r>
              <a:rPr lang="zh-CN" altLang="en-US" dirty="0" smtClean="0">
                <a:effectLst/>
              </a:rPr>
              <a:t>网站年度不可用时间小于</a:t>
            </a:r>
            <a:r>
              <a:rPr lang="en-US" altLang="zh-CN" dirty="0" smtClean="0">
                <a:effectLst/>
              </a:rPr>
              <a:t>53</a:t>
            </a:r>
            <a:r>
              <a:rPr lang="zh-CN" altLang="en-US" dirty="0" smtClean="0">
                <a:effectLst/>
              </a:rPr>
              <a:t>分钟</a:t>
            </a:r>
            <a:r>
              <a:rPr lang="en-US" altLang="zh-CN" dirty="0" smtClean="0">
                <a:effectLst/>
              </a:rPr>
              <a:t>:5</a:t>
            </a:r>
            <a:r>
              <a:rPr lang="zh-CN" altLang="en-US" dirty="0" smtClean="0">
                <a:effectLst/>
              </a:rPr>
              <a:t>个</a:t>
            </a:r>
            <a:r>
              <a:rPr lang="en-US" altLang="zh-CN" dirty="0" smtClean="0">
                <a:effectLst/>
              </a:rPr>
              <a:t>9</a:t>
            </a:r>
            <a:r>
              <a:rPr lang="zh-CN" altLang="en-US" dirty="0" smtClean="0">
                <a:effectLst/>
              </a:rPr>
              <a:t>是极高可用性</a:t>
            </a:r>
            <a:r>
              <a:rPr lang="en-US" altLang="zh-CN" dirty="0" smtClean="0">
                <a:effectLst/>
              </a:rPr>
              <a:t>,</a:t>
            </a:r>
            <a:r>
              <a:rPr lang="zh-CN" altLang="en-US" dirty="0" smtClean="0">
                <a:effectLst/>
              </a:rPr>
              <a:t>网站年度不可用时间小于</a:t>
            </a:r>
            <a:r>
              <a:rPr lang="en-US" altLang="zh-CN" dirty="0" smtClean="0">
                <a:effectLst/>
              </a:rPr>
              <a:t>5</a:t>
            </a:r>
            <a:r>
              <a:rPr lang="zh-CN" altLang="en-US" dirty="0" smtClean="0">
                <a:effectLst/>
              </a:rPr>
              <a:t>分钟。</a:t>
            </a:r>
          </a:p>
          <a:p>
            <a:r>
              <a:rPr lang="zh-CN" altLang="en-US" dirty="0" smtClean="0">
                <a:effectLst/>
              </a:rPr>
              <a:t>由于可用性影响因素很多</a:t>
            </a:r>
            <a:r>
              <a:rPr lang="en-US" altLang="zh-CN" dirty="0" smtClean="0">
                <a:effectLst/>
              </a:rPr>
              <a:t>,</a:t>
            </a:r>
            <a:r>
              <a:rPr lang="zh-CN" altLang="en-US" dirty="0" smtClean="0">
                <a:effectLst/>
              </a:rPr>
              <a:t>对于网站整体而言</a:t>
            </a:r>
            <a:r>
              <a:rPr lang="en-US" altLang="zh-CN" dirty="0" smtClean="0">
                <a:effectLst/>
              </a:rPr>
              <a:t>,</a:t>
            </a:r>
            <a:r>
              <a:rPr lang="zh-CN" altLang="en-US" dirty="0" smtClean="0">
                <a:effectLst/>
              </a:rPr>
              <a:t>达到</a:t>
            </a:r>
            <a:r>
              <a:rPr lang="en-US" altLang="zh-CN" dirty="0" smtClean="0">
                <a:effectLst/>
              </a:rPr>
              <a:t>4</a:t>
            </a:r>
            <a:r>
              <a:rPr lang="zh-CN" altLang="en-US" dirty="0" smtClean="0">
                <a:effectLst/>
              </a:rPr>
              <a:t>个</a:t>
            </a:r>
            <a:r>
              <a:rPr lang="en-US" altLang="zh-CN" dirty="0" smtClean="0">
                <a:effectLst/>
              </a:rPr>
              <a:t>9,</a:t>
            </a:r>
            <a:r>
              <a:rPr lang="zh-CN" altLang="en-US" dirty="0" smtClean="0">
                <a:effectLst/>
              </a:rPr>
              <a:t>乃至</a:t>
            </a:r>
            <a:r>
              <a:rPr lang="en-US" altLang="zh-CN" dirty="0" smtClean="0">
                <a:effectLst/>
              </a:rPr>
              <a:t>5</a:t>
            </a:r>
            <a:r>
              <a:rPr lang="zh-CN" altLang="en-US" dirty="0" smtClean="0">
                <a:effectLst/>
              </a:rPr>
              <a:t>个</a:t>
            </a:r>
            <a:r>
              <a:rPr lang="en-US" altLang="zh-CN" dirty="0" smtClean="0">
                <a:effectLst/>
              </a:rPr>
              <a:t>9</a:t>
            </a:r>
            <a:r>
              <a:rPr lang="zh-CN" altLang="en-US" dirty="0" smtClean="0">
                <a:effectLst/>
              </a:rPr>
              <a:t>的可用性</a:t>
            </a:r>
            <a:r>
              <a:rPr lang="en-US" altLang="zh-CN" dirty="0" smtClean="0">
                <a:effectLst/>
              </a:rPr>
              <a:t>,</a:t>
            </a:r>
            <a:r>
              <a:rPr lang="zh-CN" altLang="en-US" dirty="0" smtClean="0">
                <a:effectLst/>
              </a:rPr>
              <a:t>除了过硬的技术、大量的设备资金投入和工程师的责任心</a:t>
            </a:r>
            <a:r>
              <a:rPr lang="en-US" altLang="zh-CN" dirty="0" smtClean="0">
                <a:effectLst/>
              </a:rPr>
              <a:t>,</a:t>
            </a:r>
            <a:r>
              <a:rPr lang="zh-CN" altLang="en-US" dirty="0" smtClean="0">
                <a:effectLst/>
              </a:rPr>
              <a:t>还要有个好运气。</a:t>
            </a:r>
          </a:p>
        </p:txBody>
      </p:sp>
    </p:spTree>
    <p:extLst>
      <p:ext uri="{BB962C8B-B14F-4D97-AF65-F5344CB8AC3E}">
        <p14:creationId xmlns:p14="http://schemas.microsoft.com/office/powerpoint/2010/main" val="492480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a:t>
            </a:r>
            <a:r>
              <a:rPr lang="zh-CN" altLang="en-US" dirty="0"/>
              <a:t>访问</a:t>
            </a:r>
            <a:r>
              <a:rPr lang="zh-CN" altLang="en-US" dirty="0" smtClean="0"/>
              <a:t>转移</a:t>
            </a:r>
            <a:endParaRPr lang="en-US" dirty="0"/>
          </a:p>
        </p:txBody>
      </p:sp>
      <p:sp>
        <p:nvSpPr>
          <p:cNvPr id="3" name="Content Placeholder 2"/>
          <p:cNvSpPr>
            <a:spLocks noGrp="1"/>
          </p:cNvSpPr>
          <p:nvPr>
            <p:ph idx="1"/>
          </p:nvPr>
        </p:nvSpPr>
        <p:spPr/>
        <p:txBody>
          <a:bodyPr>
            <a:normAutofit/>
          </a:bodyPr>
          <a:lstStyle/>
          <a:p>
            <a:r>
              <a:rPr lang="zh-CN" altLang="en-US" dirty="0" smtClean="0"/>
              <a:t>确认</a:t>
            </a:r>
            <a:r>
              <a:rPr lang="zh-CN" altLang="en-US" dirty="0"/>
              <a:t>某台数据存储服务器宕机后</a:t>
            </a:r>
            <a:r>
              <a:rPr lang="en-US" altLang="zh-CN" dirty="0"/>
              <a:t>,</a:t>
            </a:r>
            <a:r>
              <a:rPr lang="zh-CN" altLang="en-US" dirty="0"/>
              <a:t>就需要将数据读写访问重新路由到其他服务器上</a:t>
            </a:r>
            <a:r>
              <a:rPr lang="zh-CN" altLang="en-US" dirty="0" smtClean="0"/>
              <a:t>。对于</a:t>
            </a:r>
            <a:r>
              <a:rPr lang="zh-CN" altLang="en-US" dirty="0"/>
              <a:t>完全对等存储的服务器</a:t>
            </a:r>
            <a:r>
              <a:rPr lang="en-US" altLang="zh-CN" dirty="0"/>
              <a:t>(</a:t>
            </a:r>
            <a:r>
              <a:rPr lang="zh-CN" altLang="en-US" dirty="0"/>
              <a:t>几台存储服务器存储的数据完全一样</a:t>
            </a:r>
            <a:r>
              <a:rPr lang="en-US" altLang="zh-CN" dirty="0"/>
              <a:t>,</a:t>
            </a:r>
            <a:r>
              <a:rPr lang="zh-CN" altLang="en-US" dirty="0"/>
              <a:t>我们称几台服务器</a:t>
            </a:r>
          </a:p>
          <a:p>
            <a:r>
              <a:rPr lang="zh-CN" altLang="en-US" dirty="0"/>
              <a:t>为对等服务器</a:t>
            </a:r>
            <a:r>
              <a:rPr lang="en-US" altLang="zh-CN" dirty="0"/>
              <a:t>,</a:t>
            </a:r>
            <a:r>
              <a:rPr lang="zh-CN" altLang="en-US" dirty="0"/>
              <a:t>比如主从结构的存储服务器</a:t>
            </a:r>
            <a:r>
              <a:rPr lang="en-US" altLang="zh-CN" dirty="0"/>
              <a:t>,</a:t>
            </a:r>
            <a:r>
              <a:rPr lang="zh-CN" altLang="en-US" dirty="0"/>
              <a:t>其存储的数据完全一样</a:t>
            </a:r>
            <a:r>
              <a:rPr lang="en-US" altLang="zh-CN" dirty="0"/>
              <a:t>),</a:t>
            </a:r>
            <a:r>
              <a:rPr lang="zh-CN" altLang="en-US" dirty="0"/>
              <a:t>当其中一台</a:t>
            </a:r>
            <a:r>
              <a:rPr lang="zh-CN" altLang="en-US" dirty="0" smtClean="0"/>
              <a:t>宕机后</a:t>
            </a:r>
            <a:r>
              <a:rPr lang="en-US" altLang="zh-CN" dirty="0"/>
              <a:t>,</a:t>
            </a:r>
            <a:r>
              <a:rPr lang="zh-CN" altLang="en-US" dirty="0"/>
              <a:t>应用程序根据配置直接切换到对等服务器上。如果存储是不对等的</a:t>
            </a:r>
            <a:r>
              <a:rPr lang="en-US" altLang="zh-CN" dirty="0"/>
              <a:t>, </a:t>
            </a:r>
            <a:r>
              <a:rPr lang="zh-CN" altLang="en-US" dirty="0"/>
              <a:t>那么就需要</a:t>
            </a:r>
            <a:r>
              <a:rPr lang="zh-CN" altLang="en-US" dirty="0" smtClean="0"/>
              <a:t>重新计算路由，选择存储服务器。</a:t>
            </a:r>
            <a:endParaRPr lang="zh-CN" altLang="en-US" dirty="0"/>
          </a:p>
          <a:p>
            <a:endParaRPr lang="en-US" dirty="0"/>
          </a:p>
        </p:txBody>
      </p:sp>
    </p:spTree>
    <p:extLst>
      <p:ext uri="{BB962C8B-B14F-4D97-AF65-F5344CB8AC3E}">
        <p14:creationId xmlns:p14="http://schemas.microsoft.com/office/powerpoint/2010/main" val="1324264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a:t>
            </a:r>
            <a:r>
              <a:rPr lang="zh-CN" altLang="en-US" dirty="0" smtClean="0"/>
              <a:t> 数据恢复</a:t>
            </a:r>
            <a:endParaRPr lang="en-US" dirty="0"/>
          </a:p>
        </p:txBody>
      </p:sp>
      <p:sp>
        <p:nvSpPr>
          <p:cNvPr id="3" name="Content Placeholder 2"/>
          <p:cNvSpPr>
            <a:spLocks noGrp="1"/>
          </p:cNvSpPr>
          <p:nvPr>
            <p:ph idx="1"/>
          </p:nvPr>
        </p:nvSpPr>
        <p:spPr/>
        <p:txBody>
          <a:bodyPr/>
          <a:lstStyle/>
          <a:p>
            <a:r>
              <a:rPr lang="zh-CN" altLang="en-US" dirty="0"/>
              <a:t>因为某台服务器宕机</a:t>
            </a:r>
            <a:r>
              <a:rPr lang="en-US" altLang="zh-CN" dirty="0"/>
              <a:t>,</a:t>
            </a:r>
            <a:r>
              <a:rPr lang="zh-CN" altLang="en-US" dirty="0"/>
              <a:t>所以数据存储的副本数目会减少</a:t>
            </a:r>
            <a:r>
              <a:rPr lang="en-US" altLang="zh-CN" dirty="0"/>
              <a:t>,</a:t>
            </a:r>
            <a:r>
              <a:rPr lang="zh-CN" altLang="en-US" dirty="0"/>
              <a:t>必须将副本的数目恢复</a:t>
            </a:r>
            <a:r>
              <a:rPr lang="zh-CN" altLang="en-US" dirty="0" smtClean="0"/>
              <a:t>到系统</a:t>
            </a:r>
            <a:r>
              <a:rPr lang="zh-CN" altLang="en-US" dirty="0"/>
              <a:t>设定的值</a:t>
            </a:r>
            <a:r>
              <a:rPr lang="en-US" altLang="zh-CN" dirty="0"/>
              <a:t>,</a:t>
            </a:r>
            <a:r>
              <a:rPr lang="zh-CN" altLang="en-US" dirty="0"/>
              <a:t>否则</a:t>
            </a:r>
            <a:r>
              <a:rPr lang="en-US" altLang="zh-CN" dirty="0"/>
              <a:t>,</a:t>
            </a:r>
            <a:r>
              <a:rPr lang="zh-CN" altLang="en-US" dirty="0"/>
              <a:t>再有服务器宕机时</a:t>
            </a:r>
            <a:r>
              <a:rPr lang="en-US" altLang="zh-CN" dirty="0"/>
              <a:t>,</a:t>
            </a:r>
            <a:r>
              <a:rPr lang="zh-CN" altLang="en-US" dirty="0"/>
              <a:t>就可能出现无法访问转移</a:t>
            </a:r>
            <a:r>
              <a:rPr lang="en-US" altLang="zh-CN" dirty="0"/>
              <a:t>(</a:t>
            </a:r>
            <a:r>
              <a:rPr lang="zh-CN" altLang="en-US" dirty="0"/>
              <a:t>所有副本的</a:t>
            </a:r>
            <a:r>
              <a:rPr lang="zh-CN" altLang="en-US" dirty="0" smtClean="0"/>
              <a:t>服务器</a:t>
            </a:r>
            <a:r>
              <a:rPr lang="zh-CN" altLang="en-US" dirty="0"/>
              <a:t>都宕机了</a:t>
            </a:r>
            <a:r>
              <a:rPr lang="en-US" altLang="zh-CN" dirty="0"/>
              <a:t>),</a:t>
            </a:r>
            <a:r>
              <a:rPr lang="zh-CN" altLang="en-US" dirty="0"/>
              <a:t>数据永久丢失的情况。因此系统需要从健康的服务器复制数据</a:t>
            </a:r>
            <a:r>
              <a:rPr lang="en-US" altLang="zh-CN" dirty="0"/>
              <a:t>,</a:t>
            </a:r>
            <a:r>
              <a:rPr lang="zh-CN" altLang="en-US" dirty="0"/>
              <a:t>将数据</a:t>
            </a:r>
            <a:r>
              <a:rPr lang="zh-CN" altLang="en-US" dirty="0" smtClean="0"/>
              <a:t>副本</a:t>
            </a:r>
            <a:r>
              <a:rPr lang="zh-CN" altLang="en-US" dirty="0"/>
              <a:t>数目恢复到设定值</a:t>
            </a:r>
            <a:r>
              <a:rPr lang="zh-CN" altLang="en-US" dirty="0" smtClean="0"/>
              <a:t>。</a:t>
            </a:r>
            <a:endParaRPr lang="zh-CN" altLang="en-US" dirty="0"/>
          </a:p>
          <a:p>
            <a:endParaRPr lang="en-US" dirty="0"/>
          </a:p>
        </p:txBody>
      </p:sp>
    </p:spTree>
    <p:extLst>
      <p:ext uri="{BB962C8B-B14F-4D97-AF65-F5344CB8AC3E}">
        <p14:creationId xmlns:p14="http://schemas.microsoft.com/office/powerpoint/2010/main" val="13852816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t>网站可用性的度量和考核</a:t>
            </a:r>
            <a:endParaRPr lang="en-US" altLang="zh-CN" dirty="0" smtClean="0"/>
          </a:p>
          <a:p>
            <a:r>
              <a:rPr lang="zh-CN" altLang="en-US" dirty="0" smtClean="0"/>
              <a:t>高可用的网站架构</a:t>
            </a:r>
            <a:endParaRPr lang="en-US" altLang="zh-CN" dirty="0" smtClean="0"/>
          </a:p>
          <a:p>
            <a:r>
              <a:rPr lang="zh-CN" altLang="en-US" dirty="0" smtClean="0"/>
              <a:t>高可用的应用</a:t>
            </a:r>
            <a:endParaRPr lang="en-US" altLang="zh-CN" dirty="0" smtClean="0"/>
          </a:p>
          <a:p>
            <a:r>
              <a:rPr lang="zh-CN" altLang="en-US" dirty="0" smtClean="0"/>
              <a:t>高可用的服务</a:t>
            </a:r>
            <a:endParaRPr lang="en-US" altLang="zh-CN" dirty="0" smtClean="0"/>
          </a:p>
          <a:p>
            <a:r>
              <a:rPr lang="zh-CN" altLang="en-US" dirty="0" smtClean="0"/>
              <a:t>高可用的数据</a:t>
            </a:r>
            <a:endParaRPr lang="en-US" altLang="zh-CN" dirty="0" smtClean="0"/>
          </a:p>
          <a:p>
            <a:r>
              <a:rPr lang="zh-CN" altLang="en-US" dirty="0" smtClean="0">
                <a:solidFill>
                  <a:srgbClr val="FF0000"/>
                </a:solidFill>
              </a:rPr>
              <a:t>高可用网站的软件质量保证</a:t>
            </a:r>
            <a:endParaRPr lang="en-US" altLang="zh-CN" dirty="0" smtClean="0">
              <a:solidFill>
                <a:srgbClr val="FF0000"/>
              </a:solidFill>
            </a:endParaRPr>
          </a:p>
          <a:p>
            <a:r>
              <a:rPr lang="zh-CN" altLang="en-US" dirty="0" smtClean="0"/>
              <a:t>网站运行监控</a:t>
            </a:r>
            <a:endParaRPr lang="en-US" dirty="0"/>
          </a:p>
        </p:txBody>
      </p:sp>
    </p:spTree>
    <p:extLst>
      <p:ext uri="{BB962C8B-B14F-4D97-AF65-F5344CB8AC3E}">
        <p14:creationId xmlns:p14="http://schemas.microsoft.com/office/powerpoint/2010/main" val="6291912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高可用网站的软件质量</a:t>
            </a:r>
            <a:r>
              <a:rPr lang="zh-CN" altLang="en-US" dirty="0" smtClean="0"/>
              <a:t>保证</a:t>
            </a:r>
            <a:endParaRPr lang="en-US" dirty="0"/>
          </a:p>
        </p:txBody>
      </p:sp>
      <p:sp>
        <p:nvSpPr>
          <p:cNvPr id="3" name="Content Placeholder 2"/>
          <p:cNvSpPr>
            <a:spLocks noGrp="1"/>
          </p:cNvSpPr>
          <p:nvPr>
            <p:ph idx="1"/>
          </p:nvPr>
        </p:nvSpPr>
        <p:spPr/>
        <p:txBody>
          <a:bodyPr>
            <a:normAutofit/>
          </a:bodyPr>
          <a:lstStyle/>
          <a:p>
            <a:r>
              <a:rPr lang="zh-CN" altLang="en-US" dirty="0"/>
              <a:t>在网站运维实践中</a:t>
            </a:r>
            <a:r>
              <a:rPr lang="en-US" altLang="zh-CN" dirty="0"/>
              <a:t>,</a:t>
            </a:r>
            <a:r>
              <a:rPr lang="zh-CN" altLang="en-US" dirty="0"/>
              <a:t>除了网络、服务器等硬件故障导致的系统可用性风险外</a:t>
            </a:r>
            <a:r>
              <a:rPr lang="en-US" altLang="zh-CN" dirty="0"/>
              <a:t>,</a:t>
            </a:r>
            <a:r>
              <a:rPr lang="zh-CN" altLang="en-US" dirty="0" smtClean="0"/>
              <a:t>还有来自</a:t>
            </a:r>
            <a:r>
              <a:rPr lang="zh-CN" altLang="en-US" dirty="0"/>
              <a:t>软件系统本身的风险</a:t>
            </a:r>
            <a:r>
              <a:rPr lang="zh-CN" altLang="en-US" dirty="0" smtClean="0"/>
              <a:t>。关于</a:t>
            </a:r>
            <a:r>
              <a:rPr lang="zh-CN" altLang="en-US" dirty="0"/>
              <a:t>传统的软件测试和软件质量保证管理无需赘言</a:t>
            </a:r>
            <a:r>
              <a:rPr lang="en-US" altLang="zh-CN" dirty="0"/>
              <a:t>,</a:t>
            </a:r>
            <a:r>
              <a:rPr lang="zh-CN" altLang="en-US" dirty="0"/>
              <a:t>本节重点讨论网站为了保证</a:t>
            </a:r>
            <a:r>
              <a:rPr lang="zh-CN" altLang="en-US" dirty="0" smtClean="0"/>
              <a:t>线上</a:t>
            </a:r>
            <a:r>
              <a:rPr lang="zh-CN" altLang="en-US" dirty="0"/>
              <a:t>系统的可用性而采取的一些与传统软件开发不同的质量保证手段。</a:t>
            </a:r>
          </a:p>
          <a:p>
            <a:pPr lvl="1"/>
            <a:r>
              <a:rPr lang="zh-CN" altLang="en-US" dirty="0" smtClean="0"/>
              <a:t>网站发布</a:t>
            </a:r>
            <a:endParaRPr lang="en-US" altLang="zh-CN" dirty="0" smtClean="0"/>
          </a:p>
          <a:p>
            <a:pPr lvl="1"/>
            <a:r>
              <a:rPr lang="zh-CN" altLang="en-US" dirty="0" smtClean="0"/>
              <a:t>自动化测试</a:t>
            </a:r>
            <a:endParaRPr lang="en-US" altLang="zh-CN" dirty="0" smtClean="0"/>
          </a:p>
          <a:p>
            <a:pPr lvl="1"/>
            <a:r>
              <a:rPr lang="zh-CN" altLang="en-US" dirty="0" smtClean="0"/>
              <a:t>预发布验证</a:t>
            </a:r>
            <a:endParaRPr lang="en-US" altLang="zh-CN" dirty="0" smtClean="0"/>
          </a:p>
          <a:p>
            <a:pPr lvl="1"/>
            <a:r>
              <a:rPr lang="zh-CN" altLang="en-US" dirty="0" smtClean="0"/>
              <a:t>代码控制</a:t>
            </a:r>
            <a:endParaRPr lang="en-US" altLang="zh-CN" dirty="0" smtClean="0"/>
          </a:p>
          <a:p>
            <a:pPr lvl="1"/>
            <a:r>
              <a:rPr lang="zh-CN" altLang="en-US" dirty="0" smtClean="0"/>
              <a:t>自动化发布</a:t>
            </a:r>
            <a:endParaRPr lang="en-US" altLang="zh-CN" dirty="0" smtClean="0"/>
          </a:p>
          <a:p>
            <a:pPr lvl="1"/>
            <a:r>
              <a:rPr lang="zh-CN" altLang="en-US" dirty="0" smtClean="0"/>
              <a:t>灰度发布</a:t>
            </a:r>
          </a:p>
          <a:p>
            <a:endParaRPr lang="zh-CN" altLang="en-US" dirty="0"/>
          </a:p>
          <a:p>
            <a:endParaRPr lang="en-US" dirty="0"/>
          </a:p>
        </p:txBody>
      </p:sp>
    </p:spTree>
    <p:extLst>
      <p:ext uri="{BB962C8B-B14F-4D97-AF65-F5344CB8AC3E}">
        <p14:creationId xmlns:p14="http://schemas.microsoft.com/office/powerpoint/2010/main" val="3436388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网站</a:t>
            </a:r>
            <a:r>
              <a:rPr lang="zh-CN" altLang="en-US" dirty="0" smtClean="0"/>
              <a:t>发布</a:t>
            </a:r>
            <a:endParaRPr lang="en-US" dirty="0"/>
          </a:p>
        </p:txBody>
      </p:sp>
      <p:sp>
        <p:nvSpPr>
          <p:cNvPr id="3" name="Content Placeholder 2"/>
          <p:cNvSpPr>
            <a:spLocks noGrp="1"/>
          </p:cNvSpPr>
          <p:nvPr>
            <p:ph idx="1"/>
          </p:nvPr>
        </p:nvSpPr>
        <p:spPr/>
        <p:txBody>
          <a:bodyPr>
            <a:normAutofit fontScale="92500"/>
          </a:bodyPr>
          <a:lstStyle/>
          <a:p>
            <a:r>
              <a:rPr lang="zh-CN" altLang="en-US" dirty="0"/>
              <a:t>网站需要保证</a:t>
            </a:r>
            <a:r>
              <a:rPr lang="en-US" altLang="zh-CN" dirty="0"/>
              <a:t>7x24</a:t>
            </a:r>
            <a:r>
              <a:rPr lang="zh-CN" altLang="en-US" dirty="0"/>
              <a:t>高可用运行</a:t>
            </a:r>
            <a:r>
              <a:rPr lang="en-US" altLang="zh-CN" dirty="0"/>
              <a:t>,</a:t>
            </a:r>
            <a:r>
              <a:rPr lang="zh-CN" altLang="en-US" dirty="0"/>
              <a:t>同时网站又需要不断地发布新功能吸引用户以</a:t>
            </a:r>
            <a:r>
              <a:rPr lang="zh-CN" altLang="en-US" dirty="0" smtClean="0"/>
              <a:t>保证在</a:t>
            </a:r>
            <a:r>
              <a:rPr lang="zh-CN" altLang="en-US" dirty="0"/>
              <a:t>激烈的市场竞争中获得成功。许多大型网站每周都需要发布一到两次</a:t>
            </a:r>
            <a:r>
              <a:rPr lang="en-US" altLang="zh-CN" dirty="0"/>
              <a:t>,</a:t>
            </a:r>
            <a:r>
              <a:rPr lang="zh-CN" altLang="en-US" dirty="0"/>
              <a:t>而中小型</a:t>
            </a:r>
            <a:r>
              <a:rPr lang="zh-CN" altLang="en-US" dirty="0" smtClean="0"/>
              <a:t>网站则</a:t>
            </a:r>
            <a:r>
              <a:rPr lang="zh-CN" altLang="en-US" dirty="0"/>
              <a:t>更加频繁</a:t>
            </a:r>
            <a:r>
              <a:rPr lang="en-US" altLang="zh-CN" dirty="0"/>
              <a:t>,</a:t>
            </a:r>
            <a:r>
              <a:rPr lang="zh-CN" altLang="en-US" dirty="0"/>
              <a:t>一些处于快速发展期的网站甚至每天发布十几次。</a:t>
            </a:r>
          </a:p>
          <a:p>
            <a:r>
              <a:rPr lang="zh-CN" altLang="en-US" dirty="0"/>
              <a:t>不管发布的新功能是修改了一个按钮的布局还是增加了一个核心业务</a:t>
            </a:r>
            <a:r>
              <a:rPr lang="en-US" altLang="zh-CN" dirty="0"/>
              <a:t>,</a:t>
            </a:r>
            <a:r>
              <a:rPr lang="zh-CN" altLang="en-US" dirty="0"/>
              <a:t>都需要在</a:t>
            </a:r>
            <a:r>
              <a:rPr lang="zh-CN" altLang="en-US" dirty="0" smtClean="0"/>
              <a:t>服务器</a:t>
            </a:r>
            <a:r>
              <a:rPr lang="zh-CN" altLang="en-US" dirty="0"/>
              <a:t>上关闭原有的应用</a:t>
            </a:r>
            <a:r>
              <a:rPr lang="en-US" altLang="zh-CN" dirty="0"/>
              <a:t>,</a:t>
            </a:r>
            <a:r>
              <a:rPr lang="zh-CN" altLang="en-US" dirty="0"/>
              <a:t>然后重新部署启动新的应用</a:t>
            </a:r>
            <a:r>
              <a:rPr lang="en-US" altLang="zh-CN" dirty="0"/>
              <a:t>,</a:t>
            </a:r>
            <a:r>
              <a:rPr lang="zh-CN" altLang="en-US" dirty="0"/>
              <a:t>整个过程还要求不影响用户的</a:t>
            </a:r>
            <a:r>
              <a:rPr lang="zh-CN" altLang="en-US" dirty="0" smtClean="0"/>
              <a:t>使用</a:t>
            </a:r>
            <a:r>
              <a:rPr lang="zh-CN" altLang="en-US" dirty="0"/>
              <a:t>。这相当于要求给飞行中的飞机换个引擎</a:t>
            </a:r>
            <a:r>
              <a:rPr lang="en-US" altLang="zh-CN" dirty="0"/>
              <a:t>,</a:t>
            </a:r>
            <a:r>
              <a:rPr lang="zh-CN" altLang="en-US" dirty="0"/>
              <a:t>既不能让飞机有剧烈晃动</a:t>
            </a:r>
            <a:r>
              <a:rPr lang="en-US" altLang="zh-CN" dirty="0"/>
              <a:t>(</a:t>
            </a:r>
            <a:r>
              <a:rPr lang="zh-CN" altLang="en-US" dirty="0"/>
              <a:t>影响用户体验</a:t>
            </a:r>
            <a:r>
              <a:rPr lang="en-US" altLang="zh-CN" dirty="0" smtClean="0"/>
              <a:t>),</a:t>
            </a:r>
            <a:r>
              <a:rPr lang="zh-CN" altLang="en-US" dirty="0" smtClean="0"/>
              <a:t>也</a:t>
            </a:r>
            <a:r>
              <a:rPr lang="zh-CN" altLang="en-US" dirty="0"/>
              <a:t>不能让飞机降落</a:t>
            </a:r>
            <a:r>
              <a:rPr lang="en-US" altLang="zh-CN" dirty="0"/>
              <a:t>(</a:t>
            </a:r>
            <a:r>
              <a:rPr lang="zh-CN" altLang="en-US" dirty="0"/>
              <a:t>系统停机维护</a:t>
            </a:r>
            <a:r>
              <a:rPr lang="en-US" altLang="zh-CN" dirty="0"/>
              <a:t>),</a:t>
            </a:r>
            <a:r>
              <a:rPr lang="zh-CN" altLang="en-US" dirty="0"/>
              <a:t>更不能让飞机坠毀</a:t>
            </a:r>
            <a:r>
              <a:rPr lang="en-US" altLang="zh-CN" dirty="0"/>
              <a:t>(</a:t>
            </a:r>
            <a:r>
              <a:rPr lang="zh-CN" altLang="en-US" dirty="0"/>
              <a:t>系统故障网站完全不可用</a:t>
            </a:r>
            <a:r>
              <a:rPr lang="en-US" altLang="zh-CN" dirty="0"/>
              <a:t>)</a:t>
            </a:r>
            <a:r>
              <a:rPr lang="zh-CN" altLang="en-US" dirty="0" smtClean="0"/>
              <a:t>。</a:t>
            </a:r>
            <a:endParaRPr lang="en-US" altLang="zh-CN" dirty="0" smtClean="0"/>
          </a:p>
          <a:p>
            <a:r>
              <a:rPr lang="zh-CN" altLang="en-US" dirty="0" smtClean="0"/>
              <a:t>发布过程中，每次关闭服务器是集群中的一小部分，并在发布完成后立即可以访问，因此整个发布过程不影响用户使用。</a:t>
            </a:r>
            <a:endParaRPr lang="en-US" dirty="0"/>
          </a:p>
        </p:txBody>
      </p:sp>
    </p:spTree>
    <p:extLst>
      <p:ext uri="{BB962C8B-B14F-4D97-AF65-F5344CB8AC3E}">
        <p14:creationId xmlns:p14="http://schemas.microsoft.com/office/powerpoint/2010/main" val="1237375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网站发布流程图</a:t>
            </a:r>
            <a:endParaRPr lang="en-US" dirty="0"/>
          </a:p>
        </p:txBody>
      </p:sp>
      <p:pic>
        <p:nvPicPr>
          <p:cNvPr id="4" name="Content Placeholder 3"/>
          <p:cNvPicPr>
            <a:picLocks noGrp="1" noChangeAspect="1"/>
          </p:cNvPicPr>
          <p:nvPr>
            <p:ph idx="1"/>
          </p:nvPr>
        </p:nvPicPr>
        <p:blipFill>
          <a:blip r:embed="rId2"/>
          <a:stretch>
            <a:fillRect/>
          </a:stretch>
        </p:blipFill>
        <p:spPr>
          <a:xfrm>
            <a:off x="3620339" y="1459808"/>
            <a:ext cx="4951321" cy="5398192"/>
          </a:xfrm>
          <a:prstGeom prst="rect">
            <a:avLst/>
          </a:prstGeom>
        </p:spPr>
      </p:pic>
    </p:spTree>
    <p:extLst>
      <p:ext uri="{BB962C8B-B14F-4D97-AF65-F5344CB8AC3E}">
        <p14:creationId xmlns:p14="http://schemas.microsoft.com/office/powerpoint/2010/main" val="884492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自动化测试</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a:t>代码在发布到线上服务器之前需要进行严格的测试。即使每次发布的新功能都是</a:t>
            </a:r>
            <a:r>
              <a:rPr lang="zh-CN" altLang="en-US" dirty="0" smtClean="0"/>
              <a:t>在原有</a:t>
            </a:r>
            <a:r>
              <a:rPr lang="zh-CN" altLang="en-US" dirty="0"/>
              <a:t>系统功能上的小幅增加</a:t>
            </a:r>
            <a:r>
              <a:rPr lang="en-US" altLang="zh-CN" dirty="0"/>
              <a:t>,</a:t>
            </a:r>
            <a:r>
              <a:rPr lang="zh-CN" altLang="en-US" dirty="0"/>
              <a:t>但为了保证系统没有引入未预料的 </a:t>
            </a:r>
            <a:r>
              <a:rPr lang="en-US" altLang="zh-CN" dirty="0"/>
              <a:t>Bug,</a:t>
            </a:r>
            <a:r>
              <a:rPr lang="zh-CN" altLang="en-US" dirty="0"/>
              <a:t>网站测试还是</a:t>
            </a:r>
            <a:r>
              <a:rPr lang="zh-CN" altLang="en-US" dirty="0" smtClean="0"/>
              <a:t>需要对</a:t>
            </a:r>
            <a:r>
              <a:rPr lang="zh-CN" altLang="en-US" dirty="0"/>
              <a:t>整个网站功能进行全面的回归测试。此外还需要测试各种浏览器的兼容性。在发布</a:t>
            </a:r>
            <a:r>
              <a:rPr lang="zh-CN" altLang="en-US" dirty="0" smtClean="0"/>
              <a:t>频繁</a:t>
            </a:r>
            <a:r>
              <a:rPr lang="zh-CN" altLang="en-US" dirty="0"/>
              <a:t>的网站应用中</a:t>
            </a:r>
            <a:r>
              <a:rPr lang="en-US" altLang="zh-CN" dirty="0"/>
              <a:t>,</a:t>
            </a:r>
            <a:r>
              <a:rPr lang="zh-CN" altLang="en-US" dirty="0"/>
              <a:t>如果使用人工测试</a:t>
            </a:r>
            <a:r>
              <a:rPr lang="en-US" altLang="zh-CN" dirty="0"/>
              <a:t>,</a:t>
            </a:r>
            <a:r>
              <a:rPr lang="zh-CN" altLang="en-US" dirty="0"/>
              <a:t>成本、时间及测试覆盖率都难以接受。</a:t>
            </a:r>
          </a:p>
          <a:p>
            <a:r>
              <a:rPr lang="zh-CN" altLang="en-US" dirty="0"/>
              <a:t>目前大部分网站都采用</a:t>
            </a:r>
            <a:r>
              <a:rPr lang="en-US" altLang="zh-CN" dirty="0"/>
              <a:t>Web</a:t>
            </a:r>
            <a:r>
              <a:rPr lang="zh-CN" altLang="en-US" dirty="0"/>
              <a:t>自动化测试技术</a:t>
            </a:r>
            <a:r>
              <a:rPr lang="en-US" altLang="zh-CN" dirty="0"/>
              <a:t>,</a:t>
            </a:r>
            <a:r>
              <a:rPr lang="zh-CN" altLang="en-US" dirty="0"/>
              <a:t>使用自动测试工具或脚本完成测试</a:t>
            </a:r>
            <a:r>
              <a:rPr lang="zh-CN" altLang="en-US" dirty="0" smtClean="0"/>
              <a:t>。比较</a:t>
            </a:r>
            <a:r>
              <a:rPr lang="zh-CN" altLang="en-US" dirty="0"/>
              <a:t>流行的 </a:t>
            </a:r>
            <a:r>
              <a:rPr lang="en-US" altLang="zh-CN" dirty="0"/>
              <a:t>Web </a:t>
            </a:r>
            <a:r>
              <a:rPr lang="zh-CN" altLang="en-US" dirty="0"/>
              <a:t>自动化测试工具是 </a:t>
            </a:r>
            <a:r>
              <a:rPr lang="en-US" altLang="zh-CN" dirty="0" err="1"/>
              <a:t>ThoughtWorks</a:t>
            </a:r>
            <a:r>
              <a:rPr lang="en-US" altLang="zh-CN" dirty="0"/>
              <a:t> </a:t>
            </a:r>
            <a:r>
              <a:rPr lang="zh-CN" altLang="en-US" dirty="0"/>
              <a:t>开发的 </a:t>
            </a:r>
            <a:r>
              <a:rPr lang="en-US" altLang="zh-CN" dirty="0"/>
              <a:t>Selenium</a:t>
            </a:r>
            <a:r>
              <a:rPr lang="zh-CN" altLang="en-US" dirty="0"/>
              <a:t>。 </a:t>
            </a:r>
            <a:r>
              <a:rPr lang="en-US" altLang="zh-CN" dirty="0"/>
              <a:t>Selenium </a:t>
            </a:r>
            <a:r>
              <a:rPr lang="zh-CN" altLang="en-US" dirty="0"/>
              <a:t>运行在</a:t>
            </a:r>
            <a:r>
              <a:rPr lang="zh-CN" altLang="en-US" dirty="0" smtClean="0"/>
              <a:t>浏览器</a:t>
            </a:r>
            <a:r>
              <a:rPr lang="zh-CN" altLang="en-US" dirty="0"/>
              <a:t>中</a:t>
            </a:r>
            <a:r>
              <a:rPr lang="en-US" altLang="zh-CN" dirty="0"/>
              <a:t>,</a:t>
            </a:r>
            <a:r>
              <a:rPr lang="zh-CN" altLang="en-US" dirty="0"/>
              <a:t>模拟用户操作进行测试</a:t>
            </a:r>
            <a:r>
              <a:rPr lang="en-US" altLang="zh-CN" dirty="0"/>
              <a:t>,</a:t>
            </a:r>
            <a:r>
              <a:rPr lang="zh-CN" altLang="en-US" dirty="0"/>
              <a:t>因此 </a:t>
            </a:r>
            <a:r>
              <a:rPr lang="en-US" altLang="zh-CN" dirty="0"/>
              <a:t>Selenium</a:t>
            </a:r>
            <a:r>
              <a:rPr lang="zh-CN" altLang="en-US" dirty="0"/>
              <a:t>可以同时完成</a:t>
            </a:r>
            <a:r>
              <a:rPr lang="en-US" altLang="zh-CN" dirty="0"/>
              <a:t>Web </a:t>
            </a:r>
            <a:r>
              <a:rPr lang="zh-CN" altLang="en-US" dirty="0"/>
              <a:t>功能测试和浏览器</a:t>
            </a:r>
            <a:r>
              <a:rPr lang="zh-CN" altLang="en-US" dirty="0" smtClean="0"/>
              <a:t>兼容测试。</a:t>
            </a:r>
            <a:endParaRPr lang="en-US" altLang="zh-CN" dirty="0" smtClean="0"/>
          </a:p>
          <a:p>
            <a:r>
              <a:rPr lang="zh-CN" altLang="en-US" dirty="0"/>
              <a:t>大型网站通常也会开发自己的自动化测试工具</a:t>
            </a:r>
            <a:r>
              <a:rPr lang="en-US" altLang="zh-CN" dirty="0"/>
              <a:t>,</a:t>
            </a:r>
            <a:r>
              <a:rPr lang="zh-CN" altLang="en-US" dirty="0"/>
              <a:t>可以一键完成系统部署</a:t>
            </a:r>
            <a:r>
              <a:rPr lang="en-US" altLang="zh-CN" dirty="0"/>
              <a:t>,</a:t>
            </a:r>
            <a:r>
              <a:rPr lang="zh-CN" altLang="en-US" dirty="0"/>
              <a:t>测试</a:t>
            </a:r>
            <a:r>
              <a:rPr lang="zh-CN" altLang="en-US" dirty="0" smtClean="0"/>
              <a:t>数据生成</a:t>
            </a:r>
            <a:r>
              <a:rPr lang="zh-CN" altLang="en-US" dirty="0"/>
              <a:t>、测试执行、测试报告生成等全部测试过程。许多网站测试工程师的编码能力</a:t>
            </a:r>
            <a:r>
              <a:rPr lang="zh-CN" altLang="en-US" dirty="0" smtClean="0"/>
              <a:t>毫不逊于</a:t>
            </a:r>
            <a:r>
              <a:rPr lang="zh-CN" altLang="en-US" dirty="0"/>
              <a:t>软件工程师。</a:t>
            </a:r>
          </a:p>
          <a:p>
            <a:endParaRPr lang="zh-CN" altLang="en-US" dirty="0"/>
          </a:p>
          <a:p>
            <a:endParaRPr lang="en-US" dirty="0"/>
          </a:p>
        </p:txBody>
      </p:sp>
    </p:spTree>
    <p:extLst>
      <p:ext uri="{BB962C8B-B14F-4D97-AF65-F5344CB8AC3E}">
        <p14:creationId xmlns:p14="http://schemas.microsoft.com/office/powerpoint/2010/main" val="5370105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预发布验证</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dirty="0"/>
              <a:t>即使是经过严格的测试</a:t>
            </a:r>
            <a:r>
              <a:rPr lang="en-US" altLang="zh-CN" dirty="0"/>
              <a:t>,</a:t>
            </a:r>
            <a:r>
              <a:rPr lang="zh-CN" altLang="en-US" dirty="0"/>
              <a:t>软件部署到线上服务器之后还是经常会出现各种问题</a:t>
            </a:r>
            <a:r>
              <a:rPr lang="en-US" altLang="zh-CN" dirty="0"/>
              <a:t>,</a:t>
            </a:r>
            <a:r>
              <a:rPr lang="zh-CN" altLang="en-US" dirty="0" smtClean="0"/>
              <a:t>甚至</a:t>
            </a:r>
            <a:r>
              <a:rPr lang="zh-CN" altLang="en-US" dirty="0"/>
              <a:t>根本无法启动服务器。主要原因是测试环境和线上环境并不相同</a:t>
            </a:r>
            <a:r>
              <a:rPr lang="en-US" altLang="zh-CN" dirty="0"/>
              <a:t>,</a:t>
            </a:r>
            <a:r>
              <a:rPr lang="zh-CN" altLang="en-US" dirty="0"/>
              <a:t>特别是应用需要</a:t>
            </a:r>
            <a:r>
              <a:rPr lang="zh-CN" altLang="en-US" dirty="0" smtClean="0"/>
              <a:t>依赖</a:t>
            </a:r>
            <a:r>
              <a:rPr lang="zh-CN" altLang="en-US" dirty="0"/>
              <a:t>的其他服务</a:t>
            </a:r>
            <a:r>
              <a:rPr lang="en-US" altLang="zh-CN" dirty="0"/>
              <a:t>,</a:t>
            </a:r>
            <a:r>
              <a:rPr lang="zh-CN" altLang="en-US" dirty="0"/>
              <a:t>如数据库</a:t>
            </a:r>
            <a:r>
              <a:rPr lang="en-US" altLang="zh-CN" dirty="0"/>
              <a:t>,</a:t>
            </a:r>
            <a:r>
              <a:rPr lang="zh-CN" altLang="en-US" dirty="0"/>
              <a:t>缓存、公用业务服务等</a:t>
            </a:r>
            <a:r>
              <a:rPr lang="en-US" altLang="zh-CN" dirty="0"/>
              <a:t>,</a:t>
            </a:r>
            <a:r>
              <a:rPr lang="zh-CN" altLang="en-US" dirty="0"/>
              <a:t>以及一些第三方服务</a:t>
            </a:r>
            <a:r>
              <a:rPr lang="en-US" altLang="zh-CN" dirty="0"/>
              <a:t>,</a:t>
            </a:r>
            <a:r>
              <a:rPr lang="zh-CN" altLang="en-US" dirty="0"/>
              <a:t>如电信</a:t>
            </a:r>
            <a:r>
              <a:rPr lang="zh-CN" altLang="en-US" dirty="0" smtClean="0"/>
              <a:t>短信网关</a:t>
            </a:r>
            <a:r>
              <a:rPr lang="zh-CN" altLang="en-US" dirty="0"/>
              <a:t>、银行网银接口等。</a:t>
            </a:r>
          </a:p>
          <a:p>
            <a:r>
              <a:rPr lang="zh-CN" altLang="en-US" dirty="0"/>
              <a:t>也许是数据库表结构不一致</a:t>
            </a:r>
            <a:r>
              <a:rPr lang="en-US" altLang="zh-CN" dirty="0"/>
              <a:t>:</a:t>
            </a:r>
            <a:r>
              <a:rPr lang="zh-CN" altLang="en-US" dirty="0"/>
              <a:t>也许是接口变化导致的通信失败</a:t>
            </a:r>
            <a:r>
              <a:rPr lang="en-US" altLang="zh-CN" dirty="0"/>
              <a:t>:</a:t>
            </a:r>
            <a:r>
              <a:rPr lang="zh-CN" altLang="en-US" dirty="0"/>
              <a:t>也许是配置错误</a:t>
            </a:r>
            <a:r>
              <a:rPr lang="zh-CN" altLang="en-US" dirty="0" smtClean="0"/>
              <a:t>导致连接</a:t>
            </a:r>
            <a:r>
              <a:rPr lang="zh-CN" altLang="en-US" dirty="0"/>
              <a:t>失败</a:t>
            </a:r>
            <a:r>
              <a:rPr lang="en-US" altLang="zh-CN" dirty="0"/>
              <a:t>;</a:t>
            </a:r>
            <a:r>
              <a:rPr lang="zh-CN" altLang="en-US" dirty="0"/>
              <a:t>也许是依赖的服务线上环境还没有准备好</a:t>
            </a:r>
            <a:r>
              <a:rPr lang="en-US" altLang="zh-CN" dirty="0"/>
              <a:t>,</a:t>
            </a:r>
            <a:r>
              <a:rPr lang="zh-CN" altLang="en-US" dirty="0"/>
              <a:t>这些问题都有可能导致应用故障。</a:t>
            </a:r>
          </a:p>
          <a:p>
            <a:r>
              <a:rPr lang="zh-CN" altLang="en-US" dirty="0"/>
              <a:t>因此在网站发布时</a:t>
            </a:r>
            <a:r>
              <a:rPr lang="en-US" altLang="zh-CN" dirty="0"/>
              <a:t>,</a:t>
            </a:r>
            <a:r>
              <a:rPr lang="zh-CN" altLang="en-US" dirty="0"/>
              <a:t>并不是把测试通过的代码包直接发布到线上服务器</a:t>
            </a:r>
            <a:r>
              <a:rPr lang="en-US" altLang="zh-CN" dirty="0"/>
              <a:t>,</a:t>
            </a:r>
            <a:r>
              <a:rPr lang="zh-CN" altLang="en-US" dirty="0"/>
              <a:t>而是先</a:t>
            </a:r>
            <a:r>
              <a:rPr lang="zh-CN" altLang="en-US" dirty="0" smtClean="0"/>
              <a:t>发布</a:t>
            </a:r>
            <a:r>
              <a:rPr lang="zh-CN" altLang="en-US" dirty="0"/>
              <a:t>到预发布机器上</a:t>
            </a:r>
            <a:r>
              <a:rPr lang="en-US" altLang="zh-CN" dirty="0"/>
              <a:t>,</a:t>
            </a:r>
            <a:r>
              <a:rPr lang="zh-CN" altLang="en-US" dirty="0"/>
              <a:t>开发工程师和测试工程师在预发布服务器上进行预发布验证</a:t>
            </a:r>
            <a:r>
              <a:rPr lang="en-US" altLang="zh-CN" dirty="0"/>
              <a:t>,</a:t>
            </a:r>
            <a:r>
              <a:rPr lang="zh-CN" altLang="en-US" dirty="0" smtClean="0"/>
              <a:t>执行一些</a:t>
            </a:r>
            <a:r>
              <a:rPr lang="zh-CN" altLang="en-US" dirty="0"/>
              <a:t>典型的业务流程</a:t>
            </a:r>
            <a:r>
              <a:rPr lang="en-US" altLang="zh-CN" dirty="0"/>
              <a:t>,</a:t>
            </a:r>
            <a:r>
              <a:rPr lang="zh-CN" altLang="en-US" dirty="0"/>
              <a:t>确认系统没有问题后才正式发布。</a:t>
            </a:r>
          </a:p>
          <a:p>
            <a:r>
              <a:rPr lang="zh-CN" altLang="en-US" dirty="0"/>
              <a:t>预发布服务器是一种特殊用途的服务器</a:t>
            </a:r>
            <a:r>
              <a:rPr lang="en-US" altLang="zh-CN" dirty="0"/>
              <a:t>,</a:t>
            </a:r>
            <a:r>
              <a:rPr lang="zh-CN" altLang="en-US" dirty="0"/>
              <a:t>它和线上的正式服务器唯一的不同就是</a:t>
            </a:r>
            <a:r>
              <a:rPr lang="zh-CN" altLang="en-US" dirty="0" smtClean="0"/>
              <a:t>没有</a:t>
            </a:r>
            <a:r>
              <a:rPr lang="zh-CN" altLang="en-US" dirty="0"/>
              <a:t>配置在负载均衡服务器上</a:t>
            </a:r>
            <a:r>
              <a:rPr lang="en-US" altLang="zh-CN" dirty="0"/>
              <a:t>,</a:t>
            </a:r>
            <a:r>
              <a:rPr lang="zh-CN" altLang="en-US" dirty="0"/>
              <a:t>外部用户无法访问</a:t>
            </a:r>
            <a:r>
              <a:rPr lang="en-US" altLang="zh-CN" dirty="0"/>
              <a:t>,</a:t>
            </a:r>
            <a:r>
              <a:rPr lang="zh-CN" altLang="en-US" dirty="0"/>
              <a:t>如</a:t>
            </a:r>
            <a:r>
              <a:rPr lang="zh-CN" altLang="en-US" dirty="0" smtClean="0"/>
              <a:t>图所</a:t>
            </a:r>
            <a:r>
              <a:rPr lang="zh-CN" altLang="en-US" dirty="0"/>
              <a:t>示。</a:t>
            </a:r>
          </a:p>
          <a:p>
            <a:endParaRPr lang="en-US" dirty="0"/>
          </a:p>
        </p:txBody>
      </p:sp>
    </p:spTree>
    <p:extLst>
      <p:ext uri="{BB962C8B-B14F-4D97-AF65-F5344CB8AC3E}">
        <p14:creationId xmlns:p14="http://schemas.microsoft.com/office/powerpoint/2010/main" val="8330831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网站应用预发布</a:t>
            </a:r>
            <a:endParaRPr lang="en-US" dirty="0"/>
          </a:p>
        </p:txBody>
      </p:sp>
      <p:pic>
        <p:nvPicPr>
          <p:cNvPr id="4" name="Content Placeholder 3"/>
          <p:cNvPicPr>
            <a:picLocks noGrp="1" noChangeAspect="1"/>
          </p:cNvPicPr>
          <p:nvPr>
            <p:ph idx="1"/>
          </p:nvPr>
        </p:nvPicPr>
        <p:blipFill>
          <a:blip r:embed="rId3"/>
          <a:stretch>
            <a:fillRect/>
          </a:stretch>
        </p:blipFill>
        <p:spPr>
          <a:xfrm>
            <a:off x="1985210" y="1320298"/>
            <a:ext cx="7206916" cy="5419980"/>
          </a:xfrm>
          <a:prstGeom prst="rect">
            <a:avLst/>
          </a:prstGeom>
        </p:spPr>
      </p:pic>
    </p:spTree>
    <p:extLst>
      <p:ext uri="{BB962C8B-B14F-4D97-AF65-F5344CB8AC3E}">
        <p14:creationId xmlns:p14="http://schemas.microsoft.com/office/powerpoint/2010/main" val="2778422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代码控制</a:t>
            </a:r>
            <a:endParaRPr lang="en-US" dirty="0"/>
          </a:p>
        </p:txBody>
      </p:sp>
      <p:sp>
        <p:nvSpPr>
          <p:cNvPr id="3" name="Content Placeholder 2"/>
          <p:cNvSpPr>
            <a:spLocks noGrp="1"/>
          </p:cNvSpPr>
          <p:nvPr>
            <p:ph idx="1"/>
          </p:nvPr>
        </p:nvSpPr>
        <p:spPr>
          <a:xfrm>
            <a:off x="838200" y="1825625"/>
            <a:ext cx="10515600" cy="3035133"/>
          </a:xfrm>
        </p:spPr>
        <p:txBody>
          <a:bodyPr>
            <a:normAutofit fontScale="85000" lnSpcReduction="20000"/>
          </a:bodyPr>
          <a:lstStyle/>
          <a:p>
            <a:r>
              <a:rPr lang="zh-CN" altLang="en-US" dirty="0"/>
              <a:t>对于大型网站</a:t>
            </a:r>
            <a:r>
              <a:rPr lang="en-US" altLang="zh-CN" dirty="0"/>
              <a:t>,</a:t>
            </a:r>
            <a:r>
              <a:rPr lang="zh-CN" altLang="en-US" dirty="0"/>
              <a:t>核心应用系统和公用业务模块涉及许多团队和工程师</a:t>
            </a:r>
            <a:r>
              <a:rPr lang="en-US" altLang="zh-CN" dirty="0"/>
              <a:t>,</a:t>
            </a:r>
            <a:r>
              <a:rPr lang="zh-CN" altLang="en-US" dirty="0"/>
              <a:t>需要对</a:t>
            </a:r>
            <a:r>
              <a:rPr lang="zh-CN" altLang="en-US" dirty="0" smtClean="0"/>
              <a:t>相同的</a:t>
            </a:r>
            <a:r>
              <a:rPr lang="zh-CN" altLang="en-US" dirty="0"/>
              <a:t>代码库进行共同开发和维护。而这些团队对同一个应用的开发维护</a:t>
            </a:r>
            <a:r>
              <a:rPr lang="en-US" altLang="zh-CN" dirty="0"/>
              <a:t>(</a:t>
            </a:r>
            <a:r>
              <a:rPr lang="zh-CN" altLang="en-US" dirty="0"/>
              <a:t>开发周期和</a:t>
            </a:r>
            <a:r>
              <a:rPr lang="zh-CN" altLang="en-US" dirty="0" smtClean="0"/>
              <a:t>发布时间</a:t>
            </a:r>
            <a:r>
              <a:rPr lang="zh-CN" altLang="en-US" dirty="0"/>
              <a:t>点各不相同</a:t>
            </a:r>
            <a:r>
              <a:rPr lang="en-US" altLang="zh-CN" dirty="0"/>
              <a:t>,</a:t>
            </a:r>
            <a:r>
              <a:rPr lang="zh-CN" altLang="en-US" dirty="0"/>
              <a:t>如果代码控制环节出了问题</a:t>
            </a:r>
            <a:r>
              <a:rPr lang="en-US" altLang="zh-CN" dirty="0"/>
              <a:t>,</a:t>
            </a:r>
            <a:r>
              <a:rPr lang="zh-CN" altLang="en-US" dirty="0"/>
              <a:t>可能将有问题的代码发布上线</a:t>
            </a:r>
            <a:r>
              <a:rPr lang="en-US" altLang="zh-CN" dirty="0"/>
              <a:t>,</a:t>
            </a:r>
            <a:r>
              <a:rPr lang="zh-CN" altLang="en-US" dirty="0"/>
              <a:t>将</a:t>
            </a:r>
            <a:r>
              <a:rPr lang="zh-CN" altLang="en-US" dirty="0" smtClean="0"/>
              <a:t>问题带入</a:t>
            </a:r>
            <a:r>
              <a:rPr lang="zh-CN" altLang="en-US" dirty="0"/>
              <a:t>生产环境</a:t>
            </a:r>
            <a:r>
              <a:rPr lang="en-US" altLang="zh-CN" dirty="0"/>
              <a:t>,</a:t>
            </a:r>
            <a:r>
              <a:rPr lang="zh-CN" altLang="en-US" dirty="0"/>
              <a:t>导致系统故障。</a:t>
            </a:r>
          </a:p>
          <a:p>
            <a:r>
              <a:rPr lang="zh-CN" altLang="en-US" dirty="0"/>
              <a:t>网站代码控制的核心问题是如何进行代码管理</a:t>
            </a:r>
            <a:r>
              <a:rPr lang="en-US" altLang="zh-CN" dirty="0"/>
              <a:t>,</a:t>
            </a:r>
            <a:r>
              <a:rPr lang="zh-CN" altLang="en-US" dirty="0"/>
              <a:t>既能保证代码发布版本的稳定正确</a:t>
            </a:r>
            <a:r>
              <a:rPr lang="en-US" altLang="zh-CN" dirty="0" smtClean="0"/>
              <a:t>,</a:t>
            </a:r>
            <a:r>
              <a:rPr lang="zh-CN" altLang="en-US" dirty="0" smtClean="0"/>
              <a:t>同时</a:t>
            </a:r>
            <a:r>
              <a:rPr lang="zh-CN" altLang="en-US" dirty="0"/>
              <a:t>又能保证不同团队的开发互不影响。</a:t>
            </a:r>
          </a:p>
          <a:p>
            <a:r>
              <a:rPr lang="zh-CN" altLang="en-US" dirty="0"/>
              <a:t>目前大部分网站使用的源代码版本控制工具是 </a:t>
            </a:r>
            <a:r>
              <a:rPr lang="en-US" altLang="zh-CN" dirty="0" smtClean="0"/>
              <a:t>SVN</a:t>
            </a:r>
            <a:r>
              <a:rPr lang="zh-CN" altLang="en-US" dirty="0" smtClean="0"/>
              <a:t>和</a:t>
            </a:r>
            <a:r>
              <a:rPr lang="en-US" altLang="zh-CN" dirty="0" err="1" smtClean="0"/>
              <a:t>Git,SVN</a:t>
            </a:r>
            <a:r>
              <a:rPr lang="en-US" altLang="zh-CN" dirty="0" smtClean="0"/>
              <a:t> </a:t>
            </a:r>
            <a:r>
              <a:rPr lang="zh-CN" altLang="en-US" dirty="0" smtClean="0"/>
              <a:t>代码控制和版本发布方式一般有以下两种。</a:t>
            </a:r>
            <a:endParaRPr lang="en-US" altLang="zh-CN" dirty="0" smtClean="0"/>
          </a:p>
          <a:p>
            <a:pPr lvl="1"/>
            <a:r>
              <a:rPr lang="zh-CN" altLang="en-US" dirty="0" smtClean="0"/>
              <a:t>主干开发、分支发布</a:t>
            </a:r>
            <a:endParaRPr lang="en-US" altLang="zh-CN" dirty="0" smtClean="0"/>
          </a:p>
          <a:p>
            <a:pPr lvl="1"/>
            <a:r>
              <a:rPr lang="zh-CN" altLang="en-US" dirty="0" smtClean="0"/>
              <a:t>分支开发、主干发布</a:t>
            </a:r>
            <a:endParaRPr lang="zh-CN" altLang="en-US" dirty="0"/>
          </a:p>
          <a:p>
            <a:endParaRPr lang="en-US" dirty="0"/>
          </a:p>
        </p:txBody>
      </p:sp>
      <p:pic>
        <p:nvPicPr>
          <p:cNvPr id="4" name="Picture 3"/>
          <p:cNvPicPr>
            <a:picLocks noChangeAspect="1"/>
          </p:cNvPicPr>
          <p:nvPr/>
        </p:nvPicPr>
        <p:blipFill>
          <a:blip r:embed="rId2"/>
          <a:stretch>
            <a:fillRect/>
          </a:stretch>
        </p:blipFill>
        <p:spPr>
          <a:xfrm>
            <a:off x="2467810" y="4860758"/>
            <a:ext cx="7256379" cy="1829339"/>
          </a:xfrm>
          <a:prstGeom prst="rect">
            <a:avLst/>
          </a:prstGeom>
        </p:spPr>
      </p:pic>
    </p:spTree>
    <p:extLst>
      <p:ext uri="{BB962C8B-B14F-4D97-AF65-F5344CB8AC3E}">
        <p14:creationId xmlns:p14="http://schemas.microsoft.com/office/powerpoint/2010/main" val="45589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网站可用性考核</a:t>
            </a:r>
            <a:endParaRPr lang="en-US" dirty="0"/>
          </a:p>
        </p:txBody>
      </p:sp>
      <p:sp>
        <p:nvSpPr>
          <p:cNvPr id="3" name="Content Placeholder 2"/>
          <p:cNvSpPr>
            <a:spLocks noGrp="1"/>
          </p:cNvSpPr>
          <p:nvPr>
            <p:ph idx="1"/>
          </p:nvPr>
        </p:nvSpPr>
        <p:spPr/>
        <p:txBody>
          <a:bodyPr/>
          <a:lstStyle/>
          <a:p>
            <a:r>
              <a:rPr lang="zh-CN" altLang="en-US" dirty="0" smtClean="0">
                <a:effectLst/>
              </a:rPr>
              <a:t>可用性指标是网站架构设计的重要指标</a:t>
            </a:r>
            <a:r>
              <a:rPr lang="en-US" altLang="zh-CN" dirty="0" smtClean="0">
                <a:effectLst/>
              </a:rPr>
              <a:t>,</a:t>
            </a:r>
            <a:r>
              <a:rPr lang="zh-CN" altLang="en-US" dirty="0" smtClean="0">
                <a:effectLst/>
              </a:rPr>
              <a:t>对外是服务承诺</a:t>
            </a:r>
            <a:r>
              <a:rPr lang="en-US" altLang="zh-CN" dirty="0" smtClean="0">
                <a:effectLst/>
              </a:rPr>
              <a:t>,</a:t>
            </a:r>
            <a:r>
              <a:rPr lang="zh-CN" altLang="en-US" dirty="0" smtClean="0">
                <a:effectLst/>
              </a:rPr>
              <a:t>对内是考核指标。从管理层面</a:t>
            </a:r>
            <a:r>
              <a:rPr lang="en-US" altLang="zh-CN" dirty="0" smtClean="0">
                <a:effectLst/>
              </a:rPr>
              <a:t>,</a:t>
            </a:r>
            <a:r>
              <a:rPr lang="zh-CN" altLang="en-US" dirty="0" smtClean="0">
                <a:effectLst/>
              </a:rPr>
              <a:t>可用性指标是网站或者产品的整体考核指标</a:t>
            </a:r>
            <a:r>
              <a:rPr lang="en-US" altLang="zh-CN" dirty="0" smtClean="0">
                <a:effectLst/>
              </a:rPr>
              <a:t>,</a:t>
            </a:r>
            <a:r>
              <a:rPr lang="zh-CN" altLang="en-US" dirty="0" smtClean="0">
                <a:effectLst/>
              </a:rPr>
              <a:t>具体到每个工程师的考核</a:t>
            </a:r>
            <a:r>
              <a:rPr lang="en-US" altLang="zh-CN" dirty="0" smtClean="0">
                <a:effectLst/>
              </a:rPr>
              <a:t>,</a:t>
            </a:r>
            <a:r>
              <a:rPr lang="zh-CN" altLang="en-US" dirty="0" smtClean="0">
                <a:effectLst/>
              </a:rPr>
              <a:t>更多的是使用故障分。</a:t>
            </a:r>
          </a:p>
          <a:p>
            <a:r>
              <a:rPr lang="zh-CN" altLang="en-US" dirty="0" smtClean="0">
                <a:effectLst/>
              </a:rPr>
              <a:t>所谓故障分是指对网站故障进行分类加权计算故障责任的方法。下面是某网站故障分类权重表</a:t>
            </a:r>
          </a:p>
          <a:p>
            <a:endParaRPr lang="en-US" dirty="0"/>
          </a:p>
        </p:txBody>
      </p:sp>
      <p:pic>
        <p:nvPicPr>
          <p:cNvPr id="4" name="Picture 3"/>
          <p:cNvPicPr>
            <a:picLocks noChangeAspect="1"/>
          </p:cNvPicPr>
          <p:nvPr/>
        </p:nvPicPr>
        <p:blipFill>
          <a:blip r:embed="rId2"/>
          <a:stretch>
            <a:fillRect/>
          </a:stretch>
        </p:blipFill>
        <p:spPr>
          <a:xfrm>
            <a:off x="0" y="4001294"/>
            <a:ext cx="12192000" cy="2619769"/>
          </a:xfrm>
          <a:prstGeom prst="rect">
            <a:avLst/>
          </a:prstGeom>
        </p:spPr>
      </p:pic>
    </p:spTree>
    <p:extLst>
      <p:ext uri="{BB962C8B-B14F-4D97-AF65-F5344CB8AC3E}">
        <p14:creationId xmlns:p14="http://schemas.microsoft.com/office/powerpoint/2010/main" val="16610467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Github</a:t>
            </a:r>
            <a:r>
              <a:rPr lang="zh-CN" altLang="en-US" dirty="0" smtClean="0"/>
              <a:t> </a:t>
            </a:r>
            <a:r>
              <a:rPr lang="en-US" altLang="zh-CN" dirty="0" err="1" smtClean="0"/>
              <a:t>Git</a:t>
            </a:r>
            <a:r>
              <a:rPr lang="zh-CN" altLang="en-US" dirty="0" smtClean="0"/>
              <a:t> </a:t>
            </a:r>
            <a:r>
              <a:rPr lang="en-US" altLang="zh-CN" dirty="0" smtClean="0"/>
              <a:t>Flow</a:t>
            </a:r>
            <a:endParaRPr lang="en-US" dirty="0"/>
          </a:p>
        </p:txBody>
      </p:sp>
      <p:sp>
        <p:nvSpPr>
          <p:cNvPr id="3" name="Content Placeholder 2"/>
          <p:cNvSpPr>
            <a:spLocks noGrp="1"/>
          </p:cNvSpPr>
          <p:nvPr>
            <p:ph idx="1"/>
          </p:nvPr>
        </p:nvSpPr>
        <p:spPr>
          <a:xfrm>
            <a:off x="838200" y="1825625"/>
            <a:ext cx="10515600" cy="2361364"/>
          </a:xfrm>
        </p:spPr>
        <p:txBody>
          <a:bodyPr>
            <a:normAutofit fontScale="85000" lnSpcReduction="20000"/>
          </a:bodyPr>
          <a:lstStyle/>
          <a:p>
            <a:r>
              <a:rPr lang="zh-CN" altLang="en-US" dirty="0"/>
              <a:t>第一步：根据需求，从</a:t>
            </a:r>
            <a:r>
              <a:rPr lang="en-US" altLang="zh-CN" dirty="0"/>
              <a:t>master</a:t>
            </a:r>
            <a:r>
              <a:rPr lang="zh-CN" altLang="en-US" dirty="0"/>
              <a:t>拉出新分支，不区分功能分支或补丁分支。</a:t>
            </a:r>
          </a:p>
          <a:p>
            <a:r>
              <a:rPr lang="zh-CN" altLang="en-US" dirty="0"/>
              <a:t>第二步：新分支开发完成后，或者需要讨论的时候，就向</a:t>
            </a:r>
            <a:r>
              <a:rPr lang="en-US" altLang="zh-CN" dirty="0"/>
              <a:t>master</a:t>
            </a:r>
            <a:r>
              <a:rPr lang="zh-CN" altLang="en-US" dirty="0"/>
              <a:t>发起一个</a:t>
            </a:r>
            <a:r>
              <a:rPr lang="en-US" altLang="zh-CN" u="sng" dirty="0">
                <a:hlinkClick r:id="rId2"/>
              </a:rPr>
              <a:t>pull request</a:t>
            </a:r>
            <a:r>
              <a:rPr lang="zh-CN" altLang="en-US" dirty="0"/>
              <a:t>（简称</a:t>
            </a:r>
            <a:r>
              <a:rPr lang="en-US" altLang="zh-CN" dirty="0"/>
              <a:t>PR</a:t>
            </a:r>
            <a:r>
              <a:rPr lang="zh-CN" altLang="en-US" dirty="0"/>
              <a:t>）。</a:t>
            </a:r>
          </a:p>
          <a:p>
            <a:r>
              <a:rPr lang="zh-CN" altLang="en-US" dirty="0"/>
              <a:t>第三步：</a:t>
            </a:r>
            <a:r>
              <a:rPr lang="en-US" altLang="zh-CN" dirty="0"/>
              <a:t>Pull Request</a:t>
            </a:r>
            <a:r>
              <a:rPr lang="zh-CN" altLang="en-US" dirty="0"/>
              <a:t>既是一个通知，让别人注意到你的请求，又是一种对话机制，大家一起评审和讨论你的代码。对话过程中，你还可以不断提交代码。</a:t>
            </a:r>
          </a:p>
          <a:p>
            <a:r>
              <a:rPr lang="zh-CN" altLang="en-US" dirty="0"/>
              <a:t>第四步：你的</a:t>
            </a:r>
            <a:r>
              <a:rPr lang="en-US" altLang="zh-CN" dirty="0"/>
              <a:t>Pull Request</a:t>
            </a:r>
            <a:r>
              <a:rPr lang="zh-CN" altLang="en-US" dirty="0"/>
              <a:t>被接受，合并进</a:t>
            </a:r>
            <a:r>
              <a:rPr lang="en-US" altLang="zh-CN" dirty="0"/>
              <a:t>master</a:t>
            </a:r>
            <a:r>
              <a:rPr lang="zh-CN" altLang="en-US" dirty="0"/>
              <a:t>，重新部署后，原来你拉出来的那个分支就被删除。（先部署再合并也可。）</a:t>
            </a:r>
          </a:p>
          <a:p>
            <a:endParaRPr lang="en-US" dirty="0"/>
          </a:p>
        </p:txBody>
      </p:sp>
      <p:pic>
        <p:nvPicPr>
          <p:cNvPr id="4" name="Picture 3"/>
          <p:cNvPicPr>
            <a:picLocks noChangeAspect="1"/>
          </p:cNvPicPr>
          <p:nvPr/>
        </p:nvPicPr>
        <p:blipFill>
          <a:blip r:embed="rId3"/>
          <a:stretch>
            <a:fillRect/>
          </a:stretch>
        </p:blipFill>
        <p:spPr>
          <a:xfrm>
            <a:off x="838200" y="4186989"/>
            <a:ext cx="10490200" cy="2159000"/>
          </a:xfrm>
          <a:prstGeom prst="rect">
            <a:avLst/>
          </a:prstGeom>
        </p:spPr>
      </p:pic>
    </p:spTree>
    <p:extLst>
      <p:ext uri="{BB962C8B-B14F-4D97-AF65-F5344CB8AC3E}">
        <p14:creationId xmlns:p14="http://schemas.microsoft.com/office/powerpoint/2010/main" val="4101153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998621" y="1671308"/>
            <a:ext cx="9264316" cy="5180238"/>
          </a:xfrm>
          <a:prstGeom prst="rect">
            <a:avLst/>
          </a:prstGeom>
        </p:spPr>
      </p:pic>
    </p:spTree>
    <p:extLst>
      <p:ext uri="{BB962C8B-B14F-4D97-AF65-F5344CB8AC3E}">
        <p14:creationId xmlns:p14="http://schemas.microsoft.com/office/powerpoint/2010/main" val="19656715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自动化发布</a:t>
            </a:r>
            <a:endParaRPr lang="en-US" dirty="0"/>
          </a:p>
        </p:txBody>
      </p:sp>
      <p:sp>
        <p:nvSpPr>
          <p:cNvPr id="3" name="Content Placeholder 2"/>
          <p:cNvSpPr>
            <a:spLocks noGrp="1"/>
          </p:cNvSpPr>
          <p:nvPr>
            <p:ph idx="1"/>
          </p:nvPr>
        </p:nvSpPr>
        <p:spPr/>
        <p:txBody>
          <a:bodyPr>
            <a:normAutofit lnSpcReduction="10000"/>
          </a:bodyPr>
          <a:lstStyle/>
          <a:p>
            <a:r>
              <a:rPr lang="zh-CN" altLang="en-US" dirty="0"/>
              <a:t>网站的版本发布频繁</a:t>
            </a:r>
            <a:r>
              <a:rPr lang="en-US" altLang="zh-CN" dirty="0"/>
              <a:t>,</a:t>
            </a:r>
            <a:r>
              <a:rPr lang="zh-CN" altLang="en-US" dirty="0"/>
              <a:t>整个发布过程需要许多团队通力合作</a:t>
            </a:r>
            <a:r>
              <a:rPr lang="en-US" altLang="zh-CN" dirty="0"/>
              <a:t>,</a:t>
            </a:r>
            <a:r>
              <a:rPr lang="zh-CN" altLang="en-US" dirty="0"/>
              <a:t>发布前</a:t>
            </a:r>
            <a:r>
              <a:rPr lang="en-US" altLang="zh-CN" dirty="0"/>
              <a:t>,</a:t>
            </a:r>
            <a:r>
              <a:rPr lang="zh-CN" altLang="en-US" dirty="0"/>
              <a:t>多个代码</a:t>
            </a:r>
            <a:r>
              <a:rPr lang="zh-CN" altLang="en-US" dirty="0" smtClean="0"/>
              <a:t>分支</a:t>
            </a:r>
            <a:r>
              <a:rPr lang="zh-CN" altLang="en-US" dirty="0"/>
              <a:t>合并回主千可能会发生冲突</a:t>
            </a:r>
            <a:r>
              <a:rPr lang="en-US" altLang="zh-CN" dirty="0"/>
              <a:t>(conflict),</a:t>
            </a:r>
            <a:r>
              <a:rPr lang="zh-CN" altLang="en-US" dirty="0"/>
              <a:t>预发布验证也会带来风险</a:t>
            </a:r>
            <a:r>
              <a:rPr lang="en-US" altLang="zh-CN" dirty="0"/>
              <a:t>,</a:t>
            </a:r>
            <a:r>
              <a:rPr lang="zh-CN" altLang="en-US" dirty="0"/>
              <a:t>每次发布又相当</a:t>
            </a:r>
            <a:r>
              <a:rPr lang="zh-CN" altLang="en-US" dirty="0" smtClean="0"/>
              <a:t>于一</a:t>
            </a:r>
            <a:r>
              <a:rPr lang="zh-CN" altLang="en-US" dirty="0"/>
              <a:t>次宕机事故。因此网站发布过程荆棘丛生</a:t>
            </a:r>
            <a:r>
              <a:rPr lang="en-US" altLang="zh-CN" dirty="0"/>
              <a:t>,</a:t>
            </a:r>
            <a:r>
              <a:rPr lang="zh-CN" altLang="en-US" dirty="0"/>
              <a:t>一不小心就会踩到雷。</a:t>
            </a:r>
          </a:p>
          <a:p>
            <a:r>
              <a:rPr lang="zh-CN" altLang="en-US" dirty="0"/>
              <a:t>对于有固定发布日期的网站</a:t>
            </a:r>
            <a:r>
              <a:rPr lang="en-US" altLang="zh-CN" dirty="0"/>
              <a:t>(</a:t>
            </a:r>
            <a:r>
              <a:rPr lang="zh-CN" altLang="en-US" dirty="0"/>
              <a:t>很多网站选择周四作为发布日</a:t>
            </a:r>
            <a:r>
              <a:rPr lang="en-US" altLang="zh-CN" dirty="0"/>
              <a:t>,</a:t>
            </a:r>
            <a:r>
              <a:rPr lang="zh-CN" altLang="en-US" dirty="0"/>
              <a:t>这样一周前面有三</a:t>
            </a:r>
            <a:r>
              <a:rPr lang="zh-CN" altLang="en-US" dirty="0" smtClean="0"/>
              <a:t>天时间</a:t>
            </a:r>
            <a:r>
              <a:rPr lang="zh-CN" altLang="en-US" dirty="0"/>
              <a:t>可以准备发布</a:t>
            </a:r>
            <a:r>
              <a:rPr lang="en-US" altLang="zh-CN" dirty="0"/>
              <a:t>,</a:t>
            </a:r>
            <a:r>
              <a:rPr lang="zh-CN" altLang="en-US" dirty="0"/>
              <a:t>后面还有一天时间可以挽回错误。如果选择周五发布</a:t>
            </a:r>
            <a:r>
              <a:rPr lang="en-US" altLang="zh-CN" dirty="0"/>
              <a:t>,</a:t>
            </a:r>
            <a:r>
              <a:rPr lang="zh-CN" altLang="en-US" dirty="0"/>
              <a:t>发现问题</a:t>
            </a:r>
            <a:r>
              <a:rPr lang="zh-CN" altLang="en-US" dirty="0" smtClean="0"/>
              <a:t>就必须</a:t>
            </a:r>
            <a:r>
              <a:rPr lang="zh-CN" altLang="en-US" dirty="0"/>
              <a:t>要周末加班了。</a:t>
            </a:r>
            <a:r>
              <a:rPr lang="en-US" altLang="zh-CN" dirty="0"/>
              <a:t>),</a:t>
            </a:r>
            <a:r>
              <a:rPr lang="zh-CN" altLang="en-US" dirty="0"/>
              <a:t>一到发布日</a:t>
            </a:r>
            <a:r>
              <a:rPr lang="en-US" altLang="zh-CN" dirty="0"/>
              <a:t>,</a:t>
            </a:r>
            <a:r>
              <a:rPr lang="zh-CN" altLang="en-US" dirty="0"/>
              <a:t>整个技术部门甚至运营部门就如临大敌</a:t>
            </a:r>
            <a:r>
              <a:rPr lang="en-US" altLang="zh-CN" dirty="0"/>
              <a:t>,</a:t>
            </a:r>
            <a:r>
              <a:rPr lang="zh-CN" altLang="en-US" dirty="0"/>
              <a:t>电话声</a:t>
            </a:r>
            <a:r>
              <a:rPr lang="zh-CN" altLang="en-US" dirty="0" smtClean="0"/>
              <a:t>此起彼伏</a:t>
            </a:r>
            <a:r>
              <a:rPr lang="en-US" altLang="zh-CN" dirty="0"/>
              <a:t>,</a:t>
            </a:r>
            <a:r>
              <a:rPr lang="zh-CN" altLang="en-US" dirty="0"/>
              <a:t>工程师步履匆匆</a:t>
            </a:r>
            <a:r>
              <a:rPr lang="en-US" altLang="zh-CN" dirty="0"/>
              <a:t>,</a:t>
            </a:r>
            <a:r>
              <a:rPr lang="zh-CN" altLang="en-US" dirty="0"/>
              <a:t>连空气中的温度都仿佛升高了几度。即便如此</a:t>
            </a:r>
            <a:r>
              <a:rPr lang="en-US" altLang="zh-CN" dirty="0"/>
              <a:t>,</a:t>
            </a:r>
            <a:r>
              <a:rPr lang="zh-CN" altLang="en-US" dirty="0"/>
              <a:t>发布过程</a:t>
            </a:r>
            <a:r>
              <a:rPr lang="zh-CN" altLang="en-US" dirty="0" smtClean="0"/>
              <a:t>还是</a:t>
            </a:r>
            <a:r>
              <a:rPr lang="zh-CN" altLang="en-US" dirty="0"/>
              <a:t>常常出错</a:t>
            </a:r>
            <a:r>
              <a:rPr lang="en-US" altLang="zh-CN" dirty="0"/>
              <a:t>,</a:t>
            </a:r>
            <a:r>
              <a:rPr lang="zh-CN" altLang="en-US" dirty="0"/>
              <a:t>发布日工程师加班到凌晨是常有的事。而且容易忙中出错</a:t>
            </a:r>
            <a:r>
              <a:rPr lang="en-US" altLang="zh-CN" dirty="0"/>
              <a:t>,</a:t>
            </a:r>
            <a:r>
              <a:rPr lang="zh-CN" altLang="en-US" dirty="0"/>
              <a:t>因发布引发</a:t>
            </a:r>
            <a:r>
              <a:rPr lang="zh-CN" altLang="en-US" dirty="0" smtClean="0"/>
              <a:t>的故障</a:t>
            </a:r>
            <a:r>
              <a:rPr lang="zh-CN" altLang="en-US" dirty="0"/>
              <a:t>也居高不下</a:t>
            </a:r>
            <a:r>
              <a:rPr lang="zh-CN" altLang="en-US" dirty="0" smtClean="0"/>
              <a:t>。</a:t>
            </a:r>
            <a:endParaRPr lang="zh-CN" altLang="en-US" dirty="0"/>
          </a:p>
        </p:txBody>
      </p:sp>
    </p:spTree>
    <p:extLst>
      <p:ext uri="{BB962C8B-B14F-4D97-AF65-F5344CB8AC3E}">
        <p14:creationId xmlns:p14="http://schemas.microsoft.com/office/powerpoint/2010/main" val="3381662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火车发布模型</a:t>
            </a:r>
            <a:endParaRPr lang="en-US" dirty="0"/>
          </a:p>
        </p:txBody>
      </p:sp>
      <p:sp>
        <p:nvSpPr>
          <p:cNvPr id="3" name="Content Placeholder 2"/>
          <p:cNvSpPr>
            <a:spLocks noGrp="1"/>
          </p:cNvSpPr>
          <p:nvPr>
            <p:ph idx="1"/>
          </p:nvPr>
        </p:nvSpPr>
        <p:spPr>
          <a:xfrm>
            <a:off x="838200" y="1825625"/>
            <a:ext cx="10515600" cy="2192922"/>
          </a:xfrm>
        </p:spPr>
        <p:txBody>
          <a:bodyPr>
            <a:normAutofit fontScale="85000" lnSpcReduction="20000"/>
          </a:bodyPr>
          <a:lstStyle/>
          <a:p>
            <a:r>
              <a:rPr lang="zh-CN" altLang="en-US" dirty="0"/>
              <a:t>据说国外某知名互联网公司的 </a:t>
            </a:r>
            <a:r>
              <a:rPr lang="en-US" altLang="zh-CN" dirty="0"/>
              <a:t>CTO </a:t>
            </a:r>
            <a:r>
              <a:rPr lang="zh-CN" altLang="en-US" dirty="0"/>
              <a:t>就因为没有有效手段控制发布故障、减少发布日的加班而引咎辞职。其继任者提出了一个火车发布模型</a:t>
            </a:r>
            <a:r>
              <a:rPr lang="en-US" altLang="zh-CN" dirty="0"/>
              <a:t>:</a:t>
            </a:r>
            <a:r>
              <a:rPr lang="zh-CN" altLang="en-US" dirty="0"/>
              <a:t>将每个应用的发布过程看作一次火车旅程</a:t>
            </a:r>
            <a:r>
              <a:rPr lang="en-US" altLang="zh-CN" dirty="0"/>
              <a:t>,</a:t>
            </a:r>
            <a:r>
              <a:rPr lang="zh-CN" altLang="en-US" dirty="0"/>
              <a:t>火车定点运行</a:t>
            </a:r>
            <a:r>
              <a:rPr lang="en-US" altLang="zh-CN" dirty="0"/>
              <a:t>,</a:t>
            </a:r>
            <a:r>
              <a:rPr lang="zh-CN" altLang="en-US" dirty="0"/>
              <a:t>期间有若干站点</a:t>
            </a:r>
            <a:r>
              <a:rPr lang="en-US" altLang="zh-CN" dirty="0"/>
              <a:t>,</a:t>
            </a:r>
            <a:r>
              <a:rPr lang="zh-CN" altLang="en-US" dirty="0"/>
              <a:t>每一站都进行例行检查</a:t>
            </a:r>
            <a:r>
              <a:rPr lang="en-US" altLang="zh-CN" dirty="0"/>
              <a:t>,</a:t>
            </a:r>
            <a:r>
              <a:rPr lang="zh-CN" altLang="en-US" dirty="0"/>
              <a:t>不通过的项目下车</a:t>
            </a:r>
            <a:r>
              <a:rPr lang="en-US" altLang="zh-CN" dirty="0"/>
              <a:t>,</a:t>
            </a:r>
            <a:r>
              <a:rPr lang="zh-CN" altLang="en-US" dirty="0"/>
              <a:t>剩下的项目继续坐着火车旅行</a:t>
            </a:r>
            <a:r>
              <a:rPr lang="en-US" altLang="zh-CN" dirty="0"/>
              <a:t>,</a:t>
            </a:r>
            <a:r>
              <a:rPr lang="zh-CN" altLang="en-US" dirty="0"/>
              <a:t>直到火车到达终点</a:t>
            </a:r>
            <a:r>
              <a:rPr lang="en-US" altLang="zh-CN" dirty="0"/>
              <a:t>(</a:t>
            </a:r>
            <a:r>
              <a:rPr lang="zh-CN" altLang="en-US" dirty="0"/>
              <a:t>应用发布成功</a:t>
            </a:r>
            <a:r>
              <a:rPr lang="en-US" altLang="zh-CN" dirty="0"/>
              <a:t>)</a:t>
            </a:r>
            <a:r>
              <a:rPr lang="zh-CN" altLang="en-US" dirty="0"/>
              <a:t>但实际中</a:t>
            </a:r>
            <a:r>
              <a:rPr lang="en-US" altLang="zh-CN" dirty="0"/>
              <a:t>,</a:t>
            </a:r>
            <a:r>
              <a:rPr lang="zh-CN" altLang="en-US" dirty="0"/>
              <a:t>有可能所有项目都下车了</a:t>
            </a:r>
            <a:r>
              <a:rPr lang="en-US" altLang="zh-CN" dirty="0"/>
              <a:t>,</a:t>
            </a:r>
            <a:r>
              <a:rPr lang="zh-CN" altLang="en-US" dirty="0"/>
              <a:t>开着空车前进是没有意义的</a:t>
            </a:r>
            <a:r>
              <a:rPr lang="en-US" altLang="zh-CN" dirty="0"/>
              <a:t>,</a:t>
            </a:r>
            <a:r>
              <a:rPr lang="zh-CN" altLang="en-US" dirty="0"/>
              <a:t>火车不得不回到起点</a:t>
            </a:r>
            <a:r>
              <a:rPr lang="en-US" altLang="zh-CN" dirty="0"/>
              <a:t>,</a:t>
            </a:r>
            <a:r>
              <a:rPr lang="zh-CN" altLang="en-US" dirty="0"/>
              <a:t>等待解决了问题再重来一次。还有可能是车上有达官贵人</a:t>
            </a:r>
            <a:r>
              <a:rPr lang="en-US" altLang="zh-CN" dirty="0"/>
              <a:t>(</a:t>
            </a:r>
            <a:r>
              <a:rPr lang="zh-CN" altLang="en-US" dirty="0"/>
              <a:t>重点项目</a:t>
            </a:r>
            <a:r>
              <a:rPr lang="en-US" altLang="zh-CN" dirty="0"/>
              <a:t>,CEO</a:t>
            </a:r>
            <a:r>
              <a:rPr lang="zh-CN" altLang="en-US" dirty="0"/>
              <a:t>跟投资人拍胸脯的项目</a:t>
            </a:r>
            <a:r>
              <a:rPr lang="en-US" altLang="zh-CN" dirty="0"/>
              <a:t>),</a:t>
            </a:r>
            <a:r>
              <a:rPr lang="zh-CN" altLang="en-US" dirty="0"/>
              <a:t>他不上车</a:t>
            </a:r>
            <a:r>
              <a:rPr lang="en-US" altLang="zh-CN" dirty="0"/>
              <a:t>,</a:t>
            </a:r>
            <a:r>
              <a:rPr lang="zh-CN" altLang="en-US" dirty="0"/>
              <a:t>谁也别想走</a:t>
            </a:r>
            <a:r>
              <a:rPr lang="en-US" altLang="zh-CN" dirty="0"/>
              <a:t>,</a:t>
            </a:r>
            <a:r>
              <a:rPr lang="zh-CN" altLang="en-US" dirty="0"/>
              <a:t>他出了错</a:t>
            </a:r>
            <a:r>
              <a:rPr lang="en-US" altLang="zh-CN" dirty="0"/>
              <a:t>,</a:t>
            </a:r>
            <a:r>
              <a:rPr lang="zh-CN" altLang="en-US" dirty="0"/>
              <a:t>大家都跟着回去重来。简化的火车发布模型</a:t>
            </a:r>
            <a:r>
              <a:rPr lang="zh-CN" altLang="en-US" dirty="0" smtClean="0"/>
              <a:t>如图</a:t>
            </a:r>
            <a:endParaRPr lang="en-US" dirty="0"/>
          </a:p>
        </p:txBody>
      </p:sp>
      <p:pic>
        <p:nvPicPr>
          <p:cNvPr id="4" name="Picture 3"/>
          <p:cNvPicPr>
            <a:picLocks noChangeAspect="1"/>
          </p:cNvPicPr>
          <p:nvPr/>
        </p:nvPicPr>
        <p:blipFill>
          <a:blip r:embed="rId2"/>
          <a:stretch>
            <a:fillRect/>
          </a:stretch>
        </p:blipFill>
        <p:spPr>
          <a:xfrm>
            <a:off x="2122069" y="4018547"/>
            <a:ext cx="7947861" cy="2811488"/>
          </a:xfrm>
          <a:prstGeom prst="rect">
            <a:avLst/>
          </a:prstGeom>
        </p:spPr>
      </p:pic>
    </p:spTree>
    <p:extLst>
      <p:ext uri="{BB962C8B-B14F-4D97-AF65-F5344CB8AC3E}">
        <p14:creationId xmlns:p14="http://schemas.microsoft.com/office/powerpoint/2010/main" val="19628511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zh-CN" altLang="en-US" dirty="0"/>
              <a:t>由于火车发布模型是基于规则驱动的流程</a:t>
            </a:r>
            <a:r>
              <a:rPr lang="en-US" altLang="zh-CN" dirty="0"/>
              <a:t>,</a:t>
            </a:r>
            <a:r>
              <a:rPr lang="zh-CN" altLang="en-US" dirty="0"/>
              <a:t>所以这个流程可以自动化。采用火车</a:t>
            </a:r>
            <a:r>
              <a:rPr lang="zh-CN" altLang="en-US" dirty="0" smtClean="0"/>
              <a:t>发布</a:t>
            </a:r>
            <a:r>
              <a:rPr lang="zh-CN" altLang="en-US" dirty="0"/>
              <a:t>模型的网站会开发一个自动化发布的工具实现发布过程的自动化。根据响应驱动流程</a:t>
            </a:r>
            <a:r>
              <a:rPr lang="en-US" altLang="zh-CN" dirty="0" smtClean="0"/>
              <a:t>,</a:t>
            </a:r>
            <a:r>
              <a:rPr lang="zh-CN" altLang="en-US" dirty="0" smtClean="0"/>
              <a:t>自动</a:t>
            </a:r>
            <a:r>
              <a:rPr lang="zh-CN" altLang="en-US" dirty="0"/>
              <a:t>构造代码分支</a:t>
            </a:r>
            <a:r>
              <a:rPr lang="en-US" altLang="zh-CN" dirty="0"/>
              <a:t>,</a:t>
            </a:r>
            <a:r>
              <a:rPr lang="zh-CN" altLang="en-US" dirty="0"/>
              <a:t>进行代码合并</a:t>
            </a:r>
            <a:r>
              <a:rPr lang="en-US" altLang="zh-CN" dirty="0"/>
              <a:t>,</a:t>
            </a:r>
            <a:r>
              <a:rPr lang="zh-CN" altLang="en-US" dirty="0"/>
              <a:t>执行发布脚本等。正常流程下</a:t>
            </a:r>
            <a:r>
              <a:rPr lang="en-US" altLang="zh-CN" dirty="0"/>
              <a:t>,</a:t>
            </a:r>
            <a:r>
              <a:rPr lang="zh-CN" altLang="en-US" dirty="0"/>
              <a:t>可以做到发布</a:t>
            </a:r>
            <a:r>
              <a:rPr lang="zh-CN" altLang="en-US" dirty="0" smtClean="0"/>
              <a:t>过程无</a:t>
            </a:r>
            <a:r>
              <a:rPr lang="zh-CN" altLang="en-US" dirty="0"/>
              <a:t>人值守</a:t>
            </a:r>
            <a:r>
              <a:rPr lang="en-US" altLang="zh-CN" dirty="0"/>
              <a:t>,</a:t>
            </a:r>
            <a:r>
              <a:rPr lang="zh-CN" altLang="en-US" dirty="0"/>
              <a:t>无需</a:t>
            </a:r>
            <a:r>
              <a:rPr lang="en-US" altLang="zh-CN" dirty="0"/>
              <a:t>SCM(</a:t>
            </a:r>
            <a:r>
              <a:rPr lang="zh-CN" altLang="en-US" dirty="0"/>
              <a:t>网站配置管理员</a:t>
            </a:r>
            <a:r>
              <a:rPr lang="en-US" altLang="zh-CN" dirty="0"/>
              <a:t>)</a:t>
            </a:r>
            <a:r>
              <a:rPr lang="zh-CN" altLang="en-US" dirty="0"/>
              <a:t>参与</a:t>
            </a:r>
            <a:r>
              <a:rPr lang="en-US" altLang="zh-CN" dirty="0"/>
              <a:t>,</a:t>
            </a:r>
            <a:r>
              <a:rPr lang="zh-CN" altLang="en-US" dirty="0"/>
              <a:t>每个项目相关人员基于流程执行相应</a:t>
            </a:r>
            <a:r>
              <a:rPr lang="zh-CN" altLang="en-US" dirty="0" smtClean="0"/>
              <a:t>的操作</a:t>
            </a:r>
            <a:r>
              <a:rPr lang="en-US" altLang="zh-CN" dirty="0"/>
              <a:t>,</a:t>
            </a:r>
            <a:r>
              <a:rPr lang="zh-CN" altLang="en-US" dirty="0"/>
              <a:t>即可完成应用自动发布。人的干预越少</a:t>
            </a:r>
            <a:r>
              <a:rPr lang="en-US" altLang="zh-CN" dirty="0"/>
              <a:t>,</a:t>
            </a:r>
            <a:r>
              <a:rPr lang="zh-CN" altLang="en-US" dirty="0"/>
              <a:t>自动化程度越高</a:t>
            </a:r>
            <a:r>
              <a:rPr lang="en-US" altLang="zh-CN" dirty="0"/>
              <a:t>,</a:t>
            </a:r>
            <a:r>
              <a:rPr lang="zh-CN" altLang="en-US" dirty="0"/>
              <a:t>引入故障的可能性</a:t>
            </a:r>
            <a:r>
              <a:rPr lang="zh-CN" altLang="en-US" dirty="0" smtClean="0"/>
              <a:t>就越</a:t>
            </a:r>
            <a:r>
              <a:rPr lang="zh-CN" altLang="en-US" dirty="0"/>
              <a:t>小</a:t>
            </a:r>
            <a:r>
              <a:rPr lang="en-US" altLang="zh-CN" dirty="0"/>
              <a:t>,</a:t>
            </a:r>
            <a:r>
              <a:rPr lang="zh-CN" altLang="en-US" dirty="0"/>
              <a:t>火车准点到达</a:t>
            </a:r>
            <a:r>
              <a:rPr lang="en-US" altLang="zh-CN" dirty="0"/>
              <a:t>,</a:t>
            </a:r>
            <a:r>
              <a:rPr lang="zh-CN" altLang="en-US" dirty="0"/>
              <a:t>大家按时下班的可能性就越大。</a:t>
            </a:r>
            <a:endParaRPr lang="zh-CN" altLang="en-US" dirty="0">
              <a:effectLst/>
            </a:endParaRPr>
          </a:p>
        </p:txBody>
      </p:sp>
    </p:spTree>
    <p:extLst>
      <p:ext uri="{BB962C8B-B14F-4D97-AF65-F5344CB8AC3E}">
        <p14:creationId xmlns:p14="http://schemas.microsoft.com/office/powerpoint/2010/main" val="2549615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灰度发布</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dirty="0"/>
              <a:t>应用发布成功后</a:t>
            </a:r>
            <a:r>
              <a:rPr lang="en-US" altLang="zh-CN" dirty="0"/>
              <a:t>,</a:t>
            </a:r>
            <a:r>
              <a:rPr lang="zh-CN" altLang="en-US" dirty="0"/>
              <a:t>仍然可能发现因为软件问题而引入的故障</a:t>
            </a:r>
            <a:r>
              <a:rPr lang="en-US" altLang="zh-CN" dirty="0"/>
              <a:t>,</a:t>
            </a:r>
            <a:r>
              <a:rPr lang="zh-CN" altLang="en-US" dirty="0"/>
              <a:t>这时候就需要做</a:t>
            </a:r>
            <a:r>
              <a:rPr lang="zh-CN" altLang="en-US" dirty="0" smtClean="0"/>
              <a:t>发布回</a:t>
            </a:r>
            <a:r>
              <a:rPr lang="zh-CN" altLang="en-US" dirty="0"/>
              <a:t>滚</a:t>
            </a:r>
            <a:r>
              <a:rPr lang="en-US" altLang="zh-CN" dirty="0"/>
              <a:t>,</a:t>
            </a:r>
            <a:r>
              <a:rPr lang="zh-CN" altLang="en-US" dirty="0"/>
              <a:t>即卸载刚刚发布的软件</a:t>
            </a:r>
            <a:r>
              <a:rPr lang="en-US" altLang="zh-CN" dirty="0"/>
              <a:t>,</a:t>
            </a:r>
            <a:r>
              <a:rPr lang="zh-CN" altLang="en-US" dirty="0"/>
              <a:t>将上一个版本的软件包重新发布</a:t>
            </a:r>
            <a:r>
              <a:rPr lang="en-US" altLang="zh-CN" dirty="0"/>
              <a:t>,</a:t>
            </a:r>
            <a:r>
              <a:rPr lang="zh-CN" altLang="en-US" dirty="0"/>
              <a:t>使系统复原</a:t>
            </a:r>
            <a:r>
              <a:rPr lang="en-US" altLang="zh-CN" dirty="0"/>
              <a:t>,</a:t>
            </a:r>
            <a:r>
              <a:rPr lang="zh-CN" altLang="en-US" dirty="0"/>
              <a:t>消除</a:t>
            </a:r>
            <a:r>
              <a:rPr lang="zh-CN" altLang="en-US" dirty="0" smtClean="0"/>
              <a:t>故障。</a:t>
            </a:r>
            <a:endParaRPr lang="en-US" altLang="zh-CN" dirty="0" smtClean="0"/>
          </a:p>
          <a:p>
            <a:r>
              <a:rPr lang="zh-CN" altLang="en-US" dirty="0" smtClean="0"/>
              <a:t>大型</a:t>
            </a:r>
            <a:r>
              <a:rPr lang="zh-CN" altLang="en-US" dirty="0"/>
              <a:t>网站的主要业务服务器集群规模非常庞大</a:t>
            </a:r>
            <a:r>
              <a:rPr lang="en-US" altLang="zh-CN" dirty="0"/>
              <a:t>,</a:t>
            </a:r>
            <a:r>
              <a:rPr lang="zh-CN" altLang="en-US" dirty="0"/>
              <a:t>比如某大型应用集群服务器数量</a:t>
            </a:r>
            <a:r>
              <a:rPr lang="zh-CN" altLang="en-US" dirty="0" smtClean="0"/>
              <a:t>超过</a:t>
            </a:r>
            <a:r>
              <a:rPr lang="zh-CN" altLang="en-US" dirty="0"/>
              <a:t>一万台。一旦发现故障</a:t>
            </a:r>
            <a:r>
              <a:rPr lang="en-US" altLang="zh-CN" dirty="0"/>
              <a:t>,</a:t>
            </a:r>
            <a:r>
              <a:rPr lang="zh-CN" altLang="en-US" dirty="0"/>
              <a:t>即使想要发布回滚也需要很长时间才能完成</a:t>
            </a:r>
            <a:r>
              <a:rPr lang="en-US" altLang="zh-CN" dirty="0"/>
              <a:t>,</a:t>
            </a:r>
            <a:r>
              <a:rPr lang="zh-CN" altLang="en-US" dirty="0"/>
              <a:t>只能眼睁睁</a:t>
            </a:r>
            <a:r>
              <a:rPr lang="zh-CN" altLang="en-US" dirty="0" smtClean="0"/>
              <a:t>看着</a:t>
            </a:r>
            <a:r>
              <a:rPr lang="zh-CN" altLang="en-US" dirty="0"/>
              <a:t>故障时间不断增加却干着急。为了应付这种局面</a:t>
            </a:r>
            <a:r>
              <a:rPr lang="en-US" altLang="zh-CN" dirty="0"/>
              <a:t>,</a:t>
            </a:r>
            <a:r>
              <a:rPr lang="zh-CN" altLang="en-US" dirty="0"/>
              <a:t>大型网站会使用灰度发布模式</a:t>
            </a:r>
            <a:r>
              <a:rPr lang="en-US" altLang="zh-CN" dirty="0"/>
              <a:t>,</a:t>
            </a:r>
            <a:r>
              <a:rPr lang="zh-CN" altLang="en-US" dirty="0" smtClean="0"/>
              <a:t>将集群</a:t>
            </a:r>
            <a:r>
              <a:rPr lang="zh-CN" altLang="en-US" dirty="0"/>
              <a:t>服务器分成若干部分</a:t>
            </a:r>
            <a:r>
              <a:rPr lang="en-US" altLang="zh-CN" dirty="0"/>
              <a:t>,</a:t>
            </a:r>
            <a:r>
              <a:rPr lang="zh-CN" altLang="en-US" dirty="0"/>
              <a:t>每天只发布一部分服务器</a:t>
            </a:r>
            <a:r>
              <a:rPr lang="en-US" altLang="zh-CN" dirty="0"/>
              <a:t>,</a:t>
            </a:r>
            <a:r>
              <a:rPr lang="zh-CN" altLang="en-US" dirty="0"/>
              <a:t>观察运行稳定没有故障</a:t>
            </a:r>
            <a:r>
              <a:rPr lang="en-US" altLang="zh-CN" dirty="0"/>
              <a:t>,</a:t>
            </a:r>
            <a:r>
              <a:rPr lang="zh-CN" altLang="en-US" dirty="0"/>
              <a:t>第二</a:t>
            </a:r>
            <a:r>
              <a:rPr lang="zh-CN" altLang="en-US" dirty="0" smtClean="0"/>
              <a:t>天继续</a:t>
            </a:r>
            <a:r>
              <a:rPr lang="zh-CN" altLang="en-US" dirty="0"/>
              <a:t>发布一部分服务器</a:t>
            </a:r>
            <a:r>
              <a:rPr lang="en-US" altLang="zh-CN" dirty="0"/>
              <a:t>,</a:t>
            </a:r>
            <a:r>
              <a:rPr lang="zh-CN" altLang="en-US" dirty="0"/>
              <a:t>持续几天才把整个集群全部发布完毕</a:t>
            </a:r>
            <a:r>
              <a:rPr lang="en-US" altLang="zh-CN" dirty="0"/>
              <a:t>,</a:t>
            </a:r>
            <a:r>
              <a:rPr lang="zh-CN" altLang="en-US" dirty="0"/>
              <a:t>期间如果发现问题</a:t>
            </a:r>
            <a:r>
              <a:rPr lang="en-US" altLang="zh-CN" dirty="0"/>
              <a:t>,</a:t>
            </a:r>
            <a:r>
              <a:rPr lang="zh-CN" altLang="en-US" dirty="0" smtClean="0"/>
              <a:t>只需要</a:t>
            </a:r>
            <a:r>
              <a:rPr lang="zh-CN" altLang="en-US" dirty="0"/>
              <a:t>回滚已发布的一部分服务器即可</a:t>
            </a:r>
            <a:r>
              <a:rPr lang="zh-CN" altLang="en-US" dirty="0" smtClean="0"/>
              <a:t>。</a:t>
            </a:r>
            <a:endParaRPr lang="en-US" altLang="zh-CN" dirty="0" smtClean="0"/>
          </a:p>
          <a:p>
            <a:r>
              <a:rPr lang="zh-CN" altLang="en-US" dirty="0"/>
              <a:t>灰度发布也常用于用户测试</a:t>
            </a:r>
            <a:r>
              <a:rPr lang="en-US" altLang="zh-CN" dirty="0"/>
              <a:t>,</a:t>
            </a:r>
            <a:r>
              <a:rPr lang="zh-CN" altLang="en-US" dirty="0"/>
              <a:t>即在部分服务器上发布新版本</a:t>
            </a:r>
            <a:r>
              <a:rPr lang="en-US" altLang="zh-CN" dirty="0"/>
              <a:t>,</a:t>
            </a:r>
            <a:r>
              <a:rPr lang="zh-CN" altLang="en-US" dirty="0"/>
              <a:t>其余服务器保持老</a:t>
            </a:r>
            <a:r>
              <a:rPr lang="zh-CN" altLang="en-US" dirty="0" smtClean="0"/>
              <a:t>版本</a:t>
            </a:r>
            <a:r>
              <a:rPr lang="en-US" altLang="zh-CN" dirty="0"/>
              <a:t>(</a:t>
            </a:r>
            <a:r>
              <a:rPr lang="zh-CN" altLang="en-US" dirty="0"/>
              <a:t>或者发布另一个版本</a:t>
            </a:r>
            <a:r>
              <a:rPr lang="en-US" altLang="zh-CN" dirty="0"/>
              <a:t>),</a:t>
            </a:r>
            <a:r>
              <a:rPr lang="zh-CN" altLang="en-US" dirty="0"/>
              <a:t>然后监控用户操作行为</a:t>
            </a:r>
            <a:r>
              <a:rPr lang="en-US" altLang="zh-CN" dirty="0"/>
              <a:t>,</a:t>
            </a:r>
            <a:r>
              <a:rPr lang="zh-CN" altLang="en-US" dirty="0"/>
              <a:t>收集用户体验报告</a:t>
            </a:r>
            <a:r>
              <a:rPr lang="en-US" altLang="zh-CN" dirty="0"/>
              <a:t>,</a:t>
            </a:r>
            <a:r>
              <a:rPr lang="zh-CN" altLang="en-US" dirty="0"/>
              <a:t>比较用户对</a:t>
            </a:r>
            <a:r>
              <a:rPr lang="zh-CN" altLang="en-US" dirty="0" smtClean="0"/>
              <a:t>两个</a:t>
            </a:r>
            <a:r>
              <a:rPr lang="zh-CN" altLang="en-US" dirty="0"/>
              <a:t>版本的满意度</a:t>
            </a:r>
            <a:r>
              <a:rPr lang="en-US" altLang="zh-CN" dirty="0"/>
              <a:t>,</a:t>
            </a:r>
            <a:r>
              <a:rPr lang="zh-CN" altLang="en-US" dirty="0"/>
              <a:t>以确定最终的发布版本。这种手段也被称作</a:t>
            </a:r>
            <a:r>
              <a:rPr lang="en-US" altLang="zh-CN" dirty="0"/>
              <a:t>AB</a:t>
            </a:r>
            <a:r>
              <a:rPr lang="zh-CN" altLang="en-US" dirty="0"/>
              <a:t>测试</a:t>
            </a:r>
            <a:r>
              <a:rPr lang="zh-CN" altLang="en-US" dirty="0" smtClean="0"/>
              <a:t>。</a:t>
            </a:r>
            <a:endParaRPr lang="zh-CN" altLang="en-US" dirty="0"/>
          </a:p>
        </p:txBody>
      </p:sp>
    </p:spTree>
    <p:extLst>
      <p:ext uri="{BB962C8B-B14F-4D97-AF65-F5344CB8AC3E}">
        <p14:creationId xmlns:p14="http://schemas.microsoft.com/office/powerpoint/2010/main" val="2673949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网站灰度发布模型</a:t>
            </a:r>
            <a:endParaRPr lang="en-US" dirty="0"/>
          </a:p>
        </p:txBody>
      </p:sp>
      <p:pic>
        <p:nvPicPr>
          <p:cNvPr id="4" name="Content Placeholder 3"/>
          <p:cNvPicPr>
            <a:picLocks noGrp="1" noChangeAspect="1"/>
          </p:cNvPicPr>
          <p:nvPr>
            <p:ph idx="1"/>
          </p:nvPr>
        </p:nvPicPr>
        <p:blipFill>
          <a:blip r:embed="rId2"/>
          <a:stretch>
            <a:fillRect/>
          </a:stretch>
        </p:blipFill>
        <p:spPr>
          <a:xfrm>
            <a:off x="1112503" y="2216610"/>
            <a:ext cx="9966994" cy="4292474"/>
          </a:xfrm>
          <a:prstGeom prst="rect">
            <a:avLst/>
          </a:prstGeom>
        </p:spPr>
      </p:pic>
    </p:spTree>
    <p:extLst>
      <p:ext uri="{BB962C8B-B14F-4D97-AF65-F5344CB8AC3E}">
        <p14:creationId xmlns:p14="http://schemas.microsoft.com/office/powerpoint/2010/main" val="6991200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t>网站可用性的度量和考核</a:t>
            </a:r>
            <a:endParaRPr lang="en-US" altLang="zh-CN" dirty="0" smtClean="0"/>
          </a:p>
          <a:p>
            <a:r>
              <a:rPr lang="zh-CN" altLang="en-US" dirty="0" smtClean="0"/>
              <a:t>高可用的网站架构</a:t>
            </a:r>
            <a:endParaRPr lang="en-US" altLang="zh-CN" dirty="0" smtClean="0"/>
          </a:p>
          <a:p>
            <a:r>
              <a:rPr lang="zh-CN" altLang="en-US" dirty="0" smtClean="0"/>
              <a:t>高可用的应用</a:t>
            </a:r>
            <a:endParaRPr lang="en-US" altLang="zh-CN" dirty="0" smtClean="0"/>
          </a:p>
          <a:p>
            <a:r>
              <a:rPr lang="zh-CN" altLang="en-US" dirty="0" smtClean="0"/>
              <a:t>高可用的服务</a:t>
            </a:r>
            <a:endParaRPr lang="en-US" altLang="zh-CN" dirty="0" smtClean="0"/>
          </a:p>
          <a:p>
            <a:r>
              <a:rPr lang="zh-CN" altLang="en-US" dirty="0" smtClean="0"/>
              <a:t>高可用的数据</a:t>
            </a:r>
            <a:endParaRPr lang="en-US" altLang="zh-CN" dirty="0" smtClean="0"/>
          </a:p>
          <a:p>
            <a:r>
              <a:rPr lang="zh-CN" altLang="en-US" dirty="0" smtClean="0"/>
              <a:t>高可用网站的软件质量保证</a:t>
            </a:r>
            <a:endParaRPr lang="en-US" altLang="zh-CN" dirty="0" smtClean="0"/>
          </a:p>
          <a:p>
            <a:r>
              <a:rPr lang="zh-CN" altLang="en-US" dirty="0" smtClean="0">
                <a:solidFill>
                  <a:srgbClr val="FF0000"/>
                </a:solidFill>
              </a:rPr>
              <a:t>网站运行监控</a:t>
            </a:r>
            <a:endParaRPr lang="en-US" dirty="0">
              <a:solidFill>
                <a:srgbClr val="FF0000"/>
              </a:solidFill>
            </a:endParaRPr>
          </a:p>
        </p:txBody>
      </p:sp>
    </p:spTree>
    <p:extLst>
      <p:ext uri="{BB962C8B-B14F-4D97-AF65-F5344CB8AC3E}">
        <p14:creationId xmlns:p14="http://schemas.microsoft.com/office/powerpoint/2010/main" val="9130668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网站运行监控</a:t>
            </a:r>
            <a:endParaRPr lang="en-US" dirty="0"/>
          </a:p>
        </p:txBody>
      </p:sp>
      <p:sp>
        <p:nvSpPr>
          <p:cNvPr id="3" name="Content Placeholder 2"/>
          <p:cNvSpPr>
            <a:spLocks noGrp="1"/>
          </p:cNvSpPr>
          <p:nvPr>
            <p:ph idx="1"/>
          </p:nvPr>
        </p:nvSpPr>
        <p:spPr/>
        <p:txBody>
          <a:bodyPr/>
          <a:lstStyle/>
          <a:p>
            <a:r>
              <a:rPr lang="zh-CN" altLang="en-US" dirty="0"/>
              <a:t>“不允许没有监控的系统上线”</a:t>
            </a:r>
            <a:r>
              <a:rPr lang="en-US" altLang="zh-CN" dirty="0"/>
              <a:t>,</a:t>
            </a:r>
            <a:r>
              <a:rPr lang="zh-CN" altLang="en-US" dirty="0"/>
              <a:t>这是许多网站架构师在做项目上线评审时常说的</a:t>
            </a:r>
            <a:r>
              <a:rPr lang="zh-CN" altLang="en-US" dirty="0" smtClean="0"/>
              <a:t>一句</a:t>
            </a:r>
            <a:r>
              <a:rPr lang="zh-CN" altLang="en-US" dirty="0"/>
              <a:t>话。网站运行监控对于网站运维和架构设计优化至关重要</a:t>
            </a:r>
            <a:r>
              <a:rPr lang="en-US" altLang="zh-CN" dirty="0"/>
              <a:t>,</a:t>
            </a:r>
            <a:r>
              <a:rPr lang="zh-CN" altLang="en-US" dirty="0"/>
              <a:t>运维没有监控的网站</a:t>
            </a:r>
            <a:r>
              <a:rPr lang="en-US" altLang="zh-CN" dirty="0"/>
              <a:t>,</a:t>
            </a:r>
            <a:r>
              <a:rPr lang="zh-CN" altLang="en-US" dirty="0" smtClean="0"/>
              <a:t>犹如</a:t>
            </a:r>
            <a:r>
              <a:rPr lang="zh-CN" altLang="en-US" dirty="0"/>
              <a:t>驾驶没有仪表的飞机。盲人骑瞎马</a:t>
            </a:r>
            <a:r>
              <a:rPr lang="en-US" altLang="zh-CN" dirty="0"/>
              <a:t>,</a:t>
            </a:r>
            <a:r>
              <a:rPr lang="zh-CN" altLang="en-US" dirty="0"/>
              <a:t>夜半临深渊而不知</a:t>
            </a:r>
            <a:r>
              <a:rPr lang="en-US" altLang="zh-CN" dirty="0"/>
              <a:t>,</a:t>
            </a:r>
            <a:r>
              <a:rPr lang="zh-CN" altLang="en-US" dirty="0"/>
              <a:t>生死尚且未卜</a:t>
            </a:r>
            <a:r>
              <a:rPr lang="en-US" altLang="zh-CN" dirty="0"/>
              <a:t>,</a:t>
            </a:r>
            <a:r>
              <a:rPr lang="zh-CN" altLang="en-US" dirty="0"/>
              <a:t>提高可用性</a:t>
            </a:r>
            <a:r>
              <a:rPr lang="zh-CN" altLang="en-US" dirty="0" smtClean="0"/>
              <a:t>、减少</a:t>
            </a:r>
            <a:r>
              <a:rPr lang="zh-CN" altLang="en-US" dirty="0"/>
              <a:t>故障率就更无从做起了</a:t>
            </a:r>
            <a:r>
              <a:rPr lang="zh-CN" altLang="en-US" dirty="0" smtClean="0"/>
              <a:t>。</a:t>
            </a:r>
            <a:endParaRPr lang="en-US" altLang="zh-CN" dirty="0" smtClean="0"/>
          </a:p>
          <a:p>
            <a:pPr lvl="1"/>
            <a:r>
              <a:rPr lang="zh-CN" altLang="en-US" dirty="0" smtClean="0">
                <a:effectLst/>
              </a:rPr>
              <a:t>监控数据采集</a:t>
            </a:r>
            <a:endParaRPr lang="en-US" altLang="zh-CN" dirty="0" smtClean="0">
              <a:effectLst/>
            </a:endParaRPr>
          </a:p>
          <a:p>
            <a:pPr lvl="1"/>
            <a:r>
              <a:rPr lang="zh-CN" altLang="en-US" dirty="0" smtClean="0"/>
              <a:t>监控管理</a:t>
            </a:r>
            <a:endParaRPr lang="zh-CN" altLang="en-US" dirty="0">
              <a:effectLst/>
            </a:endParaRPr>
          </a:p>
        </p:txBody>
      </p:sp>
    </p:spTree>
    <p:extLst>
      <p:ext uri="{BB962C8B-B14F-4D97-AF65-F5344CB8AC3E}">
        <p14:creationId xmlns:p14="http://schemas.microsoft.com/office/powerpoint/2010/main" val="3063570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监控数据采集</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dirty="0" smtClean="0"/>
              <a:t>用户行为日志收集：用户所在浏览器上所做的所有操作及其所在的操作环境，</a:t>
            </a:r>
            <a:r>
              <a:rPr lang="en-US" altLang="zh-CN" dirty="0" err="1" smtClean="0"/>
              <a:t>Ip</a:t>
            </a:r>
            <a:r>
              <a:rPr lang="zh-CN" altLang="en-US" dirty="0" smtClean="0"/>
              <a:t>地址、页面访问路径、页面停留时间</a:t>
            </a:r>
            <a:endParaRPr lang="en-US" altLang="zh-CN" dirty="0" smtClean="0"/>
          </a:p>
          <a:p>
            <a:pPr lvl="1"/>
            <a:r>
              <a:rPr lang="zh-CN" altLang="en-US" dirty="0" smtClean="0"/>
              <a:t>服务端日志收集</a:t>
            </a:r>
            <a:endParaRPr lang="en-US" altLang="zh-CN" dirty="0" smtClean="0"/>
          </a:p>
          <a:p>
            <a:pPr lvl="1"/>
            <a:r>
              <a:rPr lang="zh-CN" altLang="en-US" dirty="0" smtClean="0"/>
              <a:t>客户端日志收集</a:t>
            </a:r>
            <a:endParaRPr lang="en-US" altLang="zh-CN" dirty="0" smtClean="0"/>
          </a:p>
          <a:p>
            <a:r>
              <a:rPr lang="zh-CN" altLang="en-US" dirty="0" smtClean="0"/>
              <a:t>服务器性能监控</a:t>
            </a:r>
            <a:endParaRPr lang="en-US" altLang="zh-CN" dirty="0"/>
          </a:p>
          <a:p>
            <a:pPr lvl="1"/>
            <a:r>
              <a:rPr lang="en-US" altLang="zh-CN" dirty="0" smtClean="0"/>
              <a:t>Load</a:t>
            </a:r>
          </a:p>
          <a:p>
            <a:pPr lvl="1"/>
            <a:r>
              <a:rPr lang="zh-CN" altLang="en-US" dirty="0" smtClean="0"/>
              <a:t>内存</a:t>
            </a:r>
            <a:endParaRPr lang="en-US" altLang="zh-CN" dirty="0" smtClean="0"/>
          </a:p>
          <a:p>
            <a:pPr lvl="1"/>
            <a:r>
              <a:rPr lang="zh-CN" altLang="en-US" dirty="0" smtClean="0"/>
              <a:t>磁盘</a:t>
            </a:r>
            <a:endParaRPr lang="en-US" altLang="zh-CN" dirty="0" smtClean="0"/>
          </a:p>
          <a:p>
            <a:pPr lvl="1"/>
            <a:r>
              <a:rPr lang="en-US" altLang="zh-CN" dirty="0" smtClean="0"/>
              <a:t>IO</a:t>
            </a:r>
          </a:p>
          <a:p>
            <a:r>
              <a:rPr lang="zh-CN" altLang="en-US" dirty="0" smtClean="0"/>
              <a:t>运行数据监控</a:t>
            </a:r>
            <a:endParaRPr lang="en-US" altLang="zh-CN" dirty="0" smtClean="0"/>
          </a:p>
          <a:p>
            <a:pPr lvl="1"/>
            <a:r>
              <a:rPr lang="zh-CN" altLang="en-US" dirty="0" smtClean="0"/>
              <a:t>缓存命中率</a:t>
            </a:r>
            <a:endParaRPr lang="en-US" altLang="zh-CN" dirty="0" smtClean="0"/>
          </a:p>
          <a:p>
            <a:pPr lvl="1"/>
            <a:r>
              <a:rPr lang="zh-CN" altLang="en-US" dirty="0" smtClean="0"/>
              <a:t>平均</a:t>
            </a:r>
            <a:r>
              <a:rPr lang="en-US" altLang="zh-CN" dirty="0" smtClean="0"/>
              <a:t>RT</a:t>
            </a:r>
          </a:p>
          <a:p>
            <a:pPr lvl="1"/>
            <a:r>
              <a:rPr lang="en-US" altLang="zh-CN" dirty="0" smtClean="0"/>
              <a:t>QPS</a:t>
            </a:r>
          </a:p>
        </p:txBody>
      </p:sp>
    </p:spTree>
    <p:extLst>
      <p:ext uri="{BB962C8B-B14F-4D97-AF65-F5344CB8AC3E}">
        <p14:creationId xmlns:p14="http://schemas.microsoft.com/office/powerpoint/2010/main" val="1736064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4136" y="141204"/>
            <a:ext cx="10515600" cy="4351338"/>
          </a:xfrm>
        </p:spPr>
        <p:txBody>
          <a:bodyPr/>
          <a:lstStyle/>
          <a:p>
            <a:r>
              <a:rPr lang="zh-CN" altLang="en-US" dirty="0" smtClean="0">
                <a:effectLst/>
              </a:rPr>
              <a:t>在年初或者考核季度的开始</a:t>
            </a:r>
            <a:r>
              <a:rPr lang="en-US" altLang="zh-CN" dirty="0" smtClean="0">
                <a:effectLst/>
              </a:rPr>
              <a:t>,</a:t>
            </a:r>
            <a:r>
              <a:rPr lang="zh-CN" altLang="en-US" dirty="0" smtClean="0">
                <a:effectLst/>
              </a:rPr>
              <a:t>会根据网站产品的可用性指标计算总的故障分</a:t>
            </a:r>
            <a:r>
              <a:rPr lang="en-US" altLang="zh-CN" dirty="0" smtClean="0">
                <a:effectLst/>
              </a:rPr>
              <a:t>,</a:t>
            </a:r>
            <a:r>
              <a:rPr lang="zh-CN" altLang="en-US" dirty="0" smtClean="0">
                <a:effectLst/>
              </a:rPr>
              <a:t>然后根据团队和个人的职责角色分摊故障分</a:t>
            </a:r>
            <a:r>
              <a:rPr lang="en-US" altLang="zh-CN" dirty="0" smtClean="0">
                <a:effectLst/>
              </a:rPr>
              <a:t>,</a:t>
            </a:r>
            <a:r>
              <a:rPr lang="zh-CN" altLang="en-US" dirty="0" smtClean="0">
                <a:effectLst/>
              </a:rPr>
              <a:t>这个可用性指标和故障分是管理预期。在实际发生故障的时候</a:t>
            </a:r>
            <a:r>
              <a:rPr lang="en-US" altLang="zh-CN" dirty="0" smtClean="0">
                <a:effectLst/>
              </a:rPr>
              <a:t>,</a:t>
            </a:r>
            <a:r>
              <a:rPr lang="zh-CN" altLang="en-US" dirty="0" smtClean="0">
                <a:effectLst/>
              </a:rPr>
              <a:t>根据故障分类和责任划分将故障产生的故障分分配给责任者承担。等年末或者考核季度末的时候</a:t>
            </a:r>
            <a:r>
              <a:rPr lang="en-US" altLang="zh-CN" dirty="0" smtClean="0">
                <a:effectLst/>
              </a:rPr>
              <a:t>,</a:t>
            </a:r>
            <a:r>
              <a:rPr lang="zh-CN" altLang="en-US" dirty="0" smtClean="0">
                <a:effectLst/>
              </a:rPr>
              <a:t>个人及团队实际承担的故障分如果超过了年初分摊的故障分</a:t>
            </a:r>
            <a:r>
              <a:rPr lang="en-US" altLang="zh-CN" dirty="0" smtClean="0">
                <a:effectLst/>
              </a:rPr>
              <a:t>,</a:t>
            </a:r>
            <a:r>
              <a:rPr lang="zh-CN" altLang="en-US" dirty="0" smtClean="0">
                <a:effectLst/>
              </a:rPr>
              <a:t>绩效考核就会受到影响。</a:t>
            </a:r>
          </a:p>
          <a:p>
            <a:endParaRPr lang="en-US" dirty="0"/>
          </a:p>
        </p:txBody>
      </p:sp>
      <p:pic>
        <p:nvPicPr>
          <p:cNvPr id="4" name="Picture 3"/>
          <p:cNvPicPr>
            <a:picLocks noChangeAspect="1"/>
          </p:cNvPicPr>
          <p:nvPr/>
        </p:nvPicPr>
        <p:blipFill>
          <a:blip r:embed="rId2"/>
          <a:stretch>
            <a:fillRect/>
          </a:stretch>
        </p:blipFill>
        <p:spPr>
          <a:xfrm>
            <a:off x="3622543" y="2627230"/>
            <a:ext cx="4898786" cy="4230770"/>
          </a:xfrm>
          <a:prstGeom prst="rect">
            <a:avLst/>
          </a:prstGeom>
        </p:spPr>
      </p:pic>
    </p:spTree>
    <p:extLst>
      <p:ext uri="{BB962C8B-B14F-4D97-AF65-F5344CB8AC3E}">
        <p14:creationId xmlns:p14="http://schemas.microsoft.com/office/powerpoint/2010/main" val="1251626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监控管理</a:t>
            </a:r>
            <a:endParaRPr lang="en-US" dirty="0"/>
          </a:p>
        </p:txBody>
      </p:sp>
      <p:sp>
        <p:nvSpPr>
          <p:cNvPr id="3" name="Content Placeholder 2"/>
          <p:cNvSpPr>
            <a:spLocks noGrp="1"/>
          </p:cNvSpPr>
          <p:nvPr>
            <p:ph idx="1"/>
          </p:nvPr>
        </p:nvSpPr>
        <p:spPr/>
        <p:txBody>
          <a:bodyPr/>
          <a:lstStyle/>
          <a:p>
            <a:r>
              <a:rPr lang="zh-CN" altLang="en-US" dirty="0" smtClean="0"/>
              <a:t>系统报警</a:t>
            </a:r>
            <a:endParaRPr lang="en-US" altLang="zh-CN" dirty="0" smtClean="0"/>
          </a:p>
          <a:p>
            <a:pPr lvl="1"/>
            <a:r>
              <a:rPr lang="zh-CN" altLang="en-US" dirty="0" smtClean="0"/>
              <a:t>一旦指标超过某个阈值，就意味着系统可能要出现故障，需要对相关人员报警，及时采取措施。</a:t>
            </a:r>
            <a:endParaRPr lang="en-US" altLang="zh-CN" dirty="0" smtClean="0"/>
          </a:p>
          <a:p>
            <a:r>
              <a:rPr lang="zh-CN" altLang="en-US" dirty="0" smtClean="0"/>
              <a:t>失效转移</a:t>
            </a:r>
            <a:endParaRPr lang="en-US" altLang="zh-CN" dirty="0" smtClean="0"/>
          </a:p>
          <a:p>
            <a:r>
              <a:rPr lang="zh-CN" altLang="en-US" dirty="0" smtClean="0"/>
              <a:t>自动优雅降级</a:t>
            </a:r>
            <a:endParaRPr lang="en-US" altLang="zh-CN" dirty="0" smtClean="0"/>
          </a:p>
          <a:p>
            <a:pPr lvl="1"/>
            <a:r>
              <a:rPr lang="zh-CN" altLang="en-US" dirty="0" smtClean="0"/>
              <a:t>网站为了应付突然爆发的访问高峰，主动关闭部分服务，释放部分系统资源，保证网站核心功能正常</a:t>
            </a:r>
            <a:r>
              <a:rPr lang="zh-CN" altLang="en-US" smtClean="0"/>
              <a:t>访问的一个手段。</a:t>
            </a:r>
            <a:endParaRPr lang="en-US" dirty="0"/>
          </a:p>
        </p:txBody>
      </p:sp>
    </p:spTree>
    <p:extLst>
      <p:ext uri="{BB962C8B-B14F-4D97-AF65-F5344CB8AC3E}">
        <p14:creationId xmlns:p14="http://schemas.microsoft.com/office/powerpoint/2010/main" val="1220447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zh-CN" altLang="en-US" dirty="0" smtClean="0">
                <a:effectLst/>
              </a:rPr>
              <a:t>不同于其他架构指标</a:t>
            </a:r>
            <a:r>
              <a:rPr lang="en-US" altLang="zh-CN" dirty="0" smtClean="0">
                <a:effectLst/>
              </a:rPr>
              <a:t>,</a:t>
            </a:r>
            <a:r>
              <a:rPr lang="zh-CN" altLang="en-US" dirty="0" smtClean="0">
                <a:effectLst/>
              </a:rPr>
              <a:t>网站可用性更加看得见摸得着</a:t>
            </a:r>
            <a:r>
              <a:rPr lang="en-US" altLang="zh-CN" dirty="0" smtClean="0">
                <a:effectLst/>
              </a:rPr>
              <a:t>,</a:t>
            </a:r>
            <a:r>
              <a:rPr lang="zh-CN" altLang="en-US" dirty="0" smtClean="0">
                <a:effectLst/>
              </a:rPr>
              <a:t>跟技术、运营、相关各方的绩效考核息息相关</a:t>
            </a:r>
            <a:r>
              <a:rPr lang="en-US" altLang="zh-CN" dirty="0" smtClean="0">
                <a:effectLst/>
              </a:rPr>
              <a:t>,</a:t>
            </a:r>
            <a:r>
              <a:rPr lang="zh-CN" altLang="en-US" dirty="0" smtClean="0">
                <a:effectLst/>
              </a:rPr>
              <a:t>因此在架构设计与评审会议上</a:t>
            </a:r>
            <a:r>
              <a:rPr lang="en-US" altLang="zh-CN" dirty="0" smtClean="0">
                <a:effectLst/>
              </a:rPr>
              <a:t>,</a:t>
            </a:r>
            <a:r>
              <a:rPr lang="zh-CN" altLang="en-US" dirty="0" smtClean="0">
                <a:effectLst/>
              </a:rPr>
              <a:t>关于系统可用性的讨论与争执总是最花费时间与精力的部分。</a:t>
            </a:r>
          </a:p>
          <a:p>
            <a:r>
              <a:rPr lang="zh-CN" altLang="en-US" dirty="0" smtClean="0">
                <a:effectLst/>
              </a:rPr>
              <a:t>当然</a:t>
            </a:r>
            <a:r>
              <a:rPr lang="en-US" altLang="zh-CN" dirty="0" smtClean="0">
                <a:effectLst/>
              </a:rPr>
              <a:t>,</a:t>
            </a:r>
            <a:r>
              <a:rPr lang="zh-CN" altLang="en-US" dirty="0" smtClean="0">
                <a:effectLst/>
              </a:rPr>
              <a:t>不同的公司有不同的企业文化和市场策略</a:t>
            </a:r>
            <a:r>
              <a:rPr lang="en-US" altLang="zh-CN" dirty="0" smtClean="0">
                <a:effectLst/>
              </a:rPr>
              <a:t>,</a:t>
            </a:r>
            <a:r>
              <a:rPr lang="zh-CN" altLang="en-US" dirty="0" smtClean="0">
                <a:effectLst/>
              </a:rPr>
              <a:t>这些因素也会影响到系统可用性的架构决策</a:t>
            </a:r>
            <a:r>
              <a:rPr lang="en-US" altLang="zh-CN" dirty="0" smtClean="0">
                <a:effectLst/>
              </a:rPr>
              <a:t>,</a:t>
            </a:r>
            <a:r>
              <a:rPr lang="zh-CN" altLang="en-US" dirty="0" smtClean="0">
                <a:effectLst/>
              </a:rPr>
              <a:t>崇尚创新和风险的企业会对可用性要求稍低一些</a:t>
            </a:r>
            <a:r>
              <a:rPr lang="en-US" altLang="zh-CN" dirty="0" smtClean="0">
                <a:effectLst/>
              </a:rPr>
              <a:t>;</a:t>
            </a:r>
            <a:r>
              <a:rPr lang="zh-CN" altLang="en-US" dirty="0" smtClean="0">
                <a:effectLst/>
              </a:rPr>
              <a:t>业务快速增长的网站忙于应对指数级增长的用户</a:t>
            </a:r>
            <a:r>
              <a:rPr lang="en-US" altLang="zh-CN" dirty="0" smtClean="0">
                <a:effectLst/>
              </a:rPr>
              <a:t>,</a:t>
            </a:r>
            <a:r>
              <a:rPr lang="zh-CN" altLang="en-US" dirty="0" smtClean="0">
                <a:effectLst/>
              </a:rPr>
              <a:t>也会降低可用性的标准</a:t>
            </a:r>
            <a:r>
              <a:rPr lang="en-US" altLang="zh-CN" dirty="0" smtClean="0">
                <a:effectLst/>
              </a:rPr>
              <a:t>;</a:t>
            </a:r>
            <a:r>
              <a:rPr lang="zh-CN" altLang="en-US" dirty="0" smtClean="0">
                <a:effectLst/>
              </a:rPr>
              <a:t>服务于收费用户的网站则会比服务于免费用户的网站对可用性更加敏感</a:t>
            </a:r>
            <a:r>
              <a:rPr lang="en-US" altLang="zh-CN" dirty="0" smtClean="0">
                <a:effectLst/>
              </a:rPr>
              <a:t>,</a:t>
            </a:r>
            <a:r>
              <a:rPr lang="zh-CN" altLang="en-US" dirty="0" smtClean="0">
                <a:effectLst/>
              </a:rPr>
              <a:t>服务不可用或关键用户数据丢失可能会导致收费用户的投诉甚至引来官司。</a:t>
            </a:r>
          </a:p>
          <a:p>
            <a:endParaRPr lang="en-US" dirty="0"/>
          </a:p>
        </p:txBody>
      </p:sp>
    </p:spTree>
    <p:extLst>
      <p:ext uri="{BB962C8B-B14F-4D97-AF65-F5344CB8AC3E}">
        <p14:creationId xmlns:p14="http://schemas.microsoft.com/office/powerpoint/2010/main" val="1813106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t>网站可用性的度量和考核</a:t>
            </a:r>
            <a:endParaRPr lang="en-US" altLang="zh-CN" dirty="0" smtClean="0"/>
          </a:p>
          <a:p>
            <a:r>
              <a:rPr lang="zh-CN" altLang="en-US" dirty="0" smtClean="0">
                <a:solidFill>
                  <a:srgbClr val="FF0000"/>
                </a:solidFill>
              </a:rPr>
              <a:t>高可用的网站架构</a:t>
            </a:r>
            <a:endParaRPr lang="en-US" altLang="zh-CN" dirty="0" smtClean="0">
              <a:solidFill>
                <a:srgbClr val="FF0000"/>
              </a:solidFill>
            </a:endParaRPr>
          </a:p>
          <a:p>
            <a:r>
              <a:rPr lang="zh-CN" altLang="en-US" dirty="0" smtClean="0"/>
              <a:t>高可用的应用</a:t>
            </a:r>
            <a:endParaRPr lang="en-US" altLang="zh-CN" dirty="0" smtClean="0"/>
          </a:p>
          <a:p>
            <a:r>
              <a:rPr lang="zh-CN" altLang="en-US" dirty="0" smtClean="0"/>
              <a:t>高可用的服务</a:t>
            </a:r>
            <a:endParaRPr lang="en-US" altLang="zh-CN" dirty="0" smtClean="0"/>
          </a:p>
          <a:p>
            <a:r>
              <a:rPr lang="zh-CN" altLang="en-US" dirty="0" smtClean="0"/>
              <a:t>高可用的数据</a:t>
            </a:r>
            <a:endParaRPr lang="en-US" altLang="zh-CN" dirty="0" smtClean="0"/>
          </a:p>
          <a:p>
            <a:r>
              <a:rPr lang="zh-CN" altLang="en-US" dirty="0" smtClean="0"/>
              <a:t>高可用网站的软件质量保证</a:t>
            </a:r>
            <a:endParaRPr lang="en-US" altLang="zh-CN" dirty="0" smtClean="0"/>
          </a:p>
          <a:p>
            <a:r>
              <a:rPr lang="zh-CN" altLang="en-US" dirty="0" smtClean="0"/>
              <a:t>网站运行监控</a:t>
            </a:r>
            <a:endParaRPr lang="en-US" dirty="0"/>
          </a:p>
        </p:txBody>
      </p:sp>
    </p:spTree>
    <p:extLst>
      <p:ext uri="{BB962C8B-B14F-4D97-AF65-F5344CB8AC3E}">
        <p14:creationId xmlns:p14="http://schemas.microsoft.com/office/powerpoint/2010/main" val="73866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高可用的网站架构</a:t>
            </a:r>
            <a:endParaRPr lang="en-US" dirty="0"/>
          </a:p>
        </p:txBody>
      </p:sp>
      <p:sp>
        <p:nvSpPr>
          <p:cNvPr id="3" name="Content Placeholder 2"/>
          <p:cNvSpPr>
            <a:spLocks noGrp="1"/>
          </p:cNvSpPr>
          <p:nvPr>
            <p:ph idx="1"/>
          </p:nvPr>
        </p:nvSpPr>
        <p:spPr/>
        <p:txBody>
          <a:bodyPr>
            <a:normAutofit fontScale="92500"/>
          </a:bodyPr>
          <a:lstStyle/>
          <a:p>
            <a:r>
              <a:rPr lang="zh-CN" altLang="en-US" dirty="0" smtClean="0">
                <a:effectLst/>
              </a:rPr>
              <a:t>通常企业级应用系统为提高系统可用性</a:t>
            </a:r>
            <a:r>
              <a:rPr lang="en-US" altLang="zh-CN" dirty="0" smtClean="0">
                <a:effectLst/>
              </a:rPr>
              <a:t>,</a:t>
            </a:r>
            <a:r>
              <a:rPr lang="zh-CN" altLang="en-US" dirty="0" smtClean="0">
                <a:effectLst/>
              </a:rPr>
              <a:t>会采用较昂贵的软硬件设备</a:t>
            </a:r>
            <a:r>
              <a:rPr lang="en-US" altLang="zh-CN" dirty="0" smtClean="0">
                <a:effectLst/>
              </a:rPr>
              <a:t>,</a:t>
            </a:r>
            <a:r>
              <a:rPr lang="zh-CN" altLang="en-US" dirty="0" smtClean="0">
                <a:effectLst/>
              </a:rPr>
              <a:t>如</a:t>
            </a:r>
            <a:r>
              <a:rPr lang="en-US" altLang="zh-CN" dirty="0" smtClean="0">
                <a:effectLst/>
              </a:rPr>
              <a:t>IBM</a:t>
            </a:r>
            <a:r>
              <a:rPr lang="zh-CN" altLang="en-US" dirty="0" smtClean="0">
                <a:effectLst/>
              </a:rPr>
              <a:t>的小型机乃至中型机大型机及专有操作系统、</a:t>
            </a:r>
            <a:r>
              <a:rPr lang="en-US" altLang="zh-CN" dirty="0" smtClean="0">
                <a:effectLst/>
              </a:rPr>
              <a:t>Oracle</a:t>
            </a:r>
            <a:r>
              <a:rPr lang="zh-CN" altLang="en-US" dirty="0" smtClean="0">
                <a:effectLst/>
              </a:rPr>
              <a:t>数据库、</a:t>
            </a:r>
            <a:r>
              <a:rPr lang="en-US" altLang="zh-CN" dirty="0" smtClean="0">
                <a:effectLst/>
              </a:rPr>
              <a:t>EMC</a:t>
            </a:r>
            <a:r>
              <a:rPr lang="zh-CN" altLang="en-US" dirty="0" smtClean="0">
                <a:effectLst/>
              </a:rPr>
              <a:t>存储设备等。互联网公司更多地采用</a:t>
            </a:r>
            <a:r>
              <a:rPr lang="en-US" altLang="zh-CN" dirty="0" smtClean="0">
                <a:effectLst/>
              </a:rPr>
              <a:t>PC</a:t>
            </a:r>
            <a:r>
              <a:rPr lang="zh-CN" altLang="en-US" dirty="0" smtClean="0">
                <a:effectLst/>
              </a:rPr>
              <a:t>级服务器、开源的数据库和操作系统</a:t>
            </a:r>
            <a:r>
              <a:rPr lang="en-US" altLang="zh-CN" dirty="0" smtClean="0">
                <a:effectLst/>
              </a:rPr>
              <a:t>,</a:t>
            </a:r>
            <a:r>
              <a:rPr lang="zh-CN" altLang="en-US" dirty="0" smtClean="0">
                <a:effectLst/>
              </a:rPr>
              <a:t>这些廉价的设备在节约成本的同时也降低了可用性</a:t>
            </a:r>
            <a:r>
              <a:rPr lang="en-US" altLang="zh-CN" dirty="0" smtClean="0">
                <a:effectLst/>
              </a:rPr>
              <a:t>,</a:t>
            </a:r>
            <a:r>
              <a:rPr lang="zh-CN" altLang="en-US" dirty="0" smtClean="0">
                <a:effectLst/>
              </a:rPr>
              <a:t>特别是服务器硬件设备</a:t>
            </a:r>
            <a:r>
              <a:rPr lang="en-US" altLang="zh-CN" dirty="0" smtClean="0">
                <a:effectLst/>
              </a:rPr>
              <a:t>,</a:t>
            </a:r>
            <a:r>
              <a:rPr lang="zh-CN" altLang="en-US" dirty="0" smtClean="0">
                <a:effectLst/>
              </a:rPr>
              <a:t>低价的商业级服务器一年宕机一次是一个大概率事件</a:t>
            </a:r>
            <a:r>
              <a:rPr lang="en-US" altLang="zh-CN" dirty="0" smtClean="0">
                <a:effectLst/>
              </a:rPr>
              <a:t>,</a:t>
            </a:r>
            <a:r>
              <a:rPr lang="zh-CN" altLang="en-US" dirty="0" smtClean="0">
                <a:effectLst/>
              </a:rPr>
              <a:t>而那些高强度频繁读写的普通硬盘</a:t>
            </a:r>
            <a:r>
              <a:rPr lang="en-US" altLang="zh-CN" dirty="0" smtClean="0">
                <a:effectLst/>
              </a:rPr>
              <a:t>,</a:t>
            </a:r>
            <a:r>
              <a:rPr lang="zh-CN" altLang="en-US" dirty="0" smtClean="0">
                <a:effectLst/>
              </a:rPr>
              <a:t>损坏的概率则要更高一些。</a:t>
            </a:r>
          </a:p>
          <a:p>
            <a:r>
              <a:rPr lang="zh-CN" altLang="en-US" dirty="0" smtClean="0">
                <a:effectLst/>
              </a:rPr>
              <a:t>既然硬件故障是常态</a:t>
            </a:r>
            <a:r>
              <a:rPr lang="en-US" altLang="zh-CN" dirty="0" smtClean="0">
                <a:effectLst/>
              </a:rPr>
              <a:t>,</a:t>
            </a:r>
            <a:r>
              <a:rPr lang="zh-CN" altLang="en-US" dirty="0" smtClean="0">
                <a:effectLst/>
              </a:rPr>
              <a:t>网站的高可用架构设计的主要目的就是保证服务器硬件故障时服务依然可用、数据依然保存并能够被访问。</a:t>
            </a:r>
          </a:p>
          <a:p>
            <a:r>
              <a:rPr lang="zh-CN" altLang="en-US" dirty="0" smtClean="0">
                <a:effectLst/>
              </a:rPr>
              <a:t>实现上述高可用架构的主要手段是数据和服务的冗余备份及失效转移</a:t>
            </a:r>
            <a:r>
              <a:rPr lang="en-US" altLang="zh-CN" dirty="0" smtClean="0">
                <a:effectLst/>
              </a:rPr>
              <a:t>,</a:t>
            </a:r>
            <a:r>
              <a:rPr lang="zh-CN" altLang="en-US" dirty="0" smtClean="0">
                <a:effectLst/>
              </a:rPr>
              <a:t>一日某些服务器宕机</a:t>
            </a:r>
            <a:r>
              <a:rPr lang="en-US" altLang="zh-CN" dirty="0" smtClean="0">
                <a:effectLst/>
              </a:rPr>
              <a:t>,</a:t>
            </a:r>
            <a:r>
              <a:rPr lang="zh-CN" altLang="en-US" dirty="0" smtClean="0">
                <a:effectLst/>
              </a:rPr>
              <a:t>就将服务切换到其他可用的服务器上</a:t>
            </a:r>
            <a:r>
              <a:rPr lang="en-US" altLang="zh-CN" dirty="0" smtClean="0">
                <a:effectLst/>
              </a:rPr>
              <a:t>,</a:t>
            </a:r>
            <a:r>
              <a:rPr lang="zh-CN" altLang="en-US" dirty="0" smtClean="0">
                <a:effectLst/>
              </a:rPr>
              <a:t>如果磁盘损坏</a:t>
            </a:r>
            <a:r>
              <a:rPr lang="en-US" altLang="zh-CN" dirty="0" smtClean="0">
                <a:effectLst/>
              </a:rPr>
              <a:t>,</a:t>
            </a:r>
            <a:r>
              <a:rPr lang="zh-CN" altLang="en-US" dirty="0" smtClean="0">
                <a:effectLst/>
              </a:rPr>
              <a:t>则从备份的磁盘读取数据。</a:t>
            </a:r>
          </a:p>
          <a:p>
            <a:endParaRPr lang="en-US" dirty="0"/>
          </a:p>
        </p:txBody>
      </p:sp>
    </p:spTree>
    <p:extLst>
      <p:ext uri="{BB962C8B-B14F-4D97-AF65-F5344CB8AC3E}">
        <p14:creationId xmlns:p14="http://schemas.microsoft.com/office/powerpoint/2010/main" val="817860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7348</Words>
  <Application>Microsoft Macintosh PowerPoint</Application>
  <PresentationFormat>Widescreen</PresentationFormat>
  <Paragraphs>261</Paragraphs>
  <Slides>60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Calibri</vt:lpstr>
      <vt:lpstr>Calibri Light</vt:lpstr>
      <vt:lpstr>DengXian</vt:lpstr>
      <vt:lpstr>DengXian Light</vt:lpstr>
      <vt:lpstr>Arial</vt:lpstr>
      <vt:lpstr>Office Theme</vt:lpstr>
      <vt:lpstr>网站的高可用架构</vt:lpstr>
      <vt:lpstr>Agenda</vt:lpstr>
      <vt:lpstr>网站的可用性</vt:lpstr>
      <vt:lpstr>网站可用性的度量与考核</vt:lpstr>
      <vt:lpstr>网站可用性考核</vt:lpstr>
      <vt:lpstr>PowerPoint Presentation</vt:lpstr>
      <vt:lpstr>PowerPoint Presentation</vt:lpstr>
      <vt:lpstr>Agenda</vt:lpstr>
      <vt:lpstr>高可用的网站架构</vt:lpstr>
      <vt:lpstr>PowerPoint Presentation</vt:lpstr>
      <vt:lpstr>PowerPoint Presentation</vt:lpstr>
      <vt:lpstr>Agenda</vt:lpstr>
      <vt:lpstr>高可用的应用</vt:lpstr>
      <vt:lpstr>通过负载均衡进行无状态服务的失效迁移</vt:lpstr>
      <vt:lpstr>PowerPoint Presentation</vt:lpstr>
      <vt:lpstr>应用服务器集群的Session管理</vt:lpstr>
      <vt:lpstr>Session复制</vt:lpstr>
      <vt:lpstr>Session复制</vt:lpstr>
      <vt:lpstr>Session绑定</vt:lpstr>
      <vt:lpstr>利用Cookie记录</vt:lpstr>
      <vt:lpstr>利用Cookie记录</vt:lpstr>
      <vt:lpstr>Session服务器</vt:lpstr>
      <vt:lpstr>Session服务器</vt:lpstr>
      <vt:lpstr>Agenda</vt:lpstr>
      <vt:lpstr>高可用的服务</vt:lpstr>
      <vt:lpstr>分级管理</vt:lpstr>
      <vt:lpstr>超时设置</vt:lpstr>
      <vt:lpstr>异步调用</vt:lpstr>
      <vt:lpstr>服务降级</vt:lpstr>
      <vt:lpstr>幂等性设计</vt:lpstr>
      <vt:lpstr>Agenda</vt:lpstr>
      <vt:lpstr>高可用的数据</vt:lpstr>
      <vt:lpstr>高可用的数据</vt:lpstr>
      <vt:lpstr>CAP原理</vt:lpstr>
      <vt:lpstr>数据一致性</vt:lpstr>
      <vt:lpstr>数据备份</vt:lpstr>
      <vt:lpstr>数据热备</vt:lpstr>
      <vt:lpstr>失效转移</vt:lpstr>
      <vt:lpstr>失效确认</vt:lpstr>
      <vt:lpstr>2.访问转移</vt:lpstr>
      <vt:lpstr>3. 数据恢复</vt:lpstr>
      <vt:lpstr>Agenda</vt:lpstr>
      <vt:lpstr>高可用网站的软件质量保证</vt:lpstr>
      <vt:lpstr>网站发布</vt:lpstr>
      <vt:lpstr>网站发布流程图</vt:lpstr>
      <vt:lpstr>自动化测试</vt:lpstr>
      <vt:lpstr>预发布验证</vt:lpstr>
      <vt:lpstr>网站应用预发布</vt:lpstr>
      <vt:lpstr>代码控制</vt:lpstr>
      <vt:lpstr>Github Git Flow</vt:lpstr>
      <vt:lpstr>PowerPoint Presentation</vt:lpstr>
      <vt:lpstr>自动化发布</vt:lpstr>
      <vt:lpstr>火车发布模型</vt:lpstr>
      <vt:lpstr>PowerPoint Presentation</vt:lpstr>
      <vt:lpstr>灰度发布</vt:lpstr>
      <vt:lpstr>网站灰度发布模型</vt:lpstr>
      <vt:lpstr>Agenda</vt:lpstr>
      <vt:lpstr>网站运行监控</vt:lpstr>
      <vt:lpstr>监控数据采集</vt:lpstr>
      <vt:lpstr>监控管理</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网站的高可用架构</dc:title>
  <dc:creator>Microsoft Office User</dc:creator>
  <cp:lastModifiedBy>Microsoft Office User</cp:lastModifiedBy>
  <cp:revision>14</cp:revision>
  <dcterms:created xsi:type="dcterms:W3CDTF">2019-07-01T07:07:34Z</dcterms:created>
  <dcterms:modified xsi:type="dcterms:W3CDTF">2019-07-03T03:46:09Z</dcterms:modified>
</cp:coreProperties>
</file>